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6" r:id="rId2"/>
    <p:sldId id="304" r:id="rId3"/>
    <p:sldId id="315" r:id="rId4"/>
    <p:sldId id="341" r:id="rId5"/>
    <p:sldId id="305" r:id="rId6"/>
    <p:sldId id="369" r:id="rId7"/>
    <p:sldId id="306" r:id="rId8"/>
    <p:sldId id="355" r:id="rId9"/>
    <p:sldId id="365" r:id="rId10"/>
    <p:sldId id="366" r:id="rId11"/>
    <p:sldId id="368" r:id="rId12"/>
    <p:sldId id="372" r:id="rId13"/>
    <p:sldId id="356" r:id="rId14"/>
    <p:sldId id="378" r:id="rId15"/>
    <p:sldId id="379" r:id="rId16"/>
    <p:sldId id="358" r:id="rId17"/>
    <p:sldId id="370" r:id="rId18"/>
    <p:sldId id="359" r:id="rId19"/>
    <p:sldId id="360" r:id="rId20"/>
    <p:sldId id="380" r:id="rId21"/>
    <p:sldId id="381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9">
          <p15:clr>
            <a:srgbClr val="A4A3A4"/>
          </p15:clr>
        </p15:guide>
        <p15:guide id="4" pos="56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1B7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8" autoAdjust="0"/>
    <p:restoredTop sz="92922" autoAdjust="0"/>
  </p:normalViewPr>
  <p:slideViewPr>
    <p:cSldViewPr>
      <p:cViewPr varScale="1">
        <p:scale>
          <a:sx n="128" d="100"/>
          <a:sy n="128" d="100"/>
        </p:scale>
        <p:origin x="1592" y="176"/>
      </p:cViewPr>
      <p:guideLst>
        <p:guide orient="horz" pos="2160"/>
        <p:guide pos="2880"/>
        <p:guide orient="horz" pos="309"/>
        <p:guide pos="5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3" d="100"/>
        <a:sy n="193" d="100"/>
      </p:scale>
      <p:origin x="0" y="2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D4D51-79B8-4D4D-AF82-C74D4771C93F}" type="datetimeFigureOut">
              <a:rPr lang="en-US" smtClean="0"/>
              <a:t>9/28/17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42CB-F38B-3B41-9C94-75B4C4653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4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2017-09-28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4FF39-58B4-4CAF-A13F-D2DC47EB52E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88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2017-09-28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2017-09-28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2017-09-28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2017-09-28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2017-09-28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Event formation visualization and prototypes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Martin Shetty &amp; Dorothea Pfeiffer</a:t>
            </a:r>
          </a:p>
          <a:p>
            <a:endParaRPr lang="en-GB" sz="2000" noProof="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17-09-28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7" y="476672"/>
            <a:ext cx="2193073" cy="4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 vs.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026762" cy="47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07704" y="2924944"/>
            <a:ext cx="5624696" cy="1065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Detector-specific features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43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dirty="0" smtClean="0"/>
              <a:t>NMX - </a:t>
            </a:r>
            <a:r>
              <a:rPr lang="de-DE" sz="3000" dirty="0" err="1" smtClean="0"/>
              <a:t>Gd</a:t>
            </a:r>
            <a:r>
              <a:rPr lang="de-DE" sz="3000" dirty="0" smtClean="0"/>
              <a:t>-GEM </a:t>
            </a:r>
            <a:r>
              <a:rPr lang="de-DE" sz="3000" dirty="0" err="1" smtClean="0"/>
              <a:t>setup</a:t>
            </a:r>
            <a:endParaRPr lang="en-US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Dorothea Pfeiffer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99-8D7F-4555-B1F8-00CDF4A366AB}" type="slidenum">
              <a:rPr lang="en-GB" smtClean="0"/>
              <a:t>12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07" y="1953092"/>
            <a:ext cx="6183305" cy="4122203"/>
          </a:xfrm>
          <a:prstGeom prst="rect">
            <a:avLst/>
          </a:prstGeom>
        </p:spPr>
      </p:pic>
      <p:grpSp>
        <p:nvGrpSpPr>
          <p:cNvPr id="41" name="D2 Avalanche"/>
          <p:cNvGrpSpPr/>
          <p:nvPr/>
        </p:nvGrpSpPr>
        <p:grpSpPr>
          <a:xfrm>
            <a:off x="4301970" y="3969120"/>
            <a:ext cx="135000" cy="540000"/>
            <a:chOff x="2271343" y="4248371"/>
            <a:chExt cx="147970" cy="1315175"/>
          </a:xfrm>
          <a:solidFill>
            <a:srgbClr val="0000FF"/>
          </a:solidFill>
        </p:grpSpPr>
        <p:sp>
          <p:nvSpPr>
            <p:cNvPr id="42" name="Oval 41"/>
            <p:cNvSpPr/>
            <p:nvPr/>
          </p:nvSpPr>
          <p:spPr>
            <a:xfrm>
              <a:off x="2291513" y="4860934"/>
              <a:ext cx="107631" cy="11134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2291513" y="4714828"/>
              <a:ext cx="107631" cy="192959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2305568" y="4348607"/>
              <a:ext cx="79521" cy="8075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2306559" y="4248371"/>
              <a:ext cx="77538" cy="132363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2271343" y="5411315"/>
              <a:ext cx="147970" cy="15223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2271343" y="5190973"/>
              <a:ext cx="147970" cy="283176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54" name="Oval 53"/>
          <p:cNvSpPr/>
          <p:nvPr/>
        </p:nvSpPr>
        <p:spPr>
          <a:xfrm>
            <a:off x="4139952" y="3239982"/>
            <a:ext cx="27000" cy="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5" name="Oval 54"/>
          <p:cNvSpPr/>
          <p:nvPr/>
        </p:nvSpPr>
        <p:spPr>
          <a:xfrm>
            <a:off x="4340070" y="3374994"/>
            <a:ext cx="27000" cy="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58" name="D2 Avalanche"/>
          <p:cNvGrpSpPr/>
          <p:nvPr/>
        </p:nvGrpSpPr>
        <p:grpSpPr>
          <a:xfrm>
            <a:off x="4734018" y="3969120"/>
            <a:ext cx="135000" cy="540000"/>
            <a:chOff x="2271343" y="4248371"/>
            <a:chExt cx="147970" cy="1315175"/>
          </a:xfrm>
          <a:solidFill>
            <a:srgbClr val="0000FF"/>
          </a:solidFill>
        </p:grpSpPr>
        <p:sp>
          <p:nvSpPr>
            <p:cNvPr id="59" name="Oval 58"/>
            <p:cNvSpPr/>
            <p:nvPr/>
          </p:nvSpPr>
          <p:spPr>
            <a:xfrm>
              <a:off x="2291513" y="4860934"/>
              <a:ext cx="107631" cy="11134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2291513" y="4714828"/>
              <a:ext cx="107631" cy="192959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2305568" y="4348607"/>
              <a:ext cx="79521" cy="8075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2306559" y="4248371"/>
              <a:ext cx="77538" cy="132363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2271343" y="5411315"/>
              <a:ext cx="147970" cy="15223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2271343" y="5190973"/>
              <a:ext cx="147970" cy="283176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grpSp>
        <p:nvGrpSpPr>
          <p:cNvPr id="65" name="D2 Avalanche"/>
          <p:cNvGrpSpPr/>
          <p:nvPr/>
        </p:nvGrpSpPr>
        <p:grpSpPr>
          <a:xfrm>
            <a:off x="5139078" y="3969120"/>
            <a:ext cx="135000" cy="540000"/>
            <a:chOff x="2271343" y="4248371"/>
            <a:chExt cx="147970" cy="1315175"/>
          </a:xfrm>
          <a:solidFill>
            <a:srgbClr val="0000FF"/>
          </a:solidFill>
        </p:grpSpPr>
        <p:sp>
          <p:nvSpPr>
            <p:cNvPr id="66" name="Oval 65"/>
            <p:cNvSpPr/>
            <p:nvPr/>
          </p:nvSpPr>
          <p:spPr>
            <a:xfrm>
              <a:off x="2291513" y="4860934"/>
              <a:ext cx="107631" cy="11134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2291513" y="4714828"/>
              <a:ext cx="107631" cy="192959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2305568" y="4348607"/>
              <a:ext cx="79521" cy="8075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2306559" y="4248371"/>
              <a:ext cx="77538" cy="132363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2271343" y="5411315"/>
              <a:ext cx="147970" cy="15223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2271343" y="5190973"/>
              <a:ext cx="147970" cy="283176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4139952" y="3247932"/>
            <a:ext cx="0" cy="21602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355976" y="3429000"/>
            <a:ext cx="0" cy="21602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085946" y="5103186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39952" y="3266982"/>
            <a:ext cx="0" cy="16741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5857" y="4995174"/>
            <a:ext cx="7612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neutron</a:t>
            </a:r>
          </a:p>
        </p:txBody>
      </p:sp>
      <p:sp>
        <p:nvSpPr>
          <p:cNvPr id="50" name="Oval 49"/>
          <p:cNvSpPr/>
          <p:nvPr/>
        </p:nvSpPr>
        <p:spPr>
          <a:xfrm>
            <a:off x="4517994" y="3456006"/>
            <a:ext cx="27000" cy="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1" name="Oval 50"/>
          <p:cNvSpPr/>
          <p:nvPr/>
        </p:nvSpPr>
        <p:spPr>
          <a:xfrm>
            <a:off x="4659300" y="3537012"/>
            <a:ext cx="27000" cy="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2" name="Oval 51"/>
          <p:cNvSpPr/>
          <p:nvPr/>
        </p:nvSpPr>
        <p:spPr>
          <a:xfrm>
            <a:off x="4842030" y="3591018"/>
            <a:ext cx="27000" cy="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6" name="Oval 55"/>
          <p:cNvSpPr/>
          <p:nvPr/>
        </p:nvSpPr>
        <p:spPr>
          <a:xfrm>
            <a:off x="5031054" y="3591018"/>
            <a:ext cx="27000" cy="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4517994" y="3527487"/>
            <a:ext cx="0" cy="21602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680012" y="3591018"/>
            <a:ext cx="0" cy="21602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867461" y="3645024"/>
            <a:ext cx="0" cy="21602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058054" y="3670455"/>
            <a:ext cx="0" cy="21602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896037" y="3266982"/>
            <a:ext cx="15945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00FF"/>
                </a:solidFill>
              </a:rPr>
              <a:t>conversion electron</a:t>
            </a:r>
          </a:p>
        </p:txBody>
      </p:sp>
      <p:grpSp>
        <p:nvGrpSpPr>
          <p:cNvPr id="79" name="D2 Avalanche"/>
          <p:cNvGrpSpPr/>
          <p:nvPr/>
        </p:nvGrpSpPr>
        <p:grpSpPr>
          <a:xfrm>
            <a:off x="3888972" y="3978585"/>
            <a:ext cx="135000" cy="540000"/>
            <a:chOff x="2271343" y="4248371"/>
            <a:chExt cx="147970" cy="1315175"/>
          </a:xfrm>
          <a:solidFill>
            <a:srgbClr val="0000FF"/>
          </a:solidFill>
        </p:grpSpPr>
        <p:sp>
          <p:nvSpPr>
            <p:cNvPr id="80" name="Oval 79"/>
            <p:cNvSpPr/>
            <p:nvPr/>
          </p:nvSpPr>
          <p:spPr>
            <a:xfrm>
              <a:off x="2291513" y="4860934"/>
              <a:ext cx="107631" cy="11134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81" name="Isosceles Triangle 80"/>
            <p:cNvSpPr/>
            <p:nvPr/>
          </p:nvSpPr>
          <p:spPr>
            <a:xfrm>
              <a:off x="2291513" y="4714828"/>
              <a:ext cx="107631" cy="192959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2305568" y="4348607"/>
              <a:ext cx="79521" cy="8075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83" name="Isosceles Triangle 82"/>
            <p:cNvSpPr/>
            <p:nvPr/>
          </p:nvSpPr>
          <p:spPr>
            <a:xfrm>
              <a:off x="2306559" y="4248371"/>
              <a:ext cx="77538" cy="132363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2271343" y="5411315"/>
              <a:ext cx="147970" cy="15223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85" name="Isosceles Triangle 84"/>
            <p:cNvSpPr/>
            <p:nvPr/>
          </p:nvSpPr>
          <p:spPr>
            <a:xfrm>
              <a:off x="2271343" y="5190973"/>
              <a:ext cx="147970" cy="283176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65098" y="4617132"/>
            <a:ext cx="10944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Start of track</a:t>
            </a:r>
          </a:p>
        </p:txBody>
      </p:sp>
    </p:spTree>
    <p:extLst>
      <p:ext uri="{BB962C8B-B14F-4D97-AF65-F5344CB8AC3E}">
        <p14:creationId xmlns:p14="http://schemas.microsoft.com/office/powerpoint/2010/main" val="1659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3" grpId="0" animBg="1"/>
      <p:bldP spid="3" grpId="1" animBg="1"/>
      <p:bldP spid="8" grpId="0"/>
      <p:bldP spid="8" grpId="1"/>
      <p:bldP spid="50" grpId="0" animBg="1"/>
      <p:bldP spid="51" grpId="0" animBg="1"/>
      <p:bldP spid="52" grpId="0" animBg="1"/>
      <p:bldP spid="56" grpId="0" animBg="1"/>
      <p:bldP spid="7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NMX </a:t>
            </a:r>
            <a:r>
              <a:rPr lang="mr-IN" dirty="0"/>
              <a:t>–</a:t>
            </a:r>
            <a:r>
              <a:rPr lang="fr-FR" dirty="0"/>
              <a:t> Event 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267744" y="1747058"/>
            <a:ext cx="4823440" cy="4609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5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/>
              <a:t>NMX </a:t>
            </a:r>
            <a:r>
              <a:rPr lang="mr-IN" sz="3000" dirty="0" smtClean="0"/>
              <a:t>–</a:t>
            </a:r>
            <a:r>
              <a:rPr lang="fr-FR" sz="3000" dirty="0" smtClean="0"/>
              <a:t> </a:t>
            </a:r>
            <a:r>
              <a:rPr lang="fr-FR" sz="3000" dirty="0" smtClean="0"/>
              <a:t>Event formation</a:t>
            </a:r>
            <a:endParaRPr lang="fr-F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0809"/>
            <a:ext cx="8191822" cy="252027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dirty="0" smtClean="0"/>
              <a:t>Per </a:t>
            </a:r>
            <a:r>
              <a:rPr lang="fr-FR" sz="2400" dirty="0"/>
              <a:t>one </a:t>
            </a:r>
            <a:r>
              <a:rPr lang="fr-FR" sz="2400" dirty="0" err="1"/>
              <a:t>detected</a:t>
            </a:r>
            <a:r>
              <a:rPr lang="fr-FR" sz="2400" dirty="0"/>
              <a:t> neutron (</a:t>
            </a:r>
            <a:r>
              <a:rPr lang="fr-FR" sz="2400" dirty="0" err="1"/>
              <a:t>efficiency</a:t>
            </a:r>
            <a:r>
              <a:rPr lang="fr-FR" sz="2400" dirty="0"/>
              <a:t> 15%-35% </a:t>
            </a:r>
            <a:r>
              <a:rPr lang="fr-FR" sz="2400" dirty="0" err="1"/>
              <a:t>depending</a:t>
            </a:r>
            <a:r>
              <a:rPr lang="fr-FR" sz="2400" dirty="0"/>
              <a:t> on Gd isotope) on the </a:t>
            </a:r>
            <a:r>
              <a:rPr lang="fr-FR" sz="2400" dirty="0" smtClean="0"/>
              <a:t>detector</a:t>
            </a:r>
          </a:p>
          <a:p>
            <a:pPr>
              <a:spcBef>
                <a:spcPts val="0"/>
              </a:spcBef>
            </a:pPr>
            <a:r>
              <a:rPr lang="fr-FR" sz="2400" dirty="0" smtClean="0"/>
              <a:t>On </a:t>
            </a:r>
            <a:r>
              <a:rPr lang="fr-FR" sz="2400" dirty="0" err="1" smtClean="0"/>
              <a:t>average</a:t>
            </a:r>
            <a:r>
              <a:rPr lang="fr-FR" sz="2400" dirty="0" smtClean="0"/>
              <a:t> 20 </a:t>
            </a:r>
            <a:r>
              <a:rPr lang="fr-FR" sz="2400" dirty="0" err="1" smtClean="0"/>
              <a:t>strips</a:t>
            </a:r>
            <a:r>
              <a:rPr lang="fr-FR" sz="2400" dirty="0" smtClean="0"/>
              <a:t>/</a:t>
            </a:r>
            <a:r>
              <a:rPr lang="fr-FR" sz="2400" dirty="0" err="1" smtClean="0"/>
              <a:t>channels</a:t>
            </a:r>
            <a:r>
              <a:rPr lang="fr-FR" sz="2400" dirty="0" smtClean="0"/>
              <a:t> hit (in x and y)</a:t>
            </a:r>
          </a:p>
          <a:p>
            <a:pPr>
              <a:spcBef>
                <a:spcPts val="0"/>
              </a:spcBef>
            </a:pPr>
            <a:r>
              <a:rPr lang="fr-FR" sz="2400" dirty="0" smtClean="0"/>
              <a:t>Per hit: VMM-ID (</a:t>
            </a:r>
            <a:r>
              <a:rPr lang="fr-FR" sz="2400" dirty="0" err="1" smtClean="0"/>
              <a:t>physical</a:t>
            </a:r>
            <a:r>
              <a:rPr lang="fr-FR" sz="2400" dirty="0" smtClean="0"/>
              <a:t> position and </a:t>
            </a:r>
            <a:r>
              <a:rPr lang="fr-FR" sz="2400" dirty="0" err="1" smtClean="0"/>
              <a:t>coordinate</a:t>
            </a:r>
            <a:r>
              <a:rPr lang="fr-FR" sz="2400" dirty="0" smtClean="0"/>
              <a:t> x or y), </a:t>
            </a:r>
            <a:r>
              <a:rPr lang="fr-FR" sz="2400" dirty="0" err="1" smtClean="0"/>
              <a:t>channel</a:t>
            </a:r>
            <a:r>
              <a:rPr lang="fr-FR" sz="2400" dirty="0" smtClean="0"/>
              <a:t>, pulse </a:t>
            </a:r>
            <a:r>
              <a:rPr lang="fr-FR" sz="2400" dirty="0" err="1" smtClean="0"/>
              <a:t>height</a:t>
            </a:r>
            <a:r>
              <a:rPr lang="fr-FR" sz="2400" dirty="0" smtClean="0"/>
              <a:t> and </a:t>
            </a:r>
            <a:r>
              <a:rPr lang="fr-FR" sz="2400" dirty="0" smtClean="0"/>
              <a:t>time</a:t>
            </a:r>
            <a:endParaRPr lang="fr-FR" sz="2400" dirty="0"/>
          </a:p>
          <a:p>
            <a:pPr>
              <a:spcBef>
                <a:spcPts val="0"/>
              </a:spcBef>
            </a:pPr>
            <a:r>
              <a:rPr lang="fr-FR" sz="2400" dirty="0" smtClean="0"/>
              <a:t>Must first cluster the </a:t>
            </a:r>
            <a:r>
              <a:rPr lang="fr-FR" sz="2400" dirty="0" err="1" smtClean="0"/>
              <a:t>events</a:t>
            </a:r>
            <a:r>
              <a:rPr lang="fr-FR" sz="2400" dirty="0" smtClean="0"/>
              <a:t>, </a:t>
            </a: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dirty="0" err="1" smtClean="0"/>
              <a:t>determine</a:t>
            </a:r>
            <a:r>
              <a:rPr lang="fr-FR" sz="2400" dirty="0" smtClean="0"/>
              <a:t> x and y entry positions</a:t>
            </a:r>
            <a:endParaRPr lang="fr-FR" sz="2400" dirty="0" smtClean="0"/>
          </a:p>
          <a:p>
            <a:pPr>
              <a:spcBef>
                <a:spcPts val="0"/>
              </a:spcBef>
            </a:pPr>
            <a:endParaRPr lang="fr-F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691680" y="4149080"/>
            <a:ext cx="5570928" cy="2359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92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91555"/>
            <a:ext cx="5479791" cy="3993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/>
              <a:t>NMX </a:t>
            </a:r>
            <a:r>
              <a:rPr lang="mr-IN" sz="3000" dirty="0" smtClean="0"/>
              <a:t>–</a:t>
            </a:r>
            <a:r>
              <a:rPr lang="fr-FR" sz="3000" dirty="0" smtClean="0"/>
              <a:t> </a:t>
            </a:r>
            <a:r>
              <a:rPr lang="fr-FR" sz="3000" dirty="0" err="1" smtClean="0"/>
              <a:t>Logical</a:t>
            </a:r>
            <a:r>
              <a:rPr lang="fr-FR" sz="3000" dirty="0" smtClean="0"/>
              <a:t> </a:t>
            </a:r>
            <a:r>
              <a:rPr lang="fr-FR" sz="3000" dirty="0" err="1" smtClean="0"/>
              <a:t>geometry</a:t>
            </a:r>
            <a:endParaRPr lang="fr-F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3921046" cy="4968551"/>
          </a:xfrm>
        </p:spPr>
        <p:txBody>
          <a:bodyPr>
            <a:normAutofit fontScale="92500"/>
          </a:bodyPr>
          <a:lstStyle/>
          <a:p>
            <a:r>
              <a:rPr lang="fr-FR" dirty="0" err="1" smtClean="0"/>
              <a:t>Readout</a:t>
            </a:r>
            <a:r>
              <a:rPr lang="fr-FR" dirty="0" smtClean="0"/>
              <a:t> </a:t>
            </a:r>
            <a:r>
              <a:rPr lang="fr-FR" dirty="0" err="1" smtClean="0"/>
              <a:t>partitioned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4 </a:t>
            </a:r>
            <a:r>
              <a:rPr lang="fr-FR" dirty="0" err="1" smtClean="0"/>
              <a:t>quarters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capacitance and </a:t>
            </a:r>
            <a:r>
              <a:rPr lang="fr-FR" dirty="0" err="1" smtClean="0"/>
              <a:t>multiplicity</a:t>
            </a:r>
            <a:r>
              <a:rPr lang="fr-FR" dirty="0" smtClean="0"/>
              <a:t> of hits</a:t>
            </a:r>
          </a:p>
          <a:p>
            <a:r>
              <a:rPr lang="fr-FR" dirty="0" smtClean="0"/>
              <a:t>5 VMM3 </a:t>
            </a:r>
            <a:r>
              <a:rPr lang="fr-FR" dirty="0" err="1" smtClean="0"/>
              <a:t>hybrids</a:t>
            </a:r>
            <a:r>
              <a:rPr lang="fr-FR" dirty="0" smtClean="0"/>
              <a:t> in x and y </a:t>
            </a:r>
            <a:r>
              <a:rPr lang="fr-FR" dirty="0" err="1" smtClean="0"/>
              <a:t>each</a:t>
            </a:r>
            <a:r>
              <a:rPr lang="fr-FR" dirty="0" smtClean="0"/>
              <a:t> per module</a:t>
            </a:r>
          </a:p>
          <a:p>
            <a:r>
              <a:rPr lang="fr-FR" dirty="0" smtClean="0"/>
              <a:t>40 VMM3 in total</a:t>
            </a:r>
          </a:p>
          <a:p>
            <a:r>
              <a:rPr lang="fr-FR" dirty="0" smtClean="0"/>
              <a:t>One VMM3 </a:t>
            </a:r>
            <a:r>
              <a:rPr lang="fr-FR" dirty="0" err="1" smtClean="0"/>
              <a:t>covers</a:t>
            </a:r>
            <a:r>
              <a:rPr lang="fr-FR" dirty="0" smtClean="0"/>
              <a:t> 5.12 cm of </a:t>
            </a:r>
            <a:r>
              <a:rPr lang="fr-FR" dirty="0" err="1" smtClean="0"/>
              <a:t>readout</a:t>
            </a:r>
            <a:endParaRPr lang="fr-FR" dirty="0" smtClean="0"/>
          </a:p>
          <a:p>
            <a:r>
              <a:rPr lang="fr-FR" dirty="0" smtClean="0"/>
              <a:t>VMM3 chip-ID </a:t>
            </a:r>
            <a:r>
              <a:rPr lang="fr-FR" dirty="0" err="1" smtClean="0"/>
              <a:t>matched</a:t>
            </a:r>
            <a:r>
              <a:rPr lang="fr-FR" dirty="0" smtClean="0"/>
              <a:t> to </a:t>
            </a:r>
            <a:r>
              <a:rPr lang="fr-FR" dirty="0" err="1" smtClean="0"/>
              <a:t>physical</a:t>
            </a:r>
            <a:r>
              <a:rPr lang="fr-FR" dirty="0" smtClean="0"/>
              <a:t> position</a:t>
            </a:r>
          </a:p>
          <a:p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4310631" y="1920479"/>
            <a:ext cx="416623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 err="1"/>
              <a:t>Schematic</a:t>
            </a:r>
            <a:r>
              <a:rPr lang="fr-FR" sz="1350" dirty="0"/>
              <a:t> </a:t>
            </a:r>
            <a:r>
              <a:rPr lang="fr-FR" sz="1350" dirty="0" err="1"/>
              <a:t>drawing</a:t>
            </a:r>
            <a:r>
              <a:rPr lang="fr-FR" sz="1350" dirty="0"/>
              <a:t> (Old design):</a:t>
            </a:r>
          </a:p>
          <a:p>
            <a:pPr marL="214313" indent="-214313">
              <a:buFont typeface="Arial" charset="0"/>
              <a:buChar char="•"/>
            </a:pPr>
            <a:r>
              <a:rPr lang="fr-FR" sz="1350" dirty="0" err="1"/>
              <a:t>Now</a:t>
            </a:r>
            <a:r>
              <a:rPr lang="fr-FR" sz="1350" dirty="0"/>
              <a:t> 5 VMM3 </a:t>
            </a:r>
            <a:r>
              <a:rPr lang="fr-FR" sz="1350" dirty="0" err="1"/>
              <a:t>instead</a:t>
            </a:r>
            <a:r>
              <a:rPr lang="fr-FR" sz="1350" dirty="0"/>
              <a:t> of 6 per </a:t>
            </a:r>
            <a:r>
              <a:rPr lang="fr-FR" sz="1350" dirty="0" err="1"/>
              <a:t>coordinate</a:t>
            </a:r>
            <a:r>
              <a:rPr lang="fr-FR" sz="1350" dirty="0"/>
              <a:t> per module</a:t>
            </a:r>
          </a:p>
          <a:p>
            <a:pPr marL="214313" indent="-214313">
              <a:buFont typeface="Arial" charset="0"/>
              <a:buChar char="•"/>
            </a:pPr>
            <a:r>
              <a:rPr lang="fr-FR" sz="1350" dirty="0"/>
              <a:t>No water </a:t>
            </a:r>
            <a:r>
              <a:rPr lang="fr-FR" sz="1350" dirty="0" err="1"/>
              <a:t>cooling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622063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strip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982968" y="6098692"/>
            <a:ext cx="6105367" cy="36807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Liberation Sans" pitchFamily="18"/>
                <a:ea typeface="Noto Sans CJK SC Regular" pitchFamily="2"/>
                <a:cs typeface="FreeSans" pitchFamily="2"/>
              </a:rPr>
              <a:t>T</a:t>
            </a:r>
            <a:r>
              <a:rPr lang="en-US" sz="1800" b="0" i="0" u="none" strike="noStrike" kern="1200" cap="none" dirty="0" smtClean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hresholds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, voltages, dead strips, gain settings, efficiency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75296"/>
            <a:ext cx="8147248" cy="418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height </a:t>
            </a:r>
            <a:r>
              <a:rPr lang="en-US" dirty="0"/>
              <a:t>s</a:t>
            </a:r>
            <a:r>
              <a:rPr lang="en-US" dirty="0" smtClean="0"/>
              <a:t>pectrum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6" y="1844824"/>
            <a:ext cx="8172400" cy="42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81949"/>
            <a:ext cx="6673284" cy="343140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7624" y="1603242"/>
            <a:ext cx="5976664" cy="1296144"/>
          </a:xfrm>
        </p:spPr>
        <p:txBody>
          <a:bodyPr>
            <a:normAutofit fontScale="77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/>
              <a:t>C</a:t>
            </a:r>
            <a:r>
              <a:rPr lang="fr-FR" sz="2400" dirty="0" smtClean="0"/>
              <a:t>luster </a:t>
            </a:r>
            <a:r>
              <a:rPr lang="fr-FR" sz="2400" dirty="0" smtClean="0"/>
              <a:t>data per dimension (</a:t>
            </a:r>
            <a:r>
              <a:rPr lang="fr-FR" sz="2400" dirty="0" err="1" smtClean="0"/>
              <a:t>x,y</a:t>
            </a:r>
            <a:r>
              <a:rPr lang="fr-FR" sz="2400" dirty="0" smtClean="0"/>
              <a:t>) in time </a:t>
            </a:r>
            <a:r>
              <a:rPr lang="fr-FR" sz="2400" dirty="0" smtClean="0"/>
              <a:t>and </a:t>
            </a:r>
            <a:r>
              <a:rPr lang="fr-FR" sz="2400" dirty="0" err="1" smtClean="0"/>
              <a:t>space</a:t>
            </a:r>
            <a:endParaRPr lang="fr-FR" sz="2400" dirty="0" smtClean="0"/>
          </a:p>
          <a:p>
            <a:pPr>
              <a:spcBef>
                <a:spcPts val="0"/>
              </a:spcBef>
            </a:pPr>
            <a:r>
              <a:rPr lang="fr-FR" sz="2400" dirty="0" smtClean="0"/>
              <a:t>Per cluster: </a:t>
            </a:r>
            <a:r>
              <a:rPr lang="fr-FR" sz="2400" dirty="0" err="1"/>
              <a:t>physical</a:t>
            </a:r>
            <a:r>
              <a:rPr lang="fr-FR" sz="2400" dirty="0"/>
              <a:t> position </a:t>
            </a:r>
            <a:r>
              <a:rPr lang="fr-FR" sz="2400" dirty="0" smtClean="0"/>
              <a:t>in x or y, time</a:t>
            </a:r>
          </a:p>
          <a:p>
            <a:pPr>
              <a:spcBef>
                <a:spcPts val="0"/>
              </a:spcBef>
            </a:pPr>
            <a:endParaRPr lang="fr-FR" sz="2400" dirty="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fr-FR" sz="2400" dirty="0" smtClean="0"/>
              <a:t>Second </a:t>
            </a:r>
            <a:r>
              <a:rPr lang="fr-FR" sz="2400" dirty="0" err="1" smtClean="0"/>
              <a:t>clustering</a:t>
            </a:r>
            <a:r>
              <a:rPr lang="fr-FR" sz="2400" dirty="0" smtClean="0"/>
              <a:t> </a:t>
            </a:r>
            <a:r>
              <a:rPr lang="fr-FR" sz="2400" dirty="0" err="1"/>
              <a:t>step</a:t>
            </a:r>
            <a:r>
              <a:rPr lang="fr-FR" sz="2400" dirty="0"/>
              <a:t> </a:t>
            </a:r>
            <a:r>
              <a:rPr lang="fr-FR" sz="2400" dirty="0" smtClean="0"/>
              <a:t>matches x and y</a:t>
            </a:r>
            <a:endParaRPr lang="fr-FR" sz="2400" dirty="0"/>
          </a:p>
          <a:p>
            <a:pPr>
              <a:spcBef>
                <a:spcPts val="0"/>
              </a:spcBef>
            </a:pPr>
            <a:r>
              <a:rPr lang="fr-FR" sz="2400" dirty="0"/>
              <a:t>Per cluster: </a:t>
            </a:r>
            <a:r>
              <a:rPr lang="fr-FR" sz="2400" dirty="0" smtClean="0"/>
              <a:t>(</a:t>
            </a:r>
            <a:r>
              <a:rPr lang="fr-FR" sz="2400" dirty="0" err="1" smtClean="0"/>
              <a:t>x,y</a:t>
            </a:r>
            <a:r>
              <a:rPr lang="fr-FR" sz="2400" dirty="0" smtClean="0"/>
              <a:t>), time</a:t>
            </a:r>
            <a:endParaRPr lang="fr-FR" sz="2400" dirty="0"/>
          </a:p>
          <a:p>
            <a:pPr>
              <a:spcBef>
                <a:spcPts val="0"/>
              </a:spcBef>
            </a:pPr>
            <a:endParaRPr lang="fr-FR" sz="2400" dirty="0" smtClean="0"/>
          </a:p>
          <a:p>
            <a:pPr>
              <a:spcBef>
                <a:spcPts val="0"/>
              </a:spcBef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113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at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93055"/>
            <a:ext cx="7884368" cy="48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to help detector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3923928" y="270892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1920" y="350100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36096" y="350100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48264" y="306896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36096" y="270892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187624" y="2060848"/>
            <a:ext cx="6923880" cy="401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8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DAQUIRI - Current features</a:t>
            </a:r>
            <a:endParaRPr lang="fr-F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0809"/>
            <a:ext cx="8191822" cy="45365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400" dirty="0"/>
              <a:t>detector </a:t>
            </a:r>
            <a:r>
              <a:rPr lang="fr-FR" sz="2400" dirty="0" smtClean="0"/>
              <a:t>images</a:t>
            </a:r>
          </a:p>
          <a:p>
            <a:pPr>
              <a:spcBef>
                <a:spcPts val="0"/>
              </a:spcBef>
            </a:pPr>
            <a:r>
              <a:rPr lang="fr-FR" sz="2400" dirty="0" smtClean="0"/>
              <a:t>projections </a:t>
            </a:r>
            <a:r>
              <a:rPr lang="fr-FR" sz="2400" dirty="0"/>
              <a:t>of 3d </a:t>
            </a:r>
            <a:r>
              <a:rPr lang="fr-FR" sz="2400" dirty="0" err="1"/>
              <a:t>voxel</a:t>
            </a:r>
            <a:r>
              <a:rPr lang="fr-FR" sz="2400" dirty="0"/>
              <a:t> </a:t>
            </a:r>
            <a:r>
              <a:rPr lang="fr-FR" sz="2400" dirty="0" smtClean="0"/>
              <a:t>detectors</a:t>
            </a:r>
          </a:p>
          <a:p>
            <a:pPr>
              <a:spcBef>
                <a:spcPts val="0"/>
              </a:spcBef>
            </a:pPr>
            <a:r>
              <a:rPr lang="fr-FR" sz="2400" dirty="0" err="1" smtClean="0"/>
              <a:t>instantaneous</a:t>
            </a:r>
            <a:r>
              <a:rPr lang="fr-FR" sz="2400" dirty="0" smtClean="0"/>
              <a:t> </a:t>
            </a:r>
            <a:r>
              <a:rPr lang="fr-FR" sz="2400" dirty="0"/>
              <a:t>and cumulative </a:t>
            </a:r>
            <a:r>
              <a:rPr lang="fr-FR" sz="2400" dirty="0" err="1" smtClean="0"/>
              <a:t>histograms</a:t>
            </a:r>
            <a:endParaRPr lang="fr-FR" sz="2400" dirty="0" smtClean="0"/>
          </a:p>
          <a:p>
            <a:pPr>
              <a:spcBef>
                <a:spcPts val="0"/>
              </a:spcBef>
            </a:pPr>
            <a:r>
              <a:rPr lang="fr-FR" sz="2400" dirty="0" smtClean="0"/>
              <a:t>time-of-flight </a:t>
            </a:r>
            <a:r>
              <a:rPr lang="fr-FR" sz="2400" dirty="0" err="1" smtClean="0"/>
              <a:t>spectra</a:t>
            </a:r>
            <a:endParaRPr lang="fr-FR" sz="2400" dirty="0" smtClean="0"/>
          </a:p>
          <a:p>
            <a:pPr>
              <a:spcBef>
                <a:spcPts val="0"/>
              </a:spcBef>
            </a:pPr>
            <a:r>
              <a:rPr lang="fr-FR" sz="2400" dirty="0"/>
              <a:t>r</a:t>
            </a:r>
            <a:r>
              <a:rPr lang="fr-FR" sz="2400" dirty="0" smtClean="0"/>
              <a:t>ate </a:t>
            </a:r>
            <a:r>
              <a:rPr lang="fr-FR" sz="2400" dirty="0"/>
              <a:t>vs. </a:t>
            </a:r>
            <a:r>
              <a:rPr lang="fr-FR" sz="2400" dirty="0" smtClean="0"/>
              <a:t>time</a:t>
            </a:r>
          </a:p>
          <a:p>
            <a:pPr>
              <a:spcBef>
                <a:spcPts val="0"/>
              </a:spcBef>
            </a:pPr>
            <a:r>
              <a:rPr lang="fr-FR" sz="2400" dirty="0" err="1"/>
              <a:t>c</a:t>
            </a:r>
            <a:r>
              <a:rPr lang="fr-FR" sz="2400" dirty="0" err="1" smtClean="0"/>
              <a:t>oordinate</a:t>
            </a:r>
            <a:r>
              <a:rPr lang="fr-FR" sz="2400" dirty="0" smtClean="0"/>
              <a:t> vs. time</a:t>
            </a:r>
          </a:p>
          <a:p>
            <a:pPr>
              <a:spcBef>
                <a:spcPts val="0"/>
              </a:spcBef>
            </a:pPr>
            <a:r>
              <a:rPr lang="fr-FR" sz="2400" dirty="0" smtClean="0"/>
              <a:t>custom </a:t>
            </a:r>
            <a:r>
              <a:rPr lang="fr-FR" sz="2400" dirty="0"/>
              <a:t>values </a:t>
            </a:r>
            <a:r>
              <a:rPr lang="fr-FR" sz="2400" dirty="0" err="1"/>
              <a:t>received</a:t>
            </a:r>
            <a:r>
              <a:rPr lang="fr-FR" sz="2400" dirty="0"/>
              <a:t> by or </a:t>
            </a:r>
            <a:r>
              <a:rPr lang="fr-FR" sz="2400" dirty="0" err="1"/>
              <a:t>generated</a:t>
            </a:r>
            <a:r>
              <a:rPr lang="fr-FR" sz="2400" dirty="0"/>
              <a:t> in </a:t>
            </a:r>
            <a:r>
              <a:rPr lang="fr-FR" sz="2400" dirty="0" smtClean="0"/>
              <a:t>EFU:</a:t>
            </a:r>
          </a:p>
          <a:p>
            <a:pPr lvl="1">
              <a:spcBef>
                <a:spcPts val="0"/>
              </a:spcBef>
            </a:pPr>
            <a:r>
              <a:rPr lang="fr-FR" sz="2000" dirty="0" err="1" smtClean="0"/>
              <a:t>spectra</a:t>
            </a:r>
            <a:r>
              <a:rPr lang="fr-FR" sz="2000" dirty="0" smtClean="0"/>
              <a:t> </a:t>
            </a:r>
            <a:r>
              <a:rPr lang="fr-FR" sz="2000" dirty="0"/>
              <a:t>of </a:t>
            </a:r>
            <a:r>
              <a:rPr lang="fr-FR" sz="2000" dirty="0" err="1"/>
              <a:t>deposited</a:t>
            </a:r>
            <a:r>
              <a:rPr lang="fr-FR" sz="2000" dirty="0"/>
              <a:t> </a:t>
            </a:r>
            <a:r>
              <a:rPr lang="fr-FR" sz="2000" dirty="0" smtClean="0"/>
              <a:t>charge</a:t>
            </a:r>
          </a:p>
          <a:p>
            <a:pPr lvl="1">
              <a:spcBef>
                <a:spcPts val="0"/>
              </a:spcBef>
            </a:pPr>
            <a:r>
              <a:rPr lang="fr-FR" sz="2000" dirty="0" err="1" smtClean="0"/>
              <a:t>raw</a:t>
            </a:r>
            <a:r>
              <a:rPr lang="fr-FR" sz="2000" dirty="0" smtClean="0"/>
              <a:t> </a:t>
            </a:r>
            <a:r>
              <a:rPr lang="fr-FR" sz="2000" dirty="0" err="1"/>
              <a:t>strip</a:t>
            </a:r>
            <a:r>
              <a:rPr lang="fr-FR" sz="2000" dirty="0"/>
              <a:t> &amp; </a:t>
            </a:r>
            <a:r>
              <a:rPr lang="fr-FR" sz="2000" dirty="0" err="1"/>
              <a:t>wire</a:t>
            </a:r>
            <a:r>
              <a:rPr lang="fr-FR" sz="2000" dirty="0"/>
              <a:t> </a:t>
            </a:r>
            <a:r>
              <a:rPr lang="fr-FR" sz="2000" dirty="0" smtClean="0"/>
              <a:t>data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Clusters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...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diagnostics </a:t>
            </a:r>
            <a:r>
              <a:rPr lang="fr-FR" sz="2000" dirty="0" err="1"/>
              <a:t>only</a:t>
            </a:r>
            <a:r>
              <a:rPr lang="fr-FR" sz="2000" dirty="0"/>
              <a:t>, </a:t>
            </a:r>
            <a:r>
              <a:rPr lang="fr-FR" sz="2000" dirty="0" err="1"/>
              <a:t>low</a:t>
            </a:r>
            <a:r>
              <a:rPr lang="fr-FR" sz="2000" dirty="0"/>
              <a:t> count rates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60723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Summary</a:t>
            </a:r>
            <a:endParaRPr lang="fr-F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0809"/>
            <a:ext cx="8191822" cy="44644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fr-FR" sz="2400" dirty="0" smtClean="0"/>
          </a:p>
          <a:p>
            <a:pPr>
              <a:spcBef>
                <a:spcPts val="0"/>
              </a:spcBef>
            </a:pPr>
            <a:endParaRPr lang="fr-FR" sz="2400" dirty="0"/>
          </a:p>
          <a:p>
            <a:pPr>
              <a:spcBef>
                <a:spcPts val="0"/>
              </a:spcBef>
            </a:pPr>
            <a:r>
              <a:rPr lang="fr-FR" sz="2400" dirty="0" smtClean="0"/>
              <a:t>Detector </a:t>
            </a:r>
            <a:r>
              <a:rPr lang="fr-FR" sz="2400" dirty="0" err="1"/>
              <a:t>development</a:t>
            </a:r>
            <a:r>
              <a:rPr lang="fr-FR" sz="2400" dirty="0"/>
              <a:t> made </a:t>
            </a:r>
            <a:r>
              <a:rPr lang="fr-FR" sz="2400" dirty="0" smtClean="0"/>
              <a:t>fun</a:t>
            </a:r>
          </a:p>
          <a:p>
            <a:pPr>
              <a:spcBef>
                <a:spcPts val="0"/>
              </a:spcBef>
            </a:pPr>
            <a:r>
              <a:rPr lang="fr-FR" sz="2400" dirty="0" err="1" smtClean="0"/>
              <a:t>Commissioning</a:t>
            </a:r>
            <a:r>
              <a:rPr lang="fr-FR" sz="2400" dirty="0" smtClean="0"/>
              <a:t> </a:t>
            </a:r>
            <a:r>
              <a:rPr lang="fr-FR" sz="2400" dirty="0"/>
              <a:t>made </a:t>
            </a:r>
            <a:r>
              <a:rPr lang="fr-FR" sz="2400" dirty="0" err="1" smtClean="0"/>
              <a:t>easy</a:t>
            </a:r>
            <a:endParaRPr lang="fr-FR" sz="2400" dirty="0" smtClean="0"/>
          </a:p>
          <a:p>
            <a:pPr>
              <a:spcBef>
                <a:spcPts val="0"/>
              </a:spcBef>
            </a:pPr>
            <a:r>
              <a:rPr lang="fr-FR" sz="2400" dirty="0" smtClean="0"/>
              <a:t>Diagnostics </a:t>
            </a:r>
            <a:r>
              <a:rPr lang="fr-FR" sz="2400" dirty="0"/>
              <a:t>made </a:t>
            </a:r>
            <a:r>
              <a:rPr lang="fr-FR" sz="2400" dirty="0" err="1" smtClean="0"/>
              <a:t>meaningful</a:t>
            </a:r>
            <a:endParaRPr lang="fr-FR" sz="2400" dirty="0" smtClean="0"/>
          </a:p>
          <a:p>
            <a:pPr>
              <a:spcBef>
                <a:spcPts val="0"/>
              </a:spcBef>
            </a:pPr>
            <a:r>
              <a:rPr lang="fr-FR" sz="2400" dirty="0" smtClean="0"/>
              <a:t>Confirmation </a:t>
            </a:r>
            <a:r>
              <a:rPr lang="fr-FR" sz="2400" dirty="0"/>
              <a:t>of EFU </a:t>
            </a:r>
            <a:r>
              <a:rPr lang="fr-FR" sz="2400" dirty="0" err="1"/>
              <a:t>processing</a:t>
            </a:r>
            <a:r>
              <a:rPr lang="fr-FR" sz="2400" dirty="0"/>
              <a:t> </a:t>
            </a:r>
            <a:r>
              <a:rPr lang="fr-FR" sz="2400" dirty="0" err="1" smtClean="0"/>
              <a:t>steps</a:t>
            </a:r>
            <a:r>
              <a:rPr lang="fr-FR" sz="2400" dirty="0" smtClean="0"/>
              <a:t>:</a:t>
            </a:r>
          </a:p>
          <a:p>
            <a:pPr>
              <a:spcBef>
                <a:spcPts val="0"/>
              </a:spcBef>
            </a:pPr>
            <a:endParaRPr lang="fr-FR" sz="2400" dirty="0" smtClean="0"/>
          </a:p>
          <a:p>
            <a:pPr>
              <a:spcBef>
                <a:spcPts val="0"/>
              </a:spcBef>
            </a:pPr>
            <a:endParaRPr lang="fr-FR" sz="2400" dirty="0"/>
          </a:p>
          <a:p>
            <a:pPr>
              <a:spcBef>
                <a:spcPts val="0"/>
              </a:spcBef>
            </a:pPr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/>
              <a:t>do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want</a:t>
            </a:r>
            <a:r>
              <a:rPr lang="fr-FR" sz="2400" dirty="0" smtClean="0"/>
              <a:t>?</a:t>
            </a:r>
          </a:p>
          <a:p>
            <a:pPr>
              <a:spcBef>
                <a:spcPts val="0"/>
              </a:spcBef>
            </a:pPr>
            <a:r>
              <a:rPr lang="fr-FR" sz="2400" dirty="0" smtClean="0"/>
              <a:t>If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want</a:t>
            </a:r>
            <a:r>
              <a:rPr lang="fr-FR" sz="2400" dirty="0"/>
              <a:t> </a:t>
            </a:r>
            <a:r>
              <a:rPr lang="fr-FR" sz="2400" dirty="0" err="1"/>
              <a:t>feature-complete</a:t>
            </a:r>
            <a:r>
              <a:rPr lang="fr-FR" sz="2400" dirty="0"/>
              <a:t> data </a:t>
            </a:r>
            <a:r>
              <a:rPr lang="fr-FR" sz="2400" dirty="0" err="1"/>
              <a:t>reduction</a:t>
            </a:r>
            <a:r>
              <a:rPr lang="fr-FR" sz="2400" dirty="0"/>
              <a:t>, use </a:t>
            </a:r>
            <a:r>
              <a:rPr lang="fr-FR" sz="2400" dirty="0" err="1"/>
              <a:t>Mantid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9043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DAQUIRI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44824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45000"/>
              <a:buFont typeface="Wingdings" charset="2"/>
              <a:buChar char="§"/>
            </a:pPr>
            <a:r>
              <a:rPr lang="en-US" sz="3200" dirty="0" smtClean="0"/>
              <a:t>Live monitoring of EFU</a:t>
            </a:r>
          </a:p>
          <a:p>
            <a:pPr marL="457200" indent="-457200">
              <a:buSzPct val="45000"/>
              <a:buFont typeface="Wingdings" charset="2"/>
              <a:buChar char="§"/>
            </a:pPr>
            <a:r>
              <a:rPr lang="en-US" sz="3200" dirty="0" smtClean="0"/>
              <a:t>Histograms </a:t>
            </a:r>
            <a:r>
              <a:rPr lang="en-US" sz="3200" dirty="0"/>
              <a:t>and visualizes event </a:t>
            </a:r>
            <a:r>
              <a:rPr lang="en-US" sz="3200" dirty="0" smtClean="0"/>
              <a:t>data</a:t>
            </a:r>
            <a:endParaRPr lang="en-US" sz="3200" dirty="0"/>
          </a:p>
          <a:p>
            <a:pPr marL="457200" indent="-457200">
              <a:buSzPct val="45000"/>
              <a:buFont typeface="Wingdings" charset="2"/>
              <a:buChar char="§"/>
            </a:pPr>
            <a:r>
              <a:rPr lang="en-US" sz="3200" dirty="0"/>
              <a:t>Review detector-specific raw data</a:t>
            </a:r>
          </a:p>
          <a:p>
            <a:pPr marL="457200" indent="-457200">
              <a:buSzPct val="45000"/>
              <a:buFont typeface="Wingdings" charset="2"/>
              <a:buChar char="§"/>
            </a:pPr>
            <a:r>
              <a:rPr lang="en-US" sz="3200" dirty="0"/>
              <a:t>Useful in detector development, commissioning &amp; diagnostics</a:t>
            </a:r>
          </a:p>
          <a:p>
            <a:pPr marL="457200" indent="-457200">
              <a:buSzPct val="45000"/>
              <a:buFont typeface="Wingdings" charset="2"/>
              <a:buChar char="§"/>
            </a:pPr>
            <a:r>
              <a:rPr lang="en-US" sz="3200" dirty="0"/>
              <a:t>Receives event data from EFUs (via Kafka)</a:t>
            </a:r>
          </a:p>
          <a:p>
            <a:pPr marL="457200" indent="-457200">
              <a:buSzPct val="45000"/>
              <a:buFont typeface="Wingdings" charset="2"/>
              <a:buChar char="§"/>
            </a:pPr>
            <a:r>
              <a:rPr lang="en-US" sz="3200" dirty="0"/>
              <a:t>Uses global timing information</a:t>
            </a:r>
          </a:p>
          <a:p>
            <a:pPr marL="457200" indent="-457200">
              <a:buSzPct val="45000"/>
              <a:buFont typeface="Wingdings" charset="2"/>
              <a:buChar char="§"/>
            </a:pPr>
            <a:r>
              <a:rPr lang="en-US" sz="3200" dirty="0"/>
              <a:t>Not a data reduction tool</a:t>
            </a:r>
          </a:p>
        </p:txBody>
      </p:sp>
    </p:spTree>
    <p:extLst>
      <p:ext uri="{BB962C8B-B14F-4D97-AF65-F5344CB8AC3E}">
        <p14:creationId xmlns:p14="http://schemas.microsoft.com/office/powerpoint/2010/main" val="35721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07704" y="2924944"/>
            <a:ext cx="5624696" cy="1065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Generic features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12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9" name="Picture 8" descr="Screen Shot 2017-03-08 at 09.03.3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2"/>
          <a:stretch/>
        </p:blipFill>
        <p:spPr>
          <a:xfrm>
            <a:off x="683568" y="1810222"/>
            <a:ext cx="7769761" cy="421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1988840"/>
            <a:ext cx="68511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en-US" sz="3200" dirty="0">
                <a:latin typeface="Liberation Sans" pitchFamily="18"/>
                <a:ea typeface="Noto Sans CJK SC Regular" pitchFamily="2"/>
                <a:cs typeface="FreeSans" pitchFamily="2"/>
              </a:rPr>
              <a:t>Data stream format from EFU:</a:t>
            </a:r>
          </a:p>
          <a:p>
            <a:pPr lvl="0" hangingPunct="0"/>
            <a:r>
              <a:rPr lang="en-US" sz="3200" dirty="0">
                <a:latin typeface="Liberation Sans" pitchFamily="18"/>
                <a:ea typeface="Noto Sans CJK SC Regular" pitchFamily="2"/>
                <a:cs typeface="FreeSans" pitchFamily="2"/>
              </a:rPr>
              <a:t>	</a:t>
            </a:r>
            <a:endParaRPr lang="en-US" sz="3200" dirty="0" smtClean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lvl="0" hangingPunct="0"/>
            <a:r>
              <a:rPr lang="en-US" sz="3200" dirty="0">
                <a:latin typeface="Liberation Sans" pitchFamily="18"/>
                <a:ea typeface="Noto Sans CJK SC Regular" pitchFamily="2"/>
                <a:cs typeface="FreeSans" pitchFamily="2"/>
              </a:rPr>
              <a:t>	</a:t>
            </a:r>
            <a:r>
              <a:rPr lang="en-US" sz="3200" dirty="0" smtClean="0">
                <a:latin typeface="Liberation Sans" pitchFamily="18"/>
                <a:ea typeface="Noto Sans CJK SC Regular" pitchFamily="2"/>
                <a:cs typeface="FreeSans" pitchFamily="2"/>
              </a:rPr>
              <a:t>Pulse time</a:t>
            </a:r>
          </a:p>
          <a:p>
            <a:pPr lvl="0" hangingPunct="0"/>
            <a:r>
              <a:rPr lang="en-US" sz="3200" dirty="0">
                <a:latin typeface="Liberation Sans" pitchFamily="18"/>
                <a:ea typeface="Noto Sans CJK SC Regular" pitchFamily="2"/>
                <a:cs typeface="FreeSans" pitchFamily="2"/>
              </a:rPr>
              <a:t>	</a:t>
            </a:r>
            <a:r>
              <a:rPr lang="en-US" sz="3200" dirty="0" smtClean="0">
                <a:latin typeface="Liberation Sans" pitchFamily="18"/>
                <a:ea typeface="Noto Sans CJK SC Regular" pitchFamily="2"/>
                <a:cs typeface="FreeSans" pitchFamily="2"/>
              </a:rPr>
              <a:t>List </a:t>
            </a:r>
            <a:r>
              <a:rPr lang="en-US" sz="3200" dirty="0">
                <a:latin typeface="Liberation Sans" pitchFamily="18"/>
                <a:ea typeface="Noto Sans CJK SC Regular" pitchFamily="2"/>
                <a:cs typeface="FreeSans" pitchFamily="2"/>
              </a:rPr>
              <a:t>of </a:t>
            </a:r>
            <a:r>
              <a:rPr lang="en-US" sz="3200" dirty="0" smtClean="0">
                <a:latin typeface="Liberation Sans" pitchFamily="18"/>
                <a:ea typeface="Noto Sans CJK SC Regular" pitchFamily="2"/>
                <a:cs typeface="FreeSans" pitchFamily="2"/>
              </a:rPr>
              <a:t>Events</a:t>
            </a:r>
          </a:p>
          <a:p>
            <a:pPr lvl="0" hangingPunct="0"/>
            <a:endParaRPr lang="en-US" sz="3200" dirty="0" smtClean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lvl="0" hangingPunct="0"/>
            <a:endParaRPr lang="en-US" sz="3200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lvl="0" hangingPunct="0"/>
            <a:r>
              <a:rPr lang="en-US" sz="3200" dirty="0" smtClean="0">
                <a:latin typeface="Liberation Sans" pitchFamily="18"/>
                <a:ea typeface="Noto Sans CJK SC Regular" pitchFamily="2"/>
                <a:cs typeface="FreeSans" pitchFamily="2"/>
              </a:rPr>
              <a:t>Event = </a:t>
            </a:r>
            <a:r>
              <a:rPr lang="en-US" sz="3200" dirty="0">
                <a:latin typeface="Liberation Sans" pitchFamily="18"/>
                <a:ea typeface="Noto Sans CJK SC Regular" pitchFamily="2"/>
                <a:cs typeface="FreeSans" pitchFamily="2"/>
              </a:rPr>
              <a:t>(time, pixelid)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6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detector geometry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 rot="5395800">
            <a:off x="2687314" y="927633"/>
            <a:ext cx="3845072" cy="6695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771800" y="1691116"/>
            <a:ext cx="3284210" cy="37698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Pixel-id 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↔ (x, y, …) mappings</a:t>
            </a:r>
          </a:p>
        </p:txBody>
      </p:sp>
    </p:spTree>
    <p:extLst>
      <p:ext uri="{BB962C8B-B14F-4D97-AF65-F5344CB8AC3E}">
        <p14:creationId xmlns:p14="http://schemas.microsoft.com/office/powerpoint/2010/main" val="7167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of volume detectors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89936"/>
            <a:ext cx="7668344" cy="455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 Flight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7006074" y="3731816"/>
            <a:ext cx="1650909" cy="70681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 dirty="0" smtClean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Plug &amp; play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 dirty="0" smtClean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TOF</a:t>
            </a:r>
            <a:endParaRPr lang="en-US" sz="20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6325951" cy="427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9339</TotalTime>
  <Words>398</Words>
  <Application>Microsoft Macintosh PowerPoint</Application>
  <PresentationFormat>On-screen Show (4:3)</PresentationFormat>
  <Paragraphs>100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FreeSans</vt:lpstr>
      <vt:lpstr>Liberation Sans</vt:lpstr>
      <vt:lpstr>Mangal</vt:lpstr>
      <vt:lpstr>Noto Sans CJK SC Regular</vt:lpstr>
      <vt:lpstr>StarSymbol</vt:lpstr>
      <vt:lpstr>Wingdings</vt:lpstr>
      <vt:lpstr>Arial</vt:lpstr>
      <vt:lpstr>ESS Core Powerpoint</vt:lpstr>
      <vt:lpstr>Event formation visualization and prototypes</vt:lpstr>
      <vt:lpstr>Tools to help detector development</vt:lpstr>
      <vt:lpstr>DAQUIRI Features</vt:lpstr>
      <vt:lpstr>PowerPoint Presentation</vt:lpstr>
      <vt:lpstr>Grafana</vt:lpstr>
      <vt:lpstr>Features</vt:lpstr>
      <vt:lpstr>Logical detector geometry</vt:lpstr>
      <vt:lpstr>Projections of volume detectors</vt:lpstr>
      <vt:lpstr>Time of Flight</vt:lpstr>
      <vt:lpstr>TOF vs. Value</vt:lpstr>
      <vt:lpstr>PowerPoint Presentation</vt:lpstr>
      <vt:lpstr>NMX - Gd-GEM setup</vt:lpstr>
      <vt:lpstr>NMX – Event formation</vt:lpstr>
      <vt:lpstr>NMX – Event formation</vt:lpstr>
      <vt:lpstr>NMX – Logical geometry</vt:lpstr>
      <vt:lpstr>Raw strip data</vt:lpstr>
      <vt:lpstr>Pulse height spectrum</vt:lpstr>
      <vt:lpstr>Raw clusters</vt:lpstr>
      <vt:lpstr>Putting it all together at CERN</vt:lpstr>
      <vt:lpstr>DAQUIRI - Current features</vt:lpstr>
      <vt:lpstr>Summary</vt:lpstr>
    </vt:vector>
  </TitlesOfParts>
  <Company>ESS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Martin Shetty</cp:lastModifiedBy>
  <cp:revision>262</cp:revision>
  <cp:lastPrinted>2017-01-23T12:23:01Z</cp:lastPrinted>
  <dcterms:created xsi:type="dcterms:W3CDTF">2013-10-29T16:05:10Z</dcterms:created>
  <dcterms:modified xsi:type="dcterms:W3CDTF">2017-09-28T07:54:59Z</dcterms:modified>
</cp:coreProperties>
</file>