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68" r:id="rId3"/>
    <p:sldId id="258" r:id="rId4"/>
    <p:sldId id="264" r:id="rId5"/>
    <p:sldId id="262" r:id="rId6"/>
    <p:sldId id="270" r:id="rId7"/>
    <p:sldId id="261" r:id="rId8"/>
    <p:sldId id="265" r:id="rId9"/>
    <p:sldId id="266" r:id="rId10"/>
    <p:sldId id="26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8" autoAdjust="0"/>
  </p:normalViewPr>
  <p:slideViewPr>
    <p:cSldViewPr snapToGrid="0">
      <p:cViewPr>
        <p:scale>
          <a:sx n="125" d="100"/>
          <a:sy n="125" d="100"/>
        </p:scale>
        <p:origin x="-3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97B41E-EA82-438F-B7CF-E4C3F9D3088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EF8A5A-29FA-4F1A-A94D-95E5382B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D9B971-12B6-4C2D-8166-4F95450E12E2}" type="datetime1">
              <a:rPr lang="en-US" smtClean="0">
                <a:solidFill>
                  <a:prstClr val="black"/>
                </a:solidFill>
              </a:rPr>
              <a:t>9/28/2017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38C62C7-F79B-CD4A-A5DF-5683BBEC4A65}" type="slidenum">
              <a:rPr lang="sv-SE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5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608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1EE0B53-EB4B-4BB4-AFF7-A7E444E67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6C6EB3B-B081-4FBB-A503-53F77BA8B398}" type="datetime1">
              <a:rPr lang="en-US" smtClean="0">
                <a:solidFill>
                  <a:prstClr val="black"/>
                </a:solidFill>
              </a:rPr>
              <a:t>9/28/2017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76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7390272" cy="3687505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Readout Electronics Back End </a:t>
            </a: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IKON13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28</a:t>
            </a:r>
            <a:r>
              <a:rPr lang="en-US" sz="1900" baseline="300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th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September 2017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Steven Alcock (DG)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smtClean="0"/>
              <a:t>Do </a:t>
            </a:r>
            <a:r>
              <a:rPr lang="en-US" smtClean="0"/>
              <a:t>List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6195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Support the DMSC</a:t>
            </a:r>
            <a:r>
              <a:rPr lang="en-US" dirty="0"/>
              <a:t>!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Physical layer link integrity stress testing with representative cable lengths.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4981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Simplified Readout Electronics Architecture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3173683"/>
            <a:ext cx="11887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97880" y="3173683"/>
            <a:ext cx="118872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2</a:t>
            </a:r>
            <a:endParaRPr lang="en-US" dirty="0"/>
          </a:p>
        </p:txBody>
      </p:sp>
      <p:sp>
        <p:nvSpPr>
          <p:cNvPr id="8" name="Rectangle 48"/>
          <p:cNvSpPr/>
          <p:nvPr/>
        </p:nvSpPr>
        <p:spPr>
          <a:xfrm>
            <a:off x="4892040" y="4316683"/>
            <a:ext cx="1188720" cy="640080"/>
          </a:xfrm>
          <a:custGeom>
            <a:avLst/>
            <a:gdLst>
              <a:gd name="connsiteX0" fmla="*/ 0 w 1209747"/>
              <a:gd name="connsiteY0" fmla="*/ 0 h 633677"/>
              <a:gd name="connsiteX1" fmla="*/ 1209747 w 1209747"/>
              <a:gd name="connsiteY1" fmla="*/ 0 h 633677"/>
              <a:gd name="connsiteX2" fmla="*/ 1209747 w 1209747"/>
              <a:gd name="connsiteY2" fmla="*/ 633677 h 633677"/>
              <a:gd name="connsiteX3" fmla="*/ 0 w 1209747"/>
              <a:gd name="connsiteY3" fmla="*/ 633677 h 633677"/>
              <a:gd name="connsiteX4" fmla="*/ 0 w 1209747"/>
              <a:gd name="connsiteY4" fmla="*/ 0 h 633677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1209747 w 1209747"/>
              <a:gd name="connsiteY2" fmla="*/ 1263 h 634940"/>
              <a:gd name="connsiteX3" fmla="*/ 1209747 w 1209747"/>
              <a:gd name="connsiteY3" fmla="*/ 634940 h 634940"/>
              <a:gd name="connsiteX4" fmla="*/ 0 w 1209747"/>
              <a:gd name="connsiteY4" fmla="*/ 634940 h 634940"/>
              <a:gd name="connsiteX5" fmla="*/ 0 w 1209747"/>
              <a:gd name="connsiteY5" fmla="*/ 1263 h 634940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925874 w 1209747"/>
              <a:gd name="connsiteY2" fmla="*/ 1191 h 634940"/>
              <a:gd name="connsiteX3" fmla="*/ 1209747 w 1209747"/>
              <a:gd name="connsiteY3" fmla="*/ 1263 h 634940"/>
              <a:gd name="connsiteX4" fmla="*/ 1209747 w 1209747"/>
              <a:gd name="connsiteY4" fmla="*/ 634940 h 634940"/>
              <a:gd name="connsiteX5" fmla="*/ 0 w 1209747"/>
              <a:gd name="connsiteY5" fmla="*/ 634940 h 634940"/>
              <a:gd name="connsiteX6" fmla="*/ 0 w 1209747"/>
              <a:gd name="connsiteY6" fmla="*/ 1263 h 6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747" h="634940">
                <a:moveTo>
                  <a:pt x="0" y="1263"/>
                </a:moveTo>
                <a:lnTo>
                  <a:pt x="322227" y="0"/>
                </a:lnTo>
                <a:lnTo>
                  <a:pt x="925874" y="1191"/>
                </a:lnTo>
                <a:lnTo>
                  <a:pt x="1209747" y="1263"/>
                </a:lnTo>
                <a:lnTo>
                  <a:pt x="1209747" y="634940"/>
                </a:lnTo>
                <a:lnTo>
                  <a:pt x="0" y="634940"/>
                </a:lnTo>
                <a:lnTo>
                  <a:pt x="0" y="1263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5459684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5459684"/>
            <a:ext cx="1188720" cy="64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74520" y="5459683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Diagnostic Server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80560" y="3813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92240" y="3813763"/>
            <a:ext cx="0" cy="2286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0560" y="5185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92240" y="5185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1" idx="0"/>
          </p:cNvCxnSpPr>
          <p:nvPr/>
        </p:nvCxnSpPr>
        <p:spPr>
          <a:xfrm rot="10800000" flipV="1">
            <a:off x="2468880" y="4636723"/>
            <a:ext cx="2423160" cy="822959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4042363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042363"/>
            <a:ext cx="0" cy="27432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4956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4956763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0560" y="4042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15000" y="4042363"/>
            <a:ext cx="77724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560" y="5185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15000" y="5185363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14318" y="2149743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47843" y="2149743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403038" y="2469783"/>
            <a:ext cx="344805" cy="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8560" y="2472593"/>
            <a:ext cx="0" cy="67727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08678" y="1787743"/>
            <a:ext cx="0" cy="36004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808678" y="1789699"/>
            <a:ext cx="1533525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41250" y="1789698"/>
            <a:ext cx="0" cy="36004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053030" y="2149744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586555" y="2149744"/>
            <a:ext cx="118872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241750" y="2469784"/>
            <a:ext cx="344805" cy="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65357" y="2469784"/>
            <a:ext cx="0" cy="680083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80915" y="1787741"/>
            <a:ext cx="0" cy="360045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647390" y="1789700"/>
            <a:ext cx="1533525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47390" y="1787742"/>
            <a:ext cx="0" cy="360045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1"/>
          </p:cNvCxnSpPr>
          <p:nvPr/>
        </p:nvCxnSpPr>
        <p:spPr>
          <a:xfrm flipH="1" flipV="1">
            <a:off x="4765357" y="2469783"/>
            <a:ext cx="287673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929067" y="2472592"/>
            <a:ext cx="287673" cy="1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100 G Detector Readout Demonstrator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4855" y="2225679"/>
            <a:ext cx="5034270" cy="377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Subtitle 1"/>
          <p:cNvSpPr txBox="1">
            <a:spLocks/>
          </p:cNvSpPr>
          <p:nvPr/>
        </p:nvSpPr>
        <p:spPr>
          <a:xfrm>
            <a:off x="361950" y="1715700"/>
            <a:ext cx="4706938" cy="4955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Provides the DMSC with high-rate packets</a:t>
            </a:r>
            <a:br>
              <a:rPr lang="en-US" dirty="0" smtClean="0"/>
            </a:br>
            <a:r>
              <a:rPr lang="en-US" dirty="0" smtClean="0"/>
              <a:t>in a format representative of the final system.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Allows data packing format to be </a:t>
            </a:r>
            <a:r>
              <a:rPr lang="en-US" dirty="0" smtClean="0"/>
              <a:t>agreed.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Proves key </a:t>
            </a:r>
            <a:r>
              <a:rPr lang="en-US" dirty="0" smtClean="0"/>
              <a:t>interfaces.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3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61950" y="1715700"/>
            <a:ext cx="8260080" cy="46774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 packet engines are independently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Aggregate output data rate is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Aggregate number of packets is configurable at run-time.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Mellanox Switch can output data as 10/25/40/56/100 G. This means, for example, the full 100 G input could be split across 10 x 10 G outputs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19640" r="18789" b="8777"/>
          <a:stretch/>
        </p:blipFill>
        <p:spPr bwMode="auto">
          <a:xfrm>
            <a:off x="5719763" y="4170888"/>
            <a:ext cx="2937510" cy="21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ormat.com.pl/site/wp-content/uploads/2016/09/sn2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962"/>
            <a:ext cx="4072167" cy="15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2" y="-1"/>
            <a:ext cx="6058748" cy="1441451"/>
          </a:xfrm>
        </p:spPr>
        <p:txBody>
          <a:bodyPr/>
          <a:lstStyle/>
          <a:p>
            <a:r>
              <a:rPr lang="en-US" dirty="0" smtClean="0"/>
              <a:t>FPGA Architecture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0" y="17449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85800" y="1592580"/>
            <a:ext cx="2209800" cy="4343400"/>
            <a:chOff x="609600" y="1219200"/>
            <a:chExt cx="2209800" cy="4343400"/>
          </a:xfrm>
        </p:grpSpPr>
        <p:sp>
          <p:nvSpPr>
            <p:cNvPr id="39" name="Rectangle 38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endCxn id="44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4" idx="2"/>
              <a:endCxn id="42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2667000" y="5250180"/>
            <a:ext cx="8382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1"/>
            <a:endCxn id="41" idx="6"/>
          </p:cNvCxnSpPr>
          <p:nvPr/>
        </p:nvCxnSpPr>
        <p:spPr>
          <a:xfrm flipH="1">
            <a:off x="2667000" y="23164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419600" y="18973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33400" y="1744980"/>
            <a:ext cx="2209800" cy="4343400"/>
            <a:chOff x="609600" y="1219200"/>
            <a:chExt cx="2209800" cy="4343400"/>
          </a:xfrm>
        </p:grpSpPr>
        <p:sp>
          <p:nvSpPr>
            <p:cNvPr id="53" name="Rectangle 52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59" name="Straight Arrow Connector 58"/>
            <p:cNvCxnSpPr>
              <a:endCxn id="57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7" idx="2"/>
              <a:endCxn id="56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>
            <a:stCxn id="50" idx="1"/>
            <a:endCxn id="54" idx="6"/>
          </p:cNvCxnSpPr>
          <p:nvPr/>
        </p:nvCxnSpPr>
        <p:spPr>
          <a:xfrm flipH="1">
            <a:off x="2514600" y="24688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267200" y="20497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514600" y="5402580"/>
            <a:ext cx="9906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81000" y="1897380"/>
            <a:ext cx="2209800" cy="4343400"/>
            <a:chOff x="609600" y="1219200"/>
            <a:chExt cx="2209800" cy="4343400"/>
          </a:xfrm>
        </p:grpSpPr>
        <p:sp>
          <p:nvSpPr>
            <p:cNvPr id="73" name="Rectangle 72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77" name="Straight Arrow Connector 76"/>
            <p:cNvCxnSpPr>
              <a:endCxn id="76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6" idx="2"/>
              <a:endCxn id="75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/>
          <p:cNvCxnSpPr>
            <a:stCxn id="65" idx="1"/>
            <a:endCxn id="74" idx="6"/>
          </p:cNvCxnSpPr>
          <p:nvPr/>
        </p:nvCxnSpPr>
        <p:spPr>
          <a:xfrm flipH="1">
            <a:off x="2362200" y="26212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096000" y="23164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943600" y="24688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791200" y="26212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114800" y="2202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Config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505200" y="4869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Mux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84" idx="3"/>
            <a:endCxn id="86" idx="1"/>
          </p:cNvCxnSpPr>
          <p:nvPr/>
        </p:nvCxnSpPr>
        <p:spPr>
          <a:xfrm>
            <a:off x="5029200" y="5440680"/>
            <a:ext cx="45720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486400" y="4869180"/>
            <a:ext cx="1524000" cy="114300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CMAC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28600" y="2049780"/>
            <a:ext cx="2209800" cy="4343400"/>
            <a:chOff x="609600" y="1219200"/>
            <a:chExt cx="2209800" cy="4343400"/>
          </a:xfrm>
        </p:grpSpPr>
        <p:sp>
          <p:nvSpPr>
            <p:cNvPr id="88" name="Rectangle 87"/>
            <p:cNvSpPr/>
            <p:nvPr/>
          </p:nvSpPr>
          <p:spPr>
            <a:xfrm>
              <a:off x="609600" y="1219200"/>
              <a:ext cx="2209800" cy="434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38200" y="13716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Write FSM</a:t>
              </a: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838200" y="4267200"/>
              <a:ext cx="1752600" cy="1143000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RAM Read FSM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00100" y="2819400"/>
              <a:ext cx="1828800" cy="1143000"/>
            </a:xfrm>
            <a:prstGeom prst="rect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512-bit Packet RAM</a:t>
              </a:r>
              <a:endParaRPr lang="en-US" dirty="0"/>
            </a:p>
          </p:txBody>
        </p:sp>
        <p:cxnSp>
          <p:nvCxnSpPr>
            <p:cNvPr id="92" name="Straight Arrow Connector 91"/>
            <p:cNvCxnSpPr>
              <a:endCxn id="91" idx="0"/>
            </p:cNvCxnSpPr>
            <p:nvPr/>
          </p:nvCxnSpPr>
          <p:spPr>
            <a:xfrm>
              <a:off x="1714500" y="25146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2"/>
              <a:endCxn id="90" idx="0"/>
            </p:cNvCxnSpPr>
            <p:nvPr/>
          </p:nvCxnSpPr>
          <p:spPr>
            <a:xfrm>
              <a:off x="1714500" y="3962400"/>
              <a:ext cx="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>
            <a:stCxn id="83" idx="1"/>
            <a:endCxn id="89" idx="6"/>
          </p:cNvCxnSpPr>
          <p:nvPr/>
        </p:nvCxnSpPr>
        <p:spPr>
          <a:xfrm flipH="1">
            <a:off x="2209800" y="2773680"/>
            <a:ext cx="1905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438400" y="5554980"/>
            <a:ext cx="10668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191084" y="5707380"/>
            <a:ext cx="1314116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467600" y="4945380"/>
            <a:ext cx="152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Sink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67600" y="1973580"/>
            <a:ext cx="152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Config</a:t>
            </a:r>
            <a:r>
              <a:rPr lang="en-US" dirty="0" smtClean="0">
                <a:solidFill>
                  <a:schemeClr val="tx1"/>
                </a:solidFill>
              </a:rPr>
              <a:t> Source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endCxn id="83" idx="3"/>
          </p:cNvCxnSpPr>
          <p:nvPr/>
        </p:nvCxnSpPr>
        <p:spPr>
          <a:xfrm flipH="1">
            <a:off x="5638800" y="2773680"/>
            <a:ext cx="1828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010400" y="5478780"/>
            <a:ext cx="45720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57793" y="2724414"/>
            <a:ext cx="1809750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420952" y="2724414"/>
            <a:ext cx="1809750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230702" y="2734374"/>
            <a:ext cx="1809750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95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Tx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8580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42095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256102" y="2010629"/>
            <a:ext cx="904875" cy="23897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Packet Rate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57795" y="1745455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85802" y="1741264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26744" y="1741263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258955" y="1745455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7795" y="2464480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7795" y="2245409"/>
            <a:ext cx="7290744" cy="459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048539" y="1745856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7240" y="2963385"/>
            <a:ext cx="7302737" cy="1310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62670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Subtitle 1"/>
          <p:cNvSpPr txBox="1">
            <a:spLocks/>
          </p:cNvSpPr>
          <p:nvPr/>
        </p:nvSpPr>
        <p:spPr>
          <a:xfrm>
            <a:off x="361950" y="3394074"/>
            <a:ext cx="8260080" cy="29991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Data rate is ratio of time spent transmitting at 100 G (Tx</a:t>
            </a:r>
            <a:r>
              <a:rPr lang="en-US" dirty="0"/>
              <a:t>)</a:t>
            </a:r>
            <a:r>
              <a:rPr lang="en-US" dirty="0" smtClean="0"/>
              <a:t> to time spend idle (Ti).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Tx = {Packet Length in bits} / {100 G Transmission Rate} = L/100e9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Ti = {Number of Idle Clock Cycles} / {Processing Clock Speed} = G/</a:t>
            </a:r>
            <a:r>
              <a:rPr lang="en-US" dirty="0"/>
              <a:t>322.265625e6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Therefore the new time taken to transmit one packet becomes {Tx + Ti}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new rate becomes R = {L/(Tx + Ti)} = {L/(L/100e9 + G/322.265625e6)}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Rearranging gives G = {322.265625*(L/Re5)*(100-R)} where G is in </a:t>
            </a:r>
            <a:r>
              <a:rPr lang="en-US" dirty="0" err="1" smtClean="0"/>
              <a:t>Gbps</a:t>
            </a:r>
            <a:endParaRPr lang="en-US" dirty="0" smtClean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349067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2582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60977" y="2010629"/>
            <a:ext cx="904875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67543" y="2734374"/>
            <a:ext cx="1809750" cy="2389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427304" y="2464480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049891" y="2472341"/>
            <a:ext cx="0" cy="5041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91311"/>
            <a:ext cx="4016932" cy="1328818"/>
          </a:xfrm>
          <a:prstGeom prst="rect">
            <a:avLst/>
          </a:prstGeom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02053"/>
            <a:ext cx="4053505" cy="31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Format Example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21" y="6499860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Steven Alcock, Detector Group, 6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September 2017</a:t>
            </a:r>
          </a:p>
        </p:txBody>
      </p:sp>
      <p:sp>
        <p:nvSpPr>
          <p:cNvPr id="4" name="AutoShape 2" descr="image2017-4-12_12-53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2017-4-12_12-53-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269611" y="18592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067302" y="1859280"/>
            <a:ext cx="1202309" cy="8763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Readout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864993" y="1859280"/>
            <a:ext cx="1202309" cy="8763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662684" y="1859280"/>
            <a:ext cx="1202309" cy="8763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460375" y="1859280"/>
            <a:ext cx="1202309" cy="876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Header</a:t>
            </a:r>
            <a:endParaRPr lang="en-US" dirty="0"/>
          </a:p>
        </p:txBody>
      </p:sp>
      <p:sp>
        <p:nvSpPr>
          <p:cNvPr id="27" name="AutoShape 6" descr="test_a_1x1x1_ann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471920" y="18592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02053"/>
            <a:ext cx="4035218" cy="3145276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5269610" y="27355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6471919" y="27355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269609" y="36118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471918" y="36118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5269608" y="4488180"/>
            <a:ext cx="1202309" cy="876300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Header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6471917" y="4488180"/>
            <a:ext cx="1202309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Payload 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12689</TotalTime>
  <Words>453</Words>
  <Application>Microsoft Office PowerPoint</Application>
  <PresentationFormat>On-screen Show (4:3)</PresentationFormat>
  <Paragraphs>124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PowerPoint Presentation</vt:lpstr>
      <vt:lpstr>Simplified Readout Electronics Architecture</vt:lpstr>
      <vt:lpstr>100 G Detector Readout Demonstrator</vt:lpstr>
      <vt:lpstr>Key Features</vt:lpstr>
      <vt:lpstr>FPGA Architecture</vt:lpstr>
      <vt:lpstr>Variable Packet Rate Design</vt:lpstr>
      <vt:lpstr>Packing Format Example 1</vt:lpstr>
      <vt:lpstr>Packing Format Example 2</vt:lpstr>
      <vt:lpstr>Packing Format Example 3</vt:lpstr>
      <vt:lpstr>To Do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Introduction</dc:title>
  <dc:creator>Steven Alcock</dc:creator>
  <cp:lastModifiedBy>Steven Alcock</cp:lastModifiedBy>
  <cp:revision>84</cp:revision>
  <cp:lastPrinted>2017-09-12T17:03:24Z</cp:lastPrinted>
  <dcterms:created xsi:type="dcterms:W3CDTF">2016-09-21T08:27:08Z</dcterms:created>
  <dcterms:modified xsi:type="dcterms:W3CDTF">2017-09-28T07:38:56Z</dcterms:modified>
</cp:coreProperties>
</file>