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2" r:id="rId6"/>
    <p:sldMasterId id="2147483735" r:id="rId7"/>
    <p:sldMasterId id="2147483747" r:id="rId8"/>
    <p:sldMasterId id="2147483759" r:id="rId9"/>
    <p:sldMasterId id="2147483771" r:id="rId10"/>
  </p:sldMasterIdLst>
  <p:notesMasterIdLst>
    <p:notesMasterId r:id="rId38"/>
  </p:notesMasterIdLst>
  <p:sldIdLst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77" r:id="rId25"/>
    <p:sldId id="392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00" r:id="rId34"/>
    <p:sldId id="401" r:id="rId35"/>
    <p:sldId id="402" r:id="rId36"/>
    <p:sldId id="403" r:id="rId37"/>
  </p:sldIdLst>
  <p:sldSz cx="9144000" cy="6858000" type="screen4x3"/>
  <p:notesSz cx="6797675" cy="9928225"/>
  <p:defaultTextStyle>
    <a:defPPr>
      <a:defRPr lang="de-DE"/>
    </a:defPPr>
    <a:lvl1pPr marL="0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627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249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3876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8504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3126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7750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2380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7003" algn="l" defTabSz="90924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3" autoAdjust="0"/>
    <p:restoredTop sz="94964" autoAdjust="0"/>
  </p:normalViewPr>
  <p:slideViewPr>
    <p:cSldViewPr>
      <p:cViewPr varScale="1">
        <p:scale>
          <a:sx n="87" d="100"/>
          <a:sy n="87" d="100"/>
        </p:scale>
        <p:origin x="-18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864DD-D0ED-4F9D-A89D-19E7A4E9EE50}" type="datetimeFigureOut">
              <a:rPr lang="en-GB" smtClean="0"/>
              <a:t>27/09/2017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057A-44FD-468D-969D-5D0E9FADE41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14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627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249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3876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8504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3126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7750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2380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7003" algn="l" defTabSz="90924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D3C4F-C0E3-4F5A-AEB2-6CA10A41D116}" type="slidenum">
              <a:rPr lang="de-DE"/>
              <a:pPr/>
              <a:t>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563-EF34-4604-9721-9D79E4CB87C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4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563-EF34-4604-9721-9D79E4CB87C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47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D1563-EF34-4604-9721-9D79E4CB87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47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09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D5EACC-FFB1-413F-86C8-FFD1EC60C9E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4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8.bin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6.bin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7.bin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438" tIns="40796" rIns="78438" bIns="40796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113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698" tIns="39850" rIns="79698" bIns="39850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26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45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7" y="5936529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75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87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9311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A185B-9300-4FE3-98C8-A0A24EA5CAC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380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11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11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8325" indent="0">
              <a:buNone/>
              <a:defRPr sz="2500"/>
            </a:lvl2pPr>
            <a:lvl3pPr marL="796668" indent="0">
              <a:buNone/>
              <a:defRPr sz="2100"/>
            </a:lvl3pPr>
            <a:lvl4pPr marL="1195014" indent="0">
              <a:buNone/>
              <a:defRPr sz="1800"/>
            </a:lvl4pPr>
            <a:lvl5pPr marL="1593353" indent="0">
              <a:buNone/>
              <a:defRPr sz="1800"/>
            </a:lvl5pPr>
            <a:lvl6pPr marL="1991695" indent="0">
              <a:buNone/>
              <a:defRPr sz="1800"/>
            </a:lvl6pPr>
            <a:lvl7pPr marL="2390033" indent="0">
              <a:buNone/>
              <a:defRPr sz="1800"/>
            </a:lvl7pPr>
            <a:lvl8pPr marL="2788371" indent="0">
              <a:buNone/>
              <a:defRPr sz="1800"/>
            </a:lvl8pPr>
            <a:lvl9pPr marL="3186711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11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8325" indent="0">
              <a:buNone/>
              <a:defRPr sz="1100"/>
            </a:lvl2pPr>
            <a:lvl3pPr marL="796668" indent="0">
              <a:buNone/>
              <a:defRPr sz="900"/>
            </a:lvl3pPr>
            <a:lvl4pPr marL="1195014" indent="0">
              <a:buNone/>
              <a:defRPr sz="800"/>
            </a:lvl4pPr>
            <a:lvl5pPr marL="1593353" indent="0">
              <a:buNone/>
              <a:defRPr sz="800"/>
            </a:lvl5pPr>
            <a:lvl6pPr marL="1991695" indent="0">
              <a:buNone/>
              <a:defRPr sz="800"/>
            </a:lvl6pPr>
            <a:lvl7pPr marL="2390033" indent="0">
              <a:buNone/>
              <a:defRPr sz="800"/>
            </a:lvl7pPr>
            <a:lvl8pPr marL="2788371" indent="0">
              <a:buNone/>
              <a:defRPr sz="800"/>
            </a:lvl8pPr>
            <a:lvl9pPr marL="3186711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4C6CC-9250-41CD-81C4-9760A36B6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72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0B8F-C0E6-4678-B4E4-8DECE5D00D6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68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43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1D92B-10E1-4FA0-A3B9-3BD239BCB22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329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5" y="0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536" tIns="40845" rIns="78536" bIns="40845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081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97" tIns="39899" rIns="79797" bIns="39899"/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797" tIns="39899" rIns="79797" bIns="39899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58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710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25" y="5936497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68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80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105001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9901D-4188-4035-B2B4-6579AC048A8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429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06" y="4407403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06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8964" indent="0">
              <a:buNone/>
              <a:defRPr sz="1600"/>
            </a:lvl2pPr>
            <a:lvl3pPr marL="797935" indent="0">
              <a:buNone/>
              <a:defRPr sz="1400"/>
            </a:lvl3pPr>
            <a:lvl4pPr marL="1196913" indent="0">
              <a:buNone/>
              <a:defRPr sz="1200"/>
            </a:lvl4pPr>
            <a:lvl5pPr marL="1595886" indent="0">
              <a:buNone/>
              <a:defRPr sz="1200"/>
            </a:lvl5pPr>
            <a:lvl6pPr marL="1994861" indent="0">
              <a:buNone/>
              <a:defRPr sz="1200"/>
            </a:lvl6pPr>
            <a:lvl7pPr marL="2393832" indent="0">
              <a:buNone/>
              <a:defRPr sz="1200"/>
            </a:lvl7pPr>
            <a:lvl8pPr marL="2792803" indent="0">
              <a:buNone/>
              <a:defRPr sz="1200"/>
            </a:lvl8pPr>
            <a:lvl9pPr marL="3191775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5FA02-DF3C-41FF-A698-D312C8F1FC6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281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34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88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49D1F-2A4D-48E8-A70D-C876696D9B1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682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7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964" indent="0">
              <a:buNone/>
              <a:defRPr sz="1800" b="1"/>
            </a:lvl2pPr>
            <a:lvl3pPr marL="797935" indent="0">
              <a:buNone/>
              <a:defRPr sz="1600" b="1"/>
            </a:lvl3pPr>
            <a:lvl4pPr marL="1196913" indent="0">
              <a:buNone/>
              <a:defRPr sz="1400" b="1"/>
            </a:lvl4pPr>
            <a:lvl5pPr marL="1595886" indent="0">
              <a:buNone/>
              <a:defRPr sz="1400" b="1"/>
            </a:lvl5pPr>
            <a:lvl6pPr marL="1994861" indent="0">
              <a:buNone/>
              <a:defRPr sz="1400" b="1"/>
            </a:lvl6pPr>
            <a:lvl7pPr marL="2393832" indent="0">
              <a:buNone/>
              <a:defRPr sz="1400" b="1"/>
            </a:lvl7pPr>
            <a:lvl8pPr marL="2792803" indent="0">
              <a:buNone/>
              <a:defRPr sz="1400" b="1"/>
            </a:lvl8pPr>
            <a:lvl9pPr marL="3191775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964" indent="0">
              <a:buNone/>
              <a:defRPr sz="1800" b="1"/>
            </a:lvl2pPr>
            <a:lvl3pPr marL="797935" indent="0">
              <a:buNone/>
              <a:defRPr sz="1600" b="1"/>
            </a:lvl3pPr>
            <a:lvl4pPr marL="1196913" indent="0">
              <a:buNone/>
              <a:defRPr sz="1400" b="1"/>
            </a:lvl4pPr>
            <a:lvl5pPr marL="1595886" indent="0">
              <a:buNone/>
              <a:defRPr sz="1400" b="1"/>
            </a:lvl5pPr>
            <a:lvl6pPr marL="1994861" indent="0">
              <a:buNone/>
              <a:defRPr sz="1400" b="1"/>
            </a:lvl6pPr>
            <a:lvl7pPr marL="2393832" indent="0">
              <a:buNone/>
              <a:defRPr sz="1400" b="1"/>
            </a:lvl7pPr>
            <a:lvl8pPr marL="2792803" indent="0">
              <a:buNone/>
              <a:defRPr sz="1400" b="1"/>
            </a:lvl8pPr>
            <a:lvl9pPr marL="3191775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7429-5341-414F-9572-D6D36F6660C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8997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D4DB9-C28E-4C8C-80F0-71F2F12329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451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A4F7-689A-4D11-8441-CC60199C90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8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41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FE81F-0B56-4C81-A2DF-7ECDFD4AF3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98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7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497" y="1435555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8964" indent="0">
              <a:buNone/>
              <a:defRPr sz="1100"/>
            </a:lvl2pPr>
            <a:lvl3pPr marL="797935" indent="0">
              <a:buNone/>
              <a:defRPr sz="900"/>
            </a:lvl3pPr>
            <a:lvl4pPr marL="1196913" indent="0">
              <a:buNone/>
              <a:defRPr sz="800"/>
            </a:lvl4pPr>
            <a:lvl5pPr marL="1595886" indent="0">
              <a:buNone/>
              <a:defRPr sz="800"/>
            </a:lvl5pPr>
            <a:lvl6pPr marL="1994861" indent="0">
              <a:buNone/>
              <a:defRPr sz="800"/>
            </a:lvl6pPr>
            <a:lvl7pPr marL="2393832" indent="0">
              <a:buNone/>
              <a:defRPr sz="800"/>
            </a:lvl7pPr>
            <a:lvl8pPr marL="2792803" indent="0">
              <a:buNone/>
              <a:defRPr sz="800"/>
            </a:lvl8pPr>
            <a:lvl9pPr marL="3191775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0F6D-60A9-450B-95A7-9EFAFE4C2B0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3736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02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02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8964" indent="0">
              <a:buNone/>
              <a:defRPr sz="2500"/>
            </a:lvl2pPr>
            <a:lvl3pPr marL="797935" indent="0">
              <a:buNone/>
              <a:defRPr sz="2100"/>
            </a:lvl3pPr>
            <a:lvl4pPr marL="1196913" indent="0">
              <a:buNone/>
              <a:defRPr sz="1800"/>
            </a:lvl4pPr>
            <a:lvl5pPr marL="1595886" indent="0">
              <a:buNone/>
              <a:defRPr sz="1800"/>
            </a:lvl5pPr>
            <a:lvl6pPr marL="1994861" indent="0">
              <a:buNone/>
              <a:defRPr sz="1800"/>
            </a:lvl6pPr>
            <a:lvl7pPr marL="2393832" indent="0">
              <a:buNone/>
              <a:defRPr sz="1800"/>
            </a:lvl7pPr>
            <a:lvl8pPr marL="2792803" indent="0">
              <a:buNone/>
              <a:defRPr sz="1800"/>
            </a:lvl8pPr>
            <a:lvl9pPr marL="3191775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02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8964" indent="0">
              <a:buNone/>
              <a:defRPr sz="1100"/>
            </a:lvl2pPr>
            <a:lvl3pPr marL="797935" indent="0">
              <a:buNone/>
              <a:defRPr sz="900"/>
            </a:lvl3pPr>
            <a:lvl4pPr marL="1196913" indent="0">
              <a:buNone/>
              <a:defRPr sz="800"/>
            </a:lvl4pPr>
            <a:lvl5pPr marL="1595886" indent="0">
              <a:buNone/>
              <a:defRPr sz="800"/>
            </a:lvl5pPr>
            <a:lvl6pPr marL="1994861" indent="0">
              <a:buNone/>
              <a:defRPr sz="800"/>
            </a:lvl6pPr>
            <a:lvl7pPr marL="2393832" indent="0">
              <a:buNone/>
              <a:defRPr sz="800"/>
            </a:lvl7pPr>
            <a:lvl8pPr marL="2792803" indent="0">
              <a:buNone/>
              <a:defRPr sz="800"/>
            </a:lvl8pPr>
            <a:lvl9pPr marL="3191775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4C6CC-9250-41CD-81C4-9760A36B635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59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0B8F-C0E6-4678-B4E4-8DECE5D00D6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953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34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1D92B-10E1-4FA0-A3B9-3BD239BCB22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3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627" indent="0" algn="ctr">
              <a:buNone/>
              <a:defRPr/>
            </a:lvl2pPr>
            <a:lvl3pPr marL="909249" indent="0" algn="ctr">
              <a:buNone/>
              <a:defRPr/>
            </a:lvl3pPr>
            <a:lvl4pPr marL="1363876" indent="0" algn="ctr">
              <a:buNone/>
              <a:defRPr/>
            </a:lvl4pPr>
            <a:lvl5pPr marL="1818504" indent="0" algn="ctr">
              <a:buNone/>
              <a:defRPr/>
            </a:lvl5pPr>
            <a:lvl6pPr marL="2273126" indent="0" algn="ctr">
              <a:buNone/>
              <a:defRPr/>
            </a:lvl6pPr>
            <a:lvl7pPr marL="2727750" indent="0" algn="ctr">
              <a:buNone/>
              <a:defRPr/>
            </a:lvl7pPr>
            <a:lvl8pPr marL="3182380" indent="0" algn="ctr">
              <a:buNone/>
              <a:defRPr/>
            </a:lvl8pPr>
            <a:lvl9pPr marL="363700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AC9EE0-2C37-4EA9-A13D-8CE6BF24583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11479"/>
      </p:ext>
    </p:extLst>
  </p:cSld>
  <p:clrMapOvr>
    <a:masterClrMapping/>
  </p:clrMapOvr>
  <p:transition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C2748D-B266-4B00-98CB-54536D77019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87222"/>
      </p:ext>
    </p:extLst>
  </p:cSld>
  <p:clrMapOvr>
    <a:masterClrMapping/>
  </p:clrMapOvr>
  <p:transition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627" indent="0">
              <a:buNone/>
              <a:defRPr sz="1800"/>
            </a:lvl2pPr>
            <a:lvl3pPr marL="909249" indent="0">
              <a:buNone/>
              <a:defRPr sz="1600"/>
            </a:lvl3pPr>
            <a:lvl4pPr marL="1363876" indent="0">
              <a:buNone/>
              <a:defRPr sz="1400"/>
            </a:lvl4pPr>
            <a:lvl5pPr marL="1818504" indent="0">
              <a:buNone/>
              <a:defRPr sz="1400"/>
            </a:lvl5pPr>
            <a:lvl6pPr marL="2273126" indent="0">
              <a:buNone/>
              <a:defRPr sz="1400"/>
            </a:lvl6pPr>
            <a:lvl7pPr marL="2727750" indent="0">
              <a:buNone/>
              <a:defRPr sz="1400"/>
            </a:lvl7pPr>
            <a:lvl8pPr marL="3182380" indent="0">
              <a:buNone/>
              <a:defRPr sz="1400"/>
            </a:lvl8pPr>
            <a:lvl9pPr marL="363700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F514C7-34DB-45E9-A8D6-E171ABF05E3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46575"/>
      </p:ext>
    </p:extLst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3625" y="1346200"/>
            <a:ext cx="3786188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2213" y="1346200"/>
            <a:ext cx="3787775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BDA9-449B-483F-949F-31FA9665B9C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88181"/>
      </p:ext>
    </p:extLst>
  </p:cSld>
  <p:clrMapOvr>
    <a:masterClrMapping/>
  </p:clrMapOvr>
  <p:transition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7" indent="0">
              <a:buNone/>
              <a:defRPr sz="2000" b="1"/>
            </a:lvl2pPr>
            <a:lvl3pPr marL="909249" indent="0">
              <a:buNone/>
              <a:defRPr sz="1800" b="1"/>
            </a:lvl3pPr>
            <a:lvl4pPr marL="1363876" indent="0">
              <a:buNone/>
              <a:defRPr sz="1600" b="1"/>
            </a:lvl4pPr>
            <a:lvl5pPr marL="1818504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50" indent="0">
              <a:buNone/>
              <a:defRPr sz="1600" b="1"/>
            </a:lvl7pPr>
            <a:lvl8pPr marL="3182380" indent="0">
              <a:buNone/>
              <a:defRPr sz="1600" b="1"/>
            </a:lvl8pPr>
            <a:lvl9pPr marL="363700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7" indent="0">
              <a:buNone/>
              <a:defRPr sz="2000" b="1"/>
            </a:lvl2pPr>
            <a:lvl3pPr marL="909249" indent="0">
              <a:buNone/>
              <a:defRPr sz="1800" b="1"/>
            </a:lvl3pPr>
            <a:lvl4pPr marL="1363876" indent="0">
              <a:buNone/>
              <a:defRPr sz="1600" b="1"/>
            </a:lvl4pPr>
            <a:lvl5pPr marL="1818504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50" indent="0">
              <a:buNone/>
              <a:defRPr sz="1600" b="1"/>
            </a:lvl7pPr>
            <a:lvl8pPr marL="3182380" indent="0">
              <a:buNone/>
              <a:defRPr sz="1600" b="1"/>
            </a:lvl8pPr>
            <a:lvl9pPr marL="363700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28A71-1071-4A33-BCC0-5D7BD7FBCC3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16090"/>
      </p:ext>
    </p:extLst>
  </p:cSld>
  <p:clrMapOvr>
    <a:masterClrMapping/>
  </p:clrMapOvr>
  <p:transition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04C38D-B4E0-4D96-82AC-2BC8A455703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5902"/>
      </p:ext>
    </p:extLst>
  </p:cSld>
  <p:clrMapOvr>
    <a:masterClrMapping/>
  </p:clrMapOvr>
  <p:transition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B67E10-ED7C-47B7-8166-AFDFE6BD0A7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44351"/>
      </p:ext>
    </p:extLst>
  </p:cSld>
  <p:clrMapOvr>
    <a:masterClrMapping/>
  </p:clrMapOvr>
  <p:transition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3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3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627" indent="0">
              <a:buNone/>
              <a:defRPr sz="1200"/>
            </a:lvl2pPr>
            <a:lvl3pPr marL="909249" indent="0">
              <a:buNone/>
              <a:defRPr sz="1000"/>
            </a:lvl3pPr>
            <a:lvl4pPr marL="1363876" indent="0">
              <a:buNone/>
              <a:defRPr sz="900"/>
            </a:lvl4pPr>
            <a:lvl5pPr marL="1818504" indent="0">
              <a:buNone/>
              <a:defRPr sz="900"/>
            </a:lvl5pPr>
            <a:lvl6pPr marL="2273126" indent="0">
              <a:buNone/>
              <a:defRPr sz="900"/>
            </a:lvl6pPr>
            <a:lvl7pPr marL="2727750" indent="0">
              <a:buNone/>
              <a:defRPr sz="900"/>
            </a:lvl7pPr>
            <a:lvl8pPr marL="3182380" indent="0">
              <a:buNone/>
              <a:defRPr sz="900"/>
            </a:lvl8pPr>
            <a:lvl9pPr marL="363700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0615C9-1137-4A6C-A6C3-0CE13D3A14E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91034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B603-D8EB-4A89-AC85-ED5E38BB393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572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627" indent="0">
              <a:buNone/>
              <a:defRPr sz="2800"/>
            </a:lvl2pPr>
            <a:lvl3pPr marL="909249" indent="0">
              <a:buNone/>
              <a:defRPr sz="2400"/>
            </a:lvl3pPr>
            <a:lvl4pPr marL="1363876" indent="0">
              <a:buNone/>
              <a:defRPr sz="2000"/>
            </a:lvl4pPr>
            <a:lvl5pPr marL="1818504" indent="0">
              <a:buNone/>
              <a:defRPr sz="2000"/>
            </a:lvl5pPr>
            <a:lvl6pPr marL="2273126" indent="0">
              <a:buNone/>
              <a:defRPr sz="2000"/>
            </a:lvl6pPr>
            <a:lvl7pPr marL="2727750" indent="0">
              <a:buNone/>
              <a:defRPr sz="2000"/>
            </a:lvl7pPr>
            <a:lvl8pPr marL="3182380" indent="0">
              <a:buNone/>
              <a:defRPr sz="2000"/>
            </a:lvl8pPr>
            <a:lvl9pPr marL="36370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627" indent="0">
              <a:buNone/>
              <a:defRPr sz="1200"/>
            </a:lvl2pPr>
            <a:lvl3pPr marL="909249" indent="0">
              <a:buNone/>
              <a:defRPr sz="1000"/>
            </a:lvl3pPr>
            <a:lvl4pPr marL="1363876" indent="0">
              <a:buNone/>
              <a:defRPr sz="900"/>
            </a:lvl4pPr>
            <a:lvl5pPr marL="1818504" indent="0">
              <a:buNone/>
              <a:defRPr sz="900"/>
            </a:lvl5pPr>
            <a:lvl6pPr marL="2273126" indent="0">
              <a:buNone/>
              <a:defRPr sz="900"/>
            </a:lvl6pPr>
            <a:lvl7pPr marL="2727750" indent="0">
              <a:buNone/>
              <a:defRPr sz="900"/>
            </a:lvl7pPr>
            <a:lvl8pPr marL="3182380" indent="0">
              <a:buNone/>
              <a:defRPr sz="900"/>
            </a:lvl8pPr>
            <a:lvl9pPr marL="363700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4AFA35-D6B8-4E0C-A979-573496B028E3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60955"/>
      </p:ext>
    </p:extLst>
  </p:cSld>
  <p:clrMapOvr>
    <a:masterClrMapping/>
  </p:clrMapOvr>
  <p:transition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ECCA59-5B36-4289-9BBE-8830FBEEE0C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4673"/>
      </p:ext>
    </p:extLst>
  </p:cSld>
  <p:clrMapOvr>
    <a:masterClrMapping/>
  </p:clrMapOvr>
  <p:transition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9588" y="358807"/>
            <a:ext cx="1930400" cy="56499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3657" y="358807"/>
            <a:ext cx="5643563" cy="56499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D32174-F988-47BC-A07E-0CF42C75F81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138423"/>
      </p:ext>
    </p:extLst>
  </p:cSld>
  <p:clrMapOvr>
    <a:masterClrMapping/>
  </p:clrMapOvr>
  <p:transition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627" indent="0" algn="ctr">
              <a:buNone/>
              <a:defRPr/>
            </a:lvl2pPr>
            <a:lvl3pPr marL="909249" indent="0" algn="ctr">
              <a:buNone/>
              <a:defRPr/>
            </a:lvl3pPr>
            <a:lvl4pPr marL="1363876" indent="0" algn="ctr">
              <a:buNone/>
              <a:defRPr/>
            </a:lvl4pPr>
            <a:lvl5pPr marL="1818504" indent="0" algn="ctr">
              <a:buNone/>
              <a:defRPr/>
            </a:lvl5pPr>
            <a:lvl6pPr marL="2273126" indent="0" algn="ctr">
              <a:buNone/>
              <a:defRPr/>
            </a:lvl6pPr>
            <a:lvl7pPr marL="2727750" indent="0" algn="ctr">
              <a:buNone/>
              <a:defRPr/>
            </a:lvl7pPr>
            <a:lvl8pPr marL="3182380" indent="0" algn="ctr">
              <a:buNone/>
              <a:defRPr/>
            </a:lvl8pPr>
            <a:lvl9pPr marL="363700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AC9EE0-2C37-4EA9-A13D-8CE6BF24583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08438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C2748D-B266-4B00-98CB-54536D770191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8968"/>
      </p:ext>
    </p:extLst>
  </p:cSld>
  <p:clrMapOvr>
    <a:masterClrMapping/>
  </p:clrMapOvr>
  <p:transition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3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627" indent="0">
              <a:buNone/>
              <a:defRPr sz="1800"/>
            </a:lvl2pPr>
            <a:lvl3pPr marL="909249" indent="0">
              <a:buNone/>
              <a:defRPr sz="1600"/>
            </a:lvl3pPr>
            <a:lvl4pPr marL="1363876" indent="0">
              <a:buNone/>
              <a:defRPr sz="1400"/>
            </a:lvl4pPr>
            <a:lvl5pPr marL="1818504" indent="0">
              <a:buNone/>
              <a:defRPr sz="1400"/>
            </a:lvl5pPr>
            <a:lvl6pPr marL="2273126" indent="0">
              <a:buNone/>
              <a:defRPr sz="1400"/>
            </a:lvl6pPr>
            <a:lvl7pPr marL="2727750" indent="0">
              <a:buNone/>
              <a:defRPr sz="1400"/>
            </a:lvl7pPr>
            <a:lvl8pPr marL="3182380" indent="0">
              <a:buNone/>
              <a:defRPr sz="1400"/>
            </a:lvl8pPr>
            <a:lvl9pPr marL="3637003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F514C7-34DB-45E9-A8D6-E171ABF05E3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741318"/>
      </p:ext>
    </p:extLst>
  </p:cSld>
  <p:clrMapOvr>
    <a:masterClrMapping/>
  </p:clrMapOvr>
  <p:transition>
    <p:split orient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3625" y="1346200"/>
            <a:ext cx="3786188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02213" y="1346200"/>
            <a:ext cx="3787775" cy="4662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BDA9-449B-483F-949F-31FA9665B9C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84171"/>
      </p:ext>
    </p:extLst>
  </p:cSld>
  <p:clrMapOvr>
    <a:masterClrMapping/>
  </p:clrMapOvr>
  <p:transition>
    <p:split orient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7" indent="0">
              <a:buNone/>
              <a:defRPr sz="2000" b="1"/>
            </a:lvl2pPr>
            <a:lvl3pPr marL="909249" indent="0">
              <a:buNone/>
              <a:defRPr sz="1800" b="1"/>
            </a:lvl3pPr>
            <a:lvl4pPr marL="1363876" indent="0">
              <a:buNone/>
              <a:defRPr sz="1600" b="1"/>
            </a:lvl4pPr>
            <a:lvl5pPr marL="1818504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50" indent="0">
              <a:buNone/>
              <a:defRPr sz="1600" b="1"/>
            </a:lvl7pPr>
            <a:lvl8pPr marL="3182380" indent="0">
              <a:buNone/>
              <a:defRPr sz="1600" b="1"/>
            </a:lvl8pPr>
            <a:lvl9pPr marL="363700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7" indent="0">
              <a:buNone/>
              <a:defRPr sz="2000" b="1"/>
            </a:lvl2pPr>
            <a:lvl3pPr marL="909249" indent="0">
              <a:buNone/>
              <a:defRPr sz="1800" b="1"/>
            </a:lvl3pPr>
            <a:lvl4pPr marL="1363876" indent="0">
              <a:buNone/>
              <a:defRPr sz="1600" b="1"/>
            </a:lvl4pPr>
            <a:lvl5pPr marL="1818504" indent="0">
              <a:buNone/>
              <a:defRPr sz="1600" b="1"/>
            </a:lvl5pPr>
            <a:lvl6pPr marL="2273126" indent="0">
              <a:buNone/>
              <a:defRPr sz="1600" b="1"/>
            </a:lvl6pPr>
            <a:lvl7pPr marL="2727750" indent="0">
              <a:buNone/>
              <a:defRPr sz="1600" b="1"/>
            </a:lvl7pPr>
            <a:lvl8pPr marL="3182380" indent="0">
              <a:buNone/>
              <a:defRPr sz="1600" b="1"/>
            </a:lvl8pPr>
            <a:lvl9pPr marL="3637003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1628A71-1071-4A33-BCC0-5D7BD7FBCC3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160704"/>
      </p:ext>
    </p:extLst>
  </p:cSld>
  <p:clrMapOvr>
    <a:masterClrMapping/>
  </p:clrMapOvr>
  <p:transition>
    <p:split orient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04C38D-B4E0-4D96-82AC-2BC8A455703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5135"/>
      </p:ext>
    </p:extLst>
  </p:cSld>
  <p:clrMapOvr>
    <a:masterClrMapping/>
  </p:clrMapOvr>
  <p:transition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B67E10-ED7C-47B7-8166-AFDFE6BD0A7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53729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13" y="4407410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13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8467" indent="0">
              <a:buNone/>
              <a:defRPr sz="1600"/>
            </a:lvl2pPr>
            <a:lvl3pPr marL="796950" indent="0">
              <a:buNone/>
              <a:defRPr sz="1400"/>
            </a:lvl3pPr>
            <a:lvl4pPr marL="1195436" indent="0">
              <a:buNone/>
              <a:defRPr sz="1200"/>
            </a:lvl4pPr>
            <a:lvl5pPr marL="1593916" indent="0">
              <a:buNone/>
              <a:defRPr sz="1200"/>
            </a:lvl5pPr>
            <a:lvl6pPr marL="1992398" indent="0">
              <a:buNone/>
              <a:defRPr sz="1200"/>
            </a:lvl6pPr>
            <a:lvl7pPr marL="2390877" indent="0">
              <a:buNone/>
              <a:defRPr sz="1200"/>
            </a:lvl7pPr>
            <a:lvl8pPr marL="2789356" indent="0">
              <a:buNone/>
              <a:defRPr sz="1200"/>
            </a:lvl8pPr>
            <a:lvl9pPr marL="3187836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B95A1-B69A-4765-82FC-2895601971D6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92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3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3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627" indent="0">
              <a:buNone/>
              <a:defRPr sz="1200"/>
            </a:lvl2pPr>
            <a:lvl3pPr marL="909249" indent="0">
              <a:buNone/>
              <a:defRPr sz="1000"/>
            </a:lvl3pPr>
            <a:lvl4pPr marL="1363876" indent="0">
              <a:buNone/>
              <a:defRPr sz="900"/>
            </a:lvl4pPr>
            <a:lvl5pPr marL="1818504" indent="0">
              <a:buNone/>
              <a:defRPr sz="900"/>
            </a:lvl5pPr>
            <a:lvl6pPr marL="2273126" indent="0">
              <a:buNone/>
              <a:defRPr sz="900"/>
            </a:lvl6pPr>
            <a:lvl7pPr marL="2727750" indent="0">
              <a:buNone/>
              <a:defRPr sz="900"/>
            </a:lvl7pPr>
            <a:lvl8pPr marL="3182380" indent="0">
              <a:buNone/>
              <a:defRPr sz="900"/>
            </a:lvl8pPr>
            <a:lvl9pPr marL="363700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0615C9-1137-4A6C-A6C3-0CE13D3A14E7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48812"/>
      </p:ext>
    </p:extLst>
  </p:cSld>
  <p:clrMapOvr>
    <a:masterClrMapping/>
  </p:clrMapOvr>
  <p:transition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627" indent="0">
              <a:buNone/>
              <a:defRPr sz="2800"/>
            </a:lvl2pPr>
            <a:lvl3pPr marL="909249" indent="0">
              <a:buNone/>
              <a:defRPr sz="2400"/>
            </a:lvl3pPr>
            <a:lvl4pPr marL="1363876" indent="0">
              <a:buNone/>
              <a:defRPr sz="2000"/>
            </a:lvl4pPr>
            <a:lvl5pPr marL="1818504" indent="0">
              <a:buNone/>
              <a:defRPr sz="2000"/>
            </a:lvl5pPr>
            <a:lvl6pPr marL="2273126" indent="0">
              <a:buNone/>
              <a:defRPr sz="2000"/>
            </a:lvl6pPr>
            <a:lvl7pPr marL="2727750" indent="0">
              <a:buNone/>
              <a:defRPr sz="2000"/>
            </a:lvl7pPr>
            <a:lvl8pPr marL="3182380" indent="0">
              <a:buNone/>
              <a:defRPr sz="2000"/>
            </a:lvl8pPr>
            <a:lvl9pPr marL="36370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627" indent="0">
              <a:buNone/>
              <a:defRPr sz="1200"/>
            </a:lvl2pPr>
            <a:lvl3pPr marL="909249" indent="0">
              <a:buNone/>
              <a:defRPr sz="1000"/>
            </a:lvl3pPr>
            <a:lvl4pPr marL="1363876" indent="0">
              <a:buNone/>
              <a:defRPr sz="900"/>
            </a:lvl4pPr>
            <a:lvl5pPr marL="1818504" indent="0">
              <a:buNone/>
              <a:defRPr sz="900"/>
            </a:lvl5pPr>
            <a:lvl6pPr marL="2273126" indent="0">
              <a:buNone/>
              <a:defRPr sz="900"/>
            </a:lvl6pPr>
            <a:lvl7pPr marL="2727750" indent="0">
              <a:buNone/>
              <a:defRPr sz="900"/>
            </a:lvl7pPr>
            <a:lvl8pPr marL="3182380" indent="0">
              <a:buNone/>
              <a:defRPr sz="900"/>
            </a:lvl8pPr>
            <a:lvl9pPr marL="3637003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4AFA35-D6B8-4E0C-A979-573496B028E3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58850"/>
      </p:ext>
    </p:extLst>
  </p:cSld>
  <p:clrMapOvr>
    <a:masterClrMapping/>
  </p:clrMapOvr>
  <p:transition>
    <p:split orient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ECCA59-5B36-4289-9BBE-8830FBEEE0C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36634"/>
      </p:ext>
    </p:extLst>
  </p:cSld>
  <p:clrMapOvr>
    <a:masterClrMapping/>
  </p:clrMapOvr>
  <p:transition>
    <p:split orient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9588" y="358807"/>
            <a:ext cx="1930400" cy="56499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3657" y="358807"/>
            <a:ext cx="5643563" cy="5649913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D32174-F988-47BC-A07E-0CF42C75F815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97194"/>
      </p:ext>
    </p:extLst>
  </p:cSld>
  <p:clrMapOvr>
    <a:masterClrMapping/>
  </p:clrMapOvr>
  <p:transition>
    <p:split orient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494" tIns="40824" rIns="78494" bIns="40824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0989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109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54" tIns="39878" rIns="79754" bIns="39878"/>
          <a:lstStyle/>
          <a:p>
            <a:pPr algn="ctr" defTabSz="90989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754" tIns="39878" rIns="79754" bIns="39878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0989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30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67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3" y="5936525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71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83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008297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8FE3A-6669-48E0-B8D9-DA42F015D1F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29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09" y="4407406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09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8751" indent="0">
              <a:buNone/>
              <a:defRPr sz="1600"/>
            </a:lvl2pPr>
            <a:lvl3pPr marL="797513" indent="0">
              <a:buNone/>
              <a:defRPr sz="1400"/>
            </a:lvl3pPr>
            <a:lvl4pPr marL="1196280" indent="0">
              <a:buNone/>
              <a:defRPr sz="1200"/>
            </a:lvl4pPr>
            <a:lvl5pPr marL="1595041" indent="0">
              <a:buNone/>
              <a:defRPr sz="1200"/>
            </a:lvl5pPr>
            <a:lvl6pPr marL="1993805" indent="0">
              <a:buNone/>
              <a:defRPr sz="1200"/>
            </a:lvl6pPr>
            <a:lvl7pPr marL="2392565" indent="0">
              <a:buNone/>
              <a:defRPr sz="1200"/>
            </a:lvl7pPr>
            <a:lvl8pPr marL="2791325" indent="0">
              <a:buNone/>
              <a:defRPr sz="1200"/>
            </a:lvl8pPr>
            <a:lvl9pPr marL="3190086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DC8F-FA25-48A0-AE11-6023F3E5FE9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112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37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91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A40-1251-493E-BF35-876D908B944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70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0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751" indent="0">
              <a:buNone/>
              <a:defRPr sz="1800" b="1"/>
            </a:lvl2pPr>
            <a:lvl3pPr marL="797513" indent="0">
              <a:buNone/>
              <a:defRPr sz="1600" b="1"/>
            </a:lvl3pPr>
            <a:lvl4pPr marL="1196280" indent="0">
              <a:buNone/>
              <a:defRPr sz="1400" b="1"/>
            </a:lvl4pPr>
            <a:lvl5pPr marL="1595041" indent="0">
              <a:buNone/>
              <a:defRPr sz="1400" b="1"/>
            </a:lvl5pPr>
            <a:lvl6pPr marL="1993805" indent="0">
              <a:buNone/>
              <a:defRPr sz="1400" b="1"/>
            </a:lvl6pPr>
            <a:lvl7pPr marL="2392565" indent="0">
              <a:buNone/>
              <a:defRPr sz="1400" b="1"/>
            </a:lvl7pPr>
            <a:lvl8pPr marL="2791325" indent="0">
              <a:buNone/>
              <a:defRPr sz="1400" b="1"/>
            </a:lvl8pPr>
            <a:lvl9pPr marL="319008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751" indent="0">
              <a:buNone/>
              <a:defRPr sz="1800" b="1"/>
            </a:lvl2pPr>
            <a:lvl3pPr marL="797513" indent="0">
              <a:buNone/>
              <a:defRPr sz="1600" b="1"/>
            </a:lvl3pPr>
            <a:lvl4pPr marL="1196280" indent="0">
              <a:buNone/>
              <a:defRPr sz="1400" b="1"/>
            </a:lvl4pPr>
            <a:lvl5pPr marL="1595041" indent="0">
              <a:buNone/>
              <a:defRPr sz="1400" b="1"/>
            </a:lvl5pPr>
            <a:lvl6pPr marL="1993805" indent="0">
              <a:buNone/>
              <a:defRPr sz="1400" b="1"/>
            </a:lvl6pPr>
            <a:lvl7pPr marL="2392565" indent="0">
              <a:buNone/>
              <a:defRPr sz="1400" b="1"/>
            </a:lvl7pPr>
            <a:lvl8pPr marL="2791325" indent="0">
              <a:buNone/>
              <a:defRPr sz="1400" b="1"/>
            </a:lvl8pPr>
            <a:lvl9pPr marL="319008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31F99-82E4-463D-BEFF-0877C302C1B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62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EC19C-DEB1-4AF4-8A1E-A4DA552BCB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0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41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95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06A63-4A3D-4799-A089-BB66BF2A0B9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93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F12F-50B8-4F57-8778-0BA337E735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54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0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500" y="1435558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8751" indent="0">
              <a:buNone/>
              <a:defRPr sz="1100"/>
            </a:lvl2pPr>
            <a:lvl3pPr marL="797513" indent="0">
              <a:buNone/>
              <a:defRPr sz="900"/>
            </a:lvl3pPr>
            <a:lvl4pPr marL="1196280" indent="0">
              <a:buNone/>
              <a:defRPr sz="800"/>
            </a:lvl4pPr>
            <a:lvl5pPr marL="1595041" indent="0">
              <a:buNone/>
              <a:defRPr sz="800"/>
            </a:lvl5pPr>
            <a:lvl6pPr marL="1993805" indent="0">
              <a:buNone/>
              <a:defRPr sz="800"/>
            </a:lvl6pPr>
            <a:lvl7pPr marL="2392565" indent="0">
              <a:buNone/>
              <a:defRPr sz="800"/>
            </a:lvl7pPr>
            <a:lvl8pPr marL="2791325" indent="0">
              <a:buNone/>
              <a:defRPr sz="800"/>
            </a:lvl8pPr>
            <a:lvl9pPr marL="319008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A0512-C8A9-4589-B74C-723BA4B9482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457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05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05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8751" indent="0">
              <a:buNone/>
              <a:defRPr sz="2500"/>
            </a:lvl2pPr>
            <a:lvl3pPr marL="797513" indent="0">
              <a:buNone/>
              <a:defRPr sz="2100"/>
            </a:lvl3pPr>
            <a:lvl4pPr marL="1196280" indent="0">
              <a:buNone/>
              <a:defRPr sz="1800"/>
            </a:lvl4pPr>
            <a:lvl5pPr marL="1595041" indent="0">
              <a:buNone/>
              <a:defRPr sz="1800"/>
            </a:lvl5pPr>
            <a:lvl6pPr marL="1993805" indent="0">
              <a:buNone/>
              <a:defRPr sz="1800"/>
            </a:lvl6pPr>
            <a:lvl7pPr marL="2392565" indent="0">
              <a:buNone/>
              <a:defRPr sz="1800"/>
            </a:lvl7pPr>
            <a:lvl8pPr marL="2791325" indent="0">
              <a:buNone/>
              <a:defRPr sz="1800"/>
            </a:lvl8pPr>
            <a:lvl9pPr marL="3190086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05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8751" indent="0">
              <a:buNone/>
              <a:defRPr sz="1100"/>
            </a:lvl2pPr>
            <a:lvl3pPr marL="797513" indent="0">
              <a:buNone/>
              <a:defRPr sz="900"/>
            </a:lvl3pPr>
            <a:lvl4pPr marL="1196280" indent="0">
              <a:buNone/>
              <a:defRPr sz="800"/>
            </a:lvl4pPr>
            <a:lvl5pPr marL="1595041" indent="0">
              <a:buNone/>
              <a:defRPr sz="800"/>
            </a:lvl5pPr>
            <a:lvl6pPr marL="1993805" indent="0">
              <a:buNone/>
              <a:defRPr sz="800"/>
            </a:lvl6pPr>
            <a:lvl7pPr marL="2392565" indent="0">
              <a:buNone/>
              <a:defRPr sz="800"/>
            </a:lvl7pPr>
            <a:lvl8pPr marL="2791325" indent="0">
              <a:buNone/>
              <a:defRPr sz="800"/>
            </a:lvl8pPr>
            <a:lvl9pPr marL="319008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32233-6E52-4C42-AF5C-E8856030A8F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48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EE3F6-AB2E-4AC4-925C-DEC3CDBBFE9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41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37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F1E7-D94C-47EA-8729-CDCEF82DBDD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74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 userDrawn="1"/>
        </p:nvSpPr>
        <p:spPr bwMode="auto">
          <a:xfrm>
            <a:off x="8020033" y="6433244"/>
            <a:ext cx="936663" cy="1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449" tIns="0" rIns="107449" bIns="0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09891" eaLnBrk="1" fontAlgn="base" hangingPunct="1">
              <a:lnSpc>
                <a:spcPts val="1302"/>
              </a:lnSpc>
              <a:spcBef>
                <a:spcPct val="10000"/>
              </a:spcBef>
              <a:spcAft>
                <a:spcPct val="10000"/>
              </a:spcAft>
              <a:buFont typeface="Wingdings 3" pitchFamily="18" charset="2"/>
              <a:buNone/>
              <a:defRPr/>
            </a:pPr>
            <a:fld id="{107DF1FD-1125-47A0-B404-1590E7E4A0D8}" type="slidenum">
              <a:rPr lang="de-DE" altLang="en-US" sz="1200" smtClean="0">
                <a:solidFill>
                  <a:srgbClr val="00589C"/>
                </a:solidFill>
              </a:rPr>
              <a:pPr algn="r" defTabSz="909891" eaLnBrk="1" fontAlgn="base" hangingPunct="1">
                <a:lnSpc>
                  <a:spcPts val="1302"/>
                </a:lnSpc>
                <a:spcBef>
                  <a:spcPct val="10000"/>
                </a:spcBef>
                <a:spcAft>
                  <a:spcPct val="10000"/>
                </a:spcAft>
                <a:buFont typeface="Wingdings 3" pitchFamily="18" charset="2"/>
                <a:buNone/>
                <a:defRPr/>
              </a:pPr>
              <a:t>‹Nr.›</a:t>
            </a:fld>
            <a:endParaRPr lang="en-US" altLang="en-US" sz="1200" smtClean="0">
              <a:solidFill>
                <a:srgbClr val="005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4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564" tIns="40859" rIns="78564" bIns="40859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0695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104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25" tIns="39913" rIns="79825" bIns="39913"/>
          <a:lstStyle/>
          <a:p>
            <a:pPr algn="ctr" defTabSz="91069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825" tIns="39913" rIns="79825" bIns="39913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0695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35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91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8" y="5936520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66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78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49862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8FE3A-6669-48E0-B8D9-DA42F015D1F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79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04" y="4407401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04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9106" indent="0">
              <a:buNone/>
              <a:defRPr sz="1600"/>
            </a:lvl2pPr>
            <a:lvl3pPr marL="798217" indent="0">
              <a:buNone/>
              <a:defRPr sz="1400"/>
            </a:lvl3pPr>
            <a:lvl4pPr marL="1197336" indent="0">
              <a:buNone/>
              <a:defRPr sz="1200"/>
            </a:lvl4pPr>
            <a:lvl5pPr marL="1596449" indent="0">
              <a:buNone/>
              <a:defRPr sz="1200"/>
            </a:lvl5pPr>
            <a:lvl6pPr marL="1995565" indent="0">
              <a:buNone/>
              <a:defRPr sz="1200"/>
            </a:lvl6pPr>
            <a:lvl7pPr marL="2394676" indent="0">
              <a:buNone/>
              <a:defRPr sz="1200"/>
            </a:lvl7pPr>
            <a:lvl8pPr marL="2793789" indent="0">
              <a:buNone/>
              <a:defRPr sz="1200"/>
            </a:lvl8pPr>
            <a:lvl9pPr marL="3192902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1DC8F-FA25-48A0-AE11-6023F3E5FE9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203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32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86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AEA40-1251-493E-BF35-876D908B944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4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4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467" indent="0">
              <a:buNone/>
              <a:defRPr sz="1800" b="1"/>
            </a:lvl2pPr>
            <a:lvl3pPr marL="796950" indent="0">
              <a:buNone/>
              <a:defRPr sz="1600" b="1"/>
            </a:lvl3pPr>
            <a:lvl4pPr marL="1195436" indent="0">
              <a:buNone/>
              <a:defRPr sz="1400" b="1"/>
            </a:lvl4pPr>
            <a:lvl5pPr marL="1593916" indent="0">
              <a:buNone/>
              <a:defRPr sz="1400" b="1"/>
            </a:lvl5pPr>
            <a:lvl6pPr marL="1992398" indent="0">
              <a:buNone/>
              <a:defRPr sz="1400" b="1"/>
            </a:lvl6pPr>
            <a:lvl7pPr marL="2390877" indent="0">
              <a:buNone/>
              <a:defRPr sz="1400" b="1"/>
            </a:lvl7pPr>
            <a:lvl8pPr marL="2789356" indent="0">
              <a:buNone/>
              <a:defRPr sz="1400" b="1"/>
            </a:lvl8pPr>
            <a:lvl9pPr marL="318783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467" indent="0">
              <a:buNone/>
              <a:defRPr sz="1800" b="1"/>
            </a:lvl2pPr>
            <a:lvl3pPr marL="796950" indent="0">
              <a:buNone/>
              <a:defRPr sz="1600" b="1"/>
            </a:lvl3pPr>
            <a:lvl4pPr marL="1195436" indent="0">
              <a:buNone/>
              <a:defRPr sz="1400" b="1"/>
            </a:lvl4pPr>
            <a:lvl5pPr marL="1593916" indent="0">
              <a:buNone/>
              <a:defRPr sz="1400" b="1"/>
            </a:lvl5pPr>
            <a:lvl6pPr marL="1992398" indent="0">
              <a:buNone/>
              <a:defRPr sz="1400" b="1"/>
            </a:lvl6pPr>
            <a:lvl7pPr marL="2390877" indent="0">
              <a:buNone/>
              <a:defRPr sz="1400" b="1"/>
            </a:lvl7pPr>
            <a:lvl8pPr marL="2789356" indent="0">
              <a:buNone/>
              <a:defRPr sz="1400" b="1"/>
            </a:lvl8pPr>
            <a:lvl9pPr marL="318783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EAEBB-FFFF-4C82-8CE1-2B7E666A1BF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1768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5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106" indent="0">
              <a:buNone/>
              <a:defRPr sz="1800" b="1"/>
            </a:lvl2pPr>
            <a:lvl3pPr marL="798217" indent="0">
              <a:buNone/>
              <a:defRPr sz="1600" b="1"/>
            </a:lvl3pPr>
            <a:lvl4pPr marL="1197336" indent="0">
              <a:buNone/>
              <a:defRPr sz="1400" b="1"/>
            </a:lvl4pPr>
            <a:lvl5pPr marL="1596449" indent="0">
              <a:buNone/>
              <a:defRPr sz="1400" b="1"/>
            </a:lvl5pPr>
            <a:lvl6pPr marL="1995565" indent="0">
              <a:buNone/>
              <a:defRPr sz="1400" b="1"/>
            </a:lvl6pPr>
            <a:lvl7pPr marL="2394676" indent="0">
              <a:buNone/>
              <a:defRPr sz="1400" b="1"/>
            </a:lvl7pPr>
            <a:lvl8pPr marL="2793789" indent="0">
              <a:buNone/>
              <a:defRPr sz="1400" b="1"/>
            </a:lvl8pPr>
            <a:lvl9pPr marL="3192902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106" indent="0">
              <a:buNone/>
              <a:defRPr sz="1800" b="1"/>
            </a:lvl2pPr>
            <a:lvl3pPr marL="798217" indent="0">
              <a:buNone/>
              <a:defRPr sz="1600" b="1"/>
            </a:lvl3pPr>
            <a:lvl4pPr marL="1197336" indent="0">
              <a:buNone/>
              <a:defRPr sz="1400" b="1"/>
            </a:lvl4pPr>
            <a:lvl5pPr marL="1596449" indent="0">
              <a:buNone/>
              <a:defRPr sz="1400" b="1"/>
            </a:lvl5pPr>
            <a:lvl6pPr marL="1995565" indent="0">
              <a:buNone/>
              <a:defRPr sz="1400" b="1"/>
            </a:lvl6pPr>
            <a:lvl7pPr marL="2394676" indent="0">
              <a:buNone/>
              <a:defRPr sz="1400" b="1"/>
            </a:lvl7pPr>
            <a:lvl8pPr marL="2793789" indent="0">
              <a:buNone/>
              <a:defRPr sz="1400" b="1"/>
            </a:lvl8pPr>
            <a:lvl9pPr marL="3192902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31F99-82E4-463D-BEFF-0877C302C1B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01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EC19C-DEB1-4AF4-8A1E-A4DA552BCBD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2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F12F-50B8-4F57-8778-0BA337E73535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612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5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495" y="1435553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9106" indent="0">
              <a:buNone/>
              <a:defRPr sz="1100"/>
            </a:lvl2pPr>
            <a:lvl3pPr marL="798217" indent="0">
              <a:buNone/>
              <a:defRPr sz="900"/>
            </a:lvl3pPr>
            <a:lvl4pPr marL="1197336" indent="0">
              <a:buNone/>
              <a:defRPr sz="800"/>
            </a:lvl4pPr>
            <a:lvl5pPr marL="1596449" indent="0">
              <a:buNone/>
              <a:defRPr sz="800"/>
            </a:lvl5pPr>
            <a:lvl6pPr marL="1995565" indent="0">
              <a:buNone/>
              <a:defRPr sz="800"/>
            </a:lvl6pPr>
            <a:lvl7pPr marL="2394676" indent="0">
              <a:buNone/>
              <a:defRPr sz="800"/>
            </a:lvl7pPr>
            <a:lvl8pPr marL="2793789" indent="0">
              <a:buNone/>
              <a:defRPr sz="800"/>
            </a:lvl8pPr>
            <a:lvl9pPr marL="3192902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A0512-C8A9-4589-B74C-723BA4B9482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4820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00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00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9106" indent="0">
              <a:buNone/>
              <a:defRPr sz="2500"/>
            </a:lvl2pPr>
            <a:lvl3pPr marL="798217" indent="0">
              <a:buNone/>
              <a:defRPr sz="2100"/>
            </a:lvl3pPr>
            <a:lvl4pPr marL="1197336" indent="0">
              <a:buNone/>
              <a:defRPr sz="1800"/>
            </a:lvl4pPr>
            <a:lvl5pPr marL="1596449" indent="0">
              <a:buNone/>
              <a:defRPr sz="1800"/>
            </a:lvl5pPr>
            <a:lvl6pPr marL="1995565" indent="0">
              <a:buNone/>
              <a:defRPr sz="1800"/>
            </a:lvl6pPr>
            <a:lvl7pPr marL="2394676" indent="0">
              <a:buNone/>
              <a:defRPr sz="1800"/>
            </a:lvl7pPr>
            <a:lvl8pPr marL="2793789" indent="0">
              <a:buNone/>
              <a:defRPr sz="1800"/>
            </a:lvl8pPr>
            <a:lvl9pPr marL="3192902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00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9106" indent="0">
              <a:buNone/>
              <a:defRPr sz="1100"/>
            </a:lvl2pPr>
            <a:lvl3pPr marL="798217" indent="0">
              <a:buNone/>
              <a:defRPr sz="900"/>
            </a:lvl3pPr>
            <a:lvl4pPr marL="1197336" indent="0">
              <a:buNone/>
              <a:defRPr sz="800"/>
            </a:lvl4pPr>
            <a:lvl5pPr marL="1596449" indent="0">
              <a:buNone/>
              <a:defRPr sz="800"/>
            </a:lvl5pPr>
            <a:lvl6pPr marL="1995565" indent="0">
              <a:buNone/>
              <a:defRPr sz="800"/>
            </a:lvl6pPr>
            <a:lvl7pPr marL="2394676" indent="0">
              <a:buNone/>
              <a:defRPr sz="800"/>
            </a:lvl7pPr>
            <a:lvl8pPr marL="2793789" indent="0">
              <a:buNone/>
              <a:defRPr sz="800"/>
            </a:lvl8pPr>
            <a:lvl9pPr marL="3192902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32233-6E52-4C42-AF5C-E8856030A8F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38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EE3F6-AB2E-4AC4-925C-DEC3CDBBFE9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0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32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BF1E7-D94C-47EA-8729-CDCEF82DBDD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82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 userDrawn="1"/>
        </p:nvSpPr>
        <p:spPr bwMode="auto">
          <a:xfrm>
            <a:off x="8020028" y="6433244"/>
            <a:ext cx="936663" cy="1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544" tIns="0" rIns="107544" bIns="0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0695" eaLnBrk="1" fontAlgn="base" hangingPunct="1">
              <a:lnSpc>
                <a:spcPts val="1302"/>
              </a:lnSpc>
              <a:spcBef>
                <a:spcPct val="10000"/>
              </a:spcBef>
              <a:spcAft>
                <a:spcPct val="10000"/>
              </a:spcAft>
              <a:buFont typeface="Wingdings 3" pitchFamily="18" charset="2"/>
              <a:buNone/>
              <a:defRPr/>
            </a:pPr>
            <a:fld id="{107DF1FD-1125-47A0-B404-1590E7E4A0D8}" type="slidenum">
              <a:rPr lang="de-DE" altLang="en-US" sz="1200" smtClean="0">
                <a:solidFill>
                  <a:srgbClr val="00589C"/>
                </a:solidFill>
              </a:rPr>
              <a:pPr algn="r" defTabSz="910695" eaLnBrk="1" fontAlgn="base" hangingPunct="1">
                <a:lnSpc>
                  <a:spcPts val="1302"/>
                </a:lnSpc>
                <a:spcBef>
                  <a:spcPct val="10000"/>
                </a:spcBef>
                <a:spcAft>
                  <a:spcPct val="10000"/>
                </a:spcAft>
                <a:buFont typeface="Wingdings 3" pitchFamily="18" charset="2"/>
                <a:buNone/>
                <a:defRPr/>
              </a:pPr>
              <a:t>‹Nr.›</a:t>
            </a:fld>
            <a:endParaRPr lang="en-US" altLang="en-US" sz="1200" smtClean="0">
              <a:solidFill>
                <a:srgbClr val="005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4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648" tIns="40901" rIns="78648" bIns="40901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166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098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909" tIns="39955" rIns="79909" bIns="39955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909" tIns="39955" rIns="79909" bIns="39955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166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41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3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42" y="5936514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60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72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56844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9CFA9-883F-49F2-AB96-91E7C5F1058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0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DC4C-9FD2-403F-A5DB-D39386532E3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1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98" y="4407395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98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9531" indent="0">
              <a:buNone/>
              <a:defRPr sz="1600"/>
            </a:lvl2pPr>
            <a:lvl3pPr marL="799063" indent="0">
              <a:buNone/>
              <a:defRPr sz="1400"/>
            </a:lvl3pPr>
            <a:lvl4pPr marL="1198604" indent="0">
              <a:buNone/>
              <a:defRPr sz="1200"/>
            </a:lvl4pPr>
            <a:lvl5pPr marL="1598140" indent="0">
              <a:buNone/>
              <a:defRPr sz="1200"/>
            </a:lvl5pPr>
            <a:lvl6pPr marL="1997678" indent="0">
              <a:buNone/>
              <a:defRPr sz="1200"/>
            </a:lvl6pPr>
            <a:lvl7pPr marL="2397214" indent="0">
              <a:buNone/>
              <a:defRPr sz="1200"/>
            </a:lvl7pPr>
            <a:lvl8pPr marL="2796748" indent="0">
              <a:buNone/>
              <a:defRPr sz="1200"/>
            </a:lvl8pPr>
            <a:lvl9pPr marL="3196284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B821-B565-4381-8E27-CFB591EE489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4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26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80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68693-4776-4BDD-93D2-F8844EE9C3D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972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89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531" indent="0">
              <a:buNone/>
              <a:defRPr sz="1800" b="1"/>
            </a:lvl2pPr>
            <a:lvl3pPr marL="799063" indent="0">
              <a:buNone/>
              <a:defRPr sz="1600" b="1"/>
            </a:lvl3pPr>
            <a:lvl4pPr marL="1198604" indent="0">
              <a:buNone/>
              <a:defRPr sz="1400" b="1"/>
            </a:lvl4pPr>
            <a:lvl5pPr marL="1598140" indent="0">
              <a:buNone/>
              <a:defRPr sz="1400" b="1"/>
            </a:lvl5pPr>
            <a:lvl6pPr marL="1997678" indent="0">
              <a:buNone/>
              <a:defRPr sz="1400" b="1"/>
            </a:lvl6pPr>
            <a:lvl7pPr marL="2397214" indent="0">
              <a:buNone/>
              <a:defRPr sz="1400" b="1"/>
            </a:lvl7pPr>
            <a:lvl8pPr marL="2796748" indent="0">
              <a:buNone/>
              <a:defRPr sz="1400" b="1"/>
            </a:lvl8pPr>
            <a:lvl9pPr marL="3196284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531" indent="0">
              <a:buNone/>
              <a:defRPr sz="1800" b="1"/>
            </a:lvl2pPr>
            <a:lvl3pPr marL="799063" indent="0">
              <a:buNone/>
              <a:defRPr sz="1600" b="1"/>
            </a:lvl3pPr>
            <a:lvl4pPr marL="1198604" indent="0">
              <a:buNone/>
              <a:defRPr sz="1400" b="1"/>
            </a:lvl4pPr>
            <a:lvl5pPr marL="1598140" indent="0">
              <a:buNone/>
              <a:defRPr sz="1400" b="1"/>
            </a:lvl5pPr>
            <a:lvl6pPr marL="1997678" indent="0">
              <a:buNone/>
              <a:defRPr sz="1400" b="1"/>
            </a:lvl6pPr>
            <a:lvl7pPr marL="2397214" indent="0">
              <a:buNone/>
              <a:defRPr sz="1400" b="1"/>
            </a:lvl7pPr>
            <a:lvl8pPr marL="2796748" indent="0">
              <a:buNone/>
              <a:defRPr sz="1400" b="1"/>
            </a:lvl8pPr>
            <a:lvl9pPr marL="3196284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2EEF4-C5AC-4391-8AA8-8A8EE7516E0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68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BF2B-2D6B-45BB-9DC7-C156E030CE2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6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049FA-6CED-41A0-9FF2-A91B01E492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252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89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489" y="1435547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9531" indent="0">
              <a:buNone/>
              <a:defRPr sz="1100"/>
            </a:lvl2pPr>
            <a:lvl3pPr marL="799063" indent="0">
              <a:buNone/>
              <a:defRPr sz="900"/>
            </a:lvl3pPr>
            <a:lvl4pPr marL="1198604" indent="0">
              <a:buNone/>
              <a:defRPr sz="800"/>
            </a:lvl4pPr>
            <a:lvl5pPr marL="1598140" indent="0">
              <a:buNone/>
              <a:defRPr sz="800"/>
            </a:lvl5pPr>
            <a:lvl6pPr marL="1997678" indent="0">
              <a:buNone/>
              <a:defRPr sz="800"/>
            </a:lvl6pPr>
            <a:lvl7pPr marL="2397214" indent="0">
              <a:buNone/>
              <a:defRPr sz="800"/>
            </a:lvl7pPr>
            <a:lvl8pPr marL="2796748" indent="0">
              <a:buNone/>
              <a:defRPr sz="800"/>
            </a:lvl8pPr>
            <a:lvl9pPr marL="3196284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CCE19-B45A-4E3D-BC6E-F20EF62DBFC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441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894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894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9531" indent="0">
              <a:buNone/>
              <a:defRPr sz="2500"/>
            </a:lvl2pPr>
            <a:lvl3pPr marL="799063" indent="0">
              <a:buNone/>
              <a:defRPr sz="2100"/>
            </a:lvl3pPr>
            <a:lvl4pPr marL="1198604" indent="0">
              <a:buNone/>
              <a:defRPr sz="1800"/>
            </a:lvl4pPr>
            <a:lvl5pPr marL="1598140" indent="0">
              <a:buNone/>
              <a:defRPr sz="1800"/>
            </a:lvl5pPr>
            <a:lvl6pPr marL="1997678" indent="0">
              <a:buNone/>
              <a:defRPr sz="1800"/>
            </a:lvl6pPr>
            <a:lvl7pPr marL="2397214" indent="0">
              <a:buNone/>
              <a:defRPr sz="1800"/>
            </a:lvl7pPr>
            <a:lvl8pPr marL="2796748" indent="0">
              <a:buNone/>
              <a:defRPr sz="1800"/>
            </a:lvl8pPr>
            <a:lvl9pPr marL="3196284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894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9531" indent="0">
              <a:buNone/>
              <a:defRPr sz="1100"/>
            </a:lvl2pPr>
            <a:lvl3pPr marL="799063" indent="0">
              <a:buNone/>
              <a:defRPr sz="900"/>
            </a:lvl3pPr>
            <a:lvl4pPr marL="1198604" indent="0">
              <a:buNone/>
              <a:defRPr sz="800"/>
            </a:lvl4pPr>
            <a:lvl5pPr marL="1598140" indent="0">
              <a:buNone/>
              <a:defRPr sz="800"/>
            </a:lvl5pPr>
            <a:lvl6pPr marL="1997678" indent="0">
              <a:buNone/>
              <a:defRPr sz="800"/>
            </a:lvl6pPr>
            <a:lvl7pPr marL="2397214" indent="0">
              <a:buNone/>
              <a:defRPr sz="800"/>
            </a:lvl7pPr>
            <a:lvl8pPr marL="2796748" indent="0">
              <a:buNone/>
              <a:defRPr sz="800"/>
            </a:lvl8pPr>
            <a:lvl9pPr marL="3196284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F2605-4D9C-4C48-B82B-FFBD573742A9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6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1BBE3-D7E3-4BC4-B330-7364AAD1882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85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26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A9007-036B-4E4E-AC39-F48AB96816BA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19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mit 2 Fotos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 userDrawn="1"/>
        </p:nvSpPr>
        <p:spPr bwMode="auto">
          <a:xfrm>
            <a:off x="8020022" y="6433244"/>
            <a:ext cx="936663" cy="1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7658" tIns="0" rIns="107658" bIns="0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661" eaLnBrk="1" fontAlgn="base" hangingPunct="1">
              <a:lnSpc>
                <a:spcPts val="1302"/>
              </a:lnSpc>
              <a:spcBef>
                <a:spcPct val="10000"/>
              </a:spcBef>
              <a:spcAft>
                <a:spcPct val="10000"/>
              </a:spcAft>
              <a:buFont typeface="Wingdings 3" pitchFamily="18" charset="2"/>
              <a:buNone/>
              <a:defRPr/>
            </a:pPr>
            <a:fld id="{0806C56E-437E-4D76-9DA2-99449652BD61}" type="slidenum">
              <a:rPr lang="de-DE" altLang="en-US" sz="1200" smtClean="0">
                <a:solidFill>
                  <a:srgbClr val="00589C"/>
                </a:solidFill>
              </a:rPr>
              <a:pPr algn="r" defTabSz="911661" eaLnBrk="1" fontAlgn="base" hangingPunct="1">
                <a:lnSpc>
                  <a:spcPts val="1302"/>
                </a:lnSpc>
                <a:spcBef>
                  <a:spcPct val="10000"/>
                </a:spcBef>
                <a:spcAft>
                  <a:spcPct val="10000"/>
                </a:spcAft>
                <a:buFont typeface="Wingdings 3" pitchFamily="18" charset="2"/>
                <a:buNone/>
                <a:defRPr/>
              </a:pPr>
              <a:t>‹Nr.›</a:t>
            </a:fld>
            <a:endParaRPr lang="en-US" altLang="en-US" sz="1200" smtClean="0">
              <a:solidFill>
                <a:srgbClr val="0058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11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600F0-A1F4-43E0-B353-CF9B3FE11DC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33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634" tIns="40894" rIns="78634" bIns="40894" anchor="ctr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gray">
          <a:xfrm flipH="1">
            <a:off x="323099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95" tIns="39948" rIns="79895" bIns="39948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895" tIns="39948" rIns="79895" bIns="39948" anchor="ctr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grpSp>
        <p:nvGrpSpPr>
          <p:cNvPr id="23568" name="Group 16"/>
          <p:cNvGrpSpPr>
            <a:grpSpLocks/>
          </p:cNvGrpSpPr>
          <p:nvPr/>
        </p:nvGrpSpPr>
        <p:grpSpPr bwMode="auto">
          <a:xfrm>
            <a:off x="-1340" y="-12959"/>
            <a:ext cx="9144001" cy="5714760"/>
            <a:chOff x="0" y="0"/>
            <a:chExt cx="6736" cy="3969"/>
          </a:xfrm>
        </p:grpSpPr>
        <p:pic>
          <p:nvPicPr>
            <p:cNvPr id="23569" name="Picture 17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3570" name="Object 18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62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7699" y="162706"/>
            <a:ext cx="8497838" cy="45787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7699" y="816395"/>
            <a:ext cx="8497838" cy="833672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23563" name="Picture 11" descr="HZG_RGB_72dpi_mitZusatz in E_80m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25" y="6011369"/>
            <a:ext cx="2032150" cy="5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219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89A020-7992-491A-8845-8FFD17AD7C7D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72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99" y="4407396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199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9460" indent="0">
              <a:buNone/>
              <a:defRPr sz="1600"/>
            </a:lvl2pPr>
            <a:lvl3pPr marL="798922" indent="0">
              <a:buNone/>
              <a:defRPr sz="1400"/>
            </a:lvl3pPr>
            <a:lvl4pPr marL="1198393" indent="0">
              <a:buNone/>
              <a:defRPr sz="1200"/>
            </a:lvl4pPr>
            <a:lvl5pPr marL="1597858" indent="0">
              <a:buNone/>
              <a:defRPr sz="1200"/>
            </a:lvl5pPr>
            <a:lvl6pPr marL="1997325" indent="0">
              <a:buNone/>
              <a:defRPr sz="1200"/>
            </a:lvl6pPr>
            <a:lvl7pPr marL="2396791" indent="0">
              <a:buNone/>
              <a:defRPr sz="1200"/>
            </a:lvl7pPr>
            <a:lvl8pPr marL="2796254" indent="0">
              <a:buNone/>
              <a:defRPr sz="1200"/>
            </a:lvl8pPr>
            <a:lvl9pPr marL="3195720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75981D-4758-4AD7-884A-FD74EF16D38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76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27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81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E5AB21D-DC8D-4938-9C58-54B45487C65C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99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0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460" indent="0">
              <a:buNone/>
              <a:defRPr sz="1800" b="1"/>
            </a:lvl2pPr>
            <a:lvl3pPr marL="798922" indent="0">
              <a:buNone/>
              <a:defRPr sz="1600" b="1"/>
            </a:lvl3pPr>
            <a:lvl4pPr marL="1198393" indent="0">
              <a:buNone/>
              <a:defRPr sz="1400" b="1"/>
            </a:lvl4pPr>
            <a:lvl5pPr marL="1597858" indent="0">
              <a:buNone/>
              <a:defRPr sz="1400" b="1"/>
            </a:lvl5pPr>
            <a:lvl6pPr marL="1997325" indent="0">
              <a:buNone/>
              <a:defRPr sz="1400" b="1"/>
            </a:lvl6pPr>
            <a:lvl7pPr marL="2396791" indent="0">
              <a:buNone/>
              <a:defRPr sz="1400" b="1"/>
            </a:lvl7pPr>
            <a:lvl8pPr marL="2796254" indent="0">
              <a:buNone/>
              <a:defRPr sz="1400" b="1"/>
            </a:lvl8pPr>
            <a:lvl9pPr marL="3195720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9460" indent="0">
              <a:buNone/>
              <a:defRPr sz="1800" b="1"/>
            </a:lvl2pPr>
            <a:lvl3pPr marL="798922" indent="0">
              <a:buNone/>
              <a:defRPr sz="1600" b="1"/>
            </a:lvl3pPr>
            <a:lvl4pPr marL="1198393" indent="0">
              <a:buNone/>
              <a:defRPr sz="1400" b="1"/>
            </a:lvl4pPr>
            <a:lvl5pPr marL="1597858" indent="0">
              <a:buNone/>
              <a:defRPr sz="1400" b="1"/>
            </a:lvl5pPr>
            <a:lvl6pPr marL="1997325" indent="0">
              <a:buNone/>
              <a:defRPr sz="1400" b="1"/>
            </a:lvl6pPr>
            <a:lvl7pPr marL="2396791" indent="0">
              <a:buNone/>
              <a:defRPr sz="1400" b="1"/>
            </a:lvl7pPr>
            <a:lvl8pPr marL="2796254" indent="0">
              <a:buNone/>
              <a:defRPr sz="1400" b="1"/>
            </a:lvl8pPr>
            <a:lvl9pPr marL="3195720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F67BA1-C120-4D7E-BAE0-B9B31158CB8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874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A8674B-140F-424C-9A18-7A952DF36BA2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072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0775C1E-99E9-4F13-8E0D-0D3EF880CB53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16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490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490" y="1435548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9460" indent="0">
              <a:buNone/>
              <a:defRPr sz="1100"/>
            </a:lvl2pPr>
            <a:lvl3pPr marL="798922" indent="0">
              <a:buNone/>
              <a:defRPr sz="900"/>
            </a:lvl3pPr>
            <a:lvl4pPr marL="1198393" indent="0">
              <a:buNone/>
              <a:defRPr sz="800"/>
            </a:lvl4pPr>
            <a:lvl5pPr marL="1597858" indent="0">
              <a:buNone/>
              <a:defRPr sz="800"/>
            </a:lvl5pPr>
            <a:lvl6pPr marL="1997325" indent="0">
              <a:buNone/>
              <a:defRPr sz="800"/>
            </a:lvl6pPr>
            <a:lvl7pPr marL="2396791" indent="0">
              <a:buNone/>
              <a:defRPr sz="800"/>
            </a:lvl7pPr>
            <a:lvl8pPr marL="2796254" indent="0">
              <a:buNone/>
              <a:defRPr sz="800"/>
            </a:lvl8pPr>
            <a:lvl9pPr marL="3195720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FB0190-F38B-4E64-9453-9505E67E6F2E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895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895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9460" indent="0">
              <a:buNone/>
              <a:defRPr sz="2500"/>
            </a:lvl2pPr>
            <a:lvl3pPr marL="798922" indent="0">
              <a:buNone/>
              <a:defRPr sz="2100"/>
            </a:lvl3pPr>
            <a:lvl4pPr marL="1198393" indent="0">
              <a:buNone/>
              <a:defRPr sz="1800"/>
            </a:lvl4pPr>
            <a:lvl5pPr marL="1597858" indent="0">
              <a:buNone/>
              <a:defRPr sz="1800"/>
            </a:lvl5pPr>
            <a:lvl6pPr marL="1997325" indent="0">
              <a:buNone/>
              <a:defRPr sz="1800"/>
            </a:lvl6pPr>
            <a:lvl7pPr marL="2396791" indent="0">
              <a:buNone/>
              <a:defRPr sz="1800"/>
            </a:lvl7pPr>
            <a:lvl8pPr marL="2796254" indent="0">
              <a:buNone/>
              <a:defRPr sz="1800"/>
            </a:lvl8pPr>
            <a:lvl9pPr marL="3195720" indent="0">
              <a:buNone/>
              <a:defRPr sz="18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895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9460" indent="0">
              <a:buNone/>
              <a:defRPr sz="1100"/>
            </a:lvl2pPr>
            <a:lvl3pPr marL="798922" indent="0">
              <a:buNone/>
              <a:defRPr sz="900"/>
            </a:lvl3pPr>
            <a:lvl4pPr marL="1198393" indent="0">
              <a:buNone/>
              <a:defRPr sz="800"/>
            </a:lvl4pPr>
            <a:lvl5pPr marL="1597858" indent="0">
              <a:buNone/>
              <a:defRPr sz="800"/>
            </a:lvl5pPr>
            <a:lvl6pPr marL="1997325" indent="0">
              <a:buNone/>
              <a:defRPr sz="800"/>
            </a:lvl6pPr>
            <a:lvl7pPr marL="2396791" indent="0">
              <a:buNone/>
              <a:defRPr sz="800"/>
            </a:lvl7pPr>
            <a:lvl8pPr marL="2796254" indent="0">
              <a:buNone/>
              <a:defRPr sz="800"/>
            </a:lvl8pPr>
            <a:lvl9pPr marL="3195720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0E3B3A-F9E9-4423-968A-293DC7A0A273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889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993701-5665-4D37-818E-0187087F9CD4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83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4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504" y="1435562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8467" indent="0">
              <a:buNone/>
              <a:defRPr sz="1100"/>
            </a:lvl2pPr>
            <a:lvl3pPr marL="796950" indent="0">
              <a:buNone/>
              <a:defRPr sz="900"/>
            </a:lvl3pPr>
            <a:lvl4pPr marL="1195436" indent="0">
              <a:buNone/>
              <a:defRPr sz="800"/>
            </a:lvl4pPr>
            <a:lvl5pPr marL="1593916" indent="0">
              <a:buNone/>
              <a:defRPr sz="800"/>
            </a:lvl5pPr>
            <a:lvl6pPr marL="1992398" indent="0">
              <a:buNone/>
              <a:defRPr sz="800"/>
            </a:lvl6pPr>
            <a:lvl7pPr marL="2390877" indent="0">
              <a:buNone/>
              <a:defRPr sz="800"/>
            </a:lvl7pPr>
            <a:lvl8pPr marL="2789356" indent="0">
              <a:buNone/>
              <a:defRPr sz="800"/>
            </a:lvl8pPr>
            <a:lvl9pPr marL="318783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82FA0-C8B7-4154-8AFA-8EF2EEA6128C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512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27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FEE9B1-36AB-4176-8E12-D29C0F2531BA}" type="slidenum">
              <a:rPr lang="de-DE">
                <a:solidFill>
                  <a:srgbClr val="000000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99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765" y="17"/>
            <a:ext cx="8758237" cy="2644775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wrap="none" lIns="78438" tIns="40796" rIns="78438" bIns="40796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851" y="703263"/>
            <a:ext cx="8820150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/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400" i="1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588" y="654050"/>
            <a:ext cx="3384550" cy="96838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/>
        </p:spPr>
        <p:txBody>
          <a:bodyPr wrap="none" lIns="79698" tIns="39850" rIns="79698" bIns="39850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571" y="-12700"/>
            <a:ext cx="9144001" cy="571500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1"/>
            <p:cNvGraphicFramePr>
              <a:graphicFrameLocks noChangeAspect="1"/>
            </p:cNvGraphicFramePr>
            <p:nvPr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1" name="Image" r:id="rId4" imgW="520635" imgH="8749206" progId="">
                    <p:embed/>
                  </p:oleObj>
                </mc:Choice>
                <mc:Fallback>
                  <p:oleObj name="Image" r:id="rId4" imgW="520635" imgH="874920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385763" y="5937251"/>
            <a:ext cx="153987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665916" y="5959479"/>
            <a:ext cx="223043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75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87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7562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91F61E-C08C-462A-8993-42BFCBF8BD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0587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13" y="4407410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13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8467" indent="0">
              <a:buNone/>
              <a:defRPr sz="1600"/>
            </a:lvl2pPr>
            <a:lvl3pPr marL="796950" indent="0">
              <a:buNone/>
              <a:defRPr sz="1400"/>
            </a:lvl3pPr>
            <a:lvl4pPr marL="1195436" indent="0">
              <a:buNone/>
              <a:defRPr sz="1200"/>
            </a:lvl4pPr>
            <a:lvl5pPr marL="1593916" indent="0">
              <a:buNone/>
              <a:defRPr sz="1200"/>
            </a:lvl5pPr>
            <a:lvl6pPr marL="1992398" indent="0">
              <a:buNone/>
              <a:defRPr sz="1200"/>
            </a:lvl6pPr>
            <a:lvl7pPr marL="2390877" indent="0">
              <a:buNone/>
              <a:defRPr sz="1200"/>
            </a:lvl7pPr>
            <a:lvl8pPr marL="2789356" indent="0">
              <a:buNone/>
              <a:defRPr sz="1200"/>
            </a:lvl8pPr>
            <a:lvl9pPr marL="3187836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B1EC855-DA71-4AB1-95F2-740E731BC8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58302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41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95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C0E6D4-606B-404E-8999-A8DD4E389A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816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4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467" indent="0">
              <a:buNone/>
              <a:defRPr sz="1800" b="1"/>
            </a:lvl2pPr>
            <a:lvl3pPr marL="796950" indent="0">
              <a:buNone/>
              <a:defRPr sz="1600" b="1"/>
            </a:lvl3pPr>
            <a:lvl4pPr marL="1195436" indent="0">
              <a:buNone/>
              <a:defRPr sz="1400" b="1"/>
            </a:lvl4pPr>
            <a:lvl5pPr marL="1593916" indent="0">
              <a:buNone/>
              <a:defRPr sz="1400" b="1"/>
            </a:lvl5pPr>
            <a:lvl6pPr marL="1992398" indent="0">
              <a:buNone/>
              <a:defRPr sz="1400" b="1"/>
            </a:lvl6pPr>
            <a:lvl7pPr marL="2390877" indent="0">
              <a:buNone/>
              <a:defRPr sz="1400" b="1"/>
            </a:lvl7pPr>
            <a:lvl8pPr marL="2789356" indent="0">
              <a:buNone/>
              <a:defRPr sz="1400" b="1"/>
            </a:lvl8pPr>
            <a:lvl9pPr marL="318783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467" indent="0">
              <a:buNone/>
              <a:defRPr sz="1800" b="1"/>
            </a:lvl2pPr>
            <a:lvl3pPr marL="796950" indent="0">
              <a:buNone/>
              <a:defRPr sz="1600" b="1"/>
            </a:lvl3pPr>
            <a:lvl4pPr marL="1195436" indent="0">
              <a:buNone/>
              <a:defRPr sz="1400" b="1"/>
            </a:lvl4pPr>
            <a:lvl5pPr marL="1593916" indent="0">
              <a:buNone/>
              <a:defRPr sz="1400" b="1"/>
            </a:lvl5pPr>
            <a:lvl6pPr marL="1992398" indent="0">
              <a:buNone/>
              <a:defRPr sz="1400" b="1"/>
            </a:lvl6pPr>
            <a:lvl7pPr marL="2390877" indent="0">
              <a:buNone/>
              <a:defRPr sz="1400" b="1"/>
            </a:lvl7pPr>
            <a:lvl8pPr marL="2789356" indent="0">
              <a:buNone/>
              <a:defRPr sz="1400" b="1"/>
            </a:lvl8pPr>
            <a:lvl9pPr marL="3187836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9FE2FE-1E45-4672-A724-74DE3D9CFF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3645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0B8061A-95C4-4B88-81EA-07FF010C1F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5775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5821B4-779E-4BB3-A9CB-CD23FA2AF3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9804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4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504" y="1435562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8467" indent="0">
              <a:buNone/>
              <a:defRPr sz="1100"/>
            </a:lvl2pPr>
            <a:lvl3pPr marL="796950" indent="0">
              <a:buNone/>
              <a:defRPr sz="900"/>
            </a:lvl3pPr>
            <a:lvl4pPr marL="1195436" indent="0">
              <a:buNone/>
              <a:defRPr sz="800"/>
            </a:lvl4pPr>
            <a:lvl5pPr marL="1593916" indent="0">
              <a:buNone/>
              <a:defRPr sz="800"/>
            </a:lvl5pPr>
            <a:lvl6pPr marL="1992398" indent="0">
              <a:buNone/>
              <a:defRPr sz="800"/>
            </a:lvl6pPr>
            <a:lvl7pPr marL="2390877" indent="0">
              <a:buNone/>
              <a:defRPr sz="800"/>
            </a:lvl7pPr>
            <a:lvl8pPr marL="2789356" indent="0">
              <a:buNone/>
              <a:defRPr sz="800"/>
            </a:lvl8pPr>
            <a:lvl9pPr marL="318783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37EDBE-737E-4C91-BA2E-23F78066B3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00451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09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09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8467" indent="0">
              <a:buNone/>
              <a:defRPr sz="2500"/>
            </a:lvl2pPr>
            <a:lvl3pPr marL="796950" indent="0">
              <a:buNone/>
              <a:defRPr sz="2100"/>
            </a:lvl3pPr>
            <a:lvl4pPr marL="1195436" indent="0">
              <a:buNone/>
              <a:defRPr sz="1800"/>
            </a:lvl4pPr>
            <a:lvl5pPr marL="1593916" indent="0">
              <a:buNone/>
              <a:defRPr sz="1800"/>
            </a:lvl5pPr>
            <a:lvl6pPr marL="1992398" indent="0">
              <a:buNone/>
              <a:defRPr sz="1800"/>
            </a:lvl6pPr>
            <a:lvl7pPr marL="2390877" indent="0">
              <a:buNone/>
              <a:defRPr sz="1800"/>
            </a:lvl7pPr>
            <a:lvl8pPr marL="2789356" indent="0">
              <a:buNone/>
              <a:defRPr sz="1800"/>
            </a:lvl8pPr>
            <a:lvl9pPr marL="3187836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09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8467" indent="0">
              <a:buNone/>
              <a:defRPr sz="1100"/>
            </a:lvl2pPr>
            <a:lvl3pPr marL="796950" indent="0">
              <a:buNone/>
              <a:defRPr sz="900"/>
            </a:lvl3pPr>
            <a:lvl4pPr marL="1195436" indent="0">
              <a:buNone/>
              <a:defRPr sz="800"/>
            </a:lvl4pPr>
            <a:lvl5pPr marL="1593916" indent="0">
              <a:buNone/>
              <a:defRPr sz="800"/>
            </a:lvl5pPr>
            <a:lvl6pPr marL="1992398" indent="0">
              <a:buNone/>
              <a:defRPr sz="800"/>
            </a:lvl6pPr>
            <a:lvl7pPr marL="2390877" indent="0">
              <a:buNone/>
              <a:defRPr sz="800"/>
            </a:lvl7pPr>
            <a:lvl8pPr marL="2789356" indent="0">
              <a:buNone/>
              <a:defRPr sz="800"/>
            </a:lvl8pPr>
            <a:lvl9pPr marL="318783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69F656-B7BD-44BB-8BF3-F1A225448B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1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909" y="4800456"/>
            <a:ext cx="5486943" cy="5673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1909" y="613376"/>
            <a:ext cx="5486943" cy="4113648"/>
          </a:xfrm>
        </p:spPr>
        <p:txBody>
          <a:bodyPr/>
          <a:lstStyle>
            <a:lvl1pPr marL="0" indent="0">
              <a:buNone/>
              <a:defRPr sz="2800"/>
            </a:lvl1pPr>
            <a:lvl2pPr marL="398467" indent="0">
              <a:buNone/>
              <a:defRPr sz="2500"/>
            </a:lvl2pPr>
            <a:lvl3pPr marL="796950" indent="0">
              <a:buNone/>
              <a:defRPr sz="2100"/>
            </a:lvl3pPr>
            <a:lvl4pPr marL="1195436" indent="0">
              <a:buNone/>
              <a:defRPr sz="1800"/>
            </a:lvl4pPr>
            <a:lvl5pPr marL="1593916" indent="0">
              <a:buNone/>
              <a:defRPr sz="1800"/>
            </a:lvl5pPr>
            <a:lvl6pPr marL="1992398" indent="0">
              <a:buNone/>
              <a:defRPr sz="1800"/>
            </a:lvl6pPr>
            <a:lvl7pPr marL="2390877" indent="0">
              <a:buNone/>
              <a:defRPr sz="1800"/>
            </a:lvl7pPr>
            <a:lvl8pPr marL="2789356" indent="0">
              <a:buNone/>
              <a:defRPr sz="1800"/>
            </a:lvl8pPr>
            <a:lvl9pPr marL="3187836" indent="0">
              <a:buNone/>
              <a:defRPr sz="18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1909" y="5367757"/>
            <a:ext cx="5486943" cy="804876"/>
          </a:xfrm>
        </p:spPr>
        <p:txBody>
          <a:bodyPr/>
          <a:lstStyle>
            <a:lvl1pPr marL="0" indent="0">
              <a:buNone/>
              <a:defRPr sz="1200"/>
            </a:lvl1pPr>
            <a:lvl2pPr marL="398467" indent="0">
              <a:buNone/>
              <a:defRPr sz="1100"/>
            </a:lvl2pPr>
            <a:lvl3pPr marL="796950" indent="0">
              <a:buNone/>
              <a:defRPr sz="900"/>
            </a:lvl3pPr>
            <a:lvl4pPr marL="1195436" indent="0">
              <a:buNone/>
              <a:defRPr sz="800"/>
            </a:lvl4pPr>
            <a:lvl5pPr marL="1593916" indent="0">
              <a:buNone/>
              <a:defRPr sz="800"/>
            </a:lvl5pPr>
            <a:lvl6pPr marL="1992398" indent="0">
              <a:buNone/>
              <a:defRPr sz="800"/>
            </a:lvl6pPr>
            <a:lvl7pPr marL="2390877" indent="0">
              <a:buNone/>
              <a:defRPr sz="800"/>
            </a:lvl7pPr>
            <a:lvl8pPr marL="2789356" indent="0">
              <a:buNone/>
              <a:defRPr sz="800"/>
            </a:lvl8pPr>
            <a:lvl9pPr marL="3187836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71C1-0A75-4580-9A98-88CF195DFC2B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3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EE2F0F-45BA-46BD-9030-B2703EC913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814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358523"/>
            <a:ext cx="1931698" cy="5649966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2941" y="358523"/>
            <a:ext cx="5664773" cy="5649966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26AD647-CF47-468D-8009-D0D184071E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95091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85528" y="3"/>
            <a:ext cx="8758475" cy="2645003"/>
          </a:xfrm>
          <a:prstGeom prst="rect">
            <a:avLst/>
          </a:prstGeom>
          <a:solidFill>
            <a:schemeClr val="bg1"/>
          </a:solidFill>
          <a:ln w="31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8410" tIns="40782" rIns="78410" bIns="40782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2949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gray">
          <a:xfrm flipH="1">
            <a:off x="323090" y="702646"/>
            <a:ext cx="8820919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70" tIns="39836" rIns="79670" bIns="39836"/>
          <a:lstStyle/>
          <a:p>
            <a:pPr algn="ctr" defTabSz="91294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gray">
          <a:xfrm>
            <a:off x="509056" y="653691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670" tIns="39836" rIns="79670" bIns="39836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2949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-1349" y="-12959"/>
            <a:ext cx="9144001" cy="5714760"/>
            <a:chOff x="0" y="0"/>
            <a:chExt cx="6736" cy="3969"/>
          </a:xfrm>
        </p:grpSpPr>
        <p:pic>
          <p:nvPicPr>
            <p:cNvPr id="8" name="Picture 15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36"/>
              <a:ext cx="6736" cy="2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" name="Object 16"/>
            <p:cNvGraphicFramePr>
              <a:graphicFrameLocks noChangeAspect="1"/>
            </p:cNvGraphicFramePr>
            <p:nvPr userDrawn="1"/>
          </p:nvGraphicFramePr>
          <p:xfrm>
            <a:off x="0" y="0"/>
            <a:ext cx="284" cy="39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6" name="Image" r:id="rId4" imgW="520635" imgH="8749206" progId="Photoshop.Image.11">
                    <p:embed/>
                  </p:oleObj>
                </mc:Choice>
                <mc:Fallback>
                  <p:oleObj name="Image" r:id="rId4" imgW="520635" imgH="8749206" progId="Photoshop.Image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284" cy="39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17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22" descr="GEMS-Logo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34" y="5936506"/>
            <a:ext cx="1539385" cy="65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HZG_RGB_mitZusatz in E_300dpi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37" y="5959534"/>
            <a:ext cx="2231701" cy="60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5845" y="164177"/>
            <a:ext cx="8436752" cy="4564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5845" y="814989"/>
            <a:ext cx="8436752" cy="832233"/>
          </a:xfrm>
        </p:spPr>
        <p:txBody>
          <a:bodyPr anchor="b"/>
          <a:lstStyle>
            <a:lvl1pPr>
              <a:lnSpc>
                <a:spcPct val="100000"/>
              </a:lnSpc>
              <a:defRPr sz="26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9349120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9901D-4188-4035-B2B4-6579AC048A88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501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215" y="4407412"/>
            <a:ext cx="7772943" cy="1362097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215" y="2907058"/>
            <a:ext cx="7772943" cy="1500322"/>
          </a:xfrm>
        </p:spPr>
        <p:txBody>
          <a:bodyPr anchor="b"/>
          <a:lstStyle>
            <a:lvl1pPr marL="0" indent="0">
              <a:buNone/>
              <a:defRPr sz="1800"/>
            </a:lvl1pPr>
            <a:lvl2pPr marL="398325" indent="0">
              <a:buNone/>
              <a:defRPr sz="1600"/>
            </a:lvl2pPr>
            <a:lvl3pPr marL="796668" indent="0">
              <a:buNone/>
              <a:defRPr sz="1400"/>
            </a:lvl3pPr>
            <a:lvl4pPr marL="1195014" indent="0">
              <a:buNone/>
              <a:defRPr sz="1200"/>
            </a:lvl4pPr>
            <a:lvl5pPr marL="1593353" indent="0">
              <a:buNone/>
              <a:defRPr sz="1200"/>
            </a:lvl5pPr>
            <a:lvl6pPr marL="1991695" indent="0">
              <a:buNone/>
              <a:defRPr sz="1200"/>
            </a:lvl6pPr>
            <a:lvl7pPr marL="2390033" indent="0">
              <a:buNone/>
              <a:defRPr sz="1200"/>
            </a:lvl7pPr>
            <a:lvl8pPr marL="2788371" indent="0">
              <a:buNone/>
              <a:defRPr sz="1200"/>
            </a:lvl8pPr>
            <a:lvl9pPr marL="3186711" indent="0">
              <a:buNone/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5FA02-DF3C-41FF-A698-D312C8F1FC60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4342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2943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91497" y="1346260"/>
            <a:ext cx="3798235" cy="466223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49D1F-2A4D-48E8-A70D-C876696D9B11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31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6" y="275017"/>
            <a:ext cx="822905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474" y="1534880"/>
            <a:ext cx="4039867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325" indent="0">
              <a:buNone/>
              <a:defRPr sz="1800" b="1"/>
            </a:lvl2pPr>
            <a:lvl3pPr marL="796668" indent="0">
              <a:buNone/>
              <a:defRPr sz="1600" b="1"/>
            </a:lvl3pPr>
            <a:lvl4pPr marL="1195014" indent="0">
              <a:buNone/>
              <a:defRPr sz="1400" b="1"/>
            </a:lvl4pPr>
            <a:lvl5pPr marL="1593353" indent="0">
              <a:buNone/>
              <a:defRPr sz="1400" b="1"/>
            </a:lvl5pPr>
            <a:lvl6pPr marL="1991695" indent="0">
              <a:buNone/>
              <a:defRPr sz="1400" b="1"/>
            </a:lvl6pPr>
            <a:lvl7pPr marL="2390033" indent="0">
              <a:buNone/>
              <a:defRPr sz="1400" b="1"/>
            </a:lvl7pPr>
            <a:lvl8pPr marL="2788371" indent="0">
              <a:buNone/>
              <a:defRPr sz="1400" b="1"/>
            </a:lvl8pPr>
            <a:lvl9pPr marL="3186711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474" y="2174174"/>
            <a:ext cx="4039867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307" y="1534880"/>
            <a:ext cx="4041225" cy="63929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398325" indent="0">
              <a:buNone/>
              <a:defRPr sz="1800" b="1"/>
            </a:lvl2pPr>
            <a:lvl3pPr marL="796668" indent="0">
              <a:buNone/>
              <a:defRPr sz="1600" b="1"/>
            </a:lvl3pPr>
            <a:lvl4pPr marL="1195014" indent="0">
              <a:buNone/>
              <a:defRPr sz="1400" b="1"/>
            </a:lvl4pPr>
            <a:lvl5pPr marL="1593353" indent="0">
              <a:buNone/>
              <a:defRPr sz="1400" b="1"/>
            </a:lvl5pPr>
            <a:lvl6pPr marL="1991695" indent="0">
              <a:buNone/>
              <a:defRPr sz="1400" b="1"/>
            </a:lvl6pPr>
            <a:lvl7pPr marL="2390033" indent="0">
              <a:buNone/>
              <a:defRPr sz="1400" b="1"/>
            </a:lvl7pPr>
            <a:lvl8pPr marL="2788371" indent="0">
              <a:buNone/>
              <a:defRPr sz="1400" b="1"/>
            </a:lvl8pPr>
            <a:lvl9pPr marL="3186711" indent="0">
              <a:buNone/>
              <a:defRPr sz="14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307" y="2174174"/>
            <a:ext cx="4041225" cy="39523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07429-5341-414F-9572-D6D36F6660C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793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D4DB9-C28E-4C8C-80F0-71F2F12329DD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037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0A4F7-689A-4D11-8441-CC60199C909E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0756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506" y="273576"/>
            <a:ext cx="3008181" cy="1161958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611" y="273571"/>
            <a:ext cx="5110921" cy="5852986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506" y="1435564"/>
            <a:ext cx="3008181" cy="4691027"/>
          </a:xfrm>
        </p:spPr>
        <p:txBody>
          <a:bodyPr/>
          <a:lstStyle>
            <a:lvl1pPr marL="0" indent="0">
              <a:buNone/>
              <a:defRPr sz="1200"/>
            </a:lvl1pPr>
            <a:lvl2pPr marL="398325" indent="0">
              <a:buNone/>
              <a:defRPr sz="1100"/>
            </a:lvl2pPr>
            <a:lvl3pPr marL="796668" indent="0">
              <a:buNone/>
              <a:defRPr sz="900"/>
            </a:lvl3pPr>
            <a:lvl4pPr marL="1195014" indent="0">
              <a:buNone/>
              <a:defRPr sz="800"/>
            </a:lvl4pPr>
            <a:lvl5pPr marL="1593353" indent="0">
              <a:buNone/>
              <a:defRPr sz="800"/>
            </a:lvl5pPr>
            <a:lvl6pPr marL="1991695" indent="0">
              <a:buNone/>
              <a:defRPr sz="800"/>
            </a:lvl6pPr>
            <a:lvl7pPr marL="2390033" indent="0">
              <a:buNone/>
              <a:defRPr sz="800"/>
            </a:lvl7pPr>
            <a:lvl8pPr marL="2788371" indent="0">
              <a:buNone/>
              <a:defRPr sz="800"/>
            </a:lvl8pPr>
            <a:lvl9pPr marL="3186711" indent="0">
              <a:buNone/>
              <a:defRPr sz="8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60F6D-60A9-450B-95A7-9EFAFE4C2B03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24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8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93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09030">
              <a:lnSpc>
                <a:spcPct val="100000"/>
              </a:lnSpc>
              <a:buFontTx/>
              <a:buNone/>
              <a:defRPr sz="900" i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25301B-E526-4D36-BDE6-68FE822AFCC1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698" tIns="39850" rIns="79698" bIns="39850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 i="1" smtClean="0">
              <a:solidFill>
                <a:srgbClr val="000000"/>
              </a:solidFill>
            </a:endParaRPr>
          </a:p>
        </p:txBody>
      </p:sp>
      <p:pic>
        <p:nvPicPr>
          <p:cNvPr id="1033" name="Picture 18" descr="HZG_RGB_mitZusatz in E_300dpi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19" y="359995"/>
            <a:ext cx="1800021" cy="48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GEMS-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6" y="345564"/>
            <a:ext cx="1232594" cy="5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45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0903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0903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0903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0903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09030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8467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6950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5436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3916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8858" indent="-298858" algn="l" defTabSz="909030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8794" indent="-387407" algn="l" defTabSz="90903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0351" indent="-390176" algn="l" defTabSz="90903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1917" indent="-390176" algn="l" defTabSz="90903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3478" indent="-390176" algn="l" defTabSz="909030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1952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0432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58916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57394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467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50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43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391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2398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0877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935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783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6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09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6" y="6274861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10153">
              <a:lnSpc>
                <a:spcPct val="100000"/>
              </a:lnSpc>
              <a:buFontTx/>
              <a:buNone/>
              <a:defRPr sz="900" i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1DE1C-EEF3-424C-891D-69482F86BDA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3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97" tIns="39899" rIns="79797" bIns="39899"/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97" tIns="39899" rIns="79797" bIns="39899"/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797" tIns="39899" rIns="79797" bIns="39899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5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97" tIns="39899" rIns="79797" bIns="39899"/>
          <a:lstStyle/>
          <a:p>
            <a:pPr algn="ctr"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4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08613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08613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08613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08613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08613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8964" algn="l" defTabSz="910153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7935" algn="l" defTabSz="910153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6913" algn="l" defTabSz="910153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5886" algn="l" defTabSz="910153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4986" indent="-294986" algn="l" defTabSz="908613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88213" algn="l"/>
          <a:tab pos="781991" algn="l"/>
          <a:tab pos="1172988" algn="l"/>
          <a:tab pos="1566766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5430" indent="-384038" algn="l" defTabSz="908613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8213" algn="l"/>
          <a:tab pos="781991" algn="l"/>
          <a:tab pos="1172988" algn="l"/>
          <a:tab pos="1566766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79209" indent="-386821" algn="l" defTabSz="908613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8213" algn="l"/>
          <a:tab pos="781991" algn="l"/>
          <a:tab pos="1172988" algn="l"/>
          <a:tab pos="1566766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0205" indent="-386821" algn="l" defTabSz="908613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8213" algn="l"/>
          <a:tab pos="781991" algn="l"/>
          <a:tab pos="1172988" algn="l"/>
          <a:tab pos="1566766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3983" indent="-386821" algn="l" defTabSz="908613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8213" algn="l"/>
          <a:tab pos="781991" algn="l"/>
          <a:tab pos="1172988" algn="l"/>
          <a:tab pos="1566766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4378" indent="-390659" algn="l" defTabSz="910153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044" algn="l"/>
          <a:tab pos="784090" algn="l"/>
          <a:tab pos="1176138" algn="l"/>
          <a:tab pos="1568182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3351" indent="-390659" algn="l" defTabSz="910153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044" algn="l"/>
          <a:tab pos="784090" algn="l"/>
          <a:tab pos="1176138" algn="l"/>
          <a:tab pos="1568182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62326" indent="-390659" algn="l" defTabSz="910153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044" algn="l"/>
          <a:tab pos="784090" algn="l"/>
          <a:tab pos="1176138" algn="l"/>
          <a:tab pos="1568182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61297" indent="-390659" algn="l" defTabSz="910153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044" algn="l"/>
          <a:tab pos="784090" algn="l"/>
          <a:tab pos="1176138" algn="l"/>
          <a:tab pos="1568182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964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7935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13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886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4861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3832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2803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1775" algn="l" defTabSz="79793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35153" y="358775"/>
            <a:ext cx="50149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3625" y="1346200"/>
            <a:ext cx="77263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907" y="6275388"/>
            <a:ext cx="64611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97167">
              <a:defRPr sz="9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1C687C-A805-4538-917B-1802FA178BC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8437" name="Picture 7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73920" y="333375"/>
            <a:ext cx="18446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gray">
          <a:xfrm flipH="1">
            <a:off x="1524000" y="996950"/>
            <a:ext cx="7265988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gray">
          <a:xfrm flipH="1">
            <a:off x="354013" y="996950"/>
            <a:ext cx="64611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1063625" y="947770"/>
            <a:ext cx="3384550" cy="968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</p:spPr>
        <p:txBody>
          <a:bodyPr wrap="none" lIns="79684" tIns="39843" rIns="79684" bIns="39843" anchor="ctr"/>
          <a:lstStyle/>
          <a:p>
            <a:pPr algn="ctr" defTabSz="79716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 flipH="1">
            <a:off x="385795" y="6694488"/>
            <a:ext cx="843438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pic>
        <p:nvPicPr>
          <p:cNvPr id="18442" name="Picture 10" descr="GEMS-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70" y="328616"/>
            <a:ext cx="1368425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27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split orient="vert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454627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909249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363876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818504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8347" indent="-298347" algn="l" rtl="0" fontAlgn="base">
        <a:lnSpc>
          <a:spcPct val="120000"/>
        </a:lnSpc>
        <a:spcBef>
          <a:spcPct val="0"/>
        </a:spcBef>
        <a:spcAft>
          <a:spcPct val="0"/>
        </a:spcAft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8326" indent="-386748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79807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1298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2771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2017402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472025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926652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381278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7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49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76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504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126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75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8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003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35153" y="358775"/>
            <a:ext cx="50149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3625" y="1346200"/>
            <a:ext cx="77263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907" y="6275388"/>
            <a:ext cx="646113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797167">
              <a:defRPr sz="9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1C687C-A805-4538-917B-1802FA178BCE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8437" name="Picture 7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973920" y="333375"/>
            <a:ext cx="1844675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8"/>
          <p:cNvSpPr>
            <a:spLocks noChangeShapeType="1"/>
          </p:cNvSpPr>
          <p:nvPr/>
        </p:nvSpPr>
        <p:spPr bwMode="gray">
          <a:xfrm flipH="1">
            <a:off x="1524000" y="996950"/>
            <a:ext cx="7265988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gray">
          <a:xfrm flipH="1">
            <a:off x="354013" y="996950"/>
            <a:ext cx="64611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1063625" y="947770"/>
            <a:ext cx="3384550" cy="968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</p:spPr>
        <p:txBody>
          <a:bodyPr wrap="none" lIns="79684" tIns="39843" rIns="79684" bIns="39843" anchor="ctr"/>
          <a:lstStyle/>
          <a:p>
            <a:pPr algn="ctr" defTabSz="797167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 flipH="1">
            <a:off x="385795" y="6694488"/>
            <a:ext cx="843438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</p:spPr>
        <p:txBody>
          <a:bodyPr lIns="90928" tIns="45464" rIns="90928" bIns="45464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600">
              <a:solidFill>
                <a:srgbClr val="000000"/>
              </a:solidFill>
            </a:endParaRPr>
          </a:p>
        </p:txBody>
      </p:sp>
      <p:pic>
        <p:nvPicPr>
          <p:cNvPr id="18442" name="Picture 10" descr="GEMS-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70" y="328616"/>
            <a:ext cx="1368425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9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split orient="vert"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454627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909249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363876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818504" algn="l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8347" indent="-298347" algn="l" rtl="0" fontAlgn="base">
        <a:lnSpc>
          <a:spcPct val="120000"/>
        </a:lnSpc>
        <a:spcBef>
          <a:spcPct val="0"/>
        </a:spcBef>
        <a:spcAft>
          <a:spcPct val="0"/>
        </a:spcAft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8326" indent="-386748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79807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1298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2771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2017402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472025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926652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381278" indent="-389903" algn="l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82" algn="l"/>
          <a:tab pos="782967" algn="l"/>
          <a:tab pos="1174450" algn="l"/>
          <a:tab pos="1565931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7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49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76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504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126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75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80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003" algn="l" defTabSz="909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8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89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09671">
              <a:lnSpc>
                <a:spcPct val="100000"/>
              </a:lnSpc>
              <a:buFontTx/>
              <a:buNone/>
              <a:defRPr sz="900" i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682958-20E4-48F4-96EA-70C579C32DE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54" tIns="39878" rIns="79754" bIns="39878"/>
          <a:lstStyle/>
          <a:p>
            <a:pPr algn="ctr" defTabSz="90989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54" tIns="39878" rIns="79754" bIns="39878"/>
          <a:lstStyle/>
          <a:p>
            <a:pPr algn="ctr" defTabSz="90989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754" tIns="39878" rIns="79754" bIns="39878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0989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754" tIns="39878" rIns="79754" bIns="39878"/>
          <a:lstStyle/>
          <a:p>
            <a:pPr algn="ctr" defTabSz="90989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pic>
        <p:nvPicPr>
          <p:cNvPr id="1033" name="Picture 18" descr="HZG_RGB_mitZusatz in E_300dpi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15" y="359991"/>
            <a:ext cx="1800021" cy="48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GEMS-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6" y="345564"/>
            <a:ext cx="1232594" cy="5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90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algn="l" defTabSz="90967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0967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0967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0967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0967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8751" algn="l" defTabSz="90967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7513" algn="l" defTabSz="90967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6280" algn="l" defTabSz="90967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5041" algn="l" defTabSz="90967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9069" indent="-299069" algn="l" defTabSz="909671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9069" indent="-387681" algn="l" defTabSz="90967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0902" indent="-390452" algn="l" defTabSz="90967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2745" indent="-390452" algn="l" defTabSz="90967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4582" indent="-390452" algn="l" defTabSz="90967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3337" indent="-390452" algn="l" defTabSz="90967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2100" indent="-390452" algn="l" defTabSz="90967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60864" indent="-390452" algn="l" defTabSz="90967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59623" indent="-390452" algn="l" defTabSz="90967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837" algn="l"/>
          <a:tab pos="783674" algn="l"/>
          <a:tab pos="1175515" algn="l"/>
          <a:tab pos="1567351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751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7513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280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5041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3805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2565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1325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0086" algn="l" defTabSz="79751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8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84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10475">
              <a:lnSpc>
                <a:spcPct val="100000"/>
              </a:lnSpc>
              <a:buFontTx/>
              <a:buNone/>
              <a:defRPr sz="900" i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682958-20E4-48F4-96EA-70C579C32DE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25" tIns="39913" rIns="79825" bIns="39913"/>
          <a:lstStyle/>
          <a:p>
            <a:pPr algn="ctr" defTabSz="91069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25" tIns="39913" rIns="79825" bIns="39913"/>
          <a:lstStyle/>
          <a:p>
            <a:pPr algn="ctr" defTabSz="91069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825" tIns="39913" rIns="79825" bIns="39913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0695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25" tIns="39913" rIns="79825" bIns="39913"/>
          <a:lstStyle/>
          <a:p>
            <a:pPr algn="ctr" defTabSz="91069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pic>
        <p:nvPicPr>
          <p:cNvPr id="1033" name="Picture 18" descr="HZG_RGB_mitZusatz in E_300dpi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10" y="359986"/>
            <a:ext cx="1800021" cy="48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GEMS-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6" y="345564"/>
            <a:ext cx="1232594" cy="5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73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ftr="0" dt="0"/>
  <p:txStyles>
    <p:titleStyle>
      <a:lvl1pPr algn="l" defTabSz="910475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10475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10475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10475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10475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9106" algn="l" defTabSz="910475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8217" algn="l" defTabSz="910475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7336" algn="l" defTabSz="910475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6449" algn="l" defTabSz="910475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9334" indent="-299334" algn="l" defTabSz="910475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9412" indent="-388025" algn="l" defTabSz="910475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1592" indent="-390797" algn="l" defTabSz="910475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3780" indent="-390797" algn="l" defTabSz="910475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5962" indent="-390797" algn="l" defTabSz="910475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5071" indent="-390797" algn="l" defTabSz="910475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4185" indent="-390797" algn="l" defTabSz="910475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63301" indent="-390797" algn="l" defTabSz="910475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62413" indent="-390797" algn="l" defTabSz="910475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183" algn="l"/>
          <a:tab pos="784367" algn="l"/>
          <a:tab pos="1176552" algn="l"/>
          <a:tab pos="1568736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9106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8217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336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6449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5565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4676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3789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2902" algn="l" defTabSz="79821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8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78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11441">
              <a:lnSpc>
                <a:spcPct val="100000"/>
              </a:lnSpc>
              <a:buFontTx/>
              <a:buNone/>
              <a:defRPr sz="900" i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4DA003-79B0-4666-86B3-A9024A2FE57F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909" tIns="39955" rIns="79909" bIns="39955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909" tIns="39955" rIns="79909" bIns="39955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909" tIns="39955" rIns="79909" bIns="39955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1661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909" tIns="39955" rIns="79909" bIns="39955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GB" sz="1400" i="1" smtClean="0">
              <a:solidFill>
                <a:srgbClr val="000000"/>
              </a:solidFill>
            </a:endParaRPr>
          </a:p>
        </p:txBody>
      </p:sp>
      <p:pic>
        <p:nvPicPr>
          <p:cNvPr id="1033" name="Picture 18" descr="HZG_RGB_mitZusatz in E_300dpi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04" y="359980"/>
            <a:ext cx="1800021" cy="48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9" descr="GEMS-Logo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6" y="345564"/>
            <a:ext cx="1232594" cy="52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5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hdr="0" ftr="0" dt="0"/>
  <p:txStyles>
    <p:titleStyle>
      <a:lvl1pPr algn="l" defTabSz="91144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44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1144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1144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11441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9531" algn="l" defTabSz="91144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9063" algn="l" defTabSz="91144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8604" algn="l" defTabSz="91144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8140" algn="l" defTabSz="911441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9651" indent="-299651" algn="l" defTabSz="911441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9824" indent="-388437" algn="l" defTabSz="91144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2420" indent="-391211" algn="l" defTabSz="91144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5023" indent="-391211" algn="l" defTabSz="91144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7622" indent="-391211" algn="l" defTabSz="911441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7153" indent="-391211" algn="l" defTabSz="91144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6689" indent="-391211" algn="l" defTabSz="91144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66228" indent="-391211" algn="l" defTabSz="91144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65762" indent="-391211" algn="l" defTabSz="911441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98" algn="l"/>
          <a:tab pos="785198" algn="l"/>
          <a:tab pos="1177798" algn="l"/>
          <a:tab pos="1570398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9531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9063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604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140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7678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7214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6748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6284" algn="l" defTabSz="7990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062909" y="358523"/>
            <a:ext cx="5786946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</a:t>
            </a:r>
          </a:p>
          <a:p>
            <a:pPr lvl="1"/>
            <a:r>
              <a:rPr lang="de-DE" smtClean="0"/>
              <a:t>second</a:t>
            </a:r>
          </a:p>
          <a:p>
            <a:pPr lvl="2"/>
            <a:r>
              <a:rPr lang="de-DE" smtClean="0"/>
              <a:t>third</a:t>
            </a:r>
          </a:p>
          <a:p>
            <a:pPr lvl="3"/>
            <a:r>
              <a:rPr lang="de-DE" smtClean="0"/>
              <a:t>fourth</a:t>
            </a:r>
          </a:p>
          <a:p>
            <a:pPr lvl="4"/>
            <a:r>
              <a:rPr lang="de-DE" smtClean="0"/>
              <a:t>fifth</a:t>
            </a:r>
          </a:p>
        </p:txBody>
      </p:sp>
      <p:pic>
        <p:nvPicPr>
          <p:cNvPr id="1041" name="Picture 17" descr="HZG_RGB_72dpi_mitZusatz in E_80m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90" y="354221"/>
            <a:ext cx="1786447" cy="48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79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11280">
              <a:lnSpc>
                <a:spcPct val="100000"/>
              </a:lnSpc>
              <a:buFontTx/>
              <a:buNone/>
              <a:defRPr sz="9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AB74EE-6D68-4E2B-A356-C17C6D2F0A14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95" tIns="39948" rIns="79895" bIns="39948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95" tIns="39948" rIns="79895" bIns="39948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895" tIns="39948" rIns="79895" bIns="39948" anchor="ctr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895" tIns="39948" rIns="79895" bIns="39948"/>
          <a:lstStyle/>
          <a:p>
            <a:pPr algn="ctr" defTabSz="911661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9460"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8922"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8393"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7858" algn="l" defTabSz="911280" rtl="0" eaLnBrk="1" fontAlgn="base" hangingPunct="1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9755" indent="-388368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2282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4816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7345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6806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6271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65740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65204" indent="-391142" algn="l" defTabSz="911280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2529" algn="l"/>
          <a:tab pos="785059" algn="l"/>
          <a:tab pos="1177590" algn="l"/>
          <a:tab pos="1570121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9460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8922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93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7858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7325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6791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6254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95720" algn="l" defTabSz="7989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592" y="358775"/>
            <a:ext cx="51085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3625" y="1346200"/>
            <a:ext cx="7726363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892" y="6275388"/>
            <a:ext cx="646113" cy="3540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09030">
              <a:lnSpc>
                <a:spcPct val="100000"/>
              </a:lnSpc>
              <a:buFontTx/>
              <a:buNone/>
              <a:defRPr sz="90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D7F54D-D867-46C9-A10E-43AD2248BEDC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/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000" y="996950"/>
            <a:ext cx="7265988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/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400" i="1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013" y="996950"/>
            <a:ext cx="64611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400" i="1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3625" y="947755"/>
            <a:ext cx="3384550" cy="96837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/>
        </p:spPr>
        <p:txBody>
          <a:bodyPr wrap="none" lIns="79698" tIns="39850" rIns="79698" bIns="39850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780" y="6694488"/>
            <a:ext cx="843438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/>
        </p:spPr>
        <p:txBody>
          <a:bodyPr lIns="79698" tIns="39850" rIns="79698" bIns="39850"/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sz="1400" i="1">
              <a:solidFill>
                <a:srgbClr val="000000"/>
              </a:solidFill>
            </a:endParaRPr>
          </a:p>
        </p:txBody>
      </p:sp>
      <p:pic>
        <p:nvPicPr>
          <p:cNvPr id="3081" name="Picture 18" descr="HZG_RGB_mitZusatz in E_300dpi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973905" y="360380"/>
            <a:ext cx="18002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9" descr="GEMS-Logo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20675" y="346079"/>
            <a:ext cx="1231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625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l" defTabSz="908497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08497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08497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08497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08497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8467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6950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5436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3916" algn="l" defTabSz="90903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7555" indent="-297555" algn="l" defTabSz="908497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90938" algn="l"/>
          <a:tab pos="781875" algn="l"/>
          <a:tab pos="1174398" algn="l"/>
          <a:tab pos="1565333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7771" indent="-386191" algn="l" defTabSz="90849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0938" algn="l"/>
          <a:tab pos="781875" algn="l"/>
          <a:tab pos="1174398" algn="l"/>
          <a:tab pos="1565333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80294" indent="-389356" algn="l" defTabSz="90849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0938" algn="l"/>
          <a:tab pos="781875" algn="l"/>
          <a:tab pos="1174398" algn="l"/>
          <a:tab pos="1565333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71234" indent="-389356" algn="l" defTabSz="90849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0938" algn="l"/>
          <a:tab pos="781875" algn="l"/>
          <a:tab pos="1174398" algn="l"/>
          <a:tab pos="1565333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2170" indent="-389356" algn="l" defTabSz="908497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0938" algn="l"/>
          <a:tab pos="781875" algn="l"/>
          <a:tab pos="1174398" algn="l"/>
          <a:tab pos="1565333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1952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60432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58916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57394" indent="-390176" algn="l" defTabSz="90903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560" algn="l"/>
          <a:tab pos="783122" algn="l"/>
          <a:tab pos="1174687" algn="l"/>
          <a:tab pos="1566243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467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50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43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391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2398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0877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935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7836" algn="l" defTabSz="7969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679208" y="358523"/>
            <a:ext cx="5109563" cy="5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2910" y="1346260"/>
            <a:ext cx="7726789" cy="466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8143538" y="6274870"/>
            <a:ext cx="646162" cy="35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08710">
              <a:lnSpc>
                <a:spcPct val="100000"/>
              </a:lnSpc>
              <a:buFontTx/>
              <a:buNone/>
              <a:defRPr sz="900" i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71DE1C-EEF3-424C-891D-69482F86BDA0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gray">
          <a:xfrm flipH="1">
            <a:off x="1524454" y="996375"/>
            <a:ext cx="7265245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70" tIns="39836" rIns="79670" bIns="39836"/>
          <a:lstStyle/>
          <a:p>
            <a:pPr algn="ctr" defTabSz="91294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2" name="Line 9"/>
          <p:cNvSpPr>
            <a:spLocks noChangeShapeType="1"/>
          </p:cNvSpPr>
          <p:nvPr/>
        </p:nvSpPr>
        <p:spPr bwMode="gray">
          <a:xfrm flipH="1">
            <a:off x="354303" y="996375"/>
            <a:ext cx="646162" cy="0"/>
          </a:xfrm>
          <a:prstGeom prst="line">
            <a:avLst/>
          </a:prstGeom>
          <a:noFill/>
          <a:ln w="31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70" tIns="39836" rIns="79670" bIns="39836"/>
          <a:lstStyle/>
          <a:p>
            <a:pPr algn="ctr" defTabSz="91294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gray">
          <a:xfrm>
            <a:off x="1062909" y="947420"/>
            <a:ext cx="3385561" cy="979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A2E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9670" tIns="39836" rIns="79670" bIns="39836" anchor="ctr"/>
          <a:lstStyle>
            <a:lvl1pPr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defRPr sz="16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2949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  <a:defRPr/>
            </a:pPr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1032" name="Line 14"/>
          <p:cNvSpPr>
            <a:spLocks noChangeShapeType="1"/>
          </p:cNvSpPr>
          <p:nvPr/>
        </p:nvSpPr>
        <p:spPr bwMode="gray">
          <a:xfrm flipH="1">
            <a:off x="385528" y="6693857"/>
            <a:ext cx="8434037" cy="0"/>
          </a:xfrm>
          <a:prstGeom prst="line">
            <a:avLst/>
          </a:prstGeom>
          <a:noFill/>
          <a:ln w="3175">
            <a:solidFill>
              <a:srgbClr val="00A2E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9670" tIns="39836" rIns="79670" bIns="39836"/>
          <a:lstStyle/>
          <a:p>
            <a:pPr algn="ctr" defTabSz="912949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None/>
            </a:pPr>
            <a:endParaRPr lang="en-US" sz="1400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0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07172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+mj-lt"/>
          <a:ea typeface="+mj-ea"/>
          <a:cs typeface="+mj-cs"/>
        </a:defRPr>
      </a:lvl1pPr>
      <a:lvl2pPr algn="l" defTabSz="907172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2pPr>
      <a:lvl3pPr algn="l" defTabSz="907172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3pPr>
      <a:lvl4pPr algn="l" defTabSz="907172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4pPr>
      <a:lvl5pPr algn="l" defTabSz="907172" rtl="0" eaLnBrk="0" fontAlgn="base" hangingPunct="0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5pPr>
      <a:lvl6pPr marL="398325" algn="l" defTabSz="90871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6pPr>
      <a:lvl7pPr marL="796668" algn="l" defTabSz="90871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7pPr>
      <a:lvl8pPr marL="1195014" algn="l" defTabSz="90871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8pPr>
      <a:lvl9pPr marL="1593353" algn="l" defTabSz="908710" rtl="0" fontAlgn="base">
        <a:spcBef>
          <a:spcPct val="0"/>
        </a:spcBef>
        <a:spcAft>
          <a:spcPct val="0"/>
        </a:spcAft>
        <a:defRPr sz="21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4518" indent="-294518" algn="l" defTabSz="907172" rtl="0" eaLnBrk="0" fontAlgn="base" hangingPunct="0">
        <a:lnSpc>
          <a:spcPct val="120000"/>
        </a:lnSpc>
        <a:spcBef>
          <a:spcPct val="0"/>
        </a:spcBef>
        <a:spcAft>
          <a:spcPct val="0"/>
        </a:spcAft>
        <a:tabLst>
          <a:tab pos="387596" algn="l"/>
          <a:tab pos="780749" algn="l"/>
          <a:tab pos="1171128" algn="l"/>
          <a:tab pos="1564277" algn="l"/>
        </a:tabLst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84818" indent="-383430" algn="l" defTabSz="907172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7596" algn="l"/>
          <a:tab pos="780749" algn="l"/>
          <a:tab pos="1171128" algn="l"/>
          <a:tab pos="1564277" algn="l"/>
        </a:tabLst>
        <a:defRPr sz="1400">
          <a:solidFill>
            <a:schemeClr val="tx1"/>
          </a:solidFill>
          <a:latin typeface="+mn-lt"/>
          <a:cs typeface="+mn-cs"/>
        </a:defRPr>
      </a:lvl2pPr>
      <a:lvl3pPr marL="777973" indent="-386208" algn="l" defTabSz="907172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7596" algn="l"/>
          <a:tab pos="780749" algn="l"/>
          <a:tab pos="1171128" algn="l"/>
          <a:tab pos="1564277" algn="l"/>
        </a:tabLst>
        <a:defRPr sz="1400">
          <a:solidFill>
            <a:schemeClr val="tx1"/>
          </a:solidFill>
          <a:latin typeface="+mn-lt"/>
          <a:cs typeface="+mn-cs"/>
        </a:defRPr>
      </a:lvl3pPr>
      <a:lvl4pPr marL="1168351" indent="-386208" algn="l" defTabSz="907172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7596" algn="l"/>
          <a:tab pos="780749" algn="l"/>
          <a:tab pos="1171128" algn="l"/>
          <a:tab pos="1564277" algn="l"/>
        </a:tabLst>
        <a:defRPr sz="1400">
          <a:solidFill>
            <a:schemeClr val="tx1"/>
          </a:solidFill>
          <a:latin typeface="+mn-lt"/>
          <a:cs typeface="+mn-cs"/>
        </a:defRPr>
      </a:lvl4pPr>
      <a:lvl5pPr marL="1561501" indent="-386208" algn="l" defTabSz="907172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87596" algn="l"/>
          <a:tab pos="780749" algn="l"/>
          <a:tab pos="1171128" algn="l"/>
          <a:tab pos="1564277" algn="l"/>
        </a:tabLst>
        <a:defRPr sz="1400">
          <a:solidFill>
            <a:schemeClr val="tx1"/>
          </a:solidFill>
          <a:latin typeface="+mn-lt"/>
          <a:cs typeface="+mn-cs"/>
        </a:defRPr>
      </a:lvl5pPr>
      <a:lvl6pPr marL="1961260" indent="-390038" algn="l" defTabSz="90871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21" algn="l"/>
          <a:tab pos="782846" algn="l"/>
          <a:tab pos="1174272" algn="l"/>
          <a:tab pos="1565689" algn="l"/>
        </a:tabLst>
        <a:defRPr sz="1400">
          <a:solidFill>
            <a:schemeClr val="tx1"/>
          </a:solidFill>
          <a:latin typeface="+mn-lt"/>
          <a:cs typeface="+mn-cs"/>
        </a:defRPr>
      </a:lvl6pPr>
      <a:lvl7pPr marL="2359599" indent="-390038" algn="l" defTabSz="90871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21" algn="l"/>
          <a:tab pos="782846" algn="l"/>
          <a:tab pos="1174272" algn="l"/>
          <a:tab pos="1565689" algn="l"/>
        </a:tabLst>
        <a:defRPr sz="1400">
          <a:solidFill>
            <a:schemeClr val="tx1"/>
          </a:solidFill>
          <a:latin typeface="+mn-lt"/>
          <a:cs typeface="+mn-cs"/>
        </a:defRPr>
      </a:lvl7pPr>
      <a:lvl8pPr marL="2757942" indent="-390038" algn="l" defTabSz="90871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21" algn="l"/>
          <a:tab pos="782846" algn="l"/>
          <a:tab pos="1174272" algn="l"/>
          <a:tab pos="1565689" algn="l"/>
        </a:tabLst>
        <a:defRPr sz="1400">
          <a:solidFill>
            <a:schemeClr val="tx1"/>
          </a:solidFill>
          <a:latin typeface="+mn-lt"/>
          <a:cs typeface="+mn-cs"/>
        </a:defRPr>
      </a:lvl8pPr>
      <a:lvl9pPr marL="3156280" indent="-390038" algn="l" defTabSz="908710" rtl="0" fontAlgn="base">
        <a:lnSpc>
          <a:spcPct val="12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391421" algn="l"/>
          <a:tab pos="782846" algn="l"/>
          <a:tab pos="1174272" algn="l"/>
          <a:tab pos="1565689" algn="l"/>
        </a:tabLst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8325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668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95014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3353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91695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90033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371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6711" algn="l" defTabSz="7966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18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25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28.wmf"/><Relationship Id="rId10" Type="http://schemas.openxmlformats.org/officeDocument/2006/relationships/image" Target="../media/image33.png"/><Relationship Id="rId19" Type="http://schemas.openxmlformats.org/officeDocument/2006/relationships/image" Target="../media/image30.wmf"/><Relationship Id="rId4" Type="http://schemas.openxmlformats.org/officeDocument/2006/relationships/image" Target="../media/image31.png"/><Relationship Id="rId9" Type="http://schemas.openxmlformats.org/officeDocument/2006/relationships/image" Target="../media/image32.png"/><Relationship Id="rId1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oleObject" Target="../embeddings/oleObject17.bin"/><Relationship Id="rId3" Type="http://schemas.openxmlformats.org/officeDocument/2006/relationships/video" Target="file:///C:\Users\nowakg\Videos\DurchbiegungLHorizontalBeiRampe_0V_5000V_0V.avi" TargetMode="External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microsoft.com/office/2007/relationships/media" Target="file:///C:\Users\nowakg\Videos\DurchbiegungLHorizontalBeiRampe_0V_5000V_0V.avi" TargetMode="External"/><Relationship Id="rId16" Type="http://schemas.openxmlformats.org/officeDocument/2006/relationships/image" Target="../media/image47.png"/><Relationship Id="rId1" Type="http://schemas.openxmlformats.org/officeDocument/2006/relationships/vmlDrawing" Target="../drawings/vmlDrawing11.v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4.jpeg"/><Relationship Id="rId5" Type="http://schemas.openxmlformats.org/officeDocument/2006/relationships/video" Target="file:///C:\Users\nowakg\Videos\DurchbiegungLVertikalBeiRampe_0V_5000V_0V.avi" TargetMode="External"/><Relationship Id="rId15" Type="http://schemas.openxmlformats.org/officeDocument/2006/relationships/image" Target="../media/image38.wmf"/><Relationship Id="rId10" Type="http://schemas.openxmlformats.org/officeDocument/2006/relationships/image" Target="../media/image43.jpeg"/><Relationship Id="rId19" Type="http://schemas.openxmlformats.org/officeDocument/2006/relationships/image" Target="../media/image39.wmf"/><Relationship Id="rId4" Type="http://schemas.microsoft.com/office/2007/relationships/media" Target="file:///C:\Users\nowakg\Videos\DurchbiegungLVertikalBeiRampe_0V_5000V_0V.avi" TargetMode="External"/><Relationship Id="rId9" Type="http://schemas.openxmlformats.org/officeDocument/2006/relationships/image" Target="../media/image42.jpeg"/><Relationship Id="rId1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9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2639D-D37F-4F33-A0C9-F986E31E723B}" type="slidenum">
              <a:rPr lang="de-DE"/>
              <a:pPr/>
              <a:t>1</a:t>
            </a:fld>
            <a:endParaRPr lang="de-DE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>
            <a:off x="115629" y="980728"/>
            <a:ext cx="8926327" cy="1853639"/>
          </a:xfrm>
          <a:prstGeom prst="rect">
            <a:avLst/>
          </a:prstGeom>
          <a:noFill/>
        </p:spPr>
        <p:txBody>
          <a:bodyPr wrap="square" lIns="80063" tIns="40032" rIns="80063" bIns="40032" anchor="t">
            <a:spAutoFit/>
          </a:bodyPr>
          <a:lstStyle>
            <a:lvl1pPr marL="342900" indent="-342900" algn="l" defTabSz="10429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6088" indent="-444500" algn="l" defTabSz="10429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895350" indent="-447675" algn="l" defTabSz="10429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344613" indent="-447675" algn="l" defTabSz="10429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1793875" indent="-447675" algn="l" defTabSz="10429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251075" indent="-447675" algn="l" defTabSz="1042988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708275" indent="-447675" algn="l" defTabSz="1042988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165475" indent="-447675" algn="l" defTabSz="1042988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622675" indent="-447675" algn="l" defTabSz="1042988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tabLst>
                <a:tab pos="449263" algn="l"/>
                <a:tab pos="898525" algn="l"/>
                <a:tab pos="1347788" algn="l"/>
                <a:tab pos="1797050" algn="l"/>
              </a:tabLst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3200" b="1" kern="0" dirty="0"/>
              <a:t> </a:t>
            </a:r>
            <a:endParaRPr lang="en-US" sz="3200" dirty="0"/>
          </a:p>
          <a:p>
            <a:pPr algn="ctr"/>
            <a:r>
              <a:rPr lang="en-US" sz="3200" dirty="0"/>
              <a:t> </a:t>
            </a:r>
            <a:r>
              <a:rPr lang="en-US" sz="3200" b="1" dirty="0"/>
              <a:t> Present developments on Am-CLD at HZG and report from </a:t>
            </a:r>
            <a:r>
              <a:rPr lang="en-US" sz="3200" b="1" baseline="30000" dirty="0"/>
              <a:t>3</a:t>
            </a:r>
            <a:r>
              <a:rPr lang="en-US" sz="3200" b="1" dirty="0"/>
              <a:t>He tube tests</a:t>
            </a:r>
            <a:endParaRPr lang="en-US" sz="3200" b="1" kern="0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7465" y="2924944"/>
            <a:ext cx="818663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0429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429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429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429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42988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e-DE" b="1" u="sng" dirty="0" smtClean="0">
                <a:solidFill>
                  <a:srgbClr val="0070C0"/>
                </a:solidFill>
              </a:rPr>
              <a:t>G. Nowak</a:t>
            </a:r>
            <a:r>
              <a:rPr lang="de-DE" b="1" u="sng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C. </a:t>
            </a:r>
            <a:r>
              <a:rPr lang="de-DE" b="1" dirty="0" smtClean="0">
                <a:solidFill>
                  <a:srgbClr val="0070C0"/>
                </a:solidFill>
              </a:rPr>
              <a:t>Jacobsen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J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Plewka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J</a:t>
            </a:r>
            <a:r>
              <a:rPr lang="de-DE" b="1" dirty="0">
                <a:solidFill>
                  <a:srgbClr val="0070C0"/>
                </a:solidFill>
              </a:rPr>
              <a:t>. Burmester</a:t>
            </a:r>
            <a:r>
              <a:rPr lang="de-DE" b="1" baseline="30000" dirty="0">
                <a:solidFill>
                  <a:srgbClr val="0070C0"/>
                </a:solidFill>
              </a:rPr>
              <a:t>1 </a:t>
            </a:r>
            <a:r>
              <a:rPr lang="de-DE" b="1" dirty="0" smtClean="0">
                <a:solidFill>
                  <a:srgbClr val="0070C0"/>
                </a:solidFill>
              </a:rPr>
              <a:t>, S. Kleeband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R. Woracek</a:t>
            </a:r>
            <a:r>
              <a:rPr lang="de-DE" b="1" baseline="30000" dirty="0" smtClean="0">
                <a:solidFill>
                  <a:srgbClr val="0070C0"/>
                </a:solidFill>
              </a:rPr>
              <a:t>4</a:t>
            </a:r>
            <a:r>
              <a:rPr lang="de-DE" b="1" dirty="0" smtClean="0">
                <a:solidFill>
                  <a:srgbClr val="0070C0"/>
                </a:solidFill>
              </a:rPr>
              <a:t>, M. Störmer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r>
              <a:rPr lang="de-DE" b="1" dirty="0" smtClean="0">
                <a:solidFill>
                  <a:srgbClr val="0070C0"/>
                </a:solidFill>
              </a:rPr>
              <a:t>C. Horstmann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H.-W. Becker</a:t>
            </a:r>
            <a:r>
              <a:rPr lang="de-DE" b="1" baseline="30000" dirty="0" smtClean="0">
                <a:solidFill>
                  <a:srgbClr val="0070C0"/>
                </a:solidFill>
              </a:rPr>
              <a:t>2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endParaRPr lang="de-DE" b="1" dirty="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R</a:t>
            </a:r>
            <a:r>
              <a:rPr lang="de-DE" b="1" dirty="0">
                <a:solidFill>
                  <a:srgbClr val="0070C0"/>
                </a:solidFill>
              </a:rPr>
              <a:t>. Kampmann</a:t>
            </a:r>
            <a:r>
              <a:rPr lang="de-DE" b="1" baseline="30000" dirty="0">
                <a:solidFill>
                  <a:srgbClr val="0070C0"/>
                </a:solidFill>
              </a:rPr>
              <a:t>3</a:t>
            </a:r>
            <a:r>
              <a:rPr lang="de-DE" b="1" dirty="0" smtClean="0">
                <a:solidFill>
                  <a:srgbClr val="0070C0"/>
                </a:solidFill>
              </a:rPr>
              <a:t> M. Haese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r>
              <a:rPr lang="de-DE" b="1" dirty="0" smtClean="0">
                <a:solidFill>
                  <a:srgbClr val="0070C0"/>
                </a:solidFill>
              </a:rPr>
              <a:t>J.-F. Moulin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r>
              <a:rPr lang="de-DE" b="1" dirty="0" smtClean="0">
                <a:solidFill>
                  <a:srgbClr val="0070C0"/>
                </a:solidFill>
              </a:rPr>
              <a:t>M. Pomm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J. Fenske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 smtClean="0">
                <a:solidFill>
                  <a:srgbClr val="0070C0"/>
                </a:solidFill>
              </a:rPr>
              <a:t>, </a:t>
            </a:r>
          </a:p>
          <a:p>
            <a:pPr algn="ctr" eaLnBrk="1" hangingPunct="1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T. Kühl</a:t>
            </a:r>
            <a:r>
              <a:rPr lang="de-DE" b="1" baseline="30000" dirty="0" smtClean="0">
                <a:solidFill>
                  <a:srgbClr val="0070C0"/>
                </a:solidFill>
              </a:rPr>
              <a:t>3</a:t>
            </a:r>
            <a:r>
              <a:rPr lang="de-DE" b="1" dirty="0" smtClean="0">
                <a:solidFill>
                  <a:srgbClr val="0070C0"/>
                </a:solidFill>
              </a:rPr>
              <a:t>,  E. Prätzel</a:t>
            </a:r>
            <a:r>
              <a:rPr lang="de-DE" b="1" baseline="30000" dirty="0" smtClean="0">
                <a:solidFill>
                  <a:srgbClr val="0070C0"/>
                </a:solidFill>
              </a:rPr>
              <a:t>3</a:t>
            </a:r>
            <a:r>
              <a:rPr lang="de-DE" b="1" dirty="0" smtClean="0">
                <a:solidFill>
                  <a:srgbClr val="0070C0"/>
                </a:solidFill>
              </a:rPr>
              <a:t>,  D. Höche</a:t>
            </a:r>
            <a:r>
              <a:rPr lang="de-DE" b="1" baseline="30000" dirty="0" smtClean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r>
              <a:rPr lang="de-DE" b="1" dirty="0" smtClean="0">
                <a:solidFill>
                  <a:srgbClr val="0070C0"/>
                </a:solidFill>
              </a:rPr>
              <a:t> I. Stefanescu</a:t>
            </a:r>
            <a:r>
              <a:rPr lang="de-DE" b="1" baseline="30000" dirty="0" smtClean="0">
                <a:solidFill>
                  <a:srgbClr val="0070C0"/>
                </a:solidFill>
              </a:rPr>
              <a:t>4</a:t>
            </a:r>
            <a:r>
              <a:rPr lang="de-DE" b="1" dirty="0" smtClean="0">
                <a:solidFill>
                  <a:srgbClr val="0070C0"/>
                </a:solidFill>
              </a:rPr>
              <a:t>, R. Hall-Wilton</a:t>
            </a:r>
            <a:r>
              <a:rPr lang="de-DE" b="1" baseline="30000" dirty="0" smtClean="0">
                <a:solidFill>
                  <a:srgbClr val="0070C0"/>
                </a:solidFill>
              </a:rPr>
              <a:t>4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endParaRPr lang="de-DE" b="1" dirty="0" smtClean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M</a:t>
            </a:r>
            <a:r>
              <a:rPr lang="de-DE" b="1" dirty="0">
                <a:solidFill>
                  <a:srgbClr val="0070C0"/>
                </a:solidFill>
              </a:rPr>
              <a:t>. Müller</a:t>
            </a:r>
            <a:r>
              <a:rPr lang="de-DE" b="1" baseline="30000" dirty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endParaRPr lang="de-DE" b="1" baseline="30000" dirty="0">
              <a:solidFill>
                <a:srgbClr val="0070C0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29784" y="4848718"/>
            <a:ext cx="8581995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defTabSz="1042988" eaLnBrk="1" hangingPunct="1">
              <a:lnSpc>
                <a:spcPct val="120000"/>
              </a:lnSpc>
              <a:spcBef>
                <a:spcPts val="0"/>
              </a:spcBef>
              <a:buFont typeface="Wingdings 3" pitchFamily="18" charset="2"/>
              <a:buNone/>
              <a:defRPr sz="1600" b="1">
                <a:solidFill>
                  <a:srgbClr val="00A2E0"/>
                </a:solidFill>
              </a:defRPr>
            </a:lvl1pPr>
            <a:lvl2pPr marL="742950" indent="-285750" defTabSz="1042988" eaLnBrk="0" hangingPunct="0"/>
            <a:lvl3pPr marL="1143000" indent="-228600" defTabSz="1042988" eaLnBrk="0" hangingPunct="0"/>
            <a:lvl4pPr marL="1600200" indent="-228600" defTabSz="1042988" eaLnBrk="0" hangingPunct="0"/>
            <a:lvl5pPr marL="2057400" indent="-228600" defTabSz="1042988" eaLnBrk="0" hangingPunct="0"/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GB" sz="1100" baseline="30000" dirty="0">
                <a:solidFill>
                  <a:schemeClr val="tx1"/>
                </a:solidFill>
              </a:rPr>
              <a:t>1</a:t>
            </a:r>
            <a:r>
              <a:rPr lang="en-GB" sz="1100" dirty="0">
                <a:solidFill>
                  <a:schemeClr val="tx1"/>
                </a:solidFill>
              </a:rPr>
              <a:t>Helmholtz-Zentrum </a:t>
            </a:r>
            <a:r>
              <a:rPr lang="en-GB" sz="1100" dirty="0" err="1">
                <a:solidFill>
                  <a:schemeClr val="tx1"/>
                </a:solidFill>
              </a:rPr>
              <a:t>Geesthacht</a:t>
            </a:r>
            <a:r>
              <a:rPr lang="en-GB" sz="1100" dirty="0">
                <a:solidFill>
                  <a:schemeClr val="tx1"/>
                </a:solidFill>
              </a:rPr>
              <a:t>, Max-Planck-Str. 1, 21502 </a:t>
            </a:r>
            <a:r>
              <a:rPr lang="en-GB" sz="1100" dirty="0" err="1">
                <a:solidFill>
                  <a:schemeClr val="tx1"/>
                </a:solidFill>
              </a:rPr>
              <a:t>Geesthacht</a:t>
            </a:r>
            <a:r>
              <a:rPr lang="en-GB" sz="1100" dirty="0">
                <a:solidFill>
                  <a:schemeClr val="tx1"/>
                </a:solidFill>
              </a:rPr>
              <a:t>, Germany</a:t>
            </a:r>
          </a:p>
          <a:p>
            <a:pPr algn="ctr"/>
            <a:r>
              <a:rPr lang="en-GB" sz="1100" baseline="30000" dirty="0">
                <a:solidFill>
                  <a:schemeClr val="tx1"/>
                </a:solidFill>
              </a:rPr>
              <a:t>2</a:t>
            </a:r>
            <a:r>
              <a:rPr lang="en-GB" sz="1100" dirty="0">
                <a:solidFill>
                  <a:schemeClr val="tx1"/>
                </a:solidFill>
              </a:rPr>
              <a:t>Ruhr-Universität Bochum, RUBION, </a:t>
            </a:r>
            <a:r>
              <a:rPr lang="en-GB" sz="1100" dirty="0" err="1">
                <a:solidFill>
                  <a:schemeClr val="tx1"/>
                </a:solidFill>
              </a:rPr>
              <a:t>Universitätsstr</a:t>
            </a:r>
            <a:r>
              <a:rPr lang="en-GB" sz="1100" dirty="0">
                <a:solidFill>
                  <a:schemeClr val="tx1"/>
                </a:solidFill>
              </a:rPr>
              <a:t>. 150, 44801 Bochum , Germany</a:t>
            </a:r>
          </a:p>
          <a:p>
            <a:pPr algn="ctr"/>
            <a:r>
              <a:rPr lang="en-GB" sz="1100" baseline="30000" dirty="0">
                <a:solidFill>
                  <a:schemeClr val="tx1"/>
                </a:solidFill>
              </a:rPr>
              <a:t>3</a:t>
            </a:r>
            <a:r>
              <a:rPr lang="en-GB" sz="1100" dirty="0">
                <a:solidFill>
                  <a:schemeClr val="tx1"/>
                </a:solidFill>
              </a:rPr>
              <a:t>DENEX – Detectors for Neutrons – GmbH, </a:t>
            </a:r>
            <a:r>
              <a:rPr lang="en-GB" sz="1100" dirty="0" err="1">
                <a:solidFill>
                  <a:schemeClr val="tx1"/>
                </a:solidFill>
              </a:rPr>
              <a:t>Stöteroggestr</a:t>
            </a:r>
            <a:r>
              <a:rPr lang="en-GB" sz="1100" dirty="0">
                <a:solidFill>
                  <a:schemeClr val="tx1"/>
                </a:solidFill>
              </a:rPr>
              <a:t>. 71, 21339 </a:t>
            </a:r>
            <a:r>
              <a:rPr lang="en-GB" sz="1100" dirty="0" err="1">
                <a:solidFill>
                  <a:schemeClr val="tx1"/>
                </a:solidFill>
              </a:rPr>
              <a:t>Lüneburg</a:t>
            </a:r>
            <a:r>
              <a:rPr lang="en-GB" sz="1100" dirty="0">
                <a:solidFill>
                  <a:schemeClr val="tx1"/>
                </a:solidFill>
              </a:rPr>
              <a:t>, Germany</a:t>
            </a:r>
          </a:p>
          <a:p>
            <a:pPr algn="ctr"/>
            <a:r>
              <a:rPr lang="en-GB" sz="1100" baseline="30000" dirty="0">
                <a:solidFill>
                  <a:schemeClr val="tx1"/>
                </a:solidFill>
              </a:rPr>
              <a:t>4</a:t>
            </a:r>
            <a:r>
              <a:rPr lang="en-GB" sz="1100" dirty="0">
                <a:solidFill>
                  <a:schemeClr val="tx1"/>
                </a:solidFill>
              </a:rPr>
              <a:t>European Spallation Source ESS (ERIC), P.O. Box 176, SE-221 00 Lund, Sweden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065622" y="5987735"/>
            <a:ext cx="4919524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IKON 13, 2017 28</a:t>
            </a:r>
            <a:r>
              <a:rPr lang="en-US" baseline="30000" dirty="0" smtClean="0"/>
              <a:t>th</a:t>
            </a:r>
            <a:r>
              <a:rPr lang="en-US" dirty="0" smtClean="0"/>
              <a:t> September, Lund, Sweden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57" y="166450"/>
            <a:ext cx="1197467" cy="8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93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fik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337" y="4023898"/>
            <a:ext cx="1927150" cy="1689205"/>
          </a:xfrm>
          <a:prstGeom prst="rect">
            <a:avLst/>
          </a:prstGeom>
        </p:spPr>
      </p:pic>
      <p:graphicFrame>
        <p:nvGraphicFramePr>
          <p:cNvPr id="17" name="Objek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1974797"/>
              </p:ext>
            </p:extLst>
          </p:nvPr>
        </p:nvGraphicFramePr>
        <p:xfrm>
          <a:off x="5545850" y="1875877"/>
          <a:ext cx="2170528" cy="1730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0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5850" y="1875877"/>
                        <a:ext cx="2170528" cy="17303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4537044"/>
              </p:ext>
            </p:extLst>
          </p:nvPr>
        </p:nvGraphicFramePr>
        <p:xfrm>
          <a:off x="1628246" y="1877097"/>
          <a:ext cx="2093302" cy="1603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1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28246" y="1877097"/>
                        <a:ext cx="2093302" cy="16031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3388377" y="3284984"/>
            <a:ext cx="3271855" cy="615472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en-US" sz="1700" u="sng" dirty="0"/>
              <a:t>transmission through </a:t>
            </a:r>
            <a:endParaRPr lang="en-US" sz="1700" u="sng" dirty="0" smtClean="0"/>
          </a:p>
          <a:p>
            <a:r>
              <a:rPr lang="en-US" sz="1700" u="sng" dirty="0" smtClean="0"/>
              <a:t>Fe-sample</a:t>
            </a:r>
            <a:endParaRPr lang="en-US" sz="1700" u="sng" dirty="0"/>
          </a:p>
        </p:txBody>
      </p:sp>
      <p:sp>
        <p:nvSpPr>
          <p:cNvPr id="16" name="Textfeld 15"/>
          <p:cNvSpPr txBox="1"/>
          <p:nvPr/>
        </p:nvSpPr>
        <p:spPr>
          <a:xfrm>
            <a:off x="7079884" y="3977198"/>
            <a:ext cx="1545700" cy="430806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t = 3600 s</a:t>
            </a:r>
          </a:p>
          <a:p>
            <a:r>
              <a:rPr lang="en-US" sz="1100" dirty="0">
                <a:solidFill>
                  <a:schemeClr val="bg1"/>
                </a:solidFill>
              </a:rPr>
              <a:t>543.2 MB/1278.9 MB</a:t>
            </a:r>
          </a:p>
        </p:txBody>
      </p:sp>
      <p:grpSp>
        <p:nvGrpSpPr>
          <p:cNvPr id="45" name="Gruppieren 44"/>
          <p:cNvGrpSpPr/>
          <p:nvPr/>
        </p:nvGrpSpPr>
        <p:grpSpPr>
          <a:xfrm>
            <a:off x="7459948" y="1875877"/>
            <a:ext cx="1503433" cy="1477177"/>
            <a:chOff x="8746573" y="1548947"/>
            <a:chExt cx="1758181" cy="1628656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0183" y="1548947"/>
              <a:ext cx="1754571" cy="1620464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8746573" y="2688289"/>
              <a:ext cx="1427183" cy="489314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t = 1800 s</a:t>
              </a:r>
            </a:p>
            <a:p>
              <a:r>
                <a:rPr lang="en-US" sz="1100" dirty="0">
                  <a:solidFill>
                    <a:schemeClr val="bg1"/>
                  </a:solidFill>
                </a:rPr>
                <a:t>287 MB/678 MB</a:t>
              </a:r>
            </a:p>
          </p:txBody>
        </p:sp>
      </p:grpSp>
      <p:sp>
        <p:nvSpPr>
          <p:cNvPr id="21" name="Textfeld 20"/>
          <p:cNvSpPr txBox="1"/>
          <p:nvPr/>
        </p:nvSpPr>
        <p:spPr>
          <a:xfrm>
            <a:off x="3407884" y="1340768"/>
            <a:ext cx="2172228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u="sng" dirty="0" smtClean="0"/>
              <a:t>No sample in beam</a:t>
            </a:r>
            <a:endParaRPr lang="en-US" u="sng" dirty="0"/>
          </a:p>
        </p:txBody>
      </p:sp>
      <p:sp>
        <p:nvSpPr>
          <p:cNvPr id="32" name="Rechteck 31"/>
          <p:cNvSpPr/>
          <p:nvPr/>
        </p:nvSpPr>
        <p:spPr>
          <a:xfrm>
            <a:off x="7743545" y="2481018"/>
            <a:ext cx="138568" cy="8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/>
          </a:p>
        </p:txBody>
      </p:sp>
      <p:grpSp>
        <p:nvGrpSpPr>
          <p:cNvPr id="55" name="Gruppieren 54"/>
          <p:cNvGrpSpPr/>
          <p:nvPr/>
        </p:nvGrpSpPr>
        <p:grpSpPr>
          <a:xfrm>
            <a:off x="220046" y="3926004"/>
            <a:ext cx="1816781" cy="1787099"/>
            <a:chOff x="1282788" y="3336175"/>
            <a:chExt cx="1930154" cy="1882461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788" y="3359970"/>
              <a:ext cx="1930154" cy="1858666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294289" y="3336175"/>
              <a:ext cx="1726528" cy="467486"/>
            </a:xfrm>
            <a:prstGeom prst="rect">
              <a:avLst/>
            </a:prstGeom>
            <a:noFill/>
          </p:spPr>
          <p:txBody>
            <a:bodyPr wrap="square" lIns="104233" tIns="52116" rIns="104233" bIns="52116" rtlCol="0">
              <a:spAutoFit/>
            </a:bodyPr>
            <a:lstStyle/>
            <a:p>
              <a:pPr lvl="0"/>
              <a:r>
                <a:rPr lang="en-US" sz="1100" dirty="0">
                  <a:solidFill>
                    <a:schemeClr val="bg1"/>
                  </a:solidFill>
                </a:rPr>
                <a:t>t = 3600 s</a:t>
              </a:r>
            </a:p>
            <a:p>
              <a:pPr lvl="0"/>
              <a:r>
                <a:rPr lang="en-US" sz="1100" dirty="0">
                  <a:solidFill>
                    <a:schemeClr val="bg1"/>
                  </a:solidFill>
                </a:rPr>
                <a:t>2167 MB/5200.6 MB</a:t>
              </a:r>
            </a:p>
          </p:txBody>
        </p:sp>
      </p:grpSp>
      <p:sp>
        <p:nvSpPr>
          <p:cNvPr id="59" name="Rechteck 58"/>
          <p:cNvSpPr/>
          <p:nvPr/>
        </p:nvSpPr>
        <p:spPr>
          <a:xfrm>
            <a:off x="473963" y="4757117"/>
            <a:ext cx="138568" cy="8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2430768" y="5458819"/>
            <a:ext cx="4241769" cy="923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real.ToF</a:t>
            </a:r>
            <a:r>
              <a:rPr lang="en-US" dirty="0" smtClean="0"/>
              <a:t>-resolution: width about 700 µs</a:t>
            </a:r>
          </a:p>
          <a:p>
            <a:r>
              <a:rPr lang="en-US" dirty="0" smtClean="0"/>
              <a:t>-Fe-edges in both modes visible!</a:t>
            </a:r>
          </a:p>
          <a:p>
            <a:r>
              <a:rPr lang="en-US" dirty="0" smtClean="0"/>
              <a:t>-WFM–mode produce </a:t>
            </a:r>
            <a:r>
              <a:rPr lang="en-US" dirty="0"/>
              <a:t>4</a:t>
            </a:r>
            <a:r>
              <a:rPr lang="en-US" dirty="0" smtClean="0"/>
              <a:t>x less data! </a:t>
            </a:r>
            <a:endParaRPr lang="en-US" dirty="0"/>
          </a:p>
        </p:txBody>
      </p:sp>
      <p:sp>
        <p:nvSpPr>
          <p:cNvPr id="41" name="Titel 1"/>
          <p:cNvSpPr txBox="1">
            <a:spLocks/>
          </p:cNvSpPr>
          <p:nvPr/>
        </p:nvSpPr>
        <p:spPr>
          <a:xfrm>
            <a:off x="552177" y="1115987"/>
            <a:ext cx="8063299" cy="344123"/>
          </a:xfrm>
          <a:prstGeom prst="rect">
            <a:avLst/>
          </a:prstGeom>
        </p:spPr>
        <p:txBody>
          <a:bodyPr lIns="80147" tIns="40074" rIns="80147" bIns="40074" anchor="ctr"/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600" b="0" kern="0" dirty="0" err="1"/>
              <a:t>ToF</a:t>
            </a:r>
            <a:r>
              <a:rPr lang="de-DE" altLang="de-DE" sz="1600" b="0" kern="0" dirty="0"/>
              <a:t> </a:t>
            </a:r>
            <a:r>
              <a:rPr lang="de-DE" altLang="de-DE" sz="1600" b="0" kern="0" dirty="0" err="1"/>
              <a:t>experiments</a:t>
            </a:r>
            <a:r>
              <a:rPr lang="de-DE" altLang="de-DE" sz="1600" b="0" kern="0" dirty="0"/>
              <a:t> at </a:t>
            </a:r>
            <a:r>
              <a:rPr lang="de-DE" altLang="de-DE" sz="1600" kern="0" dirty="0">
                <a:solidFill>
                  <a:srgbClr val="FF0000"/>
                </a:solidFill>
              </a:rPr>
              <a:t>ESS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test</a:t>
            </a:r>
            <a:r>
              <a:rPr lang="de-DE" altLang="de-DE" sz="1600" kern="0" dirty="0">
                <a:solidFill>
                  <a:srgbClr val="FF0000"/>
                </a:solidFill>
              </a:rPr>
              <a:t>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beamline</a:t>
            </a:r>
            <a:r>
              <a:rPr lang="de-DE" altLang="de-DE" sz="1600" kern="0" dirty="0">
                <a:solidFill>
                  <a:srgbClr val="FF0000"/>
                </a:solidFill>
              </a:rPr>
              <a:t> V20</a:t>
            </a:r>
            <a:r>
              <a:rPr lang="de-DE" altLang="de-DE" sz="1600" b="0" kern="0" dirty="0"/>
              <a:t>, Helmholtz-Zentrum, Berlin</a:t>
            </a:r>
          </a:p>
        </p:txBody>
      </p:sp>
      <p:cxnSp>
        <p:nvCxnSpPr>
          <p:cNvPr id="33" name="Gerade Verbindung mit Pfeil 32"/>
          <p:cNvCxnSpPr>
            <a:endCxn id="32" idx="1"/>
          </p:cNvCxnSpPr>
          <p:nvPr/>
        </p:nvCxnSpPr>
        <p:spPr>
          <a:xfrm flipV="1">
            <a:off x="6784467" y="2521594"/>
            <a:ext cx="959078" cy="2238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/>
          <p:cNvGrpSpPr/>
          <p:nvPr/>
        </p:nvGrpSpPr>
        <p:grpSpPr>
          <a:xfrm>
            <a:off x="130767" y="1825915"/>
            <a:ext cx="1680893" cy="1442015"/>
            <a:chOff x="622766" y="2494826"/>
            <a:chExt cx="1965711" cy="1589888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11" y="2494826"/>
              <a:ext cx="1905266" cy="1543265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622766" y="3579355"/>
              <a:ext cx="1872816" cy="505359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t = 3600 s</a:t>
              </a:r>
            </a:p>
            <a:p>
              <a:r>
                <a:rPr lang="en-US" sz="1100" dirty="0">
                  <a:solidFill>
                    <a:schemeClr val="bg1"/>
                  </a:solidFill>
                </a:rPr>
                <a:t>2324.7 MB/5585.5 MB</a:t>
              </a:r>
            </a:p>
          </p:txBody>
        </p:sp>
      </p:grpSp>
      <p:sp>
        <p:nvSpPr>
          <p:cNvPr id="65" name="Rechteck 64"/>
          <p:cNvSpPr/>
          <p:nvPr/>
        </p:nvSpPr>
        <p:spPr>
          <a:xfrm>
            <a:off x="589080" y="2357104"/>
            <a:ext cx="138568" cy="81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rtlCol="0" anchor="ctr"/>
          <a:lstStyle/>
          <a:p>
            <a:pPr algn="ctr"/>
            <a:endParaRPr lang="en-US"/>
          </a:p>
        </p:txBody>
      </p:sp>
      <p:cxnSp>
        <p:nvCxnSpPr>
          <p:cNvPr id="66" name="Gerade Verbindung mit Pfeil 65"/>
          <p:cNvCxnSpPr/>
          <p:nvPr/>
        </p:nvCxnSpPr>
        <p:spPr>
          <a:xfrm flipH="1">
            <a:off x="727649" y="2397679"/>
            <a:ext cx="142487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41314" y="1464165"/>
            <a:ext cx="2123935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Single pulse mode:</a:t>
            </a:r>
            <a:endParaRPr lang="en-US" u="sng" dirty="0"/>
          </a:p>
        </p:txBody>
      </p:sp>
      <p:sp>
        <p:nvSpPr>
          <p:cNvPr id="54" name="Textfeld 53"/>
          <p:cNvSpPr txBox="1"/>
          <p:nvPr/>
        </p:nvSpPr>
        <p:spPr>
          <a:xfrm>
            <a:off x="5839484" y="1551452"/>
            <a:ext cx="1431438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WFM-mode:</a:t>
            </a:r>
            <a:endParaRPr lang="en-US" u="sng" dirty="0"/>
          </a:p>
        </p:txBody>
      </p:sp>
      <p:grpSp>
        <p:nvGrpSpPr>
          <p:cNvPr id="90" name="Gruppieren 89"/>
          <p:cNvGrpSpPr/>
          <p:nvPr/>
        </p:nvGrpSpPr>
        <p:grpSpPr>
          <a:xfrm>
            <a:off x="474614" y="3720739"/>
            <a:ext cx="7108994" cy="1789270"/>
            <a:chOff x="555035" y="4102287"/>
            <a:chExt cx="8313574" cy="1972753"/>
          </a:xfrm>
        </p:grpSpPr>
        <p:graphicFrame>
          <p:nvGraphicFramePr>
            <p:cNvPr id="70" name="Objekt 6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90924512"/>
                </p:ext>
              </p:extLst>
            </p:nvPr>
          </p:nvGraphicFramePr>
          <p:xfrm>
            <a:off x="5847644" y="4102287"/>
            <a:ext cx="2559114" cy="1972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62" name="Graph" r:id="rId12" imgW="3920760" imgH="3000960" progId="Origin50.Graph">
                    <p:embed/>
                  </p:oleObj>
                </mc:Choice>
                <mc:Fallback>
                  <p:oleObj name="Graph" r:id="rId12" imgW="3920760" imgH="3000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847644" y="4102287"/>
                          <a:ext cx="2559114" cy="19727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kt 6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72329417"/>
                </p:ext>
              </p:extLst>
            </p:nvPr>
          </p:nvGraphicFramePr>
          <p:xfrm>
            <a:off x="2310548" y="4157312"/>
            <a:ext cx="2532834" cy="19076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163" name="Graph" r:id="rId14" imgW="3920760" imgH="3000960" progId="Origin50.Graph">
                    <p:embed/>
                  </p:oleObj>
                </mc:Choice>
                <mc:Fallback>
                  <p:oleObj name="Graph" r:id="rId14" imgW="3920760" imgH="30009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310548" y="4157312"/>
                          <a:ext cx="2532834" cy="19076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Rechteck 42"/>
            <p:cNvSpPr/>
            <p:nvPr/>
          </p:nvSpPr>
          <p:spPr>
            <a:xfrm>
              <a:off x="8706561" y="5156262"/>
              <a:ext cx="162048" cy="8947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33" tIns="52116" rIns="104233" bIns="52116"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/>
            <p:cNvSpPr/>
            <p:nvPr/>
          </p:nvSpPr>
          <p:spPr>
            <a:xfrm>
              <a:off x="555035" y="5097879"/>
              <a:ext cx="162048" cy="89473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33" tIns="52116" rIns="104233" bIns="52116"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Gerade Verbindung mit Pfeil 5"/>
            <p:cNvCxnSpPr>
              <a:endCxn id="4" idx="3"/>
            </p:cNvCxnSpPr>
            <p:nvPr/>
          </p:nvCxnSpPr>
          <p:spPr>
            <a:xfrm flipH="1" flipV="1">
              <a:off x="717083" y="5142616"/>
              <a:ext cx="2240606" cy="203974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V="1">
              <a:off x="7552267" y="5187353"/>
              <a:ext cx="1154294" cy="387636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uppieren 92"/>
          <p:cNvGrpSpPr/>
          <p:nvPr/>
        </p:nvGrpSpPr>
        <p:grpSpPr>
          <a:xfrm>
            <a:off x="2816086" y="3909908"/>
            <a:ext cx="3296971" cy="1325360"/>
            <a:chOff x="3293255" y="4310854"/>
            <a:chExt cx="3855625" cy="1461271"/>
          </a:xfrm>
        </p:grpSpPr>
        <p:sp>
          <p:nvSpPr>
            <p:cNvPr id="51" name="Ellipse 50"/>
            <p:cNvSpPr/>
            <p:nvPr/>
          </p:nvSpPr>
          <p:spPr>
            <a:xfrm>
              <a:off x="3293255" y="5355275"/>
              <a:ext cx="350810" cy="416850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33" tIns="52116" rIns="104233" bIns="52116"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Gerade Verbindung mit Pfeil 51"/>
            <p:cNvCxnSpPr>
              <a:endCxn id="51" idx="0"/>
            </p:cNvCxnSpPr>
            <p:nvPr/>
          </p:nvCxnSpPr>
          <p:spPr>
            <a:xfrm flipH="1">
              <a:off x="3468660" y="4715590"/>
              <a:ext cx="1085042" cy="639685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uppieren 74"/>
            <p:cNvGrpSpPr/>
            <p:nvPr/>
          </p:nvGrpSpPr>
          <p:grpSpPr>
            <a:xfrm>
              <a:off x="5944887" y="4715590"/>
              <a:ext cx="1203993" cy="951026"/>
              <a:chOff x="5238445" y="4772035"/>
              <a:chExt cx="1376589" cy="951026"/>
            </a:xfrm>
          </p:grpSpPr>
          <p:sp>
            <p:nvSpPr>
              <p:cNvPr id="34" name="Ellipse 33"/>
              <p:cNvSpPr/>
              <p:nvPr/>
            </p:nvSpPr>
            <p:spPr>
              <a:xfrm>
                <a:off x="6270972" y="5319934"/>
                <a:ext cx="344062" cy="403127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4233" tIns="52116" rIns="104233" bIns="52116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Gerade Verbindung mit Pfeil 27"/>
              <p:cNvCxnSpPr/>
              <p:nvPr/>
            </p:nvCxnSpPr>
            <p:spPr>
              <a:xfrm>
                <a:off x="5238445" y="4772035"/>
                <a:ext cx="1204558" cy="529013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Textfeld 77"/>
            <p:cNvSpPr txBox="1"/>
            <p:nvPr/>
          </p:nvSpPr>
          <p:spPr>
            <a:xfrm>
              <a:off x="4560862" y="4310854"/>
              <a:ext cx="1372599" cy="10858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/>
                  </a:solidFill>
                </a:rPr>
                <a:t>Fe-Bragg</a:t>
              </a:r>
            </a:p>
            <a:p>
              <a:pPr algn="ctr"/>
              <a:r>
                <a:rPr lang="en-US" dirty="0" smtClean="0">
                  <a:solidFill>
                    <a:schemeClr val="accent1"/>
                  </a:solidFill>
                </a:rPr>
                <a:t>edge!</a:t>
              </a:r>
            </a:p>
            <a:p>
              <a:pPr algn="ctr"/>
              <a:r>
                <a:rPr lang="en-US" sz="1100" dirty="0">
                  <a:solidFill>
                    <a:schemeClr val="accent1"/>
                  </a:solidFill>
                </a:rPr>
                <a:t>width = 2.15 </a:t>
              </a:r>
              <a:r>
                <a:rPr lang="en-US" sz="1100" dirty="0" err="1">
                  <a:solidFill>
                    <a:schemeClr val="accent1"/>
                  </a:solidFill>
                </a:rPr>
                <a:t>ms</a:t>
              </a:r>
              <a:endParaRPr lang="en-US" sz="1100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1100" dirty="0">
                  <a:solidFill>
                    <a:schemeClr val="accent1"/>
                  </a:solidFill>
                  <a:sym typeface="Symbol"/>
                </a:rPr>
                <a:t>31 points</a:t>
              </a:r>
              <a:endParaRPr lang="en-US" sz="1100" dirty="0">
                <a:solidFill>
                  <a:schemeClr val="accent1"/>
                </a:solidFill>
              </a:endParaRPr>
            </a:p>
          </p:txBody>
        </p:sp>
      </p:grpSp>
      <p:graphicFrame>
        <p:nvGraphicFramePr>
          <p:cNvPr id="79" name="Objekt 7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014217"/>
              </p:ext>
            </p:extLst>
          </p:nvPr>
        </p:nvGraphicFramePr>
        <p:xfrm>
          <a:off x="-11675" y="5068090"/>
          <a:ext cx="2314068" cy="1771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4" name="Graph" r:id="rId16" imgW="3920760" imgH="3000960" progId="Origin50.Graph">
                  <p:embed/>
                </p:oleObj>
              </mc:Choice>
              <mc:Fallback>
                <p:oleObj name="Graph" r:id="rId1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-11675" y="5068090"/>
                        <a:ext cx="2314068" cy="17717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" name="Gerade Verbindung mit Pfeil 59"/>
          <p:cNvCxnSpPr>
            <a:endCxn id="59" idx="2"/>
          </p:cNvCxnSpPr>
          <p:nvPr/>
        </p:nvCxnSpPr>
        <p:spPr>
          <a:xfrm flipH="1" flipV="1">
            <a:off x="543247" y="4838267"/>
            <a:ext cx="45834" cy="79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Objekt 8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489852"/>
              </p:ext>
            </p:extLst>
          </p:nvPr>
        </p:nvGraphicFramePr>
        <p:xfrm>
          <a:off x="6823758" y="5039782"/>
          <a:ext cx="2314945" cy="1772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65" name="Graph" r:id="rId18" imgW="3920760" imgH="3000960" progId="Origin50.Graph">
                  <p:embed/>
                </p:oleObj>
              </mc:Choice>
              <mc:Fallback>
                <p:oleObj name="Graph" r:id="rId18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823758" y="5039782"/>
                        <a:ext cx="2314945" cy="1772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" name="Gruppieren 88"/>
          <p:cNvGrpSpPr/>
          <p:nvPr/>
        </p:nvGrpSpPr>
        <p:grpSpPr>
          <a:xfrm>
            <a:off x="7445040" y="4808736"/>
            <a:ext cx="138568" cy="823532"/>
            <a:chOff x="8706561" y="5301854"/>
            <a:chExt cx="162048" cy="907982"/>
          </a:xfrm>
        </p:grpSpPr>
        <p:sp>
          <p:nvSpPr>
            <p:cNvPr id="22" name="Rechteck 21"/>
            <p:cNvSpPr/>
            <p:nvPr/>
          </p:nvSpPr>
          <p:spPr>
            <a:xfrm>
              <a:off x="8706561" y="5301854"/>
              <a:ext cx="162048" cy="8947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233" tIns="52116" rIns="104233" bIns="52116"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Gerade Verbindung mit Pfeil 22"/>
            <p:cNvCxnSpPr/>
            <p:nvPr/>
          </p:nvCxnSpPr>
          <p:spPr>
            <a:xfrm flipH="1" flipV="1">
              <a:off x="8787585" y="5391327"/>
              <a:ext cx="81024" cy="81850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itel 12"/>
          <p:cNvSpPr txBox="1">
            <a:spLocks/>
          </p:cNvSpPr>
          <p:nvPr/>
        </p:nvSpPr>
        <p:spPr>
          <a:xfrm>
            <a:off x="1788277" y="279551"/>
            <a:ext cx="5880067" cy="845193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900" kern="0" dirty="0" smtClean="0">
                <a:solidFill>
                  <a:prstClr val="black"/>
                </a:solidFill>
              </a:rPr>
              <a:t>Spatial resolved Bragg-edge </a:t>
            </a:r>
            <a:r>
              <a:rPr lang="en-US" sz="1900" kern="0" dirty="0">
                <a:solidFill>
                  <a:prstClr val="black"/>
                </a:solidFill>
              </a:rPr>
              <a:t>detection </a:t>
            </a:r>
            <a:endParaRPr lang="en-US" sz="1900" kern="0" dirty="0" smtClean="0">
              <a:solidFill>
                <a:prstClr val="black"/>
              </a:solidFill>
            </a:endParaRPr>
          </a:p>
          <a:p>
            <a:pPr algn="l"/>
            <a:r>
              <a:rPr lang="en-US" sz="1900" kern="0" dirty="0" smtClean="0">
                <a:solidFill>
                  <a:prstClr val="black"/>
                </a:solidFill>
              </a:rPr>
              <a:t>by </a:t>
            </a:r>
            <a:r>
              <a:rPr lang="en-US" sz="1900" kern="0" dirty="0">
                <a:solidFill>
                  <a:prstClr val="black"/>
                </a:solidFill>
              </a:rPr>
              <a:t>the </a:t>
            </a:r>
            <a:r>
              <a:rPr lang="en-US" sz="1900" kern="0" baseline="30000" dirty="0">
                <a:solidFill>
                  <a:prstClr val="black"/>
                </a:solidFill>
              </a:rPr>
              <a:t>10</a:t>
            </a:r>
            <a:r>
              <a:rPr lang="en-US" sz="1900" kern="0" dirty="0">
                <a:solidFill>
                  <a:prstClr val="black"/>
                </a:solidFill>
              </a:rPr>
              <a:t>B</a:t>
            </a:r>
            <a:r>
              <a:rPr lang="en-US" sz="1900" kern="0" baseline="-25000" dirty="0">
                <a:solidFill>
                  <a:prstClr val="black"/>
                </a:solidFill>
              </a:rPr>
              <a:t>4</a:t>
            </a:r>
            <a:r>
              <a:rPr lang="en-US" sz="1900" kern="0" dirty="0">
                <a:solidFill>
                  <a:prstClr val="black"/>
                </a:solidFill>
              </a:rPr>
              <a:t>C </a:t>
            </a:r>
            <a:r>
              <a:rPr lang="en-US" sz="1900" kern="0" dirty="0" smtClean="0">
                <a:solidFill>
                  <a:prstClr val="black"/>
                </a:solidFill>
              </a:rPr>
              <a:t>detector</a:t>
            </a:r>
            <a:endParaRPr lang="en-US" sz="1900" kern="0" dirty="0"/>
          </a:p>
        </p:txBody>
      </p:sp>
    </p:spTree>
    <p:extLst>
      <p:ext uri="{BB962C8B-B14F-4D97-AF65-F5344CB8AC3E}">
        <p14:creationId xmlns:p14="http://schemas.microsoft.com/office/powerpoint/2010/main" val="19023475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92" y="3209186"/>
            <a:ext cx="1071021" cy="147490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681359" y="231692"/>
            <a:ext cx="5914977" cy="677028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r>
              <a:rPr lang="en-US" sz="1900" b="1" dirty="0"/>
              <a:t>Count rate capability for one detection plane </a:t>
            </a:r>
            <a:endParaRPr lang="en-US" sz="1900" b="1" dirty="0" smtClean="0"/>
          </a:p>
          <a:p>
            <a:r>
              <a:rPr lang="en-US" sz="1900" b="1" dirty="0" smtClean="0"/>
              <a:t>with </a:t>
            </a:r>
            <a:r>
              <a:rPr lang="en-US" sz="1900" b="1" dirty="0"/>
              <a:t>delay-line read-out: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2781" y="1627963"/>
            <a:ext cx="6606198" cy="923249"/>
          </a:xfrm>
          <a:prstGeom prst="rect">
            <a:avLst/>
          </a:prstGeom>
          <a:noFill/>
        </p:spPr>
        <p:txBody>
          <a:bodyPr wrap="square" lIns="91360" tIns="45680" rIns="91360" bIns="45680" rtlCol="0">
            <a:spAutoFit/>
          </a:bodyPr>
          <a:lstStyle/>
          <a:p>
            <a:pPr marL="342597" indent="-342597">
              <a:buAutoNum type="arabicParenR"/>
            </a:pPr>
            <a:r>
              <a:rPr lang="en-US" dirty="0" smtClean="0"/>
              <a:t>One layer of 1.2 </a:t>
            </a:r>
            <a:r>
              <a:rPr lang="en-US" dirty="0"/>
              <a:t>µm</a:t>
            </a:r>
            <a:r>
              <a:rPr lang="en-US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</a:t>
            </a:r>
            <a:r>
              <a:rPr lang="en-US" baseline="-25000" dirty="0" smtClean="0"/>
              <a:t>4</a:t>
            </a:r>
            <a:r>
              <a:rPr lang="en-US" dirty="0" smtClean="0"/>
              <a:t>C illuminated at about 5 ° incidence </a:t>
            </a:r>
          </a:p>
          <a:p>
            <a:pPr marL="342597" indent="-342597">
              <a:buAutoNum type="arabicParenR"/>
            </a:pPr>
            <a:r>
              <a:rPr lang="en-US" dirty="0" smtClean="0"/>
              <a:t>Slit </a:t>
            </a:r>
            <a:r>
              <a:rPr lang="en-US" dirty="0"/>
              <a:t>was closed vertically with a fixed width of 55 </a:t>
            </a:r>
            <a:r>
              <a:rPr lang="en-US" dirty="0" smtClean="0"/>
              <a:t>mm </a:t>
            </a:r>
          </a:p>
          <a:p>
            <a:pPr marL="342597" indent="-342597">
              <a:buAutoNum type="arabicParenR"/>
            </a:pPr>
            <a:r>
              <a:rPr lang="en-US" dirty="0" smtClean="0"/>
              <a:t>background (closed shutter) was about 100 cps!</a:t>
            </a:r>
            <a:endParaRPr lang="en-US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361209"/>
              </p:ext>
            </p:extLst>
          </p:nvPr>
        </p:nvGraphicFramePr>
        <p:xfrm>
          <a:off x="255634" y="2663873"/>
          <a:ext cx="5269919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59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634" y="2663873"/>
                        <a:ext cx="5269919" cy="4032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uppieren 28"/>
          <p:cNvGrpSpPr/>
          <p:nvPr/>
        </p:nvGrpSpPr>
        <p:grpSpPr>
          <a:xfrm>
            <a:off x="1763498" y="3943484"/>
            <a:ext cx="3531720" cy="1490507"/>
            <a:chOff x="2062313" y="4347873"/>
            <a:chExt cx="4130151" cy="1643352"/>
          </a:xfrm>
        </p:grpSpPr>
        <p:cxnSp>
          <p:nvCxnSpPr>
            <p:cNvPr id="7" name="Gerade Verbindung mit Pfeil 6"/>
            <p:cNvCxnSpPr/>
            <p:nvPr/>
          </p:nvCxnSpPr>
          <p:spPr>
            <a:xfrm flipH="1">
              <a:off x="2062313" y="4438650"/>
              <a:ext cx="2103366" cy="1552575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feld 7"/>
            <p:cNvSpPr txBox="1"/>
            <p:nvPr/>
          </p:nvSpPr>
          <p:spPr>
            <a:xfrm rot="19252093">
              <a:off x="3066339" y="4347873"/>
              <a:ext cx="3126125" cy="421447"/>
            </a:xfrm>
            <a:prstGeom prst="rect">
              <a:avLst/>
            </a:prstGeom>
            <a:noFill/>
          </p:spPr>
          <p:txBody>
            <a:bodyPr wrap="square" lIns="104233" tIns="52116" rIns="104233" bIns="52116" rtlCol="0">
              <a:spAutoFit/>
            </a:bodyPr>
            <a:lstStyle/>
            <a:p>
              <a:r>
                <a:rPr lang="en-US" dirty="0" smtClean="0"/>
                <a:t>measure. direction!</a:t>
              </a:r>
              <a:endParaRPr lang="en-US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998322" y="3943650"/>
            <a:ext cx="652649" cy="532521"/>
            <a:chOff x="8358095" y="3146484"/>
            <a:chExt cx="763237" cy="587129"/>
          </a:xfrm>
        </p:grpSpPr>
        <p:sp>
          <p:nvSpPr>
            <p:cNvPr id="9" name="Rechteck 8"/>
            <p:cNvSpPr/>
            <p:nvPr/>
          </p:nvSpPr>
          <p:spPr>
            <a:xfrm rot="16200000">
              <a:off x="8582007" y="3194289"/>
              <a:ext cx="317569" cy="76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 rot="16200000">
              <a:off x="8579850" y="3059509"/>
              <a:ext cx="317569" cy="7610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 rot="16200000">
              <a:off x="8582007" y="2924729"/>
              <a:ext cx="317569" cy="76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000166" y="3079252"/>
            <a:ext cx="650805" cy="576064"/>
            <a:chOff x="8360252" y="2383946"/>
            <a:chExt cx="761080" cy="635137"/>
          </a:xfrm>
        </p:grpSpPr>
        <p:sp>
          <p:nvSpPr>
            <p:cNvPr id="14" name="Rechteck 13"/>
            <p:cNvSpPr/>
            <p:nvPr/>
          </p:nvSpPr>
          <p:spPr>
            <a:xfrm rot="16200000">
              <a:off x="8582007" y="2162191"/>
              <a:ext cx="317569" cy="761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 rot="16200000">
              <a:off x="8582007" y="2320975"/>
              <a:ext cx="317569" cy="76108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 rot="16200000">
              <a:off x="8582007" y="2479759"/>
              <a:ext cx="317569" cy="7610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Gerade Verbindung mit Pfeil 15"/>
          <p:cNvCxnSpPr/>
          <p:nvPr/>
        </p:nvCxnSpPr>
        <p:spPr>
          <a:xfrm rot="16200000">
            <a:off x="5557314" y="4164375"/>
            <a:ext cx="53252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>
            <a:off x="5557314" y="3475447"/>
            <a:ext cx="532520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>
            <a:off x="5987753" y="2940687"/>
            <a:ext cx="648961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5885980" y="2596832"/>
            <a:ext cx="889826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55 mm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 rot="16200000">
            <a:off x="4995962" y="3586615"/>
            <a:ext cx="1293782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95-&gt; 5 mm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4357680" y="6237312"/>
            <a:ext cx="4390784" cy="3692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proportional up to 270 000 cps per plane!</a:t>
            </a:r>
            <a:endParaRPr lang="en-US" dirty="0"/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417793" y="1064761"/>
            <a:ext cx="8063299" cy="344123"/>
          </a:xfrm>
          <a:prstGeom prst="rect">
            <a:avLst/>
          </a:prstGeom>
        </p:spPr>
        <p:txBody>
          <a:bodyPr lIns="80147" tIns="40074" rIns="80147" bIns="40074" anchor="ctr"/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600" b="0" kern="0" dirty="0" err="1"/>
              <a:t>ToF</a:t>
            </a:r>
            <a:r>
              <a:rPr lang="de-DE" altLang="de-DE" sz="1600" b="0" kern="0" dirty="0"/>
              <a:t> </a:t>
            </a:r>
            <a:r>
              <a:rPr lang="de-DE" altLang="de-DE" sz="1600" b="0" kern="0" dirty="0" err="1"/>
              <a:t>experiments</a:t>
            </a:r>
            <a:r>
              <a:rPr lang="de-DE" altLang="de-DE" sz="1600" b="0" kern="0" dirty="0"/>
              <a:t> at </a:t>
            </a:r>
            <a:r>
              <a:rPr lang="de-DE" altLang="de-DE" sz="1600" kern="0" dirty="0">
                <a:solidFill>
                  <a:srgbClr val="FF0000"/>
                </a:solidFill>
              </a:rPr>
              <a:t>ESS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test</a:t>
            </a:r>
            <a:r>
              <a:rPr lang="de-DE" altLang="de-DE" sz="1600" kern="0" dirty="0">
                <a:solidFill>
                  <a:srgbClr val="FF0000"/>
                </a:solidFill>
              </a:rPr>
              <a:t>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beamline</a:t>
            </a:r>
            <a:r>
              <a:rPr lang="de-DE" altLang="de-DE" sz="1600" kern="0" dirty="0">
                <a:solidFill>
                  <a:srgbClr val="FF0000"/>
                </a:solidFill>
              </a:rPr>
              <a:t> V20</a:t>
            </a:r>
            <a:r>
              <a:rPr lang="de-DE" altLang="de-DE" sz="1600" b="0" kern="0" dirty="0"/>
              <a:t>, Helmholtz-Zentrum, Berlin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02722" y="6195123"/>
            <a:ext cx="2715028" cy="357930"/>
          </a:xfrm>
          <a:prstGeom prst="rect">
            <a:avLst/>
          </a:prstGeom>
          <a:solidFill>
            <a:schemeClr val="bg1"/>
          </a:solidFill>
        </p:spPr>
        <p:txBody>
          <a:bodyPr wrap="square" lIns="80147" tIns="40074" rIns="80147" bIns="40074" rtlCol="0">
            <a:spAutoFit/>
          </a:bodyPr>
          <a:lstStyle/>
          <a:p>
            <a:r>
              <a:rPr lang="en-US" dirty="0" smtClean="0"/>
              <a:t>slit area (in 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 rot="16200000">
            <a:off x="-535921" y="4792505"/>
            <a:ext cx="20882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intensity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1586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95E-6 -7.09637E-7 L 2.27995E-6 0.01995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95E-6 -2.46063E-6 L -0.00015 -0.0178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AE439C-9757-457D-A26D-5233652F5A8B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233407" y="2438545"/>
            <a:ext cx="7882563" cy="1158149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marL="400454" indent="-400454">
              <a:buFont typeface="Arial" panose="020B0604020202020204" pitchFamily="34" charset="0"/>
              <a:buChar char="•"/>
            </a:pPr>
            <a:r>
              <a:rPr lang="en-US" altLang="en-US" sz="3500" kern="0" dirty="0">
                <a:solidFill>
                  <a:srgbClr val="000000"/>
                </a:solidFill>
                <a:latin typeface="Arial"/>
                <a:cs typeface="Arial"/>
              </a:rPr>
              <a:t>Set-up of the Am-CLD demonstrator </a:t>
            </a:r>
          </a:p>
          <a:p>
            <a:pPr algn="ctr"/>
            <a:r>
              <a:rPr lang="en-US" altLang="en-US" sz="3500" kern="0" dirty="0">
                <a:solidFill>
                  <a:srgbClr val="000000"/>
                </a:solidFill>
                <a:latin typeface="Arial"/>
                <a:cs typeface="Arial"/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34620976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0709" y="116632"/>
            <a:ext cx="5109563" cy="724291"/>
          </a:xfrm>
        </p:spPr>
        <p:txBody>
          <a:bodyPr/>
          <a:lstStyle/>
          <a:p>
            <a:r>
              <a:rPr lang="en-US" b="1" dirty="0" smtClean="0"/>
              <a:t>Electrode set up of detection planes in demonstrator  Am-CLD detector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424742" y="3749495"/>
            <a:ext cx="2259162" cy="95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91" tIns="40046" rIns="80091" bIns="40046" rtlCol="0" anchor="ctr"/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807054" y="2568327"/>
            <a:ext cx="3263450" cy="3934752"/>
            <a:chOff x="3946808" y="703658"/>
            <a:chExt cx="3816424" cy="6643208"/>
          </a:xfrm>
          <a:solidFill>
            <a:schemeClr val="accent1"/>
          </a:solidFill>
        </p:grpSpPr>
        <p:cxnSp>
          <p:nvCxnSpPr>
            <p:cNvPr id="7" name="Gerade Verbindung 6"/>
            <p:cNvCxnSpPr/>
            <p:nvPr/>
          </p:nvCxnSpPr>
          <p:spPr>
            <a:xfrm>
              <a:off x="3946808" y="703658"/>
              <a:ext cx="0" cy="6621856"/>
            </a:xfrm>
            <a:prstGeom prst="line">
              <a:avLst/>
            </a:prstGeom>
            <a:grpFill/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7"/>
            <p:cNvGrpSpPr/>
            <p:nvPr/>
          </p:nvGrpSpPr>
          <p:grpSpPr>
            <a:xfrm>
              <a:off x="4439434" y="879526"/>
              <a:ext cx="83438" cy="5887079"/>
              <a:chOff x="1968282" y="925246"/>
              <a:chExt cx="83438" cy="5887079"/>
            </a:xfrm>
            <a:grpFill/>
          </p:grpSpPr>
          <p:cxnSp>
            <p:nvCxnSpPr>
              <p:cNvPr id="30" name="Gerade Verbindung 29"/>
              <p:cNvCxnSpPr/>
              <p:nvPr/>
            </p:nvCxnSpPr>
            <p:spPr>
              <a:xfrm>
                <a:off x="1968282" y="925246"/>
                <a:ext cx="0" cy="5887079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eck 30"/>
              <p:cNvSpPr/>
              <p:nvPr/>
            </p:nvSpPr>
            <p:spPr>
              <a:xfrm>
                <a:off x="1979712" y="1268760"/>
                <a:ext cx="72008" cy="4464496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Gerade Verbindung 8"/>
            <p:cNvCxnSpPr/>
            <p:nvPr/>
          </p:nvCxnSpPr>
          <p:spPr>
            <a:xfrm>
              <a:off x="4882912" y="996884"/>
              <a:ext cx="0" cy="5978575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5177959" y="941576"/>
              <a:ext cx="0" cy="5782241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0"/>
            <p:cNvGrpSpPr/>
            <p:nvPr/>
          </p:nvGrpSpPr>
          <p:grpSpPr>
            <a:xfrm>
              <a:off x="5647281" y="890816"/>
              <a:ext cx="73439" cy="5256584"/>
              <a:chOff x="2024001" y="882432"/>
              <a:chExt cx="73439" cy="5256584"/>
            </a:xfrm>
            <a:grpFill/>
          </p:grpSpPr>
          <p:cxnSp>
            <p:nvCxnSpPr>
              <p:cNvPr id="28" name="Gerade Verbindung 27"/>
              <p:cNvCxnSpPr/>
              <p:nvPr/>
            </p:nvCxnSpPr>
            <p:spPr>
              <a:xfrm>
                <a:off x="2024001" y="882432"/>
                <a:ext cx="0" cy="5256584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eck 28"/>
              <p:cNvSpPr/>
              <p:nvPr/>
            </p:nvSpPr>
            <p:spPr>
              <a:xfrm>
                <a:off x="2025432" y="1268759"/>
                <a:ext cx="72008" cy="446449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 rot="10800000">
              <a:off x="5470407" y="931910"/>
              <a:ext cx="72008" cy="5215491"/>
              <a:chOff x="1979712" y="885477"/>
              <a:chExt cx="72008" cy="5215491"/>
            </a:xfrm>
            <a:grpFill/>
          </p:grpSpPr>
          <p:cxnSp>
            <p:nvCxnSpPr>
              <p:cNvPr id="26" name="Gerade Verbindung 25"/>
              <p:cNvCxnSpPr/>
              <p:nvPr/>
            </p:nvCxnSpPr>
            <p:spPr>
              <a:xfrm rot="10800000" flipV="1">
                <a:off x="1979732" y="885477"/>
                <a:ext cx="1767" cy="5215491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hteck 26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Gerade Verbindung 12"/>
            <p:cNvCxnSpPr/>
            <p:nvPr/>
          </p:nvCxnSpPr>
          <p:spPr>
            <a:xfrm>
              <a:off x="6226633" y="984498"/>
              <a:ext cx="0" cy="6107553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5952993" y="1017310"/>
              <a:ext cx="0" cy="5554229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4"/>
            <p:cNvGrpSpPr/>
            <p:nvPr/>
          </p:nvGrpSpPr>
          <p:grpSpPr>
            <a:xfrm>
              <a:off x="6705971" y="890816"/>
              <a:ext cx="83438" cy="5256584"/>
              <a:chOff x="2025432" y="882432"/>
              <a:chExt cx="83438" cy="5256584"/>
            </a:xfrm>
            <a:grpFill/>
          </p:grpSpPr>
          <p:cxnSp>
            <p:nvCxnSpPr>
              <p:cNvPr id="24" name="Gerade Verbindung 23"/>
              <p:cNvCxnSpPr/>
              <p:nvPr/>
            </p:nvCxnSpPr>
            <p:spPr>
              <a:xfrm>
                <a:off x="2025432" y="882432"/>
                <a:ext cx="0" cy="5256584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hteck 24"/>
              <p:cNvSpPr/>
              <p:nvPr/>
            </p:nvSpPr>
            <p:spPr>
              <a:xfrm>
                <a:off x="2036862" y="1268759"/>
                <a:ext cx="72008" cy="4464497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15"/>
            <p:cNvGrpSpPr/>
            <p:nvPr/>
          </p:nvGrpSpPr>
          <p:grpSpPr>
            <a:xfrm rot="10800000">
              <a:off x="6527666" y="881132"/>
              <a:ext cx="83438" cy="5254978"/>
              <a:chOff x="1968282" y="896768"/>
              <a:chExt cx="83438" cy="5254978"/>
            </a:xfrm>
            <a:grpFill/>
          </p:grpSpPr>
          <p:cxnSp>
            <p:nvCxnSpPr>
              <p:cNvPr id="22" name="Gerade Verbindung 21"/>
              <p:cNvCxnSpPr/>
              <p:nvPr/>
            </p:nvCxnSpPr>
            <p:spPr>
              <a:xfrm rot="10800000" flipV="1">
                <a:off x="1968282" y="896768"/>
                <a:ext cx="0" cy="5254978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hteck 22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Gerade Verbindung 16"/>
            <p:cNvCxnSpPr/>
            <p:nvPr/>
          </p:nvCxnSpPr>
          <p:spPr>
            <a:xfrm>
              <a:off x="7092299" y="958407"/>
              <a:ext cx="0" cy="6133643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7376057" y="1051884"/>
              <a:ext cx="0" cy="5782241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8"/>
            <p:cNvGrpSpPr/>
            <p:nvPr/>
          </p:nvGrpSpPr>
          <p:grpSpPr>
            <a:xfrm rot="10800000">
              <a:off x="7679794" y="956687"/>
              <a:ext cx="83438" cy="6390179"/>
              <a:chOff x="1968282" y="-313988"/>
              <a:chExt cx="83438" cy="6390179"/>
            </a:xfrm>
            <a:grpFill/>
          </p:grpSpPr>
          <p:cxnSp>
            <p:nvCxnSpPr>
              <p:cNvPr id="20" name="Gerade Verbindung 19"/>
              <p:cNvCxnSpPr/>
              <p:nvPr/>
            </p:nvCxnSpPr>
            <p:spPr>
              <a:xfrm rot="10800000" flipV="1">
                <a:off x="1968282" y="-313988"/>
                <a:ext cx="12050" cy="6390179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hteck 20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uppieren 31"/>
          <p:cNvGrpSpPr/>
          <p:nvPr/>
        </p:nvGrpSpPr>
        <p:grpSpPr>
          <a:xfrm>
            <a:off x="188334" y="2192711"/>
            <a:ext cx="3030178" cy="646331"/>
            <a:chOff x="884379" y="253361"/>
            <a:chExt cx="3543625" cy="825412"/>
          </a:xfrm>
        </p:grpSpPr>
        <p:cxnSp>
          <p:nvCxnSpPr>
            <p:cNvPr id="35" name="Gerade Verbindung mit Pfeil 34"/>
            <p:cNvCxnSpPr/>
            <p:nvPr/>
          </p:nvCxnSpPr>
          <p:spPr>
            <a:xfrm>
              <a:off x="4103968" y="556682"/>
              <a:ext cx="324036" cy="266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884379" y="253361"/>
              <a:ext cx="2624922" cy="8254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4</a:t>
              </a:r>
              <a:r>
                <a:rPr lang="en-US" dirty="0" smtClean="0"/>
                <a:t>C coated</a:t>
              </a:r>
              <a:r>
                <a:rPr lang="en-US" dirty="0"/>
                <a:t> </a:t>
              </a:r>
              <a:r>
                <a:rPr lang="en-US" dirty="0" smtClean="0"/>
                <a:t>Al-plate </a:t>
              </a:r>
            </a:p>
            <a:p>
              <a:r>
                <a:rPr lang="en-US" dirty="0" smtClean="0"/>
                <a:t>(drift electrode)</a:t>
              </a:r>
              <a:endParaRPr lang="en-US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1420746" y="3012881"/>
            <a:ext cx="1387662" cy="369332"/>
            <a:chOff x="2417898" y="1395377"/>
            <a:chExt cx="1622794" cy="471666"/>
          </a:xfrm>
        </p:grpSpPr>
        <p:sp>
          <p:nvSpPr>
            <p:cNvPr id="38" name="Textfeld 37"/>
            <p:cNvSpPr txBox="1"/>
            <p:nvPr/>
          </p:nvSpPr>
          <p:spPr>
            <a:xfrm>
              <a:off x="2417898" y="1395377"/>
              <a:ext cx="1115775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window</a:t>
              </a:r>
              <a:endParaRPr lang="en-US" dirty="0"/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>
              <a:off x="3508320" y="1566357"/>
              <a:ext cx="5323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/>
          <p:nvPr/>
        </p:nvGrpSpPr>
        <p:grpSpPr>
          <a:xfrm>
            <a:off x="689048" y="1731883"/>
            <a:ext cx="2928129" cy="1030392"/>
            <a:chOff x="1317537" y="392556"/>
            <a:chExt cx="3424284" cy="1315892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3911469" y="646981"/>
              <a:ext cx="830352" cy="1061467"/>
              <a:chOff x="3922899" y="710987"/>
              <a:chExt cx="830352" cy="1061467"/>
            </a:xfrm>
          </p:grpSpPr>
          <p:cxnSp>
            <p:nvCxnSpPr>
              <p:cNvPr id="43" name="Gerade Verbindung mit Pfeil 42"/>
              <p:cNvCxnSpPr/>
              <p:nvPr/>
            </p:nvCxnSpPr>
            <p:spPr>
              <a:xfrm>
                <a:off x="4208137" y="714796"/>
                <a:ext cx="545114" cy="10576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 flipH="1" flipV="1">
                <a:off x="3922899" y="710987"/>
                <a:ext cx="278711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feld 41"/>
            <p:cNvSpPr txBox="1"/>
            <p:nvPr/>
          </p:nvSpPr>
          <p:spPr>
            <a:xfrm>
              <a:off x="1317537" y="392556"/>
              <a:ext cx="2630471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Multiwirecathode</a:t>
              </a:r>
              <a:r>
                <a:rPr lang="en-US" dirty="0" smtClean="0"/>
                <a:t> (x)</a:t>
              </a:r>
              <a:endParaRPr lang="en-US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44450" y="1308031"/>
            <a:ext cx="3112959" cy="1429177"/>
            <a:chOff x="1224673" y="149724"/>
            <a:chExt cx="3640433" cy="1825172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3604318" y="556682"/>
              <a:ext cx="1260788" cy="1418214"/>
              <a:chOff x="3615748" y="620688"/>
              <a:chExt cx="1260788" cy="1418214"/>
            </a:xfrm>
          </p:grpSpPr>
          <p:cxnSp>
            <p:nvCxnSpPr>
              <p:cNvPr id="48" name="Gerade Verbindung mit Pfeil 47"/>
              <p:cNvCxnSpPr/>
              <p:nvPr/>
            </p:nvCxnSpPr>
            <p:spPr>
              <a:xfrm>
                <a:off x="4115398" y="620688"/>
                <a:ext cx="761138" cy="141821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3615748" y="628248"/>
                <a:ext cx="5022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feld 46"/>
            <p:cNvSpPr txBox="1"/>
            <p:nvPr/>
          </p:nvSpPr>
          <p:spPr>
            <a:xfrm>
              <a:off x="1224673" y="149724"/>
              <a:ext cx="2420513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Multiwireanode</a:t>
              </a:r>
              <a:r>
                <a:rPr lang="en-US" dirty="0" smtClean="0"/>
                <a:t> (y)</a:t>
              </a:r>
              <a:endParaRPr lang="en-US" dirty="0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4896184" y="1234703"/>
            <a:ext cx="3252336" cy="634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2x </a:t>
            </a:r>
            <a:r>
              <a:rPr lang="en-US" dirty="0"/>
              <a:t>B</a:t>
            </a:r>
            <a:r>
              <a:rPr lang="en-US" baseline="-25000" dirty="0"/>
              <a:t>4</a:t>
            </a:r>
            <a:r>
              <a:rPr lang="en-US" dirty="0"/>
              <a:t>C </a:t>
            </a:r>
            <a:r>
              <a:rPr lang="en-US" dirty="0" smtClean="0"/>
              <a:t>coated Al-plate </a:t>
            </a:r>
          </a:p>
          <a:p>
            <a:r>
              <a:rPr lang="en-US" dirty="0" smtClean="0"/>
              <a:t>(</a:t>
            </a:r>
            <a:r>
              <a:rPr lang="en-US" dirty="0"/>
              <a:t>drift </a:t>
            </a:r>
            <a:r>
              <a:rPr lang="en-US" dirty="0" smtClean="0"/>
              <a:t>electrode) (back-to-back)</a:t>
            </a:r>
          </a:p>
        </p:txBody>
      </p:sp>
      <p:cxnSp>
        <p:nvCxnSpPr>
          <p:cNvPr id="51" name="Gerade Verbindung mit Pfeil 50"/>
          <p:cNvCxnSpPr/>
          <p:nvPr/>
        </p:nvCxnSpPr>
        <p:spPr>
          <a:xfrm flipH="1">
            <a:off x="4206064" y="1898719"/>
            <a:ext cx="251750" cy="740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>
            <a:off x="4465154" y="1905195"/>
            <a:ext cx="4427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5134420" y="2639092"/>
            <a:ext cx="1062148" cy="3318805"/>
          </a:xfrm>
          <a:prstGeom prst="rect">
            <a:avLst/>
          </a:prstGeom>
          <a:noFill/>
          <a:ln w="254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91" tIns="40046" rIns="80091" bIns="40046" rtlCol="0" anchor="ctr"/>
          <a:lstStyle/>
          <a:p>
            <a:pPr algn="ctr"/>
            <a:endParaRPr lang="en-US"/>
          </a:p>
        </p:txBody>
      </p:sp>
      <p:sp>
        <p:nvSpPr>
          <p:cNvPr id="54" name="Textfeld 53"/>
          <p:cNvSpPr txBox="1"/>
          <p:nvPr/>
        </p:nvSpPr>
        <p:spPr>
          <a:xfrm>
            <a:off x="6220778" y="2396484"/>
            <a:ext cx="2749468" cy="357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091" tIns="40046" rIns="80091" bIns="40046" rtlCol="0">
            <a:spAutoFit/>
          </a:bodyPr>
          <a:lstStyle/>
          <a:p>
            <a:r>
              <a:rPr lang="en-US" dirty="0" smtClean="0"/>
              <a:t>one detection plane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55" name="Gruppieren 54"/>
          <p:cNvGrpSpPr/>
          <p:nvPr/>
        </p:nvGrpSpPr>
        <p:grpSpPr>
          <a:xfrm>
            <a:off x="2671264" y="6481668"/>
            <a:ext cx="262660" cy="129765"/>
            <a:chOff x="1453953" y="6143600"/>
            <a:chExt cx="307166" cy="165720"/>
          </a:xfrm>
        </p:grpSpPr>
        <p:cxnSp>
          <p:nvCxnSpPr>
            <p:cNvPr id="56" name="Gerade Verbindung 55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feld 83"/>
          <p:cNvSpPr txBox="1"/>
          <p:nvPr/>
        </p:nvSpPr>
        <p:spPr>
          <a:xfrm>
            <a:off x="3458524" y="6214475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  <p:sp>
        <p:nvSpPr>
          <p:cNvPr id="93" name="Textfeld 92"/>
          <p:cNvSpPr txBox="1"/>
          <p:nvPr/>
        </p:nvSpPr>
        <p:spPr>
          <a:xfrm>
            <a:off x="4047813" y="6358491"/>
            <a:ext cx="592955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-HV</a:t>
            </a:r>
            <a:endParaRPr lang="en-US" baseline="-25000" dirty="0"/>
          </a:p>
        </p:txBody>
      </p:sp>
      <p:sp>
        <p:nvSpPr>
          <p:cNvPr id="94" name="Textfeld 93"/>
          <p:cNvSpPr txBox="1"/>
          <p:nvPr/>
        </p:nvSpPr>
        <p:spPr>
          <a:xfrm>
            <a:off x="5918834" y="6395215"/>
            <a:ext cx="592955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-HV</a:t>
            </a:r>
            <a:endParaRPr lang="en-US" baseline="-25000" dirty="0"/>
          </a:p>
        </p:txBody>
      </p:sp>
      <p:cxnSp>
        <p:nvCxnSpPr>
          <p:cNvPr id="104" name="Gerade Verbindung mit Pfeil 103"/>
          <p:cNvCxnSpPr/>
          <p:nvPr/>
        </p:nvCxnSpPr>
        <p:spPr>
          <a:xfrm>
            <a:off x="2399224" y="2430222"/>
            <a:ext cx="546916" cy="5825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>
            <a:endCxn id="53" idx="0"/>
          </p:cNvCxnSpPr>
          <p:nvPr/>
        </p:nvCxnSpPr>
        <p:spPr>
          <a:xfrm flipH="1">
            <a:off x="5665495" y="2466985"/>
            <a:ext cx="100343" cy="17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H="1">
            <a:off x="5759649" y="2473460"/>
            <a:ext cx="436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 bwMode="auto">
          <a:xfrm>
            <a:off x="4168429" y="5792639"/>
            <a:ext cx="9271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86"/>
          <p:cNvCxnSpPr/>
          <p:nvPr/>
        </p:nvCxnSpPr>
        <p:spPr bwMode="auto">
          <a:xfrm flipH="1">
            <a:off x="4206064" y="5792643"/>
            <a:ext cx="5574" cy="69779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95"/>
          <p:cNvCxnSpPr/>
          <p:nvPr/>
        </p:nvCxnSpPr>
        <p:spPr bwMode="auto">
          <a:xfrm flipH="1">
            <a:off x="5085315" y="5785952"/>
            <a:ext cx="81121" cy="0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Gerade Verbindung 100"/>
          <p:cNvCxnSpPr/>
          <p:nvPr/>
        </p:nvCxnSpPr>
        <p:spPr bwMode="auto">
          <a:xfrm>
            <a:off x="5085717" y="5752683"/>
            <a:ext cx="0" cy="383383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6" name="Gruppieren 75"/>
          <p:cNvGrpSpPr/>
          <p:nvPr/>
        </p:nvGrpSpPr>
        <p:grpSpPr>
          <a:xfrm>
            <a:off x="3734329" y="6015573"/>
            <a:ext cx="364291" cy="477054"/>
            <a:chOff x="7803776" y="5988114"/>
            <a:chExt cx="426018" cy="525974"/>
          </a:xfrm>
        </p:grpSpPr>
        <p:cxnSp>
          <p:nvCxnSpPr>
            <p:cNvPr id="114" name="Gerade Verbindung 113"/>
            <p:cNvCxnSpPr/>
            <p:nvPr/>
          </p:nvCxnSpPr>
          <p:spPr bwMode="auto">
            <a:xfrm>
              <a:off x="7950394" y="6076447"/>
              <a:ext cx="1" cy="17327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9" name="Gruppieren 58"/>
            <p:cNvGrpSpPr/>
            <p:nvPr/>
          </p:nvGrpSpPr>
          <p:grpSpPr>
            <a:xfrm>
              <a:off x="7803776" y="6252342"/>
              <a:ext cx="307166" cy="143072"/>
              <a:chOff x="1453953" y="6143600"/>
              <a:chExt cx="307166" cy="165720"/>
            </a:xfrm>
          </p:grpSpPr>
          <p:cxnSp>
            <p:nvCxnSpPr>
              <p:cNvPr id="60" name="Gerade Verbindung 59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feld 35"/>
            <p:cNvSpPr txBox="1"/>
            <p:nvPr/>
          </p:nvSpPr>
          <p:spPr>
            <a:xfrm>
              <a:off x="7867617" y="5988114"/>
              <a:ext cx="362177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3098902" y="6153330"/>
            <a:ext cx="262660" cy="129765"/>
            <a:chOff x="1453953" y="6143600"/>
            <a:chExt cx="307166" cy="165720"/>
          </a:xfrm>
        </p:grpSpPr>
        <p:cxnSp>
          <p:nvCxnSpPr>
            <p:cNvPr id="98" name="Gerade Verbindung 97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uppieren 140"/>
          <p:cNvGrpSpPr/>
          <p:nvPr/>
        </p:nvGrpSpPr>
        <p:grpSpPr>
          <a:xfrm>
            <a:off x="4398170" y="6024197"/>
            <a:ext cx="376510" cy="481374"/>
            <a:chOff x="5143400" y="6641963"/>
            <a:chExt cx="440303" cy="530737"/>
          </a:xfrm>
        </p:grpSpPr>
        <p:cxnSp>
          <p:nvCxnSpPr>
            <p:cNvPr id="109" name="Gerade Verbindung 108"/>
            <p:cNvCxnSpPr/>
            <p:nvPr/>
          </p:nvCxnSpPr>
          <p:spPr bwMode="auto">
            <a:xfrm>
              <a:off x="5290019" y="6641963"/>
              <a:ext cx="0" cy="271136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3" name="Gruppieren 112"/>
            <p:cNvGrpSpPr/>
            <p:nvPr/>
          </p:nvGrpSpPr>
          <p:grpSpPr>
            <a:xfrm>
              <a:off x="5143400" y="6915717"/>
              <a:ext cx="307166" cy="143072"/>
              <a:chOff x="1453953" y="6143600"/>
              <a:chExt cx="307166" cy="165720"/>
            </a:xfrm>
          </p:grpSpPr>
          <p:cxnSp>
            <p:nvCxnSpPr>
              <p:cNvPr id="118" name="Gerade Verbindung 117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 Verbindung 118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119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feld 116"/>
            <p:cNvSpPr txBox="1"/>
            <p:nvPr/>
          </p:nvSpPr>
          <p:spPr>
            <a:xfrm>
              <a:off x="5221530" y="6646726"/>
              <a:ext cx="362173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sp>
        <p:nvSpPr>
          <p:cNvPr id="128" name="Textfeld 127"/>
          <p:cNvSpPr txBox="1"/>
          <p:nvPr/>
        </p:nvSpPr>
        <p:spPr>
          <a:xfrm>
            <a:off x="4603830" y="6225306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  <p:grpSp>
        <p:nvGrpSpPr>
          <p:cNvPr id="129" name="Gruppieren 128"/>
          <p:cNvGrpSpPr/>
          <p:nvPr/>
        </p:nvGrpSpPr>
        <p:grpSpPr>
          <a:xfrm>
            <a:off x="4953980" y="6143002"/>
            <a:ext cx="262660" cy="129765"/>
            <a:chOff x="1453953" y="6143600"/>
            <a:chExt cx="307166" cy="165720"/>
          </a:xfrm>
        </p:grpSpPr>
        <p:cxnSp>
          <p:nvCxnSpPr>
            <p:cNvPr id="130" name="Gerade Verbindung 129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0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1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ieren 132"/>
          <p:cNvGrpSpPr/>
          <p:nvPr/>
        </p:nvGrpSpPr>
        <p:grpSpPr>
          <a:xfrm>
            <a:off x="5622550" y="6027456"/>
            <a:ext cx="372437" cy="477054"/>
            <a:chOff x="7803776" y="5988114"/>
            <a:chExt cx="435544" cy="525974"/>
          </a:xfrm>
        </p:grpSpPr>
        <p:cxnSp>
          <p:nvCxnSpPr>
            <p:cNvPr id="134" name="Gerade Verbindung 133"/>
            <p:cNvCxnSpPr/>
            <p:nvPr/>
          </p:nvCxnSpPr>
          <p:spPr bwMode="auto">
            <a:xfrm>
              <a:off x="7950394" y="6076447"/>
              <a:ext cx="1" cy="17327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" name="Gruppieren 134"/>
            <p:cNvGrpSpPr/>
            <p:nvPr/>
          </p:nvGrpSpPr>
          <p:grpSpPr>
            <a:xfrm>
              <a:off x="7803776" y="6252342"/>
              <a:ext cx="307166" cy="143072"/>
              <a:chOff x="1453953" y="6143600"/>
              <a:chExt cx="307166" cy="165720"/>
            </a:xfrm>
          </p:grpSpPr>
          <p:cxnSp>
            <p:nvCxnSpPr>
              <p:cNvPr id="137" name="Gerade Verbindung 136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 Verbindung 137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 Verbindung 138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Textfeld 135"/>
            <p:cNvSpPr txBox="1"/>
            <p:nvPr/>
          </p:nvSpPr>
          <p:spPr>
            <a:xfrm>
              <a:off x="7877143" y="5988114"/>
              <a:ext cx="362177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sp>
        <p:nvSpPr>
          <p:cNvPr id="140" name="Textfeld 139"/>
          <p:cNvSpPr txBox="1"/>
          <p:nvPr/>
        </p:nvSpPr>
        <p:spPr>
          <a:xfrm>
            <a:off x="5336932" y="6236928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5463227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0654" y="126269"/>
            <a:ext cx="5289618" cy="782451"/>
          </a:xfrm>
        </p:spPr>
        <p:txBody>
          <a:bodyPr/>
          <a:lstStyle/>
          <a:p>
            <a:r>
              <a:rPr lang="en-US" sz="2000" b="1" dirty="0"/>
              <a:t>FEM calculation of converter bending caused by application of electrostatic force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11" name="Gruppieren 10"/>
          <p:cNvGrpSpPr/>
          <p:nvPr/>
        </p:nvGrpSpPr>
        <p:grpSpPr>
          <a:xfrm>
            <a:off x="2040574" y="3583341"/>
            <a:ext cx="1046767" cy="2351183"/>
            <a:chOff x="539552" y="2348880"/>
            <a:chExt cx="1224136" cy="2592288"/>
          </a:xfrm>
        </p:grpSpPr>
        <p:cxnSp>
          <p:nvCxnSpPr>
            <p:cNvPr id="35" name="Gerade Verbindung 34"/>
            <p:cNvCxnSpPr/>
            <p:nvPr/>
          </p:nvCxnSpPr>
          <p:spPr>
            <a:xfrm>
              <a:off x="1115616" y="2348880"/>
              <a:ext cx="0" cy="2592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>
              <a:off x="1763688" y="2348880"/>
              <a:ext cx="0" cy="25922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>
              <a:off x="683568" y="3717032"/>
              <a:ext cx="0" cy="864096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539552" y="3263718"/>
              <a:ext cx="365926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>
              <a:off x="611560" y="3356992"/>
              <a:ext cx="1911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feld 11"/>
          <p:cNvSpPr txBox="1"/>
          <p:nvPr/>
        </p:nvSpPr>
        <p:spPr>
          <a:xfrm>
            <a:off x="1569610" y="2665792"/>
            <a:ext cx="1733669" cy="296132"/>
          </a:xfrm>
          <a:prstGeom prst="rect">
            <a:avLst/>
          </a:prstGeom>
          <a:noFill/>
        </p:spPr>
        <p:txBody>
          <a:bodyPr wrap="none" lIns="79909" tIns="39954" rIns="79909" bIns="39954" rtlCol="0">
            <a:spAutoFit/>
          </a:bodyPr>
          <a:lstStyle/>
          <a:p>
            <a:r>
              <a:rPr lang="en-US" sz="1400" dirty="0"/>
              <a:t>Vertical orientation: </a:t>
            </a:r>
          </a:p>
        </p:txBody>
      </p:sp>
      <p:cxnSp>
        <p:nvCxnSpPr>
          <p:cNvPr id="13" name="Gerade Verbindung 12"/>
          <p:cNvCxnSpPr/>
          <p:nvPr/>
        </p:nvCxnSpPr>
        <p:spPr>
          <a:xfrm>
            <a:off x="1794273" y="3134559"/>
            <a:ext cx="246298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004210" y="2957923"/>
            <a:ext cx="1660187" cy="450020"/>
          </a:xfrm>
          <a:prstGeom prst="rect">
            <a:avLst/>
          </a:prstGeom>
          <a:noFill/>
        </p:spPr>
        <p:txBody>
          <a:bodyPr wrap="none" lIns="79909" tIns="39954" rIns="79909" bIns="39954" rtlCol="0">
            <a:spAutoFit/>
          </a:bodyPr>
          <a:lstStyle/>
          <a:p>
            <a:r>
              <a:rPr lang="en-US" sz="1200" dirty="0"/>
              <a:t>= converter bending </a:t>
            </a:r>
          </a:p>
          <a:p>
            <a:r>
              <a:rPr lang="en-US" sz="1200" dirty="0"/>
              <a:t>due to applied voltage</a:t>
            </a:r>
          </a:p>
        </p:txBody>
      </p:sp>
      <p:grpSp>
        <p:nvGrpSpPr>
          <p:cNvPr id="16" name="Gruppieren 15"/>
          <p:cNvGrpSpPr/>
          <p:nvPr/>
        </p:nvGrpSpPr>
        <p:grpSpPr>
          <a:xfrm rot="5400000">
            <a:off x="4918248" y="4753052"/>
            <a:ext cx="1167198" cy="312906"/>
            <a:chOff x="494151" y="5176181"/>
            <a:chExt cx="1286890" cy="365926"/>
          </a:xfrm>
        </p:grpSpPr>
        <p:cxnSp>
          <p:nvCxnSpPr>
            <p:cNvPr id="30" name="Gerade Verbindung mit Pfeil 29"/>
            <p:cNvCxnSpPr/>
            <p:nvPr/>
          </p:nvCxnSpPr>
          <p:spPr>
            <a:xfrm rot="16200000">
              <a:off x="1348993" y="4941169"/>
              <a:ext cx="0" cy="864096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feld 30"/>
            <p:cNvSpPr txBox="1"/>
            <p:nvPr/>
          </p:nvSpPr>
          <p:spPr>
            <a:xfrm rot="16200000">
              <a:off x="514791" y="5155541"/>
              <a:ext cx="365926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en-US" dirty="0"/>
            </a:p>
          </p:txBody>
        </p:sp>
        <p:cxnSp>
          <p:nvCxnSpPr>
            <p:cNvPr id="32" name="Gerade Verbindung mit Pfeil 31"/>
            <p:cNvCxnSpPr/>
            <p:nvPr/>
          </p:nvCxnSpPr>
          <p:spPr>
            <a:xfrm rot="16200000">
              <a:off x="498795" y="5370995"/>
              <a:ext cx="19115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/>
        </p:nvSpPr>
        <p:spPr>
          <a:xfrm>
            <a:off x="5949048" y="2665792"/>
            <a:ext cx="1921476" cy="296132"/>
          </a:xfrm>
          <a:prstGeom prst="rect">
            <a:avLst/>
          </a:prstGeom>
          <a:noFill/>
        </p:spPr>
        <p:txBody>
          <a:bodyPr wrap="none" lIns="79909" tIns="39954" rIns="79909" bIns="39954" rtlCol="0">
            <a:spAutoFit/>
          </a:bodyPr>
          <a:lstStyle/>
          <a:p>
            <a:r>
              <a:rPr lang="en-US" sz="1400" dirty="0"/>
              <a:t>horizontal orientation: 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6043865" y="3191478"/>
            <a:ext cx="246298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253798" y="3014841"/>
            <a:ext cx="1660187" cy="450020"/>
          </a:xfrm>
          <a:prstGeom prst="rect">
            <a:avLst/>
          </a:prstGeom>
          <a:noFill/>
        </p:spPr>
        <p:txBody>
          <a:bodyPr wrap="none" lIns="79909" tIns="39954" rIns="79909" bIns="39954" rtlCol="0">
            <a:spAutoFit/>
          </a:bodyPr>
          <a:lstStyle/>
          <a:p>
            <a:r>
              <a:rPr lang="en-US" sz="1200" dirty="0"/>
              <a:t>= converter bending </a:t>
            </a:r>
          </a:p>
          <a:p>
            <a:r>
              <a:rPr lang="en-US" sz="1200" dirty="0"/>
              <a:t>due to applied voltage</a:t>
            </a:r>
          </a:p>
        </p:txBody>
      </p:sp>
      <p:sp>
        <p:nvSpPr>
          <p:cNvPr id="20" name="Bogen 19"/>
          <p:cNvSpPr/>
          <p:nvPr/>
        </p:nvSpPr>
        <p:spPr>
          <a:xfrm rot="5400000">
            <a:off x="6983841" y="3339227"/>
            <a:ext cx="95355" cy="2221604"/>
          </a:xfrm>
          <a:prstGeom prst="arc">
            <a:avLst>
              <a:gd name="adj1" fmla="val 16200000"/>
              <a:gd name="adj2" fmla="val 5394623"/>
            </a:avLst>
          </a:prstGeom>
          <a:ln>
            <a:prstDash val="solid"/>
          </a:ln>
          <a:effectLst>
            <a:reflection blurRad="6350" stA="0" endPos="90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909" tIns="39954" rIns="79909" bIns="39954" rtlCol="0" anchor="ctr"/>
          <a:lstStyle/>
          <a:p>
            <a:pPr algn="ctr"/>
            <a:endParaRPr lang="en-US"/>
          </a:p>
        </p:txBody>
      </p:sp>
      <p:sp>
        <p:nvSpPr>
          <p:cNvPr id="21" name="Bogen 20"/>
          <p:cNvSpPr/>
          <p:nvPr/>
        </p:nvSpPr>
        <p:spPr>
          <a:xfrm rot="5400000">
            <a:off x="6978921" y="3936666"/>
            <a:ext cx="95355" cy="2221604"/>
          </a:xfrm>
          <a:prstGeom prst="arc">
            <a:avLst>
              <a:gd name="adj1" fmla="val 16200000"/>
              <a:gd name="adj2" fmla="val 5394623"/>
            </a:avLst>
          </a:prstGeom>
          <a:ln>
            <a:prstDash val="solid"/>
          </a:ln>
          <a:effectLst>
            <a:reflection blurRad="6350" stA="0" endPos="90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909" tIns="39954" rIns="79909" bIns="39954" rtlCol="0" anchor="ctr"/>
          <a:lstStyle/>
          <a:p>
            <a:pPr algn="ctr"/>
            <a:endParaRPr lang="en-US"/>
          </a:p>
        </p:txBody>
      </p:sp>
      <p:grpSp>
        <p:nvGrpSpPr>
          <p:cNvPr id="46" name="Gruppieren 45"/>
          <p:cNvGrpSpPr/>
          <p:nvPr/>
        </p:nvGrpSpPr>
        <p:grpSpPr>
          <a:xfrm>
            <a:off x="1672078" y="1136848"/>
            <a:ext cx="6613748" cy="5079629"/>
            <a:chOff x="1672078" y="1136848"/>
            <a:chExt cx="6613748" cy="5079629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1672078" y="1166928"/>
              <a:ext cx="6613748" cy="5049549"/>
              <a:chOff x="1955402" y="1286592"/>
              <a:chExt cx="7734411" cy="5567360"/>
            </a:xfrm>
          </p:grpSpPr>
          <p:sp>
            <p:nvSpPr>
              <p:cNvPr id="8" name="Textfeld 7"/>
              <p:cNvSpPr txBox="1"/>
              <p:nvPr/>
            </p:nvSpPr>
            <p:spPr>
              <a:xfrm>
                <a:off x="1955402" y="6548851"/>
                <a:ext cx="2982258" cy="305101"/>
              </a:xfrm>
              <a:prstGeom prst="rect">
                <a:avLst/>
              </a:prstGeom>
              <a:noFill/>
            </p:spPr>
            <p:txBody>
              <a:bodyPr wrap="none" lIns="91168" tIns="45584" rIns="91168" bIns="45584" rtlCol="0">
                <a:spAutoFit/>
              </a:bodyPr>
              <a:lstStyle/>
              <a:p>
                <a:r>
                  <a:rPr lang="en-US" sz="1200" dirty="0"/>
                  <a:t>vertical deformation:  up to 1.3 mm</a:t>
                </a:r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6251132" y="6494990"/>
                <a:ext cx="3139726" cy="305101"/>
              </a:xfrm>
              <a:prstGeom prst="rect">
                <a:avLst/>
              </a:prstGeom>
              <a:noFill/>
            </p:spPr>
            <p:txBody>
              <a:bodyPr wrap="none" lIns="91168" tIns="45584" rIns="91168" bIns="45584" rtlCol="0">
                <a:spAutoFit/>
              </a:bodyPr>
              <a:lstStyle/>
              <a:p>
                <a:r>
                  <a:rPr lang="de-DE" sz="1200" dirty="0"/>
                  <a:t>horizontal </a:t>
                </a:r>
                <a:r>
                  <a:rPr lang="de-DE" sz="1200" dirty="0" err="1"/>
                  <a:t>deformation</a:t>
                </a:r>
                <a:r>
                  <a:rPr lang="de-DE" sz="1200" dirty="0"/>
                  <a:t>: </a:t>
                </a:r>
                <a:r>
                  <a:rPr lang="de-DE" sz="1200" dirty="0" err="1"/>
                  <a:t>up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1.6 mm</a:t>
                </a:r>
                <a:endParaRPr lang="en-US" sz="1200" dirty="0"/>
              </a:p>
            </p:txBody>
          </p:sp>
          <p:grpSp>
            <p:nvGrpSpPr>
              <p:cNvPr id="10" name="Gruppieren 9"/>
              <p:cNvGrpSpPr/>
              <p:nvPr/>
            </p:nvGrpSpPr>
            <p:grpSpPr>
              <a:xfrm>
                <a:off x="2891499" y="1286592"/>
                <a:ext cx="6798314" cy="5262268"/>
                <a:chOff x="2891499" y="1286592"/>
                <a:chExt cx="6798314" cy="5262268"/>
              </a:xfrm>
            </p:grpSpPr>
            <p:grpSp>
              <p:nvGrpSpPr>
                <p:cNvPr id="22" name="Gruppieren 21"/>
                <p:cNvGrpSpPr/>
                <p:nvPr/>
              </p:nvGrpSpPr>
              <p:grpSpPr>
                <a:xfrm>
                  <a:off x="3066296" y="4832738"/>
                  <a:ext cx="2185546" cy="407206"/>
                  <a:chOff x="1506436" y="3734923"/>
                  <a:chExt cx="2185546" cy="407206"/>
                </a:xfrm>
              </p:grpSpPr>
              <p:cxnSp>
                <p:nvCxnSpPr>
                  <p:cNvPr id="27" name="Gerade Verbindung mit Pfeil 26"/>
                  <p:cNvCxnSpPr/>
                  <p:nvPr/>
                </p:nvCxnSpPr>
                <p:spPr>
                  <a:xfrm flipH="1">
                    <a:off x="2041165" y="4071241"/>
                    <a:ext cx="401267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Gerade Verbindung mit Pfeil 27"/>
                  <p:cNvCxnSpPr/>
                  <p:nvPr/>
                </p:nvCxnSpPr>
                <p:spPr>
                  <a:xfrm flipH="1">
                    <a:off x="1506436" y="4066439"/>
                    <a:ext cx="401267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feld 28"/>
                  <p:cNvSpPr txBox="1"/>
                  <p:nvPr/>
                </p:nvSpPr>
                <p:spPr>
                  <a:xfrm>
                    <a:off x="2060685" y="3734923"/>
                    <a:ext cx="1631297" cy="4072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min. 30 µm</a:t>
                    </a:r>
                    <a:endParaRPr lang="en-US" dirty="0"/>
                  </a:p>
                </p:txBody>
              </p:sp>
            </p:grpSp>
            <p:grpSp>
              <p:nvGrpSpPr>
                <p:cNvPr id="23" name="Gruppieren 22"/>
                <p:cNvGrpSpPr/>
                <p:nvPr/>
              </p:nvGrpSpPr>
              <p:grpSpPr>
                <a:xfrm rot="5400000">
                  <a:off x="8498946" y="4272103"/>
                  <a:ext cx="945397" cy="1436336"/>
                  <a:chOff x="1497035" y="2658180"/>
                  <a:chExt cx="945397" cy="1436336"/>
                </a:xfrm>
              </p:grpSpPr>
              <p:cxnSp>
                <p:nvCxnSpPr>
                  <p:cNvPr id="24" name="Gerade Verbindung mit Pfeil 23"/>
                  <p:cNvCxnSpPr/>
                  <p:nvPr/>
                </p:nvCxnSpPr>
                <p:spPr>
                  <a:xfrm flipH="1">
                    <a:off x="2041165" y="4071241"/>
                    <a:ext cx="401267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Gerade Verbindung mit Pfeil 24"/>
                  <p:cNvCxnSpPr/>
                  <p:nvPr/>
                </p:nvCxnSpPr>
                <p:spPr>
                  <a:xfrm flipH="1">
                    <a:off x="1506436" y="4077072"/>
                    <a:ext cx="401267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headEnd type="stealth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feld 25"/>
                  <p:cNvSpPr txBox="1"/>
                  <p:nvPr/>
                </p:nvSpPr>
                <p:spPr>
                  <a:xfrm rot="16200000">
                    <a:off x="982470" y="3172745"/>
                    <a:ext cx="1436336" cy="40720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&gt;&gt;100 µm</a:t>
                    </a:r>
                    <a:endParaRPr lang="en-US" dirty="0"/>
                  </a:p>
                </p:txBody>
              </p:sp>
            </p:grpSp>
            <p:grpSp>
              <p:nvGrpSpPr>
                <p:cNvPr id="7" name="Gruppieren 6"/>
                <p:cNvGrpSpPr/>
                <p:nvPr/>
              </p:nvGrpSpPr>
              <p:grpSpPr>
                <a:xfrm>
                  <a:off x="2891499" y="1286592"/>
                  <a:ext cx="6663617" cy="5262268"/>
                  <a:chOff x="2891499" y="1286592"/>
                  <a:chExt cx="6663617" cy="5262268"/>
                </a:xfrm>
              </p:grpSpPr>
              <p:grpSp>
                <p:nvGrpSpPr>
                  <p:cNvPr id="3" name="Gruppieren 2"/>
                  <p:cNvGrpSpPr/>
                  <p:nvPr/>
                </p:nvGrpSpPr>
                <p:grpSpPr>
                  <a:xfrm>
                    <a:off x="4335381" y="1286592"/>
                    <a:ext cx="2649118" cy="2672278"/>
                    <a:chOff x="1485474" y="2349722"/>
                    <a:chExt cx="4515699" cy="3470396"/>
                  </a:xfrm>
                </p:grpSpPr>
                <p:pic>
                  <p:nvPicPr>
                    <p:cNvPr id="82946" name="Picture 2" descr="C:\Users\nowakg\Desktop\Meeting_ESS_DG_26_01_2107\HZG_BEER_Detektoren_Baustrategie\Animationsdurchbiegung.gif"/>
                    <p:cNvPicPr>
                      <a:picLocks noChangeAspect="1" noChangeArrowheads="1" noCrop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485474" y="3631028"/>
                      <a:ext cx="3769688" cy="218909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5" name="Rechteck 4"/>
                    <p:cNvSpPr/>
                    <p:nvPr/>
                  </p:nvSpPr>
                  <p:spPr bwMode="auto">
                    <a:xfrm rot="120000">
                      <a:off x="2484706" y="2349722"/>
                      <a:ext cx="3516467" cy="3298958"/>
                    </a:xfrm>
                    <a:prstGeom prst="rect">
                      <a:avLst/>
                    </a:prstGeom>
                    <a:solidFill>
                      <a:srgbClr val="CC00CC">
                        <a:alpha val="11000"/>
                      </a:srgbClr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153059" indent="-153059" defTabSz="914179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>
                        <a:latin typeface="Arial" charset="0"/>
                        <a:cs typeface="Arial" charset="0"/>
                      </a:endParaRPr>
                    </a:p>
                  </p:txBody>
                </p:sp>
              </p:grpSp>
              <p:grpSp>
                <p:nvGrpSpPr>
                  <p:cNvPr id="42" name="Gruppieren 41"/>
                  <p:cNvGrpSpPr/>
                  <p:nvPr/>
                </p:nvGrpSpPr>
                <p:grpSpPr>
                  <a:xfrm>
                    <a:off x="2891499" y="3714614"/>
                    <a:ext cx="6663617" cy="2834246"/>
                    <a:chOff x="2891499" y="3714614"/>
                    <a:chExt cx="6663617" cy="2834246"/>
                  </a:xfrm>
                </p:grpSpPr>
                <p:sp>
                  <p:nvSpPr>
                    <p:cNvPr id="40" name="Bogen 39"/>
                    <p:cNvSpPr/>
                    <p:nvPr/>
                  </p:nvSpPr>
                  <p:spPr>
                    <a:xfrm>
                      <a:off x="2891499" y="3950817"/>
                      <a:ext cx="216024" cy="2598043"/>
                    </a:xfrm>
                    <a:prstGeom prst="arc">
                      <a:avLst>
                        <a:gd name="adj1" fmla="val 16200000"/>
                        <a:gd name="adj2" fmla="val 5394623"/>
                      </a:avLst>
                    </a:prstGeom>
                    <a:ln>
                      <a:prstDash val="sysDash"/>
                    </a:ln>
                    <a:effectLst>
                      <a:reflection blurRad="6350" stA="0" endPos="90000" dir="5400000" sy="-100000" algn="bl" rotWithShape="0"/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" name="Bogen 40"/>
                    <p:cNvSpPr/>
                    <p:nvPr/>
                  </p:nvSpPr>
                  <p:spPr>
                    <a:xfrm rot="10800000">
                      <a:off x="3467562" y="3950817"/>
                      <a:ext cx="216024" cy="2598043"/>
                    </a:xfrm>
                    <a:prstGeom prst="arc">
                      <a:avLst>
                        <a:gd name="adj1" fmla="val 16200000"/>
                        <a:gd name="adj2" fmla="val 5394623"/>
                      </a:avLst>
                    </a:prstGeom>
                    <a:ln>
                      <a:prstDash val="sysDash"/>
                    </a:ln>
                    <a:effectLst>
                      <a:reflection blurRad="6350" stA="0" endPos="90000" dir="5400000" sy="-100000" algn="bl" rotWithShape="0"/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3" name="Bogen 32"/>
                    <p:cNvSpPr/>
                    <p:nvPr/>
                  </p:nvSpPr>
                  <p:spPr>
                    <a:xfrm rot="5400000">
                      <a:off x="8148083" y="3662771"/>
                      <a:ext cx="216024" cy="2598043"/>
                    </a:xfrm>
                    <a:prstGeom prst="arc">
                      <a:avLst>
                        <a:gd name="adj1" fmla="val 16200000"/>
                        <a:gd name="adj2" fmla="val 5394623"/>
                      </a:avLst>
                    </a:prstGeom>
                    <a:ln>
                      <a:prstDash val="sysDash"/>
                    </a:ln>
                    <a:effectLst>
                      <a:reflection blurRad="6350" stA="0" endPos="90000" dir="5400000" sy="-100000" algn="bl" rotWithShape="0"/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Bogen 33"/>
                    <p:cNvSpPr/>
                    <p:nvPr/>
                  </p:nvSpPr>
                  <p:spPr>
                    <a:xfrm rot="16200000" flipH="1">
                      <a:off x="8200110" y="4186809"/>
                      <a:ext cx="45719" cy="2598043"/>
                    </a:xfrm>
                    <a:prstGeom prst="arc">
                      <a:avLst>
                        <a:gd name="adj1" fmla="val 16200000"/>
                        <a:gd name="adj2" fmla="val 5394623"/>
                      </a:avLst>
                    </a:prstGeom>
                    <a:ln>
                      <a:prstDash val="sysDash"/>
                    </a:ln>
                    <a:effectLst>
                      <a:reflection blurRad="6350" stA="0" endPos="90000" dir="5400000" sy="-100000" algn="bl" rotWithShape="0"/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" name="Textfeld 5"/>
                    <p:cNvSpPr txBox="1"/>
                    <p:nvPr/>
                  </p:nvSpPr>
                  <p:spPr>
                    <a:xfrm>
                      <a:off x="2942407" y="3732544"/>
                      <a:ext cx="373425" cy="4072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3" name="Textfeld 42"/>
                    <p:cNvSpPr txBox="1"/>
                    <p:nvPr/>
                  </p:nvSpPr>
                  <p:spPr>
                    <a:xfrm>
                      <a:off x="3359631" y="3714614"/>
                      <a:ext cx="305938" cy="4072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p:txBody>
                </p:sp>
                <p:sp>
                  <p:nvSpPr>
                    <p:cNvPr id="44" name="Textfeld 43"/>
                    <p:cNvSpPr txBox="1"/>
                    <p:nvPr/>
                  </p:nvSpPr>
                  <p:spPr>
                    <a:xfrm>
                      <a:off x="6870220" y="4928240"/>
                      <a:ext cx="373425" cy="4072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45" name="Textfeld 44"/>
                    <p:cNvSpPr txBox="1"/>
                    <p:nvPr/>
                  </p:nvSpPr>
                  <p:spPr>
                    <a:xfrm>
                      <a:off x="6921813" y="5169056"/>
                      <a:ext cx="305938" cy="4072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-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p:txBody>
                </p:sp>
              </p:grpSp>
            </p:grpSp>
          </p:grpSp>
        </p:grpSp>
        <p:cxnSp>
          <p:nvCxnSpPr>
            <p:cNvPr id="47" name="Gerade Verbindung mit Pfeil 46"/>
            <p:cNvCxnSpPr/>
            <p:nvPr/>
          </p:nvCxnSpPr>
          <p:spPr bwMode="auto">
            <a:xfrm flipV="1">
              <a:off x="4118375" y="1136848"/>
              <a:ext cx="50432" cy="232801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" name="Textfeld 47"/>
            <p:cNvSpPr txBox="1"/>
            <p:nvPr/>
          </p:nvSpPr>
          <p:spPr>
            <a:xfrm rot="16200000">
              <a:off x="3471164" y="1921298"/>
              <a:ext cx="1123661" cy="357930"/>
            </a:xfrm>
            <a:prstGeom prst="rect">
              <a:avLst/>
            </a:prstGeom>
            <a:noFill/>
          </p:spPr>
          <p:txBody>
            <a:bodyPr wrap="none" lIns="80147" tIns="40074" rIns="80147" bIns="40074" rtlCol="0">
              <a:spAutoFit/>
            </a:bodyPr>
            <a:lstStyle/>
            <a:p>
              <a:r>
                <a:rPr lang="en-US" dirty="0" smtClean="0"/>
                <a:t>1000 mm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815265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2204864"/>
            <a:ext cx="4542449" cy="34068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2233059"/>
            <a:ext cx="4542449" cy="340683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336" y="2232744"/>
            <a:ext cx="4542449" cy="340683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348880"/>
            <a:ext cx="4839824" cy="272240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320" y="2348880"/>
            <a:ext cx="5012312" cy="28194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153" y="188644"/>
            <a:ext cx="5014913" cy="648072"/>
          </a:xfrm>
        </p:spPr>
        <p:txBody>
          <a:bodyPr/>
          <a:lstStyle/>
          <a:p>
            <a:r>
              <a:rPr lang="de-DE" dirty="0" smtClean="0"/>
              <a:t>In-situ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converter</a:t>
            </a:r>
            <a:r>
              <a:rPr lang="de-DE" dirty="0" smtClean="0"/>
              <a:t> </a:t>
            </a:r>
            <a:r>
              <a:rPr lang="de-DE" dirty="0" err="1" smtClean="0"/>
              <a:t>bending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 </a:t>
            </a:r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C38D-B4E0-4D96-82AC-2BC8A4557035}" type="slidenum">
              <a:rPr lang="de-DE" smtClean="0">
                <a:solidFill>
                  <a:srgbClr val="000000"/>
                </a:solidFill>
              </a:rPr>
              <a:pPr/>
              <a:t>15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879634" y="991369"/>
            <a:ext cx="5207030" cy="646056"/>
          </a:xfrm>
          <a:prstGeom prst="rect">
            <a:avLst/>
          </a:prstGeom>
          <a:noFill/>
        </p:spPr>
        <p:txBody>
          <a:bodyPr wrap="none" lIns="91168" tIns="45584" rIns="91168" bIns="45584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1)Video: ramp 0V-&gt; 5000V -&gt; 0V applied voltage: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2)Deformation  at 0 V and 3000V 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1312" y="5939995"/>
            <a:ext cx="3292340" cy="646056"/>
          </a:xfrm>
          <a:prstGeom prst="rect">
            <a:avLst/>
          </a:prstGeom>
          <a:noFill/>
        </p:spPr>
        <p:txBody>
          <a:bodyPr wrap="none" lIns="91168" tIns="45584" rIns="91168" bIns="45584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vertical orientation:  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40 µm deformation at 3000 V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43301" y="5879023"/>
            <a:ext cx="2971739" cy="646056"/>
          </a:xfrm>
          <a:prstGeom prst="rect">
            <a:avLst/>
          </a:prstGeom>
          <a:noFill/>
        </p:spPr>
        <p:txBody>
          <a:bodyPr wrap="none" lIns="91168" tIns="45584" rIns="91168" bIns="45584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horizontal orientation: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45 </a:t>
            </a:r>
            <a:r>
              <a:rPr lang="en-US" dirty="0">
                <a:solidFill>
                  <a:srgbClr val="000000"/>
                </a:solidFill>
              </a:rPr>
              <a:t>µm </a:t>
            </a:r>
            <a:r>
              <a:rPr lang="en-US" dirty="0" smtClean="0">
                <a:solidFill>
                  <a:srgbClr val="000000"/>
                </a:solidFill>
              </a:rPr>
              <a:t>deformation 3000 V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3" name="DurchbiegungLHorizontalBeiRampe_0V_5000V_0V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33445" y="2224135"/>
            <a:ext cx="4509741" cy="33823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2204864"/>
            <a:ext cx="4479444" cy="3387580"/>
          </a:xfrm>
          <a:prstGeom prst="rect">
            <a:avLst/>
          </a:prstGeom>
        </p:spPr>
      </p:pic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153307"/>
              </p:ext>
            </p:extLst>
          </p:nvPr>
        </p:nvGraphicFramePr>
        <p:xfrm>
          <a:off x="4315157" y="2205394"/>
          <a:ext cx="4824536" cy="3691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2" name="Graph" r:id="rId14" imgW="3920760" imgH="3000960" progId="Origin50.Graph">
                  <p:embed/>
                </p:oleObj>
              </mc:Choice>
              <mc:Fallback>
                <p:oleObj name="Graph" r:id="rId1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315157" y="2205394"/>
                        <a:ext cx="4824536" cy="369164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DurchbiegungLVertikalBeiRampe_0V_5000V_0V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647" y="2238521"/>
            <a:ext cx="4430304" cy="3158609"/>
          </a:xfrm>
          <a:prstGeom prst="rect">
            <a:avLst/>
          </a:prstGeom>
        </p:spPr>
      </p:pic>
      <p:grpSp>
        <p:nvGrpSpPr>
          <p:cNvPr id="39" name="Gruppieren 38"/>
          <p:cNvGrpSpPr/>
          <p:nvPr/>
        </p:nvGrpSpPr>
        <p:grpSpPr>
          <a:xfrm>
            <a:off x="2176096" y="1575639"/>
            <a:ext cx="963954" cy="3901074"/>
            <a:chOff x="2176096" y="1575635"/>
            <a:chExt cx="963954" cy="3901074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2513244" y="1844824"/>
              <a:ext cx="618596" cy="432048"/>
              <a:chOff x="2513244" y="1844824"/>
              <a:chExt cx="618596" cy="432048"/>
            </a:xfrm>
          </p:grpSpPr>
          <p:cxnSp>
            <p:nvCxnSpPr>
              <p:cNvPr id="12" name="Gerade Verbindung 11"/>
              <p:cNvCxnSpPr/>
              <p:nvPr/>
            </p:nvCxnSpPr>
            <p:spPr>
              <a:xfrm>
                <a:off x="2523877" y="2132856"/>
                <a:ext cx="0" cy="1440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Gerade Verbindung 21"/>
              <p:cNvCxnSpPr/>
              <p:nvPr/>
            </p:nvCxnSpPr>
            <p:spPr>
              <a:xfrm flipH="1">
                <a:off x="2513244" y="2049599"/>
                <a:ext cx="171530" cy="9254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feld 24"/>
              <p:cNvSpPr txBox="1"/>
              <p:nvPr/>
            </p:nvSpPr>
            <p:spPr>
              <a:xfrm>
                <a:off x="2600925" y="184482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0 V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" name="Gruppieren 26"/>
            <p:cNvGrpSpPr/>
            <p:nvPr/>
          </p:nvGrpSpPr>
          <p:grpSpPr>
            <a:xfrm>
              <a:off x="2176096" y="1575635"/>
              <a:ext cx="963954" cy="701237"/>
              <a:chOff x="2545143" y="1575635"/>
              <a:chExt cx="963954" cy="701237"/>
            </a:xfrm>
          </p:grpSpPr>
          <p:cxnSp>
            <p:nvCxnSpPr>
              <p:cNvPr id="28" name="Gerade Verbindung 27"/>
              <p:cNvCxnSpPr/>
              <p:nvPr/>
            </p:nvCxnSpPr>
            <p:spPr>
              <a:xfrm>
                <a:off x="2555776" y="2081435"/>
                <a:ext cx="0" cy="19543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28"/>
              <p:cNvCxnSpPr/>
              <p:nvPr/>
            </p:nvCxnSpPr>
            <p:spPr>
              <a:xfrm flipH="1">
                <a:off x="2545143" y="1866090"/>
                <a:ext cx="171530" cy="25276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2593462" y="1575635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5000 V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6" name="Gerade Verbindung 35"/>
            <p:cNvCxnSpPr/>
            <p:nvPr/>
          </p:nvCxnSpPr>
          <p:spPr>
            <a:xfrm>
              <a:off x="2186729" y="2214030"/>
              <a:ext cx="0" cy="3262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>
              <a:off x="2523877" y="2204864"/>
              <a:ext cx="0" cy="3262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/>
          <p:nvPr/>
        </p:nvGrpSpPr>
        <p:grpSpPr>
          <a:xfrm>
            <a:off x="8059503" y="1484784"/>
            <a:ext cx="915635" cy="3901074"/>
            <a:chOff x="2224415" y="1575635"/>
            <a:chExt cx="915635" cy="3901074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2513244" y="1844824"/>
              <a:ext cx="618596" cy="432048"/>
              <a:chOff x="2513244" y="1844824"/>
              <a:chExt cx="618596" cy="432048"/>
            </a:xfrm>
          </p:grpSpPr>
          <p:cxnSp>
            <p:nvCxnSpPr>
              <p:cNvPr id="48" name="Gerade Verbindung 47"/>
              <p:cNvCxnSpPr/>
              <p:nvPr/>
            </p:nvCxnSpPr>
            <p:spPr>
              <a:xfrm>
                <a:off x="2523877" y="2132856"/>
                <a:ext cx="0" cy="14401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2513244" y="2049599"/>
                <a:ext cx="171530" cy="9254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feld 49"/>
              <p:cNvSpPr txBox="1"/>
              <p:nvPr/>
            </p:nvSpPr>
            <p:spPr>
              <a:xfrm>
                <a:off x="2600925" y="1844824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0 V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" name="Gruppieren 41"/>
            <p:cNvGrpSpPr/>
            <p:nvPr/>
          </p:nvGrpSpPr>
          <p:grpSpPr>
            <a:xfrm>
              <a:off x="2224415" y="1575635"/>
              <a:ext cx="915635" cy="701237"/>
              <a:chOff x="2593462" y="1575635"/>
              <a:chExt cx="915635" cy="701237"/>
            </a:xfrm>
          </p:grpSpPr>
          <p:cxnSp>
            <p:nvCxnSpPr>
              <p:cNvPr id="45" name="Gerade Verbindung 44"/>
              <p:cNvCxnSpPr/>
              <p:nvPr/>
            </p:nvCxnSpPr>
            <p:spPr>
              <a:xfrm>
                <a:off x="2613102" y="2081435"/>
                <a:ext cx="0" cy="19543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 Verbindung 45"/>
              <p:cNvCxnSpPr/>
              <p:nvPr/>
            </p:nvCxnSpPr>
            <p:spPr>
              <a:xfrm flipH="1">
                <a:off x="2608941" y="1866090"/>
                <a:ext cx="139631" cy="2542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feld 46"/>
              <p:cNvSpPr txBox="1"/>
              <p:nvPr/>
            </p:nvSpPr>
            <p:spPr>
              <a:xfrm>
                <a:off x="2593462" y="1575635"/>
                <a:ext cx="915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5000 V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43" name="Gerade Verbindung 42"/>
            <p:cNvCxnSpPr/>
            <p:nvPr/>
          </p:nvCxnSpPr>
          <p:spPr>
            <a:xfrm>
              <a:off x="2250527" y="2214030"/>
              <a:ext cx="0" cy="3262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43"/>
            <p:cNvCxnSpPr/>
            <p:nvPr/>
          </p:nvCxnSpPr>
          <p:spPr>
            <a:xfrm>
              <a:off x="2523877" y="2204864"/>
              <a:ext cx="0" cy="32626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fik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3" y="2204868"/>
            <a:ext cx="4314056" cy="3239571"/>
          </a:xfrm>
          <a:prstGeom prst="rect">
            <a:avLst/>
          </a:prstGeom>
        </p:spPr>
      </p:pic>
      <p:graphicFrame>
        <p:nvGraphicFramePr>
          <p:cNvPr id="19" name="Obj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332908"/>
              </p:ext>
            </p:extLst>
          </p:nvPr>
        </p:nvGraphicFramePr>
        <p:xfrm>
          <a:off x="65007" y="2204868"/>
          <a:ext cx="4441040" cy="361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3" name="Graph" r:id="rId18" imgW="3920760" imgH="3000960" progId="Origin50.Graph">
                  <p:embed/>
                </p:oleObj>
              </mc:Choice>
              <mc:Fallback>
                <p:oleObj name="Graph" r:id="rId18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007" y="2204868"/>
                        <a:ext cx="4441040" cy="3613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49498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9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1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:\Sandwich Groß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3355">
            <a:off x="4847481" y="3420201"/>
            <a:ext cx="4227377" cy="36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AE439C-9757-457D-A26D-5233652F5A8B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7826" name="Picture 2" descr="D:\2017-09-20 11-07-16_Detekt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48" y="1440045"/>
            <a:ext cx="4398242" cy="29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ieren 28"/>
          <p:cNvGrpSpPr/>
          <p:nvPr/>
        </p:nvGrpSpPr>
        <p:grpSpPr>
          <a:xfrm>
            <a:off x="316162" y="1526524"/>
            <a:ext cx="3938599" cy="4799373"/>
            <a:chOff x="393177" y="1649886"/>
            <a:chExt cx="4605973" cy="5878254"/>
          </a:xfrm>
        </p:grpSpPr>
        <p:sp>
          <p:nvSpPr>
            <p:cNvPr id="3" name="Rechteck 2"/>
            <p:cNvSpPr/>
            <p:nvPr/>
          </p:nvSpPr>
          <p:spPr bwMode="auto">
            <a:xfrm>
              <a:off x="2286025" y="3207221"/>
              <a:ext cx="252483" cy="3571506"/>
            </a:xfrm>
            <a:prstGeom prst="rect">
              <a:avLst/>
            </a:prstGeom>
            <a:solidFill>
              <a:srgbClr val="7030A0">
                <a:alpha val="42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6" name="Rechteck 5"/>
            <p:cNvSpPr/>
            <p:nvPr/>
          </p:nvSpPr>
          <p:spPr bwMode="auto">
            <a:xfrm>
              <a:off x="2541492" y="3199704"/>
              <a:ext cx="72000" cy="35715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2618107" y="3207221"/>
              <a:ext cx="252483" cy="3571506"/>
            </a:xfrm>
            <a:prstGeom prst="rect">
              <a:avLst/>
            </a:prstGeom>
            <a:solidFill>
              <a:srgbClr val="CC00CC">
                <a:alpha val="42000"/>
              </a:srgbClr>
            </a:solidFill>
            <a:ln>
              <a:solidFill>
                <a:schemeClr val="accent1">
                  <a:shade val="50000"/>
                </a:schemeClr>
              </a:solidFill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393177" y="2756418"/>
              <a:ext cx="2030592" cy="452356"/>
            </a:xfrm>
            <a:prstGeom prst="rect">
              <a:avLst/>
            </a:prstGeom>
            <a:solidFill>
              <a:srgbClr val="CC00CC">
                <a:alpha val="42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detection vol. n</a:t>
              </a:r>
              <a:endParaRPr lang="en-US" dirty="0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736105" y="2740280"/>
              <a:ext cx="2263045" cy="452356"/>
            </a:xfrm>
            <a:prstGeom prst="rect">
              <a:avLst/>
            </a:prstGeom>
            <a:solidFill>
              <a:srgbClr val="CC00CC">
                <a:alpha val="42000"/>
              </a:srgb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detection vol.n+1</a:t>
              </a:r>
              <a:endParaRPr lang="en-US" dirty="0"/>
            </a:p>
          </p:txBody>
        </p:sp>
        <p:cxnSp>
          <p:nvCxnSpPr>
            <p:cNvPr id="8" name="Gerade Verbindung mit Pfeil 7"/>
            <p:cNvCxnSpPr/>
            <p:nvPr/>
          </p:nvCxnSpPr>
          <p:spPr bwMode="auto">
            <a:xfrm>
              <a:off x="2593273" y="2388550"/>
              <a:ext cx="0" cy="832520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feld 10"/>
            <p:cNvSpPr txBox="1"/>
            <p:nvPr/>
          </p:nvSpPr>
          <p:spPr>
            <a:xfrm>
              <a:off x="1279151" y="1649886"/>
              <a:ext cx="2930410" cy="79162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force-</a:t>
              </a:r>
            </a:p>
            <a:p>
              <a:pPr algn="ctr"/>
              <a:r>
                <a:rPr lang="en-US" dirty="0" smtClean="0"/>
                <a:t>compensation-volume </a:t>
              </a:r>
              <a:endParaRPr lang="en-US" dirty="0"/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2284452" y="3260395"/>
              <a:ext cx="72000" cy="34392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>
              <a:off x="2473033" y="3252708"/>
              <a:ext cx="72000" cy="348332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2614276" y="3252708"/>
              <a:ext cx="72000" cy="348332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2803498" y="3254980"/>
              <a:ext cx="72000" cy="348332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  <a:ex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 bwMode="auto">
            <a:xfrm flipV="1">
              <a:off x="1527444" y="6728095"/>
              <a:ext cx="971572" cy="307769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mit Pfeil 22"/>
            <p:cNvCxnSpPr/>
            <p:nvPr/>
          </p:nvCxnSpPr>
          <p:spPr bwMode="auto">
            <a:xfrm flipV="1">
              <a:off x="1527444" y="6726611"/>
              <a:ext cx="1168358" cy="309253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mit Pfeil 24"/>
            <p:cNvCxnSpPr/>
            <p:nvPr/>
          </p:nvCxnSpPr>
          <p:spPr bwMode="auto">
            <a:xfrm flipV="1">
              <a:off x="1527444" y="6752023"/>
              <a:ext cx="1308666" cy="283841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feld 23"/>
            <p:cNvSpPr txBox="1"/>
            <p:nvPr/>
          </p:nvSpPr>
          <p:spPr>
            <a:xfrm>
              <a:off x="1459204" y="4372282"/>
              <a:ext cx="845830" cy="904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/>
                <a:t>…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2962756" y="4374554"/>
              <a:ext cx="845830" cy="904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200" dirty="0"/>
                <a:t>…</a:t>
              </a: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610895" y="7073112"/>
              <a:ext cx="1830356" cy="455028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aseline="30000" dirty="0">
                  <a:latin typeface="Arial" charset="0"/>
                  <a:cs typeface="Arial" charset="0"/>
                </a:rPr>
                <a:t>10</a:t>
              </a:r>
              <a:r>
                <a:rPr lang="en-US" dirty="0">
                  <a:latin typeface="Arial" charset="0"/>
                  <a:cs typeface="Arial" charset="0"/>
                </a:rPr>
                <a:t>B</a:t>
              </a:r>
              <a:r>
                <a:rPr lang="en-US" baseline="-25000" dirty="0">
                  <a:latin typeface="Arial" charset="0"/>
                  <a:cs typeface="Arial" charset="0"/>
                </a:rPr>
                <a:t>4</a:t>
              </a:r>
              <a:r>
                <a:rPr lang="en-US" dirty="0">
                  <a:latin typeface="Arial" charset="0"/>
                  <a:cs typeface="Arial" charset="0"/>
                </a:rPr>
                <a:t>C coating</a:t>
              </a:r>
            </a:p>
          </p:txBody>
        </p:sp>
        <p:cxnSp>
          <p:nvCxnSpPr>
            <p:cNvPr id="13" name="Gerade Verbindung mit Pfeil 12"/>
            <p:cNvCxnSpPr/>
            <p:nvPr/>
          </p:nvCxnSpPr>
          <p:spPr bwMode="auto">
            <a:xfrm flipV="1">
              <a:off x="1554740" y="6742437"/>
              <a:ext cx="730733" cy="293427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1" name="Textfeld 30"/>
          <p:cNvSpPr txBox="1"/>
          <p:nvPr/>
        </p:nvSpPr>
        <p:spPr>
          <a:xfrm>
            <a:off x="58912" y="1111726"/>
            <a:ext cx="1585326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cross-section:</a:t>
            </a:r>
            <a:endParaRPr lang="en-US" u="sng" dirty="0"/>
          </a:p>
        </p:txBody>
      </p:sp>
      <p:sp>
        <p:nvSpPr>
          <p:cNvPr id="77824" name="Textfeld 77823"/>
          <p:cNvSpPr txBox="1"/>
          <p:nvPr/>
        </p:nvSpPr>
        <p:spPr>
          <a:xfrm>
            <a:off x="1581199" y="401838"/>
            <a:ext cx="5511081" cy="43487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2300" b="1" dirty="0"/>
              <a:t>Am-CLD demonstrator detector layout</a:t>
            </a:r>
          </a:p>
        </p:txBody>
      </p:sp>
      <p:sp>
        <p:nvSpPr>
          <p:cNvPr id="77825" name="Textfeld 77824"/>
          <p:cNvSpPr txBox="1"/>
          <p:nvPr/>
        </p:nvSpPr>
        <p:spPr>
          <a:xfrm>
            <a:off x="185062" y="6346191"/>
            <a:ext cx="5526533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filed European Patent: EP 17184906.0 (04.08.2017) 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H="1" flipV="1">
            <a:off x="4921719" y="1508563"/>
            <a:ext cx="2686387" cy="43288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feld 31"/>
          <p:cNvSpPr txBox="1"/>
          <p:nvPr/>
        </p:nvSpPr>
        <p:spPr>
          <a:xfrm>
            <a:off x="4921719" y="1046147"/>
            <a:ext cx="3957770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Sandwich-like </a:t>
            </a:r>
            <a:r>
              <a:rPr lang="en-US" u="sng" dirty="0" smtClean="0">
                <a:solidFill>
                  <a:srgbClr val="FF0000"/>
                </a:solidFill>
              </a:rPr>
              <a:t>self-supporting</a:t>
            </a:r>
            <a:r>
              <a:rPr lang="en-US" u="sng" dirty="0" smtClean="0"/>
              <a:t> device:</a:t>
            </a:r>
            <a:endParaRPr lang="en-US" u="sng" dirty="0"/>
          </a:p>
        </p:txBody>
      </p:sp>
      <p:sp>
        <p:nvSpPr>
          <p:cNvPr id="20" name="Textfeld 19"/>
          <p:cNvSpPr txBox="1"/>
          <p:nvPr/>
        </p:nvSpPr>
        <p:spPr>
          <a:xfrm rot="549771">
            <a:off x="5939401" y="1457473"/>
            <a:ext cx="1123661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1200 mm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 rot="19002829">
            <a:off x="4209068" y="4007864"/>
            <a:ext cx="5262615" cy="573373"/>
          </a:xfrm>
          <a:prstGeom prst="rect">
            <a:avLst/>
          </a:prstGeom>
          <a:solidFill>
            <a:srgbClr val="FF0000"/>
          </a:solidFill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3200" dirty="0"/>
              <a:t>No pressure vessel needed!</a:t>
            </a:r>
          </a:p>
        </p:txBody>
      </p:sp>
      <p:sp>
        <p:nvSpPr>
          <p:cNvPr id="33" name="Rechteck 32"/>
          <p:cNvSpPr/>
          <p:nvPr/>
        </p:nvSpPr>
        <p:spPr bwMode="auto">
          <a:xfrm>
            <a:off x="2408028" y="2800217"/>
            <a:ext cx="97211" cy="289200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4" name="Rechteck 33"/>
          <p:cNvSpPr/>
          <p:nvPr/>
        </p:nvSpPr>
        <p:spPr bwMode="auto">
          <a:xfrm>
            <a:off x="1833365" y="2800217"/>
            <a:ext cx="97211" cy="2892009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35" name="Gerade Verbindung mit Pfeil 34"/>
          <p:cNvCxnSpPr/>
          <p:nvPr/>
        </p:nvCxnSpPr>
        <p:spPr bwMode="auto">
          <a:xfrm flipH="1">
            <a:off x="1934749" y="2196485"/>
            <a:ext cx="262730" cy="59540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mit Pfeil 35"/>
          <p:cNvCxnSpPr>
            <a:endCxn id="33" idx="0"/>
          </p:cNvCxnSpPr>
          <p:nvPr/>
        </p:nvCxnSpPr>
        <p:spPr bwMode="auto">
          <a:xfrm>
            <a:off x="2214769" y="2196486"/>
            <a:ext cx="241865" cy="60373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feld 36"/>
          <p:cNvSpPr txBox="1"/>
          <p:nvPr/>
        </p:nvSpPr>
        <p:spPr>
          <a:xfrm>
            <a:off x="2797318" y="2932360"/>
            <a:ext cx="1056335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p</a:t>
            </a:r>
            <a:r>
              <a:rPr lang="en-US" b="1" baseline="-25000" dirty="0" smtClean="0">
                <a:solidFill>
                  <a:srgbClr val="FF0000"/>
                </a:solidFill>
              </a:rPr>
              <a:t>f-c-v</a:t>
            </a:r>
            <a:r>
              <a:rPr lang="en-US" dirty="0" smtClean="0"/>
              <a:t>&lt;</a:t>
            </a:r>
            <a:r>
              <a:rPr lang="en-US" dirty="0" err="1" smtClean="0"/>
              <a:t>p</a:t>
            </a:r>
            <a:r>
              <a:rPr lang="en-US" b="1" baseline="-25000" dirty="0" err="1" smtClean="0">
                <a:solidFill>
                  <a:srgbClr val="CC00CC"/>
                </a:solidFill>
              </a:rPr>
              <a:t>dv</a:t>
            </a:r>
            <a:endParaRPr lang="en-US" b="1" baseline="-250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475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0656" y="44624"/>
            <a:ext cx="5395640" cy="736140"/>
          </a:xfrm>
        </p:spPr>
        <p:txBody>
          <a:bodyPr/>
          <a:lstStyle/>
          <a:p>
            <a:r>
              <a:rPr lang="en-US" dirty="0" smtClean="0"/>
              <a:t>Set-up of Am-CLD</a:t>
            </a:r>
            <a:r>
              <a:rPr lang="en-US" dirty="0"/>
              <a:t> </a:t>
            </a:r>
            <a:r>
              <a:rPr lang="en-US" dirty="0" smtClean="0"/>
              <a:t>detection planes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424742" y="3749495"/>
            <a:ext cx="2259162" cy="95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91" tIns="40046" rIns="80091" bIns="40046" rtlCol="0" anchor="ctr"/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807054" y="2568327"/>
            <a:ext cx="3263450" cy="3934752"/>
            <a:chOff x="3946808" y="703658"/>
            <a:chExt cx="3816424" cy="6643208"/>
          </a:xfrm>
          <a:solidFill>
            <a:schemeClr val="accent1"/>
          </a:solidFill>
        </p:grpSpPr>
        <p:cxnSp>
          <p:nvCxnSpPr>
            <p:cNvPr id="7" name="Gerade Verbindung 6"/>
            <p:cNvCxnSpPr/>
            <p:nvPr/>
          </p:nvCxnSpPr>
          <p:spPr>
            <a:xfrm>
              <a:off x="3946808" y="703658"/>
              <a:ext cx="0" cy="6621856"/>
            </a:xfrm>
            <a:prstGeom prst="line">
              <a:avLst/>
            </a:prstGeom>
            <a:grpFill/>
            <a:ln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ieren 7"/>
            <p:cNvGrpSpPr/>
            <p:nvPr/>
          </p:nvGrpSpPr>
          <p:grpSpPr>
            <a:xfrm>
              <a:off x="4439434" y="879526"/>
              <a:ext cx="83438" cy="5887079"/>
              <a:chOff x="1968282" y="925246"/>
              <a:chExt cx="83438" cy="5887079"/>
            </a:xfrm>
            <a:grpFill/>
          </p:grpSpPr>
          <p:cxnSp>
            <p:nvCxnSpPr>
              <p:cNvPr id="30" name="Gerade Verbindung 29"/>
              <p:cNvCxnSpPr/>
              <p:nvPr/>
            </p:nvCxnSpPr>
            <p:spPr>
              <a:xfrm>
                <a:off x="1968282" y="925246"/>
                <a:ext cx="0" cy="5887079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hteck 30"/>
              <p:cNvSpPr/>
              <p:nvPr/>
            </p:nvSpPr>
            <p:spPr>
              <a:xfrm>
                <a:off x="1979712" y="1268760"/>
                <a:ext cx="72008" cy="4464496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Gerade Verbindung 8"/>
            <p:cNvCxnSpPr/>
            <p:nvPr/>
          </p:nvCxnSpPr>
          <p:spPr>
            <a:xfrm>
              <a:off x="4882912" y="996884"/>
              <a:ext cx="0" cy="5978575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5177959" y="941576"/>
              <a:ext cx="0" cy="5782241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en 10"/>
            <p:cNvGrpSpPr/>
            <p:nvPr/>
          </p:nvGrpSpPr>
          <p:grpSpPr>
            <a:xfrm>
              <a:off x="5647281" y="890816"/>
              <a:ext cx="73439" cy="5256584"/>
              <a:chOff x="2024001" y="882432"/>
              <a:chExt cx="73439" cy="5256584"/>
            </a:xfrm>
            <a:grpFill/>
          </p:grpSpPr>
          <p:cxnSp>
            <p:nvCxnSpPr>
              <p:cNvPr id="28" name="Gerade Verbindung 27"/>
              <p:cNvCxnSpPr/>
              <p:nvPr/>
            </p:nvCxnSpPr>
            <p:spPr>
              <a:xfrm>
                <a:off x="2024001" y="882432"/>
                <a:ext cx="0" cy="5256584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Rechteck 28"/>
              <p:cNvSpPr/>
              <p:nvPr/>
            </p:nvSpPr>
            <p:spPr>
              <a:xfrm>
                <a:off x="2025432" y="1268759"/>
                <a:ext cx="72008" cy="4464497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 rot="10800000">
              <a:off x="5470407" y="931910"/>
              <a:ext cx="72008" cy="5215491"/>
              <a:chOff x="1979712" y="885477"/>
              <a:chExt cx="72008" cy="5215491"/>
            </a:xfrm>
            <a:grpFill/>
          </p:grpSpPr>
          <p:cxnSp>
            <p:nvCxnSpPr>
              <p:cNvPr id="26" name="Gerade Verbindung 25"/>
              <p:cNvCxnSpPr/>
              <p:nvPr/>
            </p:nvCxnSpPr>
            <p:spPr>
              <a:xfrm rot="10800000" flipV="1">
                <a:off x="1979732" y="885477"/>
                <a:ext cx="1767" cy="5215491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hteck 26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Gerade Verbindung 12"/>
            <p:cNvCxnSpPr/>
            <p:nvPr/>
          </p:nvCxnSpPr>
          <p:spPr>
            <a:xfrm>
              <a:off x="6226633" y="984498"/>
              <a:ext cx="0" cy="6107553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5952993" y="1017310"/>
              <a:ext cx="0" cy="5554229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ieren 14"/>
            <p:cNvGrpSpPr/>
            <p:nvPr/>
          </p:nvGrpSpPr>
          <p:grpSpPr>
            <a:xfrm>
              <a:off x="6705971" y="890816"/>
              <a:ext cx="83438" cy="5256584"/>
              <a:chOff x="2025432" y="882432"/>
              <a:chExt cx="83438" cy="5256584"/>
            </a:xfrm>
            <a:grpFill/>
          </p:grpSpPr>
          <p:cxnSp>
            <p:nvCxnSpPr>
              <p:cNvPr id="24" name="Gerade Verbindung 23"/>
              <p:cNvCxnSpPr/>
              <p:nvPr/>
            </p:nvCxnSpPr>
            <p:spPr>
              <a:xfrm>
                <a:off x="2025432" y="882432"/>
                <a:ext cx="0" cy="5256584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hteck 24"/>
              <p:cNvSpPr/>
              <p:nvPr/>
            </p:nvSpPr>
            <p:spPr>
              <a:xfrm>
                <a:off x="2036862" y="1268759"/>
                <a:ext cx="72008" cy="4464497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uppieren 15"/>
            <p:cNvGrpSpPr/>
            <p:nvPr/>
          </p:nvGrpSpPr>
          <p:grpSpPr>
            <a:xfrm rot="10800000">
              <a:off x="6527666" y="881132"/>
              <a:ext cx="83438" cy="5254978"/>
              <a:chOff x="1968282" y="896768"/>
              <a:chExt cx="83438" cy="5254978"/>
            </a:xfrm>
            <a:grpFill/>
          </p:grpSpPr>
          <p:cxnSp>
            <p:nvCxnSpPr>
              <p:cNvPr id="22" name="Gerade Verbindung 21"/>
              <p:cNvCxnSpPr/>
              <p:nvPr/>
            </p:nvCxnSpPr>
            <p:spPr>
              <a:xfrm rot="10800000" flipV="1">
                <a:off x="1968282" y="896768"/>
                <a:ext cx="0" cy="5254978"/>
              </a:xfrm>
              <a:prstGeom prst="line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hteck 22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Gerade Verbindung 16"/>
            <p:cNvCxnSpPr/>
            <p:nvPr/>
          </p:nvCxnSpPr>
          <p:spPr>
            <a:xfrm>
              <a:off x="7092299" y="958407"/>
              <a:ext cx="0" cy="6133643"/>
            </a:xfrm>
            <a:prstGeom prst="line">
              <a:avLst/>
            </a:prstGeom>
            <a:grpFill/>
            <a:ln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>
              <a:off x="7376057" y="1051884"/>
              <a:ext cx="0" cy="5782241"/>
            </a:xfrm>
            <a:prstGeom prst="line">
              <a:avLst/>
            </a:prstGeom>
            <a:grpFill/>
            <a:ln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8"/>
            <p:cNvGrpSpPr/>
            <p:nvPr/>
          </p:nvGrpSpPr>
          <p:grpSpPr>
            <a:xfrm rot="10800000">
              <a:off x="7679794" y="956687"/>
              <a:ext cx="83438" cy="6390179"/>
              <a:chOff x="1968282" y="-313988"/>
              <a:chExt cx="83438" cy="6390179"/>
            </a:xfrm>
            <a:grpFill/>
          </p:grpSpPr>
          <p:cxnSp>
            <p:nvCxnSpPr>
              <p:cNvPr id="20" name="Gerade Verbindung 19"/>
              <p:cNvCxnSpPr/>
              <p:nvPr/>
            </p:nvCxnSpPr>
            <p:spPr>
              <a:xfrm rot="10800000" flipV="1">
                <a:off x="1968282" y="-313988"/>
                <a:ext cx="12050" cy="6390179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chteck 20"/>
              <p:cNvSpPr/>
              <p:nvPr/>
            </p:nvSpPr>
            <p:spPr>
              <a:xfrm>
                <a:off x="1979712" y="1291620"/>
                <a:ext cx="72008" cy="4464496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uppieren 31"/>
          <p:cNvGrpSpPr/>
          <p:nvPr/>
        </p:nvGrpSpPr>
        <p:grpSpPr>
          <a:xfrm>
            <a:off x="188334" y="2192711"/>
            <a:ext cx="3030178" cy="646331"/>
            <a:chOff x="884379" y="253361"/>
            <a:chExt cx="3543625" cy="825412"/>
          </a:xfrm>
        </p:grpSpPr>
        <p:cxnSp>
          <p:nvCxnSpPr>
            <p:cNvPr id="35" name="Gerade Verbindung mit Pfeil 34"/>
            <p:cNvCxnSpPr/>
            <p:nvPr/>
          </p:nvCxnSpPr>
          <p:spPr>
            <a:xfrm>
              <a:off x="4103968" y="556682"/>
              <a:ext cx="324036" cy="26674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feld 33"/>
            <p:cNvSpPr txBox="1"/>
            <p:nvPr/>
          </p:nvSpPr>
          <p:spPr>
            <a:xfrm>
              <a:off x="884379" y="253361"/>
              <a:ext cx="2624922" cy="8254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r>
                <a:rPr lang="en-US" baseline="-25000" dirty="0" smtClean="0"/>
                <a:t>4</a:t>
              </a:r>
              <a:r>
                <a:rPr lang="en-US" dirty="0" smtClean="0"/>
                <a:t>C coated</a:t>
              </a:r>
              <a:r>
                <a:rPr lang="en-US" dirty="0"/>
                <a:t> </a:t>
              </a:r>
              <a:r>
                <a:rPr lang="en-US" dirty="0" smtClean="0"/>
                <a:t>Al-plate </a:t>
              </a:r>
            </a:p>
            <a:p>
              <a:r>
                <a:rPr lang="en-US" dirty="0" smtClean="0"/>
                <a:t>(drift electrode)</a:t>
              </a:r>
              <a:endParaRPr lang="en-US" dirty="0"/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1420746" y="3012881"/>
            <a:ext cx="1387662" cy="369332"/>
            <a:chOff x="2417898" y="1395377"/>
            <a:chExt cx="1622794" cy="471666"/>
          </a:xfrm>
        </p:grpSpPr>
        <p:sp>
          <p:nvSpPr>
            <p:cNvPr id="38" name="Textfeld 37"/>
            <p:cNvSpPr txBox="1"/>
            <p:nvPr/>
          </p:nvSpPr>
          <p:spPr>
            <a:xfrm>
              <a:off x="2417898" y="1395377"/>
              <a:ext cx="1115775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window</a:t>
              </a:r>
              <a:endParaRPr lang="en-US" dirty="0"/>
            </a:p>
          </p:txBody>
        </p:sp>
        <p:cxnSp>
          <p:nvCxnSpPr>
            <p:cNvPr id="39" name="Gerade Verbindung mit Pfeil 38"/>
            <p:cNvCxnSpPr/>
            <p:nvPr/>
          </p:nvCxnSpPr>
          <p:spPr>
            <a:xfrm>
              <a:off x="3508320" y="1566357"/>
              <a:ext cx="53237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uppieren 39"/>
          <p:cNvGrpSpPr/>
          <p:nvPr/>
        </p:nvGrpSpPr>
        <p:grpSpPr>
          <a:xfrm>
            <a:off x="689048" y="1731883"/>
            <a:ext cx="2928129" cy="1030392"/>
            <a:chOff x="1317537" y="392556"/>
            <a:chExt cx="3424284" cy="1315892"/>
          </a:xfrm>
        </p:grpSpPr>
        <p:grpSp>
          <p:nvGrpSpPr>
            <p:cNvPr id="41" name="Gruppieren 40"/>
            <p:cNvGrpSpPr/>
            <p:nvPr/>
          </p:nvGrpSpPr>
          <p:grpSpPr>
            <a:xfrm>
              <a:off x="3911469" y="646981"/>
              <a:ext cx="830352" cy="1061467"/>
              <a:chOff x="3922899" y="710987"/>
              <a:chExt cx="830352" cy="1061467"/>
            </a:xfrm>
          </p:grpSpPr>
          <p:cxnSp>
            <p:nvCxnSpPr>
              <p:cNvPr id="43" name="Gerade Verbindung mit Pfeil 42"/>
              <p:cNvCxnSpPr/>
              <p:nvPr/>
            </p:nvCxnSpPr>
            <p:spPr>
              <a:xfrm>
                <a:off x="4208137" y="714796"/>
                <a:ext cx="545114" cy="10576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43"/>
              <p:cNvCxnSpPr/>
              <p:nvPr/>
            </p:nvCxnSpPr>
            <p:spPr>
              <a:xfrm flipH="1" flipV="1">
                <a:off x="3922899" y="710987"/>
                <a:ext cx="278711" cy="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feld 41"/>
            <p:cNvSpPr txBox="1"/>
            <p:nvPr/>
          </p:nvSpPr>
          <p:spPr>
            <a:xfrm>
              <a:off x="1317537" y="392556"/>
              <a:ext cx="2630471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Multiwirecathode</a:t>
              </a:r>
              <a:r>
                <a:rPr lang="en-US" dirty="0" smtClean="0"/>
                <a:t> (x)</a:t>
              </a:r>
              <a:endParaRPr lang="en-US" dirty="0"/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44450" y="1308031"/>
            <a:ext cx="3112959" cy="1429177"/>
            <a:chOff x="1224673" y="149724"/>
            <a:chExt cx="3640433" cy="1825172"/>
          </a:xfrm>
        </p:grpSpPr>
        <p:grpSp>
          <p:nvGrpSpPr>
            <p:cNvPr id="46" name="Gruppieren 45"/>
            <p:cNvGrpSpPr/>
            <p:nvPr/>
          </p:nvGrpSpPr>
          <p:grpSpPr>
            <a:xfrm>
              <a:off x="3604318" y="556682"/>
              <a:ext cx="1260788" cy="1418214"/>
              <a:chOff x="3615748" y="620688"/>
              <a:chExt cx="1260788" cy="1418214"/>
            </a:xfrm>
          </p:grpSpPr>
          <p:cxnSp>
            <p:nvCxnSpPr>
              <p:cNvPr id="48" name="Gerade Verbindung mit Pfeil 47"/>
              <p:cNvCxnSpPr/>
              <p:nvPr/>
            </p:nvCxnSpPr>
            <p:spPr>
              <a:xfrm>
                <a:off x="4115398" y="620688"/>
                <a:ext cx="761138" cy="141821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8"/>
              <p:cNvCxnSpPr/>
              <p:nvPr/>
            </p:nvCxnSpPr>
            <p:spPr>
              <a:xfrm flipH="1">
                <a:off x="3615748" y="628248"/>
                <a:ext cx="50228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feld 46"/>
            <p:cNvSpPr txBox="1"/>
            <p:nvPr/>
          </p:nvSpPr>
          <p:spPr>
            <a:xfrm>
              <a:off x="1224673" y="149724"/>
              <a:ext cx="2420513" cy="4716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Multiwireanode</a:t>
              </a:r>
              <a:r>
                <a:rPr lang="en-US" dirty="0" smtClean="0"/>
                <a:t> (y)</a:t>
              </a:r>
              <a:endParaRPr lang="en-US" dirty="0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4896184" y="1234703"/>
            <a:ext cx="3252336" cy="6348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2x </a:t>
            </a:r>
            <a:r>
              <a:rPr lang="en-US" dirty="0"/>
              <a:t>B</a:t>
            </a:r>
            <a:r>
              <a:rPr lang="en-US" baseline="-25000" dirty="0"/>
              <a:t>4</a:t>
            </a:r>
            <a:r>
              <a:rPr lang="en-US" dirty="0"/>
              <a:t>C </a:t>
            </a:r>
            <a:r>
              <a:rPr lang="en-US" dirty="0" smtClean="0"/>
              <a:t>coated Al-plate </a:t>
            </a:r>
          </a:p>
          <a:p>
            <a:r>
              <a:rPr lang="en-US" dirty="0" smtClean="0"/>
              <a:t>(</a:t>
            </a:r>
            <a:r>
              <a:rPr lang="en-US" dirty="0"/>
              <a:t>drift </a:t>
            </a:r>
            <a:r>
              <a:rPr lang="en-US" dirty="0" smtClean="0"/>
              <a:t>electrode) (back-to-back)</a:t>
            </a:r>
          </a:p>
        </p:txBody>
      </p:sp>
      <p:cxnSp>
        <p:nvCxnSpPr>
          <p:cNvPr id="51" name="Gerade Verbindung mit Pfeil 50"/>
          <p:cNvCxnSpPr/>
          <p:nvPr/>
        </p:nvCxnSpPr>
        <p:spPr>
          <a:xfrm flipH="1">
            <a:off x="4206064" y="1898719"/>
            <a:ext cx="251750" cy="7403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 flipH="1">
            <a:off x="4465154" y="1905195"/>
            <a:ext cx="4427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52"/>
          <p:cNvSpPr/>
          <p:nvPr/>
        </p:nvSpPr>
        <p:spPr>
          <a:xfrm>
            <a:off x="5134420" y="2639092"/>
            <a:ext cx="1062148" cy="3318805"/>
          </a:xfrm>
          <a:prstGeom prst="rect">
            <a:avLst/>
          </a:prstGeom>
          <a:noFill/>
          <a:ln w="254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91" tIns="40046" rIns="80091" bIns="40046" rtlCol="0" anchor="ctr"/>
          <a:lstStyle/>
          <a:p>
            <a:pPr algn="ctr"/>
            <a:endParaRPr lang="en-US"/>
          </a:p>
        </p:txBody>
      </p:sp>
      <p:sp>
        <p:nvSpPr>
          <p:cNvPr id="54" name="Textfeld 53"/>
          <p:cNvSpPr txBox="1"/>
          <p:nvPr/>
        </p:nvSpPr>
        <p:spPr>
          <a:xfrm>
            <a:off x="6220778" y="2396484"/>
            <a:ext cx="2749468" cy="357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80091" tIns="40046" rIns="80091" bIns="40046" rtlCol="0">
            <a:spAutoFit/>
          </a:bodyPr>
          <a:lstStyle/>
          <a:p>
            <a:r>
              <a:rPr lang="en-US" dirty="0" smtClean="0"/>
              <a:t>one detection plane (</a:t>
            </a:r>
            <a:r>
              <a:rPr lang="en-US" dirty="0" err="1" smtClean="0"/>
              <a:t>x,y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55" name="Gruppieren 54"/>
          <p:cNvGrpSpPr/>
          <p:nvPr/>
        </p:nvGrpSpPr>
        <p:grpSpPr>
          <a:xfrm>
            <a:off x="2671264" y="6481668"/>
            <a:ext cx="262660" cy="129765"/>
            <a:chOff x="1453953" y="6143600"/>
            <a:chExt cx="307166" cy="165720"/>
          </a:xfrm>
        </p:grpSpPr>
        <p:cxnSp>
          <p:nvCxnSpPr>
            <p:cNvPr id="56" name="Gerade Verbindung 55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56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feld 83"/>
          <p:cNvSpPr txBox="1"/>
          <p:nvPr/>
        </p:nvSpPr>
        <p:spPr>
          <a:xfrm>
            <a:off x="3458524" y="6214475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  <p:sp>
        <p:nvSpPr>
          <p:cNvPr id="93" name="Textfeld 92"/>
          <p:cNvSpPr txBox="1"/>
          <p:nvPr/>
        </p:nvSpPr>
        <p:spPr>
          <a:xfrm>
            <a:off x="4047813" y="6358491"/>
            <a:ext cx="592955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-HV</a:t>
            </a:r>
            <a:endParaRPr lang="en-US" baseline="-25000" dirty="0"/>
          </a:p>
        </p:txBody>
      </p:sp>
      <p:sp>
        <p:nvSpPr>
          <p:cNvPr id="94" name="Textfeld 93"/>
          <p:cNvSpPr txBox="1"/>
          <p:nvPr/>
        </p:nvSpPr>
        <p:spPr>
          <a:xfrm>
            <a:off x="5918834" y="6395215"/>
            <a:ext cx="592955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-HV</a:t>
            </a:r>
            <a:endParaRPr lang="en-US" baseline="-25000" dirty="0"/>
          </a:p>
        </p:txBody>
      </p:sp>
      <p:cxnSp>
        <p:nvCxnSpPr>
          <p:cNvPr id="104" name="Gerade Verbindung mit Pfeil 103"/>
          <p:cNvCxnSpPr/>
          <p:nvPr/>
        </p:nvCxnSpPr>
        <p:spPr>
          <a:xfrm>
            <a:off x="2399224" y="2430222"/>
            <a:ext cx="546916" cy="5825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>
            <a:endCxn id="53" idx="0"/>
          </p:cNvCxnSpPr>
          <p:nvPr/>
        </p:nvCxnSpPr>
        <p:spPr>
          <a:xfrm flipH="1">
            <a:off x="5665495" y="2466985"/>
            <a:ext cx="100343" cy="172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 Verbindung 111"/>
          <p:cNvCxnSpPr/>
          <p:nvPr/>
        </p:nvCxnSpPr>
        <p:spPr>
          <a:xfrm flipH="1">
            <a:off x="5759649" y="2473460"/>
            <a:ext cx="436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/>
          <p:cNvCxnSpPr/>
          <p:nvPr/>
        </p:nvCxnSpPr>
        <p:spPr bwMode="auto">
          <a:xfrm>
            <a:off x="4168429" y="5792639"/>
            <a:ext cx="9271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86"/>
          <p:cNvCxnSpPr/>
          <p:nvPr/>
        </p:nvCxnSpPr>
        <p:spPr bwMode="auto">
          <a:xfrm flipH="1">
            <a:off x="4206064" y="5792643"/>
            <a:ext cx="5574" cy="697793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95"/>
          <p:cNvCxnSpPr/>
          <p:nvPr/>
        </p:nvCxnSpPr>
        <p:spPr bwMode="auto">
          <a:xfrm flipH="1">
            <a:off x="5085315" y="5785952"/>
            <a:ext cx="81121" cy="0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Gerade Verbindung 100"/>
          <p:cNvCxnSpPr/>
          <p:nvPr/>
        </p:nvCxnSpPr>
        <p:spPr bwMode="auto">
          <a:xfrm>
            <a:off x="5085717" y="5752683"/>
            <a:ext cx="0" cy="383383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6" name="Gruppieren 75"/>
          <p:cNvGrpSpPr/>
          <p:nvPr/>
        </p:nvGrpSpPr>
        <p:grpSpPr>
          <a:xfrm>
            <a:off x="3734329" y="6015573"/>
            <a:ext cx="364291" cy="477054"/>
            <a:chOff x="7803776" y="5988114"/>
            <a:chExt cx="426018" cy="525974"/>
          </a:xfrm>
        </p:grpSpPr>
        <p:cxnSp>
          <p:nvCxnSpPr>
            <p:cNvPr id="114" name="Gerade Verbindung 113"/>
            <p:cNvCxnSpPr/>
            <p:nvPr/>
          </p:nvCxnSpPr>
          <p:spPr bwMode="auto">
            <a:xfrm>
              <a:off x="7950394" y="6076447"/>
              <a:ext cx="1" cy="17327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59" name="Gruppieren 58"/>
            <p:cNvGrpSpPr/>
            <p:nvPr/>
          </p:nvGrpSpPr>
          <p:grpSpPr>
            <a:xfrm>
              <a:off x="7803776" y="6252342"/>
              <a:ext cx="307166" cy="143072"/>
              <a:chOff x="1453953" y="6143600"/>
              <a:chExt cx="307166" cy="165720"/>
            </a:xfrm>
          </p:grpSpPr>
          <p:cxnSp>
            <p:nvCxnSpPr>
              <p:cNvPr id="60" name="Gerade Verbindung 59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 Verbindung 60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Gerade Verbindung 61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feld 35"/>
            <p:cNvSpPr txBox="1"/>
            <p:nvPr/>
          </p:nvSpPr>
          <p:spPr>
            <a:xfrm>
              <a:off x="7867617" y="5988114"/>
              <a:ext cx="362177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3098902" y="6153330"/>
            <a:ext cx="262660" cy="129765"/>
            <a:chOff x="1453953" y="6143600"/>
            <a:chExt cx="307166" cy="165720"/>
          </a:xfrm>
        </p:grpSpPr>
        <p:cxnSp>
          <p:nvCxnSpPr>
            <p:cNvPr id="98" name="Gerade Verbindung 97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uppieren 140"/>
          <p:cNvGrpSpPr/>
          <p:nvPr/>
        </p:nvGrpSpPr>
        <p:grpSpPr>
          <a:xfrm>
            <a:off x="4398170" y="6024197"/>
            <a:ext cx="376510" cy="481374"/>
            <a:chOff x="5143400" y="6641963"/>
            <a:chExt cx="440303" cy="530737"/>
          </a:xfrm>
        </p:grpSpPr>
        <p:cxnSp>
          <p:nvCxnSpPr>
            <p:cNvPr id="109" name="Gerade Verbindung 108"/>
            <p:cNvCxnSpPr/>
            <p:nvPr/>
          </p:nvCxnSpPr>
          <p:spPr bwMode="auto">
            <a:xfrm>
              <a:off x="5290019" y="6641963"/>
              <a:ext cx="0" cy="271136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3" name="Gruppieren 112"/>
            <p:cNvGrpSpPr/>
            <p:nvPr/>
          </p:nvGrpSpPr>
          <p:grpSpPr>
            <a:xfrm>
              <a:off x="5143400" y="6915717"/>
              <a:ext cx="307166" cy="143072"/>
              <a:chOff x="1453953" y="6143600"/>
              <a:chExt cx="307166" cy="165720"/>
            </a:xfrm>
          </p:grpSpPr>
          <p:cxnSp>
            <p:nvCxnSpPr>
              <p:cNvPr id="118" name="Gerade Verbindung 117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Gerade Verbindung 118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Gerade Verbindung 119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Textfeld 116"/>
            <p:cNvSpPr txBox="1"/>
            <p:nvPr/>
          </p:nvSpPr>
          <p:spPr>
            <a:xfrm>
              <a:off x="5221530" y="6646726"/>
              <a:ext cx="362173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sp>
        <p:nvSpPr>
          <p:cNvPr id="128" name="Textfeld 127"/>
          <p:cNvSpPr txBox="1"/>
          <p:nvPr/>
        </p:nvSpPr>
        <p:spPr>
          <a:xfrm>
            <a:off x="4603830" y="6225306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  <p:grpSp>
        <p:nvGrpSpPr>
          <p:cNvPr id="129" name="Gruppieren 128"/>
          <p:cNvGrpSpPr/>
          <p:nvPr/>
        </p:nvGrpSpPr>
        <p:grpSpPr>
          <a:xfrm>
            <a:off x="4953980" y="6143002"/>
            <a:ext cx="262660" cy="129765"/>
            <a:chOff x="1453953" y="6143600"/>
            <a:chExt cx="307166" cy="165720"/>
          </a:xfrm>
        </p:grpSpPr>
        <p:cxnSp>
          <p:nvCxnSpPr>
            <p:cNvPr id="130" name="Gerade Verbindung 129"/>
            <p:cNvCxnSpPr/>
            <p:nvPr/>
          </p:nvCxnSpPr>
          <p:spPr>
            <a:xfrm flipH="1">
              <a:off x="1453953" y="6143600"/>
              <a:ext cx="30716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Gerade Verbindung 130"/>
            <p:cNvCxnSpPr/>
            <p:nvPr/>
          </p:nvCxnSpPr>
          <p:spPr>
            <a:xfrm flipH="1">
              <a:off x="1504352" y="6225882"/>
              <a:ext cx="1733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Gerade Verbindung 131"/>
            <p:cNvCxnSpPr/>
            <p:nvPr/>
          </p:nvCxnSpPr>
          <p:spPr>
            <a:xfrm flipH="1">
              <a:off x="1551158" y="6309320"/>
              <a:ext cx="10765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uppieren 132"/>
          <p:cNvGrpSpPr/>
          <p:nvPr/>
        </p:nvGrpSpPr>
        <p:grpSpPr>
          <a:xfrm>
            <a:off x="5622550" y="6027456"/>
            <a:ext cx="372437" cy="477054"/>
            <a:chOff x="7803776" y="5988114"/>
            <a:chExt cx="435544" cy="525974"/>
          </a:xfrm>
        </p:grpSpPr>
        <p:cxnSp>
          <p:nvCxnSpPr>
            <p:cNvPr id="134" name="Gerade Verbindung 133"/>
            <p:cNvCxnSpPr/>
            <p:nvPr/>
          </p:nvCxnSpPr>
          <p:spPr bwMode="auto">
            <a:xfrm>
              <a:off x="7950394" y="6076447"/>
              <a:ext cx="1" cy="173277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5" name="Gruppieren 134"/>
            <p:cNvGrpSpPr/>
            <p:nvPr/>
          </p:nvGrpSpPr>
          <p:grpSpPr>
            <a:xfrm>
              <a:off x="7803776" y="6252342"/>
              <a:ext cx="307166" cy="143072"/>
              <a:chOff x="1453953" y="6143600"/>
              <a:chExt cx="307166" cy="165720"/>
            </a:xfrm>
          </p:grpSpPr>
          <p:cxnSp>
            <p:nvCxnSpPr>
              <p:cNvPr id="137" name="Gerade Verbindung 136"/>
              <p:cNvCxnSpPr/>
              <p:nvPr/>
            </p:nvCxnSpPr>
            <p:spPr>
              <a:xfrm flipH="1">
                <a:off x="1453953" y="6143600"/>
                <a:ext cx="30716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Gerade Verbindung 137"/>
              <p:cNvCxnSpPr/>
              <p:nvPr/>
            </p:nvCxnSpPr>
            <p:spPr>
              <a:xfrm flipH="1">
                <a:off x="1504352" y="6225882"/>
                <a:ext cx="17338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Gerade Verbindung 138"/>
              <p:cNvCxnSpPr/>
              <p:nvPr/>
            </p:nvCxnSpPr>
            <p:spPr>
              <a:xfrm flipH="1">
                <a:off x="1551158" y="6309320"/>
                <a:ext cx="1076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Textfeld 135"/>
            <p:cNvSpPr txBox="1"/>
            <p:nvPr/>
          </p:nvSpPr>
          <p:spPr>
            <a:xfrm>
              <a:off x="7877143" y="5988114"/>
              <a:ext cx="362177" cy="525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dirty="0">
                  <a:solidFill>
                    <a:schemeClr val="accent1"/>
                  </a:solidFill>
                </a:rPr>
                <a:t>*</a:t>
              </a:r>
            </a:p>
          </p:txBody>
        </p:sp>
      </p:grpSp>
      <p:sp>
        <p:nvSpPr>
          <p:cNvPr id="140" name="Textfeld 139"/>
          <p:cNvSpPr txBox="1"/>
          <p:nvPr/>
        </p:nvSpPr>
        <p:spPr>
          <a:xfrm>
            <a:off x="5336932" y="6236928"/>
            <a:ext cx="63142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+HV</a:t>
            </a:r>
            <a:endParaRPr lang="en-US" baseline="-25000" dirty="0"/>
          </a:p>
        </p:txBody>
      </p:sp>
      <p:sp>
        <p:nvSpPr>
          <p:cNvPr id="102" name="Textfeld 101"/>
          <p:cNvSpPr txBox="1"/>
          <p:nvPr/>
        </p:nvSpPr>
        <p:spPr>
          <a:xfrm>
            <a:off x="5622543" y="1968655"/>
            <a:ext cx="3339865" cy="35787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lIns="80091" tIns="40046" rIns="80091" bIns="40046" rtlCol="0">
            <a:spAutoFit/>
          </a:bodyPr>
          <a:lstStyle/>
          <a:p>
            <a:r>
              <a:rPr lang="en-US" dirty="0" smtClean="0"/>
              <a:t>force compensation volume</a:t>
            </a:r>
            <a:endParaRPr lang="en-US" dirty="0"/>
          </a:p>
        </p:txBody>
      </p:sp>
      <p:cxnSp>
        <p:nvCxnSpPr>
          <p:cNvPr id="103" name="Gerade Verbindung 102"/>
          <p:cNvCxnSpPr/>
          <p:nvPr/>
        </p:nvCxnSpPr>
        <p:spPr>
          <a:xfrm flipH="1">
            <a:off x="5336933" y="2192711"/>
            <a:ext cx="2856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/>
          <p:cNvCxnSpPr/>
          <p:nvPr/>
        </p:nvCxnSpPr>
        <p:spPr>
          <a:xfrm flipH="1">
            <a:off x="5150440" y="2186193"/>
            <a:ext cx="186492" cy="3541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hteck 105"/>
          <p:cNvSpPr/>
          <p:nvPr/>
        </p:nvSpPr>
        <p:spPr bwMode="auto">
          <a:xfrm>
            <a:off x="5093850" y="2655525"/>
            <a:ext cx="61568" cy="313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7" name="Rechteck 106"/>
          <p:cNvSpPr/>
          <p:nvPr/>
        </p:nvSpPr>
        <p:spPr bwMode="auto">
          <a:xfrm>
            <a:off x="4187890" y="2713812"/>
            <a:ext cx="61568" cy="3060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108" name="Gerade Verbindung 107"/>
          <p:cNvCxnSpPr/>
          <p:nvPr/>
        </p:nvCxnSpPr>
        <p:spPr>
          <a:xfrm flipH="1" flipV="1">
            <a:off x="4398170" y="2192725"/>
            <a:ext cx="122027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>
            <a:endCxn id="107" idx="0"/>
          </p:cNvCxnSpPr>
          <p:nvPr/>
        </p:nvCxnSpPr>
        <p:spPr>
          <a:xfrm flipH="1">
            <a:off x="4218674" y="2173519"/>
            <a:ext cx="167726" cy="540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0766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</a:t>
            </a:r>
            <a:r>
              <a:rPr lang="en-US" b="1" dirty="0" smtClean="0"/>
              <a:t>repared Electronics</a:t>
            </a:r>
            <a:endParaRPr lang="en-US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pSp>
        <p:nvGrpSpPr>
          <p:cNvPr id="12" name="Gruppieren 11"/>
          <p:cNvGrpSpPr/>
          <p:nvPr/>
        </p:nvGrpSpPr>
        <p:grpSpPr>
          <a:xfrm>
            <a:off x="7637" y="1103429"/>
            <a:ext cx="8986915" cy="5412577"/>
            <a:chOff x="8930" y="1216581"/>
            <a:chExt cx="10509698" cy="5967617"/>
          </a:xfrm>
        </p:grpSpPr>
        <p:sp>
          <p:nvSpPr>
            <p:cNvPr id="5" name="Textfeld 4"/>
            <p:cNvSpPr txBox="1"/>
            <p:nvPr/>
          </p:nvSpPr>
          <p:spPr>
            <a:xfrm>
              <a:off x="2980732" y="1315733"/>
              <a:ext cx="5650393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-integrated on the delay-line PCB</a:t>
              </a:r>
            </a:p>
            <a:p>
              <a:r>
                <a:rPr lang="en-US" dirty="0" smtClean="0"/>
                <a:t>-low noise Amp., differential, gain: up to 30 dB</a:t>
              </a: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5398657" y="3185612"/>
              <a:ext cx="5119971" cy="1934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-differential signal </a:t>
              </a:r>
            </a:p>
            <a:p>
              <a:r>
                <a:rPr lang="en-US" dirty="0" smtClean="0"/>
                <a:t>-remote controlled: Gain (2-26 dB), </a:t>
              </a:r>
            </a:p>
            <a:p>
              <a:r>
                <a:rPr lang="en-US" dirty="0" smtClean="0"/>
                <a:t>Bandwidth (20-800 MHz), Delay (0-50ns)</a:t>
              </a:r>
            </a:p>
            <a:p>
              <a:r>
                <a:rPr lang="en-US" dirty="0" smtClean="0"/>
                <a:t>-Detector backside</a:t>
              </a:r>
            </a:p>
            <a:p>
              <a:r>
                <a:rPr lang="en-US" dirty="0" smtClean="0"/>
                <a:t>-positive and negative edge detection</a:t>
              </a:r>
            </a:p>
            <a:p>
              <a:r>
                <a:rPr lang="en-US" dirty="0" smtClean="0"/>
                <a:t>-time over </a:t>
              </a:r>
              <a:r>
                <a:rPr lang="en-US" dirty="0" err="1"/>
                <a:t>t</a:t>
              </a:r>
              <a:r>
                <a:rPr lang="en-US" dirty="0" err="1" smtClean="0"/>
                <a:t>hreshhold</a:t>
              </a:r>
              <a:endParaRPr lang="en-US" dirty="0"/>
            </a:p>
          </p:txBody>
        </p:sp>
        <p:pic>
          <p:nvPicPr>
            <p:cNvPr id="82947" name="Picture 3" descr="C:\Users\nowakg\Desktop\IKON13_meeting\IMG_019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07" y="3167311"/>
              <a:ext cx="5355850" cy="4016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uppieren 9"/>
            <p:cNvGrpSpPr/>
            <p:nvPr/>
          </p:nvGrpSpPr>
          <p:grpSpPr>
            <a:xfrm>
              <a:off x="8930" y="1216581"/>
              <a:ext cx="2668995" cy="1967294"/>
              <a:chOff x="6753558" y="1227597"/>
              <a:chExt cx="2971802" cy="2270165"/>
            </a:xfrm>
          </p:grpSpPr>
          <p:pic>
            <p:nvPicPr>
              <p:cNvPr id="82946" name="Picture 2" descr="C:\Users\nowakg\Desktop\IKON13_meeting\IMG_0193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0677" y="1326750"/>
                <a:ext cx="2894683" cy="2171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feld 8"/>
              <p:cNvSpPr txBox="1"/>
              <p:nvPr/>
            </p:nvSpPr>
            <p:spPr>
              <a:xfrm>
                <a:off x="6753558" y="1227597"/>
                <a:ext cx="2127466" cy="4698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Pre-Amplifier.:</a:t>
                </a:r>
                <a:endParaRPr lang="en-US" dirty="0"/>
              </a:p>
            </p:txBody>
          </p:sp>
        </p:grpSp>
      </p:grpSp>
      <p:sp>
        <p:nvSpPr>
          <p:cNvPr id="11" name="Textfeld 10"/>
          <p:cNvSpPr txBox="1"/>
          <p:nvPr/>
        </p:nvSpPr>
        <p:spPr>
          <a:xfrm>
            <a:off x="66862" y="2887747"/>
            <a:ext cx="2438124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Main-Amplifier + CFD: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8342" y="1181362"/>
            <a:ext cx="9002649" cy="5278771"/>
            <a:chOff x="42807" y="1216581"/>
            <a:chExt cx="10528099" cy="582009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7" y="1216581"/>
              <a:ext cx="8003738" cy="582009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895520" y="1216581"/>
              <a:ext cx="3675386" cy="19342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u="sng" dirty="0" smtClean="0"/>
                <a:t>(Main-Board) TDC on FPGA:</a:t>
              </a:r>
            </a:p>
            <a:p>
              <a:r>
                <a:rPr lang="en-US" dirty="0" smtClean="0"/>
                <a:t>-Linux OS</a:t>
              </a:r>
            </a:p>
            <a:p>
              <a:r>
                <a:rPr lang="en-US" dirty="0" smtClean="0"/>
                <a:t>-208 </a:t>
              </a:r>
              <a:r>
                <a:rPr lang="en-US" dirty="0" err="1" smtClean="0"/>
                <a:t>ps</a:t>
              </a:r>
              <a:r>
                <a:rPr lang="en-US" dirty="0" smtClean="0"/>
                <a:t> = one “Tick”, </a:t>
              </a:r>
            </a:p>
            <a:p>
              <a:r>
                <a:rPr lang="en-US" dirty="0" smtClean="0"/>
                <a:t>Delay-line step 1 ns</a:t>
              </a:r>
            </a:p>
            <a:p>
              <a:r>
                <a:rPr lang="en-US" dirty="0" smtClean="0"/>
                <a:t>-16 channel on one FPGA</a:t>
              </a:r>
            </a:p>
            <a:p>
              <a:r>
                <a:rPr lang="en-US" dirty="0" smtClean="0"/>
                <a:t>-one FPGA for 2 planes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1818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AE439C-9757-457D-A26D-5233652F5A8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703864" y="358974"/>
            <a:ext cx="5413322" cy="530386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2800" b="1" dirty="0"/>
              <a:t>Upcoming detector lab at HZG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91839" y="1128364"/>
            <a:ext cx="8969654" cy="5672572"/>
            <a:chOff x="107400" y="1244073"/>
            <a:chExt cx="10489513" cy="6254274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07400" y="1244073"/>
              <a:ext cx="7967288" cy="6254274"/>
              <a:chOff x="107400" y="1244073"/>
              <a:chExt cx="7967288" cy="6254274"/>
            </a:xfrm>
          </p:grpSpPr>
          <p:sp>
            <p:nvSpPr>
              <p:cNvPr id="5" name="Textfeld 4"/>
              <p:cNvSpPr txBox="1"/>
              <p:nvPr/>
            </p:nvSpPr>
            <p:spPr>
              <a:xfrm>
                <a:off x="107400" y="1244073"/>
                <a:ext cx="6135013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Restored Building for detector lab at the HZG site:</a:t>
                </a:r>
                <a:endParaRPr lang="en-US" dirty="0"/>
              </a:p>
            </p:txBody>
          </p:sp>
          <p:pic>
            <p:nvPicPr>
              <p:cNvPr id="81923" name="Picture 3" descr="C:\Users\nowakg\Desktop\IKON13_meeting\IMG_0195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35" y="1658358"/>
                <a:ext cx="7786653" cy="5839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8086417" y="1698169"/>
              <a:ext cx="2510496" cy="10180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-lab at ground level</a:t>
              </a:r>
            </a:p>
            <a:p>
              <a:r>
                <a:rPr lang="en-US" dirty="0" smtClean="0"/>
                <a:t>-lorry 3.5 t can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drive in</a:t>
              </a:r>
              <a:endParaRPr lang="en-US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91396" y="1124744"/>
            <a:ext cx="8785097" cy="5505604"/>
            <a:chOff x="-45893" y="1244073"/>
            <a:chExt cx="9835198" cy="6070184"/>
          </a:xfrm>
        </p:grpSpPr>
        <p:grpSp>
          <p:nvGrpSpPr>
            <p:cNvPr id="4" name="Gruppieren 3"/>
            <p:cNvGrpSpPr/>
            <p:nvPr/>
          </p:nvGrpSpPr>
          <p:grpSpPr>
            <a:xfrm>
              <a:off x="-45893" y="1244073"/>
              <a:ext cx="9835198" cy="6070184"/>
              <a:chOff x="0" y="1252998"/>
              <a:chExt cx="9835198" cy="6070184"/>
            </a:xfrm>
          </p:grpSpPr>
          <p:grpSp>
            <p:nvGrpSpPr>
              <p:cNvPr id="39" name="Gruppieren 38"/>
              <p:cNvGrpSpPr/>
              <p:nvPr/>
            </p:nvGrpSpPr>
            <p:grpSpPr>
              <a:xfrm>
                <a:off x="97195" y="1460747"/>
                <a:ext cx="9738003" cy="5862435"/>
                <a:chOff x="405245" y="833324"/>
                <a:chExt cx="9373225" cy="5434346"/>
              </a:xfrm>
            </p:grpSpPr>
            <p:pic>
              <p:nvPicPr>
                <p:cNvPr id="40" name="Grafik 3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5245" y="833324"/>
                  <a:ext cx="9373225" cy="5434346"/>
                </a:xfrm>
                <a:prstGeom prst="rect">
                  <a:avLst/>
                </a:prstGeom>
              </p:spPr>
            </p:pic>
            <p:sp>
              <p:nvSpPr>
                <p:cNvPr id="41" name="Rechteck 40"/>
                <p:cNvSpPr/>
                <p:nvPr/>
              </p:nvSpPr>
              <p:spPr>
                <a:xfrm>
                  <a:off x="4968733" y="2453941"/>
                  <a:ext cx="2255519" cy="2246811"/>
                </a:xfrm>
                <a:prstGeom prst="rect">
                  <a:avLst/>
                </a:prstGeom>
                <a:solidFill>
                  <a:schemeClr val="accent1">
                    <a:alpha val="33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2" name="Textfeld 41"/>
                <p:cNvSpPr txBox="1"/>
                <p:nvPr/>
              </p:nvSpPr>
              <p:spPr>
                <a:xfrm>
                  <a:off x="5130306" y="2633948"/>
                  <a:ext cx="1863634" cy="385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clean </a:t>
                  </a:r>
                  <a:r>
                    <a:rPr lang="de-DE" dirty="0" err="1" smtClean="0"/>
                    <a:t>room</a:t>
                  </a:r>
                  <a:endParaRPr lang="en-GB" dirty="0"/>
                </a:p>
              </p:txBody>
            </p:sp>
            <p:sp>
              <p:nvSpPr>
                <p:cNvPr id="43" name="Rechteck 42"/>
                <p:cNvSpPr/>
                <p:nvPr/>
              </p:nvSpPr>
              <p:spPr>
                <a:xfrm rot="16200000">
                  <a:off x="2436229" y="4806890"/>
                  <a:ext cx="1400294" cy="861603"/>
                </a:xfrm>
                <a:prstGeom prst="rect">
                  <a:avLst/>
                </a:prstGeom>
                <a:solidFill>
                  <a:schemeClr val="accent1">
                    <a:alpha val="6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Textfeld 43"/>
                <p:cNvSpPr txBox="1"/>
                <p:nvPr/>
              </p:nvSpPr>
              <p:spPr>
                <a:xfrm>
                  <a:off x="2679447" y="4839128"/>
                  <a:ext cx="1000816" cy="6561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/>
                    <a:t>Work</a:t>
                  </a:r>
                </a:p>
                <a:p>
                  <a:r>
                    <a:rPr lang="de-DE" dirty="0" err="1"/>
                    <a:t>bench</a:t>
                  </a:r>
                  <a:endParaRPr lang="en-GB" dirty="0"/>
                </a:p>
              </p:txBody>
            </p:sp>
            <p:sp>
              <p:nvSpPr>
                <p:cNvPr id="45" name="Rechteck 44"/>
                <p:cNvSpPr/>
                <p:nvPr/>
              </p:nvSpPr>
              <p:spPr>
                <a:xfrm>
                  <a:off x="6631661" y="1448797"/>
                  <a:ext cx="483029" cy="381396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Textfeld 45"/>
                <p:cNvSpPr txBox="1"/>
                <p:nvPr/>
              </p:nvSpPr>
              <p:spPr>
                <a:xfrm>
                  <a:off x="6586982" y="1516384"/>
                  <a:ext cx="813917" cy="235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900" dirty="0"/>
                    <a:t>Tresor</a:t>
                  </a:r>
                  <a:endParaRPr lang="en-GB" sz="900" dirty="0"/>
                </a:p>
              </p:txBody>
            </p:sp>
            <p:sp>
              <p:nvSpPr>
                <p:cNvPr id="47" name="Rechteck 46"/>
                <p:cNvSpPr/>
                <p:nvPr/>
              </p:nvSpPr>
              <p:spPr>
                <a:xfrm>
                  <a:off x="9230360" y="1648945"/>
                  <a:ext cx="203200" cy="923783"/>
                </a:xfrm>
                <a:prstGeom prst="rect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Zylinder 47"/>
                <p:cNvSpPr/>
                <p:nvPr/>
              </p:nvSpPr>
              <p:spPr>
                <a:xfrm rot="5400000">
                  <a:off x="8564216" y="1916443"/>
                  <a:ext cx="186041" cy="225388"/>
                </a:xfrm>
                <a:prstGeom prst="ca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Textfeld 48"/>
                <p:cNvSpPr txBox="1"/>
                <p:nvPr/>
              </p:nvSpPr>
              <p:spPr>
                <a:xfrm>
                  <a:off x="7791267" y="1918019"/>
                  <a:ext cx="797368" cy="235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900" dirty="0"/>
                    <a:t>lab </a:t>
                  </a:r>
                  <a:r>
                    <a:rPr lang="de-DE" sz="900" dirty="0" err="1"/>
                    <a:t>source</a:t>
                  </a:r>
                  <a:endParaRPr lang="en-GB" sz="900" dirty="0"/>
                </a:p>
              </p:txBody>
            </p:sp>
            <p:sp>
              <p:nvSpPr>
                <p:cNvPr id="50" name="Textfeld 49"/>
                <p:cNvSpPr txBox="1"/>
                <p:nvPr/>
              </p:nvSpPr>
              <p:spPr>
                <a:xfrm>
                  <a:off x="8628513" y="1543732"/>
                  <a:ext cx="661195" cy="235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900" dirty="0" err="1"/>
                    <a:t>detector</a:t>
                  </a:r>
                  <a:endParaRPr lang="en-GB" sz="900" dirty="0"/>
                </a:p>
              </p:txBody>
            </p:sp>
            <p:sp>
              <p:nvSpPr>
                <p:cNvPr id="51" name="Rechteck 50"/>
                <p:cNvSpPr/>
                <p:nvPr/>
              </p:nvSpPr>
              <p:spPr>
                <a:xfrm>
                  <a:off x="5285433" y="5806472"/>
                  <a:ext cx="2003641" cy="2627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Rechteck 51"/>
                <p:cNvSpPr/>
                <p:nvPr/>
              </p:nvSpPr>
              <p:spPr>
                <a:xfrm>
                  <a:off x="9230360" y="5192094"/>
                  <a:ext cx="203200" cy="74574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Rechteck 52"/>
                <p:cNvSpPr/>
                <p:nvPr/>
              </p:nvSpPr>
              <p:spPr>
                <a:xfrm>
                  <a:off x="2701255" y="2140925"/>
                  <a:ext cx="203200" cy="745744"/>
                </a:xfrm>
                <a:prstGeom prst="rect">
                  <a:avLst/>
                </a:prstGeom>
                <a:solidFill>
                  <a:schemeClr val="accent1">
                    <a:alpha val="3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Textfeld 53"/>
                <p:cNvSpPr txBox="1"/>
                <p:nvPr/>
              </p:nvSpPr>
              <p:spPr>
                <a:xfrm>
                  <a:off x="5285434" y="5739460"/>
                  <a:ext cx="2115464" cy="3851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 smtClean="0"/>
                    <a:t>vaccuum-shelf</a:t>
                  </a:r>
                  <a:endParaRPr lang="en-GB" dirty="0"/>
                </a:p>
              </p:txBody>
            </p:sp>
            <p:sp>
              <p:nvSpPr>
                <p:cNvPr id="55" name="Textfeld 54"/>
                <p:cNvSpPr txBox="1"/>
                <p:nvPr/>
              </p:nvSpPr>
              <p:spPr>
                <a:xfrm rot="16200000">
                  <a:off x="2320615" y="2232246"/>
                  <a:ext cx="938678" cy="3999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/>
                    <a:t>shelf</a:t>
                  </a:r>
                  <a:endParaRPr lang="en-GB" dirty="0"/>
                </a:p>
              </p:txBody>
            </p:sp>
            <p:sp>
              <p:nvSpPr>
                <p:cNvPr id="56" name="Textfeld 55"/>
                <p:cNvSpPr txBox="1"/>
                <p:nvPr/>
              </p:nvSpPr>
              <p:spPr>
                <a:xfrm rot="16200000">
                  <a:off x="8811762" y="5218493"/>
                  <a:ext cx="980527" cy="3979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err="1"/>
                    <a:t>shelf</a:t>
                  </a:r>
                  <a:endParaRPr lang="en-GB" dirty="0"/>
                </a:p>
              </p:txBody>
            </p:sp>
          </p:grpSp>
          <p:sp>
            <p:nvSpPr>
              <p:cNvPr id="23" name="Textfeld 22"/>
              <p:cNvSpPr txBox="1"/>
              <p:nvPr/>
            </p:nvSpPr>
            <p:spPr>
              <a:xfrm>
                <a:off x="0" y="1252998"/>
                <a:ext cx="1454244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 smtClean="0"/>
                  <a:t>Floor plan:</a:t>
                </a:r>
                <a:endParaRPr lang="en-US" u="sng" dirty="0"/>
              </a:p>
            </p:txBody>
          </p:sp>
        </p:grpSp>
        <p:sp>
          <p:nvSpPr>
            <p:cNvPr id="7" name="Textfeld 6"/>
            <p:cNvSpPr txBox="1"/>
            <p:nvPr/>
          </p:nvSpPr>
          <p:spPr>
            <a:xfrm>
              <a:off x="7244743" y="3546616"/>
              <a:ext cx="2053756" cy="13234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300552" indent="-300552">
                <a:buFontTx/>
                <a:buChar char="-"/>
              </a:pPr>
              <a:r>
                <a:rPr lang="en-US" dirty="0" smtClean="0"/>
                <a:t>about 90 m</a:t>
              </a:r>
              <a:r>
                <a:rPr lang="en-US" baseline="30000" dirty="0" smtClean="0"/>
                <a:t>2</a:t>
              </a:r>
            </a:p>
            <a:p>
              <a:pPr marL="300552" indent="-300552">
                <a:buFontTx/>
                <a:buChar char="-"/>
              </a:pPr>
              <a:r>
                <a:rPr lang="en-US" dirty="0" smtClean="0"/>
                <a:t>1.5 ton crane</a:t>
              </a:r>
            </a:p>
            <a:p>
              <a:pPr marL="300552" indent="-300552">
                <a:buFontTx/>
                <a:buChar char="-"/>
              </a:pPr>
              <a:r>
                <a:rPr lang="en-US" dirty="0" smtClean="0"/>
                <a:t>pressed air,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heating,…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21710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500" dirty="0"/>
              <a:t>Outline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18898" y="2320381"/>
            <a:ext cx="8720547" cy="3210174"/>
          </a:xfrm>
          <a:prstGeom prst="rect">
            <a:avLst/>
          </a:prstGeom>
          <a:noFill/>
        </p:spPr>
        <p:txBody>
          <a:bodyPr wrap="square" lIns="80091" tIns="40046" rIns="80091" bIns="40046" rtlCol="0">
            <a:spAutoFit/>
          </a:bodyPr>
          <a:lstStyle/>
          <a:p>
            <a:pPr marL="400454" indent="-400454">
              <a:buFont typeface="Arial" panose="020B0604020202020204" pitchFamily="34" charset="0"/>
              <a:buChar char="•"/>
            </a:pPr>
            <a:r>
              <a:rPr lang="en-US" sz="2800" dirty="0"/>
              <a:t>Current results from Am-CLD detector tests at the </a:t>
            </a:r>
            <a:r>
              <a:rPr lang="en-US" sz="2800" dirty="0">
                <a:solidFill>
                  <a:srgbClr val="FF0000"/>
                </a:solidFill>
              </a:rPr>
              <a:t>ESS-Test Beamline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(HZB)</a:t>
            </a:r>
          </a:p>
          <a:p>
            <a:endParaRPr lang="de-DE" sz="2800" dirty="0"/>
          </a:p>
          <a:p>
            <a:pPr marL="400454" indent="-400454">
              <a:buFont typeface="Arial" panose="020B0604020202020204" pitchFamily="34" charset="0"/>
              <a:buChar char="•"/>
            </a:pPr>
            <a:r>
              <a:rPr lang="en-US" altLang="en-US" sz="2800" kern="0" dirty="0">
                <a:solidFill>
                  <a:srgbClr val="000000"/>
                </a:solidFill>
                <a:latin typeface="Arial"/>
                <a:cs typeface="Arial"/>
              </a:rPr>
              <a:t>Set-up of the Am-CLD demonstrator detector</a:t>
            </a:r>
          </a:p>
          <a:p>
            <a:endParaRPr lang="de-DE" sz="2800" dirty="0"/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altLang="en-US" sz="2800" dirty="0"/>
              <a:t> </a:t>
            </a:r>
            <a:r>
              <a:rPr lang="de-DE" altLang="en-US" sz="2800" dirty="0" err="1"/>
              <a:t>Current</a:t>
            </a:r>
            <a:r>
              <a:rPr lang="de-DE" altLang="en-US" sz="2800" dirty="0"/>
              <a:t> </a:t>
            </a:r>
            <a:r>
              <a:rPr lang="de-DE" altLang="en-US" sz="2800" dirty="0" err="1"/>
              <a:t>results</a:t>
            </a:r>
            <a:r>
              <a:rPr lang="de-DE" altLang="en-US" sz="2800" dirty="0"/>
              <a:t> </a:t>
            </a:r>
            <a:r>
              <a:rPr lang="de-DE" altLang="en-US" sz="2800" dirty="0" err="1"/>
              <a:t>from</a:t>
            </a:r>
            <a:r>
              <a:rPr lang="de-DE" altLang="en-US" sz="2800" dirty="0"/>
              <a:t> TOSHIBA </a:t>
            </a:r>
            <a:r>
              <a:rPr lang="de-DE" altLang="en-US" sz="2800" baseline="30000" dirty="0"/>
              <a:t>3</a:t>
            </a:r>
            <a:r>
              <a:rPr lang="de-DE" altLang="en-US" sz="2800" dirty="0"/>
              <a:t>He-Toshiba </a:t>
            </a:r>
            <a:r>
              <a:rPr lang="de-DE" altLang="en-US" sz="2800" dirty="0" err="1"/>
              <a:t>tubes</a:t>
            </a:r>
            <a:r>
              <a:rPr lang="de-DE" altLang="en-US" sz="2800" dirty="0"/>
              <a:t> </a:t>
            </a:r>
            <a:r>
              <a:rPr lang="de-DE" altLang="en-US" sz="2800" dirty="0" smtClean="0"/>
              <a:t>  </a:t>
            </a:r>
          </a:p>
          <a:p>
            <a:r>
              <a:rPr lang="de-DE" altLang="en-US" sz="2800" dirty="0"/>
              <a:t> </a:t>
            </a:r>
            <a:r>
              <a:rPr lang="de-DE" altLang="en-US" sz="2800" dirty="0" smtClean="0"/>
              <a:t>    </a:t>
            </a:r>
            <a:r>
              <a:rPr lang="de-DE" altLang="en-US" sz="2800" dirty="0" err="1" smtClean="0"/>
              <a:t>tested</a:t>
            </a:r>
            <a:r>
              <a:rPr lang="de-DE" altLang="en-US" sz="2800" dirty="0" smtClean="0"/>
              <a:t> </a:t>
            </a:r>
            <a:r>
              <a:rPr lang="de-DE" altLang="en-US" sz="2800" dirty="0"/>
              <a:t>at </a:t>
            </a:r>
            <a:r>
              <a:rPr lang="de-DE" altLang="en-US" sz="2800" dirty="0" err="1"/>
              <a:t>the</a:t>
            </a:r>
            <a:r>
              <a:rPr lang="de-DE" altLang="en-US" sz="2800" dirty="0"/>
              <a:t> </a:t>
            </a:r>
            <a:r>
              <a:rPr lang="de-DE" altLang="en-US" sz="2800" dirty="0">
                <a:solidFill>
                  <a:srgbClr val="FF0000"/>
                </a:solidFill>
              </a:rPr>
              <a:t>ESS Test </a:t>
            </a:r>
            <a:r>
              <a:rPr lang="de-DE" altLang="en-US" sz="2800" dirty="0" err="1">
                <a:solidFill>
                  <a:srgbClr val="FF0000"/>
                </a:solidFill>
              </a:rPr>
              <a:t>Beamline</a:t>
            </a:r>
            <a:r>
              <a:rPr lang="de-DE" altLang="en-US" sz="2800" dirty="0">
                <a:solidFill>
                  <a:srgbClr val="FF0000"/>
                </a:solidFill>
              </a:rPr>
              <a:t> (HZB) </a:t>
            </a:r>
            <a:endParaRPr lang="de-D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57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AE439C-9757-457D-A26D-5233652F5A8B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58425" y="295748"/>
            <a:ext cx="4714246" cy="573303"/>
          </a:xfrm>
          <a:prstGeom prst="rect">
            <a:avLst/>
          </a:prstGeom>
          <a:noFill/>
        </p:spPr>
        <p:txBody>
          <a:bodyPr wrap="none" lIns="80077" tIns="40039" rIns="80077" bIns="40039" rtlCol="0">
            <a:spAutoFit/>
          </a:bodyPr>
          <a:lstStyle/>
          <a:p>
            <a:pPr algn="ctr"/>
            <a:r>
              <a:rPr lang="de-DE" sz="3200" b="1" dirty="0" err="1">
                <a:solidFill>
                  <a:srgbClr val="000000"/>
                </a:solidFill>
              </a:rPr>
              <a:t>Detector</a:t>
            </a:r>
            <a:r>
              <a:rPr lang="de-DE" sz="3200" b="1" dirty="0">
                <a:solidFill>
                  <a:srgbClr val="000000"/>
                </a:solidFill>
              </a:rPr>
              <a:t> </a:t>
            </a:r>
            <a:r>
              <a:rPr lang="de-DE" sz="3200" b="1" dirty="0" err="1">
                <a:solidFill>
                  <a:srgbClr val="000000"/>
                </a:solidFill>
              </a:rPr>
              <a:t>people</a:t>
            </a:r>
            <a:r>
              <a:rPr lang="de-DE" sz="3200" b="1" dirty="0">
                <a:solidFill>
                  <a:srgbClr val="000000"/>
                </a:solidFill>
              </a:rPr>
              <a:t> at HZG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271062" y="1132312"/>
            <a:ext cx="8017181" cy="5669087"/>
            <a:chOff x="316992" y="1248421"/>
            <a:chExt cx="9375648" cy="62504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2" y="1248421"/>
              <a:ext cx="9375648" cy="6250431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316992" y="1248421"/>
              <a:ext cx="2889169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Detector LAB @ HZG: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86117" y="4571100"/>
            <a:ext cx="3102158" cy="2216847"/>
            <a:chOff x="358982" y="3698724"/>
            <a:chExt cx="3627802" cy="2444177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82" y="3724367"/>
              <a:ext cx="3627802" cy="2418534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58982" y="3698724"/>
              <a:ext cx="2150568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new delay-lines: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4640882" y="4238917"/>
            <a:ext cx="3636937" cy="2562479"/>
            <a:chOff x="5207794" y="1434982"/>
            <a:chExt cx="4253196" cy="282525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111" y="1434982"/>
              <a:ext cx="4237879" cy="2825252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5207794" y="3842097"/>
              <a:ext cx="3125371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small area milling cutter: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4560154" y="1163870"/>
            <a:ext cx="3717669" cy="2628827"/>
            <a:chOff x="8417417" y="1475232"/>
            <a:chExt cx="4347607" cy="2898404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7417" y="1475232"/>
              <a:ext cx="4347607" cy="2898404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8461440" y="3888134"/>
              <a:ext cx="3230350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large area milling cutters: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96547" y="1136156"/>
            <a:ext cx="5418139" cy="3831259"/>
            <a:chOff x="3770472" y="1663919"/>
            <a:chExt cx="6336212" cy="4224141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0472" y="1663919"/>
              <a:ext cx="6336212" cy="4224141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3772284" y="5472562"/>
              <a:ext cx="193354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EMI-chamber: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802217" y="2046219"/>
            <a:ext cx="7141986" cy="3383283"/>
            <a:chOff x="385525" y="1258428"/>
            <a:chExt cx="8400100" cy="4547042"/>
          </a:xfrm>
        </p:grpSpPr>
        <p:pic>
          <p:nvPicPr>
            <p:cNvPr id="43" name="Grafik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25" y="1258428"/>
              <a:ext cx="8400100" cy="454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feld 10"/>
            <p:cNvSpPr txBox="1">
              <a:spLocks noChangeArrowheads="1"/>
            </p:cNvSpPr>
            <p:nvPr/>
          </p:nvSpPr>
          <p:spPr bwMode="auto">
            <a:xfrm>
              <a:off x="5090401" y="3967982"/>
              <a:ext cx="2841004" cy="55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8467" tIns="39234" rIns="78467" bIns="39234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 typeface="Wingdings 3" pitchFamily="18" charset="2"/>
                <a:buNone/>
              </a:pPr>
              <a:r>
                <a:rPr lang="de-DE" altLang="de-DE" sz="1800" b="1" dirty="0">
                  <a:solidFill>
                    <a:srgbClr val="FFFFFF"/>
                  </a:solidFill>
                </a:rPr>
                <a:t>(100 mm x 1430 mm</a:t>
              </a:r>
              <a:r>
                <a:rPr lang="de-DE" altLang="de-DE" sz="1800" dirty="0">
                  <a:solidFill>
                    <a:srgbClr val="FFFFFF"/>
                  </a:solidFill>
                </a:rPr>
                <a:t>)</a:t>
              </a:r>
            </a:p>
          </p:txBody>
        </p:sp>
        <p:sp>
          <p:nvSpPr>
            <p:cNvPr id="45" name="Textfeld 8"/>
            <p:cNvSpPr txBox="1">
              <a:spLocks noChangeArrowheads="1"/>
            </p:cNvSpPr>
            <p:nvPr/>
          </p:nvSpPr>
          <p:spPr bwMode="auto">
            <a:xfrm>
              <a:off x="1644357" y="4649035"/>
              <a:ext cx="186457" cy="50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8467" tIns="39234" rIns="78467" bIns="39234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buFont typeface="Wingdings 3" pitchFamily="18" charset="2"/>
                <a:buNone/>
              </a:pPr>
              <a:endParaRPr lang="de-DE" altLang="de-DE" dirty="0">
                <a:solidFill>
                  <a:srgbClr val="FFFFFF"/>
                </a:solidFill>
              </a:endParaRPr>
            </a:p>
          </p:txBody>
        </p:sp>
        <p:grpSp>
          <p:nvGrpSpPr>
            <p:cNvPr id="47" name="Gruppieren 6"/>
            <p:cNvGrpSpPr>
              <a:grpSpLocks/>
            </p:cNvGrpSpPr>
            <p:nvPr/>
          </p:nvGrpSpPr>
          <p:grpSpPr bwMode="auto">
            <a:xfrm>
              <a:off x="735599" y="1886183"/>
              <a:ext cx="5972922" cy="719739"/>
              <a:chOff x="860811" y="2077450"/>
              <a:chExt cx="6984776" cy="790421"/>
            </a:xfrm>
          </p:grpSpPr>
          <p:cxnSp>
            <p:nvCxnSpPr>
              <p:cNvPr id="48" name="Gerade Verbindung mit Pfeil 3"/>
              <p:cNvCxnSpPr>
                <a:cxnSpLocks noChangeShapeType="1"/>
              </p:cNvCxnSpPr>
              <p:nvPr/>
            </p:nvCxnSpPr>
            <p:spPr bwMode="auto">
              <a:xfrm>
                <a:off x="860811" y="2740372"/>
                <a:ext cx="6984776" cy="0"/>
              </a:xfrm>
              <a:prstGeom prst="straightConnector1">
                <a:avLst/>
              </a:prstGeom>
              <a:noFill/>
              <a:ln w="25400" algn="ctr">
                <a:solidFill>
                  <a:schemeClr val="bg1"/>
                </a:solidFill>
                <a:round/>
                <a:headEnd type="stealth" w="med" len="med"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Textfeld 5"/>
              <p:cNvSpPr txBox="1">
                <a:spLocks noChangeArrowheads="1"/>
              </p:cNvSpPr>
              <p:nvPr/>
            </p:nvSpPr>
            <p:spPr bwMode="auto">
              <a:xfrm>
                <a:off x="3699150" y="2077450"/>
                <a:ext cx="2451672" cy="790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120000"/>
                  </a:lnSpc>
                  <a:buFont typeface="Wingdings 3" pitchFamily="18" charset="2"/>
                  <a:buNone/>
                </a:pPr>
                <a:r>
                  <a:rPr lang="en-US" altLang="de-DE" sz="2400" dirty="0">
                    <a:solidFill>
                      <a:srgbClr val="FFFFFF"/>
                    </a:solidFill>
                  </a:rPr>
                  <a:t>1 m</a:t>
                </a:r>
              </a:p>
            </p:txBody>
          </p:sp>
        </p:grpSp>
      </p:grpSp>
      <p:grpSp>
        <p:nvGrpSpPr>
          <p:cNvPr id="35" name="Gruppieren 34"/>
          <p:cNvGrpSpPr/>
          <p:nvPr/>
        </p:nvGrpSpPr>
        <p:grpSpPr>
          <a:xfrm>
            <a:off x="400882" y="3443453"/>
            <a:ext cx="2482532" cy="1768471"/>
            <a:chOff x="376466" y="4636277"/>
            <a:chExt cx="2903183" cy="1949821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105" y="4700402"/>
              <a:ext cx="2828544" cy="1885696"/>
            </a:xfrm>
            <a:prstGeom prst="rect">
              <a:avLst/>
            </a:prstGeom>
          </p:spPr>
        </p:pic>
        <p:sp>
          <p:nvSpPr>
            <p:cNvPr id="29" name="Textfeld 28"/>
            <p:cNvSpPr txBox="1"/>
            <p:nvPr/>
          </p:nvSpPr>
          <p:spPr>
            <a:xfrm>
              <a:off x="376466" y="4636277"/>
              <a:ext cx="1715654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C. Jacobsen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76508" y="6163441"/>
              <a:ext cx="2690459" cy="407206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FPGA, programming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5701931" y="3474141"/>
            <a:ext cx="2533400" cy="1734443"/>
            <a:chOff x="6575138" y="4934981"/>
            <a:chExt cx="2962671" cy="1912304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8290" y="4982712"/>
              <a:ext cx="2796860" cy="1864573"/>
            </a:xfrm>
            <a:prstGeom prst="rect">
              <a:avLst/>
            </a:prstGeom>
          </p:spPr>
        </p:pic>
        <p:grpSp>
          <p:nvGrpSpPr>
            <p:cNvPr id="38" name="Gruppieren 37"/>
            <p:cNvGrpSpPr/>
            <p:nvPr/>
          </p:nvGrpSpPr>
          <p:grpSpPr>
            <a:xfrm>
              <a:off x="6575138" y="4934981"/>
              <a:ext cx="2962671" cy="1905754"/>
              <a:chOff x="6575138" y="4934981"/>
              <a:chExt cx="2962671" cy="1905754"/>
            </a:xfrm>
          </p:grpSpPr>
          <p:sp>
            <p:nvSpPr>
              <p:cNvPr id="33" name="Textfeld 32"/>
              <p:cNvSpPr txBox="1"/>
              <p:nvPr/>
            </p:nvSpPr>
            <p:spPr>
              <a:xfrm>
                <a:off x="6575138" y="4934981"/>
                <a:ext cx="1370725" cy="4072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J.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Plewka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6575138" y="6425237"/>
                <a:ext cx="2962671" cy="415498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FF"/>
                    </a:solidFill>
                  </a:rPr>
                  <a:t>choice of </a:t>
                </a:r>
                <a:r>
                  <a:rPr lang="en-US" dirty="0" err="1" smtClean="0">
                    <a:solidFill>
                      <a:srgbClr val="FFFFFF"/>
                    </a:solidFill>
                  </a:rPr>
                  <a:t>ele.hardware</a:t>
                </a: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36" name="Gruppieren 35"/>
          <p:cNvGrpSpPr/>
          <p:nvPr/>
        </p:nvGrpSpPr>
        <p:grpSpPr>
          <a:xfrm>
            <a:off x="2765023" y="1279063"/>
            <a:ext cx="2998312" cy="2120158"/>
            <a:chOff x="3279649" y="2163791"/>
            <a:chExt cx="3506359" cy="2337572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649" y="2163791"/>
              <a:ext cx="3506359" cy="2337572"/>
            </a:xfrm>
            <a:prstGeom prst="rect">
              <a:avLst/>
            </a:prstGeom>
          </p:spPr>
        </p:pic>
        <p:sp>
          <p:nvSpPr>
            <p:cNvPr id="27" name="Textfeld 26"/>
            <p:cNvSpPr txBox="1"/>
            <p:nvPr/>
          </p:nvSpPr>
          <p:spPr>
            <a:xfrm>
              <a:off x="4131990" y="2163791"/>
              <a:ext cx="1745649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</a:rPr>
                <a:t>J. </a:t>
              </a:r>
              <a:r>
                <a:rPr lang="en-US" dirty="0" err="1" smtClean="0">
                  <a:solidFill>
                    <a:srgbClr val="FFFFFF"/>
                  </a:solidFill>
                </a:rPr>
                <a:t>Burmester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3533796" y="3996259"/>
              <a:ext cx="2705456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Detector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smtClean="0">
                  <a:solidFill>
                    <a:srgbClr val="FFFFFF"/>
                  </a:solidFill>
                </a:rPr>
                <a:t>experience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3094859" y="3507503"/>
            <a:ext cx="2205840" cy="2789436"/>
            <a:chOff x="-1970518" y="3563724"/>
            <a:chExt cx="2297477" cy="2858425"/>
          </a:xfrm>
        </p:grpSpPr>
        <p:pic>
          <p:nvPicPr>
            <p:cNvPr id="50" name="Grafik 4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1630" y="3569213"/>
              <a:ext cx="2139702" cy="2852936"/>
            </a:xfrm>
            <a:prstGeom prst="rect">
              <a:avLst/>
            </a:prstGeom>
          </p:spPr>
        </p:pic>
        <p:sp>
          <p:nvSpPr>
            <p:cNvPr id="51" name="Textfeld 50"/>
            <p:cNvSpPr txBox="1"/>
            <p:nvPr/>
          </p:nvSpPr>
          <p:spPr>
            <a:xfrm>
              <a:off x="-1970518" y="5837374"/>
              <a:ext cx="2297477" cy="53616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</a:rPr>
                <a:t>Electronic board</a:t>
              </a:r>
            </a:p>
            <a:p>
              <a:pPr algn="ctr"/>
              <a:r>
                <a:rPr lang="en-US" sz="1400" dirty="0">
                  <a:solidFill>
                    <a:srgbClr val="FFFFFF"/>
                  </a:solidFill>
                </a:rPr>
                <a:t>development</a:t>
              </a: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-1384279" y="3563724"/>
              <a:ext cx="1634869" cy="37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C</a:t>
              </a:r>
              <a:r>
                <a:rPr lang="en-US" dirty="0" smtClean="0">
                  <a:solidFill>
                    <a:srgbClr val="000000"/>
                  </a:solidFill>
                </a:rPr>
                <a:t>. </a:t>
              </a:r>
              <a:r>
                <a:rPr lang="en-US" dirty="0" err="1" smtClean="0">
                  <a:solidFill>
                    <a:srgbClr val="000000"/>
                  </a:solidFill>
                </a:rPr>
                <a:t>Gregersen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220364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Titel 1"/>
          <p:cNvSpPr txBox="1">
            <a:spLocks/>
          </p:cNvSpPr>
          <p:nvPr/>
        </p:nvSpPr>
        <p:spPr bwMode="gray">
          <a:xfrm>
            <a:off x="1260393" y="2735637"/>
            <a:ext cx="6827121" cy="219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en-US" sz="3900" dirty="0" err="1"/>
              <a:t>Current</a:t>
            </a:r>
            <a:r>
              <a:rPr lang="de-DE" altLang="en-US" sz="3900" dirty="0"/>
              <a:t> </a:t>
            </a:r>
            <a:r>
              <a:rPr lang="de-DE" altLang="en-US" sz="3900" dirty="0" err="1"/>
              <a:t>results</a:t>
            </a:r>
            <a:r>
              <a:rPr lang="de-DE" altLang="en-US" sz="3900" dirty="0"/>
              <a:t> </a:t>
            </a:r>
            <a:r>
              <a:rPr lang="de-DE" altLang="en-US" sz="3900" dirty="0" err="1"/>
              <a:t>from</a:t>
            </a:r>
            <a:r>
              <a:rPr lang="de-DE" altLang="en-US" sz="3900" dirty="0"/>
              <a:t> TOSHIBA </a:t>
            </a:r>
            <a:r>
              <a:rPr lang="de-DE" altLang="en-US" sz="3900" baseline="30000" dirty="0"/>
              <a:t>3</a:t>
            </a:r>
            <a:r>
              <a:rPr lang="de-DE" altLang="en-US" sz="3900" dirty="0"/>
              <a:t>He-Toshiba </a:t>
            </a:r>
            <a:r>
              <a:rPr lang="de-DE" altLang="en-US" sz="3900" dirty="0" err="1"/>
              <a:t>tubes</a:t>
            </a:r>
            <a:r>
              <a:rPr lang="de-DE" altLang="en-US" sz="3900" dirty="0"/>
              <a:t> </a:t>
            </a:r>
            <a:r>
              <a:rPr lang="de-DE" altLang="en-US" sz="3900" dirty="0" err="1"/>
              <a:t>tested</a:t>
            </a:r>
            <a:r>
              <a:rPr lang="de-DE" altLang="en-US" sz="3900" dirty="0"/>
              <a:t> at </a:t>
            </a:r>
            <a:r>
              <a:rPr lang="de-DE" altLang="en-US" sz="3900" dirty="0" err="1"/>
              <a:t>the</a:t>
            </a:r>
            <a:r>
              <a:rPr lang="de-DE" altLang="en-US" sz="3900" dirty="0"/>
              <a:t> </a:t>
            </a:r>
            <a:r>
              <a:rPr lang="de-DE" altLang="en-US" sz="3900" dirty="0">
                <a:solidFill>
                  <a:srgbClr val="FF0000"/>
                </a:solidFill>
              </a:rPr>
              <a:t>ESS Test </a:t>
            </a:r>
            <a:r>
              <a:rPr lang="de-DE" altLang="en-US" sz="3900" dirty="0" err="1">
                <a:solidFill>
                  <a:srgbClr val="FF0000"/>
                </a:solidFill>
              </a:rPr>
              <a:t>Beamline</a:t>
            </a:r>
            <a:r>
              <a:rPr lang="de-DE" altLang="en-US" sz="3900" dirty="0">
                <a:solidFill>
                  <a:srgbClr val="FF0000"/>
                </a:solidFill>
              </a:rPr>
              <a:t> (HZB) </a:t>
            </a:r>
            <a:endParaRPr lang="de-DE" sz="3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195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045212" cy="432048"/>
          </a:xfrm>
        </p:spPr>
        <p:txBody>
          <a:bodyPr/>
          <a:lstStyle/>
          <a:p>
            <a:r>
              <a:rPr lang="en-US" b="1" dirty="0" smtClean="0"/>
              <a:t>Set-up for characterization of </a:t>
            </a:r>
            <a:r>
              <a:rPr lang="en-US" b="1" baseline="30000" dirty="0" smtClean="0"/>
              <a:t>3</a:t>
            </a:r>
            <a:r>
              <a:rPr lang="en-US" b="1" dirty="0" smtClean="0"/>
              <a:t>He-tubes </a:t>
            </a:r>
            <a:endParaRPr lang="en-US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74755" name="Picture 3" descr="C:\Users\nowakg\MessZeiten2017\HZB_07_2017\Bilder\IMG_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5559519" y="1536267"/>
            <a:ext cx="3364384" cy="47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C:\Users\nowakg\MessZeiten2017\HZB_07_2017\Bilder\IMG_0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5" y="1654225"/>
            <a:ext cx="5093273" cy="405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38816" y="3877725"/>
            <a:ext cx="2341943" cy="3579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linear drive (400 mm)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918682" y="4018396"/>
            <a:ext cx="2213703" cy="6349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/>
              <a:t>holder (x-y-z </a:t>
            </a:r>
            <a:r>
              <a:rPr lang="en-US" dirty="0" smtClean="0"/>
              <a:t>move.)</a:t>
            </a:r>
            <a:endParaRPr lang="en-US" dirty="0"/>
          </a:p>
          <a:p>
            <a:r>
              <a:rPr lang="en-US" dirty="0" smtClean="0"/>
              <a:t>with absorb. edge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201425" y="2829079"/>
            <a:ext cx="1256711" cy="6349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shielding</a:t>
            </a:r>
          </a:p>
          <a:p>
            <a:r>
              <a:rPr lang="en-US" dirty="0" err="1" smtClean="0"/>
              <a:t>Mirrobor</a:t>
            </a:r>
            <a:r>
              <a:rPr lang="en-US" dirty="0" smtClean="0"/>
              <a:t> </a:t>
            </a:r>
            <a:r>
              <a:rPr lang="en-US" baseline="30000" dirty="0" smtClean="0"/>
              <a:t>tm</a:t>
            </a:r>
            <a:endParaRPr lang="en-US" baseline="30000" dirty="0"/>
          </a:p>
        </p:txBody>
      </p:sp>
      <p:sp>
        <p:nvSpPr>
          <p:cNvPr id="9" name="Textfeld 8"/>
          <p:cNvSpPr txBox="1"/>
          <p:nvPr/>
        </p:nvSpPr>
        <p:spPr>
          <a:xfrm>
            <a:off x="2360360" y="1766431"/>
            <a:ext cx="2362783" cy="3579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He-tubes with holder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697927" y="3680091"/>
            <a:ext cx="443988" cy="3579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slit</a:t>
            </a:r>
            <a:endParaRPr lang="en-US" dirty="0"/>
          </a:p>
        </p:txBody>
      </p:sp>
      <p:pic>
        <p:nvPicPr>
          <p:cNvPr id="81922" name="Picture 2" descr="C:\Users\nowakg\MessZeiten2017\HZB_07_2017\Bilder\Bilder\IMG_7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18" y="4789091"/>
            <a:ext cx="2501898" cy="199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770200" y="4948615"/>
            <a:ext cx="1431438" cy="3579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beam profile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738208" y="6309320"/>
            <a:ext cx="3726938" cy="357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Applied neutron spectrum: 2 - 10 Å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H="1">
            <a:off x="1403396" y="1954857"/>
            <a:ext cx="956964" cy="132438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V="1">
            <a:off x="1073667" y="3614227"/>
            <a:ext cx="460048" cy="30105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 flipV="1">
            <a:off x="2962040" y="3463700"/>
            <a:ext cx="573181" cy="55469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/>
          <p:cNvSpPr txBox="1"/>
          <p:nvPr/>
        </p:nvSpPr>
        <p:spPr>
          <a:xfrm>
            <a:off x="1979712" y="1116225"/>
            <a:ext cx="476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ESS-</a:t>
            </a:r>
            <a:r>
              <a:rPr lang="en-US" sz="2400" b="1" dirty="0" err="1">
                <a:solidFill>
                  <a:srgbClr val="FF0000"/>
                </a:solidFill>
              </a:rPr>
              <a:t>Testbeamline</a:t>
            </a:r>
            <a:r>
              <a:rPr lang="en-US" sz="2400" b="1" dirty="0">
                <a:solidFill>
                  <a:srgbClr val="FF0000"/>
                </a:solidFill>
              </a:rPr>
              <a:t> (V20) at HZB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8726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3274615"/>
              </p:ext>
            </p:extLst>
          </p:nvPr>
        </p:nvGraphicFramePr>
        <p:xfrm>
          <a:off x="4512554" y="1662137"/>
          <a:ext cx="3960440" cy="3030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3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2554" y="1662137"/>
                        <a:ext cx="3960440" cy="30304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218037"/>
              </p:ext>
            </p:extLst>
          </p:nvPr>
        </p:nvGraphicFramePr>
        <p:xfrm>
          <a:off x="2333666" y="4208657"/>
          <a:ext cx="3674191" cy="281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4" name="Graph" r:id="rId5" imgW="3920760" imgH="3000960" progId="Origin50.Graph">
                  <p:embed/>
                </p:oleObj>
              </mc:Choice>
              <mc:Fallback>
                <p:oleObj name="Graph" r:id="rId5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33666" y="4208657"/>
                        <a:ext cx="3674191" cy="281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7949816"/>
              </p:ext>
            </p:extLst>
          </p:nvPr>
        </p:nvGraphicFramePr>
        <p:xfrm>
          <a:off x="51137" y="1583821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15" name="Graph" r:id="rId7" imgW="3920760" imgH="3000960" progId="Origin50.Graph">
                  <p:embed/>
                </p:oleObj>
              </mc:Choice>
              <mc:Fallback>
                <p:oleObj name="Graph" r:id="rId7" imgW="3920760" imgH="3000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7" y="1583821"/>
                        <a:ext cx="3921125" cy="300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832950" y="66989"/>
            <a:ext cx="5403346" cy="841731"/>
          </a:xfrm>
        </p:spPr>
        <p:txBody>
          <a:bodyPr/>
          <a:lstStyle/>
          <a:p>
            <a:r>
              <a:rPr lang="en-US" b="1" dirty="0" smtClean="0"/>
              <a:t>Position resolution determination from </a:t>
            </a:r>
            <a:br>
              <a:rPr lang="en-US" b="1" dirty="0" smtClean="0"/>
            </a:br>
            <a:r>
              <a:rPr lang="en-US" b="1" dirty="0" smtClean="0"/>
              <a:t>edge profile</a:t>
            </a:r>
            <a:endParaRPr lang="en-US" b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422069" y="1165634"/>
            <a:ext cx="7788314" cy="224875"/>
            <a:chOff x="479939" y="1599062"/>
            <a:chExt cx="9108000" cy="247934"/>
          </a:xfrm>
        </p:grpSpPr>
        <p:cxnSp>
          <p:nvCxnSpPr>
            <p:cNvPr id="10" name="Gerade Verbindung 9"/>
            <p:cNvCxnSpPr/>
            <p:nvPr/>
          </p:nvCxnSpPr>
          <p:spPr bwMode="auto">
            <a:xfrm>
              <a:off x="736980" y="1599062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736979" y="1846996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Ellipse 11"/>
            <p:cNvSpPr/>
            <p:nvPr/>
          </p:nvSpPr>
          <p:spPr bwMode="auto">
            <a:xfrm>
              <a:off x="9212241" y="1599063"/>
              <a:ext cx="204716" cy="238149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Ellipse 12"/>
            <p:cNvSpPr/>
            <p:nvPr/>
          </p:nvSpPr>
          <p:spPr bwMode="auto">
            <a:xfrm>
              <a:off x="634621" y="1599062"/>
              <a:ext cx="204716" cy="23815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479939" y="1724166"/>
              <a:ext cx="9108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7" name="Rechteck 16"/>
          <p:cNvSpPr/>
          <p:nvPr/>
        </p:nvSpPr>
        <p:spPr bwMode="auto">
          <a:xfrm>
            <a:off x="2112293" y="1111982"/>
            <a:ext cx="105032" cy="35984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" name="Pfeil nach rechts 1"/>
          <p:cNvSpPr/>
          <p:nvPr/>
        </p:nvSpPr>
        <p:spPr bwMode="auto">
          <a:xfrm>
            <a:off x="3701653" y="2797517"/>
            <a:ext cx="681219" cy="714808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0699" y="1699963"/>
            <a:ext cx="1277549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line profile:</a:t>
            </a:r>
            <a:endParaRPr lang="en-US" u="sng" dirty="0"/>
          </a:p>
        </p:txBody>
      </p:sp>
      <p:sp>
        <p:nvSpPr>
          <p:cNvPr id="18" name="Textfeld 17"/>
          <p:cNvSpPr txBox="1"/>
          <p:nvPr/>
        </p:nvSpPr>
        <p:spPr>
          <a:xfrm>
            <a:off x="5059006" y="1588559"/>
            <a:ext cx="2457873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u="sng" dirty="0" smtClean="0"/>
              <a:t>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 deriv. of line profile:</a:t>
            </a:r>
            <a:endParaRPr lang="en-US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1340768"/>
            <a:ext cx="661996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ch.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7678479" y="1409594"/>
            <a:ext cx="1046717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4096 </a:t>
            </a:r>
            <a:r>
              <a:rPr lang="en-US" dirty="0" err="1" smtClean="0"/>
              <a:t>ch.</a:t>
            </a:r>
            <a:endParaRPr lang="en-US" dirty="0"/>
          </a:p>
        </p:txBody>
      </p:sp>
      <p:cxnSp>
        <p:nvCxnSpPr>
          <p:cNvPr id="21" name="Gerade Verbindung mit Pfeil 20"/>
          <p:cNvCxnSpPr/>
          <p:nvPr/>
        </p:nvCxnSpPr>
        <p:spPr bwMode="auto">
          <a:xfrm flipH="1">
            <a:off x="1578220" y="1303846"/>
            <a:ext cx="534074" cy="181550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mit Pfeil 22"/>
          <p:cNvCxnSpPr>
            <a:stCxn id="17" idx="3"/>
          </p:cNvCxnSpPr>
          <p:nvPr/>
        </p:nvCxnSpPr>
        <p:spPr bwMode="auto">
          <a:xfrm>
            <a:off x="2217325" y="1291902"/>
            <a:ext cx="588221" cy="176349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Pfeil nach rechts 24"/>
          <p:cNvSpPr/>
          <p:nvPr/>
        </p:nvSpPr>
        <p:spPr bwMode="auto">
          <a:xfrm rot="8111746">
            <a:off x="5823652" y="4856864"/>
            <a:ext cx="1412310" cy="714808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086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23 2.39345E-6 L -3.26409E-6 2.3934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3378" y="400453"/>
            <a:ext cx="5682958" cy="508267"/>
          </a:xfrm>
        </p:spPr>
        <p:txBody>
          <a:bodyPr/>
          <a:lstStyle/>
          <a:p>
            <a:r>
              <a:rPr lang="en-US" sz="2000" b="1" dirty="0"/>
              <a:t>Distribution of spatial resolution along a </a:t>
            </a:r>
            <a:br>
              <a:rPr lang="en-US" sz="2000" b="1" dirty="0"/>
            </a:br>
            <a:r>
              <a:rPr lang="en-US" sz="2000" b="1" dirty="0"/>
              <a:t>1 m </a:t>
            </a:r>
            <a:r>
              <a:rPr lang="en-US" sz="2000" b="1" baseline="30000" dirty="0"/>
              <a:t>3</a:t>
            </a:r>
            <a:r>
              <a:rPr lang="en-US" sz="2000" b="1" dirty="0"/>
              <a:t>He-tube (7 bar, 8 mm dia.)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464953" y="1450342"/>
            <a:ext cx="7788314" cy="224875"/>
            <a:chOff x="479939" y="1599062"/>
            <a:chExt cx="9108000" cy="247934"/>
          </a:xfrm>
        </p:grpSpPr>
        <p:cxnSp>
          <p:nvCxnSpPr>
            <p:cNvPr id="8" name="Gerade Verbindung 7"/>
            <p:cNvCxnSpPr/>
            <p:nvPr/>
          </p:nvCxnSpPr>
          <p:spPr bwMode="auto">
            <a:xfrm>
              <a:off x="736980" y="1599062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736979" y="1846996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Ellipse 8"/>
            <p:cNvSpPr/>
            <p:nvPr/>
          </p:nvSpPr>
          <p:spPr bwMode="auto">
            <a:xfrm>
              <a:off x="9212241" y="1599063"/>
              <a:ext cx="204716" cy="238149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634621" y="1599062"/>
              <a:ext cx="204716" cy="23815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14" name="Gerade Verbindung 13"/>
            <p:cNvCxnSpPr/>
            <p:nvPr/>
          </p:nvCxnSpPr>
          <p:spPr bwMode="auto">
            <a:xfrm>
              <a:off x="479939" y="1724166"/>
              <a:ext cx="9108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6" name="Gerade Verbindung mit Pfeil 15"/>
          <p:cNvCxnSpPr/>
          <p:nvPr/>
        </p:nvCxnSpPr>
        <p:spPr bwMode="auto">
          <a:xfrm flipH="1" flipV="1">
            <a:off x="4252322" y="1675210"/>
            <a:ext cx="1" cy="284705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/>
          <p:cNvCxnSpPr/>
          <p:nvPr/>
        </p:nvCxnSpPr>
        <p:spPr bwMode="auto">
          <a:xfrm flipH="1" flipV="1">
            <a:off x="667140" y="1675209"/>
            <a:ext cx="1" cy="284705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hteck 18"/>
          <p:cNvSpPr/>
          <p:nvPr/>
        </p:nvSpPr>
        <p:spPr bwMode="auto">
          <a:xfrm>
            <a:off x="3944561" y="1371933"/>
            <a:ext cx="105032" cy="35984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-385115" y="1955782"/>
            <a:ext cx="5520049" cy="4480729"/>
            <a:chOff x="-450371" y="2156340"/>
            <a:chExt cx="6455391" cy="4940211"/>
          </a:xfrm>
        </p:grpSpPr>
        <p:graphicFrame>
          <p:nvGraphicFramePr>
            <p:cNvPr id="5" name="Obj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479471"/>
                </p:ext>
              </p:extLst>
            </p:nvPr>
          </p:nvGraphicFramePr>
          <p:xfrm>
            <a:off x="-450371" y="2156340"/>
            <a:ext cx="6455391" cy="49402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07" name="Graph" r:id="rId3" imgW="3920760" imgH="3000960" progId="Origin50.Graph">
                    <p:embed/>
                  </p:oleObj>
                </mc:Choice>
                <mc:Fallback>
                  <p:oleObj name="Graph" r:id="rId3" imgW="3920760" imgH="300096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50371" y="2156340"/>
                          <a:ext cx="6455391" cy="49402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feld 20"/>
            <p:cNvSpPr txBox="1"/>
            <p:nvPr/>
          </p:nvSpPr>
          <p:spPr>
            <a:xfrm>
              <a:off x="736980" y="2756856"/>
              <a:ext cx="3230351" cy="4072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derivative of edge profile:</a:t>
              </a:r>
              <a:endParaRPr lang="en-US" dirty="0"/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4971682" y="2477071"/>
            <a:ext cx="3547402" cy="357930"/>
          </a:xfrm>
          <a:prstGeom prst="rect">
            <a:avLst/>
          </a:prstGeom>
          <a:solidFill>
            <a:schemeClr val="bg1"/>
          </a:solidFill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FHWM of the edge profile in mm: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70" y="2288606"/>
            <a:ext cx="4670662" cy="414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18191" y="6137902"/>
            <a:ext cx="4373245" cy="51181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sz="1400" dirty="0"/>
              <a:t>spatial resolution for </a:t>
            </a:r>
            <a:r>
              <a:rPr lang="en-US" sz="1400" b="1" dirty="0">
                <a:solidFill>
                  <a:srgbClr val="FF0000"/>
                </a:solidFill>
              </a:rPr>
              <a:t>LLD= 0 </a:t>
            </a:r>
          </a:p>
          <a:p>
            <a:r>
              <a:rPr lang="en-US" sz="1400" dirty="0"/>
              <a:t>from  </a:t>
            </a:r>
            <a:r>
              <a:rPr lang="en-US" sz="1400" b="1" dirty="0">
                <a:solidFill>
                  <a:srgbClr val="FF0000"/>
                </a:solidFill>
              </a:rPr>
              <a:t>3.2 mm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(FWHM)     </a:t>
            </a:r>
            <a:r>
              <a:rPr lang="en-US" sz="1400" dirty="0"/>
              <a:t>to    </a:t>
            </a:r>
            <a:r>
              <a:rPr lang="en-US" sz="1400" b="1" dirty="0">
                <a:solidFill>
                  <a:srgbClr val="FF0000"/>
                </a:solidFill>
              </a:rPr>
              <a:t>2.2  mm </a:t>
            </a:r>
            <a:r>
              <a:rPr lang="en-US" sz="1400" dirty="0">
                <a:solidFill>
                  <a:srgbClr val="FF0000"/>
                </a:solidFill>
              </a:rPr>
              <a:t>(FWHM)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188008" y="1073482"/>
            <a:ext cx="2662544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/>
              <a:t>absorber with two edges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6" idx="1"/>
            <a:endCxn id="19" idx="0"/>
          </p:cNvCxnSpPr>
          <p:nvPr/>
        </p:nvCxnSpPr>
        <p:spPr bwMode="auto">
          <a:xfrm flipH="1">
            <a:off x="3997077" y="1252447"/>
            <a:ext cx="190931" cy="119486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4782426" y="6169632"/>
            <a:ext cx="4373245" cy="511818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sz="1400" dirty="0"/>
              <a:t>spatial resolution for </a:t>
            </a:r>
            <a:r>
              <a:rPr lang="en-US" sz="1400" b="1" dirty="0">
                <a:solidFill>
                  <a:srgbClr val="FF0000"/>
                </a:solidFill>
              </a:rPr>
              <a:t>LLD= 256-1500 </a:t>
            </a:r>
          </a:p>
          <a:p>
            <a:r>
              <a:rPr lang="en-US" sz="1400" dirty="0"/>
              <a:t>from  </a:t>
            </a:r>
            <a:r>
              <a:rPr lang="en-US" sz="1400" b="1" dirty="0" smtClean="0">
                <a:solidFill>
                  <a:srgbClr val="FF0000"/>
                </a:solidFill>
              </a:rPr>
              <a:t>3.2 </a:t>
            </a:r>
            <a:r>
              <a:rPr lang="en-US" sz="1400" b="1" dirty="0">
                <a:solidFill>
                  <a:srgbClr val="FF0000"/>
                </a:solidFill>
              </a:rPr>
              <a:t>mm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(FWHM)     </a:t>
            </a:r>
            <a:r>
              <a:rPr lang="en-US" sz="1400" dirty="0"/>
              <a:t>to    </a:t>
            </a:r>
            <a:r>
              <a:rPr lang="en-US" sz="1400" b="1" dirty="0">
                <a:solidFill>
                  <a:srgbClr val="FF0000"/>
                </a:solidFill>
              </a:rPr>
              <a:t>1.8  mm </a:t>
            </a:r>
            <a:r>
              <a:rPr lang="en-US" sz="1400" dirty="0">
                <a:solidFill>
                  <a:srgbClr val="FF0000"/>
                </a:solidFill>
              </a:rPr>
              <a:t>(FWHM)</a:t>
            </a:r>
          </a:p>
        </p:txBody>
      </p:sp>
    </p:spTree>
    <p:extLst>
      <p:ext uri="{BB962C8B-B14F-4D97-AF65-F5344CB8AC3E}">
        <p14:creationId xmlns:p14="http://schemas.microsoft.com/office/powerpoint/2010/main" val="221269319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5313E-7 4.55691E-6 L 0.04126 4.5569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4128 2.09908E-7 L 0.07825 0.0004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7825 0.00042 L 0.10869 0.000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0869 0.00063 L 0.14447 2.09908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4449 2.09908E-7 L 0.18771 0.0008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77 0.00084 L 0.22735 0.000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2735 0.00084 L 0.26433 0.000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6433 0.00084 L 0.29923 0.0008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7225" y="156348"/>
            <a:ext cx="5879111" cy="752372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ount rate response on linear change </a:t>
            </a:r>
            <a:br>
              <a:rPr lang="en-US" sz="2400" dirty="0" smtClean="0"/>
            </a:br>
            <a:r>
              <a:rPr lang="en-US" sz="2400" dirty="0" smtClean="0"/>
              <a:t>of incident neutron intensity </a:t>
            </a:r>
            <a:endParaRPr lang="en-US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4D14D8-FDC1-40B6-A088-B7A6C5F62D8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grpSp>
        <p:nvGrpSpPr>
          <p:cNvPr id="22" name="Gruppieren 21"/>
          <p:cNvGrpSpPr/>
          <p:nvPr/>
        </p:nvGrpSpPr>
        <p:grpSpPr>
          <a:xfrm>
            <a:off x="363717" y="1586507"/>
            <a:ext cx="7788314" cy="224875"/>
            <a:chOff x="479939" y="1599062"/>
            <a:chExt cx="9108000" cy="247934"/>
          </a:xfrm>
        </p:grpSpPr>
        <p:cxnSp>
          <p:nvCxnSpPr>
            <p:cNvPr id="23" name="Gerade Verbindung 22"/>
            <p:cNvCxnSpPr/>
            <p:nvPr/>
          </p:nvCxnSpPr>
          <p:spPr bwMode="auto">
            <a:xfrm>
              <a:off x="736980" y="1599062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736979" y="1846996"/>
              <a:ext cx="8598089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Ellipse 24"/>
            <p:cNvSpPr/>
            <p:nvPr/>
          </p:nvSpPr>
          <p:spPr bwMode="auto">
            <a:xfrm>
              <a:off x="9212241" y="1599063"/>
              <a:ext cx="204716" cy="238149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6" name="Ellipse 25"/>
            <p:cNvSpPr/>
            <p:nvPr/>
          </p:nvSpPr>
          <p:spPr bwMode="auto">
            <a:xfrm>
              <a:off x="634621" y="1599062"/>
              <a:ext cx="204716" cy="23815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3059" indent="-153059" defTabSz="914179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  <a:cs typeface="Arial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 bwMode="auto">
            <a:xfrm>
              <a:off x="479939" y="1724166"/>
              <a:ext cx="9108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784" name="Gruppieren 75783"/>
          <p:cNvGrpSpPr/>
          <p:nvPr/>
        </p:nvGrpSpPr>
        <p:grpSpPr>
          <a:xfrm>
            <a:off x="182342" y="2034186"/>
            <a:ext cx="6726473" cy="4806908"/>
            <a:chOff x="213239" y="1874288"/>
            <a:chExt cx="7866236" cy="5299839"/>
          </a:xfrm>
        </p:grpSpPr>
        <p:pic>
          <p:nvPicPr>
            <p:cNvPr id="757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39" y="1874288"/>
              <a:ext cx="7866236" cy="5132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3783775" y="6766921"/>
              <a:ext cx="2060586" cy="40720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slit width in mm</a:t>
              </a:r>
              <a:endParaRPr lang="en-US" dirty="0"/>
            </a:p>
          </p:txBody>
        </p:sp>
      </p:grpSp>
      <p:sp>
        <p:nvSpPr>
          <p:cNvPr id="75776" name="Rechteck 75775"/>
          <p:cNvSpPr/>
          <p:nvPr/>
        </p:nvSpPr>
        <p:spPr bwMode="auto">
          <a:xfrm>
            <a:off x="3188218" y="1671885"/>
            <a:ext cx="540000" cy="72000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cxnSp>
        <p:nvCxnSpPr>
          <p:cNvPr id="75779" name="Gerade Verbindung mit Pfeil 75778"/>
          <p:cNvCxnSpPr/>
          <p:nvPr/>
        </p:nvCxnSpPr>
        <p:spPr bwMode="auto">
          <a:xfrm>
            <a:off x="3664182" y="1358962"/>
            <a:ext cx="0" cy="31292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mit Pfeil 37"/>
          <p:cNvCxnSpPr/>
          <p:nvPr/>
        </p:nvCxnSpPr>
        <p:spPr bwMode="auto">
          <a:xfrm>
            <a:off x="3666125" y="1744760"/>
            <a:ext cx="0" cy="312924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feld 38"/>
          <p:cNvSpPr txBox="1"/>
          <p:nvPr/>
        </p:nvSpPr>
        <p:spPr>
          <a:xfrm>
            <a:off x="2973937" y="1208360"/>
            <a:ext cx="761585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2 mm</a:t>
            </a:r>
            <a:endParaRPr lang="en-US" dirty="0"/>
          </a:p>
        </p:txBody>
      </p:sp>
      <p:sp>
        <p:nvSpPr>
          <p:cNvPr id="40" name="Textfeld 39"/>
          <p:cNvSpPr txBox="1"/>
          <p:nvPr/>
        </p:nvSpPr>
        <p:spPr>
          <a:xfrm>
            <a:off x="2992091" y="1878411"/>
            <a:ext cx="1223250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dirty="0" smtClean="0"/>
              <a:t>0 - 50 mm</a:t>
            </a:r>
            <a:endParaRPr lang="en-US" dirty="0"/>
          </a:p>
        </p:txBody>
      </p:sp>
      <p:cxnSp>
        <p:nvCxnSpPr>
          <p:cNvPr id="41" name="Gerade Verbindung mit Pfeil 40"/>
          <p:cNvCxnSpPr/>
          <p:nvPr/>
        </p:nvCxnSpPr>
        <p:spPr>
          <a:xfrm>
            <a:off x="3188219" y="1856310"/>
            <a:ext cx="504922" cy="0"/>
          </a:xfrm>
          <a:prstGeom prst="straightConnector1">
            <a:avLst/>
          </a:prstGeom>
          <a:ln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 bwMode="auto">
          <a:xfrm flipV="1">
            <a:off x="1254692" y="2266979"/>
            <a:ext cx="3109998" cy="3521933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feld 7"/>
          <p:cNvSpPr txBox="1"/>
          <p:nvPr/>
        </p:nvSpPr>
        <p:spPr>
          <a:xfrm>
            <a:off x="6930226" y="4914225"/>
            <a:ext cx="2085463" cy="9119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linear response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7000 cps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on one 8 mm tube!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5157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95327" y="1158967"/>
            <a:ext cx="8883366" cy="3415149"/>
          </a:xfrm>
          <a:prstGeom prst="rect">
            <a:avLst/>
          </a:prstGeom>
          <a:noFill/>
        </p:spPr>
        <p:txBody>
          <a:bodyPr wrap="square" lIns="80119" tIns="40060" rIns="80119" bIns="40060" rtlCol="0">
            <a:spAutoFit/>
          </a:bodyPr>
          <a:lstStyle/>
          <a:p>
            <a:pPr marL="300552" indent="-300552">
              <a:spcBef>
                <a:spcPts val="1052"/>
              </a:spcBef>
              <a:buClr>
                <a:srgbClr val="00589C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aseline="30000" dirty="0">
                <a:solidFill>
                  <a:srgbClr val="000000"/>
                </a:solidFill>
              </a:rPr>
              <a:t>10</a:t>
            </a:r>
            <a:r>
              <a:rPr lang="en-GB" dirty="0">
                <a:solidFill>
                  <a:srgbClr val="000000"/>
                </a:solidFill>
              </a:rPr>
              <a:t>B</a:t>
            </a:r>
            <a:r>
              <a:rPr lang="en-GB" baseline="-25000" dirty="0">
                <a:solidFill>
                  <a:srgbClr val="000000"/>
                </a:solidFill>
              </a:rPr>
              <a:t>4</a:t>
            </a:r>
            <a:r>
              <a:rPr lang="en-GB" dirty="0">
                <a:solidFill>
                  <a:srgbClr val="000000"/>
                </a:solidFill>
              </a:rPr>
              <a:t>C coating driven detectors are an </a:t>
            </a:r>
            <a:r>
              <a:rPr lang="en-GB" b="1" u="sng" dirty="0">
                <a:solidFill>
                  <a:srgbClr val="FF0000"/>
                </a:solidFill>
              </a:rPr>
              <a:t>full replacement  </a:t>
            </a:r>
            <a:r>
              <a:rPr lang="en-GB" dirty="0">
                <a:solidFill>
                  <a:srgbClr val="000000"/>
                </a:solidFill>
              </a:rPr>
              <a:t>to </a:t>
            </a:r>
            <a:r>
              <a:rPr lang="en-GB" baseline="30000" dirty="0">
                <a:solidFill>
                  <a:srgbClr val="000000"/>
                </a:solidFill>
              </a:rPr>
              <a:t>3</a:t>
            </a:r>
            <a:r>
              <a:rPr lang="en-GB" dirty="0">
                <a:solidFill>
                  <a:srgbClr val="000000"/>
                </a:solidFill>
              </a:rPr>
              <a:t>He detectors surpassing them in flexibility, position and time resolution </a:t>
            </a:r>
          </a:p>
          <a:p>
            <a:pPr marL="300552" indent="-300552">
              <a:spcBef>
                <a:spcPts val="1052"/>
              </a:spcBef>
              <a:buClr>
                <a:srgbClr val="00589C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</a:rPr>
              <a:t>ToF</a:t>
            </a:r>
            <a:r>
              <a:rPr lang="en-GB" dirty="0">
                <a:solidFill>
                  <a:srgbClr val="000000"/>
                </a:solidFill>
              </a:rPr>
              <a:t> resolution allows for Bragg-edge imaging</a:t>
            </a:r>
          </a:p>
          <a:p>
            <a:pPr marL="300552" indent="-300552">
              <a:spcBef>
                <a:spcPts val="1052"/>
              </a:spcBef>
              <a:buClr>
                <a:srgbClr val="00589C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b="1" u="sng" dirty="0" smtClean="0">
                <a:solidFill>
                  <a:srgbClr val="FF0000"/>
                </a:solidFill>
              </a:rPr>
              <a:t>high rate capability (270 000 cps per plane!) </a:t>
            </a:r>
            <a:r>
              <a:rPr lang="en-GB" dirty="0" smtClean="0">
                <a:solidFill>
                  <a:srgbClr val="000000"/>
                </a:solidFill>
              </a:rPr>
              <a:t>of the Am-CLD detector has been demonstrated </a:t>
            </a:r>
          </a:p>
          <a:p>
            <a:pPr marL="300552" indent="-300552">
              <a:spcBef>
                <a:spcPts val="1052"/>
              </a:spcBef>
              <a:buClr>
                <a:srgbClr val="00589C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Preparations in electronics, mechanics and infrastructure of demonstrator detector project are finished</a:t>
            </a:r>
          </a:p>
          <a:p>
            <a:pPr marL="300552" indent="-300552">
              <a:spcBef>
                <a:spcPts val="1052"/>
              </a:spcBef>
              <a:buClr>
                <a:srgbClr val="00589C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</a:rPr>
              <a:t>tests on </a:t>
            </a:r>
            <a:r>
              <a:rPr lang="en-GB" baseline="30000" dirty="0" smtClean="0">
                <a:solidFill>
                  <a:srgbClr val="000000"/>
                </a:solidFill>
              </a:rPr>
              <a:t>3</a:t>
            </a:r>
            <a:r>
              <a:rPr lang="en-GB" dirty="0" smtClean="0">
                <a:solidFill>
                  <a:srgbClr val="000000"/>
                </a:solidFill>
              </a:rPr>
              <a:t>He tubes from Toshiba show a good performance in rate capability and a clear reduction of spatial resolution from centre to edge of the tube. Nevertheless they are regarded as an back-up option for example the BEER beamline.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Future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27310" y="5219867"/>
            <a:ext cx="7277137" cy="681095"/>
          </a:xfrm>
          <a:prstGeom prst="rect">
            <a:avLst/>
          </a:prstGeom>
          <a:noFill/>
        </p:spPr>
        <p:txBody>
          <a:bodyPr wrap="square" lIns="80147" tIns="40074" rIns="80147" bIns="40074" rtlCol="0">
            <a:spAutoFit/>
          </a:bodyPr>
          <a:lstStyle/>
          <a:p>
            <a:r>
              <a:rPr lang="en-US" sz="3900" dirty="0">
                <a:solidFill>
                  <a:srgbClr val="0000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26525359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20128" y="1234156"/>
            <a:ext cx="9122745" cy="1410525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R. </a:t>
            </a:r>
            <a:r>
              <a:rPr lang="de-DE" b="1" dirty="0" err="1" smtClean="0">
                <a:solidFill>
                  <a:srgbClr val="0070C0"/>
                </a:solidFill>
              </a:rPr>
              <a:t>Woracek</a:t>
            </a:r>
            <a:r>
              <a:rPr lang="de-DE" b="1" dirty="0" smtClean="0">
                <a:solidFill>
                  <a:srgbClr val="0070C0"/>
                </a:solidFill>
              </a:rPr>
              <a:t>, </a:t>
            </a:r>
            <a:r>
              <a:rPr lang="de-DE" b="1" dirty="0">
                <a:solidFill>
                  <a:srgbClr val="0070C0"/>
                </a:solidFill>
              </a:rPr>
              <a:t>J. </a:t>
            </a:r>
            <a:r>
              <a:rPr lang="de-DE" b="1" dirty="0" err="1" smtClean="0">
                <a:solidFill>
                  <a:srgbClr val="0070C0"/>
                </a:solidFill>
              </a:rPr>
              <a:t>Plewka</a:t>
            </a:r>
            <a:r>
              <a:rPr lang="de-DE" b="1" dirty="0" smtClean="0">
                <a:solidFill>
                  <a:srgbClr val="0070C0"/>
                </a:solidFill>
              </a:rPr>
              <a:t>, C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Jacobsen, </a:t>
            </a:r>
            <a:r>
              <a:rPr lang="de-DE" b="1" dirty="0">
                <a:solidFill>
                  <a:srgbClr val="0070C0"/>
                </a:solidFill>
              </a:rPr>
              <a:t>J. </a:t>
            </a:r>
            <a:r>
              <a:rPr lang="de-DE" b="1" dirty="0" smtClean="0">
                <a:solidFill>
                  <a:srgbClr val="0070C0"/>
                </a:solidFill>
              </a:rPr>
              <a:t>Burmester</a:t>
            </a:r>
            <a:r>
              <a:rPr lang="de-DE" b="1" baseline="30000" dirty="0" smtClean="0">
                <a:solidFill>
                  <a:srgbClr val="0070C0"/>
                </a:solidFill>
              </a:rPr>
              <a:t> </a:t>
            </a:r>
            <a:r>
              <a:rPr lang="de-DE" b="1" dirty="0" smtClean="0">
                <a:solidFill>
                  <a:srgbClr val="0070C0"/>
                </a:solidFill>
              </a:rPr>
              <a:t>,</a:t>
            </a:r>
          </a:p>
          <a:p>
            <a:pPr algn="ctr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TOSHIBA-Group, M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Störmer, </a:t>
            </a:r>
            <a:r>
              <a:rPr lang="de-DE" b="1" dirty="0">
                <a:solidFill>
                  <a:srgbClr val="0070C0"/>
                </a:solidFill>
              </a:rPr>
              <a:t>C. </a:t>
            </a:r>
            <a:r>
              <a:rPr lang="de-DE" b="1" dirty="0" smtClean="0">
                <a:solidFill>
                  <a:srgbClr val="0070C0"/>
                </a:solidFill>
              </a:rPr>
              <a:t>Horstmann, R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Kampmann</a:t>
            </a:r>
            <a:r>
              <a:rPr lang="de-DE" b="1" baseline="30000" dirty="0">
                <a:solidFill>
                  <a:srgbClr val="0070C0"/>
                </a:solidFill>
              </a:rPr>
              <a:t>,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  <a:r>
              <a:rPr lang="de-DE" b="1" dirty="0">
                <a:solidFill>
                  <a:srgbClr val="0070C0"/>
                </a:solidFill>
              </a:rPr>
              <a:t>M. Haese</a:t>
            </a:r>
            <a:r>
              <a:rPr lang="de-DE" b="1" baseline="30000" dirty="0">
                <a:solidFill>
                  <a:srgbClr val="0070C0"/>
                </a:solidFill>
              </a:rPr>
              <a:t>1</a:t>
            </a:r>
            <a:r>
              <a:rPr lang="de-DE" b="1" dirty="0">
                <a:solidFill>
                  <a:srgbClr val="0070C0"/>
                </a:solidFill>
              </a:rPr>
              <a:t>, </a:t>
            </a:r>
            <a:endParaRPr lang="de-DE" b="1" dirty="0" smtClean="0">
              <a:solidFill>
                <a:srgbClr val="0070C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de-DE" b="1" dirty="0" smtClean="0">
                <a:solidFill>
                  <a:srgbClr val="0070C0"/>
                </a:solidFill>
              </a:rPr>
              <a:t>J</a:t>
            </a:r>
            <a:r>
              <a:rPr lang="de-DE" b="1" dirty="0">
                <a:solidFill>
                  <a:srgbClr val="0070C0"/>
                </a:solidFill>
              </a:rPr>
              <a:t>.-F. </a:t>
            </a:r>
            <a:r>
              <a:rPr lang="de-DE" b="1" dirty="0" smtClean="0">
                <a:solidFill>
                  <a:srgbClr val="0070C0"/>
                </a:solidFill>
              </a:rPr>
              <a:t>Moulin, </a:t>
            </a:r>
            <a:r>
              <a:rPr lang="de-DE" b="1" dirty="0">
                <a:solidFill>
                  <a:srgbClr val="0070C0"/>
                </a:solidFill>
              </a:rPr>
              <a:t>M. </a:t>
            </a:r>
            <a:r>
              <a:rPr lang="de-DE" b="1" dirty="0" err="1" smtClean="0">
                <a:solidFill>
                  <a:srgbClr val="0070C0"/>
                </a:solidFill>
              </a:rPr>
              <a:t>Pomm</a:t>
            </a:r>
            <a:r>
              <a:rPr lang="de-DE" b="1" dirty="0" smtClean="0">
                <a:solidFill>
                  <a:srgbClr val="0070C0"/>
                </a:solidFill>
              </a:rPr>
              <a:t>, J. </a:t>
            </a:r>
            <a:r>
              <a:rPr lang="de-DE" b="1" dirty="0" err="1" smtClean="0">
                <a:solidFill>
                  <a:srgbClr val="0070C0"/>
                </a:solidFill>
              </a:rPr>
              <a:t>Fenske</a:t>
            </a:r>
            <a:r>
              <a:rPr lang="de-DE" b="1" dirty="0" smtClean="0">
                <a:solidFill>
                  <a:srgbClr val="0070C0"/>
                </a:solidFill>
              </a:rPr>
              <a:t>, T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Kühl,  E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err="1" smtClean="0">
                <a:solidFill>
                  <a:srgbClr val="0070C0"/>
                </a:solidFill>
              </a:rPr>
              <a:t>Prätzel</a:t>
            </a:r>
            <a:r>
              <a:rPr lang="de-DE" b="1" dirty="0" smtClean="0">
                <a:solidFill>
                  <a:srgbClr val="0070C0"/>
                </a:solidFill>
              </a:rPr>
              <a:t>, I</a:t>
            </a:r>
            <a:r>
              <a:rPr lang="de-DE" b="1" dirty="0">
                <a:solidFill>
                  <a:srgbClr val="0070C0"/>
                </a:solidFill>
              </a:rPr>
              <a:t>. Stefanescu</a:t>
            </a:r>
            <a:r>
              <a:rPr lang="de-DE" b="1" baseline="30000" dirty="0">
                <a:solidFill>
                  <a:srgbClr val="0070C0"/>
                </a:solidFill>
              </a:rPr>
              <a:t>4</a:t>
            </a:r>
            <a:r>
              <a:rPr lang="de-DE" b="1" dirty="0" smtClean="0">
                <a:solidFill>
                  <a:srgbClr val="0070C0"/>
                </a:solidFill>
              </a:rPr>
              <a:t>, </a:t>
            </a:r>
            <a:r>
              <a:rPr lang="de-DE" b="1" dirty="0">
                <a:solidFill>
                  <a:srgbClr val="0070C0"/>
                </a:solidFill>
              </a:rPr>
              <a:t>R. </a:t>
            </a:r>
            <a:r>
              <a:rPr lang="de-DE" b="1" dirty="0" smtClean="0">
                <a:solidFill>
                  <a:srgbClr val="0070C0"/>
                </a:solidFill>
              </a:rPr>
              <a:t>Hall-</a:t>
            </a:r>
            <a:r>
              <a:rPr lang="de-DE" b="1" dirty="0" err="1" smtClean="0">
                <a:solidFill>
                  <a:srgbClr val="0070C0"/>
                </a:solidFill>
              </a:rPr>
              <a:t>Wilton</a:t>
            </a:r>
            <a:r>
              <a:rPr lang="de-DE" b="1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de-DE" b="1" dirty="0" err="1" smtClean="0">
                <a:solidFill>
                  <a:srgbClr val="0070C0"/>
                </a:solidFill>
              </a:rPr>
              <a:t>and</a:t>
            </a:r>
            <a:r>
              <a:rPr lang="de-DE" b="1" dirty="0" smtClean="0">
                <a:solidFill>
                  <a:srgbClr val="0070C0"/>
                </a:solidFill>
              </a:rPr>
              <a:t>  M</a:t>
            </a:r>
            <a:r>
              <a:rPr lang="de-DE" b="1" dirty="0">
                <a:solidFill>
                  <a:srgbClr val="0070C0"/>
                </a:solidFill>
              </a:rPr>
              <a:t>. </a:t>
            </a:r>
            <a:r>
              <a:rPr lang="de-DE" b="1" dirty="0" smtClean="0">
                <a:solidFill>
                  <a:srgbClr val="0070C0"/>
                </a:solidFill>
              </a:rPr>
              <a:t>Müller </a:t>
            </a:r>
            <a:endParaRPr lang="de-DE" b="1" baseline="30000" dirty="0">
              <a:solidFill>
                <a:srgbClr val="0070C0"/>
              </a:solidFill>
            </a:endParaRPr>
          </a:p>
        </p:txBody>
      </p:sp>
      <p:pic>
        <p:nvPicPr>
          <p:cNvPr id="73730" name="Picture 2" descr="C:\Users\nowakg\MessZeiten2017\HZB_07_2017\Bilder\gruppe\DSCF8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1" y="3207517"/>
            <a:ext cx="4043803" cy="321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C:\Users\nowakg\MessZeiten2017\HZB_07_2017\Bilder\IMG_0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00" y="3207517"/>
            <a:ext cx="3877004" cy="30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3344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64" name="Gruppieren 8"/>
          <p:cNvGrpSpPr>
            <a:grpSpLocks/>
          </p:cNvGrpSpPr>
          <p:nvPr/>
        </p:nvGrpSpPr>
        <p:grpSpPr bwMode="auto">
          <a:xfrm>
            <a:off x="36034" y="1048338"/>
            <a:ext cx="5707703" cy="1891734"/>
            <a:chOff x="2329751" y="864565"/>
            <a:chExt cx="6675138" cy="2085599"/>
          </a:xfrm>
        </p:grpSpPr>
        <p:grpSp>
          <p:nvGrpSpPr>
            <p:cNvPr id="53267" name="Gruppieren 5"/>
            <p:cNvGrpSpPr>
              <a:grpSpLocks/>
            </p:cNvGrpSpPr>
            <p:nvPr/>
          </p:nvGrpSpPr>
          <p:grpSpPr bwMode="auto">
            <a:xfrm>
              <a:off x="2329751" y="864565"/>
              <a:ext cx="6675138" cy="2065067"/>
              <a:chOff x="7138090" y="778220"/>
              <a:chExt cx="6675138" cy="2065067"/>
            </a:xfrm>
          </p:grpSpPr>
          <p:sp>
            <p:nvSpPr>
              <p:cNvPr id="53269" name="Textfeld 51"/>
              <p:cNvSpPr txBox="1">
                <a:spLocks noChangeArrowheads="1"/>
              </p:cNvSpPr>
              <p:nvPr/>
            </p:nvSpPr>
            <p:spPr bwMode="auto">
              <a:xfrm>
                <a:off x="8290736" y="1116013"/>
                <a:ext cx="442913" cy="427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defTabSz="800763" eaLnBrk="1" hangingPunct="1">
                  <a:lnSpc>
                    <a:spcPct val="120000"/>
                  </a:lnSpc>
                </a:pPr>
                <a:r>
                  <a:rPr lang="de-DE" altLang="en-US" smtClean="0">
                    <a:solidFill>
                      <a:srgbClr val="000000"/>
                    </a:solidFill>
                  </a:rPr>
                  <a:t>n</a:t>
                </a:r>
                <a:endParaRPr lang="en-GB" altLang="en-US" smtClean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3270" name="Gruppieren 4"/>
              <p:cNvGrpSpPr>
                <a:grpSpLocks/>
              </p:cNvGrpSpPr>
              <p:nvPr/>
            </p:nvGrpSpPr>
            <p:grpSpPr bwMode="auto">
              <a:xfrm>
                <a:off x="7138090" y="778220"/>
                <a:ext cx="6675138" cy="2065067"/>
                <a:chOff x="7138090" y="778220"/>
                <a:chExt cx="6675138" cy="2065067"/>
              </a:xfrm>
            </p:grpSpPr>
            <p:grpSp>
              <p:nvGrpSpPr>
                <p:cNvPr id="53271" name="Gruppieren 5"/>
                <p:cNvGrpSpPr>
                  <a:grpSpLocks/>
                </p:cNvGrpSpPr>
                <p:nvPr/>
              </p:nvGrpSpPr>
              <p:grpSpPr bwMode="auto">
                <a:xfrm>
                  <a:off x="9517874" y="1681164"/>
                  <a:ext cx="2410602" cy="444329"/>
                  <a:chOff x="4413822" y="3276575"/>
                  <a:chExt cx="4199907" cy="2270235"/>
                </a:xfrm>
              </p:grpSpPr>
              <p:sp>
                <p:nvSpPr>
                  <p:cNvPr id="7" name="Rechteck 6"/>
                  <p:cNvSpPr/>
                  <p:nvPr/>
                </p:nvSpPr>
                <p:spPr bwMode="auto">
                  <a:xfrm>
                    <a:off x="4448176" y="5319712"/>
                    <a:ext cx="4165553" cy="227098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175" cap="flat" cmpd="sng" algn="ctr">
                    <a:solidFill>
                      <a:srgbClr val="00B0F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wrap="none" lIns="90000" tIns="46800" rIns="90000" bIns="46800" anchor="ctr"/>
                  <a:lstStyle/>
                  <a:p>
                    <a:pPr algn="ctr" defTabSz="913212">
                      <a:lnSpc>
                        <a:spcPct val="120000"/>
                      </a:lnSpc>
                      <a:defRPr/>
                    </a:pPr>
                    <a:endParaRPr lang="en-GB" sz="1400" i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3282" name="Rechteck 3"/>
                  <p:cNvSpPr>
                    <a:spLocks noChangeArrowheads="1"/>
                  </p:cNvSpPr>
                  <p:nvPr/>
                </p:nvSpPr>
                <p:spPr bwMode="auto">
                  <a:xfrm>
                    <a:off x="4413822" y="4481143"/>
                    <a:ext cx="4168128" cy="792089"/>
                  </a:xfrm>
                  <a:prstGeom prst="rect">
                    <a:avLst/>
                  </a:prstGeom>
                  <a:solidFill>
                    <a:srgbClr val="00B050">
                      <a:alpha val="63136"/>
                    </a:srgbClr>
                  </a:solidFill>
                  <a:ln w="3175" algn="ctr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>
                    <a:lvl1pPr algn="l" defTabSz="1042988" eaLnBrk="0" hangingPunct="0"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fontAlgn="base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None/>
                    </a:pPr>
                    <a:endParaRPr lang="en-GB" altLang="en-US" i="1" smtClean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53283" name="Rechteck 4"/>
                  <p:cNvSpPr>
                    <a:spLocks noChangeArrowheads="1"/>
                  </p:cNvSpPr>
                  <p:nvPr/>
                </p:nvSpPr>
                <p:spPr bwMode="auto">
                  <a:xfrm>
                    <a:off x="4422086" y="3276575"/>
                    <a:ext cx="4155260" cy="1224137"/>
                  </a:xfrm>
                  <a:prstGeom prst="rect">
                    <a:avLst/>
                  </a:prstGeom>
                  <a:solidFill>
                    <a:srgbClr val="00B0F0">
                      <a:alpha val="52156"/>
                    </a:srgbClr>
                  </a:solidFill>
                  <a:ln w="3175" algn="ctr">
                    <a:solidFill>
                      <a:srgbClr val="00B0F0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>
                    <a:lvl1pPr algn="l" defTabSz="1042988" eaLnBrk="0" hangingPunct="0"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algn="l" defTabSz="1042988" eaLnBrk="0" hangingPunct="0"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defTabSz="1042988" eaLnBrk="0" fontAlgn="base" hangingPunct="0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Char char="Ò"/>
                      <a:defRPr sz="16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algn="ctr" eaLnBrk="1" fontAlgn="base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Font typeface="Wingdings 3" pitchFamily="18" charset="2"/>
                      <a:buNone/>
                    </a:pPr>
                    <a:endParaRPr lang="en-GB" altLang="en-US" i="1" smtClean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53272" name="Gerade Verbindung mit Pfeil 36"/>
                <p:cNvCxnSpPr>
                  <a:cxnSpLocks noChangeShapeType="1"/>
                </p:cNvCxnSpPr>
                <p:nvPr/>
              </p:nvCxnSpPr>
              <p:spPr bwMode="auto">
                <a:xfrm>
                  <a:off x="8603474" y="1411288"/>
                  <a:ext cx="2422525" cy="509587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3273" name="Textfeld 38"/>
                <p:cNvSpPr txBox="1">
                  <a:spLocks noChangeArrowheads="1"/>
                </p:cNvSpPr>
                <p:nvPr/>
              </p:nvSpPr>
              <p:spPr bwMode="auto">
                <a:xfrm>
                  <a:off x="7464984" y="1540535"/>
                  <a:ext cx="1736354" cy="6107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800763" eaLnBrk="1" hangingPunct="1">
                    <a:lnSpc>
                      <a:spcPct val="120000"/>
                    </a:lnSpc>
                  </a:pPr>
                  <a:r>
                    <a:rPr lang="el-GR" altLang="en-US" sz="25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Θ</a:t>
                  </a:r>
                  <a:r>
                    <a:rPr lang="de-DE" altLang="en-US" sz="2500" b="1" baseline="-250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in </a:t>
                  </a:r>
                  <a:r>
                    <a:rPr lang="de-DE" altLang="en-US" sz="25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= 2-5°</a:t>
                  </a:r>
                  <a:endParaRPr lang="en-GB" altLang="en-US" sz="25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0" name="Bogen 39"/>
                <p:cNvSpPr/>
                <p:nvPr/>
              </p:nvSpPr>
              <p:spPr bwMode="auto">
                <a:xfrm rot="2864411">
                  <a:off x="9209204" y="1546337"/>
                  <a:ext cx="336531" cy="687419"/>
                </a:xfrm>
                <a:prstGeom prst="arc">
                  <a:avLst>
                    <a:gd name="adj1" fmla="val 12342801"/>
                    <a:gd name="adj2" fmla="val 15191443"/>
                  </a:avLst>
                </a:prstGeom>
                <a:solidFill>
                  <a:schemeClr val="bg1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pPr algn="ctr" defTabSz="913212">
                    <a:lnSpc>
                      <a:spcPct val="120000"/>
                    </a:lnSpc>
                    <a:defRPr/>
                  </a:pPr>
                  <a:endParaRPr lang="en-GB" sz="1400" i="1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53275" name="Gerade Verbindung mit Pfeil 55"/>
                <p:cNvCxnSpPr>
                  <a:cxnSpLocks noChangeShapeType="1"/>
                </p:cNvCxnSpPr>
                <p:nvPr/>
              </p:nvCxnSpPr>
              <p:spPr bwMode="auto">
                <a:xfrm>
                  <a:off x="11986559" y="1508125"/>
                  <a:ext cx="0" cy="385763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276" name="Gerade Verbindung mit Pfeil 60"/>
                <p:cNvCxnSpPr>
                  <a:cxnSpLocks noChangeShapeType="1"/>
                </p:cNvCxnSpPr>
                <p:nvPr/>
              </p:nvCxnSpPr>
              <p:spPr bwMode="auto">
                <a:xfrm>
                  <a:off x="11986559" y="2082800"/>
                  <a:ext cx="0" cy="387350"/>
                </a:xfrm>
                <a:prstGeom prst="straightConnector1">
                  <a:avLst/>
                </a:prstGeom>
                <a:noFill/>
                <a:ln w="3175" algn="ctr">
                  <a:solidFill>
                    <a:schemeClr val="tx1"/>
                  </a:solidFill>
                  <a:round/>
                  <a:headEnd type="stealth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3277" name="Textfeld 57"/>
                <p:cNvSpPr txBox="1">
                  <a:spLocks noChangeArrowheads="1"/>
                </p:cNvSpPr>
                <p:nvPr/>
              </p:nvSpPr>
              <p:spPr bwMode="auto">
                <a:xfrm>
                  <a:off x="10851754" y="2415747"/>
                  <a:ext cx="1487017" cy="427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800763" eaLnBrk="1" hangingPunct="1">
                    <a:lnSpc>
                      <a:spcPct val="120000"/>
                    </a:lnSpc>
                  </a:pPr>
                  <a:r>
                    <a:rPr lang="de-DE" altLang="en-US" dirty="0" smtClean="0">
                      <a:solidFill>
                        <a:srgbClr val="000000"/>
                      </a:solidFill>
                    </a:rPr>
                    <a:t>1 µm </a:t>
                  </a:r>
                  <a:r>
                    <a:rPr lang="de-DE" altLang="en-US" baseline="30000" dirty="0" smtClean="0">
                      <a:solidFill>
                        <a:srgbClr val="000000"/>
                      </a:solidFill>
                    </a:rPr>
                    <a:t>10</a:t>
                  </a:r>
                  <a:r>
                    <a:rPr lang="de-DE" altLang="en-US" dirty="0" smtClean="0">
                      <a:solidFill>
                        <a:srgbClr val="000000"/>
                      </a:solidFill>
                    </a:rPr>
                    <a:t>B</a:t>
                  </a:r>
                  <a:r>
                    <a:rPr lang="de-DE" altLang="en-US" baseline="-25000" dirty="0" smtClean="0">
                      <a:solidFill>
                        <a:srgbClr val="000000"/>
                      </a:solidFill>
                    </a:rPr>
                    <a:t>4</a:t>
                  </a:r>
                  <a:r>
                    <a:rPr lang="de-DE" altLang="en-US" dirty="0" smtClean="0">
                      <a:solidFill>
                        <a:srgbClr val="000000"/>
                      </a:solidFill>
                    </a:rPr>
                    <a:t>C </a:t>
                  </a:r>
                  <a:endParaRPr lang="en-GB" altLang="en-US" dirty="0" smtClean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53278" name="Gerade Verbindung mit Pfeil 79"/>
                <p:cNvCxnSpPr>
                  <a:cxnSpLocks noChangeShapeType="1"/>
                </p:cNvCxnSpPr>
                <p:nvPr/>
              </p:nvCxnSpPr>
              <p:spPr bwMode="auto">
                <a:xfrm>
                  <a:off x="10981549" y="1920875"/>
                  <a:ext cx="539750" cy="122238"/>
                </a:xfrm>
                <a:prstGeom prst="straightConnector1">
                  <a:avLst/>
                </a:prstGeom>
                <a:noFill/>
                <a:ln w="25400" algn="ctr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53279" name="Textfeld 12"/>
                <p:cNvSpPr txBox="1">
                  <a:spLocks noChangeArrowheads="1"/>
                </p:cNvSpPr>
                <p:nvPr/>
              </p:nvSpPr>
              <p:spPr bwMode="auto">
                <a:xfrm>
                  <a:off x="10852281" y="1639888"/>
                  <a:ext cx="980846" cy="2850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800763" eaLnBrk="1" hangingPunct="1">
                    <a:lnSpc>
                      <a:spcPct val="120000"/>
                    </a:lnSpc>
                  </a:pPr>
                  <a:r>
                    <a:rPr lang="de-DE" altLang="en-US" sz="900" dirty="0" err="1">
                      <a:solidFill>
                        <a:srgbClr val="000000"/>
                      </a:solidFill>
                    </a:rPr>
                    <a:t>stopping</a:t>
                  </a:r>
                  <a:r>
                    <a:rPr lang="de-DE" altLang="en-US" sz="900" dirty="0">
                      <a:solidFill>
                        <a:srgbClr val="000000"/>
                      </a:solidFill>
                    </a:rPr>
                    <a:t> gas</a:t>
                  </a:r>
                  <a:endParaRPr lang="en-GB" altLang="en-US" sz="9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" name="Textfeld 1"/>
                <p:cNvSpPr txBox="1">
                  <a:spLocks noChangeArrowheads="1"/>
                </p:cNvSpPr>
                <p:nvPr/>
              </p:nvSpPr>
              <p:spPr bwMode="auto">
                <a:xfrm>
                  <a:off x="7138090" y="778220"/>
                  <a:ext cx="6675138" cy="480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algn="l" eaLnBrk="0" hangingPunct="0"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algn="l" eaLnBrk="0" hangingPunct="0"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lnSpc>
                      <a:spcPct val="120000"/>
                    </a:lnSpc>
                    <a:spcBef>
                      <a:spcPct val="0"/>
                    </a:spcBef>
                    <a:spcAft>
                      <a:spcPct val="0"/>
                    </a:spcAft>
                    <a:buFont typeface="Wingdings 3" pitchFamily="18" charset="2"/>
                    <a:buChar char="Ò"/>
                    <a:defRPr sz="16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defTabSz="800763" eaLnBrk="1" hangingPunct="1">
                    <a:lnSpc>
                      <a:spcPct val="120000"/>
                    </a:lnSpc>
                  </a:pP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A1-CLD ( A</a:t>
                  </a:r>
                  <a:r>
                    <a:rPr lang="de-DE" altLang="en-US" sz="1800" u="sng" dirty="0">
                      <a:solidFill>
                        <a:srgbClr val="000000"/>
                      </a:solidFill>
                    </a:rPr>
                    <a:t>bsorption</a:t>
                  </a: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altLang="en-US" sz="1800" u="sng" dirty="0">
                      <a:solidFill>
                        <a:srgbClr val="000000"/>
                      </a:solidFill>
                    </a:rPr>
                    <a:t>in</a:t>
                  </a: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 1 L</a:t>
                  </a:r>
                  <a:r>
                    <a:rPr lang="de-DE" altLang="en-US" sz="1800" u="sng" dirty="0">
                      <a:solidFill>
                        <a:srgbClr val="000000"/>
                      </a:solidFill>
                    </a:rPr>
                    <a:t>ayer</a:t>
                  </a: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altLang="en-US" sz="1800" b="1" u="sng" dirty="0" err="1">
                      <a:solidFill>
                        <a:srgbClr val="000000"/>
                      </a:solidFill>
                    </a:rPr>
                    <a:t>C</a:t>
                  </a:r>
                  <a:r>
                    <a:rPr lang="de-DE" altLang="en-US" sz="1800" u="sng" dirty="0" err="1">
                      <a:solidFill>
                        <a:srgbClr val="000000"/>
                      </a:solidFill>
                    </a:rPr>
                    <a:t>onversion</a:t>
                  </a: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de-DE" altLang="en-US" sz="1800" b="1" u="sng" dirty="0" err="1">
                      <a:solidFill>
                        <a:srgbClr val="000000"/>
                      </a:solidFill>
                    </a:rPr>
                    <a:t>D</a:t>
                  </a:r>
                  <a:r>
                    <a:rPr lang="de-DE" altLang="en-US" sz="1800" u="sng" dirty="0" err="1">
                      <a:solidFill>
                        <a:srgbClr val="000000"/>
                      </a:solidFill>
                    </a:rPr>
                    <a:t>etector</a:t>
                  </a:r>
                  <a:r>
                    <a:rPr lang="de-DE" altLang="en-US" sz="1800" b="1" u="sng" dirty="0">
                      <a:solidFill>
                        <a:srgbClr val="000000"/>
                      </a:solidFill>
                    </a:rPr>
                    <a:t>):</a:t>
                  </a:r>
                  <a:endParaRPr lang="en-GB" altLang="en-US" sz="1800" b="1" u="sng" dirty="0">
                    <a:solidFill>
                      <a:srgbClr val="000000"/>
                    </a:solidFill>
                  </a:endParaRPr>
                </a:p>
              </p:txBody>
            </p:sp>
          </p:grpSp>
        </p:grpSp>
        <p:pic>
          <p:nvPicPr>
            <p:cNvPr id="53268" name="Picture 7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698" y="2248489"/>
              <a:ext cx="3005138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3251" name="Titel 1"/>
          <p:cNvSpPr>
            <a:spLocks noGrp="1"/>
          </p:cNvSpPr>
          <p:nvPr>
            <p:ph type="title"/>
          </p:nvPr>
        </p:nvSpPr>
        <p:spPr>
          <a:xfrm>
            <a:off x="1775713" y="324317"/>
            <a:ext cx="6468695" cy="872435"/>
          </a:xfrm>
        </p:spPr>
        <p:txBody>
          <a:bodyPr/>
          <a:lstStyle/>
          <a:p>
            <a:r>
              <a:rPr lang="en-US" altLang="en-US" b="1" dirty="0"/>
              <a:t>A1- and  Am-CLD detector concept:</a:t>
            </a:r>
            <a:br>
              <a:rPr lang="en-US" altLang="en-US" b="1" dirty="0"/>
            </a:br>
            <a:r>
              <a:rPr lang="en-US" altLang="en-US" b="1" dirty="0"/>
              <a:t>neutron incidence geometries</a:t>
            </a:r>
            <a:r>
              <a:rPr lang="de-DE" altLang="en-US" sz="1900" dirty="0"/>
              <a:t/>
            </a:r>
            <a:br>
              <a:rPr lang="de-DE" altLang="en-US" sz="1900" dirty="0"/>
            </a:br>
            <a:endParaRPr lang="en-GB" altLang="en-US" sz="1900" dirty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algn="l" defTabSz="913212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50508" indent="-250196" algn="l" defTabSz="913212" eaLnBrk="0" hangingPunct="0"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00778" indent="-200158" algn="l" defTabSz="913212" eaLnBrk="0" hangingPunct="0"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01091" indent="-200158" algn="l" defTabSz="913212" eaLnBrk="0" hangingPunct="0"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01403" indent="-200158" algn="l" defTabSz="913212" eaLnBrk="0" hangingPunct="0"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1714" indent="-200158" defTabSz="913212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02026" indent="-200158" defTabSz="913212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02339" indent="-200158" defTabSz="913212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02649" indent="-200158" defTabSz="913212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7C7FEFB4-C8D6-4807-87C2-2A1CA9CBF013}" type="slidenum">
              <a:rPr lang="de-DE" altLang="en-US" sz="900">
                <a:solidFill>
                  <a:srgbClr val="000000"/>
                </a:solidFill>
              </a:rPr>
              <a:pPr algn="r" eaLnBrk="1" hangingPunct="1"/>
              <a:t>3</a:t>
            </a:fld>
            <a:endParaRPr lang="de-DE" altLang="en-US" sz="900" dirty="0">
              <a:solidFill>
                <a:srgbClr val="000000"/>
              </a:solidFill>
            </a:endParaRPr>
          </a:p>
        </p:txBody>
      </p:sp>
      <p:sp>
        <p:nvSpPr>
          <p:cNvPr id="53308" name="Textfeld 33"/>
          <p:cNvSpPr txBox="1">
            <a:spLocks noChangeArrowheads="1"/>
          </p:cNvSpPr>
          <p:nvPr/>
        </p:nvSpPr>
        <p:spPr bwMode="auto">
          <a:xfrm>
            <a:off x="3053815" y="6407810"/>
            <a:ext cx="1142785" cy="5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91" tIns="40046" rIns="80091" bIns="40046">
            <a:spAutoFit/>
          </a:bodyPr>
          <a:lstStyle>
            <a:lvl1pPr algn="l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800763" eaLnBrk="1" hangingPunct="1">
              <a:lnSpc>
                <a:spcPct val="120000"/>
              </a:lnSpc>
            </a:pPr>
            <a:r>
              <a:rPr lang="de-DE" altLang="en-US" sz="2500" dirty="0">
                <a:solidFill>
                  <a:srgbClr val="000000"/>
                </a:solidFill>
              </a:rPr>
              <a:t>x6 - 15</a:t>
            </a:r>
            <a:endParaRPr lang="en-GB" altLang="en-US" sz="2500" dirty="0">
              <a:solidFill>
                <a:srgbClr val="000000"/>
              </a:solidFill>
            </a:endParaRPr>
          </a:p>
        </p:txBody>
      </p:sp>
      <p:cxnSp>
        <p:nvCxnSpPr>
          <p:cNvPr id="53285" name="Gerade Verbindung 13"/>
          <p:cNvCxnSpPr>
            <a:cxnSpLocks noChangeShapeType="1"/>
          </p:cNvCxnSpPr>
          <p:nvPr/>
        </p:nvCxnSpPr>
        <p:spPr bwMode="auto">
          <a:xfrm flipV="1">
            <a:off x="203802" y="3626601"/>
            <a:ext cx="8417519" cy="13477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94" name="Textfeld 67"/>
          <p:cNvSpPr txBox="1">
            <a:spLocks noChangeArrowheads="1"/>
          </p:cNvSpPr>
          <p:nvPr/>
        </p:nvSpPr>
        <p:spPr bwMode="auto">
          <a:xfrm>
            <a:off x="-5087" y="3632226"/>
            <a:ext cx="5834197" cy="41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91" tIns="40046" rIns="80091" bIns="40046">
            <a:spAutoFit/>
          </a:bodyPr>
          <a:lstStyle>
            <a:lvl1pPr algn="l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800763" eaLnBrk="1" hangingPunct="1">
              <a:lnSpc>
                <a:spcPct val="120000"/>
              </a:lnSpc>
            </a:pPr>
            <a:r>
              <a:rPr lang="de-DE" altLang="en-US" sz="1800" b="1" u="sng" dirty="0">
                <a:solidFill>
                  <a:srgbClr val="000000"/>
                </a:solidFill>
              </a:rPr>
              <a:t>Am-CLD ( A</a:t>
            </a:r>
            <a:r>
              <a:rPr lang="de-DE" altLang="en-US" sz="1800" u="sng" dirty="0">
                <a:solidFill>
                  <a:srgbClr val="000000"/>
                </a:solidFill>
              </a:rPr>
              <a:t>bsorption</a:t>
            </a:r>
            <a:r>
              <a:rPr lang="de-DE" altLang="en-US" sz="1800" b="1" u="sng" dirty="0">
                <a:solidFill>
                  <a:srgbClr val="000000"/>
                </a:solidFill>
              </a:rPr>
              <a:t> </a:t>
            </a:r>
            <a:r>
              <a:rPr lang="de-DE" altLang="en-US" sz="1800" u="sng" dirty="0">
                <a:solidFill>
                  <a:srgbClr val="000000"/>
                </a:solidFill>
              </a:rPr>
              <a:t>in</a:t>
            </a:r>
            <a:r>
              <a:rPr lang="de-DE" altLang="en-US" sz="1800" b="1" u="sng" dirty="0">
                <a:solidFill>
                  <a:srgbClr val="000000"/>
                </a:solidFill>
              </a:rPr>
              <a:t> m</a:t>
            </a:r>
            <a:r>
              <a:rPr lang="de-DE" altLang="en-US" sz="1800" u="sng" dirty="0">
                <a:solidFill>
                  <a:srgbClr val="000000"/>
                </a:solidFill>
              </a:rPr>
              <a:t>ultiple</a:t>
            </a:r>
            <a:r>
              <a:rPr lang="de-DE" altLang="en-US" sz="1800" b="1" u="sng" dirty="0">
                <a:solidFill>
                  <a:srgbClr val="000000"/>
                </a:solidFill>
              </a:rPr>
              <a:t> </a:t>
            </a:r>
            <a:r>
              <a:rPr lang="de-DE" altLang="en-US" sz="1800" b="1" u="sng" dirty="0" err="1">
                <a:solidFill>
                  <a:srgbClr val="000000"/>
                </a:solidFill>
              </a:rPr>
              <a:t>C</a:t>
            </a:r>
            <a:r>
              <a:rPr lang="de-DE" altLang="en-US" sz="1800" u="sng" dirty="0" err="1">
                <a:solidFill>
                  <a:srgbClr val="000000"/>
                </a:solidFill>
              </a:rPr>
              <a:t>onversion</a:t>
            </a:r>
            <a:r>
              <a:rPr lang="de-DE" altLang="en-US" sz="1800" b="1" u="sng" dirty="0">
                <a:solidFill>
                  <a:srgbClr val="000000"/>
                </a:solidFill>
              </a:rPr>
              <a:t> </a:t>
            </a:r>
            <a:r>
              <a:rPr lang="de-DE" altLang="en-US" sz="1800" b="1" u="sng" dirty="0" err="1">
                <a:solidFill>
                  <a:srgbClr val="000000"/>
                </a:solidFill>
              </a:rPr>
              <a:t>D</a:t>
            </a:r>
            <a:r>
              <a:rPr lang="de-DE" altLang="en-US" sz="1800" u="sng" dirty="0" err="1">
                <a:solidFill>
                  <a:srgbClr val="000000"/>
                </a:solidFill>
              </a:rPr>
              <a:t>etector</a:t>
            </a:r>
            <a:r>
              <a:rPr lang="de-DE" altLang="en-US" sz="1800" b="1" u="sng" dirty="0">
                <a:solidFill>
                  <a:srgbClr val="000000"/>
                </a:solidFill>
              </a:rPr>
              <a:t>):</a:t>
            </a:r>
            <a:endParaRPr lang="en-GB" altLang="en-US" sz="1800" b="1" u="sng" dirty="0">
              <a:solidFill>
                <a:srgbClr val="000000"/>
              </a:solidFill>
            </a:endParaRPr>
          </a:p>
        </p:txBody>
      </p:sp>
      <p:sp>
        <p:nvSpPr>
          <p:cNvPr id="53319" name="Textfeld 53318"/>
          <p:cNvSpPr txBox="1">
            <a:spLocks noChangeArrowheads="1"/>
          </p:cNvSpPr>
          <p:nvPr/>
        </p:nvSpPr>
        <p:spPr bwMode="auto">
          <a:xfrm>
            <a:off x="-4040" y="3062203"/>
            <a:ext cx="2982976" cy="67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063" tIns="40032" rIns="80063" bIns="40032">
            <a:spAutoFit/>
          </a:bodyPr>
          <a:lstStyle>
            <a:lvl1pPr algn="l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 3" pitchFamily="18" charset="2"/>
              <a:buChar char="Ò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800763" eaLnBrk="1" hangingPunct="1">
              <a:lnSpc>
                <a:spcPct val="120000"/>
              </a:lnSpc>
            </a:pPr>
            <a:r>
              <a:rPr lang="en-US" altLang="de-DE" baseline="30000" dirty="0" smtClean="0">
                <a:solidFill>
                  <a:srgbClr val="000000"/>
                </a:solidFill>
              </a:rPr>
              <a:t>10</a:t>
            </a:r>
            <a:r>
              <a:rPr lang="en-US" altLang="de-DE" dirty="0" smtClean="0">
                <a:solidFill>
                  <a:srgbClr val="000000"/>
                </a:solidFill>
              </a:rPr>
              <a:t>B abs. length: </a:t>
            </a:r>
            <a:r>
              <a:rPr lang="en-US" altLang="de-DE" b="1" dirty="0" smtClean="0">
                <a:solidFill>
                  <a:srgbClr val="000000"/>
                </a:solidFill>
              </a:rPr>
              <a:t>32 µm - 12 µm</a:t>
            </a:r>
          </a:p>
          <a:p>
            <a:pPr algn="ctr" defTabSz="800763" eaLnBrk="1" hangingPunct="1">
              <a:lnSpc>
                <a:spcPct val="120000"/>
              </a:lnSpc>
            </a:pPr>
            <a:r>
              <a:rPr lang="en-US" altLang="de-DE" dirty="0" smtClean="0">
                <a:solidFill>
                  <a:srgbClr val="000000"/>
                </a:solidFill>
              </a:rPr>
              <a:t>ion range: </a:t>
            </a:r>
            <a:r>
              <a:rPr lang="en-US" altLang="de-DE" b="1" dirty="0" smtClean="0">
                <a:solidFill>
                  <a:srgbClr val="000000"/>
                </a:solidFill>
              </a:rPr>
              <a:t>3.9-1.5 µm 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53452" y="4059703"/>
            <a:ext cx="4800684" cy="2399240"/>
            <a:chOff x="62510" y="3943681"/>
            <a:chExt cx="5614131" cy="2645273"/>
          </a:xfrm>
        </p:grpSpPr>
        <p:grpSp>
          <p:nvGrpSpPr>
            <p:cNvPr id="53300" name="Gruppieren 9"/>
            <p:cNvGrpSpPr>
              <a:grpSpLocks/>
            </p:cNvGrpSpPr>
            <p:nvPr/>
          </p:nvGrpSpPr>
          <p:grpSpPr bwMode="auto">
            <a:xfrm rot="5400000">
              <a:off x="716347" y="5299831"/>
              <a:ext cx="2133437" cy="386430"/>
              <a:chOff x="164071" y="3276575"/>
              <a:chExt cx="4168475" cy="2259655"/>
            </a:xfrm>
          </p:grpSpPr>
          <p:sp>
            <p:nvSpPr>
              <p:cNvPr id="11" name="Rechteck 10"/>
              <p:cNvSpPr/>
              <p:nvPr/>
            </p:nvSpPr>
            <p:spPr bwMode="auto">
              <a:xfrm>
                <a:off x="166849" y="5304160"/>
                <a:ext cx="4165697" cy="23207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3322" name="Rechteck 3"/>
              <p:cNvSpPr>
                <a:spLocks noChangeArrowheads="1"/>
              </p:cNvSpPr>
              <p:nvPr/>
            </p:nvSpPr>
            <p:spPr bwMode="auto">
              <a:xfrm>
                <a:off x="164071" y="4481143"/>
                <a:ext cx="4168131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23" name="Rechteck 4"/>
              <p:cNvSpPr>
                <a:spLocks noChangeArrowheads="1"/>
              </p:cNvSpPr>
              <p:nvPr/>
            </p:nvSpPr>
            <p:spPr bwMode="auto">
              <a:xfrm>
                <a:off x="172335" y="3276575"/>
                <a:ext cx="4155263" cy="1224136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301" name="Gruppieren 17"/>
            <p:cNvGrpSpPr>
              <a:grpSpLocks/>
            </p:cNvGrpSpPr>
            <p:nvPr/>
          </p:nvGrpSpPr>
          <p:grpSpPr bwMode="auto">
            <a:xfrm rot="5400000">
              <a:off x="1878480" y="5314899"/>
              <a:ext cx="2133261" cy="377292"/>
              <a:chOff x="164071" y="3276575"/>
              <a:chExt cx="4168131" cy="2206223"/>
            </a:xfrm>
          </p:grpSpPr>
          <p:sp>
            <p:nvSpPr>
              <p:cNvPr id="19" name="Rechteck 18"/>
              <p:cNvSpPr/>
              <p:nvPr/>
            </p:nvSpPr>
            <p:spPr bwMode="auto">
              <a:xfrm>
                <a:off x="164775" y="5271413"/>
                <a:ext cx="4168797" cy="23207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3" name="Rechteck 3"/>
              <p:cNvSpPr>
                <a:spLocks noChangeArrowheads="1"/>
              </p:cNvSpPr>
              <p:nvPr/>
            </p:nvSpPr>
            <p:spPr bwMode="auto">
              <a:xfrm>
                <a:off x="164071" y="4481143"/>
                <a:ext cx="4168131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20" name="Rechteck 4"/>
              <p:cNvSpPr>
                <a:spLocks noChangeArrowheads="1"/>
              </p:cNvSpPr>
              <p:nvPr/>
            </p:nvSpPr>
            <p:spPr bwMode="auto">
              <a:xfrm>
                <a:off x="172335" y="3276575"/>
                <a:ext cx="4155263" cy="1224136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302" name="Gruppieren 21"/>
            <p:cNvGrpSpPr>
              <a:grpSpLocks/>
            </p:cNvGrpSpPr>
            <p:nvPr/>
          </p:nvGrpSpPr>
          <p:grpSpPr bwMode="auto">
            <a:xfrm rot="-5400000">
              <a:off x="2052555" y="5315126"/>
              <a:ext cx="2133261" cy="377292"/>
              <a:chOff x="164071" y="3276575"/>
              <a:chExt cx="4168131" cy="2206223"/>
            </a:xfrm>
          </p:grpSpPr>
          <p:sp>
            <p:nvSpPr>
              <p:cNvPr id="23" name="Rechteck 22"/>
              <p:cNvSpPr/>
              <p:nvPr/>
            </p:nvSpPr>
            <p:spPr bwMode="auto">
              <a:xfrm>
                <a:off x="167435" y="5264905"/>
                <a:ext cx="4165695" cy="3620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Rechteck 3"/>
              <p:cNvSpPr>
                <a:spLocks noChangeArrowheads="1"/>
              </p:cNvSpPr>
              <p:nvPr/>
            </p:nvSpPr>
            <p:spPr bwMode="auto">
              <a:xfrm>
                <a:off x="164071" y="4481143"/>
                <a:ext cx="4168131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17" name="Rechteck 4"/>
              <p:cNvSpPr>
                <a:spLocks noChangeArrowheads="1"/>
              </p:cNvSpPr>
              <p:nvPr/>
            </p:nvSpPr>
            <p:spPr bwMode="auto">
              <a:xfrm>
                <a:off x="172335" y="3276575"/>
                <a:ext cx="4155263" cy="1224136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303" name="Gruppieren 25"/>
            <p:cNvGrpSpPr>
              <a:grpSpLocks/>
            </p:cNvGrpSpPr>
            <p:nvPr/>
          </p:nvGrpSpPr>
          <p:grpSpPr bwMode="auto">
            <a:xfrm rot="5400000">
              <a:off x="2442909" y="5332106"/>
              <a:ext cx="2140905" cy="350979"/>
              <a:chOff x="149133" y="3276578"/>
              <a:chExt cx="4183068" cy="2052360"/>
            </a:xfrm>
          </p:grpSpPr>
          <p:sp>
            <p:nvSpPr>
              <p:cNvPr id="53313" name="Rechteck 3"/>
              <p:cNvSpPr>
                <a:spLocks noChangeArrowheads="1"/>
              </p:cNvSpPr>
              <p:nvPr/>
            </p:nvSpPr>
            <p:spPr bwMode="auto">
              <a:xfrm>
                <a:off x="164069" y="4536848"/>
                <a:ext cx="4168132" cy="792090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14" name="Rechteck 4"/>
              <p:cNvSpPr>
                <a:spLocks noChangeArrowheads="1"/>
              </p:cNvSpPr>
              <p:nvPr/>
            </p:nvSpPr>
            <p:spPr bwMode="auto">
              <a:xfrm>
                <a:off x="149133" y="3276578"/>
                <a:ext cx="4155263" cy="1224133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3304" name="Gruppieren 29"/>
            <p:cNvGrpSpPr>
              <a:grpSpLocks/>
            </p:cNvGrpSpPr>
            <p:nvPr/>
          </p:nvGrpSpPr>
          <p:grpSpPr bwMode="auto">
            <a:xfrm rot="5400000">
              <a:off x="3681000" y="5304402"/>
              <a:ext cx="2155827" cy="381824"/>
              <a:chOff x="142026" y="3276575"/>
              <a:chExt cx="4212222" cy="2232726"/>
            </a:xfrm>
          </p:grpSpPr>
          <p:sp>
            <p:nvSpPr>
              <p:cNvPr id="31" name="Rechteck 30"/>
              <p:cNvSpPr/>
              <p:nvPr/>
            </p:nvSpPr>
            <p:spPr bwMode="auto">
              <a:xfrm>
                <a:off x="142026" y="5277225"/>
                <a:ext cx="4212222" cy="23207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53310" name="Rechteck 3"/>
              <p:cNvSpPr>
                <a:spLocks noChangeArrowheads="1"/>
              </p:cNvSpPr>
              <p:nvPr/>
            </p:nvSpPr>
            <p:spPr bwMode="auto">
              <a:xfrm>
                <a:off x="164071" y="4481143"/>
                <a:ext cx="4168131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311" name="Rechteck 4"/>
              <p:cNvSpPr>
                <a:spLocks noChangeArrowheads="1"/>
              </p:cNvSpPr>
              <p:nvPr/>
            </p:nvSpPr>
            <p:spPr bwMode="auto">
              <a:xfrm>
                <a:off x="172335" y="3276575"/>
                <a:ext cx="4155263" cy="1224136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305" name="Textfeld 3"/>
            <p:cNvSpPr txBox="1">
              <a:spLocks noChangeArrowheads="1"/>
            </p:cNvSpPr>
            <p:nvPr/>
          </p:nvSpPr>
          <p:spPr bwMode="auto">
            <a:xfrm>
              <a:off x="3837447" y="5671659"/>
              <a:ext cx="800839" cy="89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3900" dirty="0">
                  <a:solidFill>
                    <a:srgbClr val="000000"/>
                  </a:solidFill>
                </a:rPr>
                <a:t>…</a:t>
              </a:r>
              <a:endParaRPr lang="en-GB" altLang="en-US" sz="3900" dirty="0">
                <a:solidFill>
                  <a:srgbClr val="000000"/>
                </a:solidFill>
              </a:endParaRPr>
            </a:p>
          </p:txBody>
        </p:sp>
        <p:sp>
          <p:nvSpPr>
            <p:cNvPr id="53306" name="Textfeld 35"/>
            <p:cNvSpPr txBox="1">
              <a:spLocks noChangeArrowheads="1"/>
            </p:cNvSpPr>
            <p:nvPr/>
          </p:nvSpPr>
          <p:spPr bwMode="auto">
            <a:xfrm>
              <a:off x="2079119" y="5671659"/>
              <a:ext cx="800839" cy="89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3900" dirty="0">
                  <a:solidFill>
                    <a:srgbClr val="000000"/>
                  </a:solidFill>
                </a:rPr>
                <a:t>…</a:t>
              </a:r>
              <a:endParaRPr lang="en-GB" altLang="en-US" sz="3900" dirty="0">
                <a:solidFill>
                  <a:srgbClr val="000000"/>
                </a:solidFill>
              </a:endParaRPr>
            </a:p>
          </p:txBody>
        </p:sp>
        <p:cxnSp>
          <p:nvCxnSpPr>
            <p:cNvPr id="53296" name="Gerade Verbindung mit Pfeil 45"/>
            <p:cNvCxnSpPr>
              <a:cxnSpLocks noChangeShapeType="1"/>
            </p:cNvCxnSpPr>
            <p:nvPr/>
          </p:nvCxnSpPr>
          <p:spPr bwMode="auto">
            <a:xfrm>
              <a:off x="285140" y="5609691"/>
              <a:ext cx="1431592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297" name="Textfeld 48"/>
            <p:cNvSpPr txBox="1">
              <a:spLocks noChangeArrowheads="1"/>
            </p:cNvSpPr>
            <p:nvPr/>
          </p:nvSpPr>
          <p:spPr bwMode="auto">
            <a:xfrm>
              <a:off x="62510" y="5708199"/>
              <a:ext cx="1610676" cy="610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el-GR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de-DE" altLang="en-US" sz="2500" b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in </a:t>
              </a:r>
              <a:r>
                <a:rPr lang="de-DE" altLang="en-US" sz="25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= 90°</a:t>
              </a:r>
              <a:endParaRPr lang="en-GB" altLang="en-US" sz="2500" b="1" dirty="0">
                <a:solidFill>
                  <a:srgbClr val="FF0000"/>
                </a:solidFill>
              </a:endParaRPr>
            </a:p>
          </p:txBody>
        </p:sp>
        <p:sp>
          <p:nvSpPr>
            <p:cNvPr id="53298" name="Textfeld 56"/>
            <p:cNvSpPr txBox="1">
              <a:spLocks noChangeArrowheads="1"/>
            </p:cNvSpPr>
            <p:nvPr/>
          </p:nvSpPr>
          <p:spPr bwMode="auto">
            <a:xfrm>
              <a:off x="190138" y="5307476"/>
              <a:ext cx="387860" cy="42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dirty="0" smtClean="0">
                  <a:solidFill>
                    <a:srgbClr val="000000"/>
                  </a:solidFill>
                </a:rPr>
                <a:t>n</a:t>
              </a:r>
              <a:endParaRPr lang="en-GB" altLang="en-US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53299" name="Gerade Verbindung 4"/>
            <p:cNvCxnSpPr>
              <a:cxnSpLocks noChangeShapeType="1"/>
            </p:cNvCxnSpPr>
            <p:nvPr/>
          </p:nvCxnSpPr>
          <p:spPr bwMode="auto">
            <a:xfrm>
              <a:off x="1716732" y="5609691"/>
              <a:ext cx="3233094" cy="0"/>
            </a:xfrm>
            <a:prstGeom prst="line">
              <a:avLst/>
            </a:prstGeom>
            <a:noFill/>
            <a:ln w="635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3286" name="Textfeld 57"/>
            <p:cNvSpPr txBox="1">
              <a:spLocks noChangeArrowheads="1"/>
            </p:cNvSpPr>
            <p:nvPr/>
          </p:nvSpPr>
          <p:spPr bwMode="auto">
            <a:xfrm>
              <a:off x="1171549" y="3943681"/>
              <a:ext cx="4505092" cy="427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dirty="0" smtClean="0">
                  <a:solidFill>
                    <a:srgbClr val="000000"/>
                  </a:solidFill>
                </a:rPr>
                <a:t>1 µm </a:t>
              </a:r>
              <a:r>
                <a:rPr lang="de-DE" altLang="en-US" baseline="30000" dirty="0" smtClean="0">
                  <a:solidFill>
                    <a:srgbClr val="000000"/>
                  </a:solidFill>
                </a:rPr>
                <a:t>10</a:t>
              </a:r>
              <a:r>
                <a:rPr lang="de-DE" altLang="en-US" dirty="0" smtClean="0">
                  <a:solidFill>
                    <a:srgbClr val="000000"/>
                  </a:solidFill>
                </a:rPr>
                <a:t>B</a:t>
              </a:r>
              <a:r>
                <a:rPr lang="de-DE" altLang="en-US" baseline="-25000" dirty="0" smtClean="0">
                  <a:solidFill>
                    <a:srgbClr val="000000"/>
                  </a:solidFill>
                </a:rPr>
                <a:t>4</a:t>
              </a:r>
              <a:r>
                <a:rPr lang="de-DE" altLang="en-US" dirty="0" smtClean="0">
                  <a:solidFill>
                    <a:srgbClr val="000000"/>
                  </a:solidFill>
                </a:rPr>
                <a:t>C (2x </a:t>
              </a:r>
              <a:r>
                <a:rPr lang="de-DE" altLang="en-US" dirty="0" err="1" smtClean="0">
                  <a:solidFill>
                    <a:srgbClr val="000000"/>
                  </a:solidFill>
                </a:rPr>
                <a:t>converter</a:t>
              </a:r>
              <a:r>
                <a:rPr lang="de-DE" altLang="en-US" dirty="0" smtClean="0">
                  <a:solidFill>
                    <a:srgbClr val="000000"/>
                  </a:solidFill>
                </a:rPr>
                <a:t> per </a:t>
              </a:r>
              <a:r>
                <a:rPr lang="de-DE" altLang="en-US" dirty="0" err="1" smtClean="0">
                  <a:solidFill>
                    <a:srgbClr val="000000"/>
                  </a:solidFill>
                </a:rPr>
                <a:t>det</a:t>
              </a:r>
              <a:r>
                <a:rPr lang="de-DE" altLang="en-US" dirty="0" smtClean="0">
                  <a:solidFill>
                    <a:srgbClr val="000000"/>
                  </a:solidFill>
                </a:rPr>
                <a:t>. plane)</a:t>
              </a:r>
              <a:endParaRPr lang="en-GB" altLang="en-US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53287" name="Gerade Verbindung mit Pfeil 55"/>
            <p:cNvCxnSpPr>
              <a:cxnSpLocks noChangeShapeType="1"/>
            </p:cNvCxnSpPr>
            <p:nvPr/>
          </p:nvCxnSpPr>
          <p:spPr bwMode="auto">
            <a:xfrm rot="5400000">
              <a:off x="1914627" y="4183030"/>
              <a:ext cx="0" cy="336551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288" name="Gerade Verbindung mit Pfeil 55"/>
            <p:cNvCxnSpPr>
              <a:cxnSpLocks noChangeShapeType="1"/>
            </p:cNvCxnSpPr>
            <p:nvPr/>
          </p:nvCxnSpPr>
          <p:spPr bwMode="auto">
            <a:xfrm rot="16200000">
              <a:off x="1431267" y="4183029"/>
              <a:ext cx="0" cy="336552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5" name="Gruppieren 29"/>
            <p:cNvGrpSpPr>
              <a:grpSpLocks/>
            </p:cNvGrpSpPr>
            <p:nvPr/>
          </p:nvGrpSpPr>
          <p:grpSpPr bwMode="auto">
            <a:xfrm rot="-5400000">
              <a:off x="3867521" y="5306278"/>
              <a:ext cx="2156418" cy="398461"/>
              <a:chOff x="118824" y="3276575"/>
              <a:chExt cx="4213377" cy="2330011"/>
            </a:xfrm>
          </p:grpSpPr>
          <p:sp>
            <p:nvSpPr>
              <p:cNvPr id="66" name="Rechteck 65"/>
              <p:cNvSpPr/>
              <p:nvPr/>
            </p:nvSpPr>
            <p:spPr bwMode="auto">
              <a:xfrm>
                <a:off x="118824" y="5374510"/>
                <a:ext cx="4212221" cy="23207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hteck 3"/>
              <p:cNvSpPr>
                <a:spLocks noChangeArrowheads="1"/>
              </p:cNvSpPr>
              <p:nvPr/>
            </p:nvSpPr>
            <p:spPr bwMode="auto">
              <a:xfrm>
                <a:off x="164070" y="4550583"/>
                <a:ext cx="4168131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Rechteck 4"/>
              <p:cNvSpPr>
                <a:spLocks noChangeArrowheads="1"/>
              </p:cNvSpPr>
              <p:nvPr/>
            </p:nvSpPr>
            <p:spPr bwMode="auto">
              <a:xfrm>
                <a:off x="172335" y="3276575"/>
                <a:ext cx="4155263" cy="1224136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" name="Gruppieren 29"/>
            <p:cNvGrpSpPr>
              <a:grpSpLocks/>
            </p:cNvGrpSpPr>
            <p:nvPr/>
          </p:nvGrpSpPr>
          <p:grpSpPr bwMode="auto">
            <a:xfrm rot="-5400000">
              <a:off x="888616" y="5296454"/>
              <a:ext cx="2155827" cy="393698"/>
              <a:chOff x="128131" y="3276575"/>
              <a:chExt cx="4212221" cy="2302158"/>
            </a:xfrm>
          </p:grpSpPr>
          <p:sp>
            <p:nvSpPr>
              <p:cNvPr id="75" name="Rechteck 74"/>
              <p:cNvSpPr/>
              <p:nvPr/>
            </p:nvSpPr>
            <p:spPr bwMode="auto">
              <a:xfrm>
                <a:off x="128131" y="5346656"/>
                <a:ext cx="4212221" cy="23207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Rechteck 3"/>
              <p:cNvSpPr>
                <a:spLocks noChangeArrowheads="1"/>
              </p:cNvSpPr>
              <p:nvPr/>
            </p:nvSpPr>
            <p:spPr bwMode="auto">
              <a:xfrm>
                <a:off x="145457" y="4550581"/>
                <a:ext cx="4168132" cy="792088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7" name="Rechteck 4"/>
              <p:cNvSpPr>
                <a:spLocks noChangeArrowheads="1"/>
              </p:cNvSpPr>
              <p:nvPr/>
            </p:nvSpPr>
            <p:spPr bwMode="auto">
              <a:xfrm>
                <a:off x="144416" y="3276575"/>
                <a:ext cx="4155264" cy="1224139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8" name="Gruppieren 29"/>
            <p:cNvGrpSpPr>
              <a:grpSpLocks/>
            </p:cNvGrpSpPr>
            <p:nvPr/>
          </p:nvGrpSpPr>
          <p:grpSpPr bwMode="auto">
            <a:xfrm rot="-5400000">
              <a:off x="2598447" y="5309426"/>
              <a:ext cx="2155828" cy="403227"/>
              <a:chOff x="151332" y="3248720"/>
              <a:chExt cx="4212222" cy="2357868"/>
            </a:xfrm>
          </p:grpSpPr>
          <p:sp>
            <p:nvSpPr>
              <p:cNvPr id="79" name="Rechteck 78"/>
              <p:cNvSpPr/>
              <p:nvPr/>
            </p:nvSpPr>
            <p:spPr bwMode="auto">
              <a:xfrm>
                <a:off x="151332" y="5374513"/>
                <a:ext cx="4212222" cy="2320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3175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none" lIns="90000" tIns="46800" rIns="90000" bIns="46800" anchor="ctr"/>
              <a:lstStyle/>
              <a:p>
                <a:pPr algn="ctr" defTabSz="913212">
                  <a:lnSpc>
                    <a:spcPct val="120000"/>
                  </a:lnSpc>
                  <a:defRPr/>
                </a:pPr>
                <a:endParaRPr lang="en-GB" sz="1400" i="1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Rechteck 3"/>
              <p:cNvSpPr>
                <a:spLocks noChangeArrowheads="1"/>
              </p:cNvSpPr>
              <p:nvPr/>
            </p:nvSpPr>
            <p:spPr bwMode="auto">
              <a:xfrm>
                <a:off x="187274" y="4550580"/>
                <a:ext cx="4168129" cy="792086"/>
              </a:xfrm>
              <a:prstGeom prst="rect">
                <a:avLst/>
              </a:prstGeom>
              <a:solidFill>
                <a:srgbClr val="00B050">
                  <a:alpha val="6313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1" name="Rechteck 4"/>
              <p:cNvSpPr>
                <a:spLocks noChangeArrowheads="1"/>
              </p:cNvSpPr>
              <p:nvPr/>
            </p:nvSpPr>
            <p:spPr bwMode="auto">
              <a:xfrm>
                <a:off x="181643" y="3248720"/>
                <a:ext cx="4155263" cy="1224134"/>
              </a:xfrm>
              <a:prstGeom prst="rect">
                <a:avLst/>
              </a:prstGeom>
              <a:solidFill>
                <a:srgbClr val="00B0F0">
                  <a:alpha val="52156"/>
                </a:srgbClr>
              </a:solidFill>
              <a:ln w="3175" algn="ctr">
                <a:solidFill>
                  <a:srgbClr val="00B0F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>
                <a:lvl1pPr algn="l" defTabSz="1042988" eaLnBrk="0" hangingPunct="0"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algn="l" defTabSz="1042988" eaLnBrk="0" hangingPunct="0"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042988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Char char="Ò"/>
                  <a:defRPr sz="16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 3" pitchFamily="18" charset="2"/>
                  <a:buNone/>
                </a:pPr>
                <a:endParaRPr lang="en-GB" altLang="en-US" i="1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3289" name="Textfeld 12"/>
            <p:cNvSpPr txBox="1">
              <a:spLocks noChangeArrowheads="1"/>
            </p:cNvSpPr>
            <p:nvPr/>
          </p:nvSpPr>
          <p:spPr bwMode="auto">
            <a:xfrm rot="5400000">
              <a:off x="1413352" y="4680802"/>
              <a:ext cx="960044" cy="30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900" dirty="0">
                  <a:solidFill>
                    <a:srgbClr val="000000"/>
                  </a:solidFill>
                </a:rPr>
                <a:t> </a:t>
              </a:r>
              <a:r>
                <a:rPr lang="de-DE" altLang="en-US" sz="900" dirty="0" err="1">
                  <a:solidFill>
                    <a:srgbClr val="000000"/>
                  </a:solidFill>
                </a:rPr>
                <a:t>stopping</a:t>
              </a:r>
              <a:r>
                <a:rPr lang="de-DE" altLang="en-US" sz="900" dirty="0">
                  <a:solidFill>
                    <a:srgbClr val="000000"/>
                  </a:solidFill>
                </a:rPr>
                <a:t> gas</a:t>
              </a:r>
              <a:endParaRPr lang="en-GB" alt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53290" name="Textfeld 12"/>
            <p:cNvSpPr txBox="1">
              <a:spLocks noChangeArrowheads="1"/>
            </p:cNvSpPr>
            <p:nvPr/>
          </p:nvSpPr>
          <p:spPr bwMode="auto">
            <a:xfrm rot="5400000">
              <a:off x="2589271" y="4669056"/>
              <a:ext cx="960044" cy="30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900" dirty="0">
                  <a:solidFill>
                    <a:srgbClr val="000000"/>
                  </a:solidFill>
                </a:rPr>
                <a:t> </a:t>
              </a:r>
              <a:r>
                <a:rPr lang="de-DE" altLang="en-US" sz="900" dirty="0" err="1">
                  <a:solidFill>
                    <a:srgbClr val="000000"/>
                  </a:solidFill>
                </a:rPr>
                <a:t>stopping</a:t>
              </a:r>
              <a:r>
                <a:rPr lang="de-DE" altLang="en-US" sz="900" dirty="0">
                  <a:solidFill>
                    <a:srgbClr val="000000"/>
                  </a:solidFill>
                </a:rPr>
                <a:t> gas</a:t>
              </a:r>
              <a:endParaRPr lang="en-GB" alt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53291" name="Textfeld 12"/>
            <p:cNvSpPr txBox="1">
              <a:spLocks noChangeArrowheads="1"/>
            </p:cNvSpPr>
            <p:nvPr/>
          </p:nvSpPr>
          <p:spPr bwMode="auto">
            <a:xfrm rot="5400000">
              <a:off x="3122928" y="4669056"/>
              <a:ext cx="960044" cy="30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900" dirty="0">
                  <a:solidFill>
                    <a:srgbClr val="000000"/>
                  </a:solidFill>
                </a:rPr>
                <a:t> </a:t>
              </a:r>
              <a:r>
                <a:rPr lang="de-DE" altLang="en-US" sz="900" dirty="0" err="1">
                  <a:solidFill>
                    <a:srgbClr val="000000"/>
                  </a:solidFill>
                </a:rPr>
                <a:t>stopping</a:t>
              </a:r>
              <a:r>
                <a:rPr lang="de-DE" altLang="en-US" sz="900" dirty="0">
                  <a:solidFill>
                    <a:srgbClr val="000000"/>
                  </a:solidFill>
                </a:rPr>
                <a:t> gas</a:t>
              </a:r>
              <a:endParaRPr lang="en-GB" alt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82" name="Textfeld 12"/>
            <p:cNvSpPr txBox="1">
              <a:spLocks noChangeArrowheads="1"/>
            </p:cNvSpPr>
            <p:nvPr/>
          </p:nvSpPr>
          <p:spPr bwMode="auto">
            <a:xfrm rot="5400000">
              <a:off x="4403454" y="4667080"/>
              <a:ext cx="960044" cy="30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Wingdings 3" pitchFamily="18" charset="2"/>
                <a:buChar char="Ò"/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defTabSz="800763" eaLnBrk="1" hangingPunct="1">
                <a:lnSpc>
                  <a:spcPct val="120000"/>
                </a:lnSpc>
              </a:pPr>
              <a:r>
                <a:rPr lang="de-DE" altLang="en-US" sz="900" dirty="0">
                  <a:solidFill>
                    <a:srgbClr val="000000"/>
                  </a:solidFill>
                </a:rPr>
                <a:t> </a:t>
              </a:r>
              <a:r>
                <a:rPr lang="de-DE" altLang="en-US" sz="900" dirty="0" err="1">
                  <a:solidFill>
                    <a:srgbClr val="000000"/>
                  </a:solidFill>
                </a:rPr>
                <a:t>stopping</a:t>
              </a:r>
              <a:r>
                <a:rPr lang="de-DE" altLang="en-US" sz="900" dirty="0">
                  <a:solidFill>
                    <a:srgbClr val="000000"/>
                  </a:solidFill>
                </a:rPr>
                <a:t> gas</a:t>
              </a:r>
              <a:endParaRPr lang="en-GB" altLang="en-US" sz="9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4302984" y="1421777"/>
            <a:ext cx="4817605" cy="1742868"/>
          </a:xfrm>
          <a:prstGeom prst="rect">
            <a:avLst/>
          </a:prstGeom>
          <a:noFill/>
        </p:spPr>
        <p:txBody>
          <a:bodyPr wrap="square" lIns="80091" tIns="40046" rIns="80091" bIns="40046" rtlCol="0">
            <a:spAutoFit/>
          </a:bodyPr>
          <a:lstStyle/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smtClean="0"/>
              <a:t>high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efficiency</a:t>
            </a:r>
            <a:r>
              <a:rPr lang="de-DE" dirty="0" smtClean="0"/>
              <a:t> (++)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err="1" smtClean="0"/>
              <a:t>effective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: sub-mm! (++)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err="1" smtClean="0"/>
              <a:t>fixed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-sample </a:t>
            </a:r>
            <a:r>
              <a:rPr lang="de-DE" dirty="0" err="1" smtClean="0"/>
              <a:t>distance</a:t>
            </a:r>
            <a:r>
              <a:rPr lang="de-DE" dirty="0" smtClean="0"/>
              <a:t> (o)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err="1" smtClean="0"/>
              <a:t>mechanically</a:t>
            </a:r>
            <a:r>
              <a:rPr lang="de-DE" dirty="0" smtClean="0"/>
              <a:t> </a:t>
            </a:r>
            <a:r>
              <a:rPr lang="de-DE" dirty="0" err="1" smtClean="0"/>
              <a:t>challenging</a:t>
            </a:r>
            <a:r>
              <a:rPr lang="de-DE" dirty="0" smtClean="0"/>
              <a:t> (-)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endParaRPr lang="de-DE" dirty="0" smtClean="0"/>
          </a:p>
          <a:p>
            <a:r>
              <a:rPr lang="de-DE" dirty="0" smtClean="0"/>
              <a:t>     </a:t>
            </a:r>
          </a:p>
        </p:txBody>
      </p:sp>
      <p:sp>
        <p:nvSpPr>
          <p:cNvPr id="86" name="Textfeld 85"/>
          <p:cNvSpPr txBox="1"/>
          <p:nvPr/>
        </p:nvSpPr>
        <p:spPr>
          <a:xfrm>
            <a:off x="4521152" y="4341981"/>
            <a:ext cx="4599436" cy="2019866"/>
          </a:xfrm>
          <a:prstGeom prst="rect">
            <a:avLst/>
          </a:prstGeom>
          <a:noFill/>
        </p:spPr>
        <p:txBody>
          <a:bodyPr wrap="square" lIns="80091" tIns="40046" rIns="80091" bIns="40046" rtlCol="0">
            <a:spAutoFit/>
          </a:bodyPr>
          <a:lstStyle/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r>
              <a:rPr lang="de-DE" dirty="0" smtClean="0"/>
              <a:t>: </a:t>
            </a:r>
            <a:r>
              <a:rPr lang="de-DE" dirty="0" err="1" smtClean="0"/>
              <a:t>wire</a:t>
            </a:r>
            <a:r>
              <a:rPr lang="de-DE" dirty="0" smtClean="0"/>
              <a:t> </a:t>
            </a:r>
            <a:r>
              <a:rPr lang="de-DE" dirty="0" err="1" smtClean="0"/>
              <a:t>pitch</a:t>
            </a:r>
            <a:r>
              <a:rPr lang="de-DE" dirty="0" smtClean="0"/>
              <a:t> mm (+) 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smtClean="0"/>
              <a:t>variable </a:t>
            </a:r>
            <a:r>
              <a:rPr lang="de-DE" dirty="0" err="1" smtClean="0"/>
              <a:t>detector</a:t>
            </a:r>
            <a:r>
              <a:rPr lang="de-DE" dirty="0"/>
              <a:t>-</a:t>
            </a:r>
            <a:r>
              <a:rPr lang="de-DE" dirty="0" smtClean="0"/>
              <a:t>sample </a:t>
            </a:r>
            <a:r>
              <a:rPr lang="de-DE" dirty="0" err="1" smtClean="0"/>
              <a:t>distance</a:t>
            </a:r>
            <a:r>
              <a:rPr lang="de-DE" dirty="0" smtClean="0"/>
              <a:t> (++)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smtClean="0"/>
              <a:t>variable </a:t>
            </a:r>
            <a:r>
              <a:rPr lang="de-DE" dirty="0" err="1" smtClean="0"/>
              <a:t>converter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r>
              <a:rPr lang="de-DE" dirty="0" smtClean="0"/>
              <a:t> (++)*</a:t>
            </a:r>
          </a:p>
          <a:p>
            <a:pPr marL="300340" indent="-300340">
              <a:buFont typeface="Arial" panose="020B0604020202020204" pitchFamily="34" charset="0"/>
              <a:buChar char="•"/>
            </a:pPr>
            <a:r>
              <a:rPr lang="de-DE" dirty="0" smtClean="0"/>
              <a:t>additional </a:t>
            </a:r>
            <a:r>
              <a:rPr lang="de-DE" dirty="0" err="1" smtClean="0"/>
              <a:t>absorption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substrates</a:t>
            </a:r>
            <a:r>
              <a:rPr lang="de-DE" dirty="0" smtClean="0"/>
              <a:t> (-)</a:t>
            </a:r>
          </a:p>
          <a:p>
            <a:endParaRPr lang="de-DE" dirty="0"/>
          </a:p>
          <a:p>
            <a:endParaRPr lang="de-DE" dirty="0" smtClean="0"/>
          </a:p>
          <a:p>
            <a:pPr marL="300340" indent="-30034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023179" y="2025085"/>
            <a:ext cx="748445" cy="250151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de-DE" altLang="en-US" sz="1100" dirty="0" err="1">
                <a:solidFill>
                  <a:srgbClr val="000000"/>
                </a:solidFill>
              </a:rPr>
              <a:t>converter</a:t>
            </a:r>
            <a:endParaRPr lang="en-GB" altLang="en-US" sz="1100" dirty="0">
              <a:solidFill>
                <a:srgbClr val="000000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 rot="5400000">
            <a:off x="1398897" y="5898852"/>
            <a:ext cx="748445" cy="250151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de-DE" altLang="en-US" sz="1100" dirty="0" err="1">
                <a:solidFill>
                  <a:srgbClr val="000000"/>
                </a:solidFill>
              </a:rPr>
              <a:t>converter</a:t>
            </a:r>
            <a:endParaRPr lang="en-GB" altLang="en-US" sz="1100" dirty="0">
              <a:solidFill>
                <a:srgbClr val="000000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 rot="5400000">
            <a:off x="1093276" y="5887541"/>
            <a:ext cx="748445" cy="250151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de-DE" altLang="en-US" sz="1100" dirty="0" err="1">
                <a:solidFill>
                  <a:srgbClr val="000000"/>
                </a:solidFill>
              </a:rPr>
              <a:t>converter</a:t>
            </a:r>
            <a:endParaRPr lang="en-GB" altLang="en-US" sz="1100" dirty="0">
              <a:solidFill>
                <a:srgbClr val="000000"/>
              </a:solidFill>
            </a:endParaRPr>
          </a:p>
        </p:txBody>
      </p:sp>
      <p:sp>
        <p:nvSpPr>
          <p:cNvPr id="9" name="Geschweifte Klammer rechts 8"/>
          <p:cNvSpPr/>
          <p:nvPr/>
        </p:nvSpPr>
        <p:spPr bwMode="auto">
          <a:xfrm rot="5400000">
            <a:off x="2710327" y="6342653"/>
            <a:ext cx="261214" cy="37028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8829" tIns="40992" rIns="78829" bIns="4099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2951" indent="-152951" defTabSz="913534"/>
            <a:endParaRPr lang="en-US"/>
          </a:p>
        </p:txBody>
      </p:sp>
      <p:cxnSp>
        <p:nvCxnSpPr>
          <p:cNvPr id="89" name="Gerade Verbindung 88"/>
          <p:cNvCxnSpPr/>
          <p:nvPr/>
        </p:nvCxnSpPr>
        <p:spPr bwMode="auto">
          <a:xfrm flipH="1">
            <a:off x="1592380" y="5273007"/>
            <a:ext cx="6348" cy="112323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Gerade Verbindung 92"/>
          <p:cNvCxnSpPr/>
          <p:nvPr/>
        </p:nvCxnSpPr>
        <p:spPr bwMode="auto">
          <a:xfrm flipH="1">
            <a:off x="2575668" y="5303527"/>
            <a:ext cx="6348" cy="112323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 Verbindung 93"/>
          <p:cNvCxnSpPr/>
          <p:nvPr/>
        </p:nvCxnSpPr>
        <p:spPr bwMode="auto">
          <a:xfrm flipH="1">
            <a:off x="3081698" y="5334049"/>
            <a:ext cx="6348" cy="112323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Gerade Verbindung 94"/>
          <p:cNvCxnSpPr/>
          <p:nvPr/>
        </p:nvCxnSpPr>
        <p:spPr bwMode="auto">
          <a:xfrm flipH="1">
            <a:off x="4146221" y="5299947"/>
            <a:ext cx="6348" cy="112323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95"/>
          <p:cNvCxnSpPr/>
          <p:nvPr/>
        </p:nvCxnSpPr>
        <p:spPr bwMode="auto">
          <a:xfrm>
            <a:off x="2084611" y="1968018"/>
            <a:ext cx="1134964" cy="799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5055361" y="6219413"/>
            <a:ext cx="3762347" cy="357873"/>
          </a:xfrm>
          <a:prstGeom prst="rect">
            <a:avLst/>
          </a:prstGeom>
          <a:noFill/>
        </p:spPr>
        <p:txBody>
          <a:bodyPr wrap="none" lIns="80091" tIns="40046" rIns="80091" bIns="40046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200" dirty="0"/>
              <a:t>F. </a:t>
            </a:r>
            <a:r>
              <a:rPr lang="en-US" sz="1200" dirty="0" err="1"/>
              <a:t>Piscitelli</a:t>
            </a:r>
            <a:r>
              <a:rPr lang="en-US" sz="1200" dirty="0"/>
              <a:t> and P. Van </a:t>
            </a:r>
            <a:r>
              <a:rPr lang="en-US" sz="1200" dirty="0" err="1"/>
              <a:t>Esch</a:t>
            </a:r>
            <a:r>
              <a:rPr lang="en-US" sz="1200" dirty="0"/>
              <a:t> JINST 8, P04020, 2013</a:t>
            </a:r>
          </a:p>
        </p:txBody>
      </p:sp>
    </p:spTree>
    <p:extLst>
      <p:ext uri="{BB962C8B-B14F-4D97-AF65-F5344CB8AC3E}">
        <p14:creationId xmlns:p14="http://schemas.microsoft.com/office/powerpoint/2010/main" val="24573974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9466" y="2213972"/>
            <a:ext cx="6864902" cy="2151132"/>
          </a:xfrm>
        </p:spPr>
        <p:txBody>
          <a:bodyPr/>
          <a:lstStyle/>
          <a:p>
            <a:pPr algn="ctr"/>
            <a:r>
              <a:rPr lang="en-US" sz="3500" dirty="0"/>
              <a:t>Current results from Am-CLD detector tests at the 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>
                <a:solidFill>
                  <a:srgbClr val="FF0000"/>
                </a:solidFill>
              </a:rPr>
              <a:t>ESS-test </a:t>
            </a:r>
            <a:r>
              <a:rPr lang="en-US" sz="3500" dirty="0">
                <a:solidFill>
                  <a:srgbClr val="FF0000"/>
                </a:solidFill>
              </a:rPr>
              <a:t>beam line</a:t>
            </a:r>
            <a:r>
              <a:rPr lang="en-US" sz="3500" dirty="0"/>
              <a:t> </a:t>
            </a:r>
            <a:r>
              <a:rPr lang="en-US" sz="3500" dirty="0">
                <a:solidFill>
                  <a:srgbClr val="FF0000"/>
                </a:solidFill>
              </a:rPr>
              <a:t>(HZB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DDA903-8A95-4D9B-A873-83E86A308AF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59243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143907" y="5915348"/>
            <a:ext cx="646113" cy="354012"/>
          </a:xfrm>
        </p:spPr>
        <p:txBody>
          <a:bodyPr/>
          <a:lstStyle/>
          <a:p>
            <a:pPr>
              <a:defRPr/>
            </a:pPr>
            <a:fld id="{3EAE439C-9757-457D-A26D-5233652F5A8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3" name="Picture 2" descr="C:\Users\nowakg\MessZeiten2017\2017_04_HZB\BerichteZuMesszeitHZB_04_2017\Bilder\IMG_02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668" y="2276873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nowakg\MessZeiten2017\2017_04_HZB\BerichteZuMesszeitHZB_04_2017\Bilder\IMG_0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87458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889148" y="1907540"/>
            <a:ext cx="3181288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table allows multiple set-up’s: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2267744" y="1630541"/>
            <a:ext cx="3801008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neutrons out of the wall (choppers) </a:t>
            </a:r>
          </a:p>
          <a:p>
            <a:r>
              <a:rPr lang="en-US" dirty="0" smtClean="0"/>
              <a:t>through primary slit:</a:t>
            </a: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3425984" y="3501009"/>
            <a:ext cx="732302" cy="576064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V="1">
            <a:off x="7236296" y="3789041"/>
            <a:ext cx="72008" cy="1152128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575459" y="1599709"/>
            <a:ext cx="7488829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4067945" y="1165386"/>
            <a:ext cx="1082315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dirty="0" smtClean="0"/>
              <a:t>neutrons</a:t>
            </a:r>
            <a:endParaRPr lang="en-US" dirty="0"/>
          </a:p>
        </p:txBody>
      </p:sp>
      <p:sp>
        <p:nvSpPr>
          <p:cNvPr id="11" name="Flussdiagramm: Magnetplattenspeicher 10"/>
          <p:cNvSpPr/>
          <p:nvPr/>
        </p:nvSpPr>
        <p:spPr>
          <a:xfrm>
            <a:off x="901014" y="3743610"/>
            <a:ext cx="574643" cy="981535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/>
          </a:p>
        </p:txBody>
      </p:sp>
      <p:sp>
        <p:nvSpPr>
          <p:cNvPr id="12" name="Textfeld 11"/>
          <p:cNvSpPr txBox="1"/>
          <p:nvPr/>
        </p:nvSpPr>
        <p:spPr>
          <a:xfrm>
            <a:off x="1649522" y="3214718"/>
            <a:ext cx="1082315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en-US" dirty="0" smtClean="0"/>
              <a:t>chopper </a:t>
            </a:r>
          </a:p>
          <a:p>
            <a:pPr algn="ctr"/>
            <a:r>
              <a:rPr lang="en-US" dirty="0" smtClean="0"/>
              <a:t>cascade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777086" y="2978527"/>
            <a:ext cx="877131" cy="646315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en-US" dirty="0" smtClean="0"/>
              <a:t>cold </a:t>
            </a:r>
          </a:p>
          <a:p>
            <a:pPr algn="ctr"/>
            <a:r>
              <a:rPr lang="en-US" dirty="0" smtClean="0"/>
              <a:t>source</a:t>
            </a:r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95048" y="3861048"/>
            <a:ext cx="732537" cy="720080"/>
            <a:chOff x="728727" y="4620478"/>
            <a:chExt cx="732537" cy="720080"/>
          </a:xfrm>
        </p:grpSpPr>
        <p:sp>
          <p:nvSpPr>
            <p:cNvPr id="15" name="Ellipse 14"/>
            <p:cNvSpPr/>
            <p:nvPr/>
          </p:nvSpPr>
          <p:spPr>
            <a:xfrm>
              <a:off x="728727" y="4620478"/>
              <a:ext cx="732537" cy="7200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albbogen 15"/>
            <p:cNvSpPr>
              <a:spLocks noChangeAspect="1"/>
            </p:cNvSpPr>
            <p:nvPr/>
          </p:nvSpPr>
          <p:spPr>
            <a:xfrm>
              <a:off x="804828" y="4725144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lbbogen 16"/>
            <p:cNvSpPr>
              <a:spLocks noChangeAspect="1"/>
            </p:cNvSpPr>
            <p:nvPr/>
          </p:nvSpPr>
          <p:spPr>
            <a:xfrm rot="14068267">
              <a:off x="850629" y="4741995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Halbbogen 17"/>
            <p:cNvSpPr>
              <a:spLocks noChangeAspect="1"/>
            </p:cNvSpPr>
            <p:nvPr/>
          </p:nvSpPr>
          <p:spPr>
            <a:xfrm rot="7217266">
              <a:off x="847277" y="4696525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076266" y="4962940"/>
              <a:ext cx="45719" cy="457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28985" y="3419707"/>
            <a:ext cx="864307" cy="369316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pPr algn="ctr"/>
            <a:r>
              <a:rPr lang="en-US" dirty="0" smtClean="0"/>
              <a:t>BER-II</a:t>
            </a:r>
            <a:endParaRPr lang="en-US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1691680" y="3861048"/>
            <a:ext cx="728464" cy="792088"/>
            <a:chOff x="1899320" y="3501008"/>
            <a:chExt cx="728464" cy="792088"/>
          </a:xfrm>
        </p:grpSpPr>
        <p:sp>
          <p:nvSpPr>
            <p:cNvPr id="22" name="Kreis 21"/>
            <p:cNvSpPr/>
            <p:nvPr/>
          </p:nvSpPr>
          <p:spPr>
            <a:xfrm>
              <a:off x="1899320" y="3501008"/>
              <a:ext cx="396000" cy="792088"/>
            </a:xfrm>
            <a:prstGeom prst="pie">
              <a:avLst>
                <a:gd name="adj1" fmla="val 9856463"/>
                <a:gd name="adj2" fmla="val 7038815"/>
              </a:avLst>
            </a:prstGeom>
            <a:solidFill>
              <a:schemeClr val="accent1">
                <a:alpha val="68000"/>
              </a:schemeClr>
            </a:solidFill>
            <a:scene3d>
              <a:camera prst="orthographicFront"/>
              <a:lightRig rig="threePt" dir="t"/>
            </a:scene3d>
            <a:sp3d extrusionH="38100">
              <a:bevelT w="12700"/>
              <a:bevelB w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Kreis 22"/>
            <p:cNvSpPr/>
            <p:nvPr/>
          </p:nvSpPr>
          <p:spPr>
            <a:xfrm>
              <a:off x="2079384" y="3501008"/>
              <a:ext cx="396000" cy="792088"/>
            </a:xfrm>
            <a:prstGeom prst="pie">
              <a:avLst>
                <a:gd name="adj1" fmla="val 15115000"/>
                <a:gd name="adj2" fmla="val 12851948"/>
              </a:avLst>
            </a:prstGeom>
            <a:solidFill>
              <a:schemeClr val="accent1">
                <a:alpha val="79000"/>
              </a:schemeClr>
            </a:solidFill>
            <a:scene3d>
              <a:camera prst="orthographicFront"/>
              <a:lightRig rig="threePt" dir="t"/>
            </a:scene3d>
            <a:sp3d extrusionH="38100">
              <a:bevelT w="12700"/>
              <a:bevelB w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Kreis 23"/>
            <p:cNvSpPr/>
            <p:nvPr/>
          </p:nvSpPr>
          <p:spPr>
            <a:xfrm>
              <a:off x="2231784" y="3501008"/>
              <a:ext cx="396000" cy="792088"/>
            </a:xfrm>
            <a:prstGeom prst="pie">
              <a:avLst>
                <a:gd name="adj1" fmla="val 16331854"/>
                <a:gd name="adj2" fmla="val 14502312"/>
              </a:avLst>
            </a:prstGeom>
            <a:solidFill>
              <a:schemeClr val="accent1">
                <a:alpha val="69000"/>
              </a:schemeClr>
            </a:solidFill>
            <a:scene3d>
              <a:camera prst="orthographicFront"/>
              <a:lightRig rig="threePt" dir="t"/>
            </a:scene3d>
            <a:sp3d extrusionH="38100">
              <a:bevelT w="12700"/>
              <a:bevelB w="12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1763688" y="116632"/>
            <a:ext cx="4303005" cy="861758"/>
          </a:xfrm>
          <a:prstGeom prst="rect">
            <a:avLst/>
          </a:prstGeom>
          <a:noFill/>
        </p:spPr>
        <p:txBody>
          <a:bodyPr wrap="none" lIns="91424" tIns="45712" rIns="91424" bIns="45712" rtlCol="0">
            <a:spAutoFit/>
          </a:bodyPr>
          <a:lstStyle/>
          <a:p>
            <a:r>
              <a:rPr lang="en-US" sz="2500" b="1" dirty="0"/>
              <a:t>The </a:t>
            </a:r>
            <a:r>
              <a:rPr lang="en-US" sz="2500" b="1" dirty="0" smtClean="0"/>
              <a:t>V20: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ESS-Test-beamline</a:t>
            </a:r>
            <a:r>
              <a:rPr lang="en-US" sz="2500" b="1" dirty="0" smtClean="0"/>
              <a:t> @ HZB </a:t>
            </a:r>
            <a:endParaRPr lang="en-US" sz="2500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6012160" y="6093296"/>
            <a:ext cx="332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“only limited by phantasy boarders  of the users”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>
            <a:off x="179512" y="6309320"/>
            <a:ext cx="5824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R. </a:t>
            </a:r>
            <a:r>
              <a:rPr lang="en-US" sz="800" dirty="0" err="1" smtClean="0"/>
              <a:t>Woracek</a:t>
            </a:r>
            <a:r>
              <a:rPr lang="en-US" sz="800" dirty="0" smtClean="0"/>
              <a:t>, T. Hofmann, M. </a:t>
            </a:r>
            <a:r>
              <a:rPr lang="en-US" sz="800" dirty="0" err="1" smtClean="0"/>
              <a:t>Bulat</a:t>
            </a:r>
            <a:r>
              <a:rPr lang="en-US" sz="800" dirty="0" smtClean="0"/>
              <a:t>, M. Sales, K. </a:t>
            </a:r>
            <a:r>
              <a:rPr lang="en-US" sz="800" dirty="0" err="1" smtClean="0"/>
              <a:t>Habicht</a:t>
            </a:r>
            <a:r>
              <a:rPr lang="en-US" sz="800" dirty="0" smtClean="0"/>
              <a:t>, K. Andersen, M. </a:t>
            </a:r>
            <a:r>
              <a:rPr lang="en-US" sz="800" dirty="0" err="1" smtClean="0"/>
              <a:t>Strobl</a:t>
            </a:r>
            <a:r>
              <a:rPr lang="en-US" sz="800" dirty="0" smtClean="0"/>
              <a:t> </a:t>
            </a:r>
            <a:r>
              <a:rPr lang="en-US" sz="800" dirty="0"/>
              <a:t>” </a:t>
            </a:r>
            <a:r>
              <a:rPr lang="en-US" sz="800" b="1" dirty="0"/>
              <a:t>The </a:t>
            </a:r>
            <a:r>
              <a:rPr lang="en-US" sz="800" b="1" dirty="0" smtClean="0"/>
              <a:t>test beamline of the European </a:t>
            </a:r>
          </a:p>
          <a:p>
            <a:r>
              <a:rPr lang="en-US" sz="800" b="1" dirty="0" smtClean="0"/>
              <a:t>Spallation Source </a:t>
            </a:r>
            <a:r>
              <a:rPr lang="en-US" sz="800" b="1" dirty="0"/>
              <a:t>– </a:t>
            </a:r>
            <a:r>
              <a:rPr lang="en-US" sz="800" b="1" dirty="0" smtClean="0"/>
              <a:t>Instrumentation development and wavelength frame multiplication </a:t>
            </a:r>
            <a:r>
              <a:rPr lang="en-US" sz="800" dirty="0" smtClean="0"/>
              <a:t>” ,</a:t>
            </a:r>
            <a:r>
              <a:rPr lang="en-US" sz="800" b="1" dirty="0" smtClean="0"/>
              <a:t>NIMA</a:t>
            </a:r>
            <a:r>
              <a:rPr lang="en-US" sz="800" dirty="0" smtClean="0"/>
              <a:t>, 839, 102-116, (2016)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6419732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AE439C-9757-457D-A26D-5233652F5A8B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1044782" y="1863665"/>
            <a:ext cx="6948206" cy="2825874"/>
            <a:chOff x="250697" y="1229410"/>
            <a:chExt cx="8946533" cy="3154862"/>
          </a:xfrm>
        </p:grpSpPr>
        <p:sp>
          <p:nvSpPr>
            <p:cNvPr id="4" name="Rechteck 3"/>
            <p:cNvSpPr/>
            <p:nvPr/>
          </p:nvSpPr>
          <p:spPr>
            <a:xfrm>
              <a:off x="7884368" y="2492896"/>
              <a:ext cx="1296144" cy="1556689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>
                <a:rot lat="0" lon="3600000" rev="0"/>
              </a:camera>
              <a:lightRig rig="threePt" dir="t"/>
            </a:scene3d>
            <a:sp3d extrusionH="82550">
              <a:bevelT prst="slope"/>
              <a:bevelB/>
            </a:sp3d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lussdiagramm: Magnetplattenspeicher 4"/>
            <p:cNvSpPr/>
            <p:nvPr/>
          </p:nvSpPr>
          <p:spPr>
            <a:xfrm>
              <a:off x="566401" y="2948946"/>
              <a:ext cx="333191" cy="726751"/>
            </a:xfrm>
            <a:prstGeom prst="flowChartMagneticDisk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Gerade Verbindung mit Pfeil 5"/>
            <p:cNvCxnSpPr/>
            <p:nvPr/>
          </p:nvCxnSpPr>
          <p:spPr>
            <a:xfrm>
              <a:off x="566400" y="4371853"/>
              <a:ext cx="8431557" cy="12419"/>
            </a:xfrm>
            <a:prstGeom prst="straightConnector1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tailEnd type="arrow"/>
            </a:ln>
            <a:effectLst/>
          </p:spPr>
        </p:cxnSp>
        <p:sp>
          <p:nvSpPr>
            <p:cNvPr id="7" name="Geschweifte Klammer links 6"/>
            <p:cNvSpPr/>
            <p:nvPr/>
          </p:nvSpPr>
          <p:spPr>
            <a:xfrm rot="5400000">
              <a:off x="1494227" y="2189503"/>
              <a:ext cx="338539" cy="1080120"/>
            </a:xfrm>
            <a:prstGeom prst="leftBrac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" name="Gerade Verbindung 7"/>
            <p:cNvCxnSpPr/>
            <p:nvPr/>
          </p:nvCxnSpPr>
          <p:spPr>
            <a:xfrm>
              <a:off x="2584240" y="2419147"/>
              <a:ext cx="0" cy="720080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>
            <a:xfrm>
              <a:off x="2577548" y="3394601"/>
              <a:ext cx="0" cy="720080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>
            <a:xfrm flipH="1">
              <a:off x="1901550" y="3274859"/>
              <a:ext cx="645842" cy="440432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>
            <a:xfrm flipH="1">
              <a:off x="2666526" y="2779187"/>
              <a:ext cx="609330" cy="400236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>
            <a:xfrm>
              <a:off x="4185192" y="2458328"/>
              <a:ext cx="0" cy="720080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>
            <a:xfrm>
              <a:off x="4178500" y="3433782"/>
              <a:ext cx="0" cy="720080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>
            <a:xfrm flipH="1">
              <a:off x="3502502" y="3314040"/>
              <a:ext cx="645842" cy="440432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>
            <a:xfrm flipH="1">
              <a:off x="4267478" y="2818368"/>
              <a:ext cx="609330" cy="400236"/>
            </a:xfrm>
            <a:prstGeom prst="line">
              <a:avLst/>
            </a:prstGeom>
            <a:noFill/>
            <a:ln w="635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16" name="Rechteck 15"/>
            <p:cNvSpPr/>
            <p:nvPr/>
          </p:nvSpPr>
          <p:spPr>
            <a:xfrm>
              <a:off x="5148672" y="2780928"/>
              <a:ext cx="648072" cy="1033613"/>
            </a:xfrm>
            <a:prstGeom prst="rect">
              <a:avLst/>
            </a:prstGeom>
            <a:solidFill>
              <a:srgbClr val="4F81BD">
                <a:alpha val="65000"/>
              </a:srgbClr>
            </a:solidFill>
            <a:ln w="2222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  <a:scene3d>
              <a:camera prst="orthographicFront">
                <a:rot lat="0" lon="4197546" rev="21594000"/>
              </a:camera>
              <a:lightRig rig="threePt" dir="t">
                <a:rot lat="0" lon="0" rev="3000000"/>
              </a:lightRig>
            </a:scene3d>
            <a:sp3d extrusionH="44450" contourW="6350">
              <a:bevelT w="38100" prst="coolSlant"/>
              <a:bevelB w="25400"/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6876256" y="2802577"/>
              <a:ext cx="593000" cy="991392"/>
              <a:chOff x="3841973" y="1772107"/>
              <a:chExt cx="182918" cy="594997"/>
            </a:xfrm>
            <a:scene3d>
              <a:camera prst="orthographicFront">
                <a:rot lat="0" lon="3300000" rev="0"/>
              </a:camera>
              <a:lightRig rig="threePt" dir="t"/>
            </a:scene3d>
          </p:grpSpPr>
          <p:sp>
            <p:nvSpPr>
              <p:cNvPr id="25" name="Gleichschenkliges Dreieck 24"/>
              <p:cNvSpPr/>
              <p:nvPr/>
            </p:nvSpPr>
            <p:spPr>
              <a:xfrm>
                <a:off x="3841973" y="2049892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p3d extrusionH="25400" contourW="6350">
                <a:bevelT w="25400"/>
                <a:bevelB w="31750"/>
              </a:sp3d>
            </p:spPr>
            <p:txBody>
              <a:bodyPr rtlCol="0" anchor="ctr"/>
              <a:lstStyle/>
              <a:p>
                <a:pPr algn="ctr" defTabSz="801472">
                  <a:defRPr/>
                </a:pPr>
                <a:endParaRPr lang="en-US" sz="16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Gleichschenkliges Dreieck 25"/>
              <p:cNvSpPr/>
              <p:nvPr/>
            </p:nvSpPr>
            <p:spPr>
              <a:xfrm rot="10800000">
                <a:off x="3842703" y="1772107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 w="25400" cap="flat" cmpd="sng" algn="ctr">
                <a:solidFill>
                  <a:srgbClr val="FF0000"/>
                </a:solidFill>
                <a:prstDash val="solid"/>
              </a:ln>
              <a:effectLst/>
              <a:sp3d extrusionH="25400" contourW="6350">
                <a:bevelT w="25400"/>
                <a:bevelB w="31750"/>
              </a:sp3d>
            </p:spPr>
            <p:txBody>
              <a:bodyPr rtlCol="0" anchor="ctr"/>
              <a:lstStyle/>
              <a:p>
                <a:pPr algn="ctr" defTabSz="801472">
                  <a:defRPr/>
                </a:pPr>
                <a:endParaRPr lang="en-US" sz="16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" name="Textfeld 17"/>
            <p:cNvSpPr txBox="1"/>
            <p:nvPr/>
          </p:nvSpPr>
          <p:spPr>
            <a:xfrm>
              <a:off x="4940316" y="1844824"/>
              <a:ext cx="1860105" cy="927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Plexiglas plates</a:t>
              </a:r>
            </a:p>
            <a:p>
              <a:pPr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25 mm thick </a:t>
              </a:r>
            </a:p>
            <a:p>
              <a:pPr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@ 50.55 m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1047214" y="2009006"/>
              <a:ext cx="1189296" cy="652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chopper 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cascade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250697" y="2134597"/>
              <a:ext cx="956060" cy="652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cold 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source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2378744" y="1844824"/>
              <a:ext cx="559765" cy="652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600" kern="0" baseline="30000" dirty="0">
                  <a:solidFill>
                    <a:prstClr val="black"/>
                  </a:solidFill>
                  <a:latin typeface="Calibri"/>
                </a:rPr>
                <a:t>st</a:t>
              </a: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 </a:t>
              </a:r>
            </a:p>
            <a:p>
              <a:pPr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slit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643097" y="1229410"/>
              <a:ext cx="1110863" cy="1202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MB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slit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@ 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49.87 m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742792" y="2123564"/>
              <a:ext cx="1075775" cy="6528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sample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@ XX m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034766" y="1569566"/>
              <a:ext cx="1162464" cy="927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detector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@</a:t>
              </a:r>
            </a:p>
            <a:p>
              <a:pPr algn="ctr" defTabSz="801472">
                <a:defRPr/>
              </a:pPr>
              <a:r>
                <a:rPr lang="en-US" sz="1600" kern="0" dirty="0">
                  <a:solidFill>
                    <a:prstClr val="black"/>
                  </a:solidFill>
                  <a:latin typeface="Calibri"/>
                </a:rPr>
                <a:t>51.04 m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475863" y="3378709"/>
            <a:ext cx="626397" cy="653106"/>
            <a:chOff x="728727" y="4620478"/>
            <a:chExt cx="732537" cy="720080"/>
          </a:xfrm>
        </p:grpSpPr>
        <p:sp>
          <p:nvSpPr>
            <p:cNvPr id="28" name="Ellipse 27"/>
            <p:cNvSpPr/>
            <p:nvPr/>
          </p:nvSpPr>
          <p:spPr>
            <a:xfrm>
              <a:off x="728727" y="4620478"/>
              <a:ext cx="732537" cy="720080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Halbbogen 28"/>
            <p:cNvSpPr>
              <a:spLocks noChangeAspect="1"/>
            </p:cNvSpPr>
            <p:nvPr/>
          </p:nvSpPr>
          <p:spPr>
            <a:xfrm>
              <a:off x="804828" y="4725144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Halbbogen 29"/>
            <p:cNvSpPr>
              <a:spLocks noChangeAspect="1"/>
            </p:cNvSpPr>
            <p:nvPr/>
          </p:nvSpPr>
          <p:spPr>
            <a:xfrm rot="14068267">
              <a:off x="850629" y="4741995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Halbbogen 30"/>
            <p:cNvSpPr>
              <a:spLocks noChangeAspect="1"/>
            </p:cNvSpPr>
            <p:nvPr/>
          </p:nvSpPr>
          <p:spPr>
            <a:xfrm rot="7217266">
              <a:off x="847277" y="4696525"/>
              <a:ext cx="526812" cy="539999"/>
            </a:xfrm>
            <a:prstGeom prst="blockArc">
              <a:avLst>
                <a:gd name="adj1" fmla="val 10549419"/>
                <a:gd name="adj2" fmla="val 14727206"/>
                <a:gd name="adj3" fmla="val 40796"/>
              </a:avLst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1076266" y="4962940"/>
              <a:ext cx="45719" cy="45719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801472">
                <a:defRPr/>
              </a:pPr>
              <a:endParaRPr lang="en-US" sz="1600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552608" y="3053312"/>
            <a:ext cx="652378" cy="327152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BER-II</a:t>
            </a:r>
          </a:p>
        </p:txBody>
      </p:sp>
      <p:sp>
        <p:nvSpPr>
          <p:cNvPr id="34" name="Kreis 33"/>
          <p:cNvSpPr/>
          <p:nvPr/>
        </p:nvSpPr>
        <p:spPr>
          <a:xfrm>
            <a:off x="1803392" y="3380227"/>
            <a:ext cx="338622" cy="718417"/>
          </a:xfrm>
          <a:prstGeom prst="pie">
            <a:avLst>
              <a:gd name="adj1" fmla="val 9856463"/>
              <a:gd name="adj2" fmla="val 7038815"/>
            </a:avLst>
          </a:prstGeom>
          <a:solidFill>
            <a:srgbClr val="4F81BD">
              <a:alpha val="68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 extrusionH="38100">
            <a:bevelT w="12700"/>
            <a:bevelB w="12700"/>
          </a:sp3d>
        </p:spPr>
        <p:txBody>
          <a:bodyPr lIns="80147" tIns="40074" rIns="80147" bIns="40074" rtlCol="0" anchor="ctr"/>
          <a:lstStyle/>
          <a:p>
            <a:pPr algn="ctr" defTabSz="801472">
              <a:defRPr/>
            </a:pPr>
            <a:endParaRPr lang="en-US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Kreis 34"/>
          <p:cNvSpPr/>
          <p:nvPr/>
        </p:nvSpPr>
        <p:spPr>
          <a:xfrm>
            <a:off x="1957365" y="3380227"/>
            <a:ext cx="338622" cy="718417"/>
          </a:xfrm>
          <a:prstGeom prst="pie">
            <a:avLst>
              <a:gd name="adj1" fmla="val 15115000"/>
              <a:gd name="adj2" fmla="val 12851948"/>
            </a:avLst>
          </a:prstGeom>
          <a:solidFill>
            <a:srgbClr val="4F81BD">
              <a:alpha val="79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 extrusionH="38100">
            <a:bevelT w="12700"/>
            <a:bevelB w="12700"/>
          </a:sp3d>
        </p:spPr>
        <p:txBody>
          <a:bodyPr lIns="80147" tIns="40074" rIns="80147" bIns="40074" rtlCol="0" anchor="ctr"/>
          <a:lstStyle/>
          <a:p>
            <a:pPr algn="ctr" defTabSz="801472">
              <a:defRPr/>
            </a:pPr>
            <a:endParaRPr lang="en-US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Kreis 35"/>
          <p:cNvSpPr/>
          <p:nvPr/>
        </p:nvSpPr>
        <p:spPr>
          <a:xfrm>
            <a:off x="2087684" y="3380227"/>
            <a:ext cx="338622" cy="718417"/>
          </a:xfrm>
          <a:prstGeom prst="pie">
            <a:avLst>
              <a:gd name="adj1" fmla="val 16331854"/>
              <a:gd name="adj2" fmla="val 14502312"/>
            </a:avLst>
          </a:prstGeom>
          <a:solidFill>
            <a:srgbClr val="4F81BD">
              <a:alpha val="69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 extrusionH="38100">
            <a:bevelT w="12700"/>
            <a:bevelB w="12700"/>
          </a:sp3d>
        </p:spPr>
        <p:txBody>
          <a:bodyPr lIns="80147" tIns="40074" rIns="80147" bIns="40074" rtlCol="0" anchor="ctr"/>
          <a:lstStyle/>
          <a:p>
            <a:pPr algn="ctr" defTabSz="801472">
              <a:defRPr/>
            </a:pPr>
            <a:endParaRPr lang="en-US" sz="16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1763688" y="188640"/>
            <a:ext cx="4898734" cy="819594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2400" b="1" dirty="0"/>
              <a:t>Used experimental </a:t>
            </a:r>
            <a:r>
              <a:rPr lang="en-US" sz="2400" b="1" dirty="0" smtClean="0"/>
              <a:t>set-up at </a:t>
            </a:r>
            <a:r>
              <a:rPr lang="en-US" sz="2400" b="1" dirty="0"/>
              <a:t>the 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ESS-Test </a:t>
            </a:r>
            <a:r>
              <a:rPr lang="en-US" sz="2400" b="1" dirty="0">
                <a:solidFill>
                  <a:srgbClr val="FF0000"/>
                </a:solidFill>
              </a:rPr>
              <a:t>beam line </a:t>
            </a:r>
          </a:p>
        </p:txBody>
      </p:sp>
    </p:spTree>
    <p:extLst>
      <p:ext uri="{BB962C8B-B14F-4D97-AF65-F5344CB8AC3E}">
        <p14:creationId xmlns:p14="http://schemas.microsoft.com/office/powerpoint/2010/main" val="88120374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99400" y="1317692"/>
            <a:ext cx="2180244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b="1" u="sng" baseline="30000" dirty="0" smtClean="0">
                <a:solidFill>
                  <a:srgbClr val="FF0000"/>
                </a:solidFill>
              </a:rPr>
              <a:t>3</a:t>
            </a:r>
            <a:r>
              <a:rPr lang="en-US" b="1" u="sng" dirty="0" smtClean="0">
                <a:solidFill>
                  <a:srgbClr val="FF0000"/>
                </a:solidFill>
              </a:rPr>
              <a:t>He</a:t>
            </a:r>
            <a:r>
              <a:rPr lang="en-US" u="sng" dirty="0" smtClean="0"/>
              <a:t>-MWPC-Denex:</a:t>
            </a:r>
            <a:endParaRPr lang="en-US" u="sng" dirty="0"/>
          </a:p>
        </p:txBody>
      </p:sp>
      <p:sp>
        <p:nvSpPr>
          <p:cNvPr id="11" name="Textfeld 10"/>
          <p:cNvSpPr txBox="1"/>
          <p:nvPr/>
        </p:nvSpPr>
        <p:spPr>
          <a:xfrm>
            <a:off x="6588572" y="1507332"/>
            <a:ext cx="2388634" cy="369251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b="1" baseline="30000" dirty="0" smtClean="0">
                <a:solidFill>
                  <a:srgbClr val="FF0000"/>
                </a:solidFill>
              </a:rPr>
              <a:t>10</a:t>
            </a:r>
            <a:r>
              <a:rPr lang="en-US" b="1" u="sng" dirty="0" smtClean="0">
                <a:solidFill>
                  <a:srgbClr val="FF0000"/>
                </a:solidFill>
              </a:rPr>
              <a:t>B</a:t>
            </a:r>
            <a:r>
              <a:rPr lang="en-US" b="1" u="sng" baseline="-25000" dirty="0" smtClean="0">
                <a:solidFill>
                  <a:srgbClr val="FF0000"/>
                </a:solidFill>
              </a:rPr>
              <a:t>4</a:t>
            </a:r>
            <a:r>
              <a:rPr lang="en-US" b="1" u="sng" dirty="0" smtClean="0">
                <a:solidFill>
                  <a:srgbClr val="FF0000"/>
                </a:solidFill>
              </a:rPr>
              <a:t>C</a:t>
            </a:r>
            <a:r>
              <a:rPr lang="en-US" u="sng" dirty="0" smtClean="0"/>
              <a:t>-MWPC-Denex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1619672" y="260648"/>
            <a:ext cx="5479224" cy="707805"/>
          </a:xfrm>
          <a:prstGeom prst="rect">
            <a:avLst/>
          </a:prstGeom>
          <a:noFill/>
        </p:spPr>
        <p:txBody>
          <a:bodyPr wrap="none" lIns="91360" tIns="45680" rIns="91360" bIns="45680" rtlCol="0">
            <a:spAutoFit/>
          </a:bodyPr>
          <a:lstStyle/>
          <a:p>
            <a:r>
              <a:rPr lang="en-US" sz="2000" b="1" dirty="0"/>
              <a:t>Simple Imaging tests of a “single plane </a:t>
            </a:r>
          </a:p>
          <a:p>
            <a:r>
              <a:rPr lang="en-US" sz="2000" b="1" dirty="0"/>
              <a:t>Am-CLD”: comparison MWPC </a:t>
            </a:r>
            <a:r>
              <a:rPr lang="en-US" sz="2000" b="1" baseline="30000" dirty="0"/>
              <a:t>3</a:t>
            </a:r>
            <a:r>
              <a:rPr lang="en-US" sz="2000" b="1" dirty="0"/>
              <a:t>He vs. </a:t>
            </a:r>
            <a:r>
              <a:rPr lang="en-US" sz="2000" b="1" baseline="30000" dirty="0"/>
              <a:t>10</a:t>
            </a:r>
            <a:r>
              <a:rPr lang="en-US" sz="2000" b="1" dirty="0"/>
              <a:t>B</a:t>
            </a:r>
            <a:r>
              <a:rPr lang="en-US" sz="2000" b="1" baseline="-25000" dirty="0"/>
              <a:t>4</a:t>
            </a:r>
            <a:r>
              <a:rPr lang="en-US" sz="2000" b="1" dirty="0"/>
              <a:t>C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24781" y="4077072"/>
            <a:ext cx="2632190" cy="2674417"/>
            <a:chOff x="283623" y="3861048"/>
            <a:chExt cx="2632193" cy="267441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861048"/>
              <a:ext cx="2592288" cy="2592288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283623" y="6158611"/>
              <a:ext cx="2507823" cy="376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 = 50400 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6293931" y="4064278"/>
            <a:ext cx="2703804" cy="2701931"/>
            <a:chOff x="5166621" y="4739779"/>
            <a:chExt cx="2165379" cy="2184247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3021" y="4739779"/>
              <a:ext cx="2138979" cy="2138979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5166621" y="6625457"/>
              <a:ext cx="1118435" cy="298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 = 50000 </a:t>
              </a:r>
              <a:r>
                <a:rPr lang="en-US" dirty="0" smtClean="0">
                  <a:solidFill>
                    <a:schemeClr val="bg1"/>
                  </a:solidFill>
                </a:rPr>
                <a:t>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Grafik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9" y="1688983"/>
            <a:ext cx="1834664" cy="2446219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89" y="1909971"/>
            <a:ext cx="2184681" cy="2126550"/>
          </a:xfrm>
          <a:prstGeom prst="rect">
            <a:avLst/>
          </a:prstGeom>
        </p:spPr>
      </p:pic>
      <p:grpSp>
        <p:nvGrpSpPr>
          <p:cNvPr id="32" name="Gruppieren 31"/>
          <p:cNvGrpSpPr/>
          <p:nvPr/>
        </p:nvGrpSpPr>
        <p:grpSpPr>
          <a:xfrm>
            <a:off x="2025147" y="1370440"/>
            <a:ext cx="4475912" cy="2440934"/>
            <a:chOff x="2557684" y="-97557"/>
            <a:chExt cx="5234331" cy="2691243"/>
          </a:xfrm>
        </p:grpSpPr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029" y="557198"/>
              <a:ext cx="2880072" cy="2036488"/>
            </a:xfrm>
            <a:prstGeom prst="rect">
              <a:avLst/>
            </a:prstGeom>
          </p:spPr>
        </p:pic>
        <p:cxnSp>
          <p:nvCxnSpPr>
            <p:cNvPr id="34" name="Gerade Verbindung mit Pfeil 33"/>
            <p:cNvCxnSpPr/>
            <p:nvPr/>
          </p:nvCxnSpPr>
          <p:spPr>
            <a:xfrm flipV="1">
              <a:off x="3836265" y="1676740"/>
              <a:ext cx="810822" cy="696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>
              <a:off x="4925653" y="1307756"/>
              <a:ext cx="757884" cy="4880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>
              <a:off x="3836265" y="746269"/>
              <a:ext cx="1111430" cy="573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2744347" y="459210"/>
              <a:ext cx="1340951" cy="726852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dirty="0" smtClean="0"/>
                <a:t>3x3 hole </a:t>
              </a:r>
            </a:p>
            <a:p>
              <a:r>
                <a:rPr lang="en-US" dirty="0" smtClean="0"/>
                <a:t>array</a:t>
              </a:r>
              <a:endParaRPr lang="en-US" dirty="0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557684" y="1513134"/>
              <a:ext cx="1460926" cy="421447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dirty="0" smtClean="0"/>
                <a:t>TKE-Logo</a:t>
              </a:r>
              <a:endParaRPr lang="en-US" dirty="0"/>
            </a:p>
          </p:txBody>
        </p:sp>
        <p:cxnSp>
          <p:nvCxnSpPr>
            <p:cNvPr id="40" name="Gerade Verbindung mit Pfeil 39"/>
            <p:cNvCxnSpPr/>
            <p:nvPr/>
          </p:nvCxnSpPr>
          <p:spPr>
            <a:xfrm>
              <a:off x="4947695" y="245002"/>
              <a:ext cx="1662146" cy="12332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>
              <a:off x="4391980" y="-97557"/>
              <a:ext cx="1535911" cy="421447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dirty="0" smtClean="0"/>
                <a:t>double slit:</a:t>
              </a:r>
              <a:endParaRPr lang="en-US" dirty="0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676845" y="-56923"/>
              <a:ext cx="2115170" cy="658983"/>
            </a:xfrm>
            <a:prstGeom prst="rect">
              <a:avLst/>
            </a:prstGeom>
            <a:noFill/>
          </p:spPr>
          <p:txBody>
            <a:bodyPr wrap="none" lIns="104233" tIns="52116" rIns="104233" bIns="52116" rtlCol="0">
              <a:spAutoFit/>
            </a:bodyPr>
            <a:lstStyle/>
            <a:p>
              <a:r>
                <a:rPr lang="en-US" sz="1600" dirty="0"/>
                <a:t>- 1.6 mm opening</a:t>
              </a:r>
            </a:p>
            <a:p>
              <a:r>
                <a:rPr lang="en-US" sz="1600" dirty="0"/>
                <a:t>- 2 mm fillet</a:t>
              </a:r>
            </a:p>
          </p:txBody>
        </p:sp>
      </p:grpSp>
      <p:sp>
        <p:nvSpPr>
          <p:cNvPr id="24" name="Titel 1"/>
          <p:cNvSpPr txBox="1">
            <a:spLocks/>
          </p:cNvSpPr>
          <p:nvPr/>
        </p:nvSpPr>
        <p:spPr>
          <a:xfrm>
            <a:off x="417793" y="1064761"/>
            <a:ext cx="8063299" cy="344123"/>
          </a:xfrm>
          <a:prstGeom prst="rect">
            <a:avLst/>
          </a:prstGeom>
        </p:spPr>
        <p:txBody>
          <a:bodyPr lIns="80147" tIns="40074" rIns="80147" bIns="40074" anchor="ctr"/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600" b="0" kern="0" dirty="0" err="1"/>
              <a:t>ToF</a:t>
            </a:r>
            <a:r>
              <a:rPr lang="de-DE" altLang="de-DE" sz="1600" b="0" kern="0" dirty="0"/>
              <a:t> </a:t>
            </a:r>
            <a:r>
              <a:rPr lang="de-DE" altLang="de-DE" sz="1600" b="0" kern="0" dirty="0" err="1"/>
              <a:t>experiments</a:t>
            </a:r>
            <a:r>
              <a:rPr lang="de-DE" altLang="de-DE" sz="1600" b="0" kern="0" dirty="0"/>
              <a:t> at </a:t>
            </a:r>
            <a:r>
              <a:rPr lang="de-DE" altLang="de-DE" sz="1600" kern="0" dirty="0">
                <a:solidFill>
                  <a:srgbClr val="FF0000"/>
                </a:solidFill>
              </a:rPr>
              <a:t>ESS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test</a:t>
            </a:r>
            <a:r>
              <a:rPr lang="de-DE" altLang="de-DE" sz="1600" kern="0" dirty="0">
                <a:solidFill>
                  <a:srgbClr val="FF0000"/>
                </a:solidFill>
              </a:rPr>
              <a:t>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beamline</a:t>
            </a:r>
            <a:r>
              <a:rPr lang="de-DE" altLang="de-DE" sz="1600" kern="0" dirty="0">
                <a:solidFill>
                  <a:srgbClr val="FF0000"/>
                </a:solidFill>
              </a:rPr>
              <a:t> V20</a:t>
            </a:r>
            <a:r>
              <a:rPr lang="de-DE" altLang="de-DE" sz="1600" b="0" kern="0" dirty="0"/>
              <a:t>, Helmholtz-Zentrum, Berlin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668982" y="5006841"/>
            <a:ext cx="3791058" cy="1250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80147" tIns="40074" rIns="80147" bIns="40074" rtlCol="0">
            <a:spAutoFit/>
          </a:bodyPr>
          <a:lstStyle/>
          <a:p>
            <a:pPr algn="just"/>
            <a:r>
              <a:rPr lang="en-US" sz="1900" b="1" baseline="30000" dirty="0"/>
              <a:t>3</a:t>
            </a:r>
            <a:r>
              <a:rPr lang="en-US" sz="1900" b="1" dirty="0"/>
              <a:t>He and </a:t>
            </a:r>
            <a:r>
              <a:rPr lang="en-US" sz="1900" b="1" baseline="30000" dirty="0"/>
              <a:t>10</a:t>
            </a:r>
            <a:r>
              <a:rPr lang="en-US" sz="1900" b="1" dirty="0"/>
              <a:t>B</a:t>
            </a:r>
            <a:r>
              <a:rPr lang="en-US" sz="1900" b="1" baseline="-25000" dirty="0"/>
              <a:t>4</a:t>
            </a:r>
            <a:r>
              <a:rPr lang="en-US" sz="1900" b="1" dirty="0"/>
              <a:t>C </a:t>
            </a:r>
            <a:r>
              <a:rPr lang="en-US" sz="1900" b="1" dirty="0" smtClean="0"/>
              <a:t>delay-line based </a:t>
            </a:r>
          </a:p>
          <a:p>
            <a:pPr algn="just"/>
            <a:r>
              <a:rPr lang="en-US" sz="1900" b="1" dirty="0" smtClean="0"/>
              <a:t>MWPC </a:t>
            </a:r>
            <a:r>
              <a:rPr lang="en-US" sz="1900" b="1" dirty="0"/>
              <a:t>have </a:t>
            </a:r>
            <a:r>
              <a:rPr lang="en-US" sz="1900" b="1" dirty="0" smtClean="0"/>
              <a:t>very </a:t>
            </a:r>
            <a:r>
              <a:rPr lang="en-US" sz="1900" b="1" dirty="0"/>
              <a:t>similar </a:t>
            </a:r>
            <a:endParaRPr lang="en-US" sz="1900" b="1" dirty="0" smtClean="0"/>
          </a:p>
          <a:p>
            <a:pPr algn="just"/>
            <a:r>
              <a:rPr lang="en-US" sz="1900" b="1" dirty="0" smtClean="0"/>
              <a:t>imaging properties at</a:t>
            </a:r>
          </a:p>
          <a:p>
            <a:pPr algn="just"/>
            <a:r>
              <a:rPr lang="en-US" sz="1900" b="1" dirty="0" smtClean="0"/>
              <a:t>perpendicular incidence</a:t>
            </a:r>
            <a:r>
              <a:rPr lang="en-US" sz="1900" b="1" dirty="0"/>
              <a:t>!</a:t>
            </a:r>
            <a:endParaRPr lang="en-US" sz="1900" dirty="0"/>
          </a:p>
        </p:txBody>
      </p:sp>
      <p:sp>
        <p:nvSpPr>
          <p:cNvPr id="5" name="Textfeld 4"/>
          <p:cNvSpPr txBox="1"/>
          <p:nvPr/>
        </p:nvSpPr>
        <p:spPr>
          <a:xfrm>
            <a:off x="140162" y="6169498"/>
            <a:ext cx="2508656" cy="357930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pos. res.:3 mm x 4 mm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65317" y="3465240"/>
            <a:ext cx="1604562" cy="634929"/>
          </a:xfrm>
          <a:prstGeom prst="rect">
            <a:avLst/>
          </a:prstGeom>
          <a:solidFill>
            <a:schemeClr val="bg1"/>
          </a:solidFill>
        </p:spPr>
        <p:txBody>
          <a:bodyPr wrap="none" lIns="80147" tIns="40074" rIns="80147" bIns="40074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4.8 bar 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He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=&gt;45% @ 1 Å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327600" y="3401592"/>
            <a:ext cx="1540442" cy="634929"/>
          </a:xfrm>
          <a:prstGeom prst="rect">
            <a:avLst/>
          </a:prstGeom>
          <a:solidFill>
            <a:schemeClr val="bg1"/>
          </a:solidFill>
        </p:spPr>
        <p:txBody>
          <a:bodyPr wrap="none" lIns="80147" tIns="40074" rIns="80147" bIns="40074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1.2 µm </a:t>
            </a:r>
            <a:r>
              <a:rPr lang="en-US" b="1" baseline="30000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B</a:t>
            </a:r>
            <a:r>
              <a:rPr lang="en-US" b="1" baseline="-25000" dirty="0" smtClean="0">
                <a:solidFill>
                  <a:srgbClr val="FF0000"/>
                </a:solidFill>
              </a:rPr>
              <a:t>4</a:t>
            </a:r>
            <a:r>
              <a:rPr lang="en-US" b="1" dirty="0" smtClean="0">
                <a:solidFill>
                  <a:srgbClr val="FF0000"/>
                </a:solidFill>
              </a:rPr>
              <a:t>C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=&gt; 3% @ 2 Å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0964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63689" y="200866"/>
            <a:ext cx="5227776" cy="70785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defTabSz="914077"/>
            <a:r>
              <a:rPr lang="en-US" sz="2000" b="1" dirty="0">
                <a:solidFill>
                  <a:prstClr val="black"/>
                </a:solidFill>
                <a:latin typeface="Calibri"/>
              </a:rPr>
              <a:t>I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maging tests at inclined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incidence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on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the</a:t>
            </a:r>
          </a:p>
          <a:p>
            <a:pPr defTabSz="914077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b="1" baseline="30000" dirty="0">
                <a:solidFill>
                  <a:prstClr val="black"/>
                </a:solidFill>
                <a:latin typeface="Calibri"/>
              </a:rPr>
              <a:t>10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2000" b="1" baseline="-250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C test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detector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158880" y="3275724"/>
            <a:ext cx="2925288" cy="369300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defTabSz="914077"/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Sample  with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chem. gradient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: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68" y="3608961"/>
            <a:ext cx="2532189" cy="3038627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3184877" y="3641122"/>
            <a:ext cx="793742" cy="276967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defTabSz="914077"/>
            <a:r>
              <a:rPr lang="en-US" sz="1200" dirty="0">
                <a:solidFill>
                  <a:prstClr val="white"/>
                </a:solidFill>
                <a:latin typeface="Calibri"/>
              </a:rPr>
              <a:t>t = 3600 </a:t>
            </a:r>
            <a:r>
              <a:rPr lang="en-US" sz="1200" dirty="0" smtClean="0">
                <a:solidFill>
                  <a:prstClr val="white"/>
                </a:solidFill>
                <a:latin typeface="Calibri"/>
              </a:rPr>
              <a:t>s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4332657" y="4653136"/>
            <a:ext cx="864096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/>
          <p:nvPr/>
        </p:nvGrpSpPr>
        <p:grpSpPr>
          <a:xfrm>
            <a:off x="186966" y="3861048"/>
            <a:ext cx="2785708" cy="2785708"/>
            <a:chOff x="130109" y="1241960"/>
            <a:chExt cx="2785708" cy="278570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09" y="1241960"/>
              <a:ext cx="2785708" cy="2785708"/>
            </a:xfrm>
            <a:prstGeom prst="rect">
              <a:avLst/>
            </a:prstGeom>
          </p:spPr>
        </p:pic>
        <p:sp>
          <p:nvSpPr>
            <p:cNvPr id="19" name="Textfeld 18"/>
            <p:cNvSpPr txBox="1"/>
            <p:nvPr/>
          </p:nvSpPr>
          <p:spPr>
            <a:xfrm>
              <a:off x="195237" y="1278290"/>
              <a:ext cx="715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t = 200 </a:t>
              </a:r>
              <a:r>
                <a:rPr lang="en-US" sz="1200" dirty="0" smtClean="0">
                  <a:solidFill>
                    <a:prstClr val="white"/>
                  </a:solidFill>
                  <a:latin typeface="Calibri"/>
                </a:rPr>
                <a:t>s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6083890" y="3839503"/>
            <a:ext cx="2797199" cy="2797199"/>
            <a:chOff x="6084168" y="873251"/>
            <a:chExt cx="2797199" cy="279719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873251"/>
              <a:ext cx="2797199" cy="2797199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6156176" y="899745"/>
              <a:ext cx="715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sz="1200" dirty="0">
                  <a:solidFill>
                    <a:prstClr val="white"/>
                  </a:solidFill>
                  <a:latin typeface="Calibri"/>
                </a:rPr>
                <a:t>t = 120 </a:t>
              </a:r>
              <a:r>
                <a:rPr lang="en-US" sz="1200" dirty="0" smtClean="0">
                  <a:solidFill>
                    <a:prstClr val="white"/>
                  </a:solidFill>
                  <a:latin typeface="Calibri"/>
                </a:rPr>
                <a:t>s</a:t>
              </a:r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1599153" cy="21322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64" y="1177159"/>
            <a:ext cx="1904905" cy="2539873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835696" y="1052736"/>
            <a:ext cx="4843287" cy="1746230"/>
            <a:chOff x="-108521" y="1220574"/>
            <a:chExt cx="4843287" cy="1746230"/>
          </a:xfrm>
        </p:grpSpPr>
        <p:cxnSp>
          <p:nvCxnSpPr>
            <p:cNvPr id="22" name="Gerade Verbindung 21"/>
            <p:cNvCxnSpPr/>
            <p:nvPr/>
          </p:nvCxnSpPr>
          <p:spPr>
            <a:xfrm flipV="1">
              <a:off x="251520" y="2196188"/>
              <a:ext cx="1616522" cy="440724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-108521" y="1220574"/>
              <a:ext cx="2208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u="sng" dirty="0">
                  <a:solidFill>
                    <a:prstClr val="black"/>
                  </a:solidFill>
                  <a:latin typeface="Calibri"/>
                  <a:cs typeface="+mn-cs"/>
                </a:rPr>
                <a:t>set-up view from top: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1897757" y="1939946"/>
              <a:ext cx="2088232" cy="594997"/>
              <a:chOff x="2627784" y="1959660"/>
              <a:chExt cx="2088232" cy="594997"/>
            </a:xfrm>
          </p:grpSpPr>
          <p:cxnSp>
            <p:nvCxnSpPr>
              <p:cNvPr id="34" name="Gerade Verbindung mit Pfeil 33"/>
              <p:cNvCxnSpPr>
                <a:endCxn id="35" idx="5"/>
              </p:cNvCxnSpPr>
              <p:nvPr/>
            </p:nvCxnSpPr>
            <p:spPr>
              <a:xfrm flipH="1">
                <a:off x="2764425" y="2363459"/>
                <a:ext cx="1951591" cy="32592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Gleichschenkliges Dreieck 34"/>
              <p:cNvSpPr/>
              <p:nvPr/>
            </p:nvSpPr>
            <p:spPr>
              <a:xfrm>
                <a:off x="2627784" y="2237445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Gleichschenkliges Dreieck 35"/>
              <p:cNvSpPr/>
              <p:nvPr/>
            </p:nvSpPr>
            <p:spPr>
              <a:xfrm rot="10800000">
                <a:off x="2628514" y="1959660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77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25" name="Gerade Verbindung mit Pfeil 24"/>
            <p:cNvCxnSpPr/>
            <p:nvPr/>
          </p:nvCxnSpPr>
          <p:spPr>
            <a:xfrm flipH="1" flipV="1">
              <a:off x="2010363" y="2257158"/>
              <a:ext cx="1996408" cy="86587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>
              <a:off x="2078466" y="2363459"/>
              <a:ext cx="1928305" cy="96667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1765593" y="2241723"/>
              <a:ext cx="223258" cy="1543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flipH="1">
              <a:off x="755576" y="2363460"/>
              <a:ext cx="3234893" cy="171483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feld 28"/>
            <p:cNvSpPr txBox="1"/>
            <p:nvPr/>
          </p:nvSpPr>
          <p:spPr>
            <a:xfrm rot="20617312">
              <a:off x="72699" y="2098151"/>
              <a:ext cx="1642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baseline="30000" dirty="0">
                  <a:solidFill>
                    <a:prstClr val="black"/>
                  </a:solidFill>
                  <a:latin typeface="Calibri"/>
                  <a:cs typeface="+mn-cs"/>
                </a:rPr>
                <a:t>10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B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  <a:cs typeface="+mn-cs"/>
                </a:rPr>
                <a:t>4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C-converter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259632" y="1580615"/>
              <a:ext cx="3370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sample: double slit, gradient, TKE-logo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2267744" y="1931363"/>
              <a:ext cx="2467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dirty="0">
                  <a:solidFill>
                    <a:srgbClr val="FFC000"/>
                  </a:solidFill>
                  <a:latin typeface="Calibri"/>
                  <a:cs typeface="+mn-cs"/>
                </a:rPr>
                <a:t>divergent neutron beam</a:t>
              </a:r>
            </a:p>
          </p:txBody>
        </p:sp>
        <p:cxnSp>
          <p:nvCxnSpPr>
            <p:cNvPr id="32" name="Gerade Verbindung 31"/>
            <p:cNvCxnSpPr/>
            <p:nvPr/>
          </p:nvCxnSpPr>
          <p:spPr>
            <a:xfrm flipV="1">
              <a:off x="266288" y="2259508"/>
              <a:ext cx="1656184" cy="45610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 rot="20649556">
              <a:off x="92047" y="2597472"/>
              <a:ext cx="1872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dirty="0">
                  <a:solidFill>
                    <a:srgbClr val="0070C0"/>
                  </a:solidFill>
                  <a:latin typeface="Calibri"/>
                  <a:cs typeface="+mn-cs"/>
                </a:rPr>
                <a:t>multi- wire planes</a:t>
              </a: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121061" y="1187492"/>
            <a:ext cx="1228157" cy="369300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defTabSz="914077"/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double slit: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962131" y="1115484"/>
            <a:ext cx="1066253" cy="369300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defTabSz="914077"/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TKE-logo:</a:t>
            </a:r>
          </a:p>
        </p:txBody>
      </p:sp>
    </p:spTree>
    <p:extLst>
      <p:ext uri="{BB962C8B-B14F-4D97-AF65-F5344CB8AC3E}">
        <p14:creationId xmlns:p14="http://schemas.microsoft.com/office/powerpoint/2010/main" val="146286763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/>
          <p:cNvGrpSpPr/>
          <p:nvPr/>
        </p:nvGrpSpPr>
        <p:grpSpPr>
          <a:xfrm>
            <a:off x="34007" y="3826330"/>
            <a:ext cx="2690295" cy="2819002"/>
            <a:chOff x="3263430" y="4414270"/>
            <a:chExt cx="3146151" cy="3108080"/>
          </a:xfrm>
        </p:grpSpPr>
        <p:sp>
          <p:nvSpPr>
            <p:cNvPr id="15" name="Textfeld 14"/>
            <p:cNvSpPr txBox="1"/>
            <p:nvPr/>
          </p:nvSpPr>
          <p:spPr>
            <a:xfrm>
              <a:off x="3263430" y="6863304"/>
              <a:ext cx="2730398" cy="659046"/>
            </a:xfrm>
            <a:prstGeom prst="rect">
              <a:avLst/>
            </a:prstGeom>
            <a:noFill/>
          </p:spPr>
          <p:txBody>
            <a:bodyPr wrap="none" lIns="104287" tIns="52144" rIns="104287" bIns="52144" rtlCol="0">
              <a:spAutoFit/>
            </a:bodyPr>
            <a:lstStyle/>
            <a:p>
              <a:pPr defTabSz="914077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t = 3600 s;</a:t>
              </a:r>
            </a:p>
            <a:p>
              <a:pPr defTabSz="914077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sizes: 4416 MB/10630MB</a:t>
              </a: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486" y="4414270"/>
              <a:ext cx="3088095" cy="3067612"/>
            </a:xfrm>
            <a:prstGeom prst="rect">
              <a:avLst/>
            </a:prstGeom>
          </p:spPr>
        </p:pic>
      </p:grpSp>
      <p:cxnSp>
        <p:nvCxnSpPr>
          <p:cNvPr id="22" name="Gerade Verbindung 21"/>
          <p:cNvCxnSpPr/>
          <p:nvPr/>
        </p:nvCxnSpPr>
        <p:spPr>
          <a:xfrm flipV="1">
            <a:off x="191060" y="2509586"/>
            <a:ext cx="1616522" cy="44072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1618" y="1443735"/>
            <a:ext cx="1075379" cy="634929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pPr defTabSz="914077"/>
            <a:r>
              <a:rPr lang="en-US" u="sng" dirty="0" smtClean="0">
                <a:solidFill>
                  <a:prstClr val="black"/>
                </a:solidFill>
                <a:latin typeface="Calibri"/>
                <a:cs typeface="+mn-cs"/>
              </a:rPr>
              <a:t>set-up:</a:t>
            </a:r>
          </a:p>
          <a:p>
            <a:pPr defTabSz="914077"/>
            <a:r>
              <a:rPr lang="en-US" u="sng" dirty="0" smtClean="0">
                <a:solidFill>
                  <a:prstClr val="black"/>
                </a:solidFill>
                <a:latin typeface="Calibri"/>
                <a:cs typeface="+mn-cs"/>
              </a:rPr>
              <a:t> top view </a:t>
            </a:r>
            <a:endParaRPr lang="en-US" u="sng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65" y="1388035"/>
            <a:ext cx="2416360" cy="2416360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1788277" y="-171400"/>
            <a:ext cx="5880067" cy="1061675"/>
          </a:xfrm>
        </p:spPr>
        <p:txBody>
          <a:bodyPr/>
          <a:lstStyle/>
          <a:p>
            <a:r>
              <a:rPr lang="en-US" b="1" dirty="0">
                <a:solidFill>
                  <a:prstClr val="black"/>
                </a:solidFill>
                <a:latin typeface="+mn-lt"/>
              </a:rPr>
              <a:t>Imaging tests at inclined incidence after transmission on the </a:t>
            </a:r>
            <a:r>
              <a:rPr lang="en-US" b="1" baseline="30000" dirty="0">
                <a:solidFill>
                  <a:prstClr val="black"/>
                </a:solidFill>
                <a:latin typeface="+mn-lt"/>
              </a:rPr>
              <a:t>10</a:t>
            </a:r>
            <a:r>
              <a:rPr lang="en-US" b="1" dirty="0">
                <a:solidFill>
                  <a:prstClr val="black"/>
                </a:solidFill>
                <a:latin typeface="+mn-lt"/>
              </a:rPr>
              <a:t>B</a:t>
            </a:r>
            <a:r>
              <a:rPr lang="en-US" b="1" baseline="-25000" dirty="0">
                <a:solidFill>
                  <a:prstClr val="black"/>
                </a:solidFill>
                <a:latin typeface="+mn-lt"/>
              </a:rPr>
              <a:t>4</a:t>
            </a:r>
            <a:r>
              <a:rPr lang="en-US" b="1" dirty="0">
                <a:solidFill>
                  <a:prstClr val="black"/>
                </a:solidFill>
                <a:latin typeface="+mn-lt"/>
              </a:rPr>
              <a:t>C detector</a:t>
            </a:r>
            <a:endParaRPr lang="en-US" b="1" dirty="0">
              <a:latin typeface="+mn-lt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3282090" y="3822213"/>
            <a:ext cx="2939956" cy="2786414"/>
            <a:chOff x="1043608" y="2998796"/>
            <a:chExt cx="3257418" cy="3257418"/>
          </a:xfrm>
        </p:grpSpPr>
        <p:pic>
          <p:nvPicPr>
            <p:cNvPr id="42" name="Grafik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998796"/>
              <a:ext cx="3257418" cy="3257418"/>
            </a:xfrm>
            <a:prstGeom prst="rect">
              <a:avLst/>
            </a:prstGeom>
          </p:spPr>
        </p:pic>
        <p:cxnSp>
          <p:nvCxnSpPr>
            <p:cNvPr id="43" name="Gerade Verbindung mit Pfeil 42"/>
            <p:cNvCxnSpPr/>
            <p:nvPr/>
          </p:nvCxnSpPr>
          <p:spPr>
            <a:xfrm flipH="1" flipV="1">
              <a:off x="2674171" y="4077073"/>
              <a:ext cx="1313832" cy="55043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Gerade Verbindung mit Pfeil 43"/>
          <p:cNvCxnSpPr/>
          <p:nvPr/>
        </p:nvCxnSpPr>
        <p:spPr>
          <a:xfrm flipH="1" flipV="1">
            <a:off x="7785218" y="2520598"/>
            <a:ext cx="426036" cy="20072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el 1"/>
          <p:cNvSpPr txBox="1">
            <a:spLocks/>
          </p:cNvSpPr>
          <p:nvPr/>
        </p:nvSpPr>
        <p:spPr>
          <a:xfrm>
            <a:off x="417793" y="1064761"/>
            <a:ext cx="8063299" cy="344123"/>
          </a:xfrm>
          <a:prstGeom prst="rect">
            <a:avLst/>
          </a:prstGeom>
        </p:spPr>
        <p:txBody>
          <a:bodyPr lIns="80147" tIns="40074" rIns="80147" bIns="40074" anchor="ctr"/>
          <a:lstStyle>
            <a:lvl1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 defTabSz="1041885" rtl="0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6717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3430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0148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6864" algn="ctr" defTabSz="1041885" rtl="0" fontAlgn="base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600" b="0" kern="0" dirty="0" err="1"/>
              <a:t>ToF</a:t>
            </a:r>
            <a:r>
              <a:rPr lang="de-DE" altLang="de-DE" sz="1600" b="0" kern="0" dirty="0"/>
              <a:t> </a:t>
            </a:r>
            <a:r>
              <a:rPr lang="de-DE" altLang="de-DE" sz="1600" b="0" kern="0" dirty="0" err="1"/>
              <a:t>experiments</a:t>
            </a:r>
            <a:r>
              <a:rPr lang="de-DE" altLang="de-DE" sz="1600" b="0" kern="0" dirty="0"/>
              <a:t> at </a:t>
            </a:r>
            <a:r>
              <a:rPr lang="de-DE" altLang="de-DE" sz="1600" kern="0" dirty="0">
                <a:solidFill>
                  <a:srgbClr val="FF0000"/>
                </a:solidFill>
              </a:rPr>
              <a:t>ESS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test</a:t>
            </a:r>
            <a:r>
              <a:rPr lang="de-DE" altLang="de-DE" sz="1600" kern="0" dirty="0">
                <a:solidFill>
                  <a:srgbClr val="FF0000"/>
                </a:solidFill>
              </a:rPr>
              <a:t> </a:t>
            </a:r>
            <a:r>
              <a:rPr lang="de-DE" altLang="de-DE" sz="1600" kern="0" dirty="0" err="1">
                <a:solidFill>
                  <a:srgbClr val="FF0000"/>
                </a:solidFill>
              </a:rPr>
              <a:t>beamline</a:t>
            </a:r>
            <a:r>
              <a:rPr lang="de-DE" altLang="de-DE" sz="1600" kern="0" dirty="0">
                <a:solidFill>
                  <a:srgbClr val="FF0000"/>
                </a:solidFill>
              </a:rPr>
              <a:t> V20</a:t>
            </a:r>
            <a:r>
              <a:rPr lang="de-DE" altLang="de-DE" sz="1600" b="0" kern="0" dirty="0"/>
              <a:t>, Helmholtz-Zentrum, Berlin</a:t>
            </a:r>
          </a:p>
        </p:txBody>
      </p:sp>
      <p:grpSp>
        <p:nvGrpSpPr>
          <p:cNvPr id="55" name="Gruppieren 54"/>
          <p:cNvGrpSpPr/>
          <p:nvPr/>
        </p:nvGrpSpPr>
        <p:grpSpPr>
          <a:xfrm>
            <a:off x="695114" y="2596214"/>
            <a:ext cx="1480606" cy="2493120"/>
            <a:chOff x="812898" y="2862447"/>
            <a:chExt cx="1731486" cy="2748780"/>
          </a:xfrm>
        </p:grpSpPr>
        <p:cxnSp>
          <p:nvCxnSpPr>
            <p:cNvPr id="5" name="Gerade Verbindung 4"/>
            <p:cNvCxnSpPr/>
            <p:nvPr/>
          </p:nvCxnSpPr>
          <p:spPr bwMode="auto">
            <a:xfrm flipH="1" flipV="1">
              <a:off x="812898" y="3213111"/>
              <a:ext cx="733681" cy="2398116"/>
            </a:xfrm>
            <a:prstGeom prst="line">
              <a:avLst/>
            </a:prstGeom>
            <a:noFill/>
            <a:ln w="12700" cap="flat" cmpd="sng" algn="ctr">
              <a:solidFill>
                <a:srgbClr val="00FF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/>
          </p:nvCxnSpPr>
          <p:spPr bwMode="auto">
            <a:xfrm flipH="1" flipV="1">
              <a:off x="2074008" y="2862447"/>
              <a:ext cx="470376" cy="2361315"/>
            </a:xfrm>
            <a:prstGeom prst="line">
              <a:avLst/>
            </a:prstGeom>
            <a:noFill/>
            <a:ln w="12700" cap="flat" cmpd="sng" algn="ctr">
              <a:solidFill>
                <a:srgbClr val="00FF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" name="Gerade Verbindung mit Pfeil 8"/>
          <p:cNvCxnSpPr/>
          <p:nvPr/>
        </p:nvCxnSpPr>
        <p:spPr bwMode="auto">
          <a:xfrm>
            <a:off x="1371279" y="5299389"/>
            <a:ext cx="804441" cy="0"/>
          </a:xfrm>
          <a:prstGeom prst="straightConnector1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/>
          <p:cNvSpPr txBox="1"/>
          <p:nvPr/>
        </p:nvSpPr>
        <p:spPr>
          <a:xfrm>
            <a:off x="1471549" y="5283281"/>
            <a:ext cx="670012" cy="250208"/>
          </a:xfrm>
          <a:prstGeom prst="rect">
            <a:avLst/>
          </a:prstGeom>
          <a:noFill/>
        </p:spPr>
        <p:txBody>
          <a:bodyPr wrap="none" lIns="80147" tIns="40074" rIns="80147" bIns="40074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100 mm</a:t>
            </a:r>
          </a:p>
        </p:txBody>
      </p:sp>
      <p:grpSp>
        <p:nvGrpSpPr>
          <p:cNvPr id="52" name="Gruppieren 51"/>
          <p:cNvGrpSpPr/>
          <p:nvPr/>
        </p:nvGrpSpPr>
        <p:grpSpPr>
          <a:xfrm>
            <a:off x="12238" y="1628800"/>
            <a:ext cx="2723010" cy="1651403"/>
            <a:chOff x="14311" y="1795827"/>
            <a:chExt cx="3184409" cy="1820747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148615" y="2484415"/>
              <a:ext cx="213912" cy="656012"/>
              <a:chOff x="2627784" y="1959660"/>
              <a:chExt cx="182918" cy="594997"/>
            </a:xfrm>
          </p:grpSpPr>
          <p:sp>
            <p:nvSpPr>
              <p:cNvPr id="35" name="Gleichschenkliges Dreieck 34"/>
              <p:cNvSpPr/>
              <p:nvPr/>
            </p:nvSpPr>
            <p:spPr>
              <a:xfrm>
                <a:off x="2627784" y="2237445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7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Gleichschenkliges Dreieck 35"/>
              <p:cNvSpPr/>
              <p:nvPr/>
            </p:nvSpPr>
            <p:spPr>
              <a:xfrm rot="10800000">
                <a:off x="2628514" y="1959660"/>
                <a:ext cx="182188" cy="31721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77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9" name="Textfeld 28"/>
            <p:cNvSpPr txBox="1"/>
            <p:nvPr/>
          </p:nvSpPr>
          <p:spPr>
            <a:xfrm rot="20617312">
              <a:off x="14311" y="2658843"/>
              <a:ext cx="1920814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baseline="30000" dirty="0">
                  <a:solidFill>
                    <a:prstClr val="black"/>
                  </a:solidFill>
                  <a:latin typeface="Calibri"/>
                  <a:cs typeface="+mn-cs"/>
                </a:rPr>
                <a:t>10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B</a:t>
              </a:r>
              <a:r>
                <a:rPr lang="en-US" baseline="-25000" dirty="0">
                  <a:solidFill>
                    <a:prstClr val="black"/>
                  </a:solidFill>
                  <a:latin typeface="Calibri"/>
                  <a:cs typeface="+mn-cs"/>
                </a:rPr>
                <a:t>4</a:t>
              </a:r>
              <a:r>
                <a:rPr lang="en-US" dirty="0">
                  <a:solidFill>
                    <a:prstClr val="black"/>
                  </a:solidFill>
                  <a:latin typeface="Calibri"/>
                  <a:cs typeface="+mn-cs"/>
                </a:rPr>
                <a:t>C-converter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728491" y="1795827"/>
              <a:ext cx="1260347" cy="373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sz="1600" dirty="0">
                  <a:solidFill>
                    <a:srgbClr val="FF0000"/>
                  </a:solidFill>
                  <a:latin typeface="Calibri"/>
                </a:rPr>
                <a:t>sample: Fe</a:t>
              </a:r>
            </a:p>
          </p:txBody>
        </p:sp>
        <p:cxnSp>
          <p:nvCxnSpPr>
            <p:cNvPr id="32" name="Gerade Verbindung 31"/>
            <p:cNvCxnSpPr/>
            <p:nvPr/>
          </p:nvCxnSpPr>
          <p:spPr>
            <a:xfrm flipV="1">
              <a:off x="240703" y="2836747"/>
              <a:ext cx="1936815" cy="502876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feld 32"/>
            <p:cNvSpPr txBox="1"/>
            <p:nvPr/>
          </p:nvSpPr>
          <p:spPr>
            <a:xfrm rot="20649556">
              <a:off x="36939" y="3209368"/>
              <a:ext cx="2190159" cy="4072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077"/>
              <a:r>
                <a:rPr lang="en-US" dirty="0">
                  <a:solidFill>
                    <a:srgbClr val="0070C0"/>
                  </a:solidFill>
                  <a:latin typeface="Calibri"/>
                  <a:cs typeface="+mn-cs"/>
                </a:rPr>
                <a:t>multi- wire planes</a:t>
              </a:r>
            </a:p>
          </p:txBody>
        </p:sp>
        <p:cxnSp>
          <p:nvCxnSpPr>
            <p:cNvPr id="20" name="Gerade Verbindung 19"/>
            <p:cNvCxnSpPr/>
            <p:nvPr/>
          </p:nvCxnSpPr>
          <p:spPr bwMode="auto">
            <a:xfrm>
              <a:off x="2460200" y="2484415"/>
              <a:ext cx="0" cy="65601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feld 50"/>
            <p:cNvSpPr txBox="1"/>
            <p:nvPr/>
          </p:nvSpPr>
          <p:spPr>
            <a:xfrm rot="19294617">
              <a:off x="2343517" y="2100752"/>
              <a:ext cx="855203" cy="3393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25 mm</a:t>
              </a:r>
            </a:p>
          </p:txBody>
        </p:sp>
      </p:grpSp>
      <p:sp>
        <p:nvSpPr>
          <p:cNvPr id="56" name="Rechteck 55"/>
          <p:cNvSpPr/>
          <p:nvPr/>
        </p:nvSpPr>
        <p:spPr bwMode="auto">
          <a:xfrm>
            <a:off x="1382165" y="4716135"/>
            <a:ext cx="792000" cy="54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78885" tIns="41020" rIns="78885" bIns="410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3059" indent="-153059" defTabSz="914179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  <a:cs typeface="Arial" charset="0"/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695115" y="1986352"/>
            <a:ext cx="3979190" cy="967488"/>
            <a:chOff x="812898" y="2190045"/>
            <a:chExt cx="4653442" cy="1066700"/>
          </a:xfrm>
        </p:grpSpPr>
        <p:grpSp>
          <p:nvGrpSpPr>
            <p:cNvPr id="6" name="Gruppieren 5"/>
            <p:cNvGrpSpPr/>
            <p:nvPr/>
          </p:nvGrpSpPr>
          <p:grpSpPr>
            <a:xfrm>
              <a:off x="812898" y="2190045"/>
              <a:ext cx="4653442" cy="950382"/>
              <a:chOff x="812898" y="2190045"/>
              <a:chExt cx="4653442" cy="950382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812898" y="2474952"/>
                <a:ext cx="4653442" cy="665475"/>
                <a:chOff x="812898" y="2474952"/>
                <a:chExt cx="4653442" cy="665475"/>
              </a:xfrm>
            </p:grpSpPr>
            <p:cxnSp>
              <p:nvCxnSpPr>
                <p:cNvPr id="27" name="Gerade Verbindung 26"/>
                <p:cNvCxnSpPr/>
                <p:nvPr/>
              </p:nvCxnSpPr>
              <p:spPr>
                <a:xfrm>
                  <a:off x="1994057" y="2817138"/>
                  <a:ext cx="261088" cy="1701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Gerade Verbindung mit Pfeil 25"/>
                <p:cNvCxnSpPr/>
                <p:nvPr/>
              </p:nvCxnSpPr>
              <p:spPr>
                <a:xfrm flipH="1">
                  <a:off x="2359945" y="2951358"/>
                  <a:ext cx="2255046" cy="106580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Gerade Verbindung mit Pfeil 24"/>
                <p:cNvCxnSpPr/>
                <p:nvPr/>
              </p:nvCxnSpPr>
              <p:spPr>
                <a:xfrm flipH="1" flipV="1">
                  <a:off x="2280302" y="2834156"/>
                  <a:ext cx="2334688" cy="95466"/>
                </a:xfrm>
                <a:prstGeom prst="straightConnector1">
                  <a:avLst/>
                </a:prstGeom>
                <a:ln w="12700">
                  <a:solidFill>
                    <a:srgbClr val="FFC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27"/>
                <p:cNvCxnSpPr/>
                <p:nvPr/>
              </p:nvCxnSpPr>
              <p:spPr>
                <a:xfrm flipH="1">
                  <a:off x="812898" y="2951359"/>
                  <a:ext cx="3783028" cy="189068"/>
                </a:xfrm>
                <a:prstGeom prst="line">
                  <a:avLst/>
                </a:prstGeom>
                <a:ln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Textfeld 30"/>
                <p:cNvSpPr txBox="1"/>
                <p:nvPr/>
              </p:nvSpPr>
              <p:spPr>
                <a:xfrm>
                  <a:off x="2581295" y="2474952"/>
                  <a:ext cx="2885045" cy="407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077"/>
                  <a:r>
                    <a:rPr lang="en-US" dirty="0">
                      <a:solidFill>
                        <a:srgbClr val="FFC000"/>
                      </a:solidFill>
                      <a:latin typeface="Calibri"/>
                      <a:cs typeface="+mn-cs"/>
                    </a:rPr>
                    <a:t>divergent neutron beam</a:t>
                  </a:r>
                </a:p>
              </p:txBody>
            </p:sp>
          </p:grpSp>
          <p:cxnSp>
            <p:nvCxnSpPr>
              <p:cNvPr id="38" name="Gerade Verbindung 37"/>
              <p:cNvCxnSpPr/>
              <p:nvPr/>
            </p:nvCxnSpPr>
            <p:spPr>
              <a:xfrm flipH="1" flipV="1">
                <a:off x="1664450" y="2190045"/>
                <a:ext cx="566184" cy="598900"/>
              </a:xfrm>
              <a:prstGeom prst="line">
                <a:avLst/>
              </a:prstGeom>
              <a:ln w="25400">
                <a:solidFill>
                  <a:srgbClr val="FFC000"/>
                </a:solidFill>
                <a:headEnd type="none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Gerade Verbindung 46"/>
            <p:cNvCxnSpPr/>
            <p:nvPr/>
          </p:nvCxnSpPr>
          <p:spPr>
            <a:xfrm flipH="1">
              <a:off x="1641872" y="2890450"/>
              <a:ext cx="566184" cy="366295"/>
            </a:xfrm>
            <a:prstGeom prst="line">
              <a:avLst/>
            </a:prstGeom>
            <a:ln w="25400">
              <a:solidFill>
                <a:srgbClr val="FFC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183535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theme/theme1.xml><?xml version="1.0" encoding="utf-8"?>
<a:theme xmlns:a="http://schemas.openxmlformats.org/drawingml/2006/main" name="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hzg_english_v2">
  <a:themeElements>
    <a:clrScheme name="HZG_englis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englis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englis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hzg_deutsch_v2">
  <a:themeElements>
    <a:clrScheme name="hzg_deutsch_v2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deutsch_v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1042988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deutsch_v2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1685</Words>
  <Application>Microsoft Office PowerPoint</Application>
  <PresentationFormat>Bildschirmpräsentation (4:3)</PresentationFormat>
  <Paragraphs>375</Paragraphs>
  <Slides>27</Slides>
  <Notes>5</Notes>
  <HiddenSlides>0</HiddenSlides>
  <MMClips>2</MMClips>
  <ScaleCrop>false</ScaleCrop>
  <HeadingPairs>
    <vt:vector size="6" baseType="variant">
      <vt:variant>
        <vt:lpstr>Design</vt:lpstr>
      </vt:variant>
      <vt:variant>
        <vt:i4>10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9" baseType="lpstr">
      <vt:lpstr>hzg_deutsch_v2</vt:lpstr>
      <vt:lpstr>9_hzg_deutsch_v2</vt:lpstr>
      <vt:lpstr>10_hzg_deutsch_v2</vt:lpstr>
      <vt:lpstr>1_hzg_deutsch_v2</vt:lpstr>
      <vt:lpstr>2_hzg_deutsch_v2</vt:lpstr>
      <vt:lpstr>3_hzg_deutsch_v2</vt:lpstr>
      <vt:lpstr>hzg_english_v2</vt:lpstr>
      <vt:lpstr>4_hzg_deutsch_v2</vt:lpstr>
      <vt:lpstr>5_hzg_deutsch_v2</vt:lpstr>
      <vt:lpstr>6_hzg_deutsch_v2</vt:lpstr>
      <vt:lpstr>Image</vt:lpstr>
      <vt:lpstr>Graph</vt:lpstr>
      <vt:lpstr>PowerPoint-Präsentation</vt:lpstr>
      <vt:lpstr>Outline</vt:lpstr>
      <vt:lpstr>A1- and  Am-CLD detector concept: neutron incidence geometries </vt:lpstr>
      <vt:lpstr>Current results from Am-CLD detector tests at the  ESS-test beam line (HZB) </vt:lpstr>
      <vt:lpstr>PowerPoint-Präsentation</vt:lpstr>
      <vt:lpstr>PowerPoint-Präsentation</vt:lpstr>
      <vt:lpstr>PowerPoint-Präsentation</vt:lpstr>
      <vt:lpstr>PowerPoint-Präsentation</vt:lpstr>
      <vt:lpstr>Imaging tests at inclined incidence after transmission on the 10B4C detector</vt:lpstr>
      <vt:lpstr>PowerPoint-Präsentation</vt:lpstr>
      <vt:lpstr>PowerPoint-Präsentation</vt:lpstr>
      <vt:lpstr>PowerPoint-Präsentation</vt:lpstr>
      <vt:lpstr>Electrode set up of detection planes in demonstrator  Am-CLD detector</vt:lpstr>
      <vt:lpstr>FEM calculation of converter bending caused by application of electrostatic force</vt:lpstr>
      <vt:lpstr>In-situ measurement of converter bending due to  electric field</vt:lpstr>
      <vt:lpstr>PowerPoint-Präsentation</vt:lpstr>
      <vt:lpstr>Set-up of Am-CLD detection planes</vt:lpstr>
      <vt:lpstr>Prepared Electronics</vt:lpstr>
      <vt:lpstr>PowerPoint-Präsentation</vt:lpstr>
      <vt:lpstr>PowerPoint-Präsentation</vt:lpstr>
      <vt:lpstr>PowerPoint-Präsentation</vt:lpstr>
      <vt:lpstr>Set-up for characterization of 3He-tubes </vt:lpstr>
      <vt:lpstr>Position resolution determination from  edge profile</vt:lpstr>
      <vt:lpstr>Distribution of spatial resolution along a  1 m 3He-tube (7 bar, 8 mm dia.)</vt:lpstr>
      <vt:lpstr>Count rate response on linear change  of incident neutron intensity </vt:lpstr>
      <vt:lpstr>Summary and Future</vt:lpstr>
      <vt:lpstr>Acknowledgement</vt:lpstr>
    </vt:vector>
  </TitlesOfParts>
  <Company>HZG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Nowak,  Gregor Jacek</dc:creator>
  <cp:lastModifiedBy>Nowak,  Gregor Jacek</cp:lastModifiedBy>
  <cp:revision>625</cp:revision>
  <cp:lastPrinted>2016-07-12T14:25:59Z</cp:lastPrinted>
  <dcterms:created xsi:type="dcterms:W3CDTF">2014-01-14T09:45:52Z</dcterms:created>
  <dcterms:modified xsi:type="dcterms:W3CDTF">2017-09-27T21:52:22Z</dcterms:modified>
</cp:coreProperties>
</file>