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  <p:sldMasterId id="2147483652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6" r:id="rId4"/>
    <p:sldId id="278" r:id="rId5"/>
    <p:sldId id="269" r:id="rId6"/>
    <p:sldId id="265" r:id="rId7"/>
    <p:sldId id="270" r:id="rId8"/>
    <p:sldId id="267" r:id="rId9"/>
    <p:sldId id="276" r:id="rId10"/>
    <p:sldId id="271" r:id="rId11"/>
    <p:sldId id="272" r:id="rId12"/>
    <p:sldId id="274" r:id="rId13"/>
    <p:sldId id="273" r:id="rId14"/>
    <p:sldId id="277" r:id="rId15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mus Toft-Petersen" initials="RT" lastIdx="1" clrIdx="0">
    <p:extLst>
      <p:ext uri="{19B8F6BF-5375-455C-9EA6-DF929625EA0E}">
        <p15:presenceInfo xmlns:p15="http://schemas.microsoft.com/office/powerpoint/2012/main" userId="S-1-5-21-4207196655-1284807994-987816898-1385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0099"/>
    <a:srgbClr val="99CC33"/>
    <a:srgbClr val="33CCFF"/>
    <a:srgbClr val="660099"/>
    <a:srgbClr val="660066"/>
    <a:srgbClr val="99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94" autoAdjust="0"/>
    <p:restoredTop sz="94625" autoAdjust="0"/>
  </p:normalViewPr>
  <p:slideViewPr>
    <p:cSldViewPr>
      <p:cViewPr varScale="1">
        <p:scale>
          <a:sx n="88" d="100"/>
          <a:sy n="88" d="100"/>
        </p:scale>
        <p:origin x="122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alt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altLang="en-US" dirty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altLang="en-US" dirty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DF77A8B9-5E7B-45FB-9B64-41334913CD0C}" type="slidenum">
              <a:rPr lang="da-DK" altLang="en-US" smtClean="0"/>
              <a:pPr/>
              <a:t>‹#›</a:t>
            </a:fld>
            <a:endParaRPr lang="da-DK" altLang="en-US" dirty="0"/>
          </a:p>
        </p:txBody>
      </p:sp>
    </p:spTree>
    <p:extLst>
      <p:ext uri="{BB962C8B-B14F-4D97-AF65-F5344CB8AC3E}">
        <p14:creationId xmlns:p14="http://schemas.microsoft.com/office/powerpoint/2010/main" val="1803578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alt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 dirty="0" err="1" smtClean="0"/>
              <a:t>Click</a:t>
            </a:r>
            <a:r>
              <a:rPr lang="da-DK" altLang="en-US" dirty="0" smtClean="0"/>
              <a:t> to </a:t>
            </a:r>
            <a:r>
              <a:rPr lang="da-DK" altLang="en-US" dirty="0" err="1" smtClean="0"/>
              <a:t>edit</a:t>
            </a:r>
            <a:r>
              <a:rPr lang="da-DK" altLang="en-US" dirty="0" smtClean="0"/>
              <a:t> Master </a:t>
            </a:r>
            <a:r>
              <a:rPr lang="da-DK" altLang="en-US" dirty="0" err="1" smtClean="0"/>
              <a:t>text</a:t>
            </a:r>
            <a:r>
              <a:rPr lang="da-DK" altLang="en-US" dirty="0" smtClean="0"/>
              <a:t> styles</a:t>
            </a:r>
          </a:p>
          <a:p>
            <a:pPr lvl="1"/>
            <a:r>
              <a:rPr lang="da-DK" altLang="en-US" dirty="0" smtClean="0"/>
              <a:t>Second </a:t>
            </a:r>
            <a:r>
              <a:rPr lang="da-DK" altLang="en-US" dirty="0" err="1" smtClean="0"/>
              <a:t>level</a:t>
            </a:r>
            <a:endParaRPr lang="da-DK" altLang="en-US" dirty="0" smtClean="0"/>
          </a:p>
          <a:p>
            <a:pPr lvl="2"/>
            <a:r>
              <a:rPr lang="da-DK" altLang="en-US" dirty="0" smtClean="0"/>
              <a:t>Third </a:t>
            </a:r>
            <a:r>
              <a:rPr lang="da-DK" altLang="en-US" dirty="0" err="1" smtClean="0"/>
              <a:t>level</a:t>
            </a:r>
            <a:endParaRPr lang="da-DK" altLang="en-US" dirty="0" smtClean="0"/>
          </a:p>
          <a:p>
            <a:pPr lvl="3"/>
            <a:r>
              <a:rPr lang="da-DK" altLang="en-US" dirty="0" err="1" smtClean="0"/>
              <a:t>Fourth</a:t>
            </a:r>
            <a:r>
              <a:rPr lang="da-DK" altLang="en-US" dirty="0" smtClean="0"/>
              <a:t> </a:t>
            </a:r>
            <a:r>
              <a:rPr lang="da-DK" altLang="en-US" dirty="0" err="1" smtClean="0"/>
              <a:t>level</a:t>
            </a:r>
            <a:endParaRPr lang="da-DK" altLang="en-US" dirty="0" smtClean="0"/>
          </a:p>
          <a:p>
            <a:pPr lvl="4"/>
            <a:r>
              <a:rPr lang="da-DK" altLang="en-US" dirty="0" smtClean="0"/>
              <a:t>Fifth </a:t>
            </a:r>
            <a:r>
              <a:rPr lang="da-DK" altLang="en-US" dirty="0" err="1" smtClean="0"/>
              <a:t>level</a:t>
            </a:r>
            <a:endParaRPr lang="da-DK" altLang="en-US" dirty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alt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0D50BBD9-CB22-4E83-8A9F-C246E85BBFAD}" type="slidenum">
              <a:rPr lang="da-DK" altLang="en-US"/>
              <a:pPr/>
              <a:t>‹#›</a:t>
            </a:fld>
            <a:endParaRPr lang="da-DK" altLang="en-US" dirty="0"/>
          </a:p>
        </p:txBody>
      </p:sp>
    </p:spTree>
    <p:extLst>
      <p:ext uri="{BB962C8B-B14F-4D97-AF65-F5344CB8AC3E}">
        <p14:creationId xmlns:p14="http://schemas.microsoft.com/office/powerpoint/2010/main" val="3734057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 dirty="0" smtClean="0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altLang="en-US" noProof="0" dirty="0" smtClean="0"/>
              <a:t>Click to edit Master subtitle style</a:t>
            </a:r>
          </a:p>
        </p:txBody>
      </p:sp>
      <p:pic>
        <p:nvPicPr>
          <p:cNvPr id="66564" name="Picture 4" descr="DTU-DK-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82" name="Picture 19" descr="C:\Users\cls\Desktop\DTU_ppt\Til PAW\DTU_LOGOS\Done\DTU Fysik 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" t="34251" b="14568"/>
          <a:stretch>
            <a:fillRect/>
          </a:stretch>
        </p:blipFill>
        <p:spPr bwMode="auto">
          <a:xfrm>
            <a:off x="619125" y="6029325"/>
            <a:ext cx="52133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4" name="Picture 24" descr="DTU Fysik frise RGB copy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68"/>
          <a:stretch>
            <a:fillRect/>
          </a:stretch>
        </p:blipFill>
        <p:spPr bwMode="auto">
          <a:xfrm>
            <a:off x="4432300" y="4192588"/>
            <a:ext cx="4711700" cy="233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04800"/>
            <a:ext cx="1943100" cy="5861050"/>
          </a:xfrm>
        </p:spPr>
        <p:txBody>
          <a:bodyPr vert="eaVert"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676900" cy="5861050"/>
          </a:xfrm>
        </p:spPr>
        <p:txBody>
          <a:bodyPr vert="eaVert"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9539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mit 2 Fotos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9200" y="1018800"/>
            <a:ext cx="8671689" cy="825104"/>
          </a:xfrm>
        </p:spPr>
        <p:txBody>
          <a:bodyPr/>
          <a:lstStyle>
            <a:lvl1pPr marL="0" indent="0">
              <a:lnSpc>
                <a:spcPts val="2800"/>
              </a:lnSpc>
              <a:defRPr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143240" y="2435224"/>
            <a:ext cx="5000660" cy="230832"/>
          </a:xfrm>
        </p:spPr>
        <p:txBody>
          <a:bodyPr wrap="square">
            <a:spAutoFit/>
          </a:bodyPr>
          <a:lstStyle>
            <a:lvl1pPr marL="0" indent="0">
              <a:lnSpc>
                <a:spcPts val="1800"/>
              </a:lnSpc>
              <a:defRPr sz="1400" b="0" cap="none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buFont typeface="Arial" pitchFamily="34" charset="0"/>
              <a:buChar char="•"/>
              <a:defRPr b="1"/>
            </a:lvl2pPr>
          </a:lstStyle>
          <a:p>
            <a:pPr lvl="0"/>
            <a:r>
              <a:rPr lang="de-DE" dirty="0" smtClean="0"/>
              <a:t>Textmasterformate durch Klicken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3836386" y="3429000"/>
            <a:ext cx="5236208" cy="785818"/>
          </a:xfrm>
        </p:spPr>
        <p:txBody>
          <a:bodyPr>
            <a:noAutofit/>
          </a:bodyPr>
          <a:lstStyle>
            <a:lvl1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1pPr>
            <a:lvl2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2pPr>
            <a:lvl3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3pPr>
            <a:lvl4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4pPr>
            <a:lvl5pPr marL="265113" indent="-265113" defTabSz="358775">
              <a:lnSpc>
                <a:spcPts val="2400"/>
              </a:lnSpc>
              <a:buFont typeface="Arial" pitchFamily="34" charset="0"/>
              <a:buChar char="•"/>
              <a:defRPr sz="1800" b="1" cap="none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878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76151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8" t="43704"/>
          <a:stretch>
            <a:fillRect/>
          </a:stretch>
        </p:blipFill>
        <p:spPr bwMode="auto">
          <a:xfrm>
            <a:off x="6732588" y="2997200"/>
            <a:ext cx="2411412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3" name="Picture 3" descr="DTU frise 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0"/>
          <a:stretch>
            <a:fillRect/>
          </a:stretch>
        </p:blipFill>
        <p:spPr bwMode="auto">
          <a:xfrm>
            <a:off x="4432300" y="3124200"/>
            <a:ext cx="4711700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altLang="en-US" noProof="0" dirty="0" err="1" smtClean="0"/>
              <a:t>Click</a:t>
            </a:r>
            <a:r>
              <a:rPr lang="da-DK" altLang="en-US" noProof="0" dirty="0" smtClean="0"/>
              <a:t> to </a:t>
            </a:r>
            <a:r>
              <a:rPr lang="da-DK" altLang="en-US" noProof="0" dirty="0" err="1" smtClean="0"/>
              <a:t>edit</a:t>
            </a:r>
            <a:r>
              <a:rPr lang="da-DK" altLang="en-US" noProof="0" dirty="0" smtClean="0"/>
              <a:t> Master </a:t>
            </a:r>
            <a:r>
              <a:rPr lang="da-DK" altLang="en-US" noProof="0" dirty="0" err="1" smtClean="0"/>
              <a:t>title</a:t>
            </a:r>
            <a:r>
              <a:rPr lang="da-DK" altLang="en-US" noProof="0" dirty="0" smtClean="0"/>
              <a:t> style</a:t>
            </a: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altLang="en-US" noProof="0" dirty="0" err="1" smtClean="0"/>
              <a:t>Click</a:t>
            </a:r>
            <a:r>
              <a:rPr lang="da-DK" altLang="en-US" noProof="0" dirty="0" smtClean="0"/>
              <a:t> to </a:t>
            </a:r>
            <a:r>
              <a:rPr lang="da-DK" altLang="en-US" noProof="0" dirty="0" err="1" smtClean="0"/>
              <a:t>edit</a:t>
            </a:r>
            <a:r>
              <a:rPr lang="da-DK" altLang="en-US" noProof="0" dirty="0" smtClean="0"/>
              <a:t> Master </a:t>
            </a:r>
            <a:r>
              <a:rPr lang="da-DK" altLang="en-US" noProof="0" dirty="0" err="1" smtClean="0"/>
              <a:t>subtitle</a:t>
            </a:r>
            <a:r>
              <a:rPr lang="da-DK" altLang="en-US" noProof="0" dirty="0" smtClean="0"/>
              <a:t> style</a:t>
            </a:r>
          </a:p>
        </p:txBody>
      </p:sp>
      <p:pic>
        <p:nvPicPr>
          <p:cNvPr id="112646" name="Picture 6" descr="DTU-DK-A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471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931940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7360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7711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31742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15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67289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3050414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1266240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25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04800"/>
            <a:ext cx="1943100" cy="5861050"/>
          </a:xfrm>
        </p:spPr>
        <p:txBody>
          <a:bodyPr vert="eaVert"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676900" cy="5861050"/>
          </a:xfrm>
        </p:spPr>
        <p:txBody>
          <a:bodyPr vert="eaVert"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672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355727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7825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63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858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629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39157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4114781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 dirty="0" err="1" smtClean="0"/>
              <a:t>Click</a:t>
            </a:r>
            <a:r>
              <a:rPr lang="da-DK" altLang="en-US" dirty="0" smtClean="0"/>
              <a:t> to </a:t>
            </a:r>
            <a:r>
              <a:rPr lang="da-DK" altLang="en-US" dirty="0" err="1" smtClean="0"/>
              <a:t>edit</a:t>
            </a:r>
            <a:r>
              <a:rPr lang="da-DK" altLang="en-US" dirty="0" smtClean="0"/>
              <a:t> Master </a:t>
            </a:r>
            <a:r>
              <a:rPr lang="da-DK" altLang="en-US" dirty="0" err="1" smtClean="0"/>
              <a:t>title</a:t>
            </a:r>
            <a:r>
              <a:rPr lang="da-DK" altLang="en-US" dirty="0" smtClean="0"/>
              <a:t>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 smtClean="0"/>
              <a:t>Click to edit Master text styles</a:t>
            </a:r>
          </a:p>
          <a:p>
            <a:pPr lvl="1"/>
            <a:r>
              <a:rPr lang="en-GB" altLang="en-US" noProof="0" dirty="0" smtClean="0"/>
              <a:t>Second level</a:t>
            </a:r>
          </a:p>
          <a:p>
            <a:pPr lvl="2"/>
            <a:r>
              <a:rPr lang="en-GB" altLang="en-US" noProof="0" dirty="0" smtClean="0"/>
              <a:t>Third level</a:t>
            </a:r>
          </a:p>
          <a:p>
            <a:pPr lvl="3"/>
            <a:r>
              <a:rPr lang="en-GB" altLang="en-US" noProof="0" dirty="0" smtClean="0"/>
              <a:t>Fourth level</a:t>
            </a:r>
          </a:p>
          <a:p>
            <a:pPr lvl="4"/>
            <a:r>
              <a:rPr lang="en-GB" altLang="en-US" noProof="0" dirty="0" smtClean="0"/>
              <a:t>Fifth level</a:t>
            </a:r>
          </a:p>
        </p:txBody>
      </p:sp>
      <p:pic>
        <p:nvPicPr>
          <p:cNvPr id="65544" name="Picture 8" descr="DTU-DK-A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7" name="Rectangle 11"/>
          <p:cNvSpPr>
            <a:spLocks noChangeArrowheads="1"/>
          </p:cNvSpPr>
          <p:nvPr userDrawn="1"/>
        </p:nvSpPr>
        <p:spPr bwMode="auto">
          <a:xfrm>
            <a:off x="609600" y="647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fld id="{787F4407-F620-4D18-A647-28255A8EC871}" type="slidenum">
              <a:rPr lang="da-DK" altLang="en-US" sz="900"/>
              <a:pPr eaLnBrk="0" hangingPunct="0">
                <a:spcBef>
                  <a:spcPct val="0"/>
                </a:spcBef>
              </a:pPr>
              <a:t>‹#›</a:t>
            </a:fld>
            <a:endParaRPr lang="da-DK" altLang="en-US" sz="900" dirty="0"/>
          </a:p>
        </p:txBody>
      </p:sp>
      <p:sp>
        <p:nvSpPr>
          <p:cNvPr id="65548" name="Rectangle 12"/>
          <p:cNvSpPr>
            <a:spLocks noChangeArrowheads="1"/>
          </p:cNvSpPr>
          <p:nvPr userDrawn="1"/>
        </p:nvSpPr>
        <p:spPr bwMode="auto">
          <a:xfrm>
            <a:off x="989013" y="6477000"/>
            <a:ext cx="369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da-DK" altLang="en-US" sz="900" b="1" dirty="0"/>
              <a:t>DTU Fysik, Danmarks Tekniske Universitet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76256" y="63355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A5EC8-7A4E-44A2-83E6-3AEAAD983B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74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anose="020B0604030504040204" pitchFamily="34" charset="0"/>
          <a:ea typeface="ＭＳ Ｐゴシック" panose="020B0600070205080204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anose="020B0604030504040204" pitchFamily="34" charset="0"/>
          <a:ea typeface="ＭＳ Ｐゴシック" panose="020B0600070205080204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anose="020B0604030504040204" pitchFamily="34" charset="0"/>
          <a:ea typeface="ＭＳ Ｐゴシック" panose="020B0600070205080204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anose="020B0604030504040204" pitchFamily="34" charset="0"/>
          <a:ea typeface="ＭＳ Ｐゴシック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anose="020B0604030504040204" pitchFamily="34" charset="0"/>
          <a:ea typeface="ＭＳ Ｐゴシック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anose="020B0604030504040204" pitchFamily="34" charset="0"/>
          <a:ea typeface="ＭＳ Ｐゴシック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anose="020B0604030504040204" pitchFamily="34" charset="0"/>
          <a:ea typeface="ＭＳ Ｐゴシック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anose="020B0604030504040204" pitchFamily="34" charset="0"/>
          <a:ea typeface="ＭＳ Ｐゴシック" panose="020B0600070205080204" pitchFamily="34" charset="-128"/>
        </a:defRPr>
      </a:lvl9pPr>
    </p:titleStyle>
    <p:bodyStyle>
      <a:lvl1pPr marL="188913" indent="-188913" algn="l" rtl="0" eaLnBrk="1" fontAlgn="base" hangingPunct="1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eaLnBrk="1" fontAlgn="base" hangingPunct="1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525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98625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77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 dirty="0" err="1" smtClean="0"/>
              <a:t>Click</a:t>
            </a:r>
            <a:r>
              <a:rPr lang="da-DK" altLang="en-US" dirty="0" smtClean="0"/>
              <a:t> to </a:t>
            </a:r>
            <a:r>
              <a:rPr lang="da-DK" altLang="en-US" dirty="0" err="1" smtClean="0"/>
              <a:t>edit</a:t>
            </a:r>
            <a:r>
              <a:rPr lang="da-DK" altLang="en-US" dirty="0" smtClean="0"/>
              <a:t> Master </a:t>
            </a:r>
            <a:r>
              <a:rPr lang="da-DK" altLang="en-US" dirty="0" err="1" smtClean="0"/>
              <a:t>title</a:t>
            </a:r>
            <a:r>
              <a:rPr lang="da-DK" altLang="en-US" dirty="0" smtClean="0"/>
              <a:t> style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 smtClean="0"/>
              <a:t>Click to edit Master text styles</a:t>
            </a:r>
          </a:p>
          <a:p>
            <a:pPr lvl="1"/>
            <a:r>
              <a:rPr lang="en-GB" altLang="en-US" noProof="0" dirty="0" smtClean="0"/>
              <a:t>Second level</a:t>
            </a:r>
          </a:p>
          <a:p>
            <a:pPr lvl="2"/>
            <a:r>
              <a:rPr lang="en-GB" altLang="en-US" noProof="0" dirty="0" smtClean="0"/>
              <a:t>Third level</a:t>
            </a:r>
          </a:p>
          <a:p>
            <a:pPr lvl="3"/>
            <a:r>
              <a:rPr lang="en-GB" altLang="en-US" noProof="0" dirty="0" smtClean="0"/>
              <a:t>Fourth level</a:t>
            </a:r>
          </a:p>
          <a:p>
            <a:pPr lvl="4"/>
            <a:r>
              <a:rPr lang="en-GB" altLang="en-US" noProof="0" dirty="0" smtClean="0"/>
              <a:t>Fifth level</a:t>
            </a:r>
          </a:p>
        </p:txBody>
      </p:sp>
      <p:pic>
        <p:nvPicPr>
          <p:cNvPr id="111624" name="Picture 8" descr="DTU-DK-A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5" name="Rectangle 9"/>
          <p:cNvSpPr>
            <a:spLocks noChangeArrowheads="1"/>
          </p:cNvSpPr>
          <p:nvPr userDrawn="1"/>
        </p:nvSpPr>
        <p:spPr bwMode="auto">
          <a:xfrm>
            <a:off x="7618413" y="6477000"/>
            <a:ext cx="763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eaLnBrk="0" hangingPunct="0">
              <a:spcBef>
                <a:spcPct val="0"/>
              </a:spcBef>
            </a:pPr>
            <a:r>
              <a:rPr lang="da-DK" altLang="en-US" sz="900" dirty="0" smtClean="0"/>
              <a:t>27/09/2017</a:t>
            </a:r>
            <a:endParaRPr lang="da-DK" altLang="en-US" sz="900" dirty="0"/>
          </a:p>
        </p:txBody>
      </p:sp>
      <p:sp>
        <p:nvSpPr>
          <p:cNvPr id="111627" name="Rectangle 11"/>
          <p:cNvSpPr>
            <a:spLocks noChangeArrowheads="1"/>
          </p:cNvSpPr>
          <p:nvPr userDrawn="1"/>
        </p:nvSpPr>
        <p:spPr bwMode="auto">
          <a:xfrm>
            <a:off x="609600" y="647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fld id="{78523135-B0FD-4650-BEF9-EBF9D2E5A72E}" type="slidenum">
              <a:rPr lang="da-DK" altLang="en-US" sz="900"/>
              <a:pPr eaLnBrk="0" hangingPunct="0">
                <a:spcBef>
                  <a:spcPct val="0"/>
                </a:spcBef>
              </a:pPr>
              <a:t>‹#›</a:t>
            </a:fld>
            <a:endParaRPr lang="da-DK" altLang="en-US" sz="900" dirty="0"/>
          </a:p>
        </p:txBody>
      </p:sp>
      <p:sp>
        <p:nvSpPr>
          <p:cNvPr id="111628" name="Rectangle 12"/>
          <p:cNvSpPr>
            <a:spLocks noChangeArrowheads="1"/>
          </p:cNvSpPr>
          <p:nvPr userDrawn="1"/>
        </p:nvSpPr>
        <p:spPr bwMode="auto">
          <a:xfrm>
            <a:off x="989013" y="6477000"/>
            <a:ext cx="369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da-DK" altLang="en-US" sz="900" b="1" dirty="0"/>
              <a:t>DTU Fysik, Danmarks Tekniske Universitet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anose="020B0604030504040204" pitchFamily="34" charset="0"/>
          <a:ea typeface="ＭＳ Ｐゴシック" panose="020B0600070205080204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anose="020B0604030504040204" pitchFamily="34" charset="0"/>
          <a:ea typeface="ＭＳ Ｐゴシック" panose="020B0600070205080204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anose="020B0604030504040204" pitchFamily="34" charset="0"/>
          <a:ea typeface="ＭＳ Ｐゴシック" panose="020B0600070205080204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anose="020B060403050404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anose="020B060403050404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anose="020B060403050404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anose="020B060403050404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anose="020B0604030504040204" pitchFamily="34" charset="0"/>
          <a:ea typeface="ＭＳ Ｐゴシック" panose="020B0600070205080204" pitchFamily="34" charset="-128"/>
        </a:defRPr>
      </a:lvl9pPr>
    </p:titleStyle>
    <p:bodyStyle>
      <a:lvl1pPr marL="188913" indent="-188913" algn="l" rtl="0" fontAlgn="base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fontAlgn="base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525" indent="-228600" algn="l" rtl="0" fontAlgn="base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98625" indent="-228600" algn="l" rtl="0" fontAlgn="base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7725" indent="-228600" algn="l" rtl="0" fontAlgn="base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503631" y="836712"/>
            <a:ext cx="803592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3200" dirty="0" smtClean="0"/>
              <a:t>Infrastructure on Bifrost for Sample Environment</a:t>
            </a:r>
          </a:p>
          <a:p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5" name="Untertitel 2"/>
          <p:cNvSpPr txBox="1">
            <a:spLocks/>
          </p:cNvSpPr>
          <p:nvPr/>
        </p:nvSpPr>
        <p:spPr bwMode="auto">
          <a:xfrm>
            <a:off x="503631" y="2762935"/>
            <a:ext cx="7632848" cy="170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3100"/>
              </a:lnSpc>
              <a:spcBef>
                <a:spcPct val="20000"/>
              </a:spcBef>
            </a:pPr>
            <a:r>
              <a:rPr lang="de-DE" sz="2000" b="1" dirty="0" smtClean="0"/>
              <a:t>Liam Whitelegg, DTU </a:t>
            </a:r>
            <a:r>
              <a:rPr lang="de-DE" sz="2000" b="1" dirty="0" err="1" smtClean="0"/>
              <a:t>Physics</a:t>
            </a:r>
            <a:endParaRPr lang="de-DE" sz="2000" b="1" dirty="0" smtClean="0"/>
          </a:p>
          <a:p>
            <a:pPr eaLnBrk="1" hangingPunct="1">
              <a:lnSpc>
                <a:spcPts val="3100"/>
              </a:lnSpc>
              <a:spcBef>
                <a:spcPct val="20000"/>
              </a:spcBef>
            </a:pPr>
            <a:r>
              <a:rPr lang="de-DE" b="1" dirty="0" smtClean="0"/>
              <a:t>Lead </a:t>
            </a:r>
            <a:r>
              <a:rPr lang="de-DE" b="1" dirty="0"/>
              <a:t>I</a:t>
            </a:r>
            <a:r>
              <a:rPr lang="de-DE" b="1" dirty="0" smtClean="0"/>
              <a:t>nstrument Engineer</a:t>
            </a:r>
            <a:br>
              <a:rPr lang="de-DE" b="1" dirty="0" smtClean="0"/>
            </a:br>
            <a:r>
              <a:rPr lang="de-DE" b="1" dirty="0" smtClean="0"/>
              <a:t>Bifrost – 27/09/2017</a:t>
            </a:r>
            <a:endParaRPr lang="de-DE" sz="2000" dirty="0" smtClean="0"/>
          </a:p>
          <a:p>
            <a:pPr eaLnBrk="1" hangingPunct="1">
              <a:lnSpc>
                <a:spcPts val="3100"/>
              </a:lnSpc>
              <a:spcBef>
                <a:spcPct val="20000"/>
              </a:spcBef>
            </a:pPr>
            <a:endParaRPr lang="de-DE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764" y="1957240"/>
            <a:ext cx="2095792" cy="1905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5"/>
          <p:cNvSpPr txBox="1">
            <a:spLocks/>
          </p:cNvSpPr>
          <p:nvPr/>
        </p:nvSpPr>
        <p:spPr bwMode="auto">
          <a:xfrm>
            <a:off x="640533" y="81359"/>
            <a:ext cx="7772400" cy="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2800" cap="none" dirty="0"/>
          </a:p>
        </p:txBody>
      </p:sp>
      <p:sp>
        <p:nvSpPr>
          <p:cNvPr id="14" name="Title 5"/>
          <p:cNvSpPr txBox="1">
            <a:spLocks/>
          </p:cNvSpPr>
          <p:nvPr/>
        </p:nvSpPr>
        <p:spPr bwMode="auto">
          <a:xfrm>
            <a:off x="827584" y="100032"/>
            <a:ext cx="7772400" cy="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800" cap="none" dirty="0" smtClean="0"/>
              <a:t> </a:t>
            </a:r>
            <a:endParaRPr lang="en-US" sz="2800" cap="none" dirty="0"/>
          </a:p>
        </p:txBody>
      </p:sp>
      <p:sp>
        <p:nvSpPr>
          <p:cNvPr id="13" name="Rectangle 12"/>
          <p:cNvSpPr/>
          <p:nvPr/>
        </p:nvSpPr>
        <p:spPr>
          <a:xfrm>
            <a:off x="107504" y="774569"/>
            <a:ext cx="7272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Lead access hatch linked to PSS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Ladder access down to 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Lead lining along base and side to provide shielded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Secondary access through cave labyrinth to sample position </a:t>
            </a:r>
          </a:p>
          <a:p>
            <a:endParaRPr lang="en-GB" sz="2000" b="1" dirty="0" smtClean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2" name="Title 5"/>
          <p:cNvSpPr txBox="1">
            <a:spLocks/>
          </p:cNvSpPr>
          <p:nvPr/>
        </p:nvSpPr>
        <p:spPr bwMode="auto">
          <a:xfrm>
            <a:off x="827584" y="81359"/>
            <a:ext cx="7772400" cy="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800" cap="none" dirty="0" smtClean="0"/>
              <a:t>Personnel Access to Sample</a:t>
            </a:r>
            <a:endParaRPr lang="en-US" sz="2800" cap="none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2780928"/>
            <a:ext cx="2832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Picture of sample platform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131" t="9628" r="46353" b="11210"/>
          <a:stretch/>
        </p:blipFill>
        <p:spPr bwMode="auto">
          <a:xfrm>
            <a:off x="3563888" y="2708920"/>
            <a:ext cx="5521358" cy="3648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/>
          <a:srcRect l="13478" t="9628" r="48674" b="9606"/>
          <a:stretch/>
        </p:blipFill>
        <p:spPr bwMode="auto">
          <a:xfrm>
            <a:off x="107504" y="3382320"/>
            <a:ext cx="3354670" cy="2301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5129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5"/>
          <p:cNvSpPr txBox="1">
            <a:spLocks/>
          </p:cNvSpPr>
          <p:nvPr/>
        </p:nvSpPr>
        <p:spPr bwMode="auto">
          <a:xfrm>
            <a:off x="640533" y="81359"/>
            <a:ext cx="7772400" cy="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2800" cap="none" dirty="0"/>
          </a:p>
        </p:txBody>
      </p:sp>
      <p:sp>
        <p:nvSpPr>
          <p:cNvPr id="14" name="Title 5"/>
          <p:cNvSpPr txBox="1">
            <a:spLocks/>
          </p:cNvSpPr>
          <p:nvPr/>
        </p:nvSpPr>
        <p:spPr bwMode="auto">
          <a:xfrm>
            <a:off x="827584" y="100032"/>
            <a:ext cx="7772400" cy="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800" cap="none" dirty="0" smtClean="0"/>
              <a:t> </a:t>
            </a:r>
            <a:endParaRPr lang="en-US" sz="2800" cap="none" dirty="0"/>
          </a:p>
        </p:txBody>
      </p:sp>
      <p:sp>
        <p:nvSpPr>
          <p:cNvPr id="13" name="Rectangle 12"/>
          <p:cNvSpPr/>
          <p:nvPr/>
        </p:nvSpPr>
        <p:spPr>
          <a:xfrm>
            <a:off x="179512" y="1052736"/>
            <a:ext cx="5251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Several procedures to be developed for varying scenarios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More space to deal with these items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Limits need for internal cave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Potential for remote, sample removal equipment via crane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Lead lined storage areas and caskets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Guide pins and remote removal possible </a:t>
            </a:r>
          </a:p>
          <a:p>
            <a:endParaRPr lang="en-GB" sz="2000" b="1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GB" sz="2000" b="1" dirty="0" smtClean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2" name="Title 5"/>
          <p:cNvSpPr txBox="1">
            <a:spLocks/>
          </p:cNvSpPr>
          <p:nvPr/>
        </p:nvSpPr>
        <p:spPr bwMode="auto">
          <a:xfrm>
            <a:off x="827584" y="81359"/>
            <a:ext cx="7772400" cy="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800" cap="none" dirty="0" smtClean="0"/>
              <a:t>Activated Equipment</a:t>
            </a:r>
            <a:endParaRPr lang="en-US" sz="2800" cap="none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2780928"/>
            <a:ext cx="2832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Pictures &amp; maybe activation table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13"/>
          <a:stretch/>
        </p:blipFill>
        <p:spPr>
          <a:xfrm>
            <a:off x="4139952" y="4303944"/>
            <a:ext cx="4298569" cy="2115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035" y="969880"/>
            <a:ext cx="3914959" cy="325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19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5"/>
          <p:cNvSpPr txBox="1">
            <a:spLocks/>
          </p:cNvSpPr>
          <p:nvPr/>
        </p:nvSpPr>
        <p:spPr bwMode="auto">
          <a:xfrm>
            <a:off x="640533" y="81359"/>
            <a:ext cx="7772400" cy="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2800" cap="none" dirty="0"/>
          </a:p>
        </p:txBody>
      </p:sp>
      <p:sp>
        <p:nvSpPr>
          <p:cNvPr id="14" name="Title 5"/>
          <p:cNvSpPr txBox="1">
            <a:spLocks/>
          </p:cNvSpPr>
          <p:nvPr/>
        </p:nvSpPr>
        <p:spPr bwMode="auto">
          <a:xfrm>
            <a:off x="827584" y="100032"/>
            <a:ext cx="7772400" cy="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800" cap="none" dirty="0" smtClean="0"/>
              <a:t> </a:t>
            </a:r>
            <a:endParaRPr lang="en-US" sz="2800" cap="none" dirty="0"/>
          </a:p>
        </p:txBody>
      </p:sp>
      <p:sp>
        <p:nvSpPr>
          <p:cNvPr id="32" name="Title 5"/>
          <p:cNvSpPr txBox="1">
            <a:spLocks/>
          </p:cNvSpPr>
          <p:nvPr/>
        </p:nvSpPr>
        <p:spPr bwMode="auto">
          <a:xfrm>
            <a:off x="827584" y="81359"/>
            <a:ext cx="7772400" cy="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800" cap="none" dirty="0" smtClean="0"/>
              <a:t>Auxiliary Equipment </a:t>
            </a:r>
            <a:r>
              <a:rPr lang="en-US" sz="2800" cap="none" smtClean="0"/>
              <a:t>&amp; Services</a:t>
            </a:r>
            <a:endParaRPr lang="en-US" sz="2800" cap="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9"/>
          <a:stretch/>
        </p:blipFill>
        <p:spPr>
          <a:xfrm>
            <a:off x="4031432" y="3178396"/>
            <a:ext cx="5112568" cy="36796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7332" y="663712"/>
            <a:ext cx="5996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Sample prep area near kit being 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Danger of radiation damage to components reduced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Space for all auxiliary equipment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No fixed chicanes or patch panels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Aim would be to allow full access to the roof for sample preparation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Service panels all up on the roof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GB" sz="2000" b="1" dirty="0" smtClean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3501008"/>
            <a:ext cx="2056973" cy="33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 smtClean="0">
                <a:latin typeface="Times" panose="02020603050405020304" pitchFamily="18" charset="0"/>
                <a:cs typeface="Times" panose="02020603050405020304" pitchFamily="18" charset="0"/>
              </a:rPr>
              <a:t>Mobile Filling Dewar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23011" y="4161120"/>
            <a:ext cx="1299138" cy="33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 smtClean="0">
                <a:latin typeface="Times" panose="02020603050405020304" pitchFamily="18" charset="0"/>
                <a:cs typeface="Times" panose="02020603050405020304" pitchFamily="18" charset="0"/>
              </a:rPr>
              <a:t>Turbo Pump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84004" y="5780003"/>
            <a:ext cx="2081019" cy="33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 smtClean="0">
                <a:latin typeface="Times" panose="02020603050405020304" pitchFamily="18" charset="0"/>
                <a:cs typeface="Times" panose="02020603050405020304" pitchFamily="18" charset="0"/>
              </a:rPr>
              <a:t>Gas Handling System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0969" y="6471605"/>
            <a:ext cx="2636747" cy="33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 smtClean="0">
                <a:latin typeface="Times" panose="02020603050405020304" pitchFamily="18" charset="0"/>
                <a:cs typeface="Times" panose="02020603050405020304" pitchFamily="18" charset="0"/>
              </a:rPr>
              <a:t>Magnet Power Supply Rack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0" y="4037804"/>
            <a:ext cx="3949523" cy="1628003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9" idx="3"/>
          </p:cNvCxnSpPr>
          <p:nvPr/>
        </p:nvCxnSpPr>
        <p:spPr bwMode="auto">
          <a:xfrm>
            <a:off x="5322149" y="4330397"/>
            <a:ext cx="906035" cy="10428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10" idx="3"/>
          </p:cNvCxnSpPr>
          <p:nvPr/>
        </p:nvCxnSpPr>
        <p:spPr bwMode="auto">
          <a:xfrm flipV="1">
            <a:off x="4465023" y="5726264"/>
            <a:ext cx="857126" cy="223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5241686" y="6118557"/>
            <a:ext cx="626458" cy="3530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3" idx="2"/>
          </p:cNvCxnSpPr>
          <p:nvPr/>
        </p:nvCxnSpPr>
        <p:spPr bwMode="auto">
          <a:xfrm flipH="1">
            <a:off x="6461047" y="3839562"/>
            <a:ext cx="1227672" cy="9459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41405" y="1385236"/>
            <a:ext cx="2307321" cy="12978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r="31887" b="6601"/>
          <a:stretch/>
        </p:blipFill>
        <p:spPr>
          <a:xfrm>
            <a:off x="5844871" y="885783"/>
            <a:ext cx="1924405" cy="229261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 bwMode="auto">
          <a:xfrm>
            <a:off x="37332" y="4161120"/>
            <a:ext cx="934268" cy="169277"/>
          </a:xfrm>
          <a:prstGeom prst="rect">
            <a:avLst/>
          </a:prstGeom>
          <a:noFill/>
          <a:ln w="28575"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noFill/>
              <a:effectLst/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1605" y="4817952"/>
            <a:ext cx="934268" cy="169277"/>
          </a:xfrm>
          <a:prstGeom prst="rect">
            <a:avLst/>
          </a:prstGeom>
          <a:noFill/>
          <a:ln w="28575"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noFill/>
              <a:effectLst/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1605" y="5445224"/>
            <a:ext cx="934268" cy="281040"/>
          </a:xfrm>
          <a:prstGeom prst="rect">
            <a:avLst/>
          </a:prstGeom>
          <a:noFill/>
          <a:ln w="28575"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noFill/>
              <a:effectLst/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282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5"/>
          <p:cNvSpPr txBox="1">
            <a:spLocks/>
          </p:cNvSpPr>
          <p:nvPr/>
        </p:nvSpPr>
        <p:spPr bwMode="auto">
          <a:xfrm>
            <a:off x="640533" y="81359"/>
            <a:ext cx="7772400" cy="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2800" cap="none" dirty="0"/>
          </a:p>
        </p:txBody>
      </p:sp>
      <p:sp>
        <p:nvSpPr>
          <p:cNvPr id="14" name="Title 5"/>
          <p:cNvSpPr txBox="1">
            <a:spLocks/>
          </p:cNvSpPr>
          <p:nvPr/>
        </p:nvSpPr>
        <p:spPr bwMode="auto">
          <a:xfrm>
            <a:off x="827584" y="100032"/>
            <a:ext cx="7772400" cy="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800" cap="none" dirty="0" smtClean="0"/>
              <a:t> </a:t>
            </a:r>
            <a:endParaRPr lang="en-US" sz="2800" cap="none" dirty="0"/>
          </a:p>
        </p:txBody>
      </p:sp>
      <p:sp>
        <p:nvSpPr>
          <p:cNvPr id="32" name="Title 5"/>
          <p:cNvSpPr txBox="1">
            <a:spLocks/>
          </p:cNvSpPr>
          <p:nvPr/>
        </p:nvSpPr>
        <p:spPr bwMode="auto">
          <a:xfrm>
            <a:off x="827584" y="81359"/>
            <a:ext cx="7772400" cy="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800" cap="none" dirty="0" smtClean="0"/>
              <a:t>Non-magnetic Requirements</a:t>
            </a:r>
            <a:endParaRPr lang="en-US" sz="2800" cap="none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283968" y="2996952"/>
            <a:ext cx="4601617" cy="3161460"/>
            <a:chOff x="2843808" y="1718256"/>
            <a:chExt cx="6174433" cy="424203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58"/>
            <a:stretch/>
          </p:blipFill>
          <p:spPr>
            <a:xfrm>
              <a:off x="2843808" y="1718256"/>
              <a:ext cx="6174433" cy="424203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652119" y="3392226"/>
              <a:ext cx="757380" cy="33037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66mT</a:t>
              </a:r>
              <a:endParaRPr lang="en-GB" sz="1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35811" y="4217812"/>
              <a:ext cx="856789" cy="33037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8.3mT</a:t>
              </a:r>
              <a:endParaRPr lang="en-GB" sz="1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72187" y="4941169"/>
              <a:ext cx="823793" cy="33037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2.4mT</a:t>
              </a:r>
              <a:endParaRPr lang="en-GB" sz="1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55060" y="2103448"/>
              <a:ext cx="637541" cy="33037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1mT</a:t>
              </a:r>
              <a:endParaRPr lang="en-GB" sz="10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79512" y="980728"/>
            <a:ext cx="87849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Lead and concrete (with SS re-bar) shielding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No magnetic materials within 1m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Specify appropriate motors and position as far from the magnet as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All tools to be non-magnetic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b="1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GB" sz="2000" b="1" dirty="0" smtClean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347701"/>
              </p:ext>
            </p:extLst>
          </p:nvPr>
        </p:nvGraphicFramePr>
        <p:xfrm>
          <a:off x="395536" y="2996951"/>
          <a:ext cx="3744417" cy="31803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1071">
                  <a:extLst>
                    <a:ext uri="{9D8B030D-6E8A-4147-A177-3AD203B41FA5}">
                      <a16:colId xmlns:a16="http://schemas.microsoft.com/office/drawing/2014/main" val="527801351"/>
                    </a:ext>
                  </a:extLst>
                </a:gridCol>
                <a:gridCol w="802464">
                  <a:extLst>
                    <a:ext uri="{9D8B030D-6E8A-4147-A177-3AD203B41FA5}">
                      <a16:colId xmlns:a16="http://schemas.microsoft.com/office/drawing/2014/main" val="1100228136"/>
                    </a:ext>
                  </a:extLst>
                </a:gridCol>
                <a:gridCol w="980441">
                  <a:extLst>
                    <a:ext uri="{9D8B030D-6E8A-4147-A177-3AD203B41FA5}">
                      <a16:colId xmlns:a16="http://schemas.microsoft.com/office/drawing/2014/main" val="2828635674"/>
                    </a:ext>
                  </a:extLst>
                </a:gridCol>
                <a:gridCol w="980441">
                  <a:extLst>
                    <a:ext uri="{9D8B030D-6E8A-4147-A177-3AD203B41FA5}">
                      <a16:colId xmlns:a16="http://schemas.microsoft.com/office/drawing/2014/main" val="1212022341"/>
                    </a:ext>
                  </a:extLst>
                </a:gridCol>
              </a:tblGrid>
              <a:tr h="54262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 dirty="0">
                          <a:effectLst/>
                        </a:rPr>
                        <a:t>Reason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7" marR="3462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 dirty="0">
                          <a:effectLst/>
                        </a:rPr>
                        <a:t>Approx. range 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 dirty="0">
                          <a:effectLst/>
                        </a:rPr>
                        <a:t>(for </a:t>
                      </a:r>
                      <a:r>
                        <a:rPr lang="en-GB" sz="700" dirty="0" smtClean="0">
                          <a:effectLst/>
                        </a:rPr>
                        <a:t>15T)</a:t>
                      </a:r>
                      <a:endParaRPr lang="en-GB" sz="700" dirty="0"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 dirty="0">
                          <a:effectLst/>
                        </a:rPr>
                        <a:t>Scale as </a:t>
                      </a:r>
                      <a:r>
                        <a:rPr lang="en-GB" sz="700" dirty="0" err="1">
                          <a:effectLst/>
                        </a:rPr>
                        <a:t>B</a:t>
                      </a:r>
                      <a:r>
                        <a:rPr lang="en-GB" sz="700" baseline="30000" dirty="0" err="1">
                          <a:effectLst/>
                        </a:rPr>
                        <a:t>m</a:t>
                      </a:r>
                      <a:r>
                        <a:rPr lang="en-GB" sz="700" baseline="30000" dirty="0">
                          <a:effectLst/>
                        </a:rPr>
                        <a:t>/n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7" marR="3462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>
                          <a:effectLst/>
                        </a:rPr>
                        <a:t>Affected item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7" marR="3462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 dirty="0">
                          <a:effectLst/>
                        </a:rPr>
                        <a:t>Effect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7" marR="34627" marT="0" marB="0"/>
                </a:tc>
                <a:extLst>
                  <a:ext uri="{0D108BD9-81ED-4DB2-BD59-A6C34878D82A}">
                    <a16:rowId xmlns:a16="http://schemas.microsoft.com/office/drawing/2014/main" val="3405873590"/>
                  </a:ext>
                </a:extLst>
              </a:tr>
              <a:tr h="71562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 dirty="0">
                          <a:effectLst/>
                        </a:rPr>
                        <a:t>Magnetic forces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 dirty="0">
                          <a:effectLst/>
                        </a:rPr>
                        <a:t>(unsaturated, dipole approx.)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7" marR="3462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 dirty="0">
                          <a:effectLst/>
                        </a:rPr>
                        <a:t>0-1m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7" marR="3462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>
                          <a:effectLst/>
                        </a:rPr>
                        <a:t>Cryomagnet, nearby objects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7" marR="3462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>
                          <a:effectLst/>
                        </a:rPr>
                        <a:t>Quench, damage, injury, death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7" marR="34627" marT="0" marB="0"/>
                </a:tc>
                <a:extLst>
                  <a:ext uri="{0D108BD9-81ED-4DB2-BD59-A6C34878D82A}">
                    <a16:rowId xmlns:a16="http://schemas.microsoft.com/office/drawing/2014/main" val="2620587265"/>
                  </a:ext>
                </a:extLst>
              </a:tr>
              <a:tr h="390343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7" marR="3462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 dirty="0">
                          <a:effectLst/>
                        </a:rPr>
                        <a:t>1-2m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7" marR="3462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>
                          <a:effectLst/>
                        </a:rPr>
                        <a:t>Moveable magnetic objects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7" marR="3462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>
                          <a:effectLst/>
                        </a:rPr>
                        <a:t>Pulled towards cryomagnet (see &lt;1m)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7" marR="34627" marT="0" marB="0"/>
                </a:tc>
                <a:extLst>
                  <a:ext uri="{0D108BD9-81ED-4DB2-BD59-A6C34878D82A}">
                    <a16:rowId xmlns:a16="http://schemas.microsoft.com/office/drawing/2014/main" val="2024760852"/>
                  </a:ext>
                </a:extLst>
              </a:tr>
              <a:tr h="295634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7" marR="3462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 dirty="0">
                          <a:effectLst/>
                        </a:rPr>
                        <a:t>&gt; 2m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7" marR="3462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>
                          <a:effectLst/>
                        </a:rPr>
                        <a:t>Moveable magnetic objects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7" marR="3462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 dirty="0">
                          <a:effectLst/>
                        </a:rPr>
                        <a:t>Equilibrium positions disturbed 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7" marR="34627" marT="0" marB="0"/>
                </a:tc>
                <a:extLst>
                  <a:ext uri="{0D108BD9-81ED-4DB2-BD59-A6C34878D82A}">
                    <a16:rowId xmlns:a16="http://schemas.microsoft.com/office/drawing/2014/main" val="553879087"/>
                  </a:ext>
                </a:extLst>
              </a:tr>
              <a:tr h="48792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7" marR="3462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 dirty="0">
                          <a:effectLst/>
                        </a:rPr>
                        <a:t>&lt;5m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7" marR="3462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>
                          <a:effectLst/>
                        </a:rPr>
                        <a:t>Reed switches (including pacemakers!!!)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7" marR="3462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>
                          <a:effectLst/>
                        </a:rPr>
                        <a:t>Erroneous readings, malfunction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7" marR="34627" marT="0" marB="0"/>
                </a:tc>
                <a:extLst>
                  <a:ext uri="{0D108BD9-81ED-4DB2-BD59-A6C34878D82A}">
                    <a16:rowId xmlns:a16="http://schemas.microsoft.com/office/drawing/2014/main" val="3146996199"/>
                  </a:ext>
                </a:extLst>
              </a:tr>
              <a:tr h="748156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 dirty="0">
                          <a:effectLst/>
                        </a:rPr>
                        <a:t>Magnetic forces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 dirty="0">
                          <a:effectLst/>
                        </a:rPr>
                        <a:t>(permanent magnets/ saturated </a:t>
                      </a:r>
                      <a:r>
                        <a:rPr lang="en-GB" sz="700" dirty="0" err="1">
                          <a:effectLst/>
                        </a:rPr>
                        <a:t>ferro</a:t>
                      </a:r>
                      <a:r>
                        <a:rPr lang="en-GB" sz="700" dirty="0">
                          <a:effectLst/>
                        </a:rPr>
                        <a:t>-magnets)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7" marR="3462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 dirty="0">
                          <a:effectLst/>
                        </a:rPr>
                        <a:t>0-1m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7" marR="3462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 dirty="0">
                          <a:effectLst/>
                        </a:rPr>
                        <a:t>Motors, encoders, magnetic bearings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7" marR="34627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 dirty="0">
                          <a:effectLst/>
                        </a:rPr>
                        <a:t>Failure, damage</a:t>
                      </a: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627" marR="34627" marT="0" marB="0"/>
                </a:tc>
                <a:extLst>
                  <a:ext uri="{0D108BD9-81ED-4DB2-BD59-A6C34878D82A}">
                    <a16:rowId xmlns:a16="http://schemas.microsoft.com/office/drawing/2014/main" val="3619957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434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5"/>
          <p:cNvSpPr txBox="1">
            <a:spLocks/>
          </p:cNvSpPr>
          <p:nvPr/>
        </p:nvSpPr>
        <p:spPr bwMode="auto">
          <a:xfrm>
            <a:off x="640533" y="81359"/>
            <a:ext cx="7772400" cy="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2800" cap="none" dirty="0"/>
          </a:p>
        </p:txBody>
      </p:sp>
      <p:sp>
        <p:nvSpPr>
          <p:cNvPr id="14" name="Title 5"/>
          <p:cNvSpPr txBox="1">
            <a:spLocks/>
          </p:cNvSpPr>
          <p:nvPr/>
        </p:nvSpPr>
        <p:spPr bwMode="auto">
          <a:xfrm>
            <a:off x="827584" y="100032"/>
            <a:ext cx="7772400" cy="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800" cap="none" dirty="0" smtClean="0"/>
              <a:t> </a:t>
            </a:r>
            <a:endParaRPr lang="en-US" sz="2800" cap="none" dirty="0"/>
          </a:p>
        </p:txBody>
      </p:sp>
      <p:sp>
        <p:nvSpPr>
          <p:cNvPr id="13" name="Rectangle 12"/>
          <p:cNvSpPr/>
          <p:nvPr/>
        </p:nvSpPr>
        <p:spPr>
          <a:xfrm>
            <a:off x="323528" y="1268760"/>
            <a:ext cx="827645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Bifrost is a cold neutron spectrometer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Positioned in the middle of the West Sector (W4)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Almost all modes will employ the full “white” beam on samples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Aim to study physics of magnetism and superconductivity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5 instrument partners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DTU (lead)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KU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PSI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LLB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IFE </a:t>
            </a:r>
          </a:p>
        </p:txBody>
      </p:sp>
      <p:sp>
        <p:nvSpPr>
          <p:cNvPr id="32" name="Title 5"/>
          <p:cNvSpPr txBox="1">
            <a:spLocks/>
          </p:cNvSpPr>
          <p:nvPr/>
        </p:nvSpPr>
        <p:spPr bwMode="auto">
          <a:xfrm>
            <a:off x="827584" y="107282"/>
            <a:ext cx="7772400" cy="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800" cap="none" dirty="0" smtClean="0"/>
              <a:t>Bifrost Instrument Details</a:t>
            </a:r>
            <a:endParaRPr lang="en-US" sz="2800" cap="none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7820" t="23476" r="20897" b="12197"/>
          <a:stretch/>
        </p:blipFill>
        <p:spPr bwMode="auto">
          <a:xfrm>
            <a:off x="4211960" y="3389410"/>
            <a:ext cx="3520440" cy="3085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2270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3755" t="6687" r="43774" b="10675"/>
          <a:stretch/>
        </p:blipFill>
        <p:spPr bwMode="auto">
          <a:xfrm>
            <a:off x="2771800" y="2492896"/>
            <a:ext cx="6212552" cy="38859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itle 5"/>
          <p:cNvSpPr txBox="1">
            <a:spLocks/>
          </p:cNvSpPr>
          <p:nvPr/>
        </p:nvSpPr>
        <p:spPr bwMode="auto">
          <a:xfrm>
            <a:off x="640533" y="81359"/>
            <a:ext cx="7772400" cy="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2800" cap="none" dirty="0"/>
          </a:p>
        </p:txBody>
      </p:sp>
      <p:sp>
        <p:nvSpPr>
          <p:cNvPr id="14" name="Title 5"/>
          <p:cNvSpPr txBox="1">
            <a:spLocks/>
          </p:cNvSpPr>
          <p:nvPr/>
        </p:nvSpPr>
        <p:spPr bwMode="auto">
          <a:xfrm>
            <a:off x="827584" y="100032"/>
            <a:ext cx="7772400" cy="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800" cap="none" dirty="0" smtClean="0"/>
              <a:t> </a:t>
            </a:r>
            <a:endParaRPr lang="en-US" sz="2800" cap="none" dirty="0"/>
          </a:p>
        </p:txBody>
      </p:sp>
      <p:sp>
        <p:nvSpPr>
          <p:cNvPr id="13" name="Rectangle 12"/>
          <p:cNvSpPr/>
          <p:nvPr/>
        </p:nvSpPr>
        <p:spPr>
          <a:xfrm>
            <a:off x="323528" y="908720"/>
            <a:ext cx="4572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Design of cave driven by;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Beamline components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Radiation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Activation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Sample environment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Sample access</a:t>
            </a:r>
          </a:p>
        </p:txBody>
      </p:sp>
      <p:sp>
        <p:nvSpPr>
          <p:cNvPr id="32" name="Title 5"/>
          <p:cNvSpPr txBox="1">
            <a:spLocks/>
          </p:cNvSpPr>
          <p:nvPr/>
        </p:nvSpPr>
        <p:spPr bwMode="auto">
          <a:xfrm>
            <a:off x="827584" y="107282"/>
            <a:ext cx="7772400" cy="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800" cap="none" dirty="0" smtClean="0"/>
              <a:t>Bifrost Sample Area</a:t>
            </a:r>
            <a:endParaRPr lang="en-US" sz="2800" cap="none" dirty="0"/>
          </a:p>
        </p:txBody>
      </p:sp>
      <p:sp>
        <p:nvSpPr>
          <p:cNvPr id="2" name="TextBox 1"/>
          <p:cNvSpPr txBox="1"/>
          <p:nvPr/>
        </p:nvSpPr>
        <p:spPr>
          <a:xfrm>
            <a:off x="5500638" y="2060848"/>
            <a:ext cx="3071482" cy="33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Rotating Spectrometer Tank</a:t>
            </a:r>
            <a:endParaRPr lang="en-GB" dirty="0"/>
          </a:p>
        </p:txBody>
      </p:sp>
      <p:cxnSp>
        <p:nvCxnSpPr>
          <p:cNvPr id="4" name="Straight Arrow Connector 3"/>
          <p:cNvCxnSpPr>
            <a:stCxn id="2" idx="2"/>
          </p:cNvCxnSpPr>
          <p:nvPr/>
        </p:nvCxnSpPr>
        <p:spPr bwMode="auto">
          <a:xfrm flipH="1">
            <a:off x="6364734" y="2399402"/>
            <a:ext cx="671645" cy="10295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7511906" y="5638354"/>
            <a:ext cx="1602490" cy="33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Get Lost Tube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343643" y="6040331"/>
            <a:ext cx="1825949" cy="33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Sample Position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642302" y="5805264"/>
            <a:ext cx="1680268" cy="33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Neutron Guide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7596336" y="5085184"/>
            <a:ext cx="716815" cy="5531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5724128" y="5013176"/>
            <a:ext cx="563643" cy="10271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2459007" y="5085184"/>
            <a:ext cx="1853446" cy="7152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6835312" y="3488603"/>
            <a:ext cx="2281394" cy="338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Beryllium Collimator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5796137" y="3657880"/>
            <a:ext cx="1039175" cy="7755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57500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5"/>
          <p:cNvSpPr txBox="1">
            <a:spLocks/>
          </p:cNvSpPr>
          <p:nvPr/>
        </p:nvSpPr>
        <p:spPr bwMode="auto">
          <a:xfrm>
            <a:off x="640533" y="81359"/>
            <a:ext cx="7772400" cy="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2800" cap="none" dirty="0"/>
          </a:p>
        </p:txBody>
      </p:sp>
      <p:sp>
        <p:nvSpPr>
          <p:cNvPr id="14" name="Title 5"/>
          <p:cNvSpPr txBox="1">
            <a:spLocks/>
          </p:cNvSpPr>
          <p:nvPr/>
        </p:nvSpPr>
        <p:spPr bwMode="auto">
          <a:xfrm>
            <a:off x="827584" y="100032"/>
            <a:ext cx="7772400" cy="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800" cap="none" dirty="0" smtClean="0"/>
              <a:t> </a:t>
            </a:r>
            <a:endParaRPr lang="en-US" sz="2800" cap="none" dirty="0"/>
          </a:p>
        </p:txBody>
      </p:sp>
      <p:sp>
        <p:nvSpPr>
          <p:cNvPr id="32" name="Title 5"/>
          <p:cNvSpPr txBox="1">
            <a:spLocks/>
          </p:cNvSpPr>
          <p:nvPr/>
        </p:nvSpPr>
        <p:spPr bwMode="auto">
          <a:xfrm>
            <a:off x="827584" y="107282"/>
            <a:ext cx="7772400" cy="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800" cap="none" dirty="0" smtClean="0"/>
              <a:t>Very First Design</a:t>
            </a:r>
            <a:endParaRPr lang="en-US" sz="2800" cap="non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3" t="23994" r="34060" b="22976"/>
          <a:stretch/>
        </p:blipFill>
        <p:spPr bwMode="auto">
          <a:xfrm>
            <a:off x="1043607" y="2636912"/>
            <a:ext cx="3251875" cy="3066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1" t="11920" r="22024" b="17168"/>
          <a:stretch/>
        </p:blipFill>
        <p:spPr bwMode="auto">
          <a:xfrm>
            <a:off x="4713784" y="2402225"/>
            <a:ext cx="3810000" cy="3535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196752"/>
            <a:ext cx="58224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Stairs up to sample position (3.137m above floor)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Labyrinth entrance with internal crane in cave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Hatch above to crane items in</a:t>
            </a:r>
            <a:endParaRPr lang="en-GB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950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5"/>
          <p:cNvSpPr txBox="1">
            <a:spLocks/>
          </p:cNvSpPr>
          <p:nvPr/>
        </p:nvSpPr>
        <p:spPr bwMode="auto">
          <a:xfrm>
            <a:off x="640533" y="81359"/>
            <a:ext cx="7772400" cy="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2800" cap="none" dirty="0"/>
          </a:p>
        </p:txBody>
      </p:sp>
      <p:sp>
        <p:nvSpPr>
          <p:cNvPr id="14" name="Title 5"/>
          <p:cNvSpPr txBox="1">
            <a:spLocks/>
          </p:cNvSpPr>
          <p:nvPr/>
        </p:nvSpPr>
        <p:spPr bwMode="auto">
          <a:xfrm>
            <a:off x="827584" y="100032"/>
            <a:ext cx="7772400" cy="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800" cap="none" dirty="0" smtClean="0"/>
              <a:t> </a:t>
            </a:r>
            <a:endParaRPr lang="en-US" sz="2800" cap="none" dirty="0"/>
          </a:p>
        </p:txBody>
      </p:sp>
      <p:sp>
        <p:nvSpPr>
          <p:cNvPr id="13" name="Rectangle 12"/>
          <p:cNvSpPr/>
          <p:nvPr/>
        </p:nvSpPr>
        <p:spPr>
          <a:xfrm>
            <a:off x="148122" y="1086822"/>
            <a:ext cx="385954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Bifrost requires large flux on samples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Experiments could range from 1 to 14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Typical experiments could use samples containing Iridium and Lanthanum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Aluminium in sample </a:t>
            </a:r>
            <a:r>
              <a:rPr lang="en-GB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env</a:t>
            </a: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. could have a dose rate of 150mSv/hr on contact after 5 minutes of beam.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Could take 30 minutes to access sample position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Necessity for strategy </a:t>
            </a:r>
          </a:p>
        </p:txBody>
      </p:sp>
      <p:sp>
        <p:nvSpPr>
          <p:cNvPr id="32" name="Title 5"/>
          <p:cNvSpPr txBox="1">
            <a:spLocks/>
          </p:cNvSpPr>
          <p:nvPr/>
        </p:nvSpPr>
        <p:spPr bwMode="auto">
          <a:xfrm>
            <a:off x="827584" y="107282"/>
            <a:ext cx="7772400" cy="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800" cap="none" dirty="0" smtClean="0"/>
              <a:t>Activation of Samples &amp; Equip</a:t>
            </a:r>
            <a:endParaRPr lang="en-US" sz="2800" cap="none" dirty="0"/>
          </a:p>
        </p:txBody>
      </p:sp>
      <p:grpSp>
        <p:nvGrpSpPr>
          <p:cNvPr id="2" name="Group 1"/>
          <p:cNvGrpSpPr/>
          <p:nvPr/>
        </p:nvGrpSpPr>
        <p:grpSpPr>
          <a:xfrm>
            <a:off x="4114657" y="1086822"/>
            <a:ext cx="5029343" cy="5368439"/>
            <a:chOff x="4088396" y="1363493"/>
            <a:chExt cx="5029343" cy="53684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8396" y="1628800"/>
              <a:ext cx="5029343" cy="510313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458842" y="1363493"/>
              <a:ext cx="3786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dirty="0">
                  <a:sym typeface="Wingdings" panose="05000000000000000000" pitchFamily="2" charset="2"/>
                </a:rPr>
                <a:t></a:t>
              </a:r>
              <a:endParaRPr lang="da-DK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9384" y="1364424"/>
              <a:ext cx="3786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dirty="0">
                  <a:sym typeface="Wingdings" panose="05000000000000000000" pitchFamily="2" charset="2"/>
                </a:rPr>
                <a:t></a:t>
              </a:r>
              <a:endParaRPr lang="da-DK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5398" y="1363699"/>
              <a:ext cx="3786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dirty="0">
                  <a:sym typeface="Wingdings" panose="05000000000000000000" pitchFamily="2" charset="2"/>
                </a:rPr>
                <a:t></a:t>
              </a:r>
              <a:endParaRPr lang="da-DK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24328" y="1363493"/>
              <a:ext cx="3786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dirty="0">
                  <a:sym typeface="Wingdings" panose="05000000000000000000" pitchFamily="2" charset="2"/>
                </a:rPr>
                <a:t></a:t>
              </a:r>
              <a:endParaRPr lang="da-DK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952300" y="1363493"/>
              <a:ext cx="3786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dirty="0">
                  <a:sym typeface="Wingdings" panose="05000000000000000000" pitchFamily="2" charset="2"/>
                </a:rPr>
                <a:t></a:t>
              </a:r>
              <a:endParaRPr lang="da-DK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33814" y="1363493"/>
              <a:ext cx="3786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a-DK" dirty="0">
                  <a:sym typeface="Wingdings" panose="05000000000000000000" pitchFamily="2" charset="2"/>
                </a:rPr>
                <a:t></a:t>
              </a:r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2632435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5"/>
          <p:cNvSpPr txBox="1">
            <a:spLocks/>
          </p:cNvSpPr>
          <p:nvPr/>
        </p:nvSpPr>
        <p:spPr bwMode="auto">
          <a:xfrm>
            <a:off x="640533" y="81359"/>
            <a:ext cx="7772400" cy="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2800" cap="none" dirty="0"/>
          </a:p>
        </p:txBody>
      </p:sp>
      <p:sp>
        <p:nvSpPr>
          <p:cNvPr id="14" name="Title 5"/>
          <p:cNvSpPr txBox="1">
            <a:spLocks/>
          </p:cNvSpPr>
          <p:nvPr/>
        </p:nvSpPr>
        <p:spPr bwMode="auto">
          <a:xfrm>
            <a:off x="827584" y="100032"/>
            <a:ext cx="7772400" cy="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800" cap="none" dirty="0" smtClean="0"/>
              <a:t> </a:t>
            </a:r>
            <a:endParaRPr lang="en-US" sz="2800" cap="none" dirty="0"/>
          </a:p>
        </p:txBody>
      </p:sp>
      <p:sp>
        <p:nvSpPr>
          <p:cNvPr id="32" name="Title 5"/>
          <p:cNvSpPr txBox="1">
            <a:spLocks/>
          </p:cNvSpPr>
          <p:nvPr/>
        </p:nvSpPr>
        <p:spPr bwMode="auto">
          <a:xfrm>
            <a:off x="827584" y="107282"/>
            <a:ext cx="7772400" cy="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800" cap="none" dirty="0" smtClean="0"/>
              <a:t>TG-2 Design</a:t>
            </a:r>
            <a:endParaRPr lang="en-US" sz="2800" cap="none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" r="12994" b="3030"/>
          <a:stretch/>
        </p:blipFill>
        <p:spPr>
          <a:xfrm>
            <a:off x="171574" y="4314587"/>
            <a:ext cx="4084599" cy="2160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40768"/>
            <a:ext cx="4680520" cy="41346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772" y="836712"/>
            <a:ext cx="42842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Lead barrier at sample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Barrier would have to translate to allow for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Storage inside cave for active samples and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Internal crane to transport items to sample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Non-magnetic crane, rad-hard crane</a:t>
            </a:r>
            <a:endParaRPr lang="en-GB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286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5"/>
          <p:cNvSpPr txBox="1">
            <a:spLocks/>
          </p:cNvSpPr>
          <p:nvPr/>
        </p:nvSpPr>
        <p:spPr bwMode="auto">
          <a:xfrm>
            <a:off x="640533" y="81359"/>
            <a:ext cx="7772400" cy="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2800" cap="none" dirty="0"/>
          </a:p>
        </p:txBody>
      </p:sp>
      <p:sp>
        <p:nvSpPr>
          <p:cNvPr id="14" name="Title 5"/>
          <p:cNvSpPr txBox="1">
            <a:spLocks/>
          </p:cNvSpPr>
          <p:nvPr/>
        </p:nvSpPr>
        <p:spPr bwMode="auto">
          <a:xfrm>
            <a:off x="827584" y="100032"/>
            <a:ext cx="7772400" cy="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800" cap="none" dirty="0" smtClean="0"/>
              <a:t> </a:t>
            </a:r>
            <a:endParaRPr lang="en-US" sz="2800" cap="none" dirty="0"/>
          </a:p>
        </p:txBody>
      </p:sp>
      <p:sp>
        <p:nvSpPr>
          <p:cNvPr id="13" name="Rectangle 12"/>
          <p:cNvSpPr/>
          <p:nvPr/>
        </p:nvSpPr>
        <p:spPr>
          <a:xfrm>
            <a:off x="323528" y="90872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Estimated equipment usage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60% VM-1B Magnet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30% OC 70 (with anvil)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10% other….</a:t>
            </a:r>
          </a:p>
          <a:p>
            <a:endParaRPr lang="en-GB" sz="2000" b="1" dirty="0" smtClean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2" name="Title 5"/>
          <p:cNvSpPr txBox="1">
            <a:spLocks/>
          </p:cNvSpPr>
          <p:nvPr/>
        </p:nvSpPr>
        <p:spPr bwMode="auto">
          <a:xfrm>
            <a:off x="827584" y="107282"/>
            <a:ext cx="7772400" cy="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800" cap="none" dirty="0" smtClean="0"/>
              <a:t>Sample Environment Equipment</a:t>
            </a:r>
            <a:endParaRPr lang="en-US" sz="2800" cap="none" dirty="0"/>
          </a:p>
        </p:txBody>
      </p:sp>
      <p:grpSp>
        <p:nvGrpSpPr>
          <p:cNvPr id="7" name="Group 6"/>
          <p:cNvGrpSpPr/>
          <p:nvPr/>
        </p:nvGrpSpPr>
        <p:grpSpPr>
          <a:xfrm>
            <a:off x="4376205" y="1151276"/>
            <a:ext cx="2448272" cy="3823682"/>
            <a:chOff x="5220072" y="1196752"/>
            <a:chExt cx="2448272" cy="382368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451"/>
            <a:stretch/>
          </p:blipFill>
          <p:spPr>
            <a:xfrm>
              <a:off x="5220072" y="1196752"/>
              <a:ext cx="2448272" cy="330409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652120" y="4681880"/>
              <a:ext cx="17281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VM-1B Magnet </a:t>
              </a:r>
              <a:endParaRPr lang="en-GB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15616" y="2924944"/>
            <a:ext cx="3177743" cy="3434898"/>
            <a:chOff x="755576" y="2924944"/>
            <a:chExt cx="3177743" cy="34348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2924944"/>
              <a:ext cx="3033727" cy="299139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99592" y="6021288"/>
              <a:ext cx="30337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OC 70 – Orange Cryostat</a:t>
              </a:r>
              <a:endParaRPr lang="en-GB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4572000" y="5223357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Times" panose="02020603050405020304" pitchFamily="18" charset="0"/>
                <a:cs typeface="Times" panose="02020603050405020304" pitchFamily="18" charset="0"/>
              </a:rPr>
              <a:t>Beam height to flange = 1259mm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Times" panose="02020603050405020304" pitchFamily="18" charset="0"/>
                <a:cs typeface="Times" panose="02020603050405020304" pitchFamily="18" charset="0"/>
              </a:rPr>
              <a:t>Weight ~ 750Kgs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5" t="6611" r="26775" b="12721"/>
          <a:stretch/>
        </p:blipFill>
        <p:spPr>
          <a:xfrm>
            <a:off x="6864749" y="942510"/>
            <a:ext cx="204927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87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5"/>
          <p:cNvSpPr txBox="1">
            <a:spLocks/>
          </p:cNvSpPr>
          <p:nvPr/>
        </p:nvSpPr>
        <p:spPr bwMode="auto">
          <a:xfrm>
            <a:off x="640533" y="81359"/>
            <a:ext cx="7772400" cy="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2800" cap="none" dirty="0"/>
          </a:p>
        </p:txBody>
      </p:sp>
      <p:sp>
        <p:nvSpPr>
          <p:cNvPr id="14" name="Title 5"/>
          <p:cNvSpPr txBox="1">
            <a:spLocks/>
          </p:cNvSpPr>
          <p:nvPr/>
        </p:nvSpPr>
        <p:spPr bwMode="auto">
          <a:xfrm>
            <a:off x="827584" y="100032"/>
            <a:ext cx="7772400" cy="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800" cap="none" dirty="0" smtClean="0"/>
              <a:t> </a:t>
            </a:r>
            <a:endParaRPr lang="en-US" sz="2800" cap="none" dirty="0"/>
          </a:p>
        </p:txBody>
      </p:sp>
      <p:sp>
        <p:nvSpPr>
          <p:cNvPr id="13" name="Rectangle 12"/>
          <p:cNvSpPr/>
          <p:nvPr/>
        </p:nvSpPr>
        <p:spPr>
          <a:xfrm>
            <a:off x="251520" y="980728"/>
            <a:ext cx="503587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Times" panose="02020603050405020304" pitchFamily="18" charset="0"/>
                <a:cs typeface="Times" panose="02020603050405020304" pitchFamily="18" charset="0"/>
              </a:rPr>
              <a:t>Weight of dilution stick ~ 50Kgs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Length of dilution stick ~ 1700mm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Hook height required </a:t>
            </a:r>
            <a:r>
              <a:rPr lang="en-GB" sz="2000" b="1" dirty="0">
                <a:latin typeface="Times" panose="02020603050405020304" pitchFamily="18" charset="0"/>
                <a:cs typeface="Times" panose="02020603050405020304" pitchFamily="18" charset="0"/>
              </a:rPr>
              <a:t>~</a:t>
            </a: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7.2m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All of this converges on a 9m tall cave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Structural difficulties </a:t>
            </a:r>
            <a:endParaRPr lang="en-GB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Times" panose="02020603050405020304" pitchFamily="18" charset="0"/>
                <a:cs typeface="Times" panose="02020603050405020304" pitchFamily="18" charset="0"/>
              </a:rPr>
              <a:t>Additional racks and </a:t>
            </a: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supplies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If stored within cave, larger footprint needed</a:t>
            </a:r>
            <a:endParaRPr lang="en-GB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GB" sz="2000" b="1" dirty="0" smtClean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2" name="Title 5"/>
          <p:cNvSpPr txBox="1">
            <a:spLocks/>
          </p:cNvSpPr>
          <p:nvPr/>
        </p:nvSpPr>
        <p:spPr bwMode="auto">
          <a:xfrm>
            <a:off x="827584" y="107282"/>
            <a:ext cx="7772400" cy="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800" cap="none" dirty="0" smtClean="0"/>
              <a:t>“Dilution Stick Effect”</a:t>
            </a:r>
            <a:endParaRPr lang="en-US" sz="2800" cap="non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4" y="4512354"/>
            <a:ext cx="3347864" cy="18831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6132" y="2731318"/>
            <a:ext cx="4005063" cy="2252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2139" y="5003943"/>
            <a:ext cx="2247264" cy="12640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"/>
          <a:stretch/>
        </p:blipFill>
        <p:spPr>
          <a:xfrm>
            <a:off x="4972292" y="980728"/>
            <a:ext cx="1577477" cy="575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92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5"/>
          <p:cNvSpPr txBox="1">
            <a:spLocks/>
          </p:cNvSpPr>
          <p:nvPr/>
        </p:nvSpPr>
        <p:spPr bwMode="auto">
          <a:xfrm>
            <a:off x="640533" y="81359"/>
            <a:ext cx="7772400" cy="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sz="2800" cap="none" dirty="0"/>
          </a:p>
        </p:txBody>
      </p:sp>
      <p:sp>
        <p:nvSpPr>
          <p:cNvPr id="14" name="Title 5"/>
          <p:cNvSpPr txBox="1">
            <a:spLocks/>
          </p:cNvSpPr>
          <p:nvPr/>
        </p:nvSpPr>
        <p:spPr bwMode="auto">
          <a:xfrm>
            <a:off x="827584" y="100032"/>
            <a:ext cx="7772400" cy="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800" cap="none" dirty="0" smtClean="0"/>
              <a:t> </a:t>
            </a:r>
            <a:endParaRPr lang="en-US" sz="2800" cap="none" dirty="0"/>
          </a:p>
        </p:txBody>
      </p:sp>
      <p:sp>
        <p:nvSpPr>
          <p:cNvPr id="13" name="Rectangle 12"/>
          <p:cNvSpPr/>
          <p:nvPr/>
        </p:nvSpPr>
        <p:spPr>
          <a:xfrm>
            <a:off x="251520" y="980728"/>
            <a:ext cx="78488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Predominant sample access now from roof through top loading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Moved to dual access via platform access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Crane now external to cave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Cave height reduced from 9m to 5.2m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Sample environment auxiliary equipment positioned on roof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GB" sz="2000" b="1" dirty="0" smtClean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2" name="Title 5"/>
          <p:cNvSpPr txBox="1">
            <a:spLocks/>
          </p:cNvSpPr>
          <p:nvPr/>
        </p:nvSpPr>
        <p:spPr bwMode="auto">
          <a:xfrm>
            <a:off x="827584" y="81359"/>
            <a:ext cx="7772400" cy="51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sz="2800" cap="none" dirty="0" smtClean="0"/>
              <a:t>New Design</a:t>
            </a:r>
            <a:endParaRPr lang="en-US" sz="2800" cap="none" dirty="0"/>
          </a:p>
        </p:txBody>
      </p:sp>
      <p:sp>
        <p:nvSpPr>
          <p:cNvPr id="2" name="TextBox 1"/>
          <p:cNvSpPr txBox="1"/>
          <p:nvPr/>
        </p:nvSpPr>
        <p:spPr>
          <a:xfrm>
            <a:off x="743322" y="4711298"/>
            <a:ext cx="2832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Another picture here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9245" t="19624" r="60941" b="12904"/>
          <a:stretch/>
        </p:blipFill>
        <p:spPr bwMode="auto">
          <a:xfrm>
            <a:off x="4716016" y="3284984"/>
            <a:ext cx="4350161" cy="3164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28522"/>
            <a:ext cx="4536504" cy="267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91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TU_Fysik">
  <a:themeElements>
    <a:clrScheme name="DTU_Fysik 13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5C00"/>
      </a:accent6>
      <a:hlink>
        <a:srgbClr val="FF0000"/>
      </a:hlink>
      <a:folHlink>
        <a:srgbClr val="990000"/>
      </a:folHlink>
    </a:clrScheme>
    <a:fontScheme name="DTU_Fysi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DTU_Fysi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Fysi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Fysi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Fysi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Fysi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Fysi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Fysi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Fysi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Fysi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Fysi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Fysi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Fysi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Fysik 13">
        <a:dk1>
          <a:srgbClr val="000000"/>
        </a:dk1>
        <a:lt1>
          <a:srgbClr val="FFFFFF"/>
        </a:lt1>
        <a:dk2>
          <a:srgbClr val="990000"/>
        </a:dk2>
        <a:lt2>
          <a:srgbClr val="999999"/>
        </a:lt2>
        <a:accent1>
          <a:srgbClr val="FF99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5C00"/>
        </a:accent6>
        <a:hlink>
          <a:srgbClr val="FF00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TU Corporate DK">
  <a:themeElements>
    <a:clrScheme name="DTU Corporate DK 13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5C00"/>
      </a:accent6>
      <a:hlink>
        <a:srgbClr val="FF0000"/>
      </a:hlink>
      <a:folHlink>
        <a:srgbClr val="990000"/>
      </a:folHlink>
    </a:clrScheme>
    <a:fontScheme name="DTU Corporate D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DTU Corporate D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D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D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D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D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D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D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D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D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D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D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D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DK 13">
        <a:dk1>
          <a:srgbClr val="000000"/>
        </a:dk1>
        <a:lt1>
          <a:srgbClr val="FFFFFF"/>
        </a:lt1>
        <a:dk2>
          <a:srgbClr val="990000"/>
        </a:dk2>
        <a:lt2>
          <a:srgbClr val="999999"/>
        </a:lt2>
        <a:accent1>
          <a:srgbClr val="FF99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5C00"/>
        </a:accent6>
        <a:hlink>
          <a:srgbClr val="FF00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DTU Fysik</Template>
  <TotalTime>33036</TotalTime>
  <Words>629</Words>
  <Application>Microsoft Office PowerPoint</Application>
  <PresentationFormat>On-screen Show (4:3)</PresentationFormat>
  <Paragraphs>152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MS PGothic</vt:lpstr>
      <vt:lpstr>Arial</vt:lpstr>
      <vt:lpstr>Tahoma</vt:lpstr>
      <vt:lpstr>Times</vt:lpstr>
      <vt:lpstr>Times New Roman</vt:lpstr>
      <vt:lpstr>Verdana</vt:lpstr>
      <vt:lpstr>Wingdings</vt:lpstr>
      <vt:lpstr>DTU_Fysik</vt:lpstr>
      <vt:lpstr>DTU Corporate DK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Rasmus Toft-Petersen</dc:creator>
  <cp:lastModifiedBy>Liam Whitelegg</cp:lastModifiedBy>
  <cp:revision>267</cp:revision>
  <dcterms:created xsi:type="dcterms:W3CDTF">2017-01-02T08:43:44Z</dcterms:created>
  <dcterms:modified xsi:type="dcterms:W3CDTF">2017-09-27T10:23:10Z</dcterms:modified>
</cp:coreProperties>
</file>