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4" r:id="rId4"/>
    <p:sldId id="263" r:id="rId5"/>
    <p:sldId id="257" r:id="rId6"/>
    <p:sldId id="266" r:id="rId7"/>
    <p:sldId id="271" r:id="rId8"/>
    <p:sldId id="268" r:id="rId9"/>
    <p:sldId id="265" r:id="rId10"/>
    <p:sldId id="267" r:id="rId11"/>
    <p:sldId id="270" r:id="rId12"/>
    <p:sldId id="272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66468" autoAdjust="0"/>
  </p:normalViewPr>
  <p:slideViewPr>
    <p:cSldViewPr>
      <p:cViewPr varScale="1">
        <p:scale>
          <a:sx n="116" d="100"/>
          <a:sy n="116" d="100"/>
        </p:scale>
        <p:origin x="10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2017-09-22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384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859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023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949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969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84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22/09/2017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22/09/2017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22/09/2017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22/09/2017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22/09/2017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MI Ref doc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Malcolm Guthrie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22 September,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 heights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24208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Cryostat stick change:</a:t>
            </a:r>
          </a:p>
          <a:p>
            <a:endParaRPr lang="en-US" dirty="0"/>
          </a:p>
          <a:p>
            <a:r>
              <a:rPr lang="en-US" dirty="0" smtClean="0"/>
              <a:t>Minimum 3.5m above beam</a:t>
            </a:r>
          </a:p>
          <a:p>
            <a:r>
              <a:rPr lang="en-US" dirty="0" smtClean="0"/>
              <a:t>(4m to use crane)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49564"/>
            <a:ext cx="2627968" cy="49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– floor mount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06648"/>
            <a:ext cx="6991163" cy="41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ESS-0038078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5" y="1628800"/>
            <a:ext cx="4391029" cy="2682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213" y="237254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47 pages, 33 requirements: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Space logistic and ergonomic requirements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Mechanical interface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Magnetic requirements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534339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details </a:t>
            </a:r>
            <a:r>
              <a:rPr lang="en-US" sz="3200" smtClean="0"/>
              <a:t>see ESS-0038078!!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87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Nomenclature: instruments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4788024" y="1673424"/>
            <a:ext cx="1168433" cy="4434003"/>
            <a:chOff x="4879134" y="1890825"/>
            <a:chExt cx="1168433" cy="4434003"/>
          </a:xfrm>
        </p:grpSpPr>
        <p:sp>
          <p:nvSpPr>
            <p:cNvPr id="30" name="Rectangle 29"/>
            <p:cNvSpPr/>
            <p:nvPr/>
          </p:nvSpPr>
          <p:spPr>
            <a:xfrm>
              <a:off x="4879134" y="5544715"/>
              <a:ext cx="1099595" cy="7801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Base support</a:t>
              </a:r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885799" y="4449094"/>
              <a:ext cx="1161768" cy="1095621"/>
              <a:chOff x="2530129" y="4800949"/>
              <a:chExt cx="1593815" cy="150306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530129" y="4905709"/>
                <a:ext cx="1514096" cy="1398309"/>
                <a:chOff x="4146223" y="4636755"/>
                <a:chExt cx="1514096" cy="1398309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6523" t="8336" r="5744" b="7618"/>
                <a:stretch/>
              </p:blipFill>
              <p:spPr>
                <a:xfrm rot="5400000">
                  <a:off x="4298688" y="4493434"/>
                  <a:ext cx="1218310" cy="1504952"/>
                </a:xfrm>
                <a:prstGeom prst="rect">
                  <a:avLst/>
                </a:prstGeom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4146223" y="5855064"/>
                  <a:ext cx="1504952" cy="18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KM</a:t>
                  </a:r>
                  <a:endParaRPr lang="en-US" sz="1200" dirty="0"/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2733731" y="4800949"/>
                <a:ext cx="1111321" cy="10475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KM</a:t>
                </a:r>
                <a:endParaRPr lang="en-US" sz="1000" dirty="0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766591" y="4850842"/>
                <a:ext cx="357353" cy="227788"/>
                <a:chOff x="3766591" y="4850842"/>
                <a:chExt cx="357353" cy="227788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3858768" y="4850842"/>
                  <a:ext cx="265176" cy="1692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766591" y="5021891"/>
                  <a:ext cx="265176" cy="567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5" name="Group 64"/>
            <p:cNvGrpSpPr/>
            <p:nvPr/>
          </p:nvGrpSpPr>
          <p:grpSpPr>
            <a:xfrm>
              <a:off x="5046818" y="1890825"/>
              <a:ext cx="784847" cy="2556463"/>
              <a:chOff x="3934987" y="1711924"/>
              <a:chExt cx="784847" cy="2556463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4987" y="1711924"/>
                <a:ext cx="784847" cy="2437156"/>
              </a:xfrm>
              <a:prstGeom prst="rect">
                <a:avLst/>
              </a:prstGeom>
            </p:spPr>
          </p:pic>
          <p:grpSp>
            <p:nvGrpSpPr>
              <p:cNvPr id="58" name="Group 57"/>
              <p:cNvGrpSpPr/>
              <p:nvPr/>
            </p:nvGrpSpPr>
            <p:grpSpPr>
              <a:xfrm flipV="1">
                <a:off x="3964666" y="4137182"/>
                <a:ext cx="708508" cy="131205"/>
                <a:chOff x="6990863" y="4238394"/>
                <a:chExt cx="956493" cy="178325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6990863" y="4238394"/>
                  <a:ext cx="956493" cy="8938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7036850" y="4333481"/>
                  <a:ext cx="864519" cy="8323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</p:grpSp>
      </p:grpSp>
      <p:grpSp>
        <p:nvGrpSpPr>
          <p:cNvPr id="68" name="Group 67"/>
          <p:cNvGrpSpPr/>
          <p:nvPr/>
        </p:nvGrpSpPr>
        <p:grpSpPr>
          <a:xfrm>
            <a:off x="2236626" y="1673424"/>
            <a:ext cx="1872000" cy="2509164"/>
            <a:chOff x="2267744" y="1940170"/>
            <a:chExt cx="1872000" cy="2509164"/>
          </a:xfrm>
        </p:grpSpPr>
        <p:sp>
          <p:nvSpPr>
            <p:cNvPr id="54" name="Rectangle 53"/>
            <p:cNvSpPr/>
            <p:nvPr/>
          </p:nvSpPr>
          <p:spPr>
            <a:xfrm>
              <a:off x="2267744" y="3394840"/>
              <a:ext cx="1872000" cy="158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1425" y="1940170"/>
              <a:ext cx="784847" cy="2437156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 flipV="1">
              <a:off x="2843808" y="4318129"/>
              <a:ext cx="708508" cy="131205"/>
              <a:chOff x="6990863" y="4238394"/>
              <a:chExt cx="956493" cy="17832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990863" y="4238394"/>
                <a:ext cx="956493" cy="8938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036850" y="4333481"/>
                <a:ext cx="864519" cy="832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</p:grpSp>
      <p:cxnSp>
        <p:nvCxnSpPr>
          <p:cNvPr id="67" name="Straight Connector 66"/>
          <p:cNvCxnSpPr/>
          <p:nvPr/>
        </p:nvCxnSpPr>
        <p:spPr>
          <a:xfrm>
            <a:off x="827584" y="3780033"/>
            <a:ext cx="7272808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283501" y="3478330"/>
            <a:ext cx="1008112" cy="38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09070" y="6343634"/>
            <a:ext cx="104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”Flange”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909590" y="6343634"/>
            <a:ext cx="104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”Floor”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59664" t="9154" r="10084" b="10861"/>
          <a:stretch/>
        </p:blipFill>
        <p:spPr>
          <a:xfrm>
            <a:off x="93609" y="3476482"/>
            <a:ext cx="2592288" cy="26309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738140" y="4249146"/>
            <a:ext cx="363122" cy="40399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Nomenclature: Sample environment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>
            <a:off x="4427984" y="2204298"/>
            <a:ext cx="784847" cy="2509164"/>
            <a:chOff x="2811425" y="1940170"/>
            <a:chExt cx="784847" cy="250916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1425" y="1940170"/>
              <a:ext cx="784847" cy="2437156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 flipV="1">
              <a:off x="2843808" y="4318129"/>
              <a:ext cx="708508" cy="131205"/>
              <a:chOff x="6990863" y="4238394"/>
              <a:chExt cx="956493" cy="17832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990863" y="4238394"/>
                <a:ext cx="956493" cy="8938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036850" y="4333481"/>
                <a:ext cx="864519" cy="832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469086" y="2144080"/>
            <a:ext cx="1512168" cy="2580606"/>
            <a:chOff x="5981671" y="2132856"/>
            <a:chExt cx="1512168" cy="2580606"/>
          </a:xfrm>
        </p:grpSpPr>
        <p:sp>
          <p:nvSpPr>
            <p:cNvPr id="6" name="Chord 5"/>
            <p:cNvSpPr/>
            <p:nvPr/>
          </p:nvSpPr>
          <p:spPr>
            <a:xfrm>
              <a:off x="6233699" y="2398180"/>
              <a:ext cx="1008112" cy="252028"/>
            </a:xfrm>
            <a:prstGeom prst="chord">
              <a:avLst>
                <a:gd name="adj1" fmla="val 10113546"/>
                <a:gd name="adj2" fmla="val 683229"/>
              </a:avLst>
            </a:pr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981671" y="2524194"/>
              <a:ext cx="1512168" cy="1768902"/>
            </a:xfrm>
            <a:prstGeom prst="roundRect">
              <a:avLst>
                <a:gd name="adj" fmla="val 8884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16216" y="2132856"/>
              <a:ext cx="432048" cy="265324"/>
            </a:xfrm>
            <a:prstGeom prst="rect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33699" y="4293096"/>
              <a:ext cx="1008112" cy="420366"/>
            </a:xfrm>
            <a:prstGeom prst="rect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641453" y="4023588"/>
            <a:ext cx="576064" cy="36004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78477" y="4655589"/>
            <a:ext cx="702016" cy="102824"/>
            <a:chOff x="2195736" y="4637065"/>
            <a:chExt cx="702016" cy="102824"/>
          </a:xfrm>
        </p:grpSpPr>
        <p:sp>
          <p:nvSpPr>
            <p:cNvPr id="9" name="Rectangle 8"/>
            <p:cNvSpPr/>
            <p:nvPr/>
          </p:nvSpPr>
          <p:spPr>
            <a:xfrm>
              <a:off x="2294716" y="4637065"/>
              <a:ext cx="504056" cy="81292"/>
            </a:xfrm>
            <a:prstGeom prst="rect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95736" y="4694170"/>
              <a:ext cx="702016" cy="45719"/>
            </a:xfrm>
            <a:prstGeom prst="rect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Snip Same Side Corner Rectangle 10"/>
          <p:cNvSpPr/>
          <p:nvPr/>
        </p:nvSpPr>
        <p:spPr>
          <a:xfrm>
            <a:off x="2825989" y="4320920"/>
            <a:ext cx="206992" cy="164371"/>
          </a:xfrm>
          <a:prstGeom prst="snip2Same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Snip Same Side Corner Rectangle 41"/>
          <p:cNvSpPr/>
          <p:nvPr/>
        </p:nvSpPr>
        <p:spPr>
          <a:xfrm flipV="1">
            <a:off x="2821414" y="3931225"/>
            <a:ext cx="206992" cy="164371"/>
          </a:xfrm>
          <a:prstGeom prst="snip2Same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064202" y="4662050"/>
            <a:ext cx="702016" cy="102824"/>
            <a:chOff x="2195736" y="4637065"/>
            <a:chExt cx="702016" cy="102824"/>
          </a:xfrm>
        </p:grpSpPr>
        <p:sp>
          <p:nvSpPr>
            <p:cNvPr id="44" name="Rectangle 43"/>
            <p:cNvSpPr/>
            <p:nvPr/>
          </p:nvSpPr>
          <p:spPr>
            <a:xfrm>
              <a:off x="2294716" y="4637065"/>
              <a:ext cx="504056" cy="81292"/>
            </a:xfrm>
            <a:prstGeom prst="rect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95736" y="4694170"/>
              <a:ext cx="702016" cy="45719"/>
            </a:xfrm>
            <a:prstGeom prst="rect">
              <a:avLst/>
            </a:prstGeom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60957" y="4035270"/>
            <a:ext cx="45719" cy="617866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03648" y="4023588"/>
            <a:ext cx="201628" cy="4571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05048" y="4069307"/>
            <a:ext cx="45719" cy="1959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53973" y="5049921"/>
            <a:ext cx="8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van can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711952" y="50499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PE</a:t>
            </a: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278986" y="5048008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cryostat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584404" y="5048008"/>
            <a:ext cx="130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cryomagnet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96136" y="1772816"/>
            <a:ext cx="0" cy="4583534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899642" y="6272504"/>
            <a:ext cx="4859527" cy="492444"/>
            <a:chOff x="2899642" y="6272504"/>
            <a:chExt cx="4859527" cy="492444"/>
          </a:xfrm>
        </p:grpSpPr>
        <p:sp>
          <p:nvSpPr>
            <p:cNvPr id="16" name="TextBox 15"/>
            <p:cNvSpPr txBox="1"/>
            <p:nvPr/>
          </p:nvSpPr>
          <p:spPr>
            <a:xfrm>
              <a:off x="6834082" y="6272505"/>
              <a:ext cx="9250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“XL”</a:t>
              </a:r>
              <a:endParaRPr lang="en-US" sz="2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9642" y="6272504"/>
              <a:ext cx="9250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“L”</a:t>
              </a: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10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Nomenclature: The </a:t>
            </a:r>
            <a:r>
              <a:rPr lang="en-GB" dirty="0" smtClean="0"/>
              <a:t>Sample Environment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11" y="2348880"/>
            <a:ext cx="4530736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2256" y="2579419"/>
            <a:ext cx="4470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Contains: </a:t>
            </a:r>
          </a:p>
          <a:p>
            <a:endParaRPr lang="en-US" b="1" dirty="0"/>
          </a:p>
          <a:p>
            <a:pPr marL="342900" indent="-342900">
              <a:buAutoNum type="arabicParenR"/>
            </a:pPr>
            <a:r>
              <a:rPr lang="en-US" dirty="0" smtClean="0"/>
              <a:t>The </a:t>
            </a:r>
            <a:r>
              <a:rPr lang="en-US" b="1" dirty="0" smtClean="0"/>
              <a:t>S</a:t>
            </a:r>
            <a:r>
              <a:rPr lang="en-US" dirty="0" smtClean="0"/>
              <a:t>ample </a:t>
            </a:r>
            <a:r>
              <a:rPr lang="en-US" b="1" dirty="0" smtClean="0"/>
              <a:t>E</a:t>
            </a:r>
            <a:r>
              <a:rPr lang="en-US" dirty="0" smtClean="0"/>
              <a:t>nvironment </a:t>
            </a:r>
            <a:r>
              <a:rPr lang="en-US" b="1" dirty="0" smtClean="0"/>
              <a:t>E</a:t>
            </a:r>
            <a:r>
              <a:rPr lang="en-US" dirty="0" smtClean="0"/>
              <a:t>quipment (cryostats, furnaces, pressure cells etc.)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Auxilliary</a:t>
            </a:r>
            <a:r>
              <a:rPr lang="en-US" dirty="0" smtClean="0"/>
              <a:t> Equipment (vacuum pumps, control PC, chillers, etc.)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b="1" dirty="0" smtClean="0"/>
              <a:t>Connects to: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1) Utilities Supplies (power, gas, vacuum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ESS-0038078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492896"/>
            <a:ext cx="4391029" cy="2682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3236642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47 pages, 33 requirements: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Space logistic and ergonomic requirements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Mechanical interface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Magnetic requirements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Space: Sample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492896"/>
            <a:ext cx="3291570" cy="2592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508" y="2090812"/>
            <a:ext cx="3753384" cy="42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Space: Auxiliary equipment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1244"/>
            <a:ext cx="4724400" cy="311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159588"/>
            <a:ext cx="35388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(Equipment)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132856"/>
            <a:ext cx="5953429" cy="30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 heights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4102836" cy="50206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92080" y="242088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floor mounted: </a:t>
            </a:r>
          </a:p>
          <a:p>
            <a:r>
              <a:rPr lang="en-US" dirty="0" smtClean="0"/>
              <a:t>XL - 2.1m above beam</a:t>
            </a:r>
          </a:p>
          <a:p>
            <a:r>
              <a:rPr lang="en-US" dirty="0" smtClean="0"/>
              <a:t>L   - 1.9m above beam</a:t>
            </a:r>
          </a:p>
          <a:p>
            <a:endParaRPr lang="en-US" dirty="0"/>
          </a:p>
          <a:p>
            <a:r>
              <a:rPr lang="en-US" dirty="0" smtClean="0"/>
              <a:t>Flange mounted:</a:t>
            </a:r>
          </a:p>
          <a:p>
            <a:r>
              <a:rPr lang="en-US" dirty="0" smtClean="0"/>
              <a:t>XL = 2.6m above beam</a:t>
            </a:r>
          </a:p>
          <a:p>
            <a:r>
              <a:rPr lang="en-US" dirty="0" smtClean="0"/>
              <a:t>L = 2.4m above beam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10202</TotalTime>
  <Words>202</Words>
  <Application>Microsoft Macintosh PowerPoint</Application>
  <PresentationFormat>On-screen Show (4:3)</PresentationFormat>
  <Paragraphs>75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MI Ref doc</vt:lpstr>
      <vt:lpstr>Nomenclature: instruments</vt:lpstr>
      <vt:lpstr>Nomenclature: Sample environment</vt:lpstr>
      <vt:lpstr>Nomenclature: The Sample Environment System</vt:lpstr>
      <vt:lpstr>ESS-0038078</vt:lpstr>
      <vt:lpstr>Space: Sample environment</vt:lpstr>
      <vt:lpstr>Space: Auxiliary equipment</vt:lpstr>
      <vt:lpstr>Access (Equipment)</vt:lpstr>
      <vt:lpstr>Cave heights</vt:lpstr>
      <vt:lpstr>Cave heights</vt:lpstr>
      <vt:lpstr>Alignment – floor mount</vt:lpstr>
      <vt:lpstr>ESS-0038078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Ref doc</dc:title>
  <dc:creator>Malcolm Guthrie</dc:creator>
  <cp:lastModifiedBy>Malcolm Guthrie</cp:lastModifiedBy>
  <cp:revision>29</cp:revision>
  <dcterms:created xsi:type="dcterms:W3CDTF">2017-09-18T13:35:53Z</dcterms:created>
  <dcterms:modified xsi:type="dcterms:W3CDTF">2017-09-25T15:44:00Z</dcterms:modified>
</cp:coreProperties>
</file>