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88" r:id="rId2"/>
    <p:sldId id="308" r:id="rId3"/>
    <p:sldId id="311" r:id="rId4"/>
    <p:sldId id="312" r:id="rId5"/>
    <p:sldId id="315" r:id="rId6"/>
    <p:sldId id="316" r:id="rId7"/>
    <p:sldId id="298" r:id="rId8"/>
    <p:sldId id="299" r:id="rId9"/>
    <p:sldId id="303" r:id="rId10"/>
    <p:sldId id="325" r:id="rId11"/>
    <p:sldId id="326" r:id="rId12"/>
    <p:sldId id="324" r:id="rId13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73" autoAdjust="0"/>
    <p:restoredTop sz="94475" autoAdjust="0"/>
  </p:normalViewPr>
  <p:slideViewPr>
    <p:cSldViewPr>
      <p:cViewPr varScale="1">
        <p:scale>
          <a:sx n="119" d="100"/>
          <a:sy n="119" d="100"/>
        </p:scale>
        <p:origin x="122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A0F412-9B39-E14E-A982-EFFC18C6BA63}" type="datetimeFigureOut">
              <a:rPr lang="en-US" smtClean="0"/>
              <a:t>9/26/17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9CD1D2-52FF-AE4F-8497-20AF440A4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025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2017-09-26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en-GB" noProof="0" smtClean="0"/>
              <a:t>26/09/2017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en-GB" noProof="0" smtClean="0"/>
              <a:t>26/09/2017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en-GB" noProof="0" smtClean="0"/>
              <a:t>26/09/2017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en-GB" noProof="0" smtClean="0"/>
              <a:t>26/09/2017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26/09/2017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Welcome to IKON13!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</a:t>
            </a:fld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endParaRPr lang="en-GB" sz="2000" dirty="0"/>
          </a:p>
          <a:p>
            <a:pPr marL="0" lvl="0" indent="0">
              <a:buNone/>
            </a:pPr>
            <a:r>
              <a:rPr lang="en-GB" b="1" dirty="0" smtClean="0">
                <a:solidFill>
                  <a:srgbClr val="0094CA"/>
                </a:solidFill>
              </a:rPr>
              <a:t>ESS Status in a nutshell</a:t>
            </a:r>
          </a:p>
          <a:p>
            <a:pPr marL="0" lvl="0" indent="0">
              <a:buNone/>
            </a:pPr>
            <a:endParaRPr lang="en-GB" sz="2000" dirty="0" smtClean="0"/>
          </a:p>
          <a:p>
            <a:pPr lvl="0"/>
            <a:r>
              <a:rPr lang="en-GB" sz="2000" dirty="0" smtClean="0"/>
              <a:t>Construction continues to make excellent progress</a:t>
            </a:r>
            <a:endParaRPr lang="en-GB" sz="2000" dirty="0"/>
          </a:p>
          <a:p>
            <a:pPr lvl="0"/>
            <a:r>
              <a:rPr lang="en-GB" sz="2000" dirty="0" smtClean="0"/>
              <a:t>High tech equipment arriving</a:t>
            </a:r>
          </a:p>
          <a:p>
            <a:pPr lvl="0"/>
            <a:r>
              <a:rPr lang="en-GB" sz="2000" dirty="0" smtClean="0"/>
              <a:t>Plans for moving all ESS staff out to the construction site</a:t>
            </a:r>
          </a:p>
          <a:p>
            <a:pPr lvl="0"/>
            <a:r>
              <a:rPr lang="en-GB" sz="2000" dirty="0" smtClean="0"/>
              <a:t>Annual Review 2017</a:t>
            </a:r>
          </a:p>
          <a:p>
            <a:pPr lvl="0"/>
            <a:endParaRPr lang="en-US" sz="1900" dirty="0"/>
          </a:p>
          <a:p>
            <a:pPr marL="0" lv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95805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139136" cy="1417638"/>
          </a:xfrm>
        </p:spPr>
        <p:txBody>
          <a:bodyPr/>
          <a:lstStyle/>
          <a:p>
            <a:r>
              <a:rPr lang="en-US" dirty="0" smtClean="0"/>
              <a:t>Annual Review October 2017</a:t>
            </a:r>
            <a:br>
              <a:rPr lang="en-US" dirty="0" smtClean="0"/>
            </a:br>
            <a:r>
              <a:rPr lang="en-US" dirty="0" smtClean="0"/>
              <a:t>Council October and December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10</a:t>
            </a:fld>
            <a:endParaRPr lang="en-GB" noProof="0"/>
          </a:p>
        </p:txBody>
      </p:sp>
      <p:sp>
        <p:nvSpPr>
          <p:cNvPr id="6" name="TextBox 5"/>
          <p:cNvSpPr txBox="1"/>
          <p:nvPr/>
        </p:nvSpPr>
        <p:spPr>
          <a:xfrm>
            <a:off x="4499992" y="1619310"/>
            <a:ext cx="4427983" cy="369331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E</a:t>
            </a:r>
            <a:r>
              <a:rPr lang="en-GB" dirty="0" smtClean="0">
                <a:solidFill>
                  <a:schemeClr val="bg1"/>
                </a:solidFill>
              </a:rPr>
              <a:t>nsure </a:t>
            </a:r>
            <a:r>
              <a:rPr lang="en-GB" dirty="0">
                <a:solidFill>
                  <a:schemeClr val="bg1"/>
                </a:solidFill>
              </a:rPr>
              <a:t>that the full baseline funding level </a:t>
            </a:r>
            <a:r>
              <a:rPr lang="en-GB" dirty="0" smtClean="0">
                <a:solidFill>
                  <a:schemeClr val="bg1"/>
                </a:solidFill>
              </a:rPr>
              <a:t>(</a:t>
            </a:r>
            <a:r>
              <a:rPr lang="en-GB" dirty="0">
                <a:solidFill>
                  <a:schemeClr val="bg1"/>
                </a:solidFill>
              </a:rPr>
              <a:t>1843 M€</a:t>
            </a:r>
            <a:r>
              <a:rPr lang="en-GB" baseline="-25000" dirty="0">
                <a:solidFill>
                  <a:schemeClr val="bg1"/>
                </a:solidFill>
              </a:rPr>
              <a:t>2013</a:t>
            </a:r>
            <a:r>
              <a:rPr lang="en-GB" dirty="0">
                <a:solidFill>
                  <a:schemeClr val="bg1"/>
                </a:solidFill>
              </a:rPr>
              <a:t> plus host state contributions) is available. </a:t>
            </a:r>
            <a:r>
              <a:rPr lang="en-GB" b="1" dirty="0" smtClean="0">
                <a:solidFill>
                  <a:srgbClr val="FFFF00"/>
                </a:solidFill>
              </a:rPr>
              <a:t>Ensures </a:t>
            </a:r>
            <a:r>
              <a:rPr lang="en-GB" b="1" dirty="0">
                <a:solidFill>
                  <a:srgbClr val="FFFF00"/>
                </a:solidFill>
              </a:rPr>
              <a:t>completion of the facility for initial science.</a:t>
            </a:r>
            <a:endParaRPr lang="en-GB" dirty="0">
              <a:solidFill>
                <a:srgbClr val="FFFF00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S</a:t>
            </a:r>
            <a:r>
              <a:rPr lang="en-GB" dirty="0" smtClean="0">
                <a:solidFill>
                  <a:schemeClr val="bg1"/>
                </a:solidFill>
              </a:rPr>
              <a:t>ufficient </a:t>
            </a:r>
            <a:r>
              <a:rPr lang="en-GB" dirty="0">
                <a:solidFill>
                  <a:schemeClr val="bg1"/>
                </a:solidFill>
              </a:rPr>
              <a:t>spares and capital investment </a:t>
            </a:r>
            <a:r>
              <a:rPr lang="en-GB" dirty="0" smtClean="0">
                <a:solidFill>
                  <a:schemeClr val="bg1"/>
                </a:solidFill>
              </a:rPr>
              <a:t>in </a:t>
            </a:r>
            <a:r>
              <a:rPr lang="en-GB" dirty="0">
                <a:solidFill>
                  <a:schemeClr val="bg1"/>
                </a:solidFill>
              </a:rPr>
              <a:t>initial </a:t>
            </a:r>
            <a:r>
              <a:rPr lang="en-GB" dirty="0" smtClean="0">
                <a:solidFill>
                  <a:schemeClr val="bg1"/>
                </a:solidFill>
              </a:rPr>
              <a:t>operations.  </a:t>
            </a:r>
            <a:r>
              <a:rPr lang="en-GB" b="1" dirty="0" smtClean="0">
                <a:solidFill>
                  <a:srgbClr val="FFFF00"/>
                </a:solidFill>
              </a:rPr>
              <a:t>Ensures </a:t>
            </a:r>
            <a:r>
              <a:rPr lang="en-GB" b="1" dirty="0">
                <a:solidFill>
                  <a:srgbClr val="FFFF00"/>
                </a:solidFill>
              </a:rPr>
              <a:t>reliable operation of the facility for initial science. </a:t>
            </a:r>
            <a:endParaRPr lang="en-GB" dirty="0">
              <a:solidFill>
                <a:srgbClr val="FFFF00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GB" dirty="0" smtClean="0">
                <a:solidFill>
                  <a:schemeClr val="bg1"/>
                </a:solidFill>
              </a:rPr>
              <a:t>Rolling </a:t>
            </a:r>
            <a:r>
              <a:rPr lang="en-GB" dirty="0">
                <a:solidFill>
                  <a:schemeClr val="bg1"/>
                </a:solidFill>
              </a:rPr>
              <a:t>programme of additional instruments and instrument </a:t>
            </a:r>
            <a:r>
              <a:rPr lang="en-GB" dirty="0" smtClean="0">
                <a:solidFill>
                  <a:schemeClr val="bg1"/>
                </a:solidFill>
              </a:rPr>
              <a:t>upgrades. </a:t>
            </a:r>
            <a:r>
              <a:rPr lang="en-GB" b="1" dirty="0">
                <a:solidFill>
                  <a:srgbClr val="FFFF00"/>
                </a:solidFill>
              </a:rPr>
              <a:t>E</a:t>
            </a:r>
            <a:r>
              <a:rPr lang="en-GB" b="1" dirty="0" smtClean="0">
                <a:solidFill>
                  <a:srgbClr val="FFFF00"/>
                </a:solidFill>
              </a:rPr>
              <a:t>nsures </a:t>
            </a:r>
            <a:r>
              <a:rPr lang="en-GB" b="1" dirty="0">
                <a:solidFill>
                  <a:srgbClr val="FFFF00"/>
                </a:solidFill>
              </a:rPr>
              <a:t>the ongoing scientific excellence of the facility</a:t>
            </a:r>
            <a:r>
              <a:rPr lang="en-GB" dirty="0" smtClean="0">
                <a:solidFill>
                  <a:schemeClr val="bg1"/>
                </a:solidFill>
              </a:rPr>
              <a:t>.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7630" y="1619310"/>
            <a:ext cx="4757622" cy="41316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8214" y="5826882"/>
            <a:ext cx="87837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When we ask for additional resources, also need to describe the savings we plan to make!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53275" y="4600259"/>
            <a:ext cx="1584176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Original funding levels</a:t>
            </a:r>
            <a:endParaRPr lang="en-US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39752" y="3590751"/>
            <a:ext cx="180020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+ 10</a:t>
            </a:r>
            <a:r>
              <a:rPr lang="en-GB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% operations</a:t>
            </a:r>
            <a:endParaRPr lang="en-GB" dirty="0" smtClean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15816" y="2598143"/>
            <a:ext cx="1224136" cy="369332"/>
          </a:xfrm>
          <a:prstGeom prst="rect">
            <a:avLst/>
          </a:prstGeom>
          <a:solidFill>
            <a:srgbClr val="0094CA"/>
          </a:solidFill>
        </p:spPr>
        <p:txBody>
          <a:bodyPr wrap="square" rtlCol="0">
            <a:spAutoFit/>
          </a:bodyPr>
          <a:lstStyle/>
          <a:p>
            <a:r>
              <a:rPr lang="en-GB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+ upgrades</a:t>
            </a:r>
            <a:endParaRPr lang="en-US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05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8640"/>
            <a:ext cx="7139136" cy="1093873"/>
          </a:xfrm>
        </p:spPr>
        <p:txBody>
          <a:bodyPr>
            <a:normAutofit/>
          </a:bodyPr>
          <a:lstStyle/>
          <a:p>
            <a:r>
              <a:rPr lang="en-US" sz="2700" dirty="0"/>
              <a:t>Highest Level Risks</a:t>
            </a:r>
            <a:endParaRPr lang="en-US" sz="2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760" y="2053516"/>
            <a:ext cx="83210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fontAlgn="t">
              <a:buFont typeface="Arial" charset="0"/>
              <a:buChar char="•"/>
            </a:pPr>
            <a:r>
              <a:rPr lang="en-GB" dirty="0"/>
              <a:t>Failure to secure Initial Operations funds in 2019 </a:t>
            </a:r>
          </a:p>
          <a:p>
            <a:pPr marL="214313" indent="-214313" fontAlgn="t">
              <a:buFont typeface="Arial" charset="0"/>
              <a:buChar char="•"/>
            </a:pPr>
            <a:r>
              <a:rPr lang="en-GB" dirty="0"/>
              <a:t>Failure to secure full member commitments to fully fund </a:t>
            </a:r>
            <a:r>
              <a:rPr lang="en-GB" dirty="0"/>
              <a:t>project (currently 5.7</a:t>
            </a:r>
            <a:r>
              <a:rPr lang="en-GB" dirty="0"/>
              <a:t>% </a:t>
            </a:r>
            <a:r>
              <a:rPr lang="en-GB" dirty="0"/>
              <a:t>is missing) </a:t>
            </a:r>
            <a:endParaRPr lang="en-GB" dirty="0"/>
          </a:p>
          <a:p>
            <a:pPr marL="214313" indent="-214313" fontAlgn="t">
              <a:buFont typeface="Arial" charset="0"/>
              <a:buChar char="•"/>
            </a:pPr>
            <a:r>
              <a:rPr lang="en-GB" dirty="0"/>
              <a:t>Failure to properly prepare for technical equipment installation and commissioning</a:t>
            </a:r>
          </a:p>
          <a:p>
            <a:pPr marL="214313" indent="-214313" fontAlgn="b">
              <a:buFont typeface="Arial" charset="0"/>
              <a:buChar char="•"/>
            </a:pPr>
            <a:r>
              <a:rPr lang="en-GB" dirty="0"/>
              <a:t>In-Kind VAT costs cannot be avoided</a:t>
            </a:r>
          </a:p>
          <a:p>
            <a:pPr marL="214313" indent="-214313" fontAlgn="b">
              <a:buFont typeface="Arial" charset="0"/>
              <a:buChar char="•"/>
            </a:pPr>
            <a:r>
              <a:rPr lang="en-GB" dirty="0"/>
              <a:t>Delivered In-Kind equipment does not fulfil requirements</a:t>
            </a:r>
          </a:p>
          <a:p>
            <a:pPr marL="214313" indent="-214313" fontAlgn="b">
              <a:buFont typeface="Arial" charset="0"/>
              <a:buChar char="•"/>
            </a:pPr>
            <a:r>
              <a:rPr lang="en-GB" dirty="0"/>
              <a:t>Inadequate preparation of the organisation for ES&amp;H responsibilities during installation, commissioning and operations</a:t>
            </a:r>
          </a:p>
          <a:p>
            <a:pPr marL="214313" indent="-214313" fontAlgn="b">
              <a:buFont typeface="Arial" charset="0"/>
              <a:buChar char="•"/>
            </a:pPr>
            <a:r>
              <a:rPr lang="en-GB" dirty="0"/>
              <a:t>Difficulty in transitioning to installation, commissioning and operations phase with regard to staffing, logistics, contracts, etc. </a:t>
            </a:r>
          </a:p>
          <a:p>
            <a:pPr marL="214313" indent="-214313" fontAlgn="b">
              <a:buFont typeface="Arial" charset="0"/>
              <a:buChar char="•"/>
            </a:pPr>
            <a:r>
              <a:rPr lang="en-GB" dirty="0"/>
              <a:t>In-Kind Partners fail to deliver full contributions because of their funding agencies failure to provide additional funds if costs exceed cost book value</a:t>
            </a:r>
          </a:p>
          <a:p>
            <a:pPr marL="214313" indent="-214313" fontAlgn="b">
              <a:buFont typeface="Arial" charset="0"/>
              <a:buChar char="•"/>
            </a:pPr>
            <a:r>
              <a:rPr lang="en-GB" dirty="0"/>
              <a:t>Delay in securing licenses and permits from Swedish nuclear regulator</a:t>
            </a:r>
          </a:p>
          <a:p>
            <a:pPr marL="214313" indent="-214313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210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082" y="332656"/>
            <a:ext cx="7139136" cy="857250"/>
          </a:xfrm>
        </p:spPr>
        <p:txBody>
          <a:bodyPr/>
          <a:lstStyle/>
          <a:p>
            <a:r>
              <a:rPr lang="en-US" dirty="0" smtClean="0"/>
              <a:t>My Current Concerns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7200900" cy="3943350"/>
          </a:xfrm>
        </p:spPr>
        <p:txBody>
          <a:bodyPr>
            <a:noAutofit/>
          </a:bodyPr>
          <a:lstStyle/>
          <a:p>
            <a:pPr lvl="0"/>
            <a:r>
              <a:rPr lang="en-GB" sz="2400" dirty="0"/>
              <a:t>Developing a realistic schedule</a:t>
            </a:r>
          </a:p>
          <a:p>
            <a:pPr lvl="0"/>
            <a:r>
              <a:rPr lang="en-GB" sz="2400" dirty="0"/>
              <a:t>Finalising in-kind funding (ES, NL</a:t>
            </a:r>
            <a:r>
              <a:rPr lang="mr-IN" sz="2400" dirty="0"/>
              <a:t>…</a:t>
            </a:r>
            <a:r>
              <a:rPr lang="en-GB" sz="2400" dirty="0"/>
              <a:t>) 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and </a:t>
            </a:r>
            <a:r>
              <a:rPr lang="en-GB" sz="2400" dirty="0"/>
              <a:t>agreements (UK, DE</a:t>
            </a:r>
            <a:r>
              <a:rPr lang="mr-IN" sz="2400" dirty="0"/>
              <a:t>…</a:t>
            </a:r>
            <a:r>
              <a:rPr lang="en-GB" sz="2400" dirty="0"/>
              <a:t>)</a:t>
            </a:r>
          </a:p>
          <a:p>
            <a:pPr lvl="0"/>
            <a:r>
              <a:rPr lang="en-GB" sz="2400" dirty="0"/>
              <a:t>Continuing cost pressures</a:t>
            </a:r>
          </a:p>
          <a:p>
            <a:pPr lvl="1"/>
            <a:r>
              <a:rPr lang="en-GB" sz="1800" dirty="0" smtClean="0"/>
              <a:t>Earthquake and radiation safety requirements</a:t>
            </a:r>
          </a:p>
          <a:p>
            <a:r>
              <a:rPr lang="en-US" sz="2400" dirty="0"/>
              <a:t>Managing the transition to initial operations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92419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683" y="141400"/>
            <a:ext cx="7139136" cy="474295"/>
          </a:xfrm>
        </p:spPr>
        <p:txBody>
          <a:bodyPr>
            <a:noAutofit/>
          </a:bodyPr>
          <a:lstStyle/>
          <a:p>
            <a:r>
              <a:rPr lang="en-US" b="1" dirty="0" smtClean="0"/>
              <a:t>August </a:t>
            </a:r>
            <a:r>
              <a:rPr lang="en-US" b="1" dirty="0"/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136685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264" y="23206"/>
            <a:ext cx="7139136" cy="1143000"/>
          </a:xfrm>
        </p:spPr>
        <p:txBody>
          <a:bodyPr/>
          <a:lstStyle/>
          <a:p>
            <a:r>
              <a:rPr lang="en-US" dirty="0" smtClean="0"/>
              <a:t>Monolith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033" y="1461893"/>
            <a:ext cx="3240000" cy="28223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033" y="4386230"/>
            <a:ext cx="3240000" cy="243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07" y="3895151"/>
            <a:ext cx="3600000" cy="29210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07" y="1461893"/>
            <a:ext cx="3600000" cy="266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55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Cells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78165"/>
            <a:ext cx="8418576" cy="528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94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73319" y="92076"/>
            <a:ext cx="2818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E01 Superstructure 14 September 2017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4354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D01, base slab for Exp. Hall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35" y="1651912"/>
            <a:ext cx="4320000" cy="4887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117" y="3116350"/>
            <a:ext cx="4320000" cy="324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97117" y="2025807"/>
            <a:ext cx="4319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</a:t>
            </a:r>
            <a:r>
              <a:rPr lang="en-US" sz="2400" b="1" dirty="0" smtClean="0"/>
              <a:t>01 First bottom slab casting</a:t>
            </a:r>
          </a:p>
          <a:p>
            <a:r>
              <a:rPr lang="en-US" sz="2400" b="1" dirty="0" smtClean="0"/>
              <a:t>12 September 2017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2995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55050" y="1446585"/>
            <a:ext cx="8523189" cy="5411070"/>
            <a:chOff x="255050" y="1446585"/>
            <a:chExt cx="8523189" cy="541107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050" y="1446585"/>
              <a:ext cx="8523189" cy="5411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" name="Straight Arrow Connector 10"/>
            <p:cNvCxnSpPr/>
            <p:nvPr/>
          </p:nvCxnSpPr>
          <p:spPr>
            <a:xfrm flipH="1">
              <a:off x="6201295" y="3549534"/>
              <a:ext cx="1097280" cy="914400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688378" y="4447308"/>
              <a:ext cx="3699164" cy="0"/>
            </a:xfrm>
            <a:prstGeom prst="line">
              <a:avLst/>
            </a:prstGeom>
            <a:ln w="254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691745" y="3240179"/>
              <a:ext cx="15227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Reference line</a:t>
              </a:r>
              <a:endParaRPr lang="en-GB" dirty="0"/>
            </a:p>
          </p:txBody>
        </p:sp>
      </p:grpSp>
      <p:pic>
        <p:nvPicPr>
          <p:cNvPr id="18" name="Picture 17" descr="/Users/rihuazeng/Work2017/PhaseReferenceDistribution/Installation/Pictures/InstallationInTunnel/IMG_2943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161131" y="2236629"/>
            <a:ext cx="4873942" cy="3637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/Users/rihuazeng/Work2017/PhaseReferenceDistribution/Installation/Pictures/Hanging_structures/IMG_3068.jpg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73"/>
          <a:stretch/>
        </p:blipFill>
        <p:spPr bwMode="auto">
          <a:xfrm>
            <a:off x="4398010" y="2299018"/>
            <a:ext cx="4288790" cy="36039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/>
          <a:lstStyle/>
          <a:p>
            <a:r>
              <a:rPr lang="en-GB" dirty="0" smtClean="0"/>
              <a:t>Reference line installation in G01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359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55050" y="1446585"/>
            <a:ext cx="8523189" cy="5411070"/>
            <a:chOff x="255050" y="1446585"/>
            <a:chExt cx="8523189" cy="541107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050" y="1446585"/>
              <a:ext cx="8523189" cy="5411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Straight Arrow Connector 5"/>
            <p:cNvCxnSpPr/>
            <p:nvPr/>
          </p:nvCxnSpPr>
          <p:spPr>
            <a:xfrm flipH="1">
              <a:off x="4746567" y="3424845"/>
              <a:ext cx="1097280" cy="914400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5494712" y="3086979"/>
              <a:ext cx="15608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RF test stand 2</a:t>
              </a:r>
              <a:endParaRPr lang="en-GB" dirty="0"/>
            </a:p>
          </p:txBody>
        </p:sp>
      </p:grpSp>
      <p:sp>
        <p:nvSpPr>
          <p:cNvPr id="10" name="Rubrik 7"/>
          <p:cNvSpPr txBox="1">
            <a:spLocks/>
          </p:cNvSpPr>
          <p:nvPr/>
        </p:nvSpPr>
        <p:spPr>
          <a:xfrm>
            <a:off x="573848" y="-1"/>
            <a:ext cx="5762624" cy="14414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Progress on RF Test Stand 2 in G02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1450"/>
            <a:ext cx="3693160" cy="34598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4969" y="2724006"/>
            <a:ext cx="5511992" cy="413399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6002" y="5039360"/>
            <a:ext cx="296672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Support structure for RF Distribution System and Water Piping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363224" y="1887974"/>
            <a:ext cx="415085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Installation of Racks, Cable Trays and Power Distribution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3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Temporary Control Room</a:t>
            </a:r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255050" y="1446585"/>
            <a:ext cx="8523189" cy="5411070"/>
            <a:chOff x="255050" y="1446585"/>
            <a:chExt cx="8523189" cy="541107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050" y="1446585"/>
              <a:ext cx="8523189" cy="5411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Straight Arrow Connector 5"/>
            <p:cNvCxnSpPr/>
            <p:nvPr/>
          </p:nvCxnSpPr>
          <p:spPr>
            <a:xfrm flipH="1">
              <a:off x="4971011" y="3183775"/>
              <a:ext cx="232756" cy="984971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4325452" y="2816784"/>
              <a:ext cx="253845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Temporary Control Room</a:t>
              </a:r>
              <a:endParaRPr lang="en-GB" dirty="0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12"/>
          <a:stretch/>
        </p:blipFill>
        <p:spPr>
          <a:xfrm>
            <a:off x="0" y="1446585"/>
            <a:ext cx="9144000" cy="540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88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B44B2280-2390-4D03-8D38-6C24B0BAA245}" vid="{0B7C071A-F5F7-47CF-A93A-F42DBF607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Chess Core Powerpoint</Template>
  <TotalTime>5920</TotalTime>
  <Words>236</Words>
  <Application>Microsoft Macintosh PowerPoint</Application>
  <PresentationFormat>On-screen Show (4:3)</PresentationFormat>
  <Paragraphs>56</Paragraphs>
  <Slides>12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Mangal</vt:lpstr>
      <vt:lpstr>Arial</vt:lpstr>
      <vt:lpstr>Office Theme</vt:lpstr>
      <vt:lpstr>Welcome to IKON13!</vt:lpstr>
      <vt:lpstr>August 2017</vt:lpstr>
      <vt:lpstr>Monolith</vt:lpstr>
      <vt:lpstr>Active Cells</vt:lpstr>
      <vt:lpstr>PowerPoint Presentation</vt:lpstr>
      <vt:lpstr>D01, base slab for Exp. Hall 1</vt:lpstr>
      <vt:lpstr>Reference line installation in G01</vt:lpstr>
      <vt:lpstr>PowerPoint Presentation</vt:lpstr>
      <vt:lpstr>Temporary Control Room</vt:lpstr>
      <vt:lpstr>Annual Review October 2017 Council October and December 2017</vt:lpstr>
      <vt:lpstr>Highest Level Risks</vt:lpstr>
      <vt:lpstr>My Current Concerns</vt:lpstr>
    </vt:vector>
  </TitlesOfParts>
  <Company/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Microsoft Office User</dc:creator>
  <cp:lastModifiedBy>John Womersley</cp:lastModifiedBy>
  <cp:revision>55</cp:revision>
  <cp:lastPrinted>2017-09-04T09:31:30Z</cp:lastPrinted>
  <dcterms:created xsi:type="dcterms:W3CDTF">2017-08-15T13:16:57Z</dcterms:created>
  <dcterms:modified xsi:type="dcterms:W3CDTF">2017-09-26T09:18:04Z</dcterms:modified>
</cp:coreProperties>
</file>