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6">
  <p:sldMasterIdLst>
    <p:sldMasterId id="2147483648" r:id="rId1"/>
    <p:sldMasterId id="2147483662" r:id="rId2"/>
  </p:sldMasterIdLst>
  <p:notesMasterIdLst>
    <p:notesMasterId r:id="rId27"/>
  </p:notesMasterIdLst>
  <p:handoutMasterIdLst>
    <p:handoutMasterId r:id="rId28"/>
  </p:handoutMasterIdLst>
  <p:sldIdLst>
    <p:sldId id="409" r:id="rId3"/>
    <p:sldId id="467" r:id="rId4"/>
    <p:sldId id="468" r:id="rId5"/>
    <p:sldId id="484" r:id="rId6"/>
    <p:sldId id="469" r:id="rId7"/>
    <p:sldId id="485" r:id="rId8"/>
    <p:sldId id="465" r:id="rId9"/>
    <p:sldId id="482" r:id="rId10"/>
    <p:sldId id="470" r:id="rId11"/>
    <p:sldId id="471" r:id="rId12"/>
    <p:sldId id="472" r:id="rId13"/>
    <p:sldId id="473" r:id="rId14"/>
    <p:sldId id="474" r:id="rId15"/>
    <p:sldId id="478" r:id="rId16"/>
    <p:sldId id="479" r:id="rId17"/>
    <p:sldId id="475" r:id="rId18"/>
    <p:sldId id="480" r:id="rId19"/>
    <p:sldId id="477" r:id="rId20"/>
    <p:sldId id="481" r:id="rId21"/>
    <p:sldId id="486" r:id="rId22"/>
    <p:sldId id="489" r:id="rId23"/>
    <p:sldId id="463" r:id="rId24"/>
    <p:sldId id="487" r:id="rId25"/>
    <p:sldId id="488" r:id="rId26"/>
  </p:sldIdLst>
  <p:sldSz cx="9144000" cy="6858000" type="screen4x3"/>
  <p:notesSz cx="6794500" cy="99314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32">
          <p15:clr>
            <a:srgbClr val="A4A3A4"/>
          </p15:clr>
        </p15:guide>
        <p15:guide id="2" orient="horz" pos="908">
          <p15:clr>
            <a:srgbClr val="A4A3A4"/>
          </p15:clr>
        </p15:guide>
        <p15:guide id="3" pos="498">
          <p15:clr>
            <a:srgbClr val="A4A3A4"/>
          </p15:clr>
        </p15:guide>
        <p15:guide id="4" orient="horz" pos="989">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a:srgbClr val="FFFFB9"/>
    <a:srgbClr val="FFFFE7"/>
    <a:srgbClr val="00FAE2"/>
    <a:srgbClr val="13FFE9"/>
    <a:srgbClr val="FFFCE7"/>
    <a:srgbClr val="CCFFCC"/>
    <a:srgbClr val="75FFB3"/>
    <a:srgbClr val="FFA3A3"/>
    <a:srgbClr val="FF7D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88496" autoAdjust="0"/>
  </p:normalViewPr>
  <p:slideViewPr>
    <p:cSldViewPr snapToGrid="0">
      <p:cViewPr varScale="1">
        <p:scale>
          <a:sx n="133" d="100"/>
          <a:sy n="133" d="100"/>
        </p:scale>
        <p:origin x="-996" y="-90"/>
      </p:cViewPr>
      <p:guideLst>
        <p:guide orient="horz" pos="1232"/>
        <p:guide orient="horz" pos="908"/>
        <p:guide orient="horz" pos="989"/>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3" d="100"/>
          <a:sy n="93" d="100"/>
        </p:scale>
        <p:origin x="-3732" y="-10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E5A3AE58-0CB7-2B49-BC2B-99543F812727}" type="datetimeFigureOut">
              <a:rPr lang="sv-SE" smtClean="0"/>
              <a:t>2017-09-26</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4441830-0E87-9D46-A15F-C0C0B780FA23}" type="datetimeFigureOut">
              <a:rPr lang="sv-SE" smtClean="0"/>
              <a:t>2017-09-26</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en-US" smtClean="0"/>
              <a:t>Click to edit Master title style</a:t>
            </a:r>
            <a:endParaRPr lang="sv-SE"/>
          </a:p>
        </p:txBody>
      </p:sp>
      <p:cxnSp>
        <p:nvCxnSpPr>
          <p:cNvPr id="3"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t>9/26/2017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93258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4"/>
          <p:cNvSpPr>
            <a:spLocks noGrp="1"/>
          </p:cNvSpPr>
          <p:nvPr>
            <p:ph type="dt" sz="half" idx="10"/>
          </p:nvPr>
        </p:nvSpPr>
        <p:spPr/>
        <p:txBody>
          <a:bodyPr/>
          <a:lstStyle/>
          <a:p>
            <a:fld id="{B3D1E751-A629-5E4A-A202-65D0E0233AA2}" type="datetime1">
              <a:rPr lang="en-US" smtClean="0"/>
              <a:t>9/26/2017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70410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4"/>
          <p:cNvSpPr>
            <a:spLocks noGrp="1"/>
          </p:cNvSpPr>
          <p:nvPr>
            <p:ph type="dt" sz="half" idx="10"/>
          </p:nvPr>
        </p:nvSpPr>
        <p:spPr/>
        <p:txBody>
          <a:bodyPr/>
          <a:lstStyle/>
          <a:p>
            <a:fld id="{F3D8524D-C923-984C-AA4B-C3BB39D88DE4}" type="datetime1">
              <a:rPr lang="en-US" smtClean="0"/>
              <a:t>9/26/2017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t>9/26/2017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03345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t>9/26/2017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375023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11" name="Bildobjekt 10" descr="ESS-logga-bl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t>9/26/2017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en-US" smtClean="0"/>
              <a:t>Click to edit Master title style</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03A1AB57-D982-994E-9485-837203842E23}" type="datetime1">
              <a:rPr lang="en-US" smtClean="0"/>
              <a:t>9/26/2017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12636422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2017-09-26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t>2017-09-26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2" name="Rubrik 1"/>
          <p:cNvSpPr>
            <a:spLocks noGrp="1"/>
          </p:cNvSpPr>
          <p:nvPr>
            <p:ph type="title"/>
          </p:nvPr>
        </p:nvSpPr>
        <p:spPr>
          <a:xfrm>
            <a:off x="593512" y="-1"/>
            <a:ext cx="5762624" cy="1441451"/>
          </a:xfrm>
        </p:spPr>
        <p:txBody>
          <a:bodyPr/>
          <a:lstStyle/>
          <a:p>
            <a:r>
              <a:rPr lang="en-US" smtClean="0"/>
              <a:t>Click to edit Master title style</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7"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t>2017-09-26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t>2017-09-26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t>2017-09-26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t>2017-09-26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2017-09-26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2017-09-26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2017-09-26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2017-09-26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en-US" smtClean="0"/>
              <a:t>Click to edit Master title style</a:t>
            </a:r>
            <a:endParaRPr lang="sv-SE"/>
          </a:p>
        </p:txBody>
      </p:sp>
      <p:sp>
        <p:nvSpPr>
          <p:cNvPr id="3" name="Platshållare för innehåll 2"/>
          <p:cNvSpPr>
            <a:spLocks noGrp="1"/>
          </p:cNvSpPr>
          <p:nvPr>
            <p:ph idx="1"/>
          </p:nvPr>
        </p:nvSpPr>
        <p:spPr>
          <a:xfrm>
            <a:off x="569993" y="1964945"/>
            <a:ext cx="6536399" cy="40389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t>9/26/2017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latshållare för datum 3"/>
          <p:cNvSpPr>
            <a:spLocks noGrp="1"/>
          </p:cNvSpPr>
          <p:nvPr>
            <p:ph type="dt" sz="half" idx="10"/>
          </p:nvPr>
        </p:nvSpPr>
        <p:spPr/>
        <p:txBody>
          <a:bodyPr/>
          <a:lstStyle/>
          <a:p>
            <a:fld id="{0FA5BB91-6E5D-4E44-A313-B74B25380F86}" type="datetime1">
              <a:rPr lang="en-US" smtClean="0"/>
              <a:t>9/26/2017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t>9/26/2017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t>9/26/2017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t>‹#›</a:t>
            </a:fld>
            <a:endParaRPr lang="sv-SE"/>
          </a:p>
        </p:txBody>
      </p:sp>
      <p:cxnSp>
        <p:nvCxnSpPr>
          <p:cNvPr id="10"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t>9/26/2017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t>‹#›</a:t>
            </a:fld>
            <a:endParaRPr lang="sv-SE"/>
          </a:p>
        </p:txBody>
      </p:sp>
      <p:cxnSp>
        <p:nvCxnSpPr>
          <p:cNvPr id="6"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fld id="{8F5C681F-1FB5-764D-BC0F-BB7944416E1E}" type="datetime1">
              <a:rPr lang="en-US" smtClean="0"/>
              <a:pPr/>
              <a:t>9/26/2017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fld id="{038C62C7-F79B-CD4A-A5DF-5683BBEC4A65}" type="slidenum">
              <a:rPr lang="sv-SE" smtClean="0"/>
              <a:pPr/>
              <a:t>‹#›</a:t>
            </a:fld>
            <a:endParaRPr lang="sv-SE"/>
          </a:p>
        </p:txBody>
      </p:sp>
      <p:sp>
        <p:nvSpPr>
          <p:cNvPr id="7" name="Rektangel 6"/>
          <p:cNvSpPr/>
          <p:nvPr/>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8" name="Bildobjekt 7" descr="ESS-vit-logga.pn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5" r:id="rId3"/>
    <p:sldLayoutId id="2147483676"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77" r:id="rId16"/>
  </p:sldLayoutIdLst>
  <p:hf sldNum="0"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5678A-D05F-FD42-9890-CCECCD9C8C54}" type="datetimeFigureOut">
              <a:rPr lang="sv-SE" smtClean="0"/>
              <a:t>2017-09-26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confluence.esss.lu.se/download/attachments/43221224/ESS-0100583%20Template%20for%20IHA.xls?version=1&amp;modificationDate=1491166535698&amp;api=v2" TargetMode="External"/><Relationship Id="rId7" Type="http://schemas.openxmlformats.org/officeDocument/2006/relationships/image" Target="../media/image18.jpeg"/><Relationship Id="rId2" Type="http://schemas.openxmlformats.org/officeDocument/2006/relationships/hyperlink" Target="https://confluence.esss.lu.se/download/attachments/43221224/ESS-0047810%20ESS%20Template%20for%20Instrument%20Hazard%20Analysis.pdf?version=1&amp;modificationDate=1491166396126&amp;api=v2" TargetMode="Externa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hyperlink" Target="https://confluence.esss.lu.se/download/attachments/15040918/ESS-0052625.pdf?version=2&amp;modificationDate=1500035406859&amp;api=v2" TargetMode="External"/><Relationship Id="rId4" Type="http://schemas.openxmlformats.org/officeDocument/2006/relationships/hyperlink" Target="https://confluence.esss.lu.se/download/attachments/43221224/ESS-0016468_R3juin2015_copy.pdf?version=1&amp;modificationDate=1459506507447&amp;api=v2"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confluence.esss.lu.se/display/NOSG?preview=/15040918/61867193/NOSGHandbook.pdf"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S_frugal_PPT.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27" y="-1"/>
            <a:ext cx="9152927" cy="6866930"/>
          </a:xfrm>
          <a:prstGeom prst="rect">
            <a:avLst/>
          </a:prstGeom>
        </p:spPr>
      </p:pic>
      <p:pic>
        <p:nvPicPr>
          <p:cNvPr id="5" name="Picture 4" descr="ESS_outline_logo_whit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6556" y="273844"/>
            <a:ext cx="2817887" cy="1683330"/>
          </a:xfrm>
          <a:prstGeom prst="rect">
            <a:avLst/>
          </a:prstGeom>
        </p:spPr>
      </p:pic>
      <p:sp>
        <p:nvSpPr>
          <p:cNvPr id="2" name="TextBox 1"/>
          <p:cNvSpPr txBox="1"/>
          <p:nvPr/>
        </p:nvSpPr>
        <p:spPr>
          <a:xfrm>
            <a:off x="251291" y="3531979"/>
            <a:ext cx="6840989" cy="2610305"/>
          </a:xfrm>
          <a:prstGeom prst="rect">
            <a:avLst/>
          </a:prstGeom>
          <a:noFill/>
        </p:spPr>
        <p:txBody>
          <a:bodyPr wrap="square" lIns="85699" tIns="42850" rIns="85699" bIns="42850" rtlCol="0">
            <a:spAutoFit/>
          </a:bodyPr>
          <a:lstStyle/>
          <a:p>
            <a:r>
              <a:rPr lang="en-US" sz="2800" b="1" dirty="0" smtClean="0">
                <a:solidFill>
                  <a:schemeClr val="bg1"/>
                </a:solidFill>
              </a:rPr>
              <a:t>TG3 Process</a:t>
            </a:r>
          </a:p>
          <a:p>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Gábor László</a:t>
            </a:r>
          </a:p>
          <a:p>
            <a:r>
              <a:rPr lang="en-US" sz="2000" dirty="0" smtClean="0">
                <a:solidFill>
                  <a:schemeClr val="bg1"/>
                </a:solidFill>
              </a:rPr>
              <a:t>NSS Lead Instrument Engineer</a:t>
            </a:r>
          </a:p>
          <a:p>
            <a:endParaRPr lang="en-US" sz="2000" dirty="0">
              <a:solidFill>
                <a:schemeClr val="bg1"/>
              </a:solidFill>
            </a:endParaRPr>
          </a:p>
          <a:p>
            <a:endParaRPr lang="en-US" sz="2400" dirty="0" smtClean="0">
              <a:solidFill>
                <a:schemeClr val="bg1"/>
              </a:solidFill>
            </a:endParaRPr>
          </a:p>
        </p:txBody>
      </p:sp>
      <p:sp>
        <p:nvSpPr>
          <p:cNvPr id="3" name="Rectangle 2"/>
          <p:cNvSpPr/>
          <p:nvPr/>
        </p:nvSpPr>
        <p:spPr>
          <a:xfrm>
            <a:off x="7488207" y="6148118"/>
            <a:ext cx="1236236" cy="369332"/>
          </a:xfrm>
          <a:prstGeom prst="rect">
            <a:avLst/>
          </a:prstGeom>
        </p:spPr>
        <p:txBody>
          <a:bodyPr wrap="none">
            <a:spAutoFit/>
          </a:bodyPr>
          <a:lstStyle/>
          <a:p>
            <a:r>
              <a:rPr lang="en-US" dirty="0" smtClean="0">
                <a:solidFill>
                  <a:schemeClr val="bg1"/>
                </a:solidFill>
              </a:rPr>
              <a:t>25.09.2017</a:t>
            </a:r>
            <a:endParaRPr lang="en-US" dirty="0">
              <a:solidFill>
                <a:schemeClr val="bg1"/>
              </a:solidFill>
            </a:endParaRPr>
          </a:p>
        </p:txBody>
      </p:sp>
    </p:spTree>
    <p:extLst>
      <p:ext uri="{BB962C8B-B14F-4D97-AF65-F5344CB8AC3E}">
        <p14:creationId xmlns:p14="http://schemas.microsoft.com/office/powerpoint/2010/main" val="350852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523220"/>
          </a:xfrm>
          <a:prstGeom prst="rect">
            <a:avLst/>
          </a:prstGeom>
        </p:spPr>
        <p:txBody>
          <a:bodyPr wrap="square">
            <a:spAutoFit/>
          </a:bodyPr>
          <a:lstStyle/>
          <a:p>
            <a:r>
              <a:rPr lang="sv-SE" sz="2800" dirty="0" smtClean="0">
                <a:solidFill>
                  <a:schemeClr val="bg1"/>
                </a:solidFill>
              </a:rPr>
              <a:t>Sub TG3</a:t>
            </a:r>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10</a:t>
            </a:fld>
            <a:endParaRPr lang="sv-SE" dirty="0"/>
          </a:p>
        </p:txBody>
      </p:sp>
      <p:sp>
        <p:nvSpPr>
          <p:cNvPr id="2" name="Rectangle 1"/>
          <p:cNvSpPr/>
          <p:nvPr/>
        </p:nvSpPr>
        <p:spPr>
          <a:xfrm>
            <a:off x="2686050" y="1665886"/>
            <a:ext cx="4572000" cy="4097725"/>
          </a:xfrm>
          <a:prstGeom prst="rect">
            <a:avLst/>
          </a:prstGeom>
        </p:spPr>
        <p:txBody>
          <a:bodyPr>
            <a:spAutoFit/>
          </a:bodyPr>
          <a:lstStyle/>
          <a:p>
            <a:pPr marL="285750" lvl="0" indent="-285750">
              <a:lnSpc>
                <a:spcPct val="250000"/>
              </a:lnSpc>
              <a:spcAft>
                <a:spcPts val="1200"/>
              </a:spcAft>
              <a:buFont typeface="Arial" panose="020B0604020202020204" pitchFamily="34" charset="0"/>
              <a:buChar char="•"/>
            </a:pPr>
            <a:r>
              <a:rPr lang="en-GB" sz="2400" dirty="0" smtClean="0"/>
              <a:t>Project </a:t>
            </a:r>
            <a:r>
              <a:rPr lang="en-GB" sz="2400" dirty="0"/>
              <a:t>Documentation</a:t>
            </a:r>
            <a:endParaRPr lang="sv-SE" sz="2400" dirty="0"/>
          </a:p>
          <a:p>
            <a:pPr marL="285750" lvl="0" indent="-285750">
              <a:lnSpc>
                <a:spcPct val="250000"/>
              </a:lnSpc>
              <a:spcAft>
                <a:spcPts val="1200"/>
              </a:spcAft>
              <a:buFont typeface="Arial" panose="020B0604020202020204" pitchFamily="34" charset="0"/>
              <a:buChar char="•"/>
            </a:pPr>
            <a:r>
              <a:rPr lang="en-GB" sz="2400" dirty="0" smtClean="0"/>
              <a:t>Safety </a:t>
            </a:r>
            <a:r>
              <a:rPr lang="en-GB" sz="2400" dirty="0"/>
              <a:t>Documentation</a:t>
            </a:r>
            <a:endParaRPr lang="sv-SE" sz="2400" dirty="0"/>
          </a:p>
          <a:p>
            <a:pPr marL="285750" lvl="0" indent="-285750">
              <a:lnSpc>
                <a:spcPct val="250000"/>
              </a:lnSpc>
              <a:spcAft>
                <a:spcPts val="1200"/>
              </a:spcAft>
              <a:buFont typeface="Arial" panose="020B0604020202020204" pitchFamily="34" charset="0"/>
              <a:buChar char="•"/>
            </a:pPr>
            <a:r>
              <a:rPr lang="en-GB" sz="2400" dirty="0" smtClean="0"/>
              <a:t>System </a:t>
            </a:r>
            <a:r>
              <a:rPr lang="en-GB" sz="2400" dirty="0"/>
              <a:t>Documentation</a:t>
            </a:r>
            <a:endParaRPr lang="sv-SE" sz="2400" dirty="0"/>
          </a:p>
          <a:p>
            <a:pPr marL="285750" lvl="0" indent="-285750">
              <a:lnSpc>
                <a:spcPct val="250000"/>
              </a:lnSpc>
              <a:spcAft>
                <a:spcPts val="1200"/>
              </a:spcAft>
              <a:buFont typeface="Arial" panose="020B0604020202020204" pitchFamily="34" charset="0"/>
              <a:buChar char="•"/>
            </a:pPr>
            <a:r>
              <a:rPr lang="en-GB" sz="2400" dirty="0" smtClean="0"/>
              <a:t>Detailed Technical Design</a:t>
            </a:r>
            <a:endParaRPr lang="sv-SE" sz="2400" dirty="0"/>
          </a:p>
        </p:txBody>
      </p:sp>
      <p:pic>
        <p:nvPicPr>
          <p:cNvPr id="1026" name="Picture 2"/>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609930" y="1840464"/>
            <a:ext cx="1404606" cy="831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Képtalálat a következőre: „safe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19692" y="2764846"/>
            <a:ext cx="1112759" cy="12930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Képtalálat a következőre: „technical drawing”"/>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492509" y="4817703"/>
            <a:ext cx="1652524" cy="1026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44616" y="3569834"/>
            <a:ext cx="2007523" cy="1588195"/>
            <a:chOff x="571368" y="3381829"/>
            <a:chExt cx="2007523" cy="1588195"/>
          </a:xfrm>
        </p:grpSpPr>
        <p:pic>
          <p:nvPicPr>
            <p:cNvPr id="1034" name="Picture 10"/>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09929" y="3941298"/>
              <a:ext cx="1059213" cy="1028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571368" y="3381829"/>
              <a:ext cx="2007523" cy="1314098"/>
              <a:chOff x="697014" y="3531591"/>
              <a:chExt cx="2007523" cy="1314098"/>
            </a:xfrm>
          </p:grpSpPr>
          <p:pic>
            <p:nvPicPr>
              <p:cNvPr id="1032" name="Picture 8" descr="Képtalálat a következőre: „analysis”"/>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697014" y="3531591"/>
                <a:ext cx="1168070" cy="7293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1575824" y="3920442"/>
                <a:ext cx="1128713" cy="925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pic>
        <p:nvPicPr>
          <p:cNvPr id="13" name="Picture 4" descr="Képtalálat a következőre: „radiation safety”"/>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6381334" y="2655433"/>
            <a:ext cx="559255" cy="559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522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671851"/>
          </a:xfrm>
          <a:prstGeom prst="rect">
            <a:avLst/>
          </a:prstGeom>
        </p:spPr>
        <p:txBody>
          <a:bodyPr wrap="square">
            <a:spAutoFit/>
          </a:bodyPr>
          <a:lstStyle/>
          <a:p>
            <a:pPr lvl="0">
              <a:lnSpc>
                <a:spcPct val="150000"/>
              </a:lnSpc>
            </a:pPr>
            <a:r>
              <a:rPr lang="en-GB" sz="2800" dirty="0">
                <a:solidFill>
                  <a:schemeClr val="bg1"/>
                </a:solidFill>
              </a:rPr>
              <a:t>Project Documentation</a:t>
            </a:r>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11</a:t>
            </a:fld>
            <a:endParaRPr lang="sv-SE" dirty="0"/>
          </a:p>
        </p:txBody>
      </p:sp>
      <p:sp>
        <p:nvSpPr>
          <p:cNvPr id="2090" name="Rectangle 2089"/>
          <p:cNvSpPr/>
          <p:nvPr/>
        </p:nvSpPr>
        <p:spPr>
          <a:xfrm>
            <a:off x="971549" y="1794037"/>
            <a:ext cx="7293770" cy="707886"/>
          </a:xfrm>
          <a:prstGeom prst="rect">
            <a:avLst/>
          </a:prstGeom>
        </p:spPr>
        <p:txBody>
          <a:bodyPr wrap="square">
            <a:spAutoFit/>
          </a:bodyPr>
          <a:lstStyle/>
          <a:p>
            <a:pPr marL="0" lvl="3"/>
            <a:r>
              <a:rPr lang="en-US" sz="2000" b="1" dirty="0" smtClean="0"/>
              <a:t>Update of the Work </a:t>
            </a:r>
            <a:r>
              <a:rPr lang="en-US" sz="2000" b="1" dirty="0"/>
              <a:t>Package </a:t>
            </a:r>
            <a:r>
              <a:rPr lang="en-US" sz="2000" b="1" dirty="0" smtClean="0"/>
              <a:t>Specification (WPS)</a:t>
            </a:r>
            <a:r>
              <a:rPr lang="en-US" sz="2000" b="1" dirty="0"/>
              <a:t> Schedule, </a:t>
            </a:r>
            <a:r>
              <a:rPr lang="en-US" sz="2000" b="1" dirty="0" smtClean="0"/>
              <a:t>PBS, </a:t>
            </a:r>
            <a:r>
              <a:rPr lang="en-US" sz="2000" b="1" dirty="0"/>
              <a:t>Budget etc</a:t>
            </a:r>
            <a:r>
              <a:rPr lang="en-US" sz="2000" b="1" dirty="0" smtClean="0"/>
              <a:t>. if applicable.</a:t>
            </a:r>
          </a:p>
        </p:txBody>
      </p:sp>
      <p:sp>
        <p:nvSpPr>
          <p:cNvPr id="2091" name="Rectangle 2090"/>
          <p:cNvSpPr/>
          <p:nvPr/>
        </p:nvSpPr>
        <p:spPr>
          <a:xfrm>
            <a:off x="971549" y="4398199"/>
            <a:ext cx="4104218" cy="1938992"/>
          </a:xfrm>
          <a:prstGeom prst="rect">
            <a:avLst/>
          </a:prstGeom>
        </p:spPr>
        <p:txBody>
          <a:bodyPr wrap="square">
            <a:spAutoFit/>
          </a:bodyPr>
          <a:lstStyle/>
          <a:p>
            <a:pPr marL="0" lvl="3"/>
            <a:r>
              <a:rPr lang="en-GB" sz="2000" b="1" dirty="0"/>
              <a:t>Project Quality Plan (PQP)</a:t>
            </a:r>
            <a:endParaRPr lang="sv-SE" sz="2000" b="1" dirty="0"/>
          </a:p>
          <a:p>
            <a:r>
              <a:rPr lang="en-GB" sz="2000" dirty="0" smtClean="0"/>
              <a:t>It </a:t>
            </a:r>
            <a:r>
              <a:rPr lang="en-GB" sz="2000" dirty="0"/>
              <a:t>shall include identification of standards </a:t>
            </a:r>
            <a:r>
              <a:rPr lang="en-GB" sz="2000" dirty="0" smtClean="0"/>
              <a:t>and procedures applied </a:t>
            </a:r>
            <a:r>
              <a:rPr lang="en-GB" sz="2000" dirty="0"/>
              <a:t>in design, procurement, manufacture and assembly, and planning for compliance testing and inspection. </a:t>
            </a:r>
            <a:endParaRPr lang="sv-SE" sz="2000" dirty="0"/>
          </a:p>
        </p:txBody>
      </p:sp>
      <p:pic>
        <p:nvPicPr>
          <p:cNvPr id="6" name="Picture 2"/>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4942867" y="314253"/>
            <a:ext cx="1404606" cy="831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759583" y="2635621"/>
            <a:ext cx="1265844" cy="1229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flipV="1">
            <a:off x="4324532" y="2635622"/>
            <a:ext cx="1716610" cy="122940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77614" y="2638093"/>
            <a:ext cx="1482864" cy="122940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281417" y="2638093"/>
            <a:ext cx="1983902" cy="122693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387812" y="4398199"/>
            <a:ext cx="2877507" cy="1782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310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91"/>
                                        </p:tgtEl>
                                        <p:attrNameLst>
                                          <p:attrName>style.visibility</p:attrName>
                                        </p:attrNameLst>
                                      </p:cBhvr>
                                      <p:to>
                                        <p:strVal val="visible"/>
                                      </p:to>
                                    </p:set>
                                    <p:anim calcmode="lin" valueType="num">
                                      <p:cBhvr additive="base">
                                        <p:cTn id="11" dur="500" fill="hold"/>
                                        <p:tgtEl>
                                          <p:spTgt spid="2091"/>
                                        </p:tgtEl>
                                        <p:attrNameLst>
                                          <p:attrName>ppt_x</p:attrName>
                                        </p:attrNameLst>
                                      </p:cBhvr>
                                      <p:tavLst>
                                        <p:tav tm="0">
                                          <p:val>
                                            <p:strVal val="#ppt_x"/>
                                          </p:val>
                                        </p:tav>
                                        <p:tav tm="100000">
                                          <p:val>
                                            <p:strVal val="#ppt_x"/>
                                          </p:val>
                                        </p:tav>
                                      </p:tavLst>
                                    </p:anim>
                                    <p:anim calcmode="lin" valueType="num">
                                      <p:cBhvr additive="base">
                                        <p:cTn id="12" dur="500" fill="hold"/>
                                        <p:tgtEl>
                                          <p:spTgt spid="20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523220"/>
          </a:xfrm>
          <a:prstGeom prst="rect">
            <a:avLst/>
          </a:prstGeom>
        </p:spPr>
        <p:txBody>
          <a:bodyPr wrap="square">
            <a:spAutoFit/>
          </a:bodyPr>
          <a:lstStyle/>
          <a:p>
            <a:r>
              <a:rPr lang="en-GB" sz="2800" dirty="0">
                <a:solidFill>
                  <a:schemeClr val="bg1"/>
                </a:solidFill>
              </a:rPr>
              <a:t>Safety Documentation</a:t>
            </a:r>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12</a:t>
            </a:fld>
            <a:endParaRPr lang="sv-SE" dirty="0"/>
          </a:p>
        </p:txBody>
      </p:sp>
      <p:sp>
        <p:nvSpPr>
          <p:cNvPr id="2092" name="Rectangle 2091"/>
          <p:cNvSpPr/>
          <p:nvPr/>
        </p:nvSpPr>
        <p:spPr>
          <a:xfrm>
            <a:off x="767398" y="1587966"/>
            <a:ext cx="7462201" cy="5570756"/>
          </a:xfrm>
          <a:prstGeom prst="rect">
            <a:avLst/>
          </a:prstGeom>
        </p:spPr>
        <p:txBody>
          <a:bodyPr wrap="square">
            <a:spAutoFit/>
          </a:bodyPr>
          <a:lstStyle/>
          <a:p>
            <a:pPr marL="342900" indent="-342900">
              <a:lnSpc>
                <a:spcPct val="150000"/>
              </a:lnSpc>
              <a:spcBef>
                <a:spcPts val="1200"/>
              </a:spcBef>
              <a:buFont typeface="Arial" panose="020B0604020202020204" pitchFamily="34" charset="0"/>
              <a:buChar char="•"/>
            </a:pPr>
            <a:r>
              <a:rPr lang="en-GB" sz="2400" dirty="0" smtClean="0"/>
              <a:t>Instrument </a:t>
            </a:r>
            <a:r>
              <a:rPr lang="en-GB" sz="2400" dirty="0"/>
              <a:t>Hazard Analysis </a:t>
            </a:r>
            <a:endParaRPr lang="sv-SE" sz="2400" dirty="0"/>
          </a:p>
          <a:p>
            <a:pPr lvl="1">
              <a:lnSpc>
                <a:spcPct val="150000"/>
              </a:lnSpc>
            </a:pPr>
            <a:r>
              <a:rPr lang="en-US" sz="2000" dirty="0" smtClean="0"/>
              <a:t>References: </a:t>
            </a:r>
          </a:p>
          <a:p>
            <a:pPr marL="792000" lvl="1" indent="-342900">
              <a:buFont typeface="Arial" panose="020B0604020202020204" pitchFamily="34" charset="0"/>
              <a:buChar char="•"/>
            </a:pPr>
            <a:r>
              <a:rPr lang="en-GB" sz="2000" u="sng" dirty="0" smtClean="0">
                <a:hlinkClick r:id="rId2"/>
              </a:rPr>
              <a:t>ESS-0047810</a:t>
            </a:r>
            <a:r>
              <a:rPr lang="en-GB" sz="2000" u="sng" dirty="0" smtClean="0"/>
              <a:t> /</a:t>
            </a:r>
            <a:r>
              <a:rPr lang="sv-SE" sz="2000" dirty="0" smtClean="0"/>
              <a:t>ESS </a:t>
            </a:r>
            <a:r>
              <a:rPr lang="sv-SE" sz="2000" dirty="0"/>
              <a:t>Guideline for Instrument Hazard </a:t>
            </a:r>
            <a:r>
              <a:rPr lang="sv-SE" sz="2000" dirty="0" smtClean="0"/>
              <a:t>Analysis</a:t>
            </a:r>
            <a:r>
              <a:rPr lang="en-GB" sz="2000" dirty="0" smtClean="0"/>
              <a:t>/</a:t>
            </a:r>
          </a:p>
          <a:p>
            <a:pPr marL="792000" lvl="1" indent="-342900">
              <a:buFont typeface="Arial" panose="020B0604020202020204" pitchFamily="34" charset="0"/>
              <a:buChar char="•"/>
            </a:pPr>
            <a:r>
              <a:rPr lang="en-GB" sz="2000" u="sng" dirty="0" smtClean="0">
                <a:hlinkClick r:id="rId3"/>
              </a:rPr>
              <a:t>ESS-0100583</a:t>
            </a:r>
            <a:r>
              <a:rPr lang="en-GB" sz="2000" u="sng" dirty="0"/>
              <a:t> </a:t>
            </a:r>
            <a:r>
              <a:rPr lang="en-GB" sz="2000" u="sng" dirty="0" smtClean="0"/>
              <a:t>/</a:t>
            </a:r>
            <a:r>
              <a:rPr lang="sv-SE" sz="2000" dirty="0" smtClean="0"/>
              <a:t>Template </a:t>
            </a:r>
            <a:r>
              <a:rPr lang="sv-SE" sz="2000" dirty="0"/>
              <a:t>for Instrument Hazard </a:t>
            </a:r>
            <a:r>
              <a:rPr lang="sv-SE" sz="2000" dirty="0" smtClean="0"/>
              <a:t>Analysis/</a:t>
            </a:r>
            <a:endParaRPr lang="en-GB" sz="2000" u="sng" dirty="0" smtClean="0"/>
          </a:p>
          <a:p>
            <a:pPr marL="792000" lvl="1" indent="-342900">
              <a:spcAft>
                <a:spcPts val="1200"/>
              </a:spcAft>
              <a:buFont typeface="Arial" panose="020B0604020202020204" pitchFamily="34" charset="0"/>
              <a:buChar char="•"/>
            </a:pPr>
            <a:r>
              <a:rPr lang="en-GB" sz="2000" u="sng" dirty="0" smtClean="0">
                <a:hlinkClick r:id="rId4"/>
              </a:rPr>
              <a:t>ESS-0016468</a:t>
            </a:r>
            <a:r>
              <a:rPr lang="en-GB" sz="2000" u="sng" dirty="0" smtClean="0"/>
              <a:t> /</a:t>
            </a:r>
            <a:r>
              <a:rPr lang="en-US" sz="2000" dirty="0"/>
              <a:t> ESS rule for identification and classification of </a:t>
            </a:r>
            <a:r>
              <a:rPr lang="en-US" sz="2000" dirty="0" smtClean="0"/>
              <a:t>safety important components/</a:t>
            </a:r>
            <a:endParaRPr lang="sv-SE" sz="2000" dirty="0"/>
          </a:p>
          <a:p>
            <a:pPr marL="342900" indent="-342900">
              <a:lnSpc>
                <a:spcPct val="150000"/>
              </a:lnSpc>
              <a:buFont typeface="Arial" panose="020B0604020202020204" pitchFamily="34" charset="0"/>
              <a:buChar char="•"/>
            </a:pPr>
            <a:r>
              <a:rPr lang="en-US" sz="2400" dirty="0"/>
              <a:t>Radiation Safety </a:t>
            </a:r>
            <a:r>
              <a:rPr lang="en-US" sz="2400" dirty="0" smtClean="0"/>
              <a:t>Analysis</a:t>
            </a:r>
            <a:endParaRPr lang="sv-SE" sz="2400" dirty="0"/>
          </a:p>
          <a:p>
            <a:pPr lvl="1">
              <a:lnSpc>
                <a:spcPct val="150000"/>
              </a:lnSpc>
            </a:pPr>
            <a:r>
              <a:rPr lang="en-US" sz="2000" dirty="0" smtClean="0"/>
              <a:t>References (Not exclusive): </a:t>
            </a:r>
            <a:endParaRPr lang="en-US" sz="2000" dirty="0"/>
          </a:p>
          <a:p>
            <a:pPr marL="800100" lvl="1" indent="-342900">
              <a:buFont typeface="Arial" panose="020B0604020202020204" pitchFamily="34" charset="0"/>
              <a:buChar char="•"/>
            </a:pPr>
            <a:r>
              <a:rPr lang="en-GB" sz="2000" u="sng" dirty="0" smtClean="0">
                <a:hlinkClick r:id="rId5"/>
              </a:rPr>
              <a:t>ESS-0052625</a:t>
            </a:r>
            <a:r>
              <a:rPr lang="en-GB" sz="2000" u="sng" dirty="0" smtClean="0"/>
              <a:t> /</a:t>
            </a:r>
            <a:r>
              <a:rPr lang="en-US" sz="2000" dirty="0"/>
              <a:t>NOSG phase 2 guidelines for designing </a:t>
            </a:r>
            <a:r>
              <a:rPr lang="en-US" sz="2000" dirty="0" smtClean="0"/>
              <a:t>instrument shielding </a:t>
            </a:r>
            <a:r>
              <a:rPr lang="en-US" sz="2000" dirty="0"/>
              <a:t>for radiation </a:t>
            </a:r>
            <a:r>
              <a:rPr lang="en-US" sz="2000" dirty="0" smtClean="0"/>
              <a:t>safety/</a:t>
            </a:r>
          </a:p>
          <a:p>
            <a:pPr marL="800100" lvl="1" indent="-342900">
              <a:buFont typeface="Arial" panose="020B0604020202020204" pitchFamily="34" charset="0"/>
              <a:buChar char="•"/>
            </a:pPr>
            <a:r>
              <a:rPr lang="en-US" sz="2000" dirty="0" smtClean="0"/>
              <a:t>ESS-0100307 /NMX Cave shielding: H1 and H2 scenarios/</a:t>
            </a:r>
          </a:p>
          <a:p>
            <a:pPr lvl="1"/>
            <a:endParaRPr lang="en-US" sz="2000" dirty="0" smtClean="0"/>
          </a:p>
          <a:p>
            <a:endParaRPr lang="en-US" dirty="0"/>
          </a:p>
          <a:p>
            <a:pPr lvl="1">
              <a:lnSpc>
                <a:spcPct val="150000"/>
              </a:lnSpc>
            </a:pPr>
            <a:endParaRPr lang="sv-SE" sz="2400" dirty="0"/>
          </a:p>
        </p:txBody>
      </p:sp>
      <p:pic>
        <p:nvPicPr>
          <p:cNvPr id="2050" name="Picture 2" descr="Képtalálat a következőre: „safety”"/>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165610" y="1587966"/>
            <a:ext cx="754493" cy="8767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Képtalálat a következőre: „radiation safety”"/>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5165610" y="4097189"/>
            <a:ext cx="552307" cy="552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90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8" y="349140"/>
            <a:ext cx="5394337" cy="671851"/>
          </a:xfrm>
          <a:prstGeom prst="rect">
            <a:avLst/>
          </a:prstGeom>
        </p:spPr>
        <p:txBody>
          <a:bodyPr wrap="square">
            <a:spAutoFit/>
          </a:bodyPr>
          <a:lstStyle/>
          <a:p>
            <a:pPr lvl="0">
              <a:lnSpc>
                <a:spcPct val="150000"/>
              </a:lnSpc>
            </a:pPr>
            <a:r>
              <a:rPr lang="en-GB" sz="2800" dirty="0" smtClean="0">
                <a:solidFill>
                  <a:schemeClr val="bg1"/>
                </a:solidFill>
              </a:rPr>
              <a:t>System Documentation </a:t>
            </a:r>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13</a:t>
            </a:fld>
            <a:endParaRPr lang="sv-SE" dirty="0"/>
          </a:p>
        </p:txBody>
      </p:sp>
      <p:sp>
        <p:nvSpPr>
          <p:cNvPr id="2092" name="Rectangle 2091"/>
          <p:cNvSpPr/>
          <p:nvPr/>
        </p:nvSpPr>
        <p:spPr>
          <a:xfrm>
            <a:off x="767398" y="1696135"/>
            <a:ext cx="7462201" cy="769441"/>
          </a:xfrm>
          <a:prstGeom prst="rect">
            <a:avLst/>
          </a:prstGeom>
        </p:spPr>
        <p:txBody>
          <a:bodyPr wrap="square">
            <a:spAutoFit/>
          </a:bodyPr>
          <a:lstStyle/>
          <a:p>
            <a:pPr marL="285750" indent="-285750">
              <a:buFont typeface="Arial" panose="020B0604020202020204" pitchFamily="34" charset="0"/>
              <a:buChar char="•"/>
            </a:pPr>
            <a:r>
              <a:rPr lang="en-US" sz="2400" b="1" dirty="0" smtClean="0"/>
              <a:t>System </a:t>
            </a:r>
            <a:r>
              <a:rPr lang="en-US" sz="2400" b="1" dirty="0"/>
              <a:t>Requirements Specification update </a:t>
            </a:r>
            <a:endParaRPr lang="sv-SE" sz="2400" b="1" dirty="0"/>
          </a:p>
          <a:p>
            <a:pPr lvl="1"/>
            <a:r>
              <a:rPr lang="en-US" sz="2000" dirty="0"/>
              <a:t>Update of the Phase 1 document, if necessary. </a:t>
            </a:r>
            <a:endParaRPr lang="en-US" sz="2000" dirty="0" smtClean="0"/>
          </a:p>
        </p:txBody>
      </p:sp>
      <p:sp>
        <p:nvSpPr>
          <p:cNvPr id="2" name="Rectangle 1"/>
          <p:cNvSpPr/>
          <p:nvPr/>
        </p:nvSpPr>
        <p:spPr>
          <a:xfrm>
            <a:off x="767398" y="2996467"/>
            <a:ext cx="7462200" cy="3308598"/>
          </a:xfrm>
          <a:prstGeom prst="rect">
            <a:avLst/>
          </a:prstGeom>
        </p:spPr>
        <p:txBody>
          <a:bodyPr wrap="square">
            <a:spAutoFit/>
          </a:bodyPr>
          <a:lstStyle/>
          <a:p>
            <a:pPr marL="285750" indent="-285750">
              <a:buFont typeface="Arial" panose="020B0604020202020204" pitchFamily="34" charset="0"/>
              <a:buChar char="•"/>
            </a:pPr>
            <a:r>
              <a:rPr lang="en-US" sz="2400" b="1" dirty="0"/>
              <a:t>Sub-System Design Description (SSDD</a:t>
            </a:r>
            <a:r>
              <a:rPr lang="en-US" sz="2400" b="1" dirty="0" smtClean="0"/>
              <a:t>)</a:t>
            </a:r>
          </a:p>
          <a:p>
            <a:pPr marL="742950" lvl="1" indent="-285750">
              <a:buFont typeface="Arial" panose="020B0604020202020204" pitchFamily="34" charset="0"/>
              <a:buChar char="•"/>
            </a:pPr>
            <a:r>
              <a:rPr lang="en-US" dirty="0" smtClean="0"/>
              <a:t>List </a:t>
            </a:r>
            <a:r>
              <a:rPr lang="en-US" dirty="0"/>
              <a:t>of characteristic sub-system properties and solutions derived from requirements, with references to the requirements in the System Requirement Specification (SRS</a:t>
            </a:r>
            <a:r>
              <a:rPr lang="en-US" dirty="0" smtClean="0"/>
              <a:t>).</a:t>
            </a:r>
          </a:p>
          <a:p>
            <a:pPr marL="742950" lvl="1" indent="-285750">
              <a:spcBef>
                <a:spcPts val="600"/>
              </a:spcBef>
              <a:buFont typeface="Arial" panose="020B0604020202020204" pitchFamily="34" charset="0"/>
              <a:buChar char="•"/>
            </a:pPr>
            <a:r>
              <a:rPr lang="en-US" dirty="0"/>
              <a:t>Low level Component(s) or unit(s) description with critical technical parameters and requirements </a:t>
            </a:r>
            <a:r>
              <a:rPr lang="en-US" dirty="0" smtClean="0"/>
              <a:t>/E.g</a:t>
            </a:r>
            <a:r>
              <a:rPr lang="en-US" dirty="0"/>
              <a:t>.: </a:t>
            </a:r>
            <a:r>
              <a:rPr lang="en-US" dirty="0" smtClean="0"/>
              <a:t>RH compatibility</a:t>
            </a:r>
            <a:r>
              <a:rPr lang="en-US" dirty="0"/>
              <a:t>, </a:t>
            </a:r>
            <a:r>
              <a:rPr lang="en-US" dirty="0" smtClean="0"/>
              <a:t>temperature stability, accuracy</a:t>
            </a:r>
            <a:r>
              <a:rPr lang="en-US" dirty="0"/>
              <a:t>, </a:t>
            </a:r>
            <a:r>
              <a:rPr lang="en-US" dirty="0" smtClean="0"/>
              <a:t>range, load capacity</a:t>
            </a:r>
            <a:r>
              <a:rPr lang="en-US" dirty="0"/>
              <a:t>(</a:t>
            </a:r>
            <a:r>
              <a:rPr lang="en-US" dirty="0" smtClean="0"/>
              <a:t> of Structural components, Bearings, Pressure systems, Lifting features), The </a:t>
            </a:r>
            <a:r>
              <a:rPr lang="en-US" dirty="0"/>
              <a:t>compliance to requirements shall be indicated, with references, if applicable. </a:t>
            </a:r>
          </a:p>
          <a:p>
            <a:pPr lvl="1"/>
            <a:r>
              <a:rPr lang="en-US" dirty="0" smtClean="0"/>
              <a:t>The </a:t>
            </a:r>
            <a:r>
              <a:rPr lang="en-US" dirty="0"/>
              <a:t>components that are detailed in the technology documents should be not detailed again, but has to be included</a:t>
            </a:r>
            <a:r>
              <a:rPr lang="en-US" dirty="0" smtClean="0"/>
              <a:t>. (</a:t>
            </a:r>
            <a:r>
              <a:rPr lang="en-US" dirty="0"/>
              <a:t>Appendix 2</a:t>
            </a:r>
            <a:r>
              <a:rPr lang="en-US" dirty="0" smtClean="0"/>
              <a:t>./ next slide) </a:t>
            </a:r>
            <a:endParaRPr lang="sv-SE" dirty="0"/>
          </a:p>
        </p:txBody>
      </p:sp>
      <p:pic>
        <p:nvPicPr>
          <p:cNvPr id="3" name="Picture 2"/>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696959" y="1696136"/>
            <a:ext cx="2074689" cy="1190998"/>
          </a:xfrm>
          <a:prstGeom prst="rect">
            <a:avLst/>
          </a:prstGeom>
          <a:ln>
            <a:noFill/>
          </a:ln>
          <a:effectLst>
            <a:outerShdw blurRad="292100" dist="139700" dir="2700000" algn="tl" rotWithShape="0">
              <a:srgbClr val="333333">
                <a:alpha val="65000"/>
              </a:srgbClr>
            </a:outerShdw>
          </a:effectLst>
        </p:spPr>
      </p:pic>
      <p:sp>
        <p:nvSpPr>
          <p:cNvPr id="8" name="Diamond 7"/>
          <p:cNvSpPr/>
          <p:nvPr/>
        </p:nvSpPr>
        <p:spPr>
          <a:xfrm>
            <a:off x="5197771" y="476958"/>
            <a:ext cx="358598" cy="512508"/>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Tree>
    <p:extLst>
      <p:ext uri="{BB962C8B-B14F-4D97-AF65-F5344CB8AC3E}">
        <p14:creationId xmlns:p14="http://schemas.microsoft.com/office/powerpoint/2010/main" val="35570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954107"/>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bg1"/>
                </a:solidFill>
              </a:rPr>
              <a:t>Sub-System Design Description (SSDD</a:t>
            </a:r>
            <a:r>
              <a:rPr lang="en-US" sz="2800" dirty="0" smtClean="0">
                <a:solidFill>
                  <a:schemeClr val="bg1"/>
                </a:solidFill>
              </a:rPr>
              <a:t>) 2.</a:t>
            </a:r>
            <a:endParaRPr lang="en-US"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14</a:t>
            </a:fld>
            <a:endParaRPr lang="sv-SE" dirty="0"/>
          </a:p>
        </p:txBody>
      </p:sp>
      <p:pic>
        <p:nvPicPr>
          <p:cNvPr id="8" name="Picture 7"/>
          <p:cNvPicPr/>
          <p:nvPr/>
        </p:nvPicPr>
        <p:blipFill>
          <a:blip r:embed="rId2" cstate="print">
            <a:extLst>
              <a:ext uri="{28A0092B-C50C-407E-A947-70E740481C1C}">
                <a14:useLocalDpi xmlns:a14="http://schemas.microsoft.com/office/drawing/2010/main"/>
              </a:ext>
            </a:extLst>
          </a:blip>
          <a:stretch>
            <a:fillRect/>
          </a:stretch>
        </p:blipFill>
        <p:spPr>
          <a:xfrm>
            <a:off x="1585595" y="1533841"/>
            <a:ext cx="5972810" cy="1990090"/>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5781" y="3193615"/>
            <a:ext cx="4594485" cy="2792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53607" y="3523931"/>
            <a:ext cx="4608129" cy="2740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04435" y="3982260"/>
            <a:ext cx="5541056" cy="24650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iamond 10"/>
          <p:cNvSpPr/>
          <p:nvPr/>
        </p:nvSpPr>
        <p:spPr>
          <a:xfrm>
            <a:off x="6035972" y="498530"/>
            <a:ext cx="358598" cy="512508"/>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Tree>
    <p:extLst>
      <p:ext uri="{BB962C8B-B14F-4D97-AF65-F5344CB8AC3E}">
        <p14:creationId xmlns:p14="http://schemas.microsoft.com/office/powerpoint/2010/main" val="68098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anim calcmode="lin" valueType="num">
                                      <p:cBhvr additive="base">
                                        <p:cTn id="13" dur="500" fill="hold"/>
                                        <p:tgtEl>
                                          <p:spTgt spid="1031"/>
                                        </p:tgtEl>
                                        <p:attrNameLst>
                                          <p:attrName>ppt_x</p:attrName>
                                        </p:attrNameLst>
                                      </p:cBhvr>
                                      <p:tavLst>
                                        <p:tav tm="0">
                                          <p:val>
                                            <p:strVal val="#ppt_x"/>
                                          </p:val>
                                        </p:tav>
                                        <p:tav tm="100000">
                                          <p:val>
                                            <p:strVal val="#ppt_x"/>
                                          </p:val>
                                        </p:tav>
                                      </p:tavLst>
                                    </p:anim>
                                    <p:anim calcmode="lin" valueType="num">
                                      <p:cBhvr additive="base">
                                        <p:cTn id="14"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296610"/>
            <a:ext cx="5394337" cy="954107"/>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bg1"/>
                </a:solidFill>
              </a:rPr>
              <a:t>Sub-System Design Description (SSDD</a:t>
            </a:r>
            <a:r>
              <a:rPr lang="en-US" sz="2800" dirty="0" smtClean="0">
                <a:solidFill>
                  <a:schemeClr val="bg1"/>
                </a:solidFill>
              </a:rPr>
              <a:t>) 2.</a:t>
            </a:r>
            <a:endParaRPr lang="en-US"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15</a:t>
            </a:fld>
            <a:endParaRPr lang="sv-SE" dirty="0"/>
          </a:p>
        </p:txBody>
      </p:sp>
      <p:sp>
        <p:nvSpPr>
          <p:cNvPr id="2" name="Rectangle 1"/>
          <p:cNvSpPr/>
          <p:nvPr/>
        </p:nvSpPr>
        <p:spPr>
          <a:xfrm>
            <a:off x="726573" y="3925919"/>
            <a:ext cx="4886482" cy="1508105"/>
          </a:xfrm>
          <a:prstGeom prst="rect">
            <a:avLst/>
          </a:prstGeom>
        </p:spPr>
        <p:txBody>
          <a:bodyPr wrap="square">
            <a:spAutoFit/>
          </a:bodyPr>
          <a:lstStyle/>
          <a:p>
            <a:pPr marL="285750" lvl="0" indent="-285750">
              <a:spcBef>
                <a:spcPts val="600"/>
              </a:spcBef>
              <a:spcAft>
                <a:spcPts val="1200"/>
              </a:spcAft>
              <a:buFont typeface="Arial" panose="020B0604020202020204" pitchFamily="34" charset="0"/>
              <a:buChar char="•"/>
            </a:pPr>
            <a:r>
              <a:rPr lang="en-GB" b="1" dirty="0" smtClean="0"/>
              <a:t>Integration Data:</a:t>
            </a:r>
          </a:p>
          <a:p>
            <a:pPr marL="742950" lvl="1" indent="-285750">
              <a:spcBef>
                <a:spcPts val="600"/>
              </a:spcBef>
              <a:buFont typeface="Arial" panose="020B0604020202020204" pitchFamily="34" charset="0"/>
              <a:buChar char="•"/>
            </a:pPr>
            <a:r>
              <a:rPr lang="en-GB" b="1" dirty="0">
                <a:solidFill>
                  <a:srgbClr val="0094CA"/>
                </a:solidFill>
              </a:rPr>
              <a:t>E</a:t>
            </a:r>
            <a:r>
              <a:rPr lang="en-GB" b="1" dirty="0" smtClean="0">
                <a:solidFill>
                  <a:srgbClr val="0094CA"/>
                </a:solidFill>
              </a:rPr>
              <a:t>xternal </a:t>
            </a:r>
            <a:r>
              <a:rPr lang="en-GB" b="1" dirty="0">
                <a:solidFill>
                  <a:srgbClr val="0094CA"/>
                </a:solidFill>
              </a:rPr>
              <a:t>interfaces </a:t>
            </a:r>
            <a:r>
              <a:rPr lang="en-GB" dirty="0"/>
              <a:t>of the instrument </a:t>
            </a:r>
            <a:r>
              <a:rPr lang="en-GB" dirty="0" smtClean="0"/>
              <a:t>sub-system</a:t>
            </a:r>
            <a:endParaRPr lang="sv-SE" dirty="0" smtClean="0"/>
          </a:p>
          <a:p>
            <a:pPr marL="742950" lvl="1" indent="-285750">
              <a:spcBef>
                <a:spcPts val="600"/>
              </a:spcBef>
              <a:buFont typeface="Arial" panose="020B0604020202020204" pitchFamily="34" charset="0"/>
              <a:buChar char="•"/>
            </a:pPr>
            <a:r>
              <a:rPr lang="en-US" dirty="0" smtClean="0"/>
              <a:t>System- Sub-System </a:t>
            </a:r>
            <a:r>
              <a:rPr lang="en-US" b="1" dirty="0" smtClean="0">
                <a:solidFill>
                  <a:srgbClr val="FF0000"/>
                </a:solidFill>
              </a:rPr>
              <a:t>internal interfaces</a:t>
            </a:r>
            <a:endParaRPr lang="sv-SE" i="1" dirty="0"/>
          </a:p>
        </p:txBody>
      </p:sp>
      <p:sp>
        <p:nvSpPr>
          <p:cNvPr id="4" name="Rounded Rectangle 3"/>
          <p:cNvSpPr/>
          <p:nvPr/>
        </p:nvSpPr>
        <p:spPr>
          <a:xfrm rot="20988511">
            <a:off x="838293" y="4479731"/>
            <a:ext cx="4821662" cy="1086918"/>
          </a:xfrm>
          <a:prstGeom prst="roundRect">
            <a:avLst/>
          </a:prstGeom>
          <a:solidFill>
            <a:srgbClr val="FFFF00">
              <a:alpha val="93000"/>
            </a:srgbClr>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lvl="0" algn="ctr">
              <a:spcBef>
                <a:spcPts val="600"/>
              </a:spcBef>
            </a:pPr>
            <a:r>
              <a:rPr lang="en-GB" dirty="0">
                <a:solidFill>
                  <a:schemeClr val="tx2"/>
                </a:solidFill>
              </a:rPr>
              <a:t>This information can be written or visual (2D drawings, 3D model views etc. with dimensions) and/or reference to such.</a:t>
            </a:r>
            <a:endParaRPr lang="sv-SE" dirty="0">
              <a:solidFill>
                <a:schemeClr val="tx2"/>
              </a:solidFill>
            </a:endParaRPr>
          </a:p>
        </p:txBody>
      </p:sp>
      <p:sp>
        <p:nvSpPr>
          <p:cNvPr id="8" name="Rectangle 7"/>
          <p:cNvSpPr/>
          <p:nvPr/>
        </p:nvSpPr>
        <p:spPr>
          <a:xfrm>
            <a:off x="688818" y="1816805"/>
            <a:ext cx="7662226" cy="1831271"/>
          </a:xfrm>
          <a:prstGeom prst="rect">
            <a:avLst/>
          </a:prstGeom>
        </p:spPr>
        <p:txBody>
          <a:bodyPr wrap="square">
            <a:spAutoFit/>
          </a:bodyPr>
          <a:lstStyle/>
          <a:p>
            <a:pPr marL="285750" lvl="0" indent="-285750">
              <a:spcBef>
                <a:spcPts val="600"/>
              </a:spcBef>
              <a:buFont typeface="Arial" panose="020B0604020202020204" pitchFamily="34" charset="0"/>
              <a:buChar char="•"/>
            </a:pPr>
            <a:r>
              <a:rPr lang="en-US" dirty="0" smtClean="0"/>
              <a:t>PSS Check-list</a:t>
            </a:r>
          </a:p>
          <a:p>
            <a:pPr marL="285750" lvl="0" indent="-285750">
              <a:spcBef>
                <a:spcPts val="600"/>
              </a:spcBef>
              <a:buFont typeface="Arial" panose="020B0604020202020204" pitchFamily="34" charset="0"/>
              <a:buChar char="•"/>
            </a:pPr>
            <a:r>
              <a:rPr lang="en-US" dirty="0" smtClean="0"/>
              <a:t>Design </a:t>
            </a:r>
            <a:r>
              <a:rPr lang="en-US" dirty="0"/>
              <a:t>considerations, as applicable, to record the justification of the selection of a particular design solution in case there are several obvious alternatives. Selection criteria could be any combination of, but may not be limited to, the following aspects; maintenance, operations, remote handling, decommissioning, installation, cost-efficiency </a:t>
            </a:r>
            <a:r>
              <a:rPr lang="en-US" dirty="0" smtClean="0"/>
              <a:t>. </a:t>
            </a:r>
          </a:p>
        </p:txBody>
      </p:sp>
      <p:sp>
        <p:nvSpPr>
          <p:cNvPr id="10" name="Diamond 9"/>
          <p:cNvSpPr/>
          <p:nvPr/>
        </p:nvSpPr>
        <p:spPr>
          <a:xfrm>
            <a:off x="6323838" y="447730"/>
            <a:ext cx="358598" cy="512508"/>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grpSp>
        <p:nvGrpSpPr>
          <p:cNvPr id="6" name="Group 5"/>
          <p:cNvGrpSpPr/>
          <p:nvPr/>
        </p:nvGrpSpPr>
        <p:grpSpPr>
          <a:xfrm>
            <a:off x="6134633" y="3458439"/>
            <a:ext cx="2376897" cy="2931777"/>
            <a:chOff x="6161735" y="3417656"/>
            <a:chExt cx="2376897" cy="2931777"/>
          </a:xfrm>
        </p:grpSpPr>
        <p:sp>
          <p:nvSpPr>
            <p:cNvPr id="3" name="Oval 2"/>
            <p:cNvSpPr/>
            <p:nvPr/>
          </p:nvSpPr>
          <p:spPr>
            <a:xfrm>
              <a:off x="6161735" y="3822701"/>
              <a:ext cx="2376897" cy="2100523"/>
            </a:xfrm>
            <a:prstGeom prst="ellipse">
              <a:avLst/>
            </a:prstGeom>
            <a:solidFill>
              <a:srgbClr val="FFC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1" name="Oval 10"/>
            <p:cNvSpPr/>
            <p:nvPr/>
          </p:nvSpPr>
          <p:spPr>
            <a:xfrm>
              <a:off x="6503137" y="3822700"/>
              <a:ext cx="1676400" cy="935567"/>
            </a:xfrm>
            <a:prstGeom prst="ellipse">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en-US" sz="2000" dirty="0" smtClean="0">
                  <a:solidFill>
                    <a:schemeClr val="tx1"/>
                  </a:solidFill>
                </a:rPr>
                <a:t>Sub-system 1.</a:t>
              </a:r>
              <a:endParaRPr lang="sv-SE" sz="2000" dirty="0">
                <a:solidFill>
                  <a:schemeClr val="tx1"/>
                </a:solidFill>
              </a:endParaRPr>
            </a:p>
          </p:txBody>
        </p:sp>
        <p:sp>
          <p:nvSpPr>
            <p:cNvPr id="14" name="Oval 13"/>
            <p:cNvSpPr/>
            <p:nvPr/>
          </p:nvSpPr>
          <p:spPr>
            <a:xfrm>
              <a:off x="6553200" y="4987657"/>
              <a:ext cx="1676400" cy="935567"/>
            </a:xfrm>
            <a:prstGeom prst="ellipse">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en-US" sz="2000" dirty="0" smtClean="0">
                  <a:solidFill>
                    <a:schemeClr val="tx1"/>
                  </a:solidFill>
                </a:rPr>
                <a:t>Sub-system 2.</a:t>
              </a:r>
              <a:endParaRPr lang="sv-SE" sz="2000" dirty="0">
                <a:solidFill>
                  <a:schemeClr val="tx1"/>
                </a:solidFill>
              </a:endParaRPr>
            </a:p>
          </p:txBody>
        </p:sp>
        <p:sp>
          <p:nvSpPr>
            <p:cNvPr id="5" name="Up-Down Arrow 4"/>
            <p:cNvSpPr/>
            <p:nvPr/>
          </p:nvSpPr>
          <p:spPr>
            <a:xfrm>
              <a:off x="6661632" y="4627733"/>
              <a:ext cx="190513" cy="482600"/>
            </a:xfrm>
            <a:prstGeom prst="upDownArrow">
              <a:avLst/>
            </a:prstGeom>
            <a:solidFill>
              <a:srgbClr val="FF0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5" name="Up-Down Arrow 14"/>
            <p:cNvSpPr/>
            <p:nvPr/>
          </p:nvSpPr>
          <p:spPr>
            <a:xfrm>
              <a:off x="7882467" y="4627733"/>
              <a:ext cx="199581" cy="482600"/>
            </a:xfrm>
            <a:prstGeom prst="upDownArrow">
              <a:avLst/>
            </a:prstGeom>
            <a:solidFill>
              <a:srgbClr val="FF0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6" name="Up-Down Arrow 15"/>
            <p:cNvSpPr/>
            <p:nvPr/>
          </p:nvSpPr>
          <p:spPr>
            <a:xfrm rot="20443888">
              <a:off x="6629138" y="3418900"/>
              <a:ext cx="252003" cy="482600"/>
            </a:xfrm>
            <a:prstGeom prst="upDownArrow">
              <a:avLst/>
            </a:prstGeom>
            <a:solidFill>
              <a:schemeClr val="tx2">
                <a:lumMod val="60000"/>
                <a:lumOff val="40000"/>
              </a:schemeClr>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7" name="Up-Down Arrow 16"/>
            <p:cNvSpPr/>
            <p:nvPr/>
          </p:nvSpPr>
          <p:spPr>
            <a:xfrm rot="1157757">
              <a:off x="7830046" y="3417656"/>
              <a:ext cx="252003" cy="482600"/>
            </a:xfrm>
            <a:prstGeom prst="upDownArrow">
              <a:avLst/>
            </a:prstGeom>
            <a:solidFill>
              <a:schemeClr val="tx2">
                <a:lumMod val="60000"/>
                <a:lumOff val="40000"/>
              </a:schemeClr>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8" name="Up-Down Arrow 17"/>
            <p:cNvSpPr/>
            <p:nvPr/>
          </p:nvSpPr>
          <p:spPr>
            <a:xfrm rot="20163145">
              <a:off x="7898322" y="5844425"/>
              <a:ext cx="252003" cy="482600"/>
            </a:xfrm>
            <a:prstGeom prst="upDownArrow">
              <a:avLst/>
            </a:prstGeom>
            <a:solidFill>
              <a:schemeClr val="accent4">
                <a:lumMod val="75000"/>
              </a:schemeClr>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9" name="Up-Down Arrow 18"/>
            <p:cNvSpPr/>
            <p:nvPr/>
          </p:nvSpPr>
          <p:spPr>
            <a:xfrm rot="1157757">
              <a:off x="6635755" y="5866833"/>
              <a:ext cx="252003" cy="482600"/>
            </a:xfrm>
            <a:prstGeom prst="upDownArrow">
              <a:avLst/>
            </a:prstGeom>
            <a:solidFill>
              <a:schemeClr val="accent4">
                <a:lumMod val="75000"/>
              </a:schemeClr>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grpSp>
    </p:spTree>
    <p:extLst>
      <p:ext uri="{BB962C8B-B14F-4D97-AF65-F5344CB8AC3E}">
        <p14:creationId xmlns:p14="http://schemas.microsoft.com/office/powerpoint/2010/main" val="404504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173843"/>
            <a:ext cx="5394337" cy="1107996"/>
          </a:xfrm>
          <a:prstGeom prst="rect">
            <a:avLst/>
          </a:prstGeom>
        </p:spPr>
        <p:txBody>
          <a:bodyPr wrap="square">
            <a:spAutoFit/>
          </a:bodyPr>
          <a:lstStyle/>
          <a:p>
            <a:r>
              <a:rPr lang="en-US" sz="2800" dirty="0">
                <a:solidFill>
                  <a:schemeClr val="bg1"/>
                </a:solidFill>
                <a:ea typeface="Calibri"/>
                <a:cs typeface="Times New Roman"/>
              </a:rPr>
              <a:t>Final </a:t>
            </a:r>
            <a:r>
              <a:rPr lang="en-US" sz="2800" dirty="0" smtClean="0">
                <a:solidFill>
                  <a:schemeClr val="bg1"/>
                </a:solidFill>
                <a:ea typeface="Calibri"/>
                <a:cs typeface="Times New Roman"/>
              </a:rPr>
              <a:t>TG3/</a:t>
            </a:r>
            <a:endParaRPr lang="en-GB" sz="2800" dirty="0" smtClean="0">
              <a:solidFill>
                <a:schemeClr val="bg1"/>
              </a:solidFill>
            </a:endParaRPr>
          </a:p>
          <a:p>
            <a:pPr lvl="0">
              <a:spcBef>
                <a:spcPts val="1200"/>
              </a:spcBef>
            </a:pPr>
            <a:r>
              <a:rPr lang="en-GB" sz="2800" dirty="0" smtClean="0">
                <a:solidFill>
                  <a:schemeClr val="bg1"/>
                </a:solidFill>
              </a:rPr>
              <a:t>System Documentation  </a:t>
            </a:r>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16</a:t>
            </a:fld>
            <a:endParaRPr lang="sv-SE" dirty="0"/>
          </a:p>
        </p:txBody>
      </p:sp>
      <p:sp>
        <p:nvSpPr>
          <p:cNvPr id="2" name="Rectangle 1"/>
          <p:cNvSpPr/>
          <p:nvPr/>
        </p:nvSpPr>
        <p:spPr>
          <a:xfrm>
            <a:off x="767399" y="1723786"/>
            <a:ext cx="7605076" cy="4201150"/>
          </a:xfrm>
          <a:prstGeom prst="rect">
            <a:avLst/>
          </a:prstGeom>
        </p:spPr>
        <p:txBody>
          <a:bodyPr wrap="square">
            <a:spAutoFit/>
          </a:bodyPr>
          <a:lstStyle/>
          <a:p>
            <a:r>
              <a:rPr lang="en-US" sz="2400" b="1" dirty="0"/>
              <a:t>System Design Description (</a:t>
            </a:r>
            <a:r>
              <a:rPr lang="en-US" sz="2400" b="1" dirty="0" smtClean="0"/>
              <a:t>SDD)</a:t>
            </a:r>
          </a:p>
          <a:p>
            <a:pPr marL="285750" lvl="0" indent="-285750">
              <a:spcBef>
                <a:spcPts val="1800"/>
              </a:spcBef>
              <a:buFont typeface="Arial" panose="020B0604020202020204" pitchFamily="34" charset="0"/>
              <a:buChar char="•"/>
            </a:pPr>
            <a:r>
              <a:rPr lang="en-US" dirty="0"/>
              <a:t>References to the </a:t>
            </a:r>
            <a:r>
              <a:rPr lang="en-US" dirty="0" smtClean="0"/>
              <a:t>SSDDs.</a:t>
            </a:r>
            <a:endParaRPr lang="sv-SE" dirty="0"/>
          </a:p>
          <a:p>
            <a:pPr marL="285750" lvl="0" indent="-285750">
              <a:spcBef>
                <a:spcPts val="1800"/>
              </a:spcBef>
              <a:buFont typeface="Arial" panose="020B0604020202020204" pitchFamily="34" charset="0"/>
              <a:buChar char="•"/>
            </a:pPr>
            <a:r>
              <a:rPr lang="en-US" dirty="0" smtClean="0"/>
              <a:t>Integration data:</a:t>
            </a:r>
          </a:p>
          <a:p>
            <a:pPr marL="742950" lvl="1" indent="-285750">
              <a:spcBef>
                <a:spcPts val="600"/>
              </a:spcBef>
              <a:buFont typeface="Arial" panose="020B0604020202020204" pitchFamily="34" charset="0"/>
              <a:buChar char="•"/>
            </a:pPr>
            <a:r>
              <a:rPr lang="en-US" dirty="0"/>
              <a:t>E</a:t>
            </a:r>
            <a:r>
              <a:rPr lang="en-US" dirty="0" smtClean="0"/>
              <a:t>xternal </a:t>
            </a:r>
            <a:r>
              <a:rPr lang="en-US" dirty="0"/>
              <a:t>interfaces to </a:t>
            </a:r>
            <a:r>
              <a:rPr lang="en-US" dirty="0" smtClean="0"/>
              <a:t>the Instrument. </a:t>
            </a:r>
            <a:r>
              <a:rPr lang="en-US" dirty="0"/>
              <a:t>Shall include infrastructural interfaces </a:t>
            </a:r>
            <a:r>
              <a:rPr lang="en-US" dirty="0" smtClean="0"/>
              <a:t>and visual </a:t>
            </a:r>
            <a:r>
              <a:rPr lang="en-US" dirty="0"/>
              <a:t>information on </a:t>
            </a:r>
            <a:r>
              <a:rPr lang="en-GB" dirty="0"/>
              <a:t>allocated footprint for the Instrument and the utilised area within this footprint - thus verifying the geometry. This information shall display that the instrument is </a:t>
            </a:r>
            <a:r>
              <a:rPr lang="en-US" dirty="0"/>
              <a:t>not interfering with the local environment, the requested free path is available and there are no logistic issues around it. </a:t>
            </a:r>
            <a:endParaRPr lang="sv-SE" dirty="0"/>
          </a:p>
          <a:p>
            <a:pPr marL="742950" lvl="1" indent="-285750">
              <a:spcBef>
                <a:spcPts val="600"/>
              </a:spcBef>
              <a:buFont typeface="Arial" panose="020B0604020202020204" pitchFamily="34" charset="0"/>
              <a:buChar char="•"/>
            </a:pPr>
            <a:r>
              <a:rPr lang="en-US" dirty="0" smtClean="0"/>
              <a:t>System design for integration to </a:t>
            </a:r>
            <a:r>
              <a:rPr lang="en-US" dirty="0"/>
              <a:t>Data acquisition and analysis systems</a:t>
            </a:r>
            <a:endParaRPr lang="sv-SE" dirty="0"/>
          </a:p>
          <a:p>
            <a:pPr marL="742950" lvl="1" indent="-285750">
              <a:spcBef>
                <a:spcPts val="600"/>
              </a:spcBef>
              <a:buFont typeface="Arial" panose="020B0604020202020204" pitchFamily="34" charset="0"/>
              <a:buChar char="•"/>
            </a:pPr>
            <a:r>
              <a:rPr lang="en-US" dirty="0"/>
              <a:t>Operational analysis of integration to Sample Environment Equipment and Laboratory Infrastructure and </a:t>
            </a:r>
            <a:r>
              <a:rPr lang="en-US" dirty="0" smtClean="0"/>
              <a:t>logistics</a:t>
            </a:r>
            <a:endParaRPr lang="sv-SE" dirty="0"/>
          </a:p>
        </p:txBody>
      </p:sp>
      <p:sp>
        <p:nvSpPr>
          <p:cNvPr id="5" name="Diamond 4"/>
          <p:cNvSpPr/>
          <p:nvPr/>
        </p:nvSpPr>
        <p:spPr>
          <a:xfrm>
            <a:off x="5506805" y="401163"/>
            <a:ext cx="358598" cy="512508"/>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6" name="Rounded Rectangle 5"/>
          <p:cNvSpPr/>
          <p:nvPr/>
        </p:nvSpPr>
        <p:spPr>
          <a:xfrm rot="20988511">
            <a:off x="2281872" y="3391757"/>
            <a:ext cx="4821662" cy="1086918"/>
          </a:xfrm>
          <a:prstGeom prst="roundRect">
            <a:avLst/>
          </a:prstGeom>
          <a:solidFill>
            <a:srgbClr val="FFFF00">
              <a:alpha val="93000"/>
            </a:srgbClr>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lvl="0" algn="ctr">
              <a:spcBef>
                <a:spcPts val="600"/>
              </a:spcBef>
            </a:pPr>
            <a:r>
              <a:rPr lang="en-GB" dirty="0">
                <a:solidFill>
                  <a:schemeClr val="tx2"/>
                </a:solidFill>
              </a:rPr>
              <a:t>This information can be written or visual (2D drawings, 3D model views etc. with dimensions) and/or reference to such.</a:t>
            </a:r>
            <a:endParaRPr lang="sv-SE" dirty="0">
              <a:solidFill>
                <a:schemeClr val="tx2"/>
              </a:solidFill>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46333" y="1606514"/>
            <a:ext cx="1838065" cy="113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37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Képtalálat a következőre: „pipe networ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96392" y="3790361"/>
            <a:ext cx="2056648" cy="12854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7399" y="1723786"/>
            <a:ext cx="7605076" cy="4616648"/>
          </a:xfrm>
          <a:prstGeom prst="rect">
            <a:avLst/>
          </a:prstGeom>
        </p:spPr>
        <p:txBody>
          <a:bodyPr wrap="square">
            <a:spAutoFit/>
          </a:bodyPr>
          <a:lstStyle/>
          <a:p>
            <a:pPr marL="285750" indent="-285750">
              <a:buFont typeface="Arial" panose="020B0604020202020204" pitchFamily="34" charset="0"/>
              <a:buChar char="•"/>
            </a:pPr>
            <a:r>
              <a:rPr lang="en-US" dirty="0" smtClean="0"/>
              <a:t>Preliminary </a:t>
            </a:r>
            <a:r>
              <a:rPr lang="en-US" dirty="0"/>
              <a:t>design for the following cross system </a:t>
            </a:r>
            <a:r>
              <a:rPr lang="en-US" dirty="0" smtClean="0"/>
              <a:t>sub-systems (utilities), </a:t>
            </a:r>
            <a:r>
              <a:rPr lang="en-US" dirty="0"/>
              <a:t>with references to the requirements in the System Requirements </a:t>
            </a:r>
            <a:r>
              <a:rPr lang="en-US" dirty="0" smtClean="0"/>
              <a:t>Specification:</a:t>
            </a:r>
            <a:endParaRPr lang="sv-SE" dirty="0" smtClean="0"/>
          </a:p>
          <a:p>
            <a:pPr lvl="1">
              <a:spcBef>
                <a:spcPts val="600"/>
              </a:spcBef>
              <a:spcAft>
                <a:spcPts val="600"/>
              </a:spcAft>
            </a:pPr>
            <a:r>
              <a:rPr lang="en-US" dirty="0"/>
              <a:t>/</a:t>
            </a:r>
            <a:r>
              <a:rPr lang="en-US" dirty="0" smtClean="0"/>
              <a:t>Only include in the SDD if not entirely covered in the sub-systems/</a:t>
            </a:r>
            <a:endParaRPr lang="sv-SE" dirty="0" smtClean="0"/>
          </a:p>
          <a:p>
            <a:pPr marL="742950" lvl="1" indent="-285750">
              <a:spcBef>
                <a:spcPts val="600"/>
              </a:spcBef>
              <a:spcAft>
                <a:spcPts val="600"/>
              </a:spcAft>
              <a:buFont typeface="Arial" panose="020B0604020202020204" pitchFamily="34" charset="0"/>
              <a:buChar char="•"/>
            </a:pPr>
            <a:r>
              <a:rPr lang="en-US" dirty="0" smtClean="0"/>
              <a:t>Power distribution </a:t>
            </a:r>
            <a:endParaRPr lang="sv-SE" dirty="0" smtClean="0"/>
          </a:p>
          <a:p>
            <a:pPr marL="742950" lvl="1" indent="-285750">
              <a:spcBef>
                <a:spcPts val="600"/>
              </a:spcBef>
              <a:spcAft>
                <a:spcPts val="600"/>
              </a:spcAft>
              <a:buFont typeface="Arial" panose="020B0604020202020204" pitchFamily="34" charset="0"/>
              <a:buChar char="•"/>
            </a:pPr>
            <a:r>
              <a:rPr lang="en-US" dirty="0" smtClean="0"/>
              <a:t>Control </a:t>
            </a:r>
            <a:r>
              <a:rPr lang="en-US" dirty="0"/>
              <a:t>system </a:t>
            </a:r>
            <a:endParaRPr lang="sv-SE" dirty="0"/>
          </a:p>
          <a:p>
            <a:pPr marL="742950" lvl="1" indent="-285750">
              <a:spcBef>
                <a:spcPts val="600"/>
              </a:spcBef>
              <a:spcAft>
                <a:spcPts val="600"/>
              </a:spcAft>
              <a:buFont typeface="Arial" panose="020B0604020202020204" pitchFamily="34" charset="0"/>
              <a:buChar char="•"/>
            </a:pPr>
            <a:r>
              <a:rPr lang="en-US" dirty="0"/>
              <a:t>Personnel Safety System, PSS </a:t>
            </a:r>
            <a:endParaRPr lang="sv-SE" dirty="0"/>
          </a:p>
          <a:p>
            <a:pPr marL="742950" lvl="1" indent="-285750">
              <a:spcBef>
                <a:spcPts val="600"/>
              </a:spcBef>
              <a:spcAft>
                <a:spcPts val="600"/>
              </a:spcAft>
              <a:buFont typeface="Arial" panose="020B0604020202020204" pitchFamily="34" charset="0"/>
              <a:buChar char="•"/>
            </a:pPr>
            <a:r>
              <a:rPr lang="en-US" dirty="0"/>
              <a:t>Cooling and other fluid systems</a:t>
            </a:r>
            <a:endParaRPr lang="sv-SE" dirty="0"/>
          </a:p>
          <a:p>
            <a:pPr marL="742950" lvl="1" indent="-285750">
              <a:spcBef>
                <a:spcPts val="600"/>
              </a:spcBef>
              <a:spcAft>
                <a:spcPts val="600"/>
              </a:spcAft>
              <a:buFont typeface="Arial" panose="020B0604020202020204" pitchFamily="34" charset="0"/>
              <a:buChar char="•"/>
            </a:pPr>
            <a:r>
              <a:rPr lang="en-US" dirty="0"/>
              <a:t>Vacuum and gas support </a:t>
            </a:r>
            <a:r>
              <a:rPr lang="en-US" dirty="0" smtClean="0"/>
              <a:t>systems</a:t>
            </a:r>
            <a:endParaRPr lang="sv-SE" dirty="0" smtClean="0"/>
          </a:p>
          <a:p>
            <a:r>
              <a:rPr lang="en-US" dirty="0"/>
              <a:t> </a:t>
            </a:r>
            <a:endParaRPr lang="sv-SE" dirty="0"/>
          </a:p>
          <a:p>
            <a:endParaRPr lang="en-US" dirty="0" smtClean="0"/>
          </a:p>
          <a:p>
            <a:r>
              <a:rPr lang="en-US" dirty="0" smtClean="0"/>
              <a:t>Certificate </a:t>
            </a:r>
            <a:r>
              <a:rPr lang="en-US" dirty="0"/>
              <a:t>of Conformity for Hazardous Materials and Sustainability [ISS];  - Specify exceptions to the list stipulating what materials not to use. Could be a separate attachment.</a:t>
            </a:r>
            <a:endParaRPr lang="sv-SE" dirty="0"/>
          </a:p>
        </p:txBody>
      </p:sp>
      <p:pic>
        <p:nvPicPr>
          <p:cNvPr id="2052" name="Picture 4" descr="Képtalálat a következőre: „Personnel Safety System”"/>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773333" y="3086217"/>
            <a:ext cx="1337733" cy="1393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767399" y="482877"/>
            <a:ext cx="5394337" cy="523220"/>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bg1"/>
                </a:solidFill>
              </a:rPr>
              <a:t>System Design Description (SDD)</a:t>
            </a: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17</a:t>
            </a:fld>
            <a:endParaRPr lang="sv-SE" dirty="0"/>
          </a:p>
        </p:txBody>
      </p:sp>
      <p:sp>
        <p:nvSpPr>
          <p:cNvPr id="5" name="Diamond 4"/>
          <p:cNvSpPr/>
          <p:nvPr/>
        </p:nvSpPr>
        <p:spPr>
          <a:xfrm>
            <a:off x="6332304" y="493589"/>
            <a:ext cx="358598" cy="512508"/>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pic>
        <p:nvPicPr>
          <p:cNvPr id="2050" name="Picture 2" descr="Kapcsolódó ké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97566" y="2729442"/>
            <a:ext cx="2259471" cy="898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899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738664"/>
          </a:xfrm>
          <a:prstGeom prst="rect">
            <a:avLst/>
          </a:prstGeom>
        </p:spPr>
        <p:txBody>
          <a:bodyPr wrap="square">
            <a:spAutoFit/>
          </a:bodyPr>
          <a:lstStyle/>
          <a:p>
            <a:pPr lvl="0">
              <a:lnSpc>
                <a:spcPct val="150000"/>
              </a:lnSpc>
            </a:pPr>
            <a:r>
              <a:rPr lang="en-GB" sz="2800" dirty="0" smtClean="0">
                <a:solidFill>
                  <a:schemeClr val="bg1"/>
                </a:solidFill>
              </a:rPr>
              <a:t>System Documentation </a:t>
            </a:r>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18</a:t>
            </a:fld>
            <a:endParaRPr lang="sv-SE" dirty="0"/>
          </a:p>
        </p:txBody>
      </p:sp>
      <p:sp>
        <p:nvSpPr>
          <p:cNvPr id="2" name="Rectangle 1"/>
          <p:cNvSpPr/>
          <p:nvPr/>
        </p:nvSpPr>
        <p:spPr>
          <a:xfrm>
            <a:off x="767399" y="1621230"/>
            <a:ext cx="6936581" cy="2108269"/>
          </a:xfrm>
          <a:prstGeom prst="rect">
            <a:avLst/>
          </a:prstGeom>
        </p:spPr>
        <p:txBody>
          <a:bodyPr wrap="square">
            <a:spAutoFit/>
          </a:bodyPr>
          <a:lstStyle/>
          <a:p>
            <a:pPr marL="0" lvl="3"/>
            <a:r>
              <a:rPr lang="en-US" b="1" dirty="0"/>
              <a:t>System Integration and Verification Plan</a:t>
            </a:r>
            <a:endParaRPr lang="sv-SE" b="1" dirty="0"/>
          </a:p>
          <a:p>
            <a:pPr>
              <a:spcBef>
                <a:spcPts val="600"/>
              </a:spcBef>
            </a:pPr>
            <a:r>
              <a:rPr lang="en-GB" dirty="0" smtClean="0"/>
              <a:t>Describes </a:t>
            </a:r>
            <a:r>
              <a:rPr lang="en-GB" dirty="0"/>
              <a:t>the activities and resources (heavy equipment, special tools, staff etc.) required for installation, integration and verification of the technical requirements and the schedule for these. These activities shall be described in accordance to </a:t>
            </a:r>
            <a:r>
              <a:rPr lang="en-US" dirty="0"/>
              <a:t>ESS-0115143</a:t>
            </a:r>
            <a:r>
              <a:rPr lang="en-GB" dirty="0"/>
              <a:t>, </a:t>
            </a:r>
            <a:r>
              <a:rPr lang="en-US" dirty="0"/>
              <a:t>NSS project schedule guideline.</a:t>
            </a:r>
            <a:endParaRPr lang="sv-SE" dirty="0"/>
          </a:p>
          <a:p>
            <a:pPr marL="285750" indent="-285750">
              <a:buFont typeface="Arial" panose="020B0604020202020204" pitchFamily="34" charset="0"/>
              <a:buChar char="•"/>
            </a:pPr>
            <a:endParaRPr lang="sv-SE" dirty="0"/>
          </a:p>
        </p:txBody>
      </p:sp>
      <p:sp>
        <p:nvSpPr>
          <p:cNvPr id="3" name="Rectangle 2"/>
          <p:cNvSpPr/>
          <p:nvPr/>
        </p:nvSpPr>
        <p:spPr>
          <a:xfrm>
            <a:off x="717392" y="3645377"/>
            <a:ext cx="7380975" cy="1200329"/>
          </a:xfrm>
          <a:prstGeom prst="rect">
            <a:avLst/>
          </a:prstGeom>
        </p:spPr>
        <p:txBody>
          <a:bodyPr wrap="square">
            <a:spAutoFit/>
          </a:bodyPr>
          <a:lstStyle/>
          <a:p>
            <a:pPr marL="0" lvl="3"/>
            <a:r>
              <a:rPr lang="en-US" b="1" dirty="0"/>
              <a:t>System Validation </a:t>
            </a:r>
            <a:r>
              <a:rPr lang="en-US" b="1" dirty="0" smtClean="0"/>
              <a:t>Plan,</a:t>
            </a:r>
            <a:endParaRPr lang="sv-SE" b="1" dirty="0"/>
          </a:p>
          <a:p>
            <a:r>
              <a:rPr lang="en-US" b="1" dirty="0" smtClean="0"/>
              <a:t>Preliminary </a:t>
            </a:r>
            <a:r>
              <a:rPr lang="en-US" b="1" dirty="0"/>
              <a:t>plan for cold and hot commissioning </a:t>
            </a:r>
            <a:endParaRPr lang="sv-SE" b="1" dirty="0"/>
          </a:p>
          <a:p>
            <a:r>
              <a:rPr lang="en-US" dirty="0"/>
              <a:t>Defining content and depth of detail of all activities to validate the realized product against the high level scientific </a:t>
            </a:r>
            <a:r>
              <a:rPr lang="en-US" dirty="0" smtClean="0"/>
              <a:t>requirements (CONOPS). </a:t>
            </a:r>
            <a:endParaRPr lang="sv-SE" dirty="0"/>
          </a:p>
        </p:txBody>
      </p:sp>
      <p:sp>
        <p:nvSpPr>
          <p:cNvPr id="8" name="Diamond 7"/>
          <p:cNvSpPr/>
          <p:nvPr/>
        </p:nvSpPr>
        <p:spPr>
          <a:xfrm>
            <a:off x="6332304" y="493589"/>
            <a:ext cx="358598" cy="512508"/>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10" name="Rectangle 9"/>
          <p:cNvSpPr/>
          <p:nvPr/>
        </p:nvSpPr>
        <p:spPr>
          <a:xfrm>
            <a:off x="717392" y="5084528"/>
            <a:ext cx="7309008" cy="1200329"/>
          </a:xfrm>
          <a:prstGeom prst="rect">
            <a:avLst/>
          </a:prstGeom>
        </p:spPr>
        <p:txBody>
          <a:bodyPr wrap="square">
            <a:spAutoFit/>
          </a:bodyPr>
          <a:lstStyle/>
          <a:p>
            <a:pPr marL="0" lvl="3"/>
            <a:r>
              <a:rPr lang="en-US" b="1" dirty="0" smtClean="0"/>
              <a:t>Draft of System </a:t>
            </a:r>
            <a:r>
              <a:rPr lang="en-US" b="1" dirty="0"/>
              <a:t>Operations &amp; Maintenance Manual</a:t>
            </a:r>
            <a:endParaRPr lang="sv-SE" b="1" dirty="0"/>
          </a:p>
          <a:p>
            <a:r>
              <a:rPr lang="en-US" dirty="0" smtClean="0"/>
              <a:t>The </a:t>
            </a:r>
            <a:r>
              <a:rPr lang="en-US" dirty="0"/>
              <a:t>document is to be started early in the design work and is intended to evolve throughout the phase and into the coming phases as the design gradually matures.</a:t>
            </a:r>
            <a:endParaRPr lang="sv-SE" dirty="0"/>
          </a:p>
        </p:txBody>
      </p:sp>
    </p:spTree>
    <p:extLst>
      <p:ext uri="{BB962C8B-B14F-4D97-AF65-F5344CB8AC3E}">
        <p14:creationId xmlns:p14="http://schemas.microsoft.com/office/powerpoint/2010/main" val="1935374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671851"/>
          </a:xfrm>
          <a:prstGeom prst="rect">
            <a:avLst/>
          </a:prstGeom>
        </p:spPr>
        <p:txBody>
          <a:bodyPr wrap="square">
            <a:spAutoFit/>
          </a:bodyPr>
          <a:lstStyle/>
          <a:p>
            <a:pPr marL="285750" lvl="0" indent="-285750">
              <a:lnSpc>
                <a:spcPct val="150000"/>
              </a:lnSpc>
              <a:buFont typeface="Arial" panose="020B0604020202020204" pitchFamily="34" charset="0"/>
              <a:buChar char="•"/>
            </a:pPr>
            <a:r>
              <a:rPr lang="en-GB" sz="2800" dirty="0">
                <a:solidFill>
                  <a:schemeClr val="bg1"/>
                </a:solidFill>
              </a:rPr>
              <a:t>Detailed Technical Design</a:t>
            </a:r>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19</a:t>
            </a:fld>
            <a:endParaRPr lang="sv-SE" dirty="0"/>
          </a:p>
        </p:txBody>
      </p:sp>
      <p:sp>
        <p:nvSpPr>
          <p:cNvPr id="2" name="Rectangle 1"/>
          <p:cNvSpPr/>
          <p:nvPr/>
        </p:nvSpPr>
        <p:spPr>
          <a:xfrm>
            <a:off x="1175108" y="2308179"/>
            <a:ext cx="4706097" cy="2308324"/>
          </a:xfrm>
          <a:prstGeom prst="rect">
            <a:avLst/>
          </a:prstGeom>
        </p:spPr>
        <p:txBody>
          <a:bodyPr wrap="none">
            <a:spAutoFit/>
          </a:bodyPr>
          <a:lstStyle/>
          <a:p>
            <a:pPr marL="285750" indent="-285750">
              <a:lnSpc>
                <a:spcPct val="150000"/>
              </a:lnSpc>
              <a:buFont typeface="Arial" panose="020B0604020202020204" pitchFamily="34" charset="0"/>
              <a:buChar char="•"/>
            </a:pPr>
            <a:r>
              <a:rPr lang="en-GB" sz="2400" b="1" dirty="0" smtClean="0"/>
              <a:t>3D model</a:t>
            </a:r>
          </a:p>
          <a:p>
            <a:pPr marL="285750" indent="-285750">
              <a:lnSpc>
                <a:spcPct val="150000"/>
              </a:lnSpc>
              <a:buFont typeface="Arial" panose="020B0604020202020204" pitchFamily="34" charset="0"/>
              <a:buChar char="•"/>
            </a:pPr>
            <a:endParaRPr lang="en-GB" sz="2400" b="1" dirty="0" smtClean="0"/>
          </a:p>
          <a:p>
            <a:pPr marL="285750" indent="-285750">
              <a:lnSpc>
                <a:spcPct val="150000"/>
              </a:lnSpc>
              <a:buFont typeface="Arial" panose="020B0604020202020204" pitchFamily="34" charset="0"/>
              <a:buChar char="•"/>
            </a:pPr>
            <a:endParaRPr lang="en-GB" sz="2400" b="1" dirty="0" smtClean="0"/>
          </a:p>
          <a:p>
            <a:pPr marL="285750" indent="-285750">
              <a:lnSpc>
                <a:spcPct val="150000"/>
              </a:lnSpc>
              <a:buFont typeface="Arial" panose="020B0604020202020204" pitchFamily="34" charset="0"/>
              <a:buChar char="•"/>
            </a:pPr>
            <a:r>
              <a:rPr lang="en-GB" sz="2400" b="1" dirty="0" smtClean="0"/>
              <a:t>Detailed Drawing documentation</a:t>
            </a:r>
            <a:endParaRPr lang="sv-SE" sz="2400" b="1" dirty="0"/>
          </a:p>
        </p:txBody>
      </p:sp>
      <p:pic>
        <p:nvPicPr>
          <p:cNvPr id="8" name="Picture 7"/>
          <p:cNvPicPr>
            <a:picLocks noChangeAspect="1"/>
          </p:cNvPicPr>
          <p:nvPr/>
        </p:nvPicPr>
        <p:blipFill>
          <a:blip r:embed="rId2"/>
          <a:stretch>
            <a:fillRect/>
          </a:stretch>
        </p:blipFill>
        <p:spPr>
          <a:xfrm>
            <a:off x="4171950" y="1984464"/>
            <a:ext cx="3100917" cy="1378948"/>
          </a:xfrm>
          <a:prstGeom prst="rect">
            <a:avLst/>
          </a:prstGeom>
          <a:ln>
            <a:noFill/>
          </a:ln>
          <a:effectLst>
            <a:outerShdw blurRad="292100" dist="139700" dir="2700000" algn="tl" rotWithShape="0">
              <a:srgbClr val="333333">
                <a:alpha val="65000"/>
              </a:srgbClr>
            </a:outerShdw>
          </a:effectLst>
        </p:spPr>
      </p:pic>
      <p:pic>
        <p:nvPicPr>
          <p:cNvPr id="3080" name="Picture 8" descr="Képtalálat a következőre: „detailed technical drawin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825462" y="4059557"/>
            <a:ext cx="1748467" cy="1727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Képtalálat a következőre: „detailed technical draw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27008" y="4737154"/>
            <a:ext cx="2292992" cy="14985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387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0"/>
            <a:ext cx="6371956" cy="1441531"/>
          </a:xfrm>
        </p:spPr>
        <p:txBody>
          <a:bodyPr/>
          <a:lstStyle/>
          <a:p>
            <a:r>
              <a:rPr lang="sv-SE" dirty="0"/>
              <a:t>TG3 Description document: </a:t>
            </a:r>
            <a:r>
              <a:rPr lang="sv-SE" dirty="0" smtClean="0"/>
              <a:t>ESS-0099059</a:t>
            </a:r>
            <a:br>
              <a:rPr lang="sv-SE" dirty="0" smtClean="0"/>
            </a:br>
            <a:r>
              <a:rPr lang="sv-SE" sz="2400" dirty="0" smtClean="0"/>
              <a:t>/</a:t>
            </a:r>
            <a:r>
              <a:rPr lang="en-GB" sz="2400" dirty="0"/>
              <a:t>Phase 2 Technical Data Package Specification</a:t>
            </a:r>
            <a:r>
              <a:rPr lang="sv-SE" sz="2400" dirty="0" smtClean="0"/>
              <a:t>/ </a:t>
            </a:r>
            <a:endParaRPr lang="sv-SE"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0574" y="2111148"/>
            <a:ext cx="2851421" cy="401938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4"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2</a:t>
            </a:fld>
            <a:endParaRPr lang="sv-SE" dirty="0"/>
          </a:p>
        </p:txBody>
      </p:sp>
      <p:pic>
        <p:nvPicPr>
          <p:cNvPr id="5" name="Picture 4"/>
          <p:cNvPicPr>
            <a:picLocks noChangeAspect="1"/>
          </p:cNvPicPr>
          <p:nvPr/>
        </p:nvPicPr>
        <p:blipFill rotWithShape="1">
          <a:blip r:embed="rId3" cstate="hqprint">
            <a:extLst>
              <a:ext uri="{28A0092B-C50C-407E-A947-70E740481C1C}">
                <a14:useLocalDpi xmlns:a14="http://schemas.microsoft.com/office/drawing/2010/main"/>
              </a:ext>
            </a:extLst>
          </a:blip>
          <a:srcRect l="9541" r="4905"/>
          <a:stretch/>
        </p:blipFill>
        <p:spPr>
          <a:xfrm>
            <a:off x="3890433" y="1933587"/>
            <a:ext cx="5168900" cy="4196948"/>
          </a:xfrm>
          <a:prstGeom prst="ellipse">
            <a:avLst/>
          </a:prstGeom>
          <a:ln>
            <a:noFill/>
          </a:ln>
          <a:effectLst>
            <a:softEdge rad="112500"/>
          </a:effectLst>
        </p:spPr>
      </p:pic>
      <p:sp>
        <p:nvSpPr>
          <p:cNvPr id="7" name="Oval 6"/>
          <p:cNvSpPr/>
          <p:nvPr/>
        </p:nvSpPr>
        <p:spPr>
          <a:xfrm>
            <a:off x="4830233" y="3687234"/>
            <a:ext cx="1769534" cy="266700"/>
          </a:xfrm>
          <a:prstGeom prst="ellipse">
            <a:avLst/>
          </a:prstGeom>
          <a:noFill/>
          <a:ln w="1587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8" name="Oval 7"/>
          <p:cNvSpPr/>
          <p:nvPr/>
        </p:nvSpPr>
        <p:spPr>
          <a:xfrm>
            <a:off x="7027333" y="4745568"/>
            <a:ext cx="1401234" cy="266700"/>
          </a:xfrm>
          <a:prstGeom prst="ellipse">
            <a:avLst/>
          </a:prstGeom>
          <a:noFill/>
          <a:ln w="1587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9" name="Oval 8"/>
          <p:cNvSpPr/>
          <p:nvPr/>
        </p:nvSpPr>
        <p:spPr>
          <a:xfrm>
            <a:off x="4876800" y="4342434"/>
            <a:ext cx="3327400" cy="177319"/>
          </a:xfrm>
          <a:prstGeom prst="ellipse">
            <a:avLst/>
          </a:prstGeom>
          <a:noFill/>
          <a:ln w="1587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Tree>
    <p:extLst>
      <p:ext uri="{BB962C8B-B14F-4D97-AF65-F5344CB8AC3E}">
        <p14:creationId xmlns:p14="http://schemas.microsoft.com/office/powerpoint/2010/main" val="1738471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CHESS</a:t>
            </a:r>
            <a:endParaRPr lang="sv-SE" dirty="0"/>
          </a:p>
        </p:txBody>
      </p:sp>
      <p:pic>
        <p:nvPicPr>
          <p:cNvPr id="5" name="Picture 4"/>
          <p:cNvPicPr>
            <a:picLocks noChangeAspect="1"/>
          </p:cNvPicPr>
          <p:nvPr/>
        </p:nvPicPr>
        <p:blipFill>
          <a:blip r:embed="rId2"/>
          <a:stretch>
            <a:fillRect/>
          </a:stretch>
        </p:blipFill>
        <p:spPr>
          <a:xfrm>
            <a:off x="1007832" y="1481735"/>
            <a:ext cx="6956352" cy="5196115"/>
          </a:xfrm>
          <a:prstGeom prst="rect">
            <a:avLst/>
          </a:prstGeom>
        </p:spPr>
      </p:pic>
      <p:sp>
        <p:nvSpPr>
          <p:cNvPr id="14" name="Oval 13"/>
          <p:cNvSpPr/>
          <p:nvPr/>
        </p:nvSpPr>
        <p:spPr>
          <a:xfrm>
            <a:off x="3234267" y="4656667"/>
            <a:ext cx="1358900" cy="182033"/>
          </a:xfrm>
          <a:prstGeom prst="ellipse">
            <a:avLst/>
          </a:prstGeom>
          <a:noFill/>
          <a:ln w="952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6" name="Oval 5"/>
          <p:cNvSpPr/>
          <p:nvPr/>
        </p:nvSpPr>
        <p:spPr>
          <a:xfrm>
            <a:off x="1193800" y="2921001"/>
            <a:ext cx="711200" cy="165100"/>
          </a:xfrm>
          <a:prstGeom prst="ellipse">
            <a:avLst/>
          </a:prstGeom>
          <a:noFill/>
          <a:ln w="952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7" name="Oval 6"/>
          <p:cNvSpPr/>
          <p:nvPr/>
        </p:nvSpPr>
        <p:spPr>
          <a:xfrm>
            <a:off x="3035301" y="4191000"/>
            <a:ext cx="1172632" cy="198967"/>
          </a:xfrm>
          <a:prstGeom prst="ellipse">
            <a:avLst/>
          </a:prstGeom>
          <a:noFill/>
          <a:ln w="952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8" name="Oval 7"/>
          <p:cNvSpPr/>
          <p:nvPr/>
        </p:nvSpPr>
        <p:spPr>
          <a:xfrm>
            <a:off x="2954867" y="3744371"/>
            <a:ext cx="1253065" cy="150296"/>
          </a:xfrm>
          <a:prstGeom prst="ellipse">
            <a:avLst/>
          </a:prstGeom>
          <a:noFill/>
          <a:ln w="952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9" name="Oval 8"/>
          <p:cNvSpPr/>
          <p:nvPr/>
        </p:nvSpPr>
        <p:spPr>
          <a:xfrm>
            <a:off x="2599268" y="2648184"/>
            <a:ext cx="935566" cy="169333"/>
          </a:xfrm>
          <a:prstGeom prst="ellipse">
            <a:avLst/>
          </a:prstGeom>
          <a:noFill/>
          <a:ln w="952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Tree>
    <p:extLst>
      <p:ext uri="{BB962C8B-B14F-4D97-AF65-F5344CB8AC3E}">
        <p14:creationId xmlns:p14="http://schemas.microsoft.com/office/powerpoint/2010/main" val="4210141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39677" y="3093992"/>
            <a:ext cx="1838901" cy="738664"/>
          </a:xfrm>
          <a:prstGeom prst="rect">
            <a:avLst/>
          </a:prstGeom>
        </p:spPr>
        <p:txBody>
          <a:bodyPr wrap="none">
            <a:spAutoFit/>
          </a:bodyPr>
          <a:lstStyle/>
          <a:p>
            <a:pPr>
              <a:lnSpc>
                <a:spcPct val="150000"/>
              </a:lnSpc>
            </a:pPr>
            <a:r>
              <a:rPr lang="en-GB" sz="2800" b="1" dirty="0" smtClean="0"/>
              <a:t>Thank You!</a:t>
            </a:r>
          </a:p>
        </p:txBody>
      </p:sp>
    </p:spTree>
    <p:extLst>
      <p:ext uri="{BB962C8B-B14F-4D97-AF65-F5344CB8AC3E}">
        <p14:creationId xmlns:p14="http://schemas.microsoft.com/office/powerpoint/2010/main" val="1158541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954107"/>
          </a:xfrm>
          <a:prstGeom prst="rect">
            <a:avLst/>
          </a:prstGeom>
        </p:spPr>
        <p:txBody>
          <a:bodyPr wrap="square">
            <a:spAutoFit/>
          </a:bodyPr>
          <a:lstStyle/>
          <a:p>
            <a:r>
              <a:rPr lang="sv-SE" sz="2800" dirty="0" smtClean="0">
                <a:solidFill>
                  <a:schemeClr val="bg1"/>
                </a:solidFill>
              </a:rPr>
              <a:t>Brief Explanation of ESS Activities </a:t>
            </a:r>
            <a:endParaRPr lang="sv-SE" sz="2800" dirty="0">
              <a:solidFill>
                <a:schemeClr val="bg1"/>
              </a:solidFill>
            </a:endParaRPr>
          </a:p>
          <a:p>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22</a:t>
            </a:fld>
            <a:endParaRPr lang="sv-SE" dirty="0"/>
          </a:p>
        </p:txBody>
      </p:sp>
      <p:grpSp>
        <p:nvGrpSpPr>
          <p:cNvPr id="6" name="Group 5"/>
          <p:cNvGrpSpPr/>
          <p:nvPr/>
        </p:nvGrpSpPr>
        <p:grpSpPr>
          <a:xfrm>
            <a:off x="891395" y="1713987"/>
            <a:ext cx="6583942" cy="1812290"/>
            <a:chOff x="683475" y="4905206"/>
            <a:chExt cx="6583942" cy="1812290"/>
          </a:xfrm>
        </p:grpSpPr>
        <p:grpSp>
          <p:nvGrpSpPr>
            <p:cNvPr id="47" name="Group 46"/>
            <p:cNvGrpSpPr/>
            <p:nvPr/>
          </p:nvGrpSpPr>
          <p:grpSpPr>
            <a:xfrm>
              <a:off x="683475" y="4905206"/>
              <a:ext cx="6583942" cy="906661"/>
              <a:chOff x="-1173759" y="-91110"/>
              <a:chExt cx="9033816" cy="1174539"/>
            </a:xfrm>
          </p:grpSpPr>
          <p:grpSp>
            <p:nvGrpSpPr>
              <p:cNvPr id="54" name="Group 53"/>
              <p:cNvGrpSpPr/>
              <p:nvPr/>
            </p:nvGrpSpPr>
            <p:grpSpPr>
              <a:xfrm>
                <a:off x="-1173759" y="-91110"/>
                <a:ext cx="9033816" cy="1170616"/>
                <a:chOff x="-894522" y="-91110"/>
                <a:chExt cx="6884672" cy="1170616"/>
              </a:xfrm>
            </p:grpSpPr>
            <p:grpSp>
              <p:nvGrpSpPr>
                <p:cNvPr id="56" name="Group 55"/>
                <p:cNvGrpSpPr/>
                <p:nvPr/>
              </p:nvGrpSpPr>
              <p:grpSpPr>
                <a:xfrm>
                  <a:off x="-894522" y="-91110"/>
                  <a:ext cx="5699484" cy="1170616"/>
                  <a:chOff x="-329184" y="-45870"/>
                  <a:chExt cx="2097408" cy="589357"/>
                </a:xfrm>
              </p:grpSpPr>
              <p:sp>
                <p:nvSpPr>
                  <p:cNvPr id="58" name="Pentagon 57"/>
                  <p:cNvSpPr/>
                  <p:nvPr/>
                </p:nvSpPr>
                <p:spPr>
                  <a:xfrm>
                    <a:off x="573003" y="-45867"/>
                    <a:ext cx="1195221" cy="589354"/>
                  </a:xfrm>
                  <a:prstGeom prst="homePlate">
                    <a:avLst>
                      <a:gd name="adj" fmla="val 27700"/>
                    </a:avLst>
                  </a:prstGeom>
                </p:spPr>
                <p:style>
                  <a:lnRef idx="1">
                    <a:schemeClr val="accent1"/>
                  </a:lnRef>
                  <a:fillRef idx="3">
                    <a:schemeClr val="accent1"/>
                  </a:fillRef>
                  <a:effectRef idx="2">
                    <a:schemeClr val="accent1"/>
                  </a:effectRef>
                  <a:fontRef idx="minor">
                    <a:schemeClr val="lt1"/>
                  </a:fontRef>
                </p:style>
                <p:txBody>
                  <a:bodyPr lIns="91407" tIns="45705" rIns="91407" bIns="45705" rtlCol="0" anchor="t" anchorCtr="0"/>
                  <a:lstStyle/>
                  <a:p>
                    <a:pPr algn="ctr">
                      <a:spcAft>
                        <a:spcPts val="0"/>
                      </a:spcAft>
                    </a:pPr>
                    <a:r>
                      <a:rPr lang="sv-SE" sz="1600" dirty="0" smtClean="0">
                        <a:ea typeface="MS Mincho"/>
                      </a:rPr>
                      <a:t> </a:t>
                    </a:r>
                    <a:r>
                      <a:rPr lang="sv-SE" sz="1400" b="1" dirty="0" smtClean="0">
                        <a:ea typeface="MS Mincho"/>
                      </a:rPr>
                      <a:t>Phase 2</a:t>
                    </a:r>
                    <a:r>
                      <a:rPr lang="sv-SE" sz="1400" dirty="0" smtClean="0">
                        <a:ea typeface="MS Mincho"/>
                      </a:rPr>
                      <a:t>: Outsourced Design</a:t>
                    </a:r>
                    <a:endParaRPr lang="sv-SE" sz="1400" dirty="0">
                      <a:effectLst/>
                      <a:ea typeface="MS Mincho"/>
                    </a:endParaRPr>
                  </a:p>
                </p:txBody>
              </p:sp>
              <p:sp>
                <p:nvSpPr>
                  <p:cNvPr id="59" name="Pentagon 58"/>
                  <p:cNvSpPr/>
                  <p:nvPr/>
                </p:nvSpPr>
                <p:spPr>
                  <a:xfrm>
                    <a:off x="573003" y="183446"/>
                    <a:ext cx="607613" cy="360040"/>
                  </a:xfrm>
                  <a:prstGeom prst="homePlate">
                    <a:avLst>
                      <a:gd name="adj" fmla="val 26928"/>
                    </a:avLst>
                  </a:prstGeom>
                  <a:solidFill>
                    <a:srgbClr val="00FAE2"/>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chemeClr val="tx1"/>
                        </a:solidFill>
                        <a:effectLst/>
                        <a:ea typeface="MS Mincho"/>
                        <a:cs typeface="Times New Roman"/>
                      </a:rPr>
                      <a:t>Preliminary engineering, or design change</a:t>
                    </a:r>
                    <a:endParaRPr lang="sv-SE" sz="1200" dirty="0">
                      <a:solidFill>
                        <a:schemeClr val="tx1"/>
                      </a:solidFill>
                      <a:effectLst/>
                      <a:latin typeface="Times New Roman"/>
                      <a:ea typeface="MS Mincho"/>
                    </a:endParaRPr>
                  </a:p>
                </p:txBody>
              </p:sp>
              <p:sp>
                <p:nvSpPr>
                  <p:cNvPr id="60" name="Pentagon 59"/>
                  <p:cNvSpPr/>
                  <p:nvPr/>
                </p:nvSpPr>
                <p:spPr>
                  <a:xfrm>
                    <a:off x="-329184" y="-45870"/>
                    <a:ext cx="573003" cy="589353"/>
                  </a:xfrm>
                  <a:prstGeom prst="homePlate">
                    <a:avLst>
                      <a:gd name="adj" fmla="val 26928"/>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r>
                      <a:rPr lang="sv-SE" sz="1400" b="1" dirty="0" smtClean="0">
                        <a:solidFill>
                          <a:srgbClr val="FFFF00"/>
                        </a:solidFill>
                        <a:ea typeface="MS Mincho"/>
                        <a:cs typeface="Times New Roman"/>
                      </a:rPr>
                      <a:t>Phase 1</a:t>
                    </a:r>
                    <a:endParaRPr lang="sv-SE" sz="1400" b="1" dirty="0">
                      <a:solidFill>
                        <a:srgbClr val="FFFF00"/>
                      </a:solidFill>
                      <a:ea typeface="MS Mincho"/>
                      <a:cs typeface="Times New Roman"/>
                    </a:endParaRPr>
                  </a:p>
                  <a:p>
                    <a:pPr algn="ctr">
                      <a:spcAft>
                        <a:spcPts val="0"/>
                      </a:spcAft>
                    </a:pPr>
                    <a:r>
                      <a:rPr lang="sv-SE" sz="1200" dirty="0" smtClean="0">
                        <a:solidFill>
                          <a:srgbClr val="FFFFFF"/>
                        </a:solidFill>
                        <a:ea typeface="MS Mincho"/>
                        <a:cs typeface="Times New Roman"/>
                      </a:rPr>
                      <a:t>Definition of base parameters and requirements</a:t>
                    </a:r>
                    <a:endParaRPr lang="sv-SE" sz="1200" dirty="0">
                      <a:effectLst/>
                      <a:latin typeface="Times New Roman"/>
                      <a:ea typeface="MS Mincho"/>
                    </a:endParaRPr>
                  </a:p>
                </p:txBody>
              </p:sp>
            </p:grpSp>
            <p:sp>
              <p:nvSpPr>
                <p:cNvPr id="57" name="Pentagon 56"/>
                <p:cNvSpPr/>
                <p:nvPr/>
              </p:nvSpPr>
              <p:spPr>
                <a:xfrm>
                  <a:off x="4804964" y="-91104"/>
                  <a:ext cx="1185186" cy="1170602"/>
                </a:xfrm>
                <a:prstGeom prst="homePlate">
                  <a:avLst>
                    <a:gd name="adj" fmla="val 26928"/>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rgbClr val="FFFFFF"/>
                      </a:solidFill>
                      <a:effectLst/>
                      <a:ea typeface="MS Mincho"/>
                      <a:cs typeface="Times New Roman"/>
                    </a:rPr>
                    <a:t>Manufacturing</a:t>
                  </a:r>
                  <a:endParaRPr lang="sv-SE" sz="1200" dirty="0">
                    <a:effectLst/>
                    <a:latin typeface="Times New Roman"/>
                    <a:ea typeface="MS Mincho"/>
                  </a:endParaRPr>
                </a:p>
              </p:txBody>
            </p:sp>
          </p:grpSp>
          <p:sp>
            <p:nvSpPr>
              <p:cNvPr id="55" name="Pentagon 54"/>
              <p:cNvSpPr/>
              <p:nvPr/>
            </p:nvSpPr>
            <p:spPr>
              <a:xfrm>
                <a:off x="4209681" y="347157"/>
                <a:ext cx="1969747" cy="736272"/>
              </a:xfrm>
              <a:prstGeom prst="homePlate">
                <a:avLst>
                  <a:gd name="adj" fmla="val 2692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rgbClr val="FFFFFF"/>
                    </a:solidFill>
                    <a:effectLst/>
                    <a:ea typeface="MS Mincho"/>
                    <a:cs typeface="Times New Roman"/>
                  </a:rPr>
                  <a:t>Detailed engineering</a:t>
                </a:r>
                <a:endParaRPr lang="sv-SE" sz="1200" dirty="0">
                  <a:effectLst/>
                  <a:latin typeface="Times New Roman"/>
                  <a:ea typeface="MS Mincho"/>
                </a:endParaRPr>
              </a:p>
            </p:txBody>
          </p:sp>
        </p:grpSp>
        <p:sp>
          <p:nvSpPr>
            <p:cNvPr id="85" name="Diamond 84"/>
            <p:cNvSpPr/>
            <p:nvPr/>
          </p:nvSpPr>
          <p:spPr>
            <a:xfrm>
              <a:off x="4522904" y="5811867"/>
              <a:ext cx="172089" cy="207055"/>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6" name="Diamond 85"/>
            <p:cNvSpPr/>
            <p:nvPr/>
          </p:nvSpPr>
          <p:spPr>
            <a:xfrm>
              <a:off x="6051825" y="5860759"/>
              <a:ext cx="168279" cy="199433"/>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7" name="Diamond 86"/>
            <p:cNvSpPr/>
            <p:nvPr/>
          </p:nvSpPr>
          <p:spPr>
            <a:xfrm>
              <a:off x="2051019" y="5869832"/>
              <a:ext cx="172089" cy="207054"/>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9" name="Text Box 22"/>
            <p:cNvSpPr txBox="1"/>
            <p:nvPr/>
          </p:nvSpPr>
          <p:spPr>
            <a:xfrm>
              <a:off x="1232537" y="6106245"/>
              <a:ext cx="1782377" cy="2654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TG2</a:t>
              </a:r>
              <a:endParaRPr lang="sv-SE" sz="1200" dirty="0">
                <a:effectLst/>
                <a:ea typeface="Calibri"/>
                <a:cs typeface="Times New Roman"/>
              </a:endParaRPr>
            </a:p>
          </p:txBody>
        </p:sp>
        <p:sp>
          <p:nvSpPr>
            <p:cNvPr id="90" name="Text Box 48"/>
            <p:cNvSpPr txBox="1"/>
            <p:nvPr/>
          </p:nvSpPr>
          <p:spPr>
            <a:xfrm>
              <a:off x="1232538" y="6453336"/>
              <a:ext cx="1782377" cy="2641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a:effectLst/>
                  <a:ea typeface="Calibri"/>
                  <a:cs typeface="Times New Roman"/>
                </a:rPr>
                <a:t>Procurement verification</a:t>
              </a:r>
              <a:endParaRPr lang="sv-SE" sz="1200" dirty="0">
                <a:effectLst/>
                <a:ea typeface="Calibri"/>
                <a:cs typeface="Times New Roman"/>
              </a:endParaRPr>
            </a:p>
          </p:txBody>
        </p:sp>
        <p:sp>
          <p:nvSpPr>
            <p:cNvPr id="91" name="Text Box 24"/>
            <p:cNvSpPr txBox="1"/>
            <p:nvPr/>
          </p:nvSpPr>
          <p:spPr>
            <a:xfrm>
              <a:off x="3971924" y="6106243"/>
              <a:ext cx="1352845" cy="61125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Design review by ESS technology group</a:t>
              </a:r>
              <a:endParaRPr lang="sv-SE" sz="1200" dirty="0">
                <a:effectLst/>
                <a:ea typeface="Calibri"/>
                <a:cs typeface="Times New Roman"/>
              </a:endParaRPr>
            </a:p>
          </p:txBody>
        </p:sp>
        <p:sp>
          <p:nvSpPr>
            <p:cNvPr id="92" name="Text Box 24"/>
            <p:cNvSpPr txBox="1"/>
            <p:nvPr/>
          </p:nvSpPr>
          <p:spPr>
            <a:xfrm>
              <a:off x="5760799" y="6105567"/>
              <a:ext cx="694072" cy="2654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Sub TG3</a:t>
              </a:r>
              <a:endParaRPr lang="sv-SE" sz="1200" dirty="0">
                <a:effectLst/>
                <a:ea typeface="Calibri"/>
                <a:cs typeface="Times New Roman"/>
              </a:endParaRPr>
            </a:p>
          </p:txBody>
        </p:sp>
        <p:sp>
          <p:nvSpPr>
            <p:cNvPr id="3" name="Curved Right Arrow 2"/>
            <p:cNvSpPr/>
            <p:nvPr/>
          </p:nvSpPr>
          <p:spPr>
            <a:xfrm>
              <a:off x="904182" y="6172553"/>
              <a:ext cx="255647" cy="47863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grpSp>
      <p:sp>
        <p:nvSpPr>
          <p:cNvPr id="65" name="Folded Corner 64"/>
          <p:cNvSpPr/>
          <p:nvPr/>
        </p:nvSpPr>
        <p:spPr>
          <a:xfrm>
            <a:off x="850106" y="3642306"/>
            <a:ext cx="2777124" cy="2315581"/>
          </a:xfrm>
          <a:prstGeom prst="foldedCorner">
            <a:avLst>
              <a:gd name="adj" fmla="val 9054"/>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schemeClr val="tx1"/>
            </a:solidFill>
          </a:ln>
          <a:effectLst>
            <a:outerShdw blurRad="40000" dist="508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lIns="35986" tIns="0" rIns="35986" bIns="0" rtlCol="0" anchor="t" anchorCtr="0">
            <a:noAutofit/>
          </a:bodyPr>
          <a:lstStyle/>
          <a:p>
            <a:pPr marL="41910">
              <a:lnSpc>
                <a:spcPts val="1400"/>
              </a:lnSpc>
              <a:spcAft>
                <a:spcPts val="600"/>
              </a:spcAft>
            </a:pPr>
            <a:r>
              <a:rPr lang="en-US" sz="1200" b="1" dirty="0">
                <a:solidFill>
                  <a:schemeClr val="bg1"/>
                </a:solidFill>
                <a:ea typeface="Calibri"/>
                <a:cs typeface="Times New Roman"/>
              </a:rPr>
              <a:t>Procurement </a:t>
            </a:r>
            <a:r>
              <a:rPr lang="en-US" sz="1200" b="1" dirty="0" smtClean="0">
                <a:solidFill>
                  <a:schemeClr val="bg1"/>
                </a:solidFill>
                <a:ea typeface="Calibri"/>
                <a:cs typeface="Times New Roman"/>
              </a:rPr>
              <a:t>verification (reply: 1 week)</a:t>
            </a:r>
            <a:endParaRPr lang="en-US" sz="1200" b="1" kern="1200" dirty="0" smtClean="0">
              <a:solidFill>
                <a:schemeClr val="bg1"/>
              </a:solidFill>
              <a:effectLst/>
              <a:ea typeface="Calibri"/>
              <a:cs typeface="Times New Roman"/>
            </a:endParaRPr>
          </a:p>
          <a:p>
            <a:pPr marL="41910">
              <a:lnSpc>
                <a:spcPts val="1400"/>
              </a:lnSpc>
              <a:spcAft>
                <a:spcPts val="0"/>
              </a:spcAft>
            </a:pPr>
            <a:r>
              <a:rPr lang="sv-SE" sz="1200" b="1" dirty="0" smtClean="0">
                <a:solidFill>
                  <a:schemeClr val="tx1"/>
                </a:solidFill>
                <a:effectLst/>
                <a:ea typeface="Calibri"/>
                <a:cs typeface="Times New Roman"/>
              </a:rPr>
              <a:t>Deliverables: </a:t>
            </a:r>
          </a:p>
          <a:p>
            <a:pPr marL="213360" indent="-171450">
              <a:lnSpc>
                <a:spcPts val="1400"/>
              </a:lnSpc>
              <a:spcAft>
                <a:spcPts val="0"/>
              </a:spcAft>
              <a:buFont typeface="Arial" panose="020B0604020202020204" pitchFamily="34" charset="0"/>
              <a:buChar char="•"/>
            </a:pPr>
            <a:r>
              <a:rPr lang="sv-SE" sz="1200" dirty="0" smtClean="0">
                <a:solidFill>
                  <a:schemeClr val="tx1"/>
                </a:solidFill>
                <a:ea typeface="Calibri"/>
                <a:cs typeface="Times New Roman"/>
              </a:rPr>
              <a:t>The </a:t>
            </a:r>
            <a:r>
              <a:rPr lang="sv-SE" sz="1200" dirty="0">
                <a:solidFill>
                  <a:schemeClr val="tx1"/>
                </a:solidFill>
                <a:ea typeface="Calibri"/>
                <a:cs typeface="Times New Roman"/>
              </a:rPr>
              <a:t>technical part of tender </a:t>
            </a:r>
            <a:endParaRPr lang="sv-SE" sz="1200" dirty="0" smtClean="0">
              <a:solidFill>
                <a:schemeClr val="tx1"/>
              </a:solidFill>
              <a:ea typeface="Calibri"/>
              <a:cs typeface="Times New Roman"/>
            </a:endParaRPr>
          </a:p>
          <a:p>
            <a:pPr marL="213360" indent="-171450">
              <a:lnSpc>
                <a:spcPts val="1400"/>
              </a:lnSpc>
              <a:spcAft>
                <a:spcPts val="0"/>
              </a:spcAft>
              <a:buFont typeface="Arial" panose="020B0604020202020204" pitchFamily="34" charset="0"/>
              <a:buChar char="•"/>
            </a:pPr>
            <a:r>
              <a:rPr lang="sv-SE" sz="1200" dirty="0" smtClean="0">
                <a:solidFill>
                  <a:schemeClr val="tx1"/>
                </a:solidFill>
                <a:ea typeface="Calibri"/>
                <a:cs typeface="Times New Roman"/>
              </a:rPr>
              <a:t>Schedule</a:t>
            </a:r>
          </a:p>
          <a:p>
            <a:pPr marL="213360" indent="-171450">
              <a:lnSpc>
                <a:spcPts val="1400"/>
              </a:lnSpc>
              <a:buFont typeface="Arial" panose="020B0604020202020204" pitchFamily="34" charset="0"/>
              <a:buChar char="•"/>
            </a:pPr>
            <a:r>
              <a:rPr lang="en-US" sz="1200" dirty="0">
                <a:solidFill>
                  <a:schemeClr val="tx1"/>
                </a:solidFill>
                <a:ea typeface="Calibri"/>
                <a:cs typeface="Times New Roman"/>
              </a:rPr>
              <a:t>Declaration of conformity with Appendix 1</a:t>
            </a:r>
          </a:p>
          <a:p>
            <a:pPr marL="41910">
              <a:lnSpc>
                <a:spcPts val="1400"/>
              </a:lnSpc>
              <a:spcBef>
                <a:spcPts val="600"/>
              </a:spcBef>
              <a:spcAft>
                <a:spcPts val="0"/>
              </a:spcAft>
            </a:pPr>
            <a:r>
              <a:rPr lang="sv-SE" sz="1200" b="1" dirty="0" smtClean="0">
                <a:solidFill>
                  <a:schemeClr val="tx1"/>
                </a:solidFill>
                <a:effectLst/>
                <a:ea typeface="Calibri"/>
                <a:cs typeface="Times New Roman"/>
              </a:rPr>
              <a:t>ESS action:</a:t>
            </a:r>
          </a:p>
          <a:p>
            <a:pPr marL="213360" indent="-171450">
              <a:lnSpc>
                <a:spcPts val="1400"/>
              </a:lnSpc>
              <a:spcAft>
                <a:spcPts val="0"/>
              </a:spcAft>
              <a:buFont typeface="Arial" panose="020B0604020202020204" pitchFamily="34" charset="0"/>
              <a:buChar char="•"/>
            </a:pPr>
            <a:r>
              <a:rPr lang="sv-SE" sz="1200" dirty="0" smtClean="0">
                <a:solidFill>
                  <a:schemeClr val="tx1"/>
                </a:solidFill>
                <a:effectLst/>
                <a:ea typeface="Calibri"/>
                <a:cs typeface="Times New Roman"/>
              </a:rPr>
              <a:t>Approval for </a:t>
            </a:r>
            <a:r>
              <a:rPr lang="sv-SE" sz="1200" dirty="0">
                <a:solidFill>
                  <a:schemeClr val="tx1"/>
                </a:solidFill>
                <a:ea typeface="Calibri"/>
                <a:cs typeface="Times New Roman"/>
              </a:rPr>
              <a:t>S</a:t>
            </a:r>
            <a:r>
              <a:rPr lang="sv-SE" sz="1200" dirty="0" smtClean="0">
                <a:solidFill>
                  <a:schemeClr val="tx1"/>
                </a:solidFill>
                <a:effectLst/>
                <a:ea typeface="Calibri"/>
                <a:cs typeface="Times New Roman"/>
              </a:rPr>
              <a:t>chedule and </a:t>
            </a:r>
            <a:r>
              <a:rPr lang="sv-SE" sz="1200" dirty="0" smtClean="0">
                <a:solidFill>
                  <a:schemeClr val="tx1"/>
                </a:solidFill>
                <a:ea typeface="Calibri"/>
                <a:cs typeface="Times New Roman"/>
              </a:rPr>
              <a:t>Resources</a:t>
            </a:r>
          </a:p>
          <a:p>
            <a:pPr marL="213360" indent="-171450">
              <a:lnSpc>
                <a:spcPts val="1400"/>
              </a:lnSpc>
              <a:spcAft>
                <a:spcPts val="0"/>
              </a:spcAft>
              <a:buFont typeface="Arial" panose="020B0604020202020204" pitchFamily="34" charset="0"/>
              <a:buChar char="•"/>
            </a:pPr>
            <a:r>
              <a:rPr lang="sv-SE" sz="1200" dirty="0" smtClean="0">
                <a:solidFill>
                  <a:schemeClr val="tx1"/>
                </a:solidFill>
                <a:ea typeface="Calibri"/>
                <a:cs typeface="Times New Roman"/>
              </a:rPr>
              <a:t>Comment the content (optional)</a:t>
            </a:r>
          </a:p>
          <a:p>
            <a:pPr marL="41910">
              <a:lnSpc>
                <a:spcPts val="1400"/>
              </a:lnSpc>
              <a:spcBef>
                <a:spcPts val="600"/>
              </a:spcBef>
              <a:spcAft>
                <a:spcPts val="0"/>
              </a:spcAft>
            </a:pPr>
            <a:r>
              <a:rPr lang="sv-SE" sz="1200" dirty="0" smtClean="0">
                <a:solidFill>
                  <a:schemeClr val="tx1"/>
                </a:solidFill>
                <a:ea typeface="Calibri"/>
                <a:cs typeface="Times New Roman"/>
              </a:rPr>
              <a:t>No personal meeting is necessary unless the NSS integration group recommends it.</a:t>
            </a:r>
            <a:endParaRPr lang="sv-SE" sz="1200" dirty="0">
              <a:solidFill>
                <a:schemeClr val="tx1"/>
              </a:solidFill>
              <a:effectLst/>
              <a:ea typeface="Calibri"/>
              <a:cs typeface="Times New Roman"/>
            </a:endParaRPr>
          </a:p>
        </p:txBody>
      </p:sp>
      <p:sp>
        <p:nvSpPr>
          <p:cNvPr id="67" name="Folded Corner 66"/>
          <p:cNvSpPr/>
          <p:nvPr/>
        </p:nvSpPr>
        <p:spPr>
          <a:xfrm>
            <a:off x="3714750" y="3642307"/>
            <a:ext cx="2157413" cy="2315580"/>
          </a:xfrm>
          <a:prstGeom prst="foldedCorner">
            <a:avLst>
              <a:gd name="adj" fmla="val 9641"/>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schemeClr val="tx1"/>
            </a:solidFill>
          </a:ln>
          <a:effectLst>
            <a:outerShdw blurRad="40000" dist="508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lIns="35986" tIns="0" rIns="35986" bIns="0" rtlCol="0" anchor="t" anchorCtr="0">
            <a:noAutofit/>
          </a:bodyPr>
          <a:lstStyle/>
          <a:p>
            <a:pPr marL="41910">
              <a:lnSpc>
                <a:spcPts val="1400"/>
              </a:lnSpc>
              <a:spcAft>
                <a:spcPts val="600"/>
              </a:spcAft>
            </a:pPr>
            <a:r>
              <a:rPr lang="en-US" sz="1200" b="1" dirty="0" smtClean="0">
                <a:ea typeface="Calibri"/>
                <a:cs typeface="Times New Roman"/>
              </a:rPr>
              <a:t>Interim Review (if necessary)</a:t>
            </a:r>
            <a:endParaRPr lang="en-US" sz="1200" b="1" kern="1200" dirty="0" smtClean="0">
              <a:solidFill>
                <a:srgbClr val="000000"/>
              </a:solidFill>
              <a:effectLst/>
              <a:ea typeface="Calibri"/>
              <a:cs typeface="Times New Roman"/>
            </a:endParaRPr>
          </a:p>
          <a:p>
            <a:pPr marL="41910">
              <a:lnSpc>
                <a:spcPts val="1400"/>
              </a:lnSpc>
            </a:pPr>
            <a:r>
              <a:rPr lang="sv-SE" sz="1200" b="1" dirty="0">
                <a:solidFill>
                  <a:schemeClr val="tx1"/>
                </a:solidFill>
                <a:ea typeface="Calibri"/>
                <a:cs typeface="Times New Roman"/>
              </a:rPr>
              <a:t>Deliverables: </a:t>
            </a:r>
            <a:endParaRPr lang="sv-SE" sz="1200" b="1" dirty="0" smtClean="0">
              <a:solidFill>
                <a:schemeClr val="tx1"/>
              </a:solidFill>
              <a:ea typeface="Calibri"/>
              <a:cs typeface="Times New Roman"/>
            </a:endParaRPr>
          </a:p>
          <a:p>
            <a:pPr marL="213360" indent="-171450">
              <a:lnSpc>
                <a:spcPts val="1400"/>
              </a:lnSpc>
              <a:buFont typeface="Arial" panose="020B0604020202020204" pitchFamily="34" charset="0"/>
              <a:buChar char="•"/>
            </a:pPr>
            <a:r>
              <a:rPr lang="sv-SE" sz="1200" dirty="0" smtClean="0">
                <a:solidFill>
                  <a:schemeClr val="tx1"/>
                </a:solidFill>
                <a:ea typeface="Calibri"/>
                <a:cs typeface="Times New Roman"/>
              </a:rPr>
              <a:t>New technical information </a:t>
            </a:r>
            <a:endParaRPr lang="sv-SE" sz="1200" dirty="0">
              <a:solidFill>
                <a:schemeClr val="tx1"/>
              </a:solidFill>
              <a:ea typeface="Calibri"/>
              <a:cs typeface="Times New Roman"/>
            </a:endParaRPr>
          </a:p>
          <a:p>
            <a:pPr marL="41910">
              <a:lnSpc>
                <a:spcPts val="1400"/>
              </a:lnSpc>
              <a:spcAft>
                <a:spcPts val="0"/>
              </a:spcAft>
            </a:pPr>
            <a:endParaRPr lang="en-US" sz="1200" dirty="0" smtClean="0">
              <a:solidFill>
                <a:schemeClr val="tx1"/>
              </a:solidFill>
              <a:ea typeface="Calibri"/>
              <a:cs typeface="Times New Roman"/>
            </a:endParaRPr>
          </a:p>
          <a:p>
            <a:pPr marL="41910">
              <a:lnSpc>
                <a:spcPts val="1400"/>
              </a:lnSpc>
            </a:pPr>
            <a:r>
              <a:rPr lang="sv-SE" sz="1200" b="1" dirty="0">
                <a:solidFill>
                  <a:schemeClr val="tx1"/>
                </a:solidFill>
                <a:ea typeface="Calibri"/>
                <a:cs typeface="Times New Roman"/>
              </a:rPr>
              <a:t>ESS action:</a:t>
            </a:r>
          </a:p>
          <a:p>
            <a:pPr marL="213360" indent="-171450">
              <a:lnSpc>
                <a:spcPts val="1400"/>
              </a:lnSpc>
              <a:spcAft>
                <a:spcPts val="0"/>
              </a:spcAft>
              <a:buFont typeface="Arial" panose="020B0604020202020204" pitchFamily="34" charset="0"/>
              <a:buChar char="•"/>
            </a:pPr>
            <a:r>
              <a:rPr lang="en-US" sz="1200" dirty="0">
                <a:solidFill>
                  <a:srgbClr val="000000"/>
                </a:solidFill>
                <a:ea typeface="Calibri"/>
                <a:cs typeface="Times New Roman"/>
              </a:rPr>
              <a:t>Verification of Integration</a:t>
            </a:r>
          </a:p>
          <a:p>
            <a:pPr marL="213360" indent="-171450">
              <a:lnSpc>
                <a:spcPts val="1400"/>
              </a:lnSpc>
              <a:spcAft>
                <a:spcPts val="0"/>
              </a:spcAft>
              <a:buFont typeface="Arial" panose="020B0604020202020204" pitchFamily="34" charset="0"/>
              <a:buChar char="•"/>
            </a:pPr>
            <a:r>
              <a:rPr lang="en-US" sz="1200" dirty="0">
                <a:solidFill>
                  <a:srgbClr val="000000"/>
                </a:solidFill>
                <a:ea typeface="Calibri"/>
                <a:cs typeface="Times New Roman"/>
              </a:rPr>
              <a:t>Verification of change</a:t>
            </a:r>
          </a:p>
          <a:p>
            <a:pPr marL="41910">
              <a:lnSpc>
                <a:spcPts val="1400"/>
              </a:lnSpc>
              <a:spcAft>
                <a:spcPts val="0"/>
              </a:spcAft>
            </a:pPr>
            <a:endParaRPr lang="en-US" sz="1200" dirty="0" smtClean="0">
              <a:solidFill>
                <a:schemeClr val="tx1"/>
              </a:solidFill>
              <a:ea typeface="Calibri"/>
              <a:cs typeface="Times New Roman"/>
            </a:endParaRPr>
          </a:p>
          <a:p>
            <a:pPr marL="41910">
              <a:lnSpc>
                <a:spcPts val="1400"/>
              </a:lnSpc>
              <a:spcAft>
                <a:spcPts val="0"/>
              </a:spcAft>
            </a:pPr>
            <a:r>
              <a:rPr lang="en-US" sz="1200" dirty="0" smtClean="0">
                <a:solidFill>
                  <a:schemeClr val="tx1"/>
                </a:solidFill>
                <a:ea typeface="Calibri"/>
                <a:cs typeface="Times New Roman"/>
              </a:rPr>
              <a:t>Informal meeting. Either personal or via </a:t>
            </a:r>
            <a:r>
              <a:rPr lang="en-US" sz="1200" dirty="0" err="1" smtClean="0">
                <a:solidFill>
                  <a:schemeClr val="tx1"/>
                </a:solidFill>
                <a:ea typeface="Calibri"/>
                <a:cs typeface="Times New Roman"/>
              </a:rPr>
              <a:t>Vidyo</a:t>
            </a:r>
            <a:r>
              <a:rPr lang="en-US" sz="1200" dirty="0" smtClean="0">
                <a:solidFill>
                  <a:schemeClr val="tx1"/>
                </a:solidFill>
                <a:ea typeface="Calibri"/>
                <a:cs typeface="Times New Roman"/>
              </a:rPr>
              <a:t>/Skype</a:t>
            </a:r>
          </a:p>
        </p:txBody>
      </p:sp>
      <p:sp>
        <p:nvSpPr>
          <p:cNvPr id="88" name="Folded Corner 87"/>
          <p:cNvSpPr/>
          <p:nvPr/>
        </p:nvSpPr>
        <p:spPr>
          <a:xfrm>
            <a:off x="5968719" y="3642307"/>
            <a:ext cx="2084032" cy="2315580"/>
          </a:xfrm>
          <a:prstGeom prst="foldedCorner">
            <a:avLst>
              <a:gd name="adj" fmla="val 996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schemeClr val="tx1"/>
            </a:solidFill>
          </a:ln>
          <a:effectLst>
            <a:outerShdw blurRad="40000" dist="508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lIns="35986" tIns="0" rIns="35986" bIns="0" rtlCol="0" anchor="t" anchorCtr="0">
            <a:noAutofit/>
          </a:bodyPr>
          <a:lstStyle/>
          <a:p>
            <a:pPr marL="41910">
              <a:lnSpc>
                <a:spcPts val="1400"/>
              </a:lnSpc>
              <a:spcAft>
                <a:spcPts val="600"/>
              </a:spcAft>
            </a:pPr>
            <a:r>
              <a:rPr lang="en-US" sz="1200" b="1" dirty="0" smtClean="0">
                <a:ea typeface="Calibri"/>
                <a:cs typeface="Times New Roman"/>
              </a:rPr>
              <a:t>Sub TG3 (2 weeks)*</a:t>
            </a:r>
            <a:endParaRPr lang="en-US" sz="1200" b="1" kern="1200" dirty="0" smtClean="0">
              <a:solidFill>
                <a:srgbClr val="000000"/>
              </a:solidFill>
              <a:effectLst/>
              <a:ea typeface="Calibri"/>
              <a:cs typeface="Times New Roman"/>
            </a:endParaRPr>
          </a:p>
          <a:p>
            <a:pPr marL="213360" indent="-171450">
              <a:lnSpc>
                <a:spcPts val="1400"/>
              </a:lnSpc>
              <a:buFont typeface="Arial" panose="020B0604020202020204" pitchFamily="34" charset="0"/>
              <a:buChar char="•"/>
            </a:pPr>
            <a:r>
              <a:rPr lang="en-US" sz="1200" kern="1200" dirty="0" smtClean="0">
                <a:solidFill>
                  <a:srgbClr val="000000"/>
                </a:solidFill>
                <a:effectLst/>
                <a:ea typeface="Calibri"/>
                <a:cs typeface="Times New Roman"/>
              </a:rPr>
              <a:t>See below</a:t>
            </a:r>
            <a:endParaRPr lang="sv-SE" sz="1200" dirty="0" smtClean="0">
              <a:solidFill>
                <a:schemeClr val="tx1"/>
              </a:solidFill>
              <a:ea typeface="Calibri"/>
              <a:cs typeface="Times New Roman"/>
            </a:endParaRPr>
          </a:p>
          <a:p>
            <a:pPr marL="41910">
              <a:lnSpc>
                <a:spcPts val="1400"/>
              </a:lnSpc>
              <a:spcAft>
                <a:spcPts val="0"/>
              </a:spcAft>
            </a:pPr>
            <a:endParaRPr lang="sv-SE" sz="1200" dirty="0">
              <a:solidFill>
                <a:schemeClr val="tx1"/>
              </a:solidFill>
              <a:ea typeface="Calibri"/>
              <a:cs typeface="Times New Roman"/>
            </a:endParaRPr>
          </a:p>
          <a:p>
            <a:pPr marL="41910">
              <a:lnSpc>
                <a:spcPts val="1400"/>
              </a:lnSpc>
              <a:spcAft>
                <a:spcPts val="0"/>
              </a:spcAft>
            </a:pPr>
            <a:r>
              <a:rPr lang="sv-SE" sz="1200" dirty="0" smtClean="0">
                <a:solidFill>
                  <a:schemeClr val="tx1"/>
                </a:solidFill>
                <a:ea typeface="Calibri"/>
                <a:cs typeface="Times New Roman"/>
              </a:rPr>
              <a:t>Formal meeting with the involved ESS group(s)</a:t>
            </a:r>
          </a:p>
        </p:txBody>
      </p:sp>
      <p:sp>
        <p:nvSpPr>
          <p:cNvPr id="2" name="TextBox 1"/>
          <p:cNvSpPr txBox="1"/>
          <p:nvPr/>
        </p:nvSpPr>
        <p:spPr>
          <a:xfrm>
            <a:off x="774996" y="6157913"/>
            <a:ext cx="6500813" cy="307777"/>
          </a:xfrm>
          <a:prstGeom prst="rect">
            <a:avLst/>
          </a:prstGeom>
          <a:noFill/>
        </p:spPr>
        <p:txBody>
          <a:bodyPr wrap="square" rtlCol="0">
            <a:spAutoFit/>
          </a:bodyPr>
          <a:lstStyle/>
          <a:p>
            <a:r>
              <a:rPr lang="sv-SE" sz="1400" dirty="0" smtClean="0"/>
              <a:t>/*: See ESS-0099059 for the detailed description of the deliverables/</a:t>
            </a:r>
            <a:endParaRPr lang="sv-SE" sz="1400" dirty="0"/>
          </a:p>
        </p:txBody>
      </p:sp>
      <p:sp>
        <p:nvSpPr>
          <p:cNvPr id="25" name="Pentagon 24"/>
          <p:cNvSpPr/>
          <p:nvPr/>
        </p:nvSpPr>
        <p:spPr>
          <a:xfrm>
            <a:off x="2380455" y="1750583"/>
            <a:ext cx="842380" cy="903622"/>
          </a:xfrm>
          <a:prstGeom prst="homePlate">
            <a:avLst>
              <a:gd name="adj" fmla="val 26928"/>
            </a:avLst>
          </a:prstGeom>
          <a:solidFill>
            <a:srgbClr val="FFFF00"/>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dirty="0" smtClean="0">
                <a:solidFill>
                  <a:schemeClr val="tx1"/>
                </a:solidFill>
                <a:effectLst/>
                <a:ea typeface="MS Mincho"/>
              </a:rPr>
              <a:t>Tendering</a:t>
            </a:r>
            <a:endParaRPr lang="sv-SE" sz="1200" dirty="0">
              <a:solidFill>
                <a:schemeClr val="tx1"/>
              </a:solidFill>
              <a:effectLst/>
              <a:ea typeface="MS Mincho"/>
            </a:endParaRPr>
          </a:p>
        </p:txBody>
      </p:sp>
    </p:spTree>
    <p:extLst>
      <p:ext uri="{BB962C8B-B14F-4D97-AF65-F5344CB8AC3E}">
        <p14:creationId xmlns:p14="http://schemas.microsoft.com/office/powerpoint/2010/main" val="162015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additive="base">
                                        <p:cTn id="13" dur="500" fill="hold"/>
                                        <p:tgtEl>
                                          <p:spTgt spid="88"/>
                                        </p:tgtEl>
                                        <p:attrNameLst>
                                          <p:attrName>ppt_x</p:attrName>
                                        </p:attrNameLst>
                                      </p:cBhvr>
                                      <p:tavLst>
                                        <p:tav tm="0">
                                          <p:val>
                                            <p:strVal val="#ppt_x"/>
                                          </p:val>
                                        </p:tav>
                                        <p:tav tm="100000">
                                          <p:val>
                                            <p:strVal val="#ppt_x"/>
                                          </p:val>
                                        </p:tav>
                                      </p:tavLst>
                                    </p:anim>
                                    <p:anim calcmode="lin" valueType="num">
                                      <p:cBhvr additive="base">
                                        <p:cTn id="14"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954107"/>
          </a:xfrm>
          <a:prstGeom prst="rect">
            <a:avLst/>
          </a:prstGeom>
        </p:spPr>
        <p:txBody>
          <a:bodyPr wrap="square">
            <a:spAutoFit/>
          </a:bodyPr>
          <a:lstStyle/>
          <a:p>
            <a:r>
              <a:rPr lang="sv-SE" sz="2800" dirty="0">
                <a:solidFill>
                  <a:schemeClr val="bg1"/>
                </a:solidFill>
              </a:rPr>
              <a:t>Outsourced ESS Instrument Design Process of a </a:t>
            </a:r>
            <a:r>
              <a:rPr lang="sv-SE" sz="2800" dirty="0" smtClean="0">
                <a:solidFill>
                  <a:schemeClr val="bg1"/>
                </a:solidFill>
              </a:rPr>
              <a:t>Stage /Scenario 2</a:t>
            </a:r>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23</a:t>
            </a:fld>
            <a:endParaRPr lang="sv-SE" dirty="0"/>
          </a:p>
        </p:txBody>
      </p:sp>
      <p:grpSp>
        <p:nvGrpSpPr>
          <p:cNvPr id="3" name="Group 2"/>
          <p:cNvGrpSpPr/>
          <p:nvPr/>
        </p:nvGrpSpPr>
        <p:grpSpPr>
          <a:xfrm>
            <a:off x="767399" y="2283062"/>
            <a:ext cx="7540991" cy="3720928"/>
            <a:chOff x="767399" y="2666065"/>
            <a:chExt cx="7540991" cy="3720928"/>
          </a:xfrm>
        </p:grpSpPr>
        <p:grpSp>
          <p:nvGrpSpPr>
            <p:cNvPr id="6" name="Group 5"/>
            <p:cNvGrpSpPr/>
            <p:nvPr/>
          </p:nvGrpSpPr>
          <p:grpSpPr>
            <a:xfrm>
              <a:off x="1437793" y="2666065"/>
              <a:ext cx="6870597" cy="1678865"/>
              <a:chOff x="396820" y="4905211"/>
              <a:chExt cx="6870597" cy="1678865"/>
            </a:xfrm>
          </p:grpSpPr>
          <p:grpSp>
            <p:nvGrpSpPr>
              <p:cNvPr id="47" name="Group 46"/>
              <p:cNvGrpSpPr/>
              <p:nvPr/>
            </p:nvGrpSpPr>
            <p:grpSpPr>
              <a:xfrm>
                <a:off x="396820" y="4905211"/>
                <a:ext cx="6870597" cy="906656"/>
                <a:chOff x="-1567079" y="-91104"/>
                <a:chExt cx="9427136" cy="1174533"/>
              </a:xfrm>
            </p:grpSpPr>
            <p:grpSp>
              <p:nvGrpSpPr>
                <p:cNvPr id="54" name="Group 53"/>
                <p:cNvGrpSpPr/>
                <p:nvPr/>
              </p:nvGrpSpPr>
              <p:grpSpPr>
                <a:xfrm>
                  <a:off x="-1567079" y="-91104"/>
                  <a:ext cx="9427136" cy="1170610"/>
                  <a:chOff x="-1194270" y="-91104"/>
                  <a:chExt cx="7184420" cy="1170610"/>
                </a:xfrm>
              </p:grpSpPr>
              <p:grpSp>
                <p:nvGrpSpPr>
                  <p:cNvPr id="56" name="Group 55"/>
                  <p:cNvGrpSpPr/>
                  <p:nvPr/>
                </p:nvGrpSpPr>
                <p:grpSpPr>
                  <a:xfrm>
                    <a:off x="-1194270" y="-91104"/>
                    <a:ext cx="5999229" cy="1170610"/>
                    <a:chOff x="-439491" y="-45867"/>
                    <a:chExt cx="2207714" cy="589354"/>
                  </a:xfrm>
                </p:grpSpPr>
                <p:sp>
                  <p:nvSpPr>
                    <p:cNvPr id="58" name="Pentagon 57"/>
                    <p:cNvSpPr/>
                    <p:nvPr/>
                  </p:nvSpPr>
                  <p:spPr>
                    <a:xfrm>
                      <a:off x="965428" y="-45867"/>
                      <a:ext cx="802795" cy="589354"/>
                    </a:xfrm>
                    <a:prstGeom prst="homePlate">
                      <a:avLst>
                        <a:gd name="adj" fmla="val 27700"/>
                      </a:avLst>
                    </a:prstGeom>
                  </p:spPr>
                  <p:style>
                    <a:lnRef idx="1">
                      <a:schemeClr val="accent1"/>
                    </a:lnRef>
                    <a:fillRef idx="3">
                      <a:schemeClr val="accent1"/>
                    </a:fillRef>
                    <a:effectRef idx="2">
                      <a:schemeClr val="accent1"/>
                    </a:effectRef>
                    <a:fontRef idx="minor">
                      <a:schemeClr val="lt1"/>
                    </a:fontRef>
                  </p:style>
                  <p:txBody>
                    <a:bodyPr lIns="91407" tIns="45705" rIns="91407" bIns="45705" rtlCol="0" anchor="t" anchorCtr="0"/>
                    <a:lstStyle/>
                    <a:p>
                      <a:pPr algn="ctr">
                        <a:spcAft>
                          <a:spcPts val="0"/>
                        </a:spcAft>
                      </a:pPr>
                      <a:r>
                        <a:rPr lang="sv-SE" sz="1600" dirty="0" smtClean="0">
                          <a:ea typeface="MS Mincho"/>
                        </a:rPr>
                        <a:t> </a:t>
                      </a:r>
                      <a:r>
                        <a:rPr lang="sv-SE" sz="1400" dirty="0" smtClean="0">
                          <a:ea typeface="MS Mincho"/>
                        </a:rPr>
                        <a:t>Outsourced Design</a:t>
                      </a:r>
                      <a:endParaRPr lang="sv-SE" sz="1400" dirty="0">
                        <a:effectLst/>
                        <a:ea typeface="MS Mincho"/>
                      </a:endParaRPr>
                    </a:p>
                  </p:txBody>
                </p:sp>
                <p:sp>
                  <p:nvSpPr>
                    <p:cNvPr id="59" name="Pentagon 58"/>
                    <p:cNvSpPr/>
                    <p:nvPr/>
                  </p:nvSpPr>
                  <p:spPr>
                    <a:xfrm>
                      <a:off x="104017" y="-45867"/>
                      <a:ext cx="537255" cy="589350"/>
                    </a:xfrm>
                    <a:prstGeom prst="homePlate">
                      <a:avLst>
                        <a:gd name="adj" fmla="val 26928"/>
                      </a:avLst>
                    </a:prstGeom>
                    <a:solidFill>
                      <a:srgbClr val="00FAE2"/>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chemeClr val="tx1"/>
                          </a:solidFill>
                          <a:effectLst/>
                          <a:ea typeface="MS Mincho"/>
                          <a:cs typeface="Times New Roman"/>
                        </a:rPr>
                        <a:t>Preliminary engineering, or design change</a:t>
                      </a:r>
                      <a:endParaRPr lang="sv-SE" sz="1200" dirty="0">
                        <a:solidFill>
                          <a:schemeClr val="tx1"/>
                        </a:solidFill>
                        <a:effectLst/>
                        <a:latin typeface="Times New Roman"/>
                        <a:ea typeface="MS Mincho"/>
                      </a:endParaRPr>
                    </a:p>
                  </p:txBody>
                </p:sp>
                <p:sp>
                  <p:nvSpPr>
                    <p:cNvPr id="60" name="Pentagon 59"/>
                    <p:cNvSpPr/>
                    <p:nvPr/>
                  </p:nvSpPr>
                  <p:spPr>
                    <a:xfrm>
                      <a:off x="-439491" y="-45867"/>
                      <a:ext cx="543508" cy="589353"/>
                    </a:xfrm>
                    <a:prstGeom prst="homePlate">
                      <a:avLst>
                        <a:gd name="adj" fmla="val 26928"/>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r>
                        <a:rPr lang="sv-SE" sz="1400" b="1" dirty="0" smtClean="0">
                          <a:solidFill>
                            <a:srgbClr val="FFFF00"/>
                          </a:solidFill>
                          <a:ea typeface="MS Mincho"/>
                          <a:cs typeface="Times New Roman"/>
                        </a:rPr>
                        <a:t>Phase 1</a:t>
                      </a:r>
                      <a:endParaRPr lang="sv-SE" sz="1400" b="1" dirty="0">
                        <a:solidFill>
                          <a:srgbClr val="FFFF00"/>
                        </a:solidFill>
                        <a:ea typeface="MS Mincho"/>
                        <a:cs typeface="Times New Roman"/>
                      </a:endParaRPr>
                    </a:p>
                    <a:p>
                      <a:pPr algn="ctr">
                        <a:spcAft>
                          <a:spcPts val="0"/>
                        </a:spcAft>
                      </a:pPr>
                      <a:r>
                        <a:rPr lang="sv-SE" sz="1200" dirty="0" smtClean="0">
                          <a:solidFill>
                            <a:srgbClr val="FFFFFF"/>
                          </a:solidFill>
                          <a:ea typeface="MS Mincho"/>
                          <a:cs typeface="Times New Roman"/>
                        </a:rPr>
                        <a:t>Definition of base parameters and requirements</a:t>
                      </a:r>
                      <a:endParaRPr lang="sv-SE" sz="1200" dirty="0">
                        <a:effectLst/>
                        <a:latin typeface="Times New Roman"/>
                        <a:ea typeface="MS Mincho"/>
                      </a:endParaRPr>
                    </a:p>
                  </p:txBody>
                </p:sp>
              </p:grpSp>
              <p:sp>
                <p:nvSpPr>
                  <p:cNvPr id="57" name="Pentagon 56"/>
                  <p:cNvSpPr/>
                  <p:nvPr/>
                </p:nvSpPr>
                <p:spPr>
                  <a:xfrm>
                    <a:off x="4804964" y="-91104"/>
                    <a:ext cx="1185186" cy="1170602"/>
                  </a:xfrm>
                  <a:prstGeom prst="homePlate">
                    <a:avLst>
                      <a:gd name="adj" fmla="val 26928"/>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rgbClr val="FFFFFF"/>
                        </a:solidFill>
                        <a:effectLst/>
                        <a:ea typeface="MS Mincho"/>
                        <a:cs typeface="Times New Roman"/>
                      </a:rPr>
                      <a:t>Manufacturing</a:t>
                    </a:r>
                    <a:endParaRPr lang="sv-SE" sz="1200" dirty="0">
                      <a:effectLst/>
                      <a:latin typeface="Times New Roman"/>
                      <a:ea typeface="MS Mincho"/>
                    </a:endParaRPr>
                  </a:p>
                </p:txBody>
              </p:sp>
            </p:grpSp>
            <p:sp>
              <p:nvSpPr>
                <p:cNvPr id="55" name="Pentagon 54"/>
                <p:cNvSpPr/>
                <p:nvPr/>
              </p:nvSpPr>
              <p:spPr>
                <a:xfrm>
                  <a:off x="3442393" y="347157"/>
                  <a:ext cx="2737036" cy="736272"/>
                </a:xfrm>
                <a:prstGeom prst="homePlate">
                  <a:avLst>
                    <a:gd name="adj" fmla="val 2692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rgbClr val="FFFFFF"/>
                      </a:solidFill>
                      <a:effectLst/>
                      <a:ea typeface="MS Mincho"/>
                      <a:cs typeface="Times New Roman"/>
                    </a:rPr>
                    <a:t>Detailed engineering</a:t>
                  </a:r>
                  <a:endParaRPr lang="sv-SE" sz="1200" dirty="0">
                    <a:effectLst/>
                    <a:latin typeface="Times New Roman"/>
                    <a:ea typeface="MS Mincho"/>
                  </a:endParaRPr>
                </a:p>
              </p:txBody>
            </p:sp>
          </p:grpSp>
          <p:sp>
            <p:nvSpPr>
              <p:cNvPr id="85" name="Diamond 84"/>
              <p:cNvSpPr/>
              <p:nvPr/>
            </p:nvSpPr>
            <p:spPr>
              <a:xfrm>
                <a:off x="3153916" y="5860759"/>
                <a:ext cx="172089" cy="207055"/>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6" name="Diamond 85"/>
              <p:cNvSpPr/>
              <p:nvPr/>
            </p:nvSpPr>
            <p:spPr>
              <a:xfrm>
                <a:off x="6051825" y="5860759"/>
                <a:ext cx="168279" cy="199433"/>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7" name="Diamond 86"/>
              <p:cNvSpPr/>
              <p:nvPr/>
            </p:nvSpPr>
            <p:spPr>
              <a:xfrm>
                <a:off x="1723187" y="5842097"/>
                <a:ext cx="172089" cy="207054"/>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9" name="Text Box 22"/>
              <p:cNvSpPr txBox="1"/>
              <p:nvPr/>
            </p:nvSpPr>
            <p:spPr>
              <a:xfrm>
                <a:off x="1571914" y="6106245"/>
                <a:ext cx="474633" cy="265485"/>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TG2</a:t>
                </a:r>
                <a:endParaRPr lang="sv-SE" sz="1200" dirty="0">
                  <a:effectLst/>
                  <a:ea typeface="Calibri"/>
                  <a:cs typeface="Times New Roman"/>
                </a:endParaRPr>
              </a:p>
            </p:txBody>
          </p:sp>
          <p:sp>
            <p:nvSpPr>
              <p:cNvPr id="90" name="Text Box 48"/>
              <p:cNvSpPr txBox="1"/>
              <p:nvPr/>
            </p:nvSpPr>
            <p:spPr>
              <a:xfrm>
                <a:off x="2423594" y="6105567"/>
                <a:ext cx="1352845" cy="47850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a:effectLst/>
                    <a:ea typeface="Calibri"/>
                    <a:cs typeface="Times New Roman"/>
                  </a:rPr>
                  <a:t>Procurement verification</a:t>
                </a:r>
                <a:endParaRPr lang="sv-SE" sz="1200" dirty="0">
                  <a:effectLst/>
                  <a:ea typeface="Calibri"/>
                  <a:cs typeface="Times New Roman"/>
                </a:endParaRPr>
              </a:p>
            </p:txBody>
          </p:sp>
          <p:sp>
            <p:nvSpPr>
              <p:cNvPr id="92" name="Text Box 24"/>
              <p:cNvSpPr txBox="1"/>
              <p:nvPr/>
            </p:nvSpPr>
            <p:spPr>
              <a:xfrm>
                <a:off x="5760799" y="6105567"/>
                <a:ext cx="694072" cy="2654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Sub TG3</a:t>
                </a:r>
                <a:endParaRPr lang="sv-SE" sz="1200" dirty="0">
                  <a:effectLst/>
                  <a:ea typeface="Calibri"/>
                  <a:cs typeface="Times New Roman"/>
                </a:endParaRPr>
              </a:p>
            </p:txBody>
          </p:sp>
        </p:grpSp>
        <p:sp>
          <p:nvSpPr>
            <p:cNvPr id="96" name="Rectangle 95"/>
            <p:cNvSpPr/>
            <p:nvPr/>
          </p:nvSpPr>
          <p:spPr>
            <a:xfrm>
              <a:off x="767399" y="3824340"/>
              <a:ext cx="6974283" cy="1354217"/>
            </a:xfrm>
            <a:prstGeom prst="rect">
              <a:avLst/>
            </a:prstGeom>
            <a:ln w="3175">
              <a:solidFill>
                <a:srgbClr val="C00000"/>
              </a:solidFill>
              <a:prstDash val="dash"/>
            </a:ln>
          </p:spPr>
          <p:txBody>
            <a:bodyPr wrap="square">
              <a:spAutoFit/>
            </a:bodyPr>
            <a:lstStyle/>
            <a:p>
              <a:pPr>
                <a:spcAft>
                  <a:spcPts val="0"/>
                </a:spcAft>
              </a:pPr>
              <a:endParaRPr lang="sv-SE" b="1" dirty="0" smtClean="0">
                <a:ea typeface="MS Mincho"/>
                <a:cs typeface="Times New Roman"/>
              </a:endParaRPr>
            </a:p>
            <a:p>
              <a:pPr>
                <a:spcAft>
                  <a:spcPts val="0"/>
                </a:spcAft>
              </a:pPr>
              <a:r>
                <a:rPr lang="sv-SE" b="1" dirty="0" smtClean="0">
                  <a:ea typeface="MS Mincho"/>
                  <a:cs typeface="Times New Roman"/>
                </a:rPr>
                <a:t>ESS  </a:t>
              </a:r>
              <a:r>
                <a:rPr lang="sv-SE" b="1" dirty="0">
                  <a:ea typeface="MS Mincho"/>
                  <a:cs typeface="Times New Roman"/>
                </a:rPr>
                <a:t>- Instrument </a:t>
              </a:r>
            </a:p>
            <a:p>
              <a:pPr>
                <a:spcAft>
                  <a:spcPts val="1200"/>
                </a:spcAft>
              </a:pPr>
              <a:r>
                <a:rPr lang="sv-SE" b="1" dirty="0">
                  <a:ea typeface="MS Mincho"/>
                  <a:cs typeface="Times New Roman"/>
                </a:rPr>
                <a:t>action</a:t>
              </a:r>
              <a:r>
                <a:rPr lang="sv-SE" b="1" dirty="0" smtClean="0">
                  <a:ea typeface="MS Mincho"/>
                  <a:cs typeface="Times New Roman"/>
                </a:rPr>
                <a:t>:</a:t>
              </a:r>
            </a:p>
            <a:p>
              <a:pPr>
                <a:spcAft>
                  <a:spcPts val="0"/>
                </a:spcAft>
              </a:pPr>
              <a:endParaRPr lang="sv-SE" b="1" dirty="0">
                <a:ea typeface="MS Mincho"/>
                <a:cs typeface="Times New Roman"/>
              </a:endParaRPr>
            </a:p>
          </p:txBody>
        </p:sp>
        <p:sp>
          <p:nvSpPr>
            <p:cNvPr id="30" name="Text Box 24"/>
            <p:cNvSpPr txBox="1"/>
            <p:nvPr/>
          </p:nvSpPr>
          <p:spPr>
            <a:xfrm>
              <a:off x="3464567" y="4453850"/>
              <a:ext cx="1352845" cy="61125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dirty="0">
                  <a:ea typeface="Calibri"/>
                  <a:cs typeface="Times New Roman"/>
                </a:rPr>
                <a:t>Design </a:t>
              </a:r>
              <a:r>
                <a:rPr lang="en-US" sz="1200" dirty="0" smtClean="0">
                  <a:ea typeface="Calibri"/>
                  <a:cs typeface="Times New Roman"/>
                </a:rPr>
                <a:t>review </a:t>
              </a:r>
              <a:r>
                <a:rPr lang="en-US" sz="1200" dirty="0">
                  <a:ea typeface="Calibri"/>
                  <a:cs typeface="Times New Roman"/>
                </a:rPr>
                <a:t>by ESS technology group</a:t>
              </a:r>
              <a:endParaRPr lang="sv-SE" sz="1200" dirty="0">
                <a:ea typeface="Calibri"/>
                <a:cs typeface="Times New Roman"/>
              </a:endParaRPr>
            </a:p>
          </p:txBody>
        </p:sp>
        <p:sp>
          <p:nvSpPr>
            <p:cNvPr id="31" name="Rounded Rectangle 30"/>
            <p:cNvSpPr/>
            <p:nvPr/>
          </p:nvSpPr>
          <p:spPr>
            <a:xfrm>
              <a:off x="854510" y="5801206"/>
              <a:ext cx="4474728" cy="585787"/>
            </a:xfrm>
            <a:prstGeom prst="roundRect">
              <a:avLst/>
            </a:prstGeom>
            <a:gradFill>
              <a:gsLst>
                <a:gs pos="50000">
                  <a:srgbClr val="97C9A8"/>
                </a:gs>
                <a:gs pos="0">
                  <a:srgbClr val="92D050"/>
                </a:gs>
                <a:gs pos="100000">
                  <a:schemeClr val="accent3">
                    <a:lumMod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Example: NMX Sample environment robots</a:t>
              </a:r>
              <a:endParaRPr lang="sv-SE" dirty="0"/>
            </a:p>
          </p:txBody>
        </p:sp>
        <p:sp>
          <p:nvSpPr>
            <p:cNvPr id="32" name="TextBox 31"/>
            <p:cNvSpPr txBox="1"/>
            <p:nvPr/>
          </p:nvSpPr>
          <p:spPr>
            <a:xfrm>
              <a:off x="6745676" y="4186854"/>
              <a:ext cx="1171575" cy="253916"/>
            </a:xfrm>
            <a:prstGeom prst="rect">
              <a:avLst/>
            </a:prstGeom>
            <a:noFill/>
          </p:spPr>
          <p:txBody>
            <a:bodyPr wrap="square" rtlCol="0">
              <a:spAutoFit/>
            </a:bodyPr>
            <a:lstStyle/>
            <a:p>
              <a:r>
                <a:rPr lang="sv-SE" sz="1050" dirty="0" smtClean="0"/>
                <a:t>(Before CDR)</a:t>
              </a:r>
              <a:endParaRPr lang="sv-SE" sz="1050" dirty="0"/>
            </a:p>
          </p:txBody>
        </p:sp>
      </p:grpSp>
      <p:sp>
        <p:nvSpPr>
          <p:cNvPr id="33" name="Pentagon 32"/>
          <p:cNvSpPr/>
          <p:nvPr/>
        </p:nvSpPr>
        <p:spPr>
          <a:xfrm>
            <a:off x="4254539" y="2286571"/>
            <a:ext cx="834208" cy="903622"/>
          </a:xfrm>
          <a:prstGeom prst="homePlate">
            <a:avLst>
              <a:gd name="adj" fmla="val 26928"/>
            </a:avLst>
          </a:prstGeom>
          <a:solidFill>
            <a:srgbClr val="FFFF00"/>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dirty="0" smtClean="0">
                <a:solidFill>
                  <a:schemeClr val="tx1"/>
                </a:solidFill>
                <a:effectLst/>
                <a:ea typeface="MS Mincho"/>
              </a:rPr>
              <a:t>Tendering</a:t>
            </a:r>
            <a:endParaRPr lang="sv-SE" sz="1200" dirty="0">
              <a:solidFill>
                <a:schemeClr val="tx1"/>
              </a:solidFill>
              <a:effectLst/>
              <a:ea typeface="MS Mincho"/>
            </a:endParaRPr>
          </a:p>
        </p:txBody>
      </p:sp>
      <p:sp>
        <p:nvSpPr>
          <p:cNvPr id="34" name="Diamond 33"/>
          <p:cNvSpPr/>
          <p:nvPr/>
        </p:nvSpPr>
        <p:spPr>
          <a:xfrm>
            <a:off x="5002703" y="3233900"/>
            <a:ext cx="172089" cy="207055"/>
          </a:xfrm>
          <a:prstGeom prst="diamond">
            <a:avLst/>
          </a:prstGeom>
          <a:solidFill>
            <a:srgbClr val="FFFFB9"/>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35" name="Text Box 24"/>
          <p:cNvSpPr txBox="1"/>
          <p:nvPr/>
        </p:nvSpPr>
        <p:spPr>
          <a:xfrm>
            <a:off x="4870529" y="3481476"/>
            <a:ext cx="917417" cy="48045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175">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Potential Checkpoint</a:t>
            </a:r>
            <a:endParaRPr lang="sv-SE" sz="1200" dirty="0">
              <a:effectLst/>
              <a:ea typeface="Calibri"/>
              <a:cs typeface="Times New Roman"/>
            </a:endParaRPr>
          </a:p>
        </p:txBody>
      </p:sp>
    </p:spTree>
    <p:extLst>
      <p:ext uri="{BB962C8B-B14F-4D97-AF65-F5344CB8AC3E}">
        <p14:creationId xmlns:p14="http://schemas.microsoft.com/office/powerpoint/2010/main" val="4283991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1384995"/>
          </a:xfrm>
          <a:prstGeom prst="rect">
            <a:avLst/>
          </a:prstGeom>
        </p:spPr>
        <p:txBody>
          <a:bodyPr wrap="square">
            <a:spAutoFit/>
          </a:bodyPr>
          <a:lstStyle/>
          <a:p>
            <a:r>
              <a:rPr lang="sv-SE" sz="2800" dirty="0">
                <a:solidFill>
                  <a:schemeClr val="bg1"/>
                </a:solidFill>
              </a:rPr>
              <a:t>Outsourced ESS Instrument Design Process of a Stage /Scenario </a:t>
            </a:r>
            <a:r>
              <a:rPr lang="sv-SE" sz="2800" dirty="0" smtClean="0">
                <a:solidFill>
                  <a:schemeClr val="bg1"/>
                </a:solidFill>
              </a:rPr>
              <a:t>3</a:t>
            </a:r>
            <a:endParaRPr lang="sv-SE" sz="2800" dirty="0">
              <a:solidFill>
                <a:schemeClr val="bg1"/>
              </a:solidFill>
            </a:endParaRPr>
          </a:p>
          <a:p>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24</a:t>
            </a:fld>
            <a:endParaRPr lang="sv-SE" dirty="0"/>
          </a:p>
        </p:txBody>
      </p:sp>
      <p:grpSp>
        <p:nvGrpSpPr>
          <p:cNvPr id="5" name="Group 4"/>
          <p:cNvGrpSpPr/>
          <p:nvPr/>
        </p:nvGrpSpPr>
        <p:grpSpPr>
          <a:xfrm>
            <a:off x="1318800" y="2406276"/>
            <a:ext cx="6591591" cy="1899108"/>
            <a:chOff x="675826" y="2090597"/>
            <a:chExt cx="6591591" cy="1899108"/>
          </a:xfrm>
        </p:grpSpPr>
        <p:grpSp>
          <p:nvGrpSpPr>
            <p:cNvPr id="62" name="Group 61"/>
            <p:cNvGrpSpPr/>
            <p:nvPr/>
          </p:nvGrpSpPr>
          <p:grpSpPr>
            <a:xfrm>
              <a:off x="675826" y="2090597"/>
              <a:ext cx="6591591" cy="906657"/>
              <a:chOff x="-1184256" y="-91105"/>
              <a:chExt cx="9044313" cy="1174534"/>
            </a:xfrm>
          </p:grpSpPr>
          <p:grpSp>
            <p:nvGrpSpPr>
              <p:cNvPr id="69" name="Group 68"/>
              <p:cNvGrpSpPr/>
              <p:nvPr/>
            </p:nvGrpSpPr>
            <p:grpSpPr>
              <a:xfrm>
                <a:off x="-1184256" y="-91105"/>
                <a:ext cx="9044313" cy="1170611"/>
                <a:chOff x="-902521" y="-91105"/>
                <a:chExt cx="6892671" cy="1170611"/>
              </a:xfrm>
            </p:grpSpPr>
            <p:grpSp>
              <p:nvGrpSpPr>
                <p:cNvPr id="71" name="Group 70"/>
                <p:cNvGrpSpPr/>
                <p:nvPr/>
              </p:nvGrpSpPr>
              <p:grpSpPr>
                <a:xfrm>
                  <a:off x="-902521" y="-91105"/>
                  <a:ext cx="5707480" cy="1170611"/>
                  <a:chOff x="-332127" y="-45867"/>
                  <a:chExt cx="2100350" cy="589354"/>
                </a:xfrm>
              </p:grpSpPr>
              <p:sp>
                <p:nvSpPr>
                  <p:cNvPr id="73" name="Pentagon 72"/>
                  <p:cNvSpPr/>
                  <p:nvPr/>
                </p:nvSpPr>
                <p:spPr>
                  <a:xfrm>
                    <a:off x="1022760" y="-45867"/>
                    <a:ext cx="745463" cy="589354"/>
                  </a:xfrm>
                  <a:prstGeom prst="homePlate">
                    <a:avLst>
                      <a:gd name="adj" fmla="val 27700"/>
                    </a:avLst>
                  </a:prstGeom>
                </p:spPr>
                <p:style>
                  <a:lnRef idx="1">
                    <a:schemeClr val="accent1"/>
                  </a:lnRef>
                  <a:fillRef idx="3">
                    <a:schemeClr val="accent1"/>
                  </a:fillRef>
                  <a:effectRef idx="2">
                    <a:schemeClr val="accent1"/>
                  </a:effectRef>
                  <a:fontRef idx="minor">
                    <a:schemeClr val="lt1"/>
                  </a:fontRef>
                </p:style>
                <p:txBody>
                  <a:bodyPr lIns="91407" tIns="45705" rIns="91407" bIns="45705" rtlCol="0" anchor="t" anchorCtr="0"/>
                  <a:lstStyle/>
                  <a:p>
                    <a:pPr algn="ctr">
                      <a:spcAft>
                        <a:spcPts val="0"/>
                      </a:spcAft>
                    </a:pPr>
                    <a:r>
                      <a:rPr lang="sv-SE" sz="1400" dirty="0">
                        <a:ea typeface="MS Mincho"/>
                      </a:rPr>
                      <a:t>Outsourced </a:t>
                    </a:r>
                    <a:r>
                      <a:rPr lang="sv-SE" sz="1400" dirty="0" smtClean="0">
                        <a:ea typeface="MS Mincho"/>
                      </a:rPr>
                      <a:t>Design</a:t>
                    </a:r>
                    <a:endParaRPr lang="sv-SE" sz="1400" dirty="0">
                      <a:effectLst/>
                      <a:ea typeface="MS Mincho"/>
                    </a:endParaRPr>
                  </a:p>
                </p:txBody>
              </p:sp>
              <p:sp>
                <p:nvSpPr>
                  <p:cNvPr id="75" name="Pentagon 74"/>
                  <p:cNvSpPr/>
                  <p:nvPr/>
                </p:nvSpPr>
                <p:spPr>
                  <a:xfrm>
                    <a:off x="-332127" y="-45867"/>
                    <a:ext cx="1030732" cy="589353"/>
                  </a:xfrm>
                  <a:prstGeom prst="homePlate">
                    <a:avLst>
                      <a:gd name="adj" fmla="val 26928"/>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400" b="1" dirty="0" smtClean="0">
                        <a:solidFill>
                          <a:srgbClr val="FFFF00"/>
                        </a:solidFill>
                        <a:ea typeface="MS Mincho"/>
                        <a:cs typeface="Times New Roman"/>
                      </a:rPr>
                      <a:t>Phase 1 </a:t>
                    </a:r>
                  </a:p>
                  <a:p>
                    <a:pPr>
                      <a:spcAft>
                        <a:spcPts val="0"/>
                      </a:spcAft>
                    </a:pPr>
                    <a:r>
                      <a:rPr lang="sv-SE" sz="1200" dirty="0" smtClean="0">
                        <a:solidFill>
                          <a:srgbClr val="FFFFFF"/>
                        </a:solidFill>
                        <a:ea typeface="MS Mincho"/>
                        <a:cs typeface="Times New Roman"/>
                      </a:rPr>
                      <a:t>Definition of base </a:t>
                    </a:r>
                  </a:p>
                  <a:p>
                    <a:pPr>
                      <a:spcAft>
                        <a:spcPts val="0"/>
                      </a:spcAft>
                    </a:pPr>
                    <a:r>
                      <a:rPr lang="sv-SE" sz="1200" dirty="0" smtClean="0">
                        <a:solidFill>
                          <a:srgbClr val="FFFFFF"/>
                        </a:solidFill>
                        <a:ea typeface="MS Mincho"/>
                        <a:cs typeface="Times New Roman"/>
                      </a:rPr>
                      <a:t>parameters and </a:t>
                    </a:r>
                  </a:p>
                  <a:p>
                    <a:pPr>
                      <a:spcAft>
                        <a:spcPts val="0"/>
                      </a:spcAft>
                    </a:pPr>
                    <a:r>
                      <a:rPr lang="sv-SE" sz="1200" dirty="0" smtClean="0">
                        <a:solidFill>
                          <a:srgbClr val="FFFFFF"/>
                        </a:solidFill>
                        <a:ea typeface="MS Mincho"/>
                        <a:cs typeface="Times New Roman"/>
                      </a:rPr>
                      <a:t>requirements</a:t>
                    </a:r>
                    <a:endParaRPr lang="sv-SE" sz="1200" dirty="0">
                      <a:effectLst/>
                      <a:latin typeface="Times New Roman"/>
                      <a:ea typeface="MS Mincho"/>
                    </a:endParaRPr>
                  </a:p>
                </p:txBody>
              </p:sp>
              <p:sp>
                <p:nvSpPr>
                  <p:cNvPr id="74" name="Pentagon 73"/>
                  <p:cNvSpPr/>
                  <p:nvPr/>
                </p:nvSpPr>
                <p:spPr>
                  <a:xfrm>
                    <a:off x="195829" y="176962"/>
                    <a:ext cx="460920" cy="366316"/>
                  </a:xfrm>
                  <a:prstGeom prst="homePlate">
                    <a:avLst>
                      <a:gd name="adj" fmla="val 26928"/>
                    </a:avLst>
                  </a:prstGeom>
                  <a:solidFill>
                    <a:srgbClr val="00FAE2"/>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chemeClr val="tx1"/>
                        </a:solidFill>
                        <a:effectLst/>
                        <a:ea typeface="MS Mincho"/>
                        <a:cs typeface="Times New Roman"/>
                      </a:rPr>
                      <a:t>Preliminary engineering</a:t>
                    </a:r>
                    <a:endParaRPr lang="sv-SE" sz="1200" dirty="0">
                      <a:solidFill>
                        <a:schemeClr val="tx1"/>
                      </a:solidFill>
                      <a:effectLst/>
                      <a:latin typeface="Times New Roman"/>
                      <a:ea typeface="MS Mincho"/>
                    </a:endParaRPr>
                  </a:p>
                </p:txBody>
              </p:sp>
            </p:grpSp>
            <p:sp>
              <p:nvSpPr>
                <p:cNvPr id="72" name="Pentagon 71"/>
                <p:cNvSpPr/>
                <p:nvPr/>
              </p:nvSpPr>
              <p:spPr>
                <a:xfrm>
                  <a:off x="4804964" y="-91104"/>
                  <a:ext cx="1185186" cy="1170602"/>
                </a:xfrm>
                <a:prstGeom prst="homePlate">
                  <a:avLst>
                    <a:gd name="adj" fmla="val 26928"/>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rgbClr val="FFFFFF"/>
                      </a:solidFill>
                      <a:effectLst/>
                      <a:ea typeface="MS Mincho"/>
                      <a:cs typeface="Times New Roman"/>
                    </a:rPr>
                    <a:t>Manufacturing</a:t>
                  </a:r>
                  <a:endParaRPr lang="sv-SE" sz="1200" dirty="0">
                    <a:effectLst/>
                    <a:latin typeface="Times New Roman"/>
                    <a:ea typeface="MS Mincho"/>
                  </a:endParaRPr>
                </a:p>
              </p:txBody>
            </p:sp>
          </p:grpSp>
          <p:sp>
            <p:nvSpPr>
              <p:cNvPr id="70" name="Pentagon 69"/>
              <p:cNvSpPr/>
              <p:nvPr/>
            </p:nvSpPr>
            <p:spPr>
              <a:xfrm>
                <a:off x="3646821" y="347157"/>
                <a:ext cx="2532608" cy="736272"/>
              </a:xfrm>
              <a:prstGeom prst="homePlate">
                <a:avLst>
                  <a:gd name="adj" fmla="val 2692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rgbClr val="FFFFFF"/>
                    </a:solidFill>
                    <a:effectLst/>
                    <a:ea typeface="MS Mincho"/>
                    <a:cs typeface="Times New Roman"/>
                  </a:rPr>
                  <a:t>Detailed engineering</a:t>
                </a:r>
                <a:endParaRPr lang="sv-SE" sz="1200" dirty="0">
                  <a:effectLst/>
                  <a:latin typeface="Times New Roman"/>
                  <a:ea typeface="MS Mincho"/>
                </a:endParaRPr>
              </a:p>
            </p:txBody>
          </p:sp>
        </p:grpSp>
        <p:sp>
          <p:nvSpPr>
            <p:cNvPr id="76" name="Diamond 75"/>
            <p:cNvSpPr/>
            <p:nvPr/>
          </p:nvSpPr>
          <p:spPr>
            <a:xfrm>
              <a:off x="6031635" y="3143836"/>
              <a:ext cx="168279" cy="199433"/>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77" name="Diamond 76"/>
            <p:cNvSpPr/>
            <p:nvPr/>
          </p:nvSpPr>
          <p:spPr>
            <a:xfrm>
              <a:off x="3339831" y="3133241"/>
              <a:ext cx="172089" cy="207054"/>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78" name="Text Box 22"/>
            <p:cNvSpPr txBox="1"/>
            <p:nvPr/>
          </p:nvSpPr>
          <p:spPr>
            <a:xfrm>
              <a:off x="2489511" y="3378454"/>
              <a:ext cx="1782377" cy="2654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TG2</a:t>
              </a:r>
              <a:endParaRPr lang="sv-SE" sz="1200" dirty="0">
                <a:effectLst/>
                <a:ea typeface="Calibri"/>
                <a:cs typeface="Times New Roman"/>
              </a:endParaRPr>
            </a:p>
          </p:txBody>
        </p:sp>
        <p:sp>
          <p:nvSpPr>
            <p:cNvPr id="79" name="Text Box 24"/>
            <p:cNvSpPr txBox="1"/>
            <p:nvPr/>
          </p:nvSpPr>
          <p:spPr>
            <a:xfrm>
              <a:off x="5760799" y="3378452"/>
              <a:ext cx="694072" cy="2654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Sub TG3</a:t>
              </a:r>
              <a:endParaRPr lang="sv-SE" sz="1200" dirty="0">
                <a:effectLst/>
                <a:ea typeface="Calibri"/>
                <a:cs typeface="Times New Roman"/>
              </a:endParaRPr>
            </a:p>
          </p:txBody>
        </p:sp>
        <p:sp>
          <p:nvSpPr>
            <p:cNvPr id="80" name="Text Box 48"/>
            <p:cNvSpPr txBox="1"/>
            <p:nvPr/>
          </p:nvSpPr>
          <p:spPr>
            <a:xfrm>
              <a:off x="2489512" y="3725545"/>
              <a:ext cx="1782377" cy="2641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a:effectLst/>
                  <a:ea typeface="Calibri"/>
                  <a:cs typeface="Times New Roman"/>
                </a:rPr>
                <a:t>Procurement verification</a:t>
              </a:r>
              <a:endParaRPr lang="sv-SE" sz="1200" dirty="0">
                <a:effectLst/>
                <a:ea typeface="Calibri"/>
                <a:cs typeface="Times New Roman"/>
              </a:endParaRPr>
            </a:p>
          </p:txBody>
        </p:sp>
        <p:sp>
          <p:nvSpPr>
            <p:cNvPr id="93" name="Curved Right Arrow 92"/>
            <p:cNvSpPr/>
            <p:nvPr/>
          </p:nvSpPr>
          <p:spPr>
            <a:xfrm>
              <a:off x="2180622" y="3486229"/>
              <a:ext cx="255647" cy="47863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grpSp>
      <p:sp>
        <p:nvSpPr>
          <p:cNvPr id="95" name="Rectangle 94"/>
          <p:cNvSpPr/>
          <p:nvPr/>
        </p:nvSpPr>
        <p:spPr>
          <a:xfrm>
            <a:off x="719020" y="3649284"/>
            <a:ext cx="6518954" cy="769441"/>
          </a:xfrm>
          <a:prstGeom prst="rect">
            <a:avLst/>
          </a:prstGeom>
          <a:ln w="3175">
            <a:solidFill>
              <a:srgbClr val="C00000"/>
            </a:solidFill>
            <a:prstDash val="dash"/>
          </a:ln>
        </p:spPr>
        <p:txBody>
          <a:bodyPr wrap="square">
            <a:spAutoFit/>
          </a:bodyPr>
          <a:lstStyle/>
          <a:p>
            <a:pPr>
              <a:spcAft>
                <a:spcPts val="0"/>
              </a:spcAft>
            </a:pPr>
            <a:r>
              <a:rPr lang="sv-SE" b="1" dirty="0" smtClean="0">
                <a:ea typeface="MS Mincho"/>
                <a:cs typeface="Times New Roman"/>
              </a:rPr>
              <a:t>ESS  - Instrument </a:t>
            </a:r>
          </a:p>
          <a:p>
            <a:r>
              <a:rPr lang="sv-SE" b="1" dirty="0" smtClean="0">
                <a:ea typeface="MS Mincho"/>
                <a:cs typeface="Times New Roman"/>
              </a:rPr>
              <a:t>action:</a:t>
            </a:r>
          </a:p>
          <a:p>
            <a:endParaRPr lang="sv-SE" sz="800" b="1" dirty="0" smtClean="0">
              <a:ea typeface="MS Mincho"/>
              <a:cs typeface="Times New Roman"/>
            </a:endParaRPr>
          </a:p>
        </p:txBody>
      </p:sp>
      <p:sp>
        <p:nvSpPr>
          <p:cNvPr id="53" name="Rounded Rectangle 52"/>
          <p:cNvSpPr/>
          <p:nvPr/>
        </p:nvSpPr>
        <p:spPr>
          <a:xfrm>
            <a:off x="848852" y="5307964"/>
            <a:ext cx="3979965" cy="585787"/>
          </a:xfrm>
          <a:prstGeom prst="roundRect">
            <a:avLst/>
          </a:prstGeom>
          <a:gradFill>
            <a:gsLst>
              <a:gs pos="50000">
                <a:srgbClr val="97C9A8"/>
              </a:gs>
              <a:gs pos="0">
                <a:srgbClr val="92D050"/>
              </a:gs>
              <a:gs pos="100000">
                <a:schemeClr val="accent3">
                  <a:lumMod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Example: NMX Chopper procurement</a:t>
            </a:r>
            <a:endParaRPr lang="sv-SE" dirty="0"/>
          </a:p>
        </p:txBody>
      </p:sp>
      <p:sp>
        <p:nvSpPr>
          <p:cNvPr id="65" name="TextBox 64"/>
          <p:cNvSpPr txBox="1"/>
          <p:nvPr/>
        </p:nvSpPr>
        <p:spPr>
          <a:xfrm>
            <a:off x="6325192" y="4010921"/>
            <a:ext cx="1171575" cy="253916"/>
          </a:xfrm>
          <a:prstGeom prst="rect">
            <a:avLst/>
          </a:prstGeom>
          <a:noFill/>
        </p:spPr>
        <p:txBody>
          <a:bodyPr wrap="square" rtlCol="0">
            <a:spAutoFit/>
          </a:bodyPr>
          <a:lstStyle/>
          <a:p>
            <a:r>
              <a:rPr lang="sv-SE" sz="1050" dirty="0" smtClean="0"/>
              <a:t>(Before CDR)</a:t>
            </a:r>
            <a:endParaRPr lang="sv-SE" sz="1050" dirty="0"/>
          </a:p>
        </p:txBody>
      </p:sp>
      <p:sp>
        <p:nvSpPr>
          <p:cNvPr id="28" name="Pentagon 27"/>
          <p:cNvSpPr/>
          <p:nvPr/>
        </p:nvSpPr>
        <p:spPr>
          <a:xfrm>
            <a:off x="4005532" y="2412689"/>
            <a:ext cx="834208" cy="903622"/>
          </a:xfrm>
          <a:prstGeom prst="homePlate">
            <a:avLst>
              <a:gd name="adj" fmla="val 26928"/>
            </a:avLst>
          </a:prstGeom>
          <a:solidFill>
            <a:srgbClr val="FFFF00"/>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dirty="0" smtClean="0">
                <a:solidFill>
                  <a:schemeClr val="tx1"/>
                </a:solidFill>
                <a:effectLst/>
                <a:ea typeface="MS Mincho"/>
              </a:rPr>
              <a:t>Tendering</a:t>
            </a:r>
            <a:endParaRPr lang="sv-SE" sz="1200" dirty="0">
              <a:solidFill>
                <a:schemeClr val="tx1"/>
              </a:solidFill>
              <a:effectLst/>
              <a:ea typeface="MS Mincho"/>
            </a:endParaRPr>
          </a:p>
        </p:txBody>
      </p:sp>
    </p:spTree>
    <p:extLst>
      <p:ext uri="{BB962C8B-B14F-4D97-AF65-F5344CB8AC3E}">
        <p14:creationId xmlns:p14="http://schemas.microsoft.com/office/powerpoint/2010/main" val="3707485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Goal</a:t>
            </a:r>
            <a:r>
              <a:rPr lang="sv-SE" dirty="0" smtClean="0"/>
              <a:t> and Approach</a:t>
            </a:r>
            <a:endParaRPr lang="sv-SE" dirty="0"/>
          </a:p>
        </p:txBody>
      </p:sp>
      <p:sp>
        <p:nvSpPr>
          <p:cNvPr id="21"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3</a:t>
            </a:fld>
            <a:endParaRPr lang="sv-SE" dirty="0"/>
          </a:p>
        </p:txBody>
      </p:sp>
      <p:sp>
        <p:nvSpPr>
          <p:cNvPr id="22" name="Rectangle 21"/>
          <p:cNvSpPr/>
          <p:nvPr/>
        </p:nvSpPr>
        <p:spPr>
          <a:xfrm>
            <a:off x="708132" y="1647369"/>
            <a:ext cx="7439964" cy="4708981"/>
          </a:xfrm>
          <a:prstGeom prst="rect">
            <a:avLst/>
          </a:prstGeom>
        </p:spPr>
        <p:txBody>
          <a:bodyPr wrap="square">
            <a:spAutoFit/>
          </a:bodyPr>
          <a:lstStyle/>
          <a:p>
            <a:pPr marL="342900" indent="-342900">
              <a:lnSpc>
                <a:spcPts val="3000"/>
              </a:lnSpc>
              <a:spcBef>
                <a:spcPts val="600"/>
              </a:spcBef>
              <a:spcAft>
                <a:spcPts val="600"/>
              </a:spcAft>
              <a:buFont typeface="+mj-lt"/>
              <a:buAutoNum type="arabicPeriod"/>
            </a:pPr>
            <a:r>
              <a:rPr lang="en-US" sz="2000" dirty="0" smtClean="0">
                <a:ea typeface="Calibri"/>
                <a:cs typeface="Times New Roman"/>
              </a:rPr>
              <a:t>We aim to define and request the minimum content of the design process, to allow us to trace the completeness and to facilitate integration.</a:t>
            </a:r>
          </a:p>
          <a:p>
            <a:pPr marL="342900" indent="-342900">
              <a:lnSpc>
                <a:spcPts val="3000"/>
              </a:lnSpc>
              <a:spcBef>
                <a:spcPts val="600"/>
              </a:spcBef>
              <a:spcAft>
                <a:spcPts val="600"/>
              </a:spcAft>
              <a:buFont typeface="+mj-lt"/>
              <a:buAutoNum type="arabicPeriod"/>
            </a:pPr>
            <a:r>
              <a:rPr lang="en-US" sz="2000" dirty="0" smtClean="0">
                <a:ea typeface="Calibri"/>
                <a:cs typeface="Times New Roman"/>
              </a:rPr>
              <a:t>We are going to give support</a:t>
            </a:r>
          </a:p>
          <a:p>
            <a:pPr marL="342900" indent="-342900">
              <a:lnSpc>
                <a:spcPts val="3000"/>
              </a:lnSpc>
              <a:spcBef>
                <a:spcPts val="600"/>
              </a:spcBef>
              <a:spcAft>
                <a:spcPts val="600"/>
              </a:spcAft>
              <a:buFont typeface="+mj-lt"/>
              <a:buAutoNum type="arabicPeriod"/>
            </a:pPr>
            <a:r>
              <a:rPr lang="en-US" sz="2000" dirty="0" smtClean="0">
                <a:ea typeface="Calibri"/>
                <a:cs typeface="Times New Roman"/>
              </a:rPr>
              <a:t>Set the basic framework of communication and cooperation</a:t>
            </a:r>
          </a:p>
          <a:p>
            <a:pPr marL="342900" indent="-342900">
              <a:lnSpc>
                <a:spcPts val="3000"/>
              </a:lnSpc>
              <a:spcBef>
                <a:spcPts val="600"/>
              </a:spcBef>
              <a:spcAft>
                <a:spcPts val="600"/>
              </a:spcAft>
              <a:buFont typeface="+mj-lt"/>
              <a:buAutoNum type="arabicPeriod"/>
            </a:pPr>
            <a:r>
              <a:rPr lang="en-US" sz="2000" dirty="0" smtClean="0">
                <a:ea typeface="Calibri"/>
                <a:cs typeface="Times New Roman"/>
              </a:rPr>
              <a:t>Set a unified document structure to be able to handle your data from NSS side.</a:t>
            </a:r>
            <a:endParaRPr lang="en-US" sz="2000" dirty="0">
              <a:ea typeface="Calibri"/>
              <a:cs typeface="Times New Roman"/>
            </a:endParaRPr>
          </a:p>
          <a:p>
            <a:pPr>
              <a:lnSpc>
                <a:spcPts val="3000"/>
              </a:lnSpc>
              <a:spcBef>
                <a:spcPts val="1800"/>
              </a:spcBef>
              <a:spcAft>
                <a:spcPts val="600"/>
              </a:spcAft>
            </a:pPr>
            <a:r>
              <a:rPr lang="en-US" sz="2000" dirty="0" smtClean="0">
                <a:ea typeface="Calibri"/>
                <a:cs typeface="Times New Roman"/>
              </a:rPr>
              <a:t>We handle the instruments as mature design teams. </a:t>
            </a:r>
            <a:r>
              <a:rPr lang="en-US" sz="2000" dirty="0">
                <a:ea typeface="Calibri"/>
                <a:cs typeface="Times New Roman"/>
              </a:rPr>
              <a:t>I</a:t>
            </a:r>
            <a:r>
              <a:rPr lang="en-US" sz="2000" dirty="0" smtClean="0">
                <a:ea typeface="Calibri"/>
                <a:cs typeface="Times New Roman"/>
              </a:rPr>
              <a:t>nstead of micromanage them, we try to give the freedom and flexibility, within our boundaries, that allows the most effective design process.</a:t>
            </a:r>
            <a:endParaRPr lang="sv-SE" sz="2000" dirty="0">
              <a:ea typeface="Calibri"/>
              <a:cs typeface="Times New Roman"/>
            </a:endParaRPr>
          </a:p>
        </p:txBody>
      </p:sp>
    </p:spTree>
    <p:extLst>
      <p:ext uri="{BB962C8B-B14F-4D97-AF65-F5344CB8AC3E}">
        <p14:creationId xmlns:p14="http://schemas.microsoft.com/office/powerpoint/2010/main" val="4293190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Staged Phase 2 </a:t>
            </a:r>
            <a:r>
              <a:rPr lang="sv-SE" dirty="0"/>
              <a:t>P</a:t>
            </a:r>
            <a:r>
              <a:rPr lang="sv-SE" dirty="0" smtClean="0"/>
              <a:t>rocess Example</a:t>
            </a:r>
            <a:endParaRPr lang="sv-SE" dirty="0"/>
          </a:p>
        </p:txBody>
      </p:sp>
      <p:grpSp>
        <p:nvGrpSpPr>
          <p:cNvPr id="4" name="Group 3"/>
          <p:cNvGrpSpPr/>
          <p:nvPr/>
        </p:nvGrpSpPr>
        <p:grpSpPr>
          <a:xfrm>
            <a:off x="887360" y="2593981"/>
            <a:ext cx="7276406" cy="2925286"/>
            <a:chOff x="0" y="0"/>
            <a:chExt cx="5584689" cy="1349719"/>
          </a:xfrm>
        </p:grpSpPr>
        <p:grpSp>
          <p:nvGrpSpPr>
            <p:cNvPr id="5" name="Group 4"/>
            <p:cNvGrpSpPr/>
            <p:nvPr/>
          </p:nvGrpSpPr>
          <p:grpSpPr>
            <a:xfrm>
              <a:off x="0" y="0"/>
              <a:ext cx="5584689" cy="833120"/>
              <a:chOff x="0" y="0"/>
              <a:chExt cx="7662930" cy="1079504"/>
            </a:xfrm>
          </p:grpSpPr>
          <p:grpSp>
            <p:nvGrpSpPr>
              <p:cNvPr id="14" name="Group 13"/>
              <p:cNvGrpSpPr/>
              <p:nvPr/>
            </p:nvGrpSpPr>
            <p:grpSpPr>
              <a:xfrm>
                <a:off x="0" y="0"/>
                <a:ext cx="7662930" cy="1079504"/>
                <a:chOff x="0" y="0"/>
                <a:chExt cx="5839920" cy="1079504"/>
              </a:xfrm>
            </p:grpSpPr>
            <p:grpSp>
              <p:nvGrpSpPr>
                <p:cNvPr id="16" name="Group 15"/>
                <p:cNvGrpSpPr/>
                <p:nvPr/>
              </p:nvGrpSpPr>
              <p:grpSpPr>
                <a:xfrm>
                  <a:off x="0" y="0"/>
                  <a:ext cx="5839920" cy="1079504"/>
                  <a:chOff x="0" y="0"/>
                  <a:chExt cx="2149088" cy="543486"/>
                </a:xfrm>
              </p:grpSpPr>
              <p:sp>
                <p:nvSpPr>
                  <p:cNvPr id="18" name="Pentagon 17"/>
                  <p:cNvSpPr/>
                  <p:nvPr/>
                </p:nvSpPr>
                <p:spPr>
                  <a:xfrm>
                    <a:off x="0" y="0"/>
                    <a:ext cx="2149088" cy="543486"/>
                  </a:xfrm>
                  <a:prstGeom prst="homePlate">
                    <a:avLst>
                      <a:gd name="adj" fmla="val 27700"/>
                    </a:avLst>
                  </a:prstGeom>
                </p:spPr>
                <p:style>
                  <a:lnRef idx="1">
                    <a:schemeClr val="accent1"/>
                  </a:lnRef>
                  <a:fillRef idx="3">
                    <a:schemeClr val="accent1"/>
                  </a:fillRef>
                  <a:effectRef idx="2">
                    <a:schemeClr val="accent1"/>
                  </a:effectRef>
                  <a:fontRef idx="minor">
                    <a:schemeClr val="lt1"/>
                  </a:fontRef>
                </p:style>
                <p:txBody>
                  <a:bodyPr lIns="91407" tIns="45705" rIns="91407" bIns="45705" rtlCol="0" anchor="t" anchorCtr="0"/>
                  <a:lstStyle/>
                  <a:p>
                    <a:pPr algn="ctr">
                      <a:spcAft>
                        <a:spcPts val="0"/>
                      </a:spcAft>
                    </a:pPr>
                    <a:r>
                      <a:rPr lang="en-US" sz="2400" kern="1200" dirty="0">
                        <a:solidFill>
                          <a:srgbClr val="FFFFFF"/>
                        </a:solidFill>
                        <a:effectLst/>
                        <a:ea typeface="MS Mincho"/>
                        <a:cs typeface="Times New Roman"/>
                      </a:rPr>
                      <a:t>Phase </a:t>
                    </a:r>
                    <a:r>
                      <a:rPr lang="en-US" sz="2400" kern="1200" dirty="0" smtClean="0">
                        <a:solidFill>
                          <a:srgbClr val="FFFFFF"/>
                        </a:solidFill>
                        <a:effectLst/>
                        <a:ea typeface="MS Mincho"/>
                        <a:cs typeface="Times New Roman"/>
                      </a:rPr>
                      <a:t>2</a:t>
                    </a:r>
                    <a:endParaRPr lang="sv-SE" sz="2400" dirty="0">
                      <a:effectLst/>
                      <a:latin typeface="Times New Roman"/>
                      <a:ea typeface="MS Mincho"/>
                    </a:endParaRPr>
                  </a:p>
                </p:txBody>
              </p:sp>
              <p:sp>
                <p:nvSpPr>
                  <p:cNvPr id="19" name="Pentagon 18"/>
                  <p:cNvSpPr/>
                  <p:nvPr/>
                </p:nvSpPr>
                <p:spPr>
                  <a:xfrm>
                    <a:off x="669103" y="183446"/>
                    <a:ext cx="685461" cy="360040"/>
                  </a:xfrm>
                  <a:prstGeom prst="homePlate">
                    <a:avLst>
                      <a:gd name="adj" fmla="val 2692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en-US" kern="1200" dirty="0">
                        <a:solidFill>
                          <a:srgbClr val="FFFFFF"/>
                        </a:solidFill>
                        <a:effectLst/>
                        <a:ea typeface="MS Mincho"/>
                        <a:cs typeface="Times New Roman"/>
                      </a:rPr>
                      <a:t>Phase 2/2 (TG3-2)</a:t>
                    </a:r>
                    <a:endParaRPr lang="sv-SE" dirty="0">
                      <a:effectLst/>
                      <a:latin typeface="Times New Roman"/>
                      <a:ea typeface="MS Mincho"/>
                    </a:endParaRPr>
                  </a:p>
                  <a:p>
                    <a:pPr algn="ctr">
                      <a:spcAft>
                        <a:spcPts val="0"/>
                      </a:spcAft>
                    </a:pPr>
                    <a:r>
                      <a:rPr lang="en-US" kern="1200" dirty="0">
                        <a:solidFill>
                          <a:srgbClr val="FFFFFF"/>
                        </a:solidFill>
                        <a:effectLst/>
                        <a:ea typeface="MS Mincho"/>
                        <a:cs typeface="Times New Roman"/>
                      </a:rPr>
                      <a:t>In bunker components</a:t>
                    </a:r>
                    <a:endParaRPr lang="sv-SE" dirty="0">
                      <a:effectLst/>
                      <a:latin typeface="Times New Roman"/>
                      <a:ea typeface="MS Mincho"/>
                    </a:endParaRPr>
                  </a:p>
                </p:txBody>
              </p:sp>
              <p:sp>
                <p:nvSpPr>
                  <p:cNvPr id="20" name="Pentagon 19"/>
                  <p:cNvSpPr/>
                  <p:nvPr/>
                </p:nvSpPr>
                <p:spPr>
                  <a:xfrm>
                    <a:off x="0" y="183446"/>
                    <a:ext cx="658977" cy="360040"/>
                  </a:xfrm>
                  <a:prstGeom prst="homePlate">
                    <a:avLst>
                      <a:gd name="adj" fmla="val 26928"/>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en-US" kern="1200" dirty="0">
                        <a:solidFill>
                          <a:srgbClr val="FFFFFF"/>
                        </a:solidFill>
                        <a:effectLst/>
                        <a:ea typeface="MS Mincho"/>
                        <a:cs typeface="Times New Roman"/>
                      </a:rPr>
                      <a:t>Phase 2/1 </a:t>
                    </a:r>
                    <a:endParaRPr lang="sv-SE" dirty="0">
                      <a:effectLst/>
                      <a:ea typeface="MS Mincho"/>
                    </a:endParaRPr>
                  </a:p>
                  <a:p>
                    <a:pPr algn="ctr">
                      <a:spcAft>
                        <a:spcPts val="0"/>
                      </a:spcAft>
                    </a:pPr>
                    <a:r>
                      <a:rPr lang="en-US" kern="1200" dirty="0">
                        <a:solidFill>
                          <a:srgbClr val="FFFFFF"/>
                        </a:solidFill>
                        <a:effectLst/>
                        <a:ea typeface="MS Mincho"/>
                        <a:cs typeface="Times New Roman"/>
                      </a:rPr>
                      <a:t>(In monolith optics)</a:t>
                    </a:r>
                    <a:endParaRPr lang="sv-SE" dirty="0">
                      <a:effectLst/>
                      <a:ea typeface="MS Mincho"/>
                    </a:endParaRPr>
                  </a:p>
                </p:txBody>
              </p:sp>
            </p:grpSp>
            <p:sp>
              <p:nvSpPr>
                <p:cNvPr id="17" name="Pentagon 16"/>
                <p:cNvSpPr/>
                <p:nvPr/>
              </p:nvSpPr>
              <p:spPr>
                <a:xfrm>
                  <a:off x="4625375" y="364368"/>
                  <a:ext cx="1066712" cy="715131"/>
                </a:xfrm>
                <a:prstGeom prst="homePlate">
                  <a:avLst>
                    <a:gd name="adj" fmla="val 2692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en-US" kern="1200" dirty="0">
                      <a:solidFill>
                        <a:srgbClr val="FFFFFF"/>
                      </a:solidFill>
                      <a:effectLst/>
                      <a:ea typeface="MS Mincho"/>
                      <a:cs typeface="Times New Roman"/>
                    </a:rPr>
                    <a:t>(Final TG3)</a:t>
                  </a:r>
                  <a:endParaRPr lang="sv-SE" dirty="0">
                    <a:effectLst/>
                    <a:latin typeface="Times New Roman"/>
                    <a:ea typeface="MS Mincho"/>
                  </a:endParaRPr>
                </a:p>
                <a:p>
                  <a:pPr algn="ctr">
                    <a:spcAft>
                      <a:spcPts val="0"/>
                    </a:spcAft>
                  </a:pPr>
                  <a:r>
                    <a:rPr lang="en-US" kern="1200" dirty="0">
                      <a:solidFill>
                        <a:srgbClr val="FFFFFF"/>
                      </a:solidFill>
                      <a:effectLst/>
                      <a:ea typeface="MS Mincho"/>
                      <a:cs typeface="Times New Roman"/>
                    </a:rPr>
                    <a:t>Phase 2/n</a:t>
                  </a:r>
                  <a:endParaRPr lang="sv-SE" dirty="0">
                    <a:effectLst/>
                    <a:latin typeface="Times New Roman"/>
                    <a:ea typeface="MS Mincho"/>
                  </a:endParaRPr>
                </a:p>
              </p:txBody>
            </p:sp>
          </p:grpSp>
          <p:sp>
            <p:nvSpPr>
              <p:cNvPr id="15" name="Pentagon 14"/>
              <p:cNvSpPr/>
              <p:nvPr/>
            </p:nvSpPr>
            <p:spPr>
              <a:xfrm>
                <a:off x="4829920" y="364367"/>
                <a:ext cx="1239327" cy="715131"/>
              </a:xfrm>
              <a:prstGeom prst="homePlate">
                <a:avLst>
                  <a:gd name="adj" fmla="val 2692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en-US" sz="1200" kern="1200" dirty="0">
                    <a:solidFill>
                      <a:srgbClr val="FFFFFF"/>
                    </a:solidFill>
                    <a:effectLst/>
                    <a:ea typeface="MS Mincho"/>
                    <a:cs typeface="Times New Roman"/>
                  </a:rPr>
                  <a:t>(</a:t>
                </a:r>
                <a:r>
                  <a:rPr lang="en-US" kern="1200" dirty="0">
                    <a:solidFill>
                      <a:srgbClr val="FFFFFF"/>
                    </a:solidFill>
                    <a:effectLst/>
                    <a:ea typeface="MS Mincho"/>
                    <a:cs typeface="Times New Roman"/>
                  </a:rPr>
                  <a:t>TG3-n-1)</a:t>
                </a:r>
                <a:endParaRPr lang="sv-SE" dirty="0">
                  <a:effectLst/>
                  <a:latin typeface="Times New Roman"/>
                  <a:ea typeface="MS Mincho"/>
                </a:endParaRPr>
              </a:p>
              <a:p>
                <a:pPr algn="ctr">
                  <a:spcAft>
                    <a:spcPts val="0"/>
                  </a:spcAft>
                </a:pPr>
                <a:r>
                  <a:rPr lang="en-US" kern="1200" dirty="0">
                    <a:solidFill>
                      <a:srgbClr val="FFFFFF"/>
                    </a:solidFill>
                    <a:effectLst/>
                    <a:ea typeface="MS Mincho"/>
                    <a:cs typeface="Times New Roman"/>
                  </a:rPr>
                  <a:t>Phase 2/n-1</a:t>
                </a:r>
                <a:endParaRPr lang="sv-SE" dirty="0">
                  <a:effectLst/>
                  <a:latin typeface="Times New Roman"/>
                  <a:ea typeface="MS Mincho"/>
                </a:endParaRPr>
              </a:p>
            </p:txBody>
          </p:sp>
        </p:grpSp>
        <p:sp>
          <p:nvSpPr>
            <p:cNvPr id="6" name="Diamond 5"/>
            <p:cNvSpPr/>
            <p:nvPr/>
          </p:nvSpPr>
          <p:spPr>
            <a:xfrm>
              <a:off x="5126636" y="829456"/>
              <a:ext cx="168275" cy="199390"/>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7" name="Diamond 6"/>
            <p:cNvSpPr/>
            <p:nvPr/>
          </p:nvSpPr>
          <p:spPr>
            <a:xfrm>
              <a:off x="1489023" y="849443"/>
              <a:ext cx="172085" cy="207010"/>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 name="Diamond 7"/>
            <p:cNvSpPr/>
            <p:nvPr/>
          </p:nvSpPr>
          <p:spPr>
            <a:xfrm>
              <a:off x="3297836" y="854439"/>
              <a:ext cx="172085" cy="207010"/>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9" name="Diamond 8"/>
            <p:cNvSpPr/>
            <p:nvPr/>
          </p:nvSpPr>
          <p:spPr>
            <a:xfrm>
              <a:off x="4202243" y="849443"/>
              <a:ext cx="172085" cy="207010"/>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10" name="Text Box 22"/>
            <p:cNvSpPr txBox="1"/>
            <p:nvPr/>
          </p:nvSpPr>
          <p:spPr>
            <a:xfrm>
              <a:off x="1244184" y="1084289"/>
              <a:ext cx="648335" cy="2654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US" kern="1200" dirty="0">
                  <a:effectLst/>
                  <a:ea typeface="Calibri"/>
                  <a:cs typeface="Times New Roman"/>
                </a:rPr>
                <a:t>TG3-1</a:t>
              </a:r>
              <a:endParaRPr lang="sv-SE" dirty="0">
                <a:effectLst/>
                <a:ea typeface="Calibri"/>
                <a:cs typeface="Times New Roman"/>
              </a:endParaRPr>
            </a:p>
          </p:txBody>
        </p:sp>
        <p:sp>
          <p:nvSpPr>
            <p:cNvPr id="11" name="Text Box 23"/>
            <p:cNvSpPr txBox="1"/>
            <p:nvPr/>
          </p:nvSpPr>
          <p:spPr>
            <a:xfrm>
              <a:off x="3067987" y="1074295"/>
              <a:ext cx="648335" cy="2654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US" kern="1200">
                  <a:effectLst/>
                  <a:ea typeface="Calibri"/>
                  <a:cs typeface="Times New Roman"/>
                </a:rPr>
                <a:t>TG3-2</a:t>
              </a:r>
              <a:endParaRPr lang="sv-SE">
                <a:effectLst/>
                <a:ea typeface="Calibri"/>
                <a:cs typeface="Times New Roman"/>
              </a:endParaRPr>
            </a:p>
          </p:txBody>
        </p:sp>
        <p:sp>
          <p:nvSpPr>
            <p:cNvPr id="12" name="Text Box 24"/>
            <p:cNvSpPr txBox="1"/>
            <p:nvPr/>
          </p:nvSpPr>
          <p:spPr>
            <a:xfrm>
              <a:off x="3913595" y="1069298"/>
              <a:ext cx="747858" cy="2654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US" kern="1200">
                  <a:effectLst/>
                  <a:ea typeface="Calibri"/>
                  <a:cs typeface="Times New Roman"/>
                </a:rPr>
                <a:t>TG3-n-1</a:t>
              </a:r>
              <a:endParaRPr lang="sv-SE">
                <a:effectLst/>
                <a:ea typeface="Calibri"/>
                <a:cs typeface="Times New Roman"/>
              </a:endParaRPr>
            </a:p>
          </p:txBody>
        </p:sp>
        <p:sp>
          <p:nvSpPr>
            <p:cNvPr id="13" name="Text Box 26"/>
            <p:cNvSpPr txBox="1"/>
            <p:nvPr/>
          </p:nvSpPr>
          <p:spPr>
            <a:xfrm>
              <a:off x="4816839" y="1069298"/>
              <a:ext cx="767850" cy="2654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US" kern="1200">
                  <a:effectLst/>
                  <a:ea typeface="Calibri"/>
                  <a:cs typeface="Times New Roman"/>
                </a:rPr>
                <a:t>Final TG3</a:t>
              </a:r>
              <a:endParaRPr lang="sv-SE">
                <a:effectLst/>
                <a:ea typeface="Calibri"/>
                <a:cs typeface="Times New Roman"/>
              </a:endParaRPr>
            </a:p>
          </p:txBody>
        </p:sp>
      </p:grpSp>
      <p:sp>
        <p:nvSpPr>
          <p:cNvPr id="21"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4</a:t>
            </a:fld>
            <a:endParaRPr lang="sv-SE" dirty="0"/>
          </a:p>
        </p:txBody>
      </p:sp>
    </p:spTree>
    <p:extLst>
      <p:ext uri="{BB962C8B-B14F-4D97-AF65-F5344CB8AC3E}">
        <p14:creationId xmlns:p14="http://schemas.microsoft.com/office/powerpoint/2010/main" val="1382454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954107"/>
          </a:xfrm>
          <a:prstGeom prst="rect">
            <a:avLst/>
          </a:prstGeom>
        </p:spPr>
        <p:txBody>
          <a:bodyPr wrap="square">
            <a:spAutoFit/>
          </a:bodyPr>
          <a:lstStyle/>
          <a:p>
            <a:r>
              <a:rPr lang="sv-SE" sz="2800" dirty="0" smtClean="0">
                <a:solidFill>
                  <a:schemeClr val="bg1"/>
                </a:solidFill>
              </a:rPr>
              <a:t>NSS support for Call for tender</a:t>
            </a:r>
            <a:endParaRPr lang="sv-SE" sz="2800" dirty="0">
              <a:solidFill>
                <a:schemeClr val="bg1"/>
              </a:solidFill>
            </a:endParaRPr>
          </a:p>
          <a:p>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5</a:t>
            </a:fld>
            <a:endParaRPr lang="sv-SE" dirty="0"/>
          </a:p>
        </p:txBody>
      </p:sp>
      <p:sp>
        <p:nvSpPr>
          <p:cNvPr id="10" name="Rectangle 9"/>
          <p:cNvSpPr/>
          <p:nvPr/>
        </p:nvSpPr>
        <p:spPr>
          <a:xfrm>
            <a:off x="767399" y="1778795"/>
            <a:ext cx="7439964" cy="4970591"/>
          </a:xfrm>
          <a:prstGeom prst="rect">
            <a:avLst/>
          </a:prstGeom>
        </p:spPr>
        <p:txBody>
          <a:bodyPr wrap="square">
            <a:spAutoFit/>
          </a:bodyPr>
          <a:lstStyle/>
          <a:p>
            <a:pPr indent="-171450">
              <a:lnSpc>
                <a:spcPct val="150000"/>
              </a:lnSpc>
              <a:buFont typeface="Arial" panose="020B0604020202020204" pitchFamily="34" charset="0"/>
              <a:buChar char="•"/>
            </a:pPr>
            <a:r>
              <a:rPr lang="sv-SE" b="1" dirty="0" smtClean="0">
                <a:ea typeface="Calibri"/>
                <a:cs typeface="Times New Roman"/>
              </a:rPr>
              <a:t>NBOA:</a:t>
            </a:r>
          </a:p>
          <a:p>
            <a:pPr marL="742950" lvl="1" indent="-285750">
              <a:lnSpc>
                <a:spcPct val="150000"/>
              </a:lnSpc>
              <a:buFont typeface="Arial" panose="020B0604020202020204" pitchFamily="34" charset="0"/>
              <a:buChar char="•"/>
            </a:pPr>
            <a:r>
              <a:rPr lang="sv-SE" dirty="0" smtClean="0">
                <a:ea typeface="Calibri"/>
                <a:cs typeface="Times New Roman"/>
              </a:rPr>
              <a:t>Iain has created a document structure as well as </a:t>
            </a:r>
          </a:p>
          <a:p>
            <a:pPr marL="742950" lvl="1" indent="-285750">
              <a:lnSpc>
                <a:spcPct val="150000"/>
              </a:lnSpc>
              <a:buFont typeface="Arial" panose="020B0604020202020204" pitchFamily="34" charset="0"/>
              <a:buChar char="•"/>
            </a:pPr>
            <a:r>
              <a:rPr lang="en-US" dirty="0" smtClean="0">
                <a:ea typeface="Calibri"/>
                <a:cs typeface="Times New Roman"/>
              </a:rPr>
              <a:t>a template for the technical part (See his presentation)</a:t>
            </a:r>
          </a:p>
          <a:p>
            <a:pPr indent="-171450">
              <a:lnSpc>
                <a:spcPct val="150000"/>
              </a:lnSpc>
              <a:spcBef>
                <a:spcPts val="1200"/>
              </a:spcBef>
              <a:buFont typeface="Arial" panose="020B0604020202020204" pitchFamily="34" charset="0"/>
              <a:buChar char="•"/>
            </a:pPr>
            <a:r>
              <a:rPr lang="en-US" b="1" dirty="0" smtClean="0">
                <a:ea typeface="Calibri"/>
                <a:cs typeface="Times New Roman"/>
              </a:rPr>
              <a:t>Chopper:</a:t>
            </a:r>
          </a:p>
          <a:p>
            <a:pPr lvl="1">
              <a:lnSpc>
                <a:spcPct val="150000"/>
              </a:lnSpc>
            </a:pPr>
            <a:r>
              <a:rPr lang="en-US" dirty="0" smtClean="0">
                <a:ea typeface="Calibri"/>
                <a:cs typeface="Times New Roman"/>
              </a:rPr>
              <a:t>CSPEC and the NSS Chopper team has made a technical specification, that will be shared as an example, and can be used to create the call for tender.</a:t>
            </a:r>
          </a:p>
          <a:p>
            <a:pPr marL="285750" indent="-285750">
              <a:lnSpc>
                <a:spcPct val="150000"/>
              </a:lnSpc>
              <a:spcBef>
                <a:spcPts val="1200"/>
              </a:spcBef>
              <a:buFont typeface="Arial" panose="020B0604020202020204" pitchFamily="34" charset="0"/>
              <a:buChar char="•"/>
            </a:pPr>
            <a:r>
              <a:rPr lang="en-US" b="1" dirty="0" smtClean="0">
                <a:ea typeface="Calibri"/>
                <a:cs typeface="Times New Roman"/>
              </a:rPr>
              <a:t>Optics:</a:t>
            </a:r>
          </a:p>
          <a:p>
            <a:pPr lvl="1">
              <a:lnSpc>
                <a:spcPct val="150000"/>
              </a:lnSpc>
            </a:pPr>
            <a:r>
              <a:rPr lang="en-US" dirty="0" smtClean="0">
                <a:ea typeface="Calibri"/>
                <a:cs typeface="Times New Roman"/>
              </a:rPr>
              <a:t>You can find guidelines for the tender evaluation in the NOSG handbook: </a:t>
            </a:r>
            <a:r>
              <a:rPr lang="en-US" dirty="0" smtClean="0">
                <a:hlinkClick r:id="rId2"/>
              </a:rPr>
              <a:t>ESS-0039408</a:t>
            </a:r>
            <a:endParaRPr lang="en-US" dirty="0" smtClean="0">
              <a:ea typeface="Calibri"/>
              <a:cs typeface="Times New Roman"/>
            </a:endParaRPr>
          </a:p>
          <a:p>
            <a:pPr indent="-171450">
              <a:lnSpc>
                <a:spcPct val="150000"/>
              </a:lnSpc>
              <a:buFont typeface="Arial" panose="020B0604020202020204" pitchFamily="34" charset="0"/>
              <a:buChar char="•"/>
            </a:pPr>
            <a:endParaRPr lang="sv-SE" dirty="0">
              <a:ea typeface="Calibri"/>
              <a:cs typeface="Times New Roman"/>
            </a:endParaRPr>
          </a:p>
        </p:txBody>
      </p:sp>
    </p:spTree>
    <p:extLst>
      <p:ext uri="{BB962C8B-B14F-4D97-AF65-F5344CB8AC3E}">
        <p14:creationId xmlns:p14="http://schemas.microsoft.com/office/powerpoint/2010/main" val="3180953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266977"/>
            <a:ext cx="5394337" cy="1384995"/>
          </a:xfrm>
          <a:prstGeom prst="rect">
            <a:avLst/>
          </a:prstGeom>
        </p:spPr>
        <p:txBody>
          <a:bodyPr wrap="square">
            <a:spAutoFit/>
          </a:bodyPr>
          <a:lstStyle/>
          <a:p>
            <a:r>
              <a:rPr lang="sv-SE" sz="2800" dirty="0" smtClean="0">
                <a:solidFill>
                  <a:schemeClr val="bg1"/>
                </a:solidFill>
              </a:rPr>
              <a:t>NSS Integration </a:t>
            </a:r>
            <a:r>
              <a:rPr lang="sv-SE" sz="2800" dirty="0" err="1" smtClean="0">
                <a:solidFill>
                  <a:schemeClr val="bg1"/>
                </a:solidFill>
              </a:rPr>
              <a:t>effort</a:t>
            </a:r>
            <a:r>
              <a:rPr lang="sv-SE" sz="2800" dirty="0" smtClean="0">
                <a:solidFill>
                  <a:schemeClr val="bg1"/>
                </a:solidFill>
              </a:rPr>
              <a:t> </a:t>
            </a:r>
          </a:p>
          <a:p>
            <a:r>
              <a:rPr lang="sv-SE" sz="2800" dirty="0" smtClean="0">
                <a:solidFill>
                  <a:schemeClr val="bg1"/>
                </a:solidFill>
              </a:rPr>
              <a:t>/</a:t>
            </a:r>
            <a:r>
              <a:rPr lang="sv-SE" sz="2800" dirty="0">
                <a:solidFill>
                  <a:schemeClr val="bg1"/>
                </a:solidFill>
              </a:rPr>
              <a:t>L</a:t>
            </a:r>
            <a:r>
              <a:rPr lang="sv-SE" sz="2800" dirty="0" smtClean="0">
                <a:solidFill>
                  <a:schemeClr val="bg1"/>
                </a:solidFill>
              </a:rPr>
              <a:t>ayout </a:t>
            </a:r>
            <a:r>
              <a:rPr lang="sv-SE" sz="2800" dirty="0" err="1" smtClean="0">
                <a:solidFill>
                  <a:schemeClr val="bg1"/>
                </a:solidFill>
              </a:rPr>
              <a:t>discrepancies</a:t>
            </a:r>
            <a:r>
              <a:rPr lang="sv-SE" sz="2800" dirty="0">
                <a:solidFill>
                  <a:schemeClr val="bg1"/>
                </a:solidFill>
              </a:rPr>
              <a:t>/</a:t>
            </a:r>
          </a:p>
          <a:p>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6</a:t>
            </a:fld>
            <a:endParaRPr lang="sv-SE" dirty="0"/>
          </a:p>
        </p:txBody>
      </p:sp>
      <p:sp>
        <p:nvSpPr>
          <p:cNvPr id="10" name="Rectangle 9"/>
          <p:cNvSpPr/>
          <p:nvPr/>
        </p:nvSpPr>
        <p:spPr>
          <a:xfrm>
            <a:off x="723648" y="5452074"/>
            <a:ext cx="7439964" cy="923330"/>
          </a:xfrm>
          <a:prstGeom prst="rect">
            <a:avLst/>
          </a:prstGeom>
        </p:spPr>
        <p:txBody>
          <a:bodyPr wrap="square">
            <a:spAutoFit/>
          </a:bodyPr>
          <a:lstStyle/>
          <a:p>
            <a:pPr indent="-171450">
              <a:lnSpc>
                <a:spcPct val="150000"/>
              </a:lnSpc>
              <a:spcBef>
                <a:spcPts val="1200"/>
              </a:spcBef>
              <a:buFont typeface="Arial" panose="020B0604020202020204" pitchFamily="34" charset="0"/>
              <a:buChar char="•"/>
            </a:pPr>
            <a:r>
              <a:rPr lang="en-US" b="1" dirty="0" smtClean="0">
                <a:ea typeface="Calibri"/>
                <a:cs typeface="Times New Roman"/>
              </a:rPr>
              <a:t>3D </a:t>
            </a:r>
            <a:r>
              <a:rPr lang="en-US" b="1" dirty="0">
                <a:ea typeface="Calibri"/>
                <a:cs typeface="Times New Roman"/>
              </a:rPr>
              <a:t>models</a:t>
            </a:r>
          </a:p>
          <a:p>
            <a:pPr>
              <a:lnSpc>
                <a:spcPct val="150000"/>
              </a:lnSpc>
            </a:pPr>
            <a:r>
              <a:rPr lang="en-US" dirty="0">
                <a:ea typeface="Calibri"/>
                <a:cs typeface="Times New Roman"/>
              </a:rPr>
              <a:t>In </a:t>
            </a:r>
            <a:r>
              <a:rPr lang="en-US" dirty="0" smtClean="0">
                <a:ea typeface="Calibri"/>
                <a:cs typeface="Times New Roman"/>
              </a:rPr>
              <a:t>CATIA</a:t>
            </a:r>
            <a:endParaRPr lang="sv-SE" dirty="0">
              <a:ea typeface="Calibri"/>
              <a:cs typeface="Times New Roman"/>
            </a:endParaRPr>
          </a:p>
        </p:txBody>
      </p:sp>
      <p:pic>
        <p:nvPicPr>
          <p:cNvPr id="1026" name="Picture 2" descr="Kapcsolódó kép"/>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5039902" y="65843"/>
            <a:ext cx="1466731" cy="12641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834794" y="3975089"/>
            <a:ext cx="3624223" cy="1336367"/>
          </a:xfrm>
          <a:prstGeom prst="rect">
            <a:avLst/>
          </a:prstGeom>
        </p:spPr>
      </p:pic>
      <p:sp>
        <p:nvSpPr>
          <p:cNvPr id="8" name="Rectangle 7"/>
          <p:cNvSpPr/>
          <p:nvPr/>
        </p:nvSpPr>
        <p:spPr>
          <a:xfrm>
            <a:off x="685548" y="2768326"/>
            <a:ext cx="7439964" cy="923330"/>
          </a:xfrm>
          <a:prstGeom prst="rect">
            <a:avLst/>
          </a:prstGeom>
        </p:spPr>
        <p:txBody>
          <a:bodyPr wrap="square">
            <a:spAutoFit/>
          </a:bodyPr>
          <a:lstStyle/>
          <a:p>
            <a:pPr indent="-171450">
              <a:lnSpc>
                <a:spcPct val="150000"/>
              </a:lnSpc>
              <a:buFont typeface="Arial" panose="020B0604020202020204" pitchFamily="34" charset="0"/>
              <a:buChar char="•"/>
            </a:pPr>
            <a:r>
              <a:rPr lang="en-US" b="1" dirty="0" smtClean="0">
                <a:ea typeface="Calibri"/>
                <a:cs typeface="Times New Roman"/>
              </a:rPr>
              <a:t>Instrument schematics </a:t>
            </a:r>
            <a:r>
              <a:rPr lang="en-US" dirty="0" smtClean="0">
                <a:ea typeface="Calibri"/>
                <a:cs typeface="Times New Roman"/>
              </a:rPr>
              <a:t>/</a:t>
            </a:r>
            <a:r>
              <a:rPr lang="en-US" dirty="0" err="1" smtClean="0">
                <a:ea typeface="Calibri"/>
                <a:cs typeface="Times New Roman"/>
              </a:rPr>
              <a:t>Optics+Choppers+Vacuum+beam</a:t>
            </a:r>
            <a:r>
              <a:rPr lang="en-US" dirty="0" smtClean="0">
                <a:ea typeface="Calibri"/>
                <a:cs typeface="Times New Roman"/>
              </a:rPr>
              <a:t> </a:t>
            </a:r>
            <a:r>
              <a:rPr lang="en-US" dirty="0" err="1" smtClean="0">
                <a:ea typeface="Calibri"/>
                <a:cs typeface="Times New Roman"/>
              </a:rPr>
              <a:t>monitors+rest</a:t>
            </a:r>
            <a:r>
              <a:rPr lang="en-US" dirty="0" smtClean="0">
                <a:ea typeface="Calibri"/>
                <a:cs typeface="Times New Roman"/>
              </a:rPr>
              <a:t>/</a:t>
            </a:r>
          </a:p>
          <a:p>
            <a:pPr>
              <a:lnSpc>
                <a:spcPct val="150000"/>
              </a:lnSpc>
            </a:pPr>
            <a:r>
              <a:rPr lang="en-US" dirty="0" smtClean="0">
                <a:ea typeface="Calibri"/>
                <a:cs typeface="Times New Roman"/>
              </a:rPr>
              <a:t>Extracted from TG2 documents</a:t>
            </a:r>
            <a:r>
              <a:rPr lang="en-US" dirty="0">
                <a:ea typeface="Calibri"/>
                <a:cs typeface="Times New Roman"/>
              </a:rPr>
              <a:t>. (https://confluence.esss.lu.se/x/tYArDg)</a:t>
            </a:r>
            <a:endParaRPr lang="en-US" dirty="0" smtClean="0">
              <a:ea typeface="Calibri"/>
              <a:cs typeface="Times New Roman"/>
            </a:endParaRPr>
          </a:p>
        </p:txBody>
      </p:sp>
      <p:sp>
        <p:nvSpPr>
          <p:cNvPr id="11" name="Rectangle 10"/>
          <p:cNvSpPr/>
          <p:nvPr/>
        </p:nvSpPr>
        <p:spPr>
          <a:xfrm>
            <a:off x="687180" y="3787101"/>
            <a:ext cx="4310603" cy="1338828"/>
          </a:xfrm>
          <a:prstGeom prst="rect">
            <a:avLst/>
          </a:prstGeom>
        </p:spPr>
        <p:txBody>
          <a:bodyPr wrap="square">
            <a:spAutoFit/>
          </a:bodyPr>
          <a:lstStyle/>
          <a:p>
            <a:pPr indent="-171450">
              <a:lnSpc>
                <a:spcPct val="150000"/>
              </a:lnSpc>
              <a:spcBef>
                <a:spcPts val="1200"/>
              </a:spcBef>
              <a:buFont typeface="Arial" panose="020B0604020202020204" pitchFamily="34" charset="0"/>
              <a:buChar char="•"/>
            </a:pPr>
            <a:r>
              <a:rPr lang="en-US" b="1" dirty="0" smtClean="0">
                <a:ea typeface="Calibri"/>
                <a:cs typeface="Times New Roman"/>
              </a:rPr>
              <a:t>Chopper </a:t>
            </a:r>
            <a:r>
              <a:rPr lang="en-US" b="1" dirty="0">
                <a:ea typeface="Calibri"/>
                <a:cs typeface="Times New Roman"/>
              </a:rPr>
              <a:t>master </a:t>
            </a:r>
            <a:r>
              <a:rPr lang="en-US" b="1" dirty="0" smtClean="0">
                <a:ea typeface="Calibri"/>
                <a:cs typeface="Times New Roman"/>
              </a:rPr>
              <a:t>table</a:t>
            </a:r>
          </a:p>
          <a:p>
            <a:pPr>
              <a:lnSpc>
                <a:spcPct val="150000"/>
              </a:lnSpc>
            </a:pPr>
            <a:r>
              <a:rPr lang="en-US" dirty="0" smtClean="0">
                <a:ea typeface="Calibri"/>
                <a:cs typeface="Times New Roman"/>
              </a:rPr>
              <a:t>TG2 documents combined with further communication</a:t>
            </a:r>
          </a:p>
        </p:txBody>
      </p:sp>
      <p:sp>
        <p:nvSpPr>
          <p:cNvPr id="12" name="Rectangle 11"/>
          <p:cNvSpPr/>
          <p:nvPr/>
        </p:nvSpPr>
        <p:spPr>
          <a:xfrm>
            <a:off x="767399" y="1752453"/>
            <a:ext cx="7439964" cy="923330"/>
          </a:xfrm>
          <a:prstGeom prst="rect">
            <a:avLst/>
          </a:prstGeom>
        </p:spPr>
        <p:txBody>
          <a:bodyPr wrap="square">
            <a:spAutoFit/>
          </a:bodyPr>
          <a:lstStyle/>
          <a:p>
            <a:pPr indent="-171450">
              <a:lnSpc>
                <a:spcPct val="150000"/>
              </a:lnSpc>
              <a:spcBef>
                <a:spcPts val="1200"/>
              </a:spcBef>
              <a:buFont typeface="Arial" panose="020B0604020202020204" pitchFamily="34" charset="0"/>
              <a:buChar char="•"/>
            </a:pPr>
            <a:r>
              <a:rPr lang="en-US" b="1" dirty="0" smtClean="0">
                <a:solidFill>
                  <a:srgbClr val="FF0000"/>
                </a:solidFill>
                <a:ea typeface="Calibri"/>
                <a:cs typeface="Times New Roman"/>
              </a:rPr>
              <a:t>Optical analysis data</a:t>
            </a:r>
          </a:p>
          <a:p>
            <a:pPr>
              <a:lnSpc>
                <a:spcPct val="150000"/>
              </a:lnSpc>
            </a:pPr>
            <a:r>
              <a:rPr lang="en-US" dirty="0" smtClean="0">
                <a:solidFill>
                  <a:srgbClr val="FF0000"/>
                </a:solidFill>
                <a:ea typeface="Calibri"/>
                <a:cs typeface="Times New Roman"/>
              </a:rPr>
              <a:t>Mostly doesn’t received</a:t>
            </a:r>
          </a:p>
        </p:txBody>
      </p:sp>
      <p:pic>
        <p:nvPicPr>
          <p:cNvPr id="1030" name="Picture 6" descr="Képtalálat a következőre: „exclamation question mark”"/>
          <p:cNvPicPr>
            <a:picLocks noChangeAspect="1" noChangeArrowheads="1"/>
          </p:cNvPicPr>
          <p:nvPr/>
        </p:nvPicPr>
        <p:blipFill rotWithShape="1">
          <a:blip r:embed="rId4" cstate="hqprint">
            <a:duotone>
              <a:schemeClr val="accent2">
                <a:shade val="45000"/>
                <a:satMod val="135000"/>
              </a:schemeClr>
              <a:prstClr val="white"/>
            </a:duotone>
            <a:extLst>
              <a:ext uri="{28A0092B-C50C-407E-A947-70E740481C1C}">
                <a14:useLocalDpi xmlns:a14="http://schemas.microsoft.com/office/drawing/2010/main"/>
              </a:ext>
            </a:extLst>
          </a:blip>
          <a:srcRect r="-4832"/>
          <a:stretch/>
        </p:blipFill>
        <p:spPr bwMode="auto">
          <a:xfrm>
            <a:off x="3914950" y="1826855"/>
            <a:ext cx="1082833" cy="7745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643628" y="4901488"/>
            <a:ext cx="2191166" cy="1665208"/>
          </a:xfrm>
          <a:prstGeom prst="rect">
            <a:avLst/>
          </a:prstGeom>
          <a:ln>
            <a:noFill/>
          </a:ln>
          <a:effectLst>
            <a:outerShdw blurRad="292100" dist="139700" dir="2700000" algn="tl" rotWithShape="0">
              <a:srgbClr val="333333">
                <a:alpha val="65000"/>
              </a:srgbClr>
            </a:outerShdw>
          </a:effectLst>
        </p:spPr>
      </p:pic>
      <p:sp>
        <p:nvSpPr>
          <p:cNvPr id="14" name="Rounded Rectangle 13"/>
          <p:cNvSpPr/>
          <p:nvPr/>
        </p:nvSpPr>
        <p:spPr>
          <a:xfrm rot="20841753">
            <a:off x="5216663" y="1769109"/>
            <a:ext cx="2269674" cy="760143"/>
          </a:xfrm>
          <a:prstGeom prst="roundRect">
            <a:avLst/>
          </a:prstGeom>
          <a:solidFill>
            <a:srgbClr val="FFC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en-US" sz="2400" b="1" dirty="0" smtClean="0">
                <a:solidFill>
                  <a:srgbClr val="FF0000"/>
                </a:solidFill>
              </a:rPr>
              <a:t>WE NEED IT !</a:t>
            </a:r>
            <a:endParaRPr lang="sv-SE" sz="2400" b="1" dirty="0">
              <a:solidFill>
                <a:srgbClr val="FF0000"/>
              </a:solidFill>
            </a:endParaRPr>
          </a:p>
        </p:txBody>
      </p:sp>
      <p:sp>
        <p:nvSpPr>
          <p:cNvPr id="15" name="Rectangle 14"/>
          <p:cNvSpPr/>
          <p:nvPr/>
        </p:nvSpPr>
        <p:spPr>
          <a:xfrm>
            <a:off x="5357982" y="5562965"/>
            <a:ext cx="3285067" cy="646331"/>
          </a:xfrm>
          <a:prstGeom prst="rect">
            <a:avLst/>
          </a:prstGeom>
        </p:spPr>
        <p:txBody>
          <a:bodyPr wrap="square">
            <a:spAutoFit/>
          </a:bodyPr>
          <a:lstStyle/>
          <a:p>
            <a:r>
              <a:rPr lang="sv-SE" dirty="0"/>
              <a:t>https://confluence.esss.lu.se</a:t>
            </a:r>
            <a:r>
              <a:rPr lang="sv-SE" dirty="0" smtClean="0"/>
              <a:t>/</a:t>
            </a:r>
          </a:p>
          <a:p>
            <a:r>
              <a:rPr lang="sv-SE" dirty="0" smtClean="0"/>
              <a:t>display/SPD/</a:t>
            </a:r>
            <a:r>
              <a:rPr lang="sv-SE" dirty="0" err="1" smtClean="0"/>
              <a:t>Instrument+Models</a:t>
            </a:r>
            <a:endParaRPr lang="sv-SE" dirty="0"/>
          </a:p>
        </p:txBody>
      </p:sp>
      <p:sp>
        <p:nvSpPr>
          <p:cNvPr id="16" name="Rectangle 15"/>
          <p:cNvSpPr/>
          <p:nvPr/>
        </p:nvSpPr>
        <p:spPr>
          <a:xfrm>
            <a:off x="4867253" y="4320106"/>
            <a:ext cx="3775796" cy="646331"/>
          </a:xfrm>
          <a:prstGeom prst="rect">
            <a:avLst/>
          </a:prstGeom>
        </p:spPr>
        <p:txBody>
          <a:bodyPr wrap="square">
            <a:spAutoFit/>
          </a:bodyPr>
          <a:lstStyle/>
          <a:p>
            <a:r>
              <a:rPr lang="sv-SE" dirty="0"/>
              <a:t>https://confluence.esss.lu.se/display/CG/Neutron+chopper+registry+@+ESS</a:t>
            </a:r>
          </a:p>
        </p:txBody>
      </p:sp>
    </p:spTree>
    <p:extLst>
      <p:ext uri="{BB962C8B-B14F-4D97-AF65-F5344CB8AC3E}">
        <p14:creationId xmlns:p14="http://schemas.microsoft.com/office/powerpoint/2010/main" val="267357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1"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1384995"/>
          </a:xfrm>
          <a:prstGeom prst="rect">
            <a:avLst/>
          </a:prstGeom>
        </p:spPr>
        <p:txBody>
          <a:bodyPr wrap="square">
            <a:spAutoFit/>
          </a:bodyPr>
          <a:lstStyle/>
          <a:p>
            <a:r>
              <a:rPr lang="sv-SE" sz="2800" dirty="0">
                <a:solidFill>
                  <a:schemeClr val="bg1"/>
                </a:solidFill>
              </a:rPr>
              <a:t>Outsourced ESS Instrument Design Process of a Stage /Scenario </a:t>
            </a:r>
            <a:r>
              <a:rPr lang="sv-SE" sz="2800" dirty="0" smtClean="0">
                <a:solidFill>
                  <a:schemeClr val="bg1"/>
                </a:solidFill>
              </a:rPr>
              <a:t>1</a:t>
            </a:r>
            <a:endParaRPr lang="sv-SE" sz="2800" dirty="0">
              <a:solidFill>
                <a:schemeClr val="bg1"/>
              </a:solidFill>
            </a:endParaRPr>
          </a:p>
          <a:p>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7</a:t>
            </a:fld>
            <a:endParaRPr lang="sv-SE" dirty="0"/>
          </a:p>
        </p:txBody>
      </p:sp>
      <p:grpSp>
        <p:nvGrpSpPr>
          <p:cNvPr id="2" name="Group 1"/>
          <p:cNvGrpSpPr/>
          <p:nvPr/>
        </p:nvGrpSpPr>
        <p:grpSpPr>
          <a:xfrm>
            <a:off x="1281809" y="2297189"/>
            <a:ext cx="6927186" cy="1458036"/>
            <a:chOff x="340231" y="4209794"/>
            <a:chExt cx="6927186" cy="1458036"/>
          </a:xfrm>
        </p:grpSpPr>
        <p:grpSp>
          <p:nvGrpSpPr>
            <p:cNvPr id="47" name="Group 46"/>
            <p:cNvGrpSpPr/>
            <p:nvPr/>
          </p:nvGrpSpPr>
          <p:grpSpPr>
            <a:xfrm>
              <a:off x="340231" y="4761174"/>
              <a:ext cx="6927186" cy="906656"/>
              <a:chOff x="-1644723" y="-91104"/>
              <a:chExt cx="9504780" cy="1174533"/>
            </a:xfrm>
          </p:grpSpPr>
          <p:grpSp>
            <p:nvGrpSpPr>
              <p:cNvPr id="54" name="Group 53"/>
              <p:cNvGrpSpPr/>
              <p:nvPr/>
            </p:nvGrpSpPr>
            <p:grpSpPr>
              <a:xfrm>
                <a:off x="-1644723" y="-91104"/>
                <a:ext cx="9504780" cy="1170610"/>
                <a:chOff x="-1253444" y="-91104"/>
                <a:chExt cx="7243594" cy="1170610"/>
              </a:xfrm>
            </p:grpSpPr>
            <p:grpSp>
              <p:nvGrpSpPr>
                <p:cNvPr id="56" name="Group 55"/>
                <p:cNvGrpSpPr/>
                <p:nvPr/>
              </p:nvGrpSpPr>
              <p:grpSpPr>
                <a:xfrm>
                  <a:off x="-1253444" y="-91104"/>
                  <a:ext cx="6058406" cy="1170610"/>
                  <a:chOff x="-461267" y="-45867"/>
                  <a:chExt cx="2229491" cy="589354"/>
                </a:xfrm>
              </p:grpSpPr>
              <p:sp>
                <p:nvSpPr>
                  <p:cNvPr id="58" name="Pentagon 57"/>
                  <p:cNvSpPr/>
                  <p:nvPr/>
                </p:nvSpPr>
                <p:spPr>
                  <a:xfrm>
                    <a:off x="573003" y="-45867"/>
                    <a:ext cx="1195221" cy="589354"/>
                  </a:xfrm>
                  <a:prstGeom prst="homePlate">
                    <a:avLst>
                      <a:gd name="adj" fmla="val 27700"/>
                    </a:avLst>
                  </a:prstGeom>
                </p:spPr>
                <p:style>
                  <a:lnRef idx="1">
                    <a:schemeClr val="accent1"/>
                  </a:lnRef>
                  <a:fillRef idx="3">
                    <a:schemeClr val="accent1"/>
                  </a:fillRef>
                  <a:effectRef idx="2">
                    <a:schemeClr val="accent1"/>
                  </a:effectRef>
                  <a:fontRef idx="minor">
                    <a:schemeClr val="lt1"/>
                  </a:fontRef>
                </p:style>
                <p:txBody>
                  <a:bodyPr lIns="91407" tIns="45705" rIns="91407" bIns="45705" rtlCol="0" anchor="t" anchorCtr="0"/>
                  <a:lstStyle/>
                  <a:p>
                    <a:pPr algn="ctr">
                      <a:spcAft>
                        <a:spcPts val="0"/>
                      </a:spcAft>
                    </a:pPr>
                    <a:r>
                      <a:rPr lang="sv-SE" sz="1600" dirty="0" smtClean="0">
                        <a:ea typeface="MS Mincho"/>
                      </a:rPr>
                      <a:t> </a:t>
                    </a:r>
                    <a:r>
                      <a:rPr lang="sv-SE" sz="1400" b="1" dirty="0" smtClean="0">
                        <a:ea typeface="MS Mincho"/>
                      </a:rPr>
                      <a:t>Phase 2</a:t>
                    </a:r>
                    <a:r>
                      <a:rPr lang="sv-SE" sz="1400" dirty="0" smtClean="0">
                        <a:ea typeface="MS Mincho"/>
                      </a:rPr>
                      <a:t>: Outsourced Design</a:t>
                    </a:r>
                    <a:endParaRPr lang="sv-SE" sz="1400" dirty="0">
                      <a:effectLst/>
                      <a:ea typeface="MS Mincho"/>
                    </a:endParaRPr>
                  </a:p>
                </p:txBody>
              </p:sp>
              <p:sp>
                <p:nvSpPr>
                  <p:cNvPr id="59" name="Pentagon 58"/>
                  <p:cNvSpPr/>
                  <p:nvPr/>
                </p:nvSpPr>
                <p:spPr>
                  <a:xfrm>
                    <a:off x="573003" y="183446"/>
                    <a:ext cx="607613" cy="360040"/>
                  </a:xfrm>
                  <a:prstGeom prst="homePlate">
                    <a:avLst>
                      <a:gd name="adj" fmla="val 26928"/>
                    </a:avLst>
                  </a:prstGeom>
                  <a:solidFill>
                    <a:srgbClr val="00FAE2"/>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chemeClr val="tx1"/>
                        </a:solidFill>
                        <a:effectLst/>
                        <a:ea typeface="MS Mincho"/>
                        <a:cs typeface="Times New Roman"/>
                      </a:rPr>
                      <a:t>Preliminary engineering, or design change</a:t>
                    </a:r>
                    <a:endParaRPr lang="sv-SE" sz="1200" dirty="0">
                      <a:solidFill>
                        <a:schemeClr val="tx1"/>
                      </a:solidFill>
                      <a:effectLst/>
                      <a:latin typeface="Times New Roman"/>
                      <a:ea typeface="MS Mincho"/>
                    </a:endParaRPr>
                  </a:p>
                </p:txBody>
              </p:sp>
              <p:sp>
                <p:nvSpPr>
                  <p:cNvPr id="60" name="Pentagon 59"/>
                  <p:cNvSpPr/>
                  <p:nvPr/>
                </p:nvSpPr>
                <p:spPr>
                  <a:xfrm>
                    <a:off x="-461267" y="-45867"/>
                    <a:ext cx="700079" cy="589353"/>
                  </a:xfrm>
                  <a:prstGeom prst="homePlate">
                    <a:avLst>
                      <a:gd name="adj" fmla="val 26928"/>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r>
                      <a:rPr lang="sv-SE" sz="1400" b="1" dirty="0" smtClean="0">
                        <a:solidFill>
                          <a:srgbClr val="FFFF00"/>
                        </a:solidFill>
                        <a:ea typeface="MS Mincho"/>
                        <a:cs typeface="Times New Roman"/>
                      </a:rPr>
                      <a:t>Phase 1</a:t>
                    </a:r>
                    <a:endParaRPr lang="sv-SE" sz="1400" b="1" dirty="0">
                      <a:solidFill>
                        <a:srgbClr val="FFFF00"/>
                      </a:solidFill>
                      <a:ea typeface="MS Mincho"/>
                      <a:cs typeface="Times New Roman"/>
                    </a:endParaRPr>
                  </a:p>
                  <a:p>
                    <a:pPr algn="ctr">
                      <a:spcAft>
                        <a:spcPts val="0"/>
                      </a:spcAft>
                    </a:pPr>
                    <a:r>
                      <a:rPr lang="sv-SE" sz="1200" dirty="0" smtClean="0">
                        <a:solidFill>
                          <a:srgbClr val="FFFFFF"/>
                        </a:solidFill>
                        <a:ea typeface="MS Mincho"/>
                        <a:cs typeface="Times New Roman"/>
                      </a:rPr>
                      <a:t>Definition of base parameters and requirements</a:t>
                    </a:r>
                    <a:endParaRPr lang="sv-SE" sz="1200" dirty="0">
                      <a:effectLst/>
                      <a:latin typeface="Times New Roman"/>
                      <a:ea typeface="MS Mincho"/>
                    </a:endParaRPr>
                  </a:p>
                </p:txBody>
              </p:sp>
            </p:grpSp>
            <p:sp>
              <p:nvSpPr>
                <p:cNvPr id="57" name="Pentagon 56"/>
                <p:cNvSpPr/>
                <p:nvPr/>
              </p:nvSpPr>
              <p:spPr>
                <a:xfrm>
                  <a:off x="4804964" y="-91104"/>
                  <a:ext cx="1185186" cy="1170602"/>
                </a:xfrm>
                <a:prstGeom prst="homePlate">
                  <a:avLst>
                    <a:gd name="adj" fmla="val 26928"/>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rgbClr val="FFFFFF"/>
                      </a:solidFill>
                      <a:effectLst/>
                      <a:ea typeface="MS Mincho"/>
                      <a:cs typeface="Times New Roman"/>
                    </a:rPr>
                    <a:t>Manufacturing</a:t>
                  </a:r>
                  <a:endParaRPr lang="sv-SE" sz="1200" dirty="0">
                    <a:effectLst/>
                    <a:latin typeface="Times New Roman"/>
                    <a:ea typeface="MS Mincho"/>
                  </a:endParaRPr>
                </a:p>
              </p:txBody>
            </p:sp>
          </p:grpSp>
          <p:sp>
            <p:nvSpPr>
              <p:cNvPr id="55" name="Pentagon 54"/>
              <p:cNvSpPr/>
              <p:nvPr/>
            </p:nvSpPr>
            <p:spPr>
              <a:xfrm>
                <a:off x="4209681" y="347157"/>
                <a:ext cx="1969747" cy="736272"/>
              </a:xfrm>
              <a:prstGeom prst="homePlate">
                <a:avLst>
                  <a:gd name="adj" fmla="val 2692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rgbClr val="FFFFFF"/>
                    </a:solidFill>
                    <a:effectLst/>
                    <a:ea typeface="MS Mincho"/>
                    <a:cs typeface="Times New Roman"/>
                  </a:rPr>
                  <a:t>Detailed engineering</a:t>
                </a:r>
                <a:endParaRPr lang="sv-SE" sz="1200" dirty="0">
                  <a:effectLst/>
                  <a:latin typeface="Times New Roman"/>
                  <a:ea typeface="MS Mincho"/>
                </a:endParaRPr>
              </a:p>
            </p:txBody>
          </p:sp>
        </p:grpSp>
        <p:sp>
          <p:nvSpPr>
            <p:cNvPr id="50" name="Diamond 49"/>
            <p:cNvSpPr/>
            <p:nvPr/>
          </p:nvSpPr>
          <p:spPr>
            <a:xfrm>
              <a:off x="4520939" y="4501052"/>
              <a:ext cx="172089" cy="207055"/>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52" name="Text Box 23"/>
            <p:cNvSpPr txBox="1"/>
            <p:nvPr/>
          </p:nvSpPr>
          <p:spPr>
            <a:xfrm>
              <a:off x="4283968" y="4221088"/>
              <a:ext cx="648351" cy="26548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PDR</a:t>
              </a:r>
              <a:endParaRPr lang="sv-SE" sz="1200" dirty="0">
                <a:effectLst/>
                <a:ea typeface="Calibri"/>
                <a:cs typeface="Times New Roman"/>
              </a:endParaRPr>
            </a:p>
          </p:txBody>
        </p:sp>
        <p:sp>
          <p:nvSpPr>
            <p:cNvPr id="81" name="Diamond 80"/>
            <p:cNvSpPr/>
            <p:nvPr/>
          </p:nvSpPr>
          <p:spPr>
            <a:xfrm>
              <a:off x="6049860" y="4549944"/>
              <a:ext cx="168279" cy="199433"/>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2" name="Diamond 81"/>
            <p:cNvSpPr/>
            <p:nvPr/>
          </p:nvSpPr>
          <p:spPr>
            <a:xfrm>
              <a:off x="2551695" y="4537424"/>
              <a:ext cx="172089" cy="207054"/>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3" name="Text Box 22"/>
            <p:cNvSpPr txBox="1"/>
            <p:nvPr/>
          </p:nvSpPr>
          <p:spPr>
            <a:xfrm>
              <a:off x="2159523" y="4209794"/>
              <a:ext cx="1684762" cy="2654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Tendering /contracting</a:t>
              </a:r>
              <a:endParaRPr lang="sv-SE" sz="1200" dirty="0">
                <a:effectLst/>
                <a:ea typeface="Calibri"/>
                <a:cs typeface="Times New Roman"/>
              </a:endParaRPr>
            </a:p>
          </p:txBody>
        </p:sp>
        <p:sp>
          <p:nvSpPr>
            <p:cNvPr id="84" name="Text Box 24"/>
            <p:cNvSpPr txBox="1"/>
            <p:nvPr/>
          </p:nvSpPr>
          <p:spPr>
            <a:xfrm>
              <a:off x="5786963" y="4211719"/>
              <a:ext cx="694072" cy="26548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CDR</a:t>
              </a:r>
              <a:endParaRPr lang="sv-SE" sz="1200" dirty="0">
                <a:effectLst/>
                <a:ea typeface="Calibri"/>
                <a:cs typeface="Times New Roman"/>
              </a:endParaRPr>
            </a:p>
          </p:txBody>
        </p:sp>
      </p:grpSp>
      <p:sp>
        <p:nvSpPr>
          <p:cNvPr id="94" name="Rectangle 93"/>
          <p:cNvSpPr/>
          <p:nvPr/>
        </p:nvSpPr>
        <p:spPr>
          <a:xfrm>
            <a:off x="767399" y="1985317"/>
            <a:ext cx="6738534" cy="646331"/>
          </a:xfrm>
          <a:prstGeom prst="rect">
            <a:avLst/>
          </a:prstGeom>
          <a:ln w="3175">
            <a:solidFill>
              <a:schemeClr val="accent1"/>
            </a:solidFill>
            <a:prstDash val="dash"/>
          </a:ln>
        </p:spPr>
        <p:txBody>
          <a:bodyPr wrap="square">
            <a:spAutoFit/>
          </a:bodyPr>
          <a:lstStyle/>
          <a:p>
            <a:pPr>
              <a:spcAft>
                <a:spcPts val="0"/>
              </a:spcAft>
            </a:pPr>
            <a:r>
              <a:rPr lang="sv-SE" b="1" dirty="0">
                <a:ea typeface="MS Mincho"/>
                <a:cs typeface="Times New Roman"/>
              </a:rPr>
              <a:t>Instrument -</a:t>
            </a:r>
          </a:p>
          <a:p>
            <a:pPr>
              <a:spcAft>
                <a:spcPts val="0"/>
              </a:spcAft>
            </a:pPr>
            <a:r>
              <a:rPr lang="sv-SE" b="1" dirty="0">
                <a:ea typeface="MS Mincho"/>
                <a:cs typeface="Times New Roman"/>
              </a:rPr>
              <a:t>Subcontractor activity:</a:t>
            </a:r>
          </a:p>
        </p:txBody>
      </p:sp>
      <p:sp>
        <p:nvSpPr>
          <p:cNvPr id="8" name="Rounded Rectangle 7"/>
          <p:cNvSpPr/>
          <p:nvPr/>
        </p:nvSpPr>
        <p:spPr>
          <a:xfrm>
            <a:off x="848852" y="5225683"/>
            <a:ext cx="3604729" cy="585787"/>
          </a:xfrm>
          <a:prstGeom prst="roundRect">
            <a:avLst/>
          </a:prstGeom>
          <a:gradFill>
            <a:gsLst>
              <a:gs pos="50000">
                <a:srgbClr val="97C9A8"/>
              </a:gs>
              <a:gs pos="0">
                <a:srgbClr val="92D050"/>
              </a:gs>
              <a:gs pos="100000">
                <a:schemeClr val="accent3">
                  <a:lumMod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Example: NMX Guide Procurement</a:t>
            </a:r>
            <a:endParaRPr lang="sv-SE" dirty="0"/>
          </a:p>
        </p:txBody>
      </p:sp>
      <p:grpSp>
        <p:nvGrpSpPr>
          <p:cNvPr id="4" name="Group 3"/>
          <p:cNvGrpSpPr/>
          <p:nvPr/>
        </p:nvGrpSpPr>
        <p:grpSpPr>
          <a:xfrm>
            <a:off x="767399" y="3755225"/>
            <a:ext cx="7036591" cy="1012867"/>
            <a:chOff x="767399" y="3755225"/>
            <a:chExt cx="7036591" cy="1012867"/>
          </a:xfrm>
        </p:grpSpPr>
        <p:sp>
          <p:nvSpPr>
            <p:cNvPr id="85" name="Diamond 84"/>
            <p:cNvSpPr/>
            <p:nvPr/>
          </p:nvSpPr>
          <p:spPr>
            <a:xfrm>
              <a:off x="5464482" y="3755225"/>
              <a:ext cx="172089" cy="207055"/>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6" name="Diamond 85"/>
            <p:cNvSpPr/>
            <p:nvPr/>
          </p:nvSpPr>
          <p:spPr>
            <a:xfrm>
              <a:off x="6993403" y="3804117"/>
              <a:ext cx="168279" cy="199433"/>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7" name="Diamond 86"/>
            <p:cNvSpPr/>
            <p:nvPr/>
          </p:nvSpPr>
          <p:spPr>
            <a:xfrm>
              <a:off x="3859402" y="3791597"/>
              <a:ext cx="172089" cy="207054"/>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9" name="Text Box 22"/>
            <p:cNvSpPr txBox="1"/>
            <p:nvPr/>
          </p:nvSpPr>
          <p:spPr>
            <a:xfrm>
              <a:off x="3065305" y="4049603"/>
              <a:ext cx="1782377" cy="2654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TG2</a:t>
              </a:r>
              <a:endParaRPr lang="sv-SE" sz="1200" dirty="0">
                <a:effectLst/>
                <a:ea typeface="Calibri"/>
                <a:cs typeface="Times New Roman"/>
              </a:endParaRPr>
            </a:p>
          </p:txBody>
        </p:sp>
        <p:sp>
          <p:nvSpPr>
            <p:cNvPr id="90" name="Text Box 48"/>
            <p:cNvSpPr txBox="1"/>
            <p:nvPr/>
          </p:nvSpPr>
          <p:spPr>
            <a:xfrm>
              <a:off x="3065306" y="4396694"/>
              <a:ext cx="1782377" cy="2641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a:effectLst/>
                  <a:ea typeface="Calibri"/>
                  <a:cs typeface="Times New Roman"/>
                </a:rPr>
                <a:t>Procurement verification</a:t>
              </a:r>
              <a:endParaRPr lang="sv-SE" sz="1200" dirty="0">
                <a:effectLst/>
                <a:ea typeface="Calibri"/>
                <a:cs typeface="Times New Roman"/>
              </a:endParaRPr>
            </a:p>
          </p:txBody>
        </p:sp>
        <p:sp>
          <p:nvSpPr>
            <p:cNvPr id="91" name="Text Box 24"/>
            <p:cNvSpPr txBox="1"/>
            <p:nvPr/>
          </p:nvSpPr>
          <p:spPr>
            <a:xfrm>
              <a:off x="4913502" y="4049601"/>
              <a:ext cx="1352845" cy="61125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dirty="0">
                  <a:ea typeface="Calibri"/>
                  <a:cs typeface="Times New Roman"/>
                </a:rPr>
                <a:t>Design review by ESS technology group</a:t>
              </a:r>
              <a:endParaRPr lang="sv-SE" sz="1200" dirty="0">
                <a:ea typeface="Calibri"/>
                <a:cs typeface="Times New Roman"/>
              </a:endParaRPr>
            </a:p>
          </p:txBody>
        </p:sp>
        <p:sp>
          <p:nvSpPr>
            <p:cNvPr id="92" name="Text Box 24"/>
            <p:cNvSpPr txBox="1"/>
            <p:nvPr/>
          </p:nvSpPr>
          <p:spPr>
            <a:xfrm>
              <a:off x="6702377" y="4048925"/>
              <a:ext cx="694072" cy="2654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Sub TG3</a:t>
              </a:r>
              <a:endParaRPr lang="sv-SE" sz="1200" dirty="0">
                <a:effectLst/>
                <a:ea typeface="Calibri"/>
                <a:cs typeface="Times New Roman"/>
              </a:endParaRPr>
            </a:p>
          </p:txBody>
        </p:sp>
        <p:sp>
          <p:nvSpPr>
            <p:cNvPr id="3" name="Curved Right Arrow 2"/>
            <p:cNvSpPr/>
            <p:nvPr/>
          </p:nvSpPr>
          <p:spPr>
            <a:xfrm>
              <a:off x="2736950" y="4115911"/>
              <a:ext cx="255647" cy="47863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96" name="Rectangle 95"/>
            <p:cNvSpPr/>
            <p:nvPr/>
          </p:nvSpPr>
          <p:spPr>
            <a:xfrm>
              <a:off x="767399" y="3998651"/>
              <a:ext cx="6774874" cy="769441"/>
            </a:xfrm>
            <a:prstGeom prst="rect">
              <a:avLst/>
            </a:prstGeom>
            <a:ln w="3175">
              <a:solidFill>
                <a:srgbClr val="C00000"/>
              </a:solidFill>
              <a:prstDash val="dash"/>
            </a:ln>
          </p:spPr>
          <p:txBody>
            <a:bodyPr wrap="square">
              <a:spAutoFit/>
            </a:bodyPr>
            <a:lstStyle/>
            <a:p>
              <a:pPr>
                <a:spcAft>
                  <a:spcPts val="0"/>
                </a:spcAft>
              </a:pPr>
              <a:r>
                <a:rPr lang="sv-SE" b="1" dirty="0">
                  <a:ea typeface="MS Mincho"/>
                  <a:cs typeface="Times New Roman"/>
                </a:rPr>
                <a:t>ESS  - Instrument </a:t>
              </a:r>
            </a:p>
            <a:p>
              <a:r>
                <a:rPr lang="sv-SE" b="1" dirty="0">
                  <a:ea typeface="MS Mincho"/>
                  <a:cs typeface="Times New Roman"/>
                </a:rPr>
                <a:t>action</a:t>
              </a:r>
              <a:r>
                <a:rPr lang="sv-SE" b="1" dirty="0" smtClean="0">
                  <a:ea typeface="MS Mincho"/>
                  <a:cs typeface="Times New Roman"/>
                </a:rPr>
                <a:t>:</a:t>
              </a:r>
            </a:p>
            <a:p>
              <a:endParaRPr lang="sv-SE" sz="800" b="1" dirty="0">
                <a:ea typeface="MS Mincho"/>
                <a:cs typeface="Times New Roman"/>
              </a:endParaRPr>
            </a:p>
          </p:txBody>
        </p:sp>
        <p:sp>
          <p:nvSpPr>
            <p:cNvPr id="10" name="TextBox 9"/>
            <p:cNvSpPr txBox="1"/>
            <p:nvPr/>
          </p:nvSpPr>
          <p:spPr>
            <a:xfrm>
              <a:off x="6632415" y="4361534"/>
              <a:ext cx="1171575" cy="253916"/>
            </a:xfrm>
            <a:prstGeom prst="rect">
              <a:avLst/>
            </a:prstGeom>
            <a:noFill/>
          </p:spPr>
          <p:txBody>
            <a:bodyPr wrap="square" rtlCol="0">
              <a:spAutoFit/>
            </a:bodyPr>
            <a:lstStyle/>
            <a:p>
              <a:r>
                <a:rPr lang="sv-SE" sz="1050" dirty="0" smtClean="0"/>
                <a:t>(Before CDR)</a:t>
              </a:r>
              <a:endParaRPr lang="sv-SE" sz="1050" dirty="0"/>
            </a:p>
          </p:txBody>
        </p:sp>
      </p:grpSp>
      <p:sp>
        <p:nvSpPr>
          <p:cNvPr id="32" name="TextBox 31"/>
          <p:cNvSpPr txBox="1"/>
          <p:nvPr/>
        </p:nvSpPr>
        <p:spPr>
          <a:xfrm>
            <a:off x="774996" y="6157913"/>
            <a:ext cx="6500813" cy="307777"/>
          </a:xfrm>
          <a:prstGeom prst="rect">
            <a:avLst/>
          </a:prstGeom>
          <a:noFill/>
        </p:spPr>
        <p:txBody>
          <a:bodyPr wrap="square" rtlCol="0">
            <a:spAutoFit/>
          </a:bodyPr>
          <a:lstStyle/>
          <a:p>
            <a:r>
              <a:rPr lang="sv-SE" sz="1400" dirty="0" smtClean="0"/>
              <a:t>/*: See ESS-0099059 for the detailed descriptions of the deliverables/</a:t>
            </a:r>
            <a:endParaRPr lang="sv-SE" sz="1400" dirty="0"/>
          </a:p>
        </p:txBody>
      </p:sp>
      <p:sp>
        <p:nvSpPr>
          <p:cNvPr id="33" name="Pentagon 32"/>
          <p:cNvSpPr/>
          <p:nvPr/>
        </p:nvSpPr>
        <p:spPr>
          <a:xfrm>
            <a:off x="3101101" y="2848569"/>
            <a:ext cx="842380" cy="903622"/>
          </a:xfrm>
          <a:prstGeom prst="homePlate">
            <a:avLst>
              <a:gd name="adj" fmla="val 26928"/>
            </a:avLst>
          </a:prstGeom>
          <a:solidFill>
            <a:srgbClr val="FFFF00"/>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dirty="0" smtClean="0">
                <a:solidFill>
                  <a:schemeClr val="tx1"/>
                </a:solidFill>
                <a:effectLst/>
                <a:ea typeface="MS Mincho"/>
              </a:rPr>
              <a:t>Tendering</a:t>
            </a:r>
            <a:endParaRPr lang="sv-SE" sz="1200" dirty="0">
              <a:solidFill>
                <a:schemeClr val="tx1"/>
              </a:solidFill>
              <a:effectLst/>
              <a:ea typeface="MS Mincho"/>
            </a:endParaRPr>
          </a:p>
        </p:txBody>
      </p:sp>
    </p:spTree>
    <p:extLst>
      <p:ext uri="{BB962C8B-B14F-4D97-AF65-F5344CB8AC3E}">
        <p14:creationId xmlns:p14="http://schemas.microsoft.com/office/powerpoint/2010/main" val="159783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954107"/>
          </a:xfrm>
          <a:prstGeom prst="rect">
            <a:avLst/>
          </a:prstGeom>
        </p:spPr>
        <p:txBody>
          <a:bodyPr wrap="square">
            <a:spAutoFit/>
          </a:bodyPr>
          <a:lstStyle/>
          <a:p>
            <a:r>
              <a:rPr lang="sv-SE" sz="2800" dirty="0" smtClean="0">
                <a:solidFill>
                  <a:schemeClr val="bg1"/>
                </a:solidFill>
              </a:rPr>
              <a:t>Procurement verification</a:t>
            </a:r>
            <a:endParaRPr lang="sv-SE" sz="2800" dirty="0">
              <a:solidFill>
                <a:schemeClr val="bg1"/>
              </a:solidFill>
            </a:endParaRPr>
          </a:p>
          <a:p>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8</a:t>
            </a:fld>
            <a:endParaRPr lang="sv-SE" dirty="0"/>
          </a:p>
        </p:txBody>
      </p:sp>
      <p:sp>
        <p:nvSpPr>
          <p:cNvPr id="4" name="Rectangle 3"/>
          <p:cNvSpPr/>
          <p:nvPr/>
        </p:nvSpPr>
        <p:spPr>
          <a:xfrm>
            <a:off x="589611" y="1637244"/>
            <a:ext cx="5293519" cy="4396075"/>
          </a:xfrm>
          <a:prstGeom prst="rect">
            <a:avLst/>
          </a:prstGeom>
        </p:spPr>
        <p:txBody>
          <a:bodyPr wrap="square">
            <a:spAutoFit/>
          </a:bodyPr>
          <a:lstStyle/>
          <a:p>
            <a:pPr marL="41910">
              <a:lnSpc>
                <a:spcPts val="1400"/>
              </a:lnSpc>
              <a:spcAft>
                <a:spcPts val="600"/>
              </a:spcAft>
            </a:pPr>
            <a:r>
              <a:rPr lang="sv-SE" b="1" dirty="0" smtClean="0">
                <a:ea typeface="Calibri"/>
                <a:cs typeface="Times New Roman"/>
              </a:rPr>
              <a:t>Deliverables</a:t>
            </a:r>
            <a:r>
              <a:rPr lang="sv-SE" b="1" dirty="0">
                <a:ea typeface="Calibri"/>
                <a:cs typeface="Times New Roman"/>
              </a:rPr>
              <a:t>: </a:t>
            </a:r>
          </a:p>
          <a:p>
            <a:pPr indent="-171450">
              <a:lnSpc>
                <a:spcPct val="150000"/>
              </a:lnSpc>
              <a:buFont typeface="Arial" panose="020B0604020202020204" pitchFamily="34" charset="0"/>
              <a:buChar char="•"/>
            </a:pPr>
            <a:r>
              <a:rPr lang="sv-SE" dirty="0" smtClean="0">
                <a:ea typeface="Calibri"/>
                <a:cs typeface="Times New Roman"/>
              </a:rPr>
              <a:t>Call for tender /Technical parts shall be in english/</a:t>
            </a:r>
            <a:endParaRPr lang="sv-SE" dirty="0">
              <a:ea typeface="Calibri"/>
              <a:cs typeface="Times New Roman"/>
            </a:endParaRPr>
          </a:p>
          <a:p>
            <a:pPr indent="-171450">
              <a:lnSpc>
                <a:spcPct val="150000"/>
              </a:lnSpc>
              <a:buFont typeface="Arial" panose="020B0604020202020204" pitchFamily="34" charset="0"/>
              <a:buChar char="•"/>
            </a:pPr>
            <a:r>
              <a:rPr lang="sv-SE" dirty="0">
                <a:ea typeface="Calibri"/>
                <a:cs typeface="Times New Roman"/>
              </a:rPr>
              <a:t>Schedule</a:t>
            </a:r>
          </a:p>
          <a:p>
            <a:pPr indent="-171450">
              <a:lnSpc>
                <a:spcPct val="150000"/>
              </a:lnSpc>
              <a:buFont typeface="Arial" panose="020B0604020202020204" pitchFamily="34" charset="0"/>
              <a:buChar char="•"/>
            </a:pPr>
            <a:r>
              <a:rPr lang="en-US" dirty="0">
                <a:ea typeface="Calibri"/>
                <a:cs typeface="Times New Roman"/>
              </a:rPr>
              <a:t>Declaration of conformity with Appendix 1</a:t>
            </a:r>
          </a:p>
          <a:p>
            <a:pPr>
              <a:lnSpc>
                <a:spcPct val="150000"/>
              </a:lnSpc>
              <a:spcBef>
                <a:spcPts val="1200"/>
              </a:spcBef>
            </a:pPr>
            <a:r>
              <a:rPr lang="sv-SE" b="1" dirty="0">
                <a:ea typeface="Calibri"/>
                <a:cs typeface="Times New Roman"/>
              </a:rPr>
              <a:t>ESS action:</a:t>
            </a:r>
          </a:p>
          <a:p>
            <a:pPr indent="-171450">
              <a:lnSpc>
                <a:spcPct val="150000"/>
              </a:lnSpc>
              <a:buFont typeface="Arial" panose="020B0604020202020204" pitchFamily="34" charset="0"/>
              <a:buChar char="•"/>
            </a:pPr>
            <a:r>
              <a:rPr lang="sv-SE" dirty="0">
                <a:ea typeface="Calibri"/>
                <a:cs typeface="Times New Roman"/>
              </a:rPr>
              <a:t>Approval for Schedule and Resources</a:t>
            </a:r>
          </a:p>
          <a:p>
            <a:pPr indent="-171450">
              <a:lnSpc>
                <a:spcPct val="150000"/>
              </a:lnSpc>
              <a:buFont typeface="Arial" panose="020B0604020202020204" pitchFamily="34" charset="0"/>
              <a:buChar char="•"/>
            </a:pPr>
            <a:r>
              <a:rPr lang="sv-SE" dirty="0">
                <a:ea typeface="Calibri"/>
                <a:cs typeface="Times New Roman"/>
              </a:rPr>
              <a:t>Comment the content (optional)</a:t>
            </a:r>
          </a:p>
          <a:p>
            <a:pPr>
              <a:lnSpc>
                <a:spcPct val="150000"/>
              </a:lnSpc>
              <a:spcBef>
                <a:spcPts val="1200"/>
              </a:spcBef>
            </a:pPr>
            <a:r>
              <a:rPr lang="sv-SE" dirty="0">
                <a:solidFill>
                  <a:schemeClr val="tx2"/>
                </a:solidFill>
                <a:ea typeface="Calibri"/>
                <a:cs typeface="Times New Roman"/>
              </a:rPr>
              <a:t>No personal meeting is necessary unless the NSS integration </a:t>
            </a:r>
            <a:r>
              <a:rPr lang="sv-SE" dirty="0" err="1" smtClean="0">
                <a:solidFill>
                  <a:schemeClr val="tx2"/>
                </a:solidFill>
                <a:ea typeface="Calibri"/>
                <a:cs typeface="Times New Roman"/>
              </a:rPr>
              <a:t>group</a:t>
            </a:r>
            <a:r>
              <a:rPr lang="sv-SE" dirty="0" smtClean="0">
                <a:solidFill>
                  <a:schemeClr val="tx2"/>
                </a:solidFill>
                <a:ea typeface="Calibri"/>
                <a:cs typeface="Times New Roman"/>
              </a:rPr>
              <a:t>, via the NSS </a:t>
            </a:r>
            <a:r>
              <a:rPr lang="sv-SE" dirty="0" err="1" smtClean="0">
                <a:solidFill>
                  <a:schemeClr val="tx2"/>
                </a:solidFill>
                <a:ea typeface="Calibri"/>
                <a:cs typeface="Times New Roman"/>
              </a:rPr>
              <a:t>Lead</a:t>
            </a:r>
            <a:r>
              <a:rPr lang="sv-SE" dirty="0" smtClean="0">
                <a:solidFill>
                  <a:schemeClr val="tx2"/>
                </a:solidFill>
                <a:ea typeface="Calibri"/>
                <a:cs typeface="Times New Roman"/>
              </a:rPr>
              <a:t> Instrument </a:t>
            </a:r>
            <a:r>
              <a:rPr lang="sv-SE" dirty="0" err="1" smtClean="0">
                <a:solidFill>
                  <a:schemeClr val="tx2"/>
                </a:solidFill>
                <a:ea typeface="Calibri"/>
                <a:cs typeface="Times New Roman"/>
              </a:rPr>
              <a:t>Engineer</a:t>
            </a:r>
            <a:r>
              <a:rPr lang="sv-SE" dirty="0" smtClean="0">
                <a:solidFill>
                  <a:schemeClr val="tx2"/>
                </a:solidFill>
                <a:ea typeface="Calibri"/>
                <a:cs typeface="Times New Roman"/>
              </a:rPr>
              <a:t>, </a:t>
            </a:r>
            <a:r>
              <a:rPr lang="sv-SE" dirty="0" err="1" smtClean="0">
                <a:solidFill>
                  <a:schemeClr val="tx2"/>
                </a:solidFill>
                <a:ea typeface="Calibri"/>
                <a:cs typeface="Times New Roman"/>
              </a:rPr>
              <a:t>recommends</a:t>
            </a:r>
            <a:r>
              <a:rPr lang="sv-SE" dirty="0" smtClean="0">
                <a:solidFill>
                  <a:schemeClr val="tx2"/>
                </a:solidFill>
                <a:ea typeface="Calibri"/>
                <a:cs typeface="Times New Roman"/>
              </a:rPr>
              <a:t> </a:t>
            </a:r>
            <a:r>
              <a:rPr lang="sv-SE" dirty="0">
                <a:solidFill>
                  <a:schemeClr val="tx2"/>
                </a:solidFill>
                <a:ea typeface="Calibri"/>
                <a:cs typeface="Times New Roman"/>
              </a:rPr>
              <a:t>it.</a:t>
            </a:r>
          </a:p>
        </p:txBody>
      </p:sp>
      <p:sp>
        <p:nvSpPr>
          <p:cNvPr id="28" name="Rectangle 27"/>
          <p:cNvSpPr/>
          <p:nvPr/>
        </p:nvSpPr>
        <p:spPr>
          <a:xfrm>
            <a:off x="589611" y="6033319"/>
            <a:ext cx="7743823" cy="369332"/>
          </a:xfrm>
          <a:prstGeom prst="rect">
            <a:avLst/>
          </a:prstGeom>
        </p:spPr>
        <p:txBody>
          <a:bodyPr wrap="square">
            <a:spAutoFit/>
          </a:bodyPr>
          <a:lstStyle/>
          <a:p>
            <a:pPr lvl="0"/>
            <a:r>
              <a:rPr lang="sv-SE" b="1" dirty="0" smtClean="0">
                <a:solidFill>
                  <a:srgbClr val="C00000"/>
                </a:solidFill>
              </a:rPr>
              <a:t>NSS Response time: </a:t>
            </a:r>
            <a:r>
              <a:rPr lang="en-US" b="1" dirty="0">
                <a:solidFill>
                  <a:srgbClr val="C00000"/>
                </a:solidFill>
              </a:rPr>
              <a:t>less than a week</a:t>
            </a:r>
            <a:r>
              <a:rPr lang="en-US" dirty="0">
                <a:solidFill>
                  <a:srgbClr val="C00000"/>
                </a:solidFill>
              </a:rPr>
              <a:t> </a:t>
            </a:r>
            <a:endParaRPr lang="sv-SE" b="1" dirty="0">
              <a:solidFill>
                <a:srgbClr val="C00000"/>
              </a:solidFill>
            </a:endParaRPr>
          </a:p>
        </p:txBody>
      </p:sp>
    </p:spTree>
    <p:extLst>
      <p:ext uri="{BB962C8B-B14F-4D97-AF65-F5344CB8AC3E}">
        <p14:creationId xmlns:p14="http://schemas.microsoft.com/office/powerpoint/2010/main" val="3523351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285120"/>
            <a:ext cx="5394337" cy="1815882"/>
          </a:xfrm>
          <a:prstGeom prst="rect">
            <a:avLst/>
          </a:prstGeom>
        </p:spPr>
        <p:txBody>
          <a:bodyPr wrap="square">
            <a:spAutoFit/>
          </a:bodyPr>
          <a:lstStyle/>
          <a:p>
            <a:r>
              <a:rPr lang="sv-SE" sz="2800" dirty="0" smtClean="0">
                <a:solidFill>
                  <a:schemeClr val="bg1"/>
                </a:solidFill>
              </a:rPr>
              <a:t>APPENDIX 1</a:t>
            </a:r>
          </a:p>
          <a:p>
            <a:r>
              <a:rPr lang="sv-SE" sz="2400" dirty="0" smtClean="0">
                <a:solidFill>
                  <a:schemeClr val="bg1"/>
                </a:solidFill>
              </a:rPr>
              <a:t>/Procurement verification/</a:t>
            </a:r>
            <a:endParaRPr lang="sv-SE" sz="2400" dirty="0">
              <a:solidFill>
                <a:schemeClr val="bg1"/>
              </a:solidFill>
            </a:endParaRPr>
          </a:p>
          <a:p>
            <a:endParaRPr lang="sv-SE" sz="2800" dirty="0">
              <a:solidFill>
                <a:schemeClr val="bg1"/>
              </a:solidFill>
            </a:endParaRPr>
          </a:p>
          <a:p>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9</a:t>
            </a:fld>
            <a:endParaRPr lang="sv-SE" dirty="0"/>
          </a:p>
        </p:txBody>
      </p:sp>
      <p:sp>
        <p:nvSpPr>
          <p:cNvPr id="5" name="Rectangle 4"/>
          <p:cNvSpPr/>
          <p:nvPr/>
        </p:nvSpPr>
        <p:spPr>
          <a:xfrm>
            <a:off x="538800" y="1868042"/>
            <a:ext cx="7743823" cy="646331"/>
          </a:xfrm>
          <a:prstGeom prst="rect">
            <a:avLst/>
          </a:prstGeom>
        </p:spPr>
        <p:txBody>
          <a:bodyPr wrap="square">
            <a:spAutoFit/>
          </a:bodyPr>
          <a:lstStyle/>
          <a:p>
            <a:pPr marL="285750" lvl="0" indent="-285750">
              <a:buFont typeface="Arial" panose="020B0604020202020204" pitchFamily="34" charset="0"/>
              <a:buChar char="•"/>
            </a:pPr>
            <a:r>
              <a:rPr lang="en-US" dirty="0" smtClean="0"/>
              <a:t>There has to be a CDR between the Instrument team and the supplier.</a:t>
            </a:r>
          </a:p>
          <a:p>
            <a:pPr lvl="0"/>
            <a:r>
              <a:rPr lang="en-US" dirty="0" smtClean="0"/>
              <a:t>      (For the approval of the CDR, ESS </a:t>
            </a:r>
            <a:r>
              <a:rPr lang="en-US" dirty="0"/>
              <a:t>shall approve the </a:t>
            </a:r>
            <a:r>
              <a:rPr lang="en-US" dirty="0" smtClean="0"/>
              <a:t>design.)</a:t>
            </a:r>
            <a:endParaRPr lang="sv-SE" dirty="0"/>
          </a:p>
        </p:txBody>
      </p:sp>
      <p:sp>
        <p:nvSpPr>
          <p:cNvPr id="8" name="Rectangle 7"/>
          <p:cNvSpPr/>
          <p:nvPr/>
        </p:nvSpPr>
        <p:spPr>
          <a:xfrm>
            <a:off x="538798" y="2514373"/>
            <a:ext cx="7743823" cy="369332"/>
          </a:xfrm>
          <a:prstGeom prst="rect">
            <a:avLst/>
          </a:prstGeom>
        </p:spPr>
        <p:txBody>
          <a:bodyPr wrap="square">
            <a:spAutoFit/>
          </a:bodyPr>
          <a:lstStyle/>
          <a:p>
            <a:pPr marL="285750" lvl="0" indent="-285750">
              <a:buFont typeface="Arial" panose="020B0604020202020204" pitchFamily="34" charset="0"/>
              <a:buChar char="•"/>
            </a:pPr>
            <a:r>
              <a:rPr lang="en-US" dirty="0" smtClean="0"/>
              <a:t>Scope </a:t>
            </a:r>
            <a:r>
              <a:rPr lang="en-US" dirty="0"/>
              <a:t>of the work / Expected execution of the specified product or </a:t>
            </a:r>
            <a:r>
              <a:rPr lang="en-US" dirty="0" smtClean="0"/>
              <a:t>service /</a:t>
            </a:r>
            <a:endParaRPr lang="sv-SE" dirty="0"/>
          </a:p>
        </p:txBody>
      </p:sp>
      <p:sp>
        <p:nvSpPr>
          <p:cNvPr id="10" name="Rectangle 9"/>
          <p:cNvSpPr/>
          <p:nvPr/>
        </p:nvSpPr>
        <p:spPr>
          <a:xfrm>
            <a:off x="538800" y="2967840"/>
            <a:ext cx="7743823" cy="369332"/>
          </a:xfrm>
          <a:prstGeom prst="rect">
            <a:avLst/>
          </a:prstGeom>
        </p:spPr>
        <p:txBody>
          <a:bodyPr wrap="square">
            <a:spAutoFit/>
          </a:bodyPr>
          <a:lstStyle/>
          <a:p>
            <a:pPr marL="285750" lvl="0" indent="-285750">
              <a:buFont typeface="Arial" panose="020B0604020202020204" pitchFamily="34" charset="0"/>
              <a:buChar char="•"/>
            </a:pPr>
            <a:r>
              <a:rPr lang="en-US" dirty="0" smtClean="0"/>
              <a:t>Performance </a:t>
            </a:r>
            <a:r>
              <a:rPr lang="en-US" dirty="0"/>
              <a:t>requirements /Acceptable products or acceptable </a:t>
            </a:r>
            <a:r>
              <a:rPr lang="en-US" dirty="0" smtClean="0"/>
              <a:t>substitutions/</a:t>
            </a:r>
            <a:endParaRPr lang="sv-SE" dirty="0"/>
          </a:p>
        </p:txBody>
      </p:sp>
      <p:sp>
        <p:nvSpPr>
          <p:cNvPr id="11" name="Rectangle 10"/>
          <p:cNvSpPr/>
          <p:nvPr/>
        </p:nvSpPr>
        <p:spPr>
          <a:xfrm>
            <a:off x="538800" y="3423091"/>
            <a:ext cx="7743823" cy="369332"/>
          </a:xfrm>
          <a:prstGeom prst="rect">
            <a:avLst/>
          </a:prstGeom>
        </p:spPr>
        <p:txBody>
          <a:bodyPr wrap="square">
            <a:spAutoFit/>
          </a:bodyPr>
          <a:lstStyle/>
          <a:p>
            <a:pPr marL="285750" lvl="0" indent="-285750">
              <a:buFont typeface="Arial" panose="020B0604020202020204" pitchFamily="34" charset="0"/>
              <a:buChar char="•"/>
            </a:pPr>
            <a:r>
              <a:rPr lang="en-US" dirty="0" smtClean="0"/>
              <a:t>List </a:t>
            </a:r>
            <a:r>
              <a:rPr lang="en-US" dirty="0"/>
              <a:t>of required submittals including documents </a:t>
            </a:r>
            <a:r>
              <a:rPr lang="en-US" dirty="0" smtClean="0"/>
              <a:t>list, language requirement</a:t>
            </a:r>
            <a:endParaRPr lang="sv-SE" dirty="0"/>
          </a:p>
        </p:txBody>
      </p:sp>
      <p:sp>
        <p:nvSpPr>
          <p:cNvPr id="12" name="Rectangle 11"/>
          <p:cNvSpPr/>
          <p:nvPr/>
        </p:nvSpPr>
        <p:spPr>
          <a:xfrm>
            <a:off x="538800" y="3792423"/>
            <a:ext cx="5282033" cy="646331"/>
          </a:xfrm>
          <a:prstGeom prst="rect">
            <a:avLst/>
          </a:prstGeom>
        </p:spPr>
        <p:txBody>
          <a:bodyPr wrap="square">
            <a:spAutoFit/>
          </a:bodyPr>
          <a:lstStyle/>
          <a:p>
            <a:pPr marL="285750" lvl="0" indent="-285750">
              <a:buFont typeface="Arial" panose="020B0604020202020204" pitchFamily="34" charset="0"/>
              <a:buChar char="•"/>
            </a:pPr>
            <a:r>
              <a:rPr lang="en-US" dirty="0" smtClean="0"/>
              <a:t>Request </a:t>
            </a:r>
            <a:r>
              <a:rPr lang="en-US" dirty="0"/>
              <a:t>of a Quality-assurance plan from the supplier in the tender </a:t>
            </a:r>
            <a:r>
              <a:rPr lang="en-US" dirty="0" smtClean="0"/>
              <a:t>documentation</a:t>
            </a:r>
            <a:endParaRPr lang="sv-SE" dirty="0"/>
          </a:p>
        </p:txBody>
      </p:sp>
      <p:sp>
        <p:nvSpPr>
          <p:cNvPr id="13" name="Rectangle 12"/>
          <p:cNvSpPr/>
          <p:nvPr/>
        </p:nvSpPr>
        <p:spPr>
          <a:xfrm>
            <a:off x="538800" y="4532989"/>
            <a:ext cx="7743823" cy="369332"/>
          </a:xfrm>
          <a:prstGeom prst="rect">
            <a:avLst/>
          </a:prstGeom>
        </p:spPr>
        <p:txBody>
          <a:bodyPr wrap="square">
            <a:spAutoFit/>
          </a:bodyPr>
          <a:lstStyle/>
          <a:p>
            <a:pPr marL="285750" lvl="0" indent="-285750">
              <a:buFont typeface="Arial" panose="020B0604020202020204" pitchFamily="34" charset="0"/>
              <a:buChar char="•"/>
            </a:pPr>
            <a:r>
              <a:rPr lang="en-US" dirty="0" smtClean="0"/>
              <a:t>List of applicable </a:t>
            </a:r>
            <a:r>
              <a:rPr lang="en-US" dirty="0"/>
              <a:t>codes and </a:t>
            </a:r>
            <a:r>
              <a:rPr lang="en-US" dirty="0" smtClean="0"/>
              <a:t>standards</a:t>
            </a:r>
            <a:endParaRPr lang="sv-SE" dirty="0"/>
          </a:p>
        </p:txBody>
      </p:sp>
      <p:sp>
        <p:nvSpPr>
          <p:cNvPr id="14" name="Rectangle 13"/>
          <p:cNvSpPr/>
          <p:nvPr/>
        </p:nvSpPr>
        <p:spPr>
          <a:xfrm>
            <a:off x="538800" y="5053164"/>
            <a:ext cx="4905267" cy="923330"/>
          </a:xfrm>
          <a:prstGeom prst="rect">
            <a:avLst/>
          </a:prstGeom>
        </p:spPr>
        <p:txBody>
          <a:bodyPr wrap="square">
            <a:spAutoFit/>
          </a:bodyPr>
          <a:lstStyle/>
          <a:p>
            <a:pPr marL="285750" lvl="0" indent="-285750">
              <a:buFont typeface="Arial" panose="020B0604020202020204" pitchFamily="34" charset="0"/>
              <a:buChar char="•"/>
            </a:pPr>
            <a:r>
              <a:rPr lang="en-US" dirty="0" smtClean="0"/>
              <a:t>The </a:t>
            </a:r>
            <a:r>
              <a:rPr lang="en-US" dirty="0"/>
              <a:t>product has to be designed and manufactured according to ESS and European standards. </a:t>
            </a:r>
            <a:endParaRPr lang="sv-SE" dirty="0"/>
          </a:p>
        </p:txBody>
      </p:sp>
      <p:sp>
        <p:nvSpPr>
          <p:cNvPr id="16" name="Rectangle 15"/>
          <p:cNvSpPr/>
          <p:nvPr/>
        </p:nvSpPr>
        <p:spPr>
          <a:xfrm>
            <a:off x="538797" y="5721740"/>
            <a:ext cx="6014403" cy="646331"/>
          </a:xfrm>
          <a:prstGeom prst="rect">
            <a:avLst/>
          </a:prstGeom>
        </p:spPr>
        <p:txBody>
          <a:bodyPr wrap="square">
            <a:spAutoFit/>
          </a:bodyPr>
          <a:lstStyle/>
          <a:p>
            <a:pPr marL="285750" lvl="0" indent="-285750">
              <a:buFont typeface="Arial" panose="020B0604020202020204" pitchFamily="34" charset="0"/>
              <a:buChar char="•"/>
            </a:pPr>
            <a:r>
              <a:rPr lang="en-US" dirty="0" smtClean="0"/>
              <a:t>Details </a:t>
            </a:r>
            <a:r>
              <a:rPr lang="en-US" dirty="0"/>
              <a:t>about the verification process (SAT, FAT), the delivery and the handover of the product/service</a:t>
            </a:r>
            <a:endParaRPr lang="sv-SE" dirty="0"/>
          </a:p>
        </p:txBody>
      </p:sp>
      <p:sp>
        <p:nvSpPr>
          <p:cNvPr id="17" name="Rectangle 16"/>
          <p:cNvSpPr/>
          <p:nvPr/>
        </p:nvSpPr>
        <p:spPr>
          <a:xfrm>
            <a:off x="600707" y="1446288"/>
            <a:ext cx="7743823" cy="369332"/>
          </a:xfrm>
          <a:prstGeom prst="rect">
            <a:avLst/>
          </a:prstGeom>
        </p:spPr>
        <p:txBody>
          <a:bodyPr wrap="square">
            <a:spAutoFit/>
          </a:bodyPr>
          <a:lstStyle/>
          <a:p>
            <a:pPr lvl="0"/>
            <a:r>
              <a:rPr lang="sv-SE" b="1" dirty="0" smtClean="0"/>
              <a:t>The </a:t>
            </a:r>
            <a:r>
              <a:rPr lang="sv-SE" b="1" dirty="0" err="1" smtClean="0"/>
              <a:t>Contract</a:t>
            </a:r>
            <a:r>
              <a:rPr lang="sv-SE" b="1" dirty="0" smtClean="0"/>
              <a:t>/Tender shall contain the following points</a:t>
            </a:r>
            <a:endParaRPr lang="sv-SE" b="1" dirty="0"/>
          </a:p>
        </p:txBody>
      </p:sp>
      <p:sp>
        <p:nvSpPr>
          <p:cNvPr id="19" name="Diamond 18"/>
          <p:cNvSpPr/>
          <p:nvPr/>
        </p:nvSpPr>
        <p:spPr>
          <a:xfrm>
            <a:off x="8032806" y="1899907"/>
            <a:ext cx="168279" cy="199433"/>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20" name="Text Box 24"/>
          <p:cNvSpPr txBox="1"/>
          <p:nvPr/>
        </p:nvSpPr>
        <p:spPr>
          <a:xfrm>
            <a:off x="7769909" y="2119368"/>
            <a:ext cx="694072" cy="2654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Sub TG3</a:t>
            </a:r>
            <a:endParaRPr lang="sv-SE" sz="1200" dirty="0">
              <a:effectLst/>
              <a:ea typeface="Calibri"/>
              <a:cs typeface="Times New Roman"/>
            </a:endParaRPr>
          </a:p>
        </p:txBody>
      </p:sp>
      <p:sp>
        <p:nvSpPr>
          <p:cNvPr id="15" name="Rectangle 14"/>
          <p:cNvSpPr/>
          <p:nvPr/>
        </p:nvSpPr>
        <p:spPr>
          <a:xfrm>
            <a:off x="5820833" y="3964356"/>
            <a:ext cx="3168644" cy="2308324"/>
          </a:xfrm>
          <a:prstGeom prst="rect">
            <a:avLst/>
          </a:prstGeom>
          <a:ln w="3175">
            <a:solidFill>
              <a:srgbClr val="FF0000"/>
            </a:solidFill>
          </a:ln>
        </p:spPr>
        <p:txBody>
          <a:bodyPr wrap="square">
            <a:spAutoFit/>
          </a:bodyPr>
          <a:lstStyle/>
          <a:p>
            <a:r>
              <a:rPr lang="en-US" dirty="0">
                <a:solidFill>
                  <a:schemeClr val="accent3">
                    <a:lumMod val="75000"/>
                  </a:schemeClr>
                </a:solidFill>
              </a:rPr>
              <a:t>If the NSS </a:t>
            </a:r>
            <a:r>
              <a:rPr lang="en-US" dirty="0" smtClean="0">
                <a:solidFill>
                  <a:schemeClr val="accent3">
                    <a:lumMod val="75000"/>
                  </a:schemeClr>
                </a:solidFill>
              </a:rPr>
              <a:t>requirements </a:t>
            </a:r>
            <a:r>
              <a:rPr lang="en-US" dirty="0">
                <a:solidFill>
                  <a:schemeClr val="accent3">
                    <a:lumMod val="75000"/>
                  </a:schemeClr>
                </a:solidFill>
              </a:rPr>
              <a:t>are not compatible with the </a:t>
            </a:r>
            <a:r>
              <a:rPr lang="en-US" dirty="0" smtClean="0">
                <a:solidFill>
                  <a:schemeClr val="accent3">
                    <a:lumMod val="75000"/>
                  </a:schemeClr>
                </a:solidFill>
              </a:rPr>
              <a:t>rules of the partner institute, or </a:t>
            </a:r>
            <a:r>
              <a:rPr lang="en-US" dirty="0">
                <a:solidFill>
                  <a:schemeClr val="accent3">
                    <a:lumMod val="75000"/>
                  </a:schemeClr>
                </a:solidFill>
              </a:rPr>
              <a:t>instruments schedule or </a:t>
            </a:r>
            <a:r>
              <a:rPr lang="en-US" dirty="0" smtClean="0">
                <a:solidFill>
                  <a:schemeClr val="accent3">
                    <a:lumMod val="75000"/>
                  </a:schemeClr>
                </a:solidFill>
              </a:rPr>
              <a:t>the resource </a:t>
            </a:r>
            <a:r>
              <a:rPr lang="en-US" dirty="0">
                <a:solidFill>
                  <a:schemeClr val="accent3">
                    <a:lumMod val="75000"/>
                  </a:schemeClr>
                </a:solidFill>
              </a:rPr>
              <a:t>plan is conflicting with NSS planning then the </a:t>
            </a:r>
            <a:r>
              <a:rPr lang="en-US" dirty="0" smtClean="0">
                <a:solidFill>
                  <a:schemeClr val="accent3">
                    <a:lumMod val="75000"/>
                  </a:schemeClr>
                </a:solidFill>
              </a:rPr>
              <a:t>issue </a:t>
            </a:r>
            <a:r>
              <a:rPr lang="en-US" dirty="0">
                <a:solidFill>
                  <a:schemeClr val="accent3">
                    <a:lumMod val="75000"/>
                  </a:schemeClr>
                </a:solidFill>
              </a:rPr>
              <a:t>has to be discussed and addressed by a common agreement. </a:t>
            </a:r>
            <a:endParaRPr lang="en-US" dirty="0" smtClean="0">
              <a:solidFill>
                <a:schemeClr val="accent3">
                  <a:lumMod val="75000"/>
                </a:schemeClr>
              </a:solidFill>
            </a:endParaRPr>
          </a:p>
        </p:txBody>
      </p:sp>
    </p:spTree>
    <p:extLst>
      <p:ext uri="{BB962C8B-B14F-4D97-AF65-F5344CB8AC3E}">
        <p14:creationId xmlns:p14="http://schemas.microsoft.com/office/powerpoint/2010/main" val="78025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Method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w="3175">
          <a:prstDash val="dash"/>
        </a:ln>
      </a:spPr>
      <a:bodyPr lIns="91407" tIns="45705" rIns="91407" bIns="45705" rtlCol="0" anchor="ct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Methods Template</Template>
  <TotalTime>13969</TotalTime>
  <Words>1574</Words>
  <Application>Microsoft Office PowerPoint</Application>
  <PresentationFormat>On-screen Show (4:3)</PresentationFormat>
  <Paragraphs>258</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Methods Template</vt:lpstr>
      <vt:lpstr>Anpassad formgivning</vt:lpstr>
      <vt:lpstr>PowerPoint Presentation</vt:lpstr>
      <vt:lpstr>TG3 Description document: ESS-0099059 /Phase 2 Technical Data Package Specification/ </vt:lpstr>
      <vt:lpstr>Goal and Approach</vt:lpstr>
      <vt:lpstr>Staged Phase 2 Process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CHESS</vt:lpstr>
      <vt:lpstr>PowerPoint Presentation</vt:lpstr>
      <vt:lpstr>PowerPoint Presentation</vt:lpstr>
      <vt:lpstr>PowerPoint Presentation</vt:lpstr>
      <vt:lpstr>PowerPoint Presentation</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Christoffer Affelin</dc:creator>
  <cp:lastModifiedBy>Gábor László</cp:lastModifiedBy>
  <cp:revision>850</cp:revision>
  <cp:lastPrinted>2017-08-23T14:51:20Z</cp:lastPrinted>
  <dcterms:created xsi:type="dcterms:W3CDTF">2014-12-05T10:51:41Z</dcterms:created>
  <dcterms:modified xsi:type="dcterms:W3CDTF">2017-09-26T11:10:05Z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XAccess Type">
    <vt:lpwstr>Inherited</vt:lpwstr>
  </property>
  <property fmtid="{D5CDD505-2E9C-101B-9397-08002B2CF9AE}" pid="3" name="MXActiveVersion">
    <vt:lpwstr>5</vt:lpwstr>
  </property>
  <property fmtid="{D5CDD505-2E9C-101B-9397-08002B2CF9AE}" pid="4" name="MXActual_state_Obsolete">
    <vt:lpwstr>N/A</vt:lpwstr>
  </property>
  <property fmtid="{D5CDD505-2E9C-101B-9397-08002B2CF9AE}" pid="5" name="MXActual_state_Preliminary">
    <vt:lpwstr>Jan 22, 2015</vt:lpwstr>
  </property>
  <property fmtid="{D5CDD505-2E9C-101B-9397-08002B2CF9AE}" pid="6" name="MXActual_state_Release">
    <vt:lpwstr>N/A</vt:lpwstr>
  </property>
  <property fmtid="{D5CDD505-2E9C-101B-9397-08002B2CF9AE}" pid="7" name="MXApprover">
    <vt:lpwstr/>
  </property>
  <property fmtid="{D5CDD505-2E9C-101B-9397-08002B2CF9AE}" pid="8" name="MXAuthor">
    <vt:lpwstr>Affelin, Christoffer</vt:lpwstr>
  </property>
  <property fmtid="{D5CDD505-2E9C-101B-9397-08002B2CF9AE}" pid="9" name="MXCheckin Reason">
    <vt:lpwstr/>
  </property>
  <property fmtid="{D5CDD505-2E9C-101B-9397-08002B2CF9AE}" pid="10" name="MXclau">
    <vt:lpwstr>False</vt:lpwstr>
  </property>
  <property fmtid="{D5CDD505-2E9C-101B-9397-08002B2CF9AE}" pid="11" name="MXConfidentiality">
    <vt:lpwstr>Internal</vt:lpwstr>
  </property>
  <property fmtid="{D5CDD505-2E9C-101B-9397-08002B2CF9AE}" pid="12" name="MXCurrent">
    <vt:lpwstr>Preliminary</vt:lpwstr>
  </property>
  <property fmtid="{D5CDD505-2E9C-101B-9397-08002B2CF9AE}" pid="13" name="MXCurrent.Localized">
    <vt:lpwstr>Preliminary</vt:lpwstr>
  </property>
  <property fmtid="{D5CDD505-2E9C-101B-9397-08002B2CF9AE}" pid="14" name="MXDescription">
    <vt:lpwstr>Document containg presentations from CAD Meetings</vt:lpwstr>
  </property>
  <property fmtid="{D5CDD505-2E9C-101B-9397-08002B2CF9AE}" pid="15" name="MXDesignated User">
    <vt:lpwstr>Unassigned</vt:lpwstr>
  </property>
  <property fmtid="{D5CDD505-2E9C-101B-9397-08002B2CF9AE}" pid="16" name="MXdmg_GeneratedFrom">
    <vt:lpwstr/>
  </property>
  <property fmtid="{D5CDD505-2E9C-101B-9397-08002B2CF9AE}" pid="17" name="MXdmg_Language">
    <vt:lpwstr>en</vt:lpwstr>
  </property>
  <property fmtid="{D5CDD505-2E9C-101B-9397-08002B2CF9AE}" pid="18" name="MXdmg_LastSourceFileCheckin">
    <vt:lpwstr>Dec 3, 2015</vt:lpwstr>
  </property>
  <property fmtid="{D5CDD505-2E9C-101B-9397-08002B2CF9AE}" pid="19" name="MXEmail">
    <vt:lpwstr>Christoffer.Affelin@esss.se</vt:lpwstr>
  </property>
  <property fmtid="{D5CDD505-2E9C-101B-9397-08002B2CF9AE}" pid="20" name="MXFirstName">
    <vt:lpwstr>Christoffer</vt:lpwstr>
  </property>
  <property fmtid="{D5CDD505-2E9C-101B-9397-08002B2CF9AE}" pid="21" name="MXIs Version Object">
    <vt:lpwstr>False</vt:lpwstr>
  </property>
  <property fmtid="{D5CDD505-2E9C-101B-9397-08002B2CF9AE}" pid="22" name="MXLanguage">
    <vt:lpwstr>English</vt:lpwstr>
  </property>
  <property fmtid="{D5CDD505-2E9C-101B-9397-08002B2CF9AE}" pid="23" name="MXLastName">
    <vt:lpwstr>Affelin</vt:lpwstr>
  </property>
  <property fmtid="{D5CDD505-2E9C-101B-9397-08002B2CF9AE}" pid="24" name="MXLatestVersion">
    <vt:lpwstr>5</vt:lpwstr>
  </property>
  <property fmtid="{D5CDD505-2E9C-101B-9397-08002B2CF9AE}" pid="25" name="MXLegacy Id">
    <vt:lpwstr/>
  </property>
  <property fmtid="{D5CDD505-2E9C-101B-9397-08002B2CF9AE}" pid="26" name="MXLink">
    <vt:lpwstr/>
  </property>
  <property fmtid="{D5CDD505-2E9C-101B-9397-08002B2CF9AE}" pid="27" name="MXMiddleName">
    <vt:lpwstr>Unknown</vt:lpwstr>
  </property>
  <property fmtid="{D5CDD505-2E9C-101B-9397-08002B2CF9AE}" pid="28" name="MXMove Files To Version">
    <vt:lpwstr>False</vt:lpwstr>
  </property>
  <property fmtid="{D5CDD505-2E9C-101B-9397-08002B2CF9AE}" pid="29" name="MXName">
    <vt:lpwstr>ESS-0023797</vt:lpwstr>
  </property>
  <property fmtid="{D5CDD505-2E9C-101B-9397-08002B2CF9AE}" pid="30" name="MXOriginator">
    <vt:lpwstr>christofferaffelin</vt:lpwstr>
  </property>
  <property fmtid="{D5CDD505-2E9C-101B-9397-08002B2CF9AE}" pid="31" name="MXPhase">
    <vt:lpwstr/>
  </property>
  <property fmtid="{D5CDD505-2E9C-101B-9397-08002B2CF9AE}" pid="32" name="MXPolicy">
    <vt:lpwstr>Open Document</vt:lpwstr>
  </property>
  <property fmtid="{D5CDD505-2E9C-101B-9397-08002B2CF9AE}" pid="33" name="MXPolicy.Localized">
    <vt:lpwstr>Open Document</vt:lpwstr>
  </property>
  <property fmtid="{D5CDD505-2E9C-101B-9397-08002B2CF9AE}" pid="34" name="MXPrinted Date">
    <vt:lpwstr>Jan 22, 2015</vt:lpwstr>
  </property>
  <property fmtid="{D5CDD505-2E9C-101B-9397-08002B2CF9AE}" pid="35" name="MXPrinted Version">
    <vt:lpwstr>(5)</vt:lpwstr>
  </property>
  <property fmtid="{D5CDD505-2E9C-101B-9397-08002B2CF9AE}" pid="36" name="MXReference">
    <vt:lpwstr/>
  </property>
  <property fmtid="{D5CDD505-2E9C-101B-9397-08002B2CF9AE}" pid="37" name="MXRevision">
    <vt:lpwstr>1</vt:lpwstr>
  </property>
  <property fmtid="{D5CDD505-2E9C-101B-9397-08002B2CF9AE}" pid="38" name="MXSignatures_state_Obsolete">
    <vt:lpwstr/>
  </property>
  <property fmtid="{D5CDD505-2E9C-101B-9397-08002B2CF9AE}" pid="39" name="MXSignatures_state_Preliminary">
    <vt:lpwstr/>
  </property>
  <property fmtid="{D5CDD505-2E9C-101B-9397-08002B2CF9AE}" pid="40" name="MXSignatures_state_Release">
    <vt:lpwstr/>
  </property>
  <property fmtid="{D5CDD505-2E9C-101B-9397-08002B2CF9AE}" pid="41" name="MXSubmitter">
    <vt:lpwstr>Affelin, Christoffer</vt:lpwstr>
  </property>
  <property fmtid="{D5CDD505-2E9C-101B-9397-08002B2CF9AE}" pid="42" name="MXSuspend Versioning">
    <vt:lpwstr>False</vt:lpwstr>
  </property>
  <property fmtid="{D5CDD505-2E9C-101B-9397-08002B2CF9AE}" pid="43" name="MXTitle">
    <vt:lpwstr>CAD Meetings</vt:lpwstr>
  </property>
  <property fmtid="{D5CDD505-2E9C-101B-9397-08002B2CF9AE}" pid="44" name="MXTVADummy1">
    <vt:lpwstr/>
  </property>
  <property fmtid="{D5CDD505-2E9C-101B-9397-08002B2CF9AE}" pid="45" name="MXTVADummy2">
    <vt:lpwstr/>
  </property>
  <property fmtid="{D5CDD505-2E9C-101B-9397-08002B2CF9AE}" pid="46" name="MXTVADummy3">
    <vt:lpwstr/>
  </property>
  <property fmtid="{D5CDD505-2E9C-101B-9397-08002B2CF9AE}" pid="47" name="MXType">
    <vt:lpwstr>dmg_Presentation</vt:lpwstr>
  </property>
  <property fmtid="{D5CDD505-2E9C-101B-9397-08002B2CF9AE}" pid="48" name="MXType.Localized">
    <vt:lpwstr>Presentation</vt:lpwstr>
  </property>
  <property fmtid="{D5CDD505-2E9C-101B-9397-08002B2CF9AE}" pid="49" name="MXUser">
    <vt:lpwstr>christofferaffelin</vt:lpwstr>
  </property>
  <property fmtid="{D5CDD505-2E9C-101B-9397-08002B2CF9AE}" pid="50" name="MXVersion">
    <vt:lpwstr>5</vt:lpwstr>
  </property>
</Properties>
</file>