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7" r:id="rId2"/>
    <p:sldId id="313" r:id="rId3"/>
    <p:sldId id="258" r:id="rId4"/>
    <p:sldId id="314" r:id="rId5"/>
    <p:sldId id="315" r:id="rId6"/>
    <p:sldId id="341" r:id="rId7"/>
    <p:sldId id="319" r:id="rId8"/>
    <p:sldId id="321" r:id="rId9"/>
    <p:sldId id="325" r:id="rId10"/>
    <p:sldId id="327" r:id="rId11"/>
    <p:sldId id="322" r:id="rId12"/>
    <p:sldId id="323" r:id="rId13"/>
    <p:sldId id="324" r:id="rId14"/>
    <p:sldId id="326" r:id="rId15"/>
    <p:sldId id="335" r:id="rId16"/>
    <p:sldId id="334" r:id="rId17"/>
    <p:sldId id="340" r:id="rId18"/>
    <p:sldId id="329" r:id="rId19"/>
    <p:sldId id="338" r:id="rId20"/>
    <p:sldId id="342" r:id="rId21"/>
    <p:sldId id="339" r:id="rId22"/>
    <p:sldId id="332" r:id="rId23"/>
    <p:sldId id="343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ECE8D09-FE2C-624E-BD84-02C762C83D89}">
          <p14:sldIdLst>
            <p14:sldId id="257"/>
          </p14:sldIdLst>
        </p14:section>
        <p14:section name="intro" id="{69AD79DC-88D1-B24E-8C52-EC42F07469BC}">
          <p14:sldIdLst>
            <p14:sldId id="313"/>
          </p14:sldIdLst>
        </p14:section>
        <p14:section name="intro" id="{E064E357-D887-455B-B4EE-C3935E684230}">
          <p14:sldIdLst>
            <p14:sldId id="258"/>
          </p14:sldIdLst>
        </p14:section>
        <p14:section name="What is NBOA" id="{DE40077C-3A12-B848-9D3F-7471871F25DF}">
          <p14:sldIdLst>
            <p14:sldId id="314"/>
            <p14:sldId id="315"/>
            <p14:sldId id="341"/>
            <p14:sldId id="319"/>
            <p14:sldId id="321"/>
            <p14:sldId id="325"/>
          </p14:sldIdLst>
        </p14:section>
        <p14:section name="Procurement" id="{144496A6-434A-45F6-9DBF-3B638D7866AA}">
          <p14:sldIdLst>
            <p14:sldId id="327"/>
            <p14:sldId id="322"/>
            <p14:sldId id="323"/>
            <p14:sldId id="324"/>
            <p14:sldId id="326"/>
            <p14:sldId id="335"/>
          </p14:sldIdLst>
        </p14:section>
        <p14:section name="post-procurement" id="{B822C719-CA4C-F349-A296-398C6A7DA038}">
          <p14:sldIdLst>
            <p14:sldId id="334"/>
            <p14:sldId id="340"/>
            <p14:sldId id="329"/>
            <p14:sldId id="338"/>
          </p14:sldIdLst>
        </p14:section>
        <p14:section name="Summing up" id="{738B0FAC-CD58-DF4E-8B8E-2A707BECEEA4}">
          <p14:sldIdLst>
            <p14:sldId id="342"/>
            <p14:sldId id="339"/>
            <p14:sldId id="332"/>
            <p14:sldId id="34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Iain Sutton" initials="I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75" autoAdjust="0"/>
    <p:restoredTop sz="80524" autoAdjust="0"/>
  </p:normalViewPr>
  <p:slideViewPr>
    <p:cSldViewPr>
      <p:cViewPr varScale="1">
        <p:scale>
          <a:sx n="75" d="100"/>
          <a:sy n="75" d="100"/>
        </p:scale>
        <p:origin x="-150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9-20T08:41:49.521" idx="2">
    <p:pos x="10" y="10"/>
    <p:text>simplify ?
remove ready to proceed colomn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9-20T09:11:46.392" idx="4">
    <p:pos x="3782" y="1681"/>
    <p:text>simplify 
remove duration 
add colour
highlight ESS input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BD105-2168-4C83-A77D-DCC4B24AED4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BC50DB9-14C6-4987-A5AE-6D89CA5D809C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Delivery</a:t>
          </a:r>
          <a:endParaRPr lang="sv-SE" sz="1600" b="1" dirty="0"/>
        </a:p>
      </dgm:t>
    </dgm:pt>
    <dgm:pt modelId="{A80A21C2-2442-44E5-B9F9-497194B35E53}" type="parTrans" cxnId="{5413D22C-CD71-4AEA-A202-79077F7AF5BF}">
      <dgm:prSet/>
      <dgm:spPr/>
      <dgm:t>
        <a:bodyPr/>
        <a:lstStyle/>
        <a:p>
          <a:endParaRPr lang="sv-SE" sz="1800" b="1"/>
        </a:p>
      </dgm:t>
    </dgm:pt>
    <dgm:pt modelId="{E97A8437-0F6E-407B-A36F-D5877268042A}" type="sibTrans" cxnId="{5413D22C-CD71-4AEA-A202-79077F7AF5BF}">
      <dgm:prSet custT="1"/>
      <dgm:spPr/>
      <dgm:t>
        <a:bodyPr/>
        <a:lstStyle/>
        <a:p>
          <a:endParaRPr lang="sv-SE" sz="700" b="1"/>
        </a:p>
      </dgm:t>
    </dgm:pt>
    <dgm:pt modelId="{FE0DEDFF-E952-4BF9-828E-8F588D92F876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sv-SE" sz="1600" b="1" dirty="0" smtClean="0"/>
            <a:t>SAT</a:t>
          </a:r>
          <a:endParaRPr lang="sv-SE" sz="1600" b="1" dirty="0"/>
        </a:p>
      </dgm:t>
    </dgm:pt>
    <dgm:pt modelId="{BB7C7253-DDDF-46D7-8207-3A4829658C74}" type="parTrans" cxnId="{2BD12DEE-1400-4253-92F4-9750646DC0A1}">
      <dgm:prSet/>
      <dgm:spPr/>
      <dgm:t>
        <a:bodyPr/>
        <a:lstStyle/>
        <a:p>
          <a:endParaRPr lang="sv-SE" sz="1800" b="1"/>
        </a:p>
      </dgm:t>
    </dgm:pt>
    <dgm:pt modelId="{D87E0137-8416-491B-BD8C-65505ACEDA62}" type="sibTrans" cxnId="{2BD12DEE-1400-4253-92F4-9750646DC0A1}">
      <dgm:prSet custT="1"/>
      <dgm:spPr/>
      <dgm:t>
        <a:bodyPr/>
        <a:lstStyle/>
        <a:p>
          <a:endParaRPr lang="sv-SE" sz="700" b="1"/>
        </a:p>
      </dgm:t>
    </dgm:pt>
    <dgm:pt modelId="{A6918700-6DC7-4A36-84B5-6CFA23C8A94B}">
      <dgm:prSet phldrT="[Text]" custT="1"/>
      <dgm:spPr/>
      <dgm:t>
        <a:bodyPr/>
        <a:lstStyle/>
        <a:p>
          <a:r>
            <a:rPr lang="en-US" sz="1600" b="1" dirty="0" smtClean="0"/>
            <a:t>Prep’</a:t>
          </a:r>
          <a:endParaRPr lang="sv-SE" sz="1600" b="1" dirty="0"/>
        </a:p>
      </dgm:t>
    </dgm:pt>
    <dgm:pt modelId="{03FD1AD3-C6BE-4880-865D-E905E4898E5A}" type="parTrans" cxnId="{ACC318F7-ADDF-4EE2-B006-0D0DDCE4C36B}">
      <dgm:prSet/>
      <dgm:spPr/>
      <dgm:t>
        <a:bodyPr/>
        <a:lstStyle/>
        <a:p>
          <a:endParaRPr lang="sv-SE" sz="1800" b="1"/>
        </a:p>
      </dgm:t>
    </dgm:pt>
    <dgm:pt modelId="{21B091A3-C530-4F79-8C32-3AE7146C7ED9}" type="sibTrans" cxnId="{ACC318F7-ADDF-4EE2-B006-0D0DDCE4C36B}">
      <dgm:prSet custT="1"/>
      <dgm:spPr/>
      <dgm:t>
        <a:bodyPr/>
        <a:lstStyle/>
        <a:p>
          <a:endParaRPr lang="sv-SE" sz="700" b="1"/>
        </a:p>
      </dgm:t>
    </dgm:pt>
    <dgm:pt modelId="{FBB768BD-D092-4D6A-88E8-06D77233BAB8}">
      <dgm:prSet phldrT="[Text]" custT="1"/>
      <dgm:spPr/>
      <dgm:t>
        <a:bodyPr/>
        <a:lstStyle/>
        <a:p>
          <a:r>
            <a:rPr lang="en-US" sz="1600" b="1" dirty="0" smtClean="0"/>
            <a:t>Integration</a:t>
          </a:r>
          <a:endParaRPr lang="sv-SE" sz="1600" b="1" dirty="0"/>
        </a:p>
      </dgm:t>
    </dgm:pt>
    <dgm:pt modelId="{45D2798F-6166-4E4D-9DD3-E53C6F4E4F87}" type="parTrans" cxnId="{CAF34114-30C8-4292-9912-92A0D9BA4A51}">
      <dgm:prSet/>
      <dgm:spPr/>
      <dgm:t>
        <a:bodyPr/>
        <a:lstStyle/>
        <a:p>
          <a:endParaRPr lang="sv-SE" sz="1800" b="1"/>
        </a:p>
      </dgm:t>
    </dgm:pt>
    <dgm:pt modelId="{CA9948F0-67D5-4D5F-A50D-F72630AB25C6}" type="sibTrans" cxnId="{CAF34114-30C8-4292-9912-92A0D9BA4A51}">
      <dgm:prSet custT="1"/>
      <dgm:spPr/>
      <dgm:t>
        <a:bodyPr/>
        <a:lstStyle/>
        <a:p>
          <a:endParaRPr lang="sv-SE" sz="700" b="1"/>
        </a:p>
      </dgm:t>
    </dgm:pt>
    <dgm:pt modelId="{B0E74421-9A83-40E4-9C96-A134548FC6B1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Alignment</a:t>
          </a:r>
          <a:endParaRPr lang="sv-SE" sz="1600" b="1" dirty="0"/>
        </a:p>
      </dgm:t>
    </dgm:pt>
    <dgm:pt modelId="{8A54F88E-A4D4-46EA-BC3D-789BDF549C43}" type="parTrans" cxnId="{DCE007C6-D06F-412F-9097-C21605B96153}">
      <dgm:prSet/>
      <dgm:spPr/>
      <dgm:t>
        <a:bodyPr/>
        <a:lstStyle/>
        <a:p>
          <a:endParaRPr lang="sv-SE" sz="1800" b="1"/>
        </a:p>
      </dgm:t>
    </dgm:pt>
    <dgm:pt modelId="{49D4EB54-2E17-4208-8DA1-637A8145C16A}" type="sibTrans" cxnId="{DCE007C6-D06F-412F-9097-C21605B96153}">
      <dgm:prSet custT="1"/>
      <dgm:spPr/>
      <dgm:t>
        <a:bodyPr/>
        <a:lstStyle/>
        <a:p>
          <a:endParaRPr lang="sv-SE" sz="700" b="1"/>
        </a:p>
      </dgm:t>
    </dgm:pt>
    <dgm:pt modelId="{16A716A0-3060-48FB-8AB4-9E67D3122216}">
      <dgm:prSet phldrT="[Text]" custT="1"/>
      <dgm:spPr/>
      <dgm:t>
        <a:bodyPr/>
        <a:lstStyle/>
        <a:p>
          <a:r>
            <a:rPr lang="en-US" sz="1600" b="1" dirty="0" smtClean="0"/>
            <a:t>Clean up</a:t>
          </a:r>
          <a:endParaRPr lang="sv-SE" sz="1600" b="1" dirty="0"/>
        </a:p>
      </dgm:t>
    </dgm:pt>
    <dgm:pt modelId="{85656FF7-5616-4282-BDB3-33F76BE66763}" type="parTrans" cxnId="{4CD46D73-F7D0-4ED5-AB02-C7C6759CB1E6}">
      <dgm:prSet/>
      <dgm:spPr/>
      <dgm:t>
        <a:bodyPr/>
        <a:lstStyle/>
        <a:p>
          <a:endParaRPr lang="sv-SE" sz="1800" b="1"/>
        </a:p>
      </dgm:t>
    </dgm:pt>
    <dgm:pt modelId="{8579C3AA-6B97-4576-9E63-AC2EACBF6532}" type="sibTrans" cxnId="{4CD46D73-F7D0-4ED5-AB02-C7C6759CB1E6}">
      <dgm:prSet custT="1"/>
      <dgm:spPr/>
      <dgm:t>
        <a:bodyPr/>
        <a:lstStyle/>
        <a:p>
          <a:endParaRPr lang="sv-SE" sz="700" b="1"/>
        </a:p>
      </dgm:t>
    </dgm:pt>
    <dgm:pt modelId="{605A5F07-1200-4231-9784-1AD368FD02B1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Close up</a:t>
          </a:r>
          <a:endParaRPr lang="sv-SE" sz="1600" b="1" dirty="0"/>
        </a:p>
      </dgm:t>
    </dgm:pt>
    <dgm:pt modelId="{7DAAABD6-AC16-4D13-87C9-081E1E577CA1}" type="parTrans" cxnId="{23A39DAA-CE99-4461-8F07-44B04B4E636A}">
      <dgm:prSet/>
      <dgm:spPr/>
      <dgm:t>
        <a:bodyPr/>
        <a:lstStyle/>
        <a:p>
          <a:endParaRPr lang="sv-SE" sz="1800" b="1"/>
        </a:p>
      </dgm:t>
    </dgm:pt>
    <dgm:pt modelId="{0602EC56-0700-4B39-81CC-2280BAA3D40C}" type="sibTrans" cxnId="{23A39DAA-CE99-4461-8F07-44B04B4E636A}">
      <dgm:prSet custT="1"/>
      <dgm:spPr/>
      <dgm:t>
        <a:bodyPr/>
        <a:lstStyle/>
        <a:p>
          <a:endParaRPr lang="sv-SE" sz="700" b="1"/>
        </a:p>
      </dgm:t>
    </dgm:pt>
    <dgm:pt modelId="{FC1089B1-4033-4DA8-8606-66043FAA6C20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P. Test</a:t>
          </a:r>
          <a:endParaRPr lang="sv-SE" sz="1600" b="1" dirty="0"/>
        </a:p>
      </dgm:t>
    </dgm:pt>
    <dgm:pt modelId="{AD6CD51D-2099-401A-B613-3AE92DEEDC02}" type="parTrans" cxnId="{CFDE0D71-FE5B-47A1-B74A-E019B5D71D36}">
      <dgm:prSet/>
      <dgm:spPr/>
      <dgm:t>
        <a:bodyPr/>
        <a:lstStyle/>
        <a:p>
          <a:endParaRPr lang="sv-SE" sz="1800" b="1"/>
        </a:p>
      </dgm:t>
    </dgm:pt>
    <dgm:pt modelId="{99DACD79-F07B-4D14-A8DE-F1F6B26649A8}" type="sibTrans" cxnId="{CFDE0D71-FE5B-47A1-B74A-E019B5D71D36}">
      <dgm:prSet/>
      <dgm:spPr/>
      <dgm:t>
        <a:bodyPr/>
        <a:lstStyle/>
        <a:p>
          <a:endParaRPr lang="sv-SE" sz="1800" b="1"/>
        </a:p>
      </dgm:t>
    </dgm:pt>
    <dgm:pt modelId="{DEF56129-3F09-44C4-BDF2-2DDBF9339780}" type="pres">
      <dgm:prSet presAssocID="{082BD105-2168-4C83-A77D-DCC4B24AED4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630542-47FE-43B8-91A9-A8985D379517}" type="pres">
      <dgm:prSet presAssocID="{082BD105-2168-4C83-A77D-DCC4B24AED41}" presName="arrow" presStyleLbl="bgShp" presStyleIdx="0" presStyleCnt="1" custScaleX="111491"/>
      <dgm:spPr/>
    </dgm:pt>
    <dgm:pt modelId="{8EB9C224-319C-41A3-9BA6-59CB8BAFFE32}" type="pres">
      <dgm:prSet presAssocID="{082BD105-2168-4C83-A77D-DCC4B24AED41}" presName="linearProcess" presStyleCnt="0"/>
      <dgm:spPr/>
    </dgm:pt>
    <dgm:pt modelId="{8CF41F65-CAA9-4D74-ABE1-0ED622695B0F}" type="pres">
      <dgm:prSet presAssocID="{0BC50DB9-14C6-4987-A5AE-6D89CA5D809C}" presName="textNode" presStyleLbl="node1" presStyleIdx="0" presStyleCnt="8" custScaleX="111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A588A-F3C6-4EDC-A5CD-B308BD6A408E}" type="pres">
      <dgm:prSet presAssocID="{E97A8437-0F6E-407B-A36F-D5877268042A}" presName="sibTrans" presStyleCnt="0"/>
      <dgm:spPr/>
    </dgm:pt>
    <dgm:pt modelId="{8C35AC01-C9DB-4459-AE66-1D1039EB8A5D}" type="pres">
      <dgm:prSet presAssocID="{FE0DEDFF-E952-4BF9-828E-8F588D92F876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D21D3-FB16-4927-A171-238C1EEC7336}" type="pres">
      <dgm:prSet presAssocID="{D87E0137-8416-491B-BD8C-65505ACEDA62}" presName="sibTrans" presStyleCnt="0"/>
      <dgm:spPr/>
    </dgm:pt>
    <dgm:pt modelId="{EC1CEF29-3BFC-427B-9EFA-A9F2C2779A02}" type="pres">
      <dgm:prSet presAssocID="{A6918700-6DC7-4A36-84B5-6CFA23C8A94B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B7389-FBCD-430A-9E18-9E5048772B7E}" type="pres">
      <dgm:prSet presAssocID="{21B091A3-C530-4F79-8C32-3AE7146C7ED9}" presName="sibTrans" presStyleCnt="0"/>
      <dgm:spPr/>
    </dgm:pt>
    <dgm:pt modelId="{5517862D-F255-4D8B-855F-8FC1F405F8C1}" type="pres">
      <dgm:prSet presAssocID="{FBB768BD-D092-4D6A-88E8-06D77233BAB8}" presName="textNode" presStyleLbl="node1" presStyleIdx="3" presStyleCnt="8" custScaleX="153104" custLinFactNeighborX="-27568" custLinFactNeighborY="-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047D5-2F67-4309-9DAD-4E762D98BDC3}" type="pres">
      <dgm:prSet presAssocID="{CA9948F0-67D5-4D5F-A50D-F72630AB25C6}" presName="sibTrans" presStyleCnt="0"/>
      <dgm:spPr/>
    </dgm:pt>
    <dgm:pt modelId="{0F127306-2AE5-484B-AEF5-9017F929D276}" type="pres">
      <dgm:prSet presAssocID="{B0E74421-9A83-40E4-9C96-A134548FC6B1}" presName="textNode" presStyleLbl="node1" presStyleIdx="4" presStyleCnt="8" custScaleX="148055" custLinFactNeighborX="-79312" custLinFactNeighborY="-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E32DF-7A8A-4627-8A01-037412B310C3}" type="pres">
      <dgm:prSet presAssocID="{49D4EB54-2E17-4208-8DA1-637A8145C16A}" presName="sibTrans" presStyleCnt="0"/>
      <dgm:spPr/>
    </dgm:pt>
    <dgm:pt modelId="{A0FE3131-72FA-49AD-8775-C84E3B98A16E}" type="pres">
      <dgm:prSet presAssocID="{16A716A0-3060-48FB-8AB4-9E67D3122216}" presName="textNode" presStyleLbl="node1" presStyleIdx="5" presStyleCnt="8" custLinFactNeighborX="-60815" custLinFactNeighborY="-1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38867-C5F7-44D4-BA36-D6FBE34F8919}" type="pres">
      <dgm:prSet presAssocID="{8579C3AA-6B97-4576-9E63-AC2EACBF6532}" presName="sibTrans" presStyleCnt="0"/>
      <dgm:spPr/>
    </dgm:pt>
    <dgm:pt modelId="{F5264BA8-07A5-422D-A5EE-C2F809BA79AE}" type="pres">
      <dgm:prSet presAssocID="{605A5F07-1200-4231-9784-1AD368FD02B1}" presName="textNode" presStyleLbl="node1" presStyleIdx="6" presStyleCnt="8" custLinFactNeighborX="-93007" custLinFactNeighborY="-1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2CF3B-8BA2-4189-80E0-FEA8661D9912}" type="pres">
      <dgm:prSet presAssocID="{0602EC56-0700-4B39-81CC-2280BAA3D40C}" presName="sibTrans" presStyleCnt="0"/>
      <dgm:spPr/>
    </dgm:pt>
    <dgm:pt modelId="{9E2654FA-7B49-4049-9476-EC72F6E6E3A2}" type="pres">
      <dgm:prSet presAssocID="{FC1089B1-4033-4DA8-8606-66043FAA6C20}" presName="textNode" presStyleLbl="node1" presStyleIdx="7" presStyleCnt="8" custLinFactX="-4200" custLinFactNeighborX="-100000" custLinFactNeighborY="-1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DE0D71-FE5B-47A1-B74A-E019B5D71D36}" srcId="{082BD105-2168-4C83-A77D-DCC4B24AED41}" destId="{FC1089B1-4033-4DA8-8606-66043FAA6C20}" srcOrd="7" destOrd="0" parTransId="{AD6CD51D-2099-401A-B613-3AE92DEEDC02}" sibTransId="{99DACD79-F07B-4D14-A8DE-F1F6B26649A8}"/>
    <dgm:cxn modelId="{4CD46D73-F7D0-4ED5-AB02-C7C6759CB1E6}" srcId="{082BD105-2168-4C83-A77D-DCC4B24AED41}" destId="{16A716A0-3060-48FB-8AB4-9E67D3122216}" srcOrd="5" destOrd="0" parTransId="{85656FF7-5616-4282-BDB3-33F76BE66763}" sibTransId="{8579C3AA-6B97-4576-9E63-AC2EACBF6532}"/>
    <dgm:cxn modelId="{DCE007C6-D06F-412F-9097-C21605B96153}" srcId="{082BD105-2168-4C83-A77D-DCC4B24AED41}" destId="{B0E74421-9A83-40E4-9C96-A134548FC6B1}" srcOrd="4" destOrd="0" parTransId="{8A54F88E-A4D4-46EA-BC3D-789BDF549C43}" sibTransId="{49D4EB54-2E17-4208-8DA1-637A8145C16A}"/>
    <dgm:cxn modelId="{27DD753A-9BDA-4D6F-BE73-80B2CC3F8E34}" type="presOf" srcId="{082BD105-2168-4C83-A77D-DCC4B24AED41}" destId="{DEF56129-3F09-44C4-BDF2-2DDBF9339780}" srcOrd="0" destOrd="0" presId="urn:microsoft.com/office/officeart/2005/8/layout/hProcess9"/>
    <dgm:cxn modelId="{9073AFC0-A1F5-4E01-9483-7F724405EF05}" type="presOf" srcId="{FC1089B1-4033-4DA8-8606-66043FAA6C20}" destId="{9E2654FA-7B49-4049-9476-EC72F6E6E3A2}" srcOrd="0" destOrd="0" presId="urn:microsoft.com/office/officeart/2005/8/layout/hProcess9"/>
    <dgm:cxn modelId="{C2B10735-A3F1-4928-B687-378174900EAF}" type="presOf" srcId="{FBB768BD-D092-4D6A-88E8-06D77233BAB8}" destId="{5517862D-F255-4D8B-855F-8FC1F405F8C1}" srcOrd="0" destOrd="0" presId="urn:microsoft.com/office/officeart/2005/8/layout/hProcess9"/>
    <dgm:cxn modelId="{23A39DAA-CE99-4461-8F07-44B04B4E636A}" srcId="{082BD105-2168-4C83-A77D-DCC4B24AED41}" destId="{605A5F07-1200-4231-9784-1AD368FD02B1}" srcOrd="6" destOrd="0" parTransId="{7DAAABD6-AC16-4D13-87C9-081E1E577CA1}" sibTransId="{0602EC56-0700-4B39-81CC-2280BAA3D40C}"/>
    <dgm:cxn modelId="{5413D22C-CD71-4AEA-A202-79077F7AF5BF}" srcId="{082BD105-2168-4C83-A77D-DCC4B24AED41}" destId="{0BC50DB9-14C6-4987-A5AE-6D89CA5D809C}" srcOrd="0" destOrd="0" parTransId="{A80A21C2-2442-44E5-B9F9-497194B35E53}" sibTransId="{E97A8437-0F6E-407B-A36F-D5877268042A}"/>
    <dgm:cxn modelId="{CAF34114-30C8-4292-9912-92A0D9BA4A51}" srcId="{082BD105-2168-4C83-A77D-DCC4B24AED41}" destId="{FBB768BD-D092-4D6A-88E8-06D77233BAB8}" srcOrd="3" destOrd="0" parTransId="{45D2798F-6166-4E4D-9DD3-E53C6F4E4F87}" sibTransId="{CA9948F0-67D5-4D5F-A50D-F72630AB25C6}"/>
    <dgm:cxn modelId="{D38F09D3-07DE-412D-80B0-2C58C212B950}" type="presOf" srcId="{FE0DEDFF-E952-4BF9-828E-8F588D92F876}" destId="{8C35AC01-C9DB-4459-AE66-1D1039EB8A5D}" srcOrd="0" destOrd="0" presId="urn:microsoft.com/office/officeart/2005/8/layout/hProcess9"/>
    <dgm:cxn modelId="{D0658F6B-4FE9-4708-87F4-B60BF8ED4876}" type="presOf" srcId="{B0E74421-9A83-40E4-9C96-A134548FC6B1}" destId="{0F127306-2AE5-484B-AEF5-9017F929D276}" srcOrd="0" destOrd="0" presId="urn:microsoft.com/office/officeart/2005/8/layout/hProcess9"/>
    <dgm:cxn modelId="{ACC318F7-ADDF-4EE2-B006-0D0DDCE4C36B}" srcId="{082BD105-2168-4C83-A77D-DCC4B24AED41}" destId="{A6918700-6DC7-4A36-84B5-6CFA23C8A94B}" srcOrd="2" destOrd="0" parTransId="{03FD1AD3-C6BE-4880-865D-E905E4898E5A}" sibTransId="{21B091A3-C530-4F79-8C32-3AE7146C7ED9}"/>
    <dgm:cxn modelId="{02C8BFEC-BB61-4631-B25E-BCF845E1C75F}" type="presOf" srcId="{A6918700-6DC7-4A36-84B5-6CFA23C8A94B}" destId="{EC1CEF29-3BFC-427B-9EFA-A9F2C2779A02}" srcOrd="0" destOrd="0" presId="urn:microsoft.com/office/officeart/2005/8/layout/hProcess9"/>
    <dgm:cxn modelId="{2A36BA0C-A675-42F2-A23F-7A70B048C148}" type="presOf" srcId="{16A716A0-3060-48FB-8AB4-9E67D3122216}" destId="{A0FE3131-72FA-49AD-8775-C84E3B98A16E}" srcOrd="0" destOrd="0" presId="urn:microsoft.com/office/officeart/2005/8/layout/hProcess9"/>
    <dgm:cxn modelId="{2BD12DEE-1400-4253-92F4-9750646DC0A1}" srcId="{082BD105-2168-4C83-A77D-DCC4B24AED41}" destId="{FE0DEDFF-E952-4BF9-828E-8F588D92F876}" srcOrd="1" destOrd="0" parTransId="{BB7C7253-DDDF-46D7-8207-3A4829658C74}" sibTransId="{D87E0137-8416-491B-BD8C-65505ACEDA62}"/>
    <dgm:cxn modelId="{ACF38E51-65EA-460F-8906-0468B1026198}" type="presOf" srcId="{605A5F07-1200-4231-9784-1AD368FD02B1}" destId="{F5264BA8-07A5-422D-A5EE-C2F809BA79AE}" srcOrd="0" destOrd="0" presId="urn:microsoft.com/office/officeart/2005/8/layout/hProcess9"/>
    <dgm:cxn modelId="{660EDED4-057A-4F42-BF53-15CDA9425C72}" type="presOf" srcId="{0BC50DB9-14C6-4987-A5AE-6D89CA5D809C}" destId="{8CF41F65-CAA9-4D74-ABE1-0ED622695B0F}" srcOrd="0" destOrd="0" presId="urn:microsoft.com/office/officeart/2005/8/layout/hProcess9"/>
    <dgm:cxn modelId="{E00EB9BF-CF40-427A-8AB7-469FD9174132}" type="presParOf" srcId="{DEF56129-3F09-44C4-BDF2-2DDBF9339780}" destId="{18630542-47FE-43B8-91A9-A8985D379517}" srcOrd="0" destOrd="0" presId="urn:microsoft.com/office/officeart/2005/8/layout/hProcess9"/>
    <dgm:cxn modelId="{3B03FF7F-3B4D-485B-8FFE-D6F3805F7247}" type="presParOf" srcId="{DEF56129-3F09-44C4-BDF2-2DDBF9339780}" destId="{8EB9C224-319C-41A3-9BA6-59CB8BAFFE32}" srcOrd="1" destOrd="0" presId="urn:microsoft.com/office/officeart/2005/8/layout/hProcess9"/>
    <dgm:cxn modelId="{C649A4DE-AAA3-4592-BC8A-123EA2EF6F19}" type="presParOf" srcId="{8EB9C224-319C-41A3-9BA6-59CB8BAFFE32}" destId="{8CF41F65-CAA9-4D74-ABE1-0ED622695B0F}" srcOrd="0" destOrd="0" presId="urn:microsoft.com/office/officeart/2005/8/layout/hProcess9"/>
    <dgm:cxn modelId="{D9D6794E-813D-46DE-85C0-3660FC66A790}" type="presParOf" srcId="{8EB9C224-319C-41A3-9BA6-59CB8BAFFE32}" destId="{FD1A588A-F3C6-4EDC-A5CD-B308BD6A408E}" srcOrd="1" destOrd="0" presId="urn:microsoft.com/office/officeart/2005/8/layout/hProcess9"/>
    <dgm:cxn modelId="{318701DD-2142-4018-9E1B-A48AFC0AD700}" type="presParOf" srcId="{8EB9C224-319C-41A3-9BA6-59CB8BAFFE32}" destId="{8C35AC01-C9DB-4459-AE66-1D1039EB8A5D}" srcOrd="2" destOrd="0" presId="urn:microsoft.com/office/officeart/2005/8/layout/hProcess9"/>
    <dgm:cxn modelId="{7834A89F-5D3F-4041-8A9B-D7B3478D6634}" type="presParOf" srcId="{8EB9C224-319C-41A3-9BA6-59CB8BAFFE32}" destId="{D6ED21D3-FB16-4927-A171-238C1EEC7336}" srcOrd="3" destOrd="0" presId="urn:microsoft.com/office/officeart/2005/8/layout/hProcess9"/>
    <dgm:cxn modelId="{6BF789CC-21B5-4843-A621-D5F5E8345019}" type="presParOf" srcId="{8EB9C224-319C-41A3-9BA6-59CB8BAFFE32}" destId="{EC1CEF29-3BFC-427B-9EFA-A9F2C2779A02}" srcOrd="4" destOrd="0" presId="urn:microsoft.com/office/officeart/2005/8/layout/hProcess9"/>
    <dgm:cxn modelId="{00069746-3B50-4284-9073-00985FDE0777}" type="presParOf" srcId="{8EB9C224-319C-41A3-9BA6-59CB8BAFFE32}" destId="{0E0B7389-FBCD-430A-9E18-9E5048772B7E}" srcOrd="5" destOrd="0" presId="urn:microsoft.com/office/officeart/2005/8/layout/hProcess9"/>
    <dgm:cxn modelId="{BBC9513B-D586-49B1-B294-9AB87A7F57E2}" type="presParOf" srcId="{8EB9C224-319C-41A3-9BA6-59CB8BAFFE32}" destId="{5517862D-F255-4D8B-855F-8FC1F405F8C1}" srcOrd="6" destOrd="0" presId="urn:microsoft.com/office/officeart/2005/8/layout/hProcess9"/>
    <dgm:cxn modelId="{69855612-9229-4F3E-BBF0-BB9830CF2078}" type="presParOf" srcId="{8EB9C224-319C-41A3-9BA6-59CB8BAFFE32}" destId="{508047D5-2F67-4309-9DAD-4E762D98BDC3}" srcOrd="7" destOrd="0" presId="urn:microsoft.com/office/officeart/2005/8/layout/hProcess9"/>
    <dgm:cxn modelId="{C7084D71-F2F4-4FBB-9EC3-9691485BA1B3}" type="presParOf" srcId="{8EB9C224-319C-41A3-9BA6-59CB8BAFFE32}" destId="{0F127306-2AE5-484B-AEF5-9017F929D276}" srcOrd="8" destOrd="0" presId="urn:microsoft.com/office/officeart/2005/8/layout/hProcess9"/>
    <dgm:cxn modelId="{E85736DD-198D-4C7B-91D3-A53A8A3F6B0B}" type="presParOf" srcId="{8EB9C224-319C-41A3-9BA6-59CB8BAFFE32}" destId="{DD6E32DF-7A8A-4627-8A01-037412B310C3}" srcOrd="9" destOrd="0" presId="urn:microsoft.com/office/officeart/2005/8/layout/hProcess9"/>
    <dgm:cxn modelId="{798414FA-FDD6-47B9-9D00-B46AC6D1DCE7}" type="presParOf" srcId="{8EB9C224-319C-41A3-9BA6-59CB8BAFFE32}" destId="{A0FE3131-72FA-49AD-8775-C84E3B98A16E}" srcOrd="10" destOrd="0" presId="urn:microsoft.com/office/officeart/2005/8/layout/hProcess9"/>
    <dgm:cxn modelId="{6CAEA006-99B5-4F7A-8261-556C16D7CC11}" type="presParOf" srcId="{8EB9C224-319C-41A3-9BA6-59CB8BAFFE32}" destId="{04938867-C5F7-44D4-BA36-D6FBE34F8919}" srcOrd="11" destOrd="0" presId="urn:microsoft.com/office/officeart/2005/8/layout/hProcess9"/>
    <dgm:cxn modelId="{A9EB8783-F8EF-47AE-B9EC-6FAC6B5C412C}" type="presParOf" srcId="{8EB9C224-319C-41A3-9BA6-59CB8BAFFE32}" destId="{F5264BA8-07A5-422D-A5EE-C2F809BA79AE}" srcOrd="12" destOrd="0" presId="urn:microsoft.com/office/officeart/2005/8/layout/hProcess9"/>
    <dgm:cxn modelId="{935FD7A3-2B99-4A5A-85A1-F92CEB177C92}" type="presParOf" srcId="{8EB9C224-319C-41A3-9BA6-59CB8BAFFE32}" destId="{A202CF3B-8BA2-4189-80E0-FEA8661D9912}" srcOrd="13" destOrd="0" presId="urn:microsoft.com/office/officeart/2005/8/layout/hProcess9"/>
    <dgm:cxn modelId="{E461E406-B731-4C35-AC82-7579735FE007}" type="presParOf" srcId="{8EB9C224-319C-41A3-9BA6-59CB8BAFFE32}" destId="{9E2654FA-7B49-4049-9476-EC72F6E6E3A2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FF46C-D977-451C-9098-1959114EC899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0E231AA3-8214-4C0E-9162-6F58444E5364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Transport</a:t>
          </a:r>
          <a:endParaRPr lang="en-US" sz="1600" b="1" dirty="0"/>
        </a:p>
      </dgm:t>
    </dgm:pt>
    <dgm:pt modelId="{88DA5CBC-CA66-47B0-816C-489C4B9A0C4E}" type="parTrans" cxnId="{A9F1D4F9-CD80-4E7F-81B8-735E235B1DFB}">
      <dgm:prSet/>
      <dgm:spPr/>
      <dgm:t>
        <a:bodyPr/>
        <a:lstStyle/>
        <a:p>
          <a:endParaRPr lang="en-US" sz="2000" b="1"/>
        </a:p>
      </dgm:t>
    </dgm:pt>
    <dgm:pt modelId="{5AEC4918-C317-48E4-A335-39EB9E177D09}" type="sibTrans" cxnId="{A9F1D4F9-CD80-4E7F-81B8-735E235B1DFB}">
      <dgm:prSet/>
      <dgm:spPr/>
      <dgm:t>
        <a:bodyPr/>
        <a:lstStyle/>
        <a:p>
          <a:endParaRPr lang="en-US" sz="2000" b="1"/>
        </a:p>
      </dgm:t>
    </dgm:pt>
    <dgm:pt modelId="{B466845C-4A42-4D1A-BE43-DE9688B7965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smtClean="0"/>
            <a:t>Insertion</a:t>
          </a:r>
          <a:endParaRPr lang="en-US" sz="1600" b="1" dirty="0" smtClean="0"/>
        </a:p>
      </dgm:t>
    </dgm:pt>
    <dgm:pt modelId="{9B15BB87-92D6-421D-B4EA-864826094D83}" type="parTrans" cxnId="{83AA0CDB-0A7A-4953-98C2-60BD44A06A6A}">
      <dgm:prSet/>
      <dgm:spPr/>
      <dgm:t>
        <a:bodyPr/>
        <a:lstStyle/>
        <a:p>
          <a:endParaRPr lang="en-US" sz="2000" b="1"/>
        </a:p>
      </dgm:t>
    </dgm:pt>
    <dgm:pt modelId="{84BA066F-92A1-42AE-B256-EA3A423ECA72}" type="sibTrans" cxnId="{83AA0CDB-0A7A-4953-98C2-60BD44A06A6A}">
      <dgm:prSet/>
      <dgm:spPr/>
      <dgm:t>
        <a:bodyPr/>
        <a:lstStyle/>
        <a:p>
          <a:endParaRPr lang="en-US" sz="2000" b="1"/>
        </a:p>
      </dgm:t>
    </dgm:pt>
    <dgm:pt modelId="{39E588FE-8ED8-4C5E-944B-363A5AA7A80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err="1" smtClean="0"/>
            <a:t>Verif</a:t>
          </a:r>
          <a:r>
            <a:rPr lang="en-US" sz="1600" b="1" dirty="0" smtClean="0"/>
            <a:t>’</a:t>
          </a:r>
        </a:p>
      </dgm:t>
    </dgm:pt>
    <dgm:pt modelId="{C99C6317-D768-4D4A-B2EC-101610F92FB8}" type="parTrans" cxnId="{C302EB78-A36A-44D9-9F33-4F9D88914692}">
      <dgm:prSet/>
      <dgm:spPr/>
      <dgm:t>
        <a:bodyPr/>
        <a:lstStyle/>
        <a:p>
          <a:endParaRPr lang="en-US" sz="2000" b="1"/>
        </a:p>
      </dgm:t>
    </dgm:pt>
    <dgm:pt modelId="{A4E4613F-00BB-4947-B328-D9558375000D}" type="sibTrans" cxnId="{C302EB78-A36A-44D9-9F33-4F9D88914692}">
      <dgm:prSet/>
      <dgm:spPr/>
      <dgm:t>
        <a:bodyPr/>
        <a:lstStyle/>
        <a:p>
          <a:endParaRPr lang="en-US" sz="2000" b="1"/>
        </a:p>
      </dgm:t>
    </dgm:pt>
    <dgm:pt modelId="{A0152C55-FC41-434B-A60A-DE6F496A3D55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smtClean="0"/>
            <a:t>Clean up </a:t>
          </a:r>
          <a:endParaRPr lang="en-US" sz="1600" b="1" dirty="0" smtClean="0"/>
        </a:p>
      </dgm:t>
    </dgm:pt>
    <dgm:pt modelId="{596D0E7F-7F0B-49C4-9D84-A80BDD2016F0}" type="parTrans" cxnId="{52582B89-F562-47B8-84C4-71DF1E28DC12}">
      <dgm:prSet/>
      <dgm:spPr/>
      <dgm:t>
        <a:bodyPr/>
        <a:lstStyle/>
        <a:p>
          <a:endParaRPr lang="en-US" sz="2000" b="1"/>
        </a:p>
      </dgm:t>
    </dgm:pt>
    <dgm:pt modelId="{91F1FA48-6821-4731-A7E4-A8F3FB41F800}" type="sibTrans" cxnId="{52582B89-F562-47B8-84C4-71DF1E28DC12}">
      <dgm:prSet/>
      <dgm:spPr/>
      <dgm:t>
        <a:bodyPr/>
        <a:lstStyle/>
        <a:p>
          <a:endParaRPr lang="en-US" sz="2000" b="1"/>
        </a:p>
      </dgm:t>
    </dgm:pt>
    <dgm:pt modelId="{02DB1E6B-3AB7-4B78-98A6-F652047234E4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smtClean="0"/>
            <a:t>Closure</a:t>
          </a:r>
          <a:endParaRPr lang="en-US" sz="1600" b="1" dirty="0" smtClean="0"/>
        </a:p>
      </dgm:t>
    </dgm:pt>
    <dgm:pt modelId="{BCE1CD6F-EFBA-49E0-883F-AAAC11AFC29E}" type="parTrans" cxnId="{37152B29-B1FB-4A92-ADC9-1F9A7DAF897F}">
      <dgm:prSet/>
      <dgm:spPr/>
      <dgm:t>
        <a:bodyPr/>
        <a:lstStyle/>
        <a:p>
          <a:endParaRPr lang="en-US" sz="2000" b="1"/>
        </a:p>
      </dgm:t>
    </dgm:pt>
    <dgm:pt modelId="{B460D38F-ABE3-4F34-A63B-40E7ADF77BBE}" type="sibTrans" cxnId="{37152B29-B1FB-4A92-ADC9-1F9A7DAF897F}">
      <dgm:prSet/>
      <dgm:spPr/>
      <dgm:t>
        <a:bodyPr/>
        <a:lstStyle/>
        <a:p>
          <a:endParaRPr lang="en-US" sz="2000" b="1"/>
        </a:p>
      </dgm:t>
    </dgm:pt>
    <dgm:pt modelId="{43B1D7BC-C19C-40CA-BBCB-481F5F08C92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smtClean="0"/>
            <a:t>Survey</a:t>
          </a:r>
          <a:endParaRPr lang="en-US" sz="1600" b="1" dirty="0"/>
        </a:p>
      </dgm:t>
    </dgm:pt>
    <dgm:pt modelId="{B73862B2-8DBA-41E6-A56F-13977E2C6EE3}" type="parTrans" cxnId="{782DE8EA-8E6D-460E-92D3-A524A4427BEB}">
      <dgm:prSet/>
      <dgm:spPr/>
      <dgm:t>
        <a:bodyPr/>
        <a:lstStyle/>
        <a:p>
          <a:endParaRPr lang="en-US" sz="2000" b="1"/>
        </a:p>
      </dgm:t>
    </dgm:pt>
    <dgm:pt modelId="{04158B88-3B0C-41EA-B165-2C2137CFFCA6}" type="sibTrans" cxnId="{782DE8EA-8E6D-460E-92D3-A524A4427BEB}">
      <dgm:prSet/>
      <dgm:spPr/>
      <dgm:t>
        <a:bodyPr/>
        <a:lstStyle/>
        <a:p>
          <a:endParaRPr lang="en-US" sz="2000" b="1"/>
        </a:p>
      </dgm:t>
    </dgm:pt>
    <dgm:pt modelId="{41FFA4A2-E6F3-4E97-A6B3-86DFD97ED9A8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Set up</a:t>
          </a:r>
          <a:endParaRPr lang="en-US" sz="1600" b="1" dirty="0"/>
        </a:p>
      </dgm:t>
    </dgm:pt>
    <dgm:pt modelId="{3F5F905E-F657-42E7-AD49-F5A18D9FEB8F}" type="parTrans" cxnId="{55EF0878-2BAD-44FB-ABD3-1850DAF1CC1A}">
      <dgm:prSet/>
      <dgm:spPr/>
      <dgm:t>
        <a:bodyPr/>
        <a:lstStyle/>
        <a:p>
          <a:endParaRPr lang="en-US" sz="2000" b="1"/>
        </a:p>
      </dgm:t>
    </dgm:pt>
    <dgm:pt modelId="{99DB062D-F870-4F34-9718-6193C07E369D}" type="sibTrans" cxnId="{55EF0878-2BAD-44FB-ABD3-1850DAF1CC1A}">
      <dgm:prSet/>
      <dgm:spPr/>
      <dgm:t>
        <a:bodyPr/>
        <a:lstStyle/>
        <a:p>
          <a:endParaRPr lang="en-US" sz="2000" b="1"/>
        </a:p>
      </dgm:t>
    </dgm:pt>
    <dgm:pt modelId="{5C8F23A4-54A0-4912-92D3-0362B6DA719D}" type="pres">
      <dgm:prSet presAssocID="{86AFF46C-D977-451C-9098-1959114EC899}" presName="CompostProcess" presStyleCnt="0">
        <dgm:presLayoutVars>
          <dgm:dir/>
          <dgm:resizeHandles val="exact"/>
        </dgm:presLayoutVars>
      </dgm:prSet>
      <dgm:spPr/>
    </dgm:pt>
    <dgm:pt modelId="{BC4A58A6-484D-48F1-AC92-C800D61C6808}" type="pres">
      <dgm:prSet presAssocID="{86AFF46C-D977-451C-9098-1959114EC899}" presName="arrow" presStyleLbl="bgShp" presStyleIdx="0" presStyleCnt="1" custScaleX="117647"/>
      <dgm:spPr/>
    </dgm:pt>
    <dgm:pt modelId="{43FF474A-47A0-46BE-95A1-119336146677}" type="pres">
      <dgm:prSet presAssocID="{86AFF46C-D977-451C-9098-1959114EC899}" presName="linearProcess" presStyleCnt="0"/>
      <dgm:spPr/>
    </dgm:pt>
    <dgm:pt modelId="{ECA3365C-2C0B-40E6-BCA5-EA11CC8381C4}" type="pres">
      <dgm:prSet presAssocID="{0E231AA3-8214-4C0E-9162-6F58444E5364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71D87-3CEA-48FA-A0EE-B098E528D57F}" type="pres">
      <dgm:prSet presAssocID="{5AEC4918-C317-48E4-A335-39EB9E177D09}" presName="sibTrans" presStyleCnt="0"/>
      <dgm:spPr/>
    </dgm:pt>
    <dgm:pt modelId="{0D9B3F19-13BA-4E9C-A72D-0A9E16401FB2}" type="pres">
      <dgm:prSet presAssocID="{41FFA4A2-E6F3-4E97-A6B3-86DFD97ED9A8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4A5B1-DBD6-4895-B40B-E960169F959D}" type="pres">
      <dgm:prSet presAssocID="{99DB062D-F870-4F34-9718-6193C07E369D}" presName="sibTrans" presStyleCnt="0"/>
      <dgm:spPr/>
    </dgm:pt>
    <dgm:pt modelId="{7EDCDF8B-95B1-45CD-8DFB-6D65D513016E}" type="pres">
      <dgm:prSet presAssocID="{B466845C-4A42-4D1A-BE43-DE9688B7965C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13B44-1AAE-4908-8AE8-1D210F2697B7}" type="pres">
      <dgm:prSet presAssocID="{84BA066F-92A1-42AE-B256-EA3A423ECA72}" presName="sibTrans" presStyleCnt="0"/>
      <dgm:spPr/>
    </dgm:pt>
    <dgm:pt modelId="{6900AEF7-FF4A-47C8-A334-5879307435AC}" type="pres">
      <dgm:prSet presAssocID="{39E588FE-8ED8-4C5E-944B-363A5AA7A804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F4077-6D93-4ABF-A2FA-0A337D7350C9}" type="pres">
      <dgm:prSet presAssocID="{A4E4613F-00BB-4947-B328-D9558375000D}" presName="sibTrans" presStyleCnt="0"/>
      <dgm:spPr/>
    </dgm:pt>
    <dgm:pt modelId="{D8E40E79-3581-4086-94A1-5824C0234FFB}" type="pres">
      <dgm:prSet presAssocID="{43B1D7BC-C19C-40CA-BBCB-481F5F08C92F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FA41E-565C-FA4A-8C2B-CAD19D869D54}" type="pres">
      <dgm:prSet presAssocID="{04158B88-3B0C-41EA-B165-2C2137CFFCA6}" presName="sibTrans" presStyleCnt="0"/>
      <dgm:spPr/>
    </dgm:pt>
    <dgm:pt modelId="{89288412-D755-4090-85F5-F4047C9B3D43}" type="pres">
      <dgm:prSet presAssocID="{A0152C55-FC41-434B-A60A-DE6F496A3D55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5ACEF-4CD2-4BA5-B731-546E02E98009}" type="pres">
      <dgm:prSet presAssocID="{91F1FA48-6821-4731-A7E4-A8F3FB41F800}" presName="sibTrans" presStyleCnt="0"/>
      <dgm:spPr/>
    </dgm:pt>
    <dgm:pt modelId="{6FF72851-6B8A-4B40-A231-C381D454A49C}" type="pres">
      <dgm:prSet presAssocID="{02DB1E6B-3AB7-4B78-98A6-F652047234E4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582B89-F562-47B8-84C4-71DF1E28DC12}" srcId="{86AFF46C-D977-451C-9098-1959114EC899}" destId="{A0152C55-FC41-434B-A60A-DE6F496A3D55}" srcOrd="5" destOrd="0" parTransId="{596D0E7F-7F0B-49C4-9D84-A80BDD2016F0}" sibTransId="{91F1FA48-6821-4731-A7E4-A8F3FB41F800}"/>
    <dgm:cxn modelId="{508B9353-5162-A64D-837B-05A6B39FF5D7}" type="presOf" srcId="{0E231AA3-8214-4C0E-9162-6F58444E5364}" destId="{ECA3365C-2C0B-40E6-BCA5-EA11CC8381C4}" srcOrd="0" destOrd="0" presId="urn:microsoft.com/office/officeart/2005/8/layout/hProcess9"/>
    <dgm:cxn modelId="{2E8ACE18-1242-3D4E-A605-D88EF008CF43}" type="presOf" srcId="{43B1D7BC-C19C-40CA-BBCB-481F5F08C92F}" destId="{D8E40E79-3581-4086-94A1-5824C0234FFB}" srcOrd="0" destOrd="0" presId="urn:microsoft.com/office/officeart/2005/8/layout/hProcess9"/>
    <dgm:cxn modelId="{FA3B6B92-804F-544B-A566-8B4815E4F35C}" type="presOf" srcId="{B466845C-4A42-4D1A-BE43-DE9688B7965C}" destId="{7EDCDF8B-95B1-45CD-8DFB-6D65D513016E}" srcOrd="0" destOrd="0" presId="urn:microsoft.com/office/officeart/2005/8/layout/hProcess9"/>
    <dgm:cxn modelId="{E744A7FC-FB7F-0E4C-937A-459BC79931A5}" type="presOf" srcId="{A0152C55-FC41-434B-A60A-DE6F496A3D55}" destId="{89288412-D755-4090-85F5-F4047C9B3D43}" srcOrd="0" destOrd="0" presId="urn:microsoft.com/office/officeart/2005/8/layout/hProcess9"/>
    <dgm:cxn modelId="{782DE8EA-8E6D-460E-92D3-A524A4427BEB}" srcId="{86AFF46C-D977-451C-9098-1959114EC899}" destId="{43B1D7BC-C19C-40CA-BBCB-481F5F08C92F}" srcOrd="4" destOrd="0" parTransId="{B73862B2-8DBA-41E6-A56F-13977E2C6EE3}" sibTransId="{04158B88-3B0C-41EA-B165-2C2137CFFCA6}"/>
    <dgm:cxn modelId="{0F317790-4B15-804F-99EA-7B62B0E9F873}" type="presOf" srcId="{02DB1E6B-3AB7-4B78-98A6-F652047234E4}" destId="{6FF72851-6B8A-4B40-A231-C381D454A49C}" srcOrd="0" destOrd="0" presId="urn:microsoft.com/office/officeart/2005/8/layout/hProcess9"/>
    <dgm:cxn modelId="{238E58AB-44FD-C542-90D9-4F5CECB23559}" type="presOf" srcId="{41FFA4A2-E6F3-4E97-A6B3-86DFD97ED9A8}" destId="{0D9B3F19-13BA-4E9C-A72D-0A9E16401FB2}" srcOrd="0" destOrd="0" presId="urn:microsoft.com/office/officeart/2005/8/layout/hProcess9"/>
    <dgm:cxn modelId="{37152B29-B1FB-4A92-ADC9-1F9A7DAF897F}" srcId="{86AFF46C-D977-451C-9098-1959114EC899}" destId="{02DB1E6B-3AB7-4B78-98A6-F652047234E4}" srcOrd="6" destOrd="0" parTransId="{BCE1CD6F-EFBA-49E0-883F-AAAC11AFC29E}" sibTransId="{B460D38F-ABE3-4F34-A63B-40E7ADF77BBE}"/>
    <dgm:cxn modelId="{C302EB78-A36A-44D9-9F33-4F9D88914692}" srcId="{86AFF46C-D977-451C-9098-1959114EC899}" destId="{39E588FE-8ED8-4C5E-944B-363A5AA7A804}" srcOrd="3" destOrd="0" parTransId="{C99C6317-D768-4D4A-B2EC-101610F92FB8}" sibTransId="{A4E4613F-00BB-4947-B328-D9558375000D}"/>
    <dgm:cxn modelId="{55EF0878-2BAD-44FB-ABD3-1850DAF1CC1A}" srcId="{86AFF46C-D977-451C-9098-1959114EC899}" destId="{41FFA4A2-E6F3-4E97-A6B3-86DFD97ED9A8}" srcOrd="1" destOrd="0" parTransId="{3F5F905E-F657-42E7-AD49-F5A18D9FEB8F}" sibTransId="{99DB062D-F870-4F34-9718-6193C07E369D}"/>
    <dgm:cxn modelId="{A9F1D4F9-CD80-4E7F-81B8-735E235B1DFB}" srcId="{86AFF46C-D977-451C-9098-1959114EC899}" destId="{0E231AA3-8214-4C0E-9162-6F58444E5364}" srcOrd="0" destOrd="0" parTransId="{88DA5CBC-CA66-47B0-816C-489C4B9A0C4E}" sibTransId="{5AEC4918-C317-48E4-A335-39EB9E177D09}"/>
    <dgm:cxn modelId="{2B04DD7A-367A-3448-9898-B6B6919F3C55}" type="presOf" srcId="{39E588FE-8ED8-4C5E-944B-363A5AA7A804}" destId="{6900AEF7-FF4A-47C8-A334-5879307435AC}" srcOrd="0" destOrd="0" presId="urn:microsoft.com/office/officeart/2005/8/layout/hProcess9"/>
    <dgm:cxn modelId="{33B2AF00-9E88-41E7-871D-D4A50ACEEAA2}" type="presOf" srcId="{86AFF46C-D977-451C-9098-1959114EC899}" destId="{5C8F23A4-54A0-4912-92D3-0362B6DA719D}" srcOrd="0" destOrd="0" presId="urn:microsoft.com/office/officeart/2005/8/layout/hProcess9"/>
    <dgm:cxn modelId="{83AA0CDB-0A7A-4953-98C2-60BD44A06A6A}" srcId="{86AFF46C-D977-451C-9098-1959114EC899}" destId="{B466845C-4A42-4D1A-BE43-DE9688B7965C}" srcOrd="2" destOrd="0" parTransId="{9B15BB87-92D6-421D-B4EA-864826094D83}" sibTransId="{84BA066F-92A1-42AE-B256-EA3A423ECA72}"/>
    <dgm:cxn modelId="{DE7C2E60-83D0-EF46-9074-F8E2685EAD0A}" type="presParOf" srcId="{5C8F23A4-54A0-4912-92D3-0362B6DA719D}" destId="{BC4A58A6-484D-48F1-AC92-C800D61C6808}" srcOrd="0" destOrd="0" presId="urn:microsoft.com/office/officeart/2005/8/layout/hProcess9"/>
    <dgm:cxn modelId="{DBF4FE64-EC8A-DD42-819A-4CD4A731F591}" type="presParOf" srcId="{5C8F23A4-54A0-4912-92D3-0362B6DA719D}" destId="{43FF474A-47A0-46BE-95A1-119336146677}" srcOrd="1" destOrd="0" presId="urn:microsoft.com/office/officeart/2005/8/layout/hProcess9"/>
    <dgm:cxn modelId="{F13EC5D6-C5EC-C742-80B2-7BF80B9AD0B8}" type="presParOf" srcId="{43FF474A-47A0-46BE-95A1-119336146677}" destId="{ECA3365C-2C0B-40E6-BCA5-EA11CC8381C4}" srcOrd="0" destOrd="0" presId="urn:microsoft.com/office/officeart/2005/8/layout/hProcess9"/>
    <dgm:cxn modelId="{C72D1EEC-8548-2C4D-93FA-FBF903393E55}" type="presParOf" srcId="{43FF474A-47A0-46BE-95A1-119336146677}" destId="{2C571D87-3CEA-48FA-A0EE-B098E528D57F}" srcOrd="1" destOrd="0" presId="urn:microsoft.com/office/officeart/2005/8/layout/hProcess9"/>
    <dgm:cxn modelId="{FB81D51A-FEF3-DE49-87A6-59AB23A0827B}" type="presParOf" srcId="{43FF474A-47A0-46BE-95A1-119336146677}" destId="{0D9B3F19-13BA-4E9C-A72D-0A9E16401FB2}" srcOrd="2" destOrd="0" presId="urn:microsoft.com/office/officeart/2005/8/layout/hProcess9"/>
    <dgm:cxn modelId="{61C633F0-B447-D94B-958B-D6D8211413D0}" type="presParOf" srcId="{43FF474A-47A0-46BE-95A1-119336146677}" destId="{D7B4A5B1-DBD6-4895-B40B-E960169F959D}" srcOrd="3" destOrd="0" presId="urn:microsoft.com/office/officeart/2005/8/layout/hProcess9"/>
    <dgm:cxn modelId="{45B2E9D7-43C8-E747-9224-2790A59A7362}" type="presParOf" srcId="{43FF474A-47A0-46BE-95A1-119336146677}" destId="{7EDCDF8B-95B1-45CD-8DFB-6D65D513016E}" srcOrd="4" destOrd="0" presId="urn:microsoft.com/office/officeart/2005/8/layout/hProcess9"/>
    <dgm:cxn modelId="{EFD3D475-2BF3-094D-B2AB-20B4372B79CF}" type="presParOf" srcId="{43FF474A-47A0-46BE-95A1-119336146677}" destId="{FA913B44-1AAE-4908-8AE8-1D210F2697B7}" srcOrd="5" destOrd="0" presId="urn:microsoft.com/office/officeart/2005/8/layout/hProcess9"/>
    <dgm:cxn modelId="{38290881-439D-B04C-9838-728C5252A472}" type="presParOf" srcId="{43FF474A-47A0-46BE-95A1-119336146677}" destId="{6900AEF7-FF4A-47C8-A334-5879307435AC}" srcOrd="6" destOrd="0" presId="urn:microsoft.com/office/officeart/2005/8/layout/hProcess9"/>
    <dgm:cxn modelId="{D7F606B3-A0DD-844C-87D2-77F5551B55DE}" type="presParOf" srcId="{43FF474A-47A0-46BE-95A1-119336146677}" destId="{240F4077-6D93-4ABF-A2FA-0A337D7350C9}" srcOrd="7" destOrd="0" presId="urn:microsoft.com/office/officeart/2005/8/layout/hProcess9"/>
    <dgm:cxn modelId="{F146E73E-9BC6-7446-9780-6B8FE4148A3D}" type="presParOf" srcId="{43FF474A-47A0-46BE-95A1-119336146677}" destId="{D8E40E79-3581-4086-94A1-5824C0234FFB}" srcOrd="8" destOrd="0" presId="urn:microsoft.com/office/officeart/2005/8/layout/hProcess9"/>
    <dgm:cxn modelId="{3492E371-1EF6-A549-BE6F-80C4FCB0777A}" type="presParOf" srcId="{43FF474A-47A0-46BE-95A1-119336146677}" destId="{A20FA41E-565C-FA4A-8C2B-CAD19D869D54}" srcOrd="9" destOrd="0" presId="urn:microsoft.com/office/officeart/2005/8/layout/hProcess9"/>
    <dgm:cxn modelId="{E7FDC2AC-E833-014F-9ABD-F04D6E918F01}" type="presParOf" srcId="{43FF474A-47A0-46BE-95A1-119336146677}" destId="{89288412-D755-4090-85F5-F4047C9B3D43}" srcOrd="10" destOrd="0" presId="urn:microsoft.com/office/officeart/2005/8/layout/hProcess9"/>
    <dgm:cxn modelId="{DAED1B9A-6152-1B48-B614-97C1420B7B4E}" type="presParOf" srcId="{43FF474A-47A0-46BE-95A1-119336146677}" destId="{F815ACEF-4CD2-4BA5-B731-546E02E98009}" srcOrd="11" destOrd="0" presId="urn:microsoft.com/office/officeart/2005/8/layout/hProcess9"/>
    <dgm:cxn modelId="{35906D46-985C-1A49-83F1-B838D6A5F755}" type="presParOf" srcId="{43FF474A-47A0-46BE-95A1-119336146677}" destId="{6FF72851-6B8A-4B40-A231-C381D454A49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30542-47FE-43B8-91A9-A8985D379517}">
      <dsp:nvSpPr>
        <dsp:cNvPr id="0" name=""/>
        <dsp:cNvSpPr/>
      </dsp:nvSpPr>
      <dsp:spPr>
        <a:xfrm>
          <a:off x="232149" y="0"/>
          <a:ext cx="8408802" cy="24132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41F65-CAA9-4D74-ABE1-0ED622695B0F}">
      <dsp:nvSpPr>
        <dsp:cNvPr id="0" name=""/>
        <dsp:cNvSpPr/>
      </dsp:nvSpPr>
      <dsp:spPr>
        <a:xfrm>
          <a:off x="2651" y="723978"/>
          <a:ext cx="958453" cy="965304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Delivery</a:t>
          </a:r>
          <a:endParaRPr lang="sv-SE" sz="1600" b="1" kern="1200" dirty="0"/>
        </a:p>
      </dsp:txBody>
      <dsp:txXfrm>
        <a:off x="49439" y="770766"/>
        <a:ext cx="864877" cy="871728"/>
      </dsp:txXfrm>
    </dsp:sp>
    <dsp:sp modelId="{8C35AC01-C9DB-4459-AE66-1D1039EB8A5D}">
      <dsp:nvSpPr>
        <dsp:cNvPr id="0" name=""/>
        <dsp:cNvSpPr/>
      </dsp:nvSpPr>
      <dsp:spPr>
        <a:xfrm>
          <a:off x="1104729" y="723978"/>
          <a:ext cx="861747" cy="965304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/>
            <a:t>SAT</a:t>
          </a:r>
          <a:endParaRPr lang="sv-SE" sz="1600" b="1" kern="1200" dirty="0"/>
        </a:p>
      </dsp:txBody>
      <dsp:txXfrm>
        <a:off x="1146796" y="766045"/>
        <a:ext cx="777613" cy="881170"/>
      </dsp:txXfrm>
    </dsp:sp>
    <dsp:sp modelId="{EC1CEF29-3BFC-427B-9EFA-A9F2C2779A02}">
      <dsp:nvSpPr>
        <dsp:cNvPr id="0" name=""/>
        <dsp:cNvSpPr/>
      </dsp:nvSpPr>
      <dsp:spPr>
        <a:xfrm>
          <a:off x="2110102" y="723978"/>
          <a:ext cx="861747" cy="965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Prep’</a:t>
          </a:r>
          <a:endParaRPr lang="sv-SE" sz="1600" b="1" kern="1200" dirty="0"/>
        </a:p>
      </dsp:txBody>
      <dsp:txXfrm>
        <a:off x="2152169" y="766045"/>
        <a:ext cx="777613" cy="881170"/>
      </dsp:txXfrm>
    </dsp:sp>
    <dsp:sp modelId="{5517862D-F255-4D8B-855F-8FC1F405F8C1}">
      <dsp:nvSpPr>
        <dsp:cNvPr id="0" name=""/>
        <dsp:cNvSpPr/>
      </dsp:nvSpPr>
      <dsp:spPr>
        <a:xfrm>
          <a:off x="3075880" y="720078"/>
          <a:ext cx="1319370" cy="965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Integration</a:t>
          </a:r>
          <a:endParaRPr lang="sv-SE" sz="1600" b="1" kern="1200" dirty="0"/>
        </a:p>
      </dsp:txBody>
      <dsp:txXfrm>
        <a:off x="3123002" y="767200"/>
        <a:ext cx="1225126" cy="871060"/>
      </dsp:txXfrm>
    </dsp:sp>
    <dsp:sp modelId="{0F127306-2AE5-484B-AEF5-9017F929D276}">
      <dsp:nvSpPr>
        <dsp:cNvPr id="0" name=""/>
        <dsp:cNvSpPr/>
      </dsp:nvSpPr>
      <dsp:spPr>
        <a:xfrm>
          <a:off x="4464558" y="720078"/>
          <a:ext cx="1275860" cy="965304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Alignment</a:t>
          </a:r>
          <a:endParaRPr lang="sv-SE" sz="1600" b="1" kern="1200" dirty="0"/>
        </a:p>
      </dsp:txBody>
      <dsp:txXfrm>
        <a:off x="4511680" y="767200"/>
        <a:ext cx="1181616" cy="871060"/>
      </dsp:txXfrm>
    </dsp:sp>
    <dsp:sp modelId="{A0FE3131-72FA-49AD-8775-C84E3B98A16E}">
      <dsp:nvSpPr>
        <dsp:cNvPr id="0" name=""/>
        <dsp:cNvSpPr/>
      </dsp:nvSpPr>
      <dsp:spPr>
        <a:xfrm>
          <a:off x="5910610" y="707906"/>
          <a:ext cx="861747" cy="965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Clean up</a:t>
          </a:r>
          <a:endParaRPr lang="sv-SE" sz="1600" b="1" kern="1200" dirty="0"/>
        </a:p>
      </dsp:txBody>
      <dsp:txXfrm>
        <a:off x="5952677" y="749973"/>
        <a:ext cx="777613" cy="881170"/>
      </dsp:txXfrm>
    </dsp:sp>
    <dsp:sp modelId="{F5264BA8-07A5-422D-A5EE-C2F809BA79AE}">
      <dsp:nvSpPr>
        <dsp:cNvPr id="0" name=""/>
        <dsp:cNvSpPr/>
      </dsp:nvSpPr>
      <dsp:spPr>
        <a:xfrm>
          <a:off x="6869747" y="707906"/>
          <a:ext cx="861747" cy="965304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Close up</a:t>
          </a:r>
          <a:endParaRPr lang="sv-SE" sz="1600" b="1" kern="1200" dirty="0"/>
        </a:p>
      </dsp:txBody>
      <dsp:txXfrm>
        <a:off x="6911814" y="749973"/>
        <a:ext cx="777613" cy="881170"/>
      </dsp:txXfrm>
    </dsp:sp>
    <dsp:sp modelId="{9E2654FA-7B49-4049-9476-EC72F6E6E3A2}">
      <dsp:nvSpPr>
        <dsp:cNvPr id="0" name=""/>
        <dsp:cNvSpPr/>
      </dsp:nvSpPr>
      <dsp:spPr>
        <a:xfrm>
          <a:off x="7828883" y="707906"/>
          <a:ext cx="861747" cy="965304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P. Test</a:t>
          </a:r>
          <a:endParaRPr lang="sv-SE" sz="1600" b="1" kern="1200" dirty="0"/>
        </a:p>
      </dsp:txBody>
      <dsp:txXfrm>
        <a:off x="7870950" y="749973"/>
        <a:ext cx="777613" cy="881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A58A6-484D-48F1-AC92-C800D61C6808}">
      <dsp:nvSpPr>
        <dsp:cNvPr id="0" name=""/>
        <dsp:cNvSpPr/>
      </dsp:nvSpPr>
      <dsp:spPr>
        <a:xfrm>
          <a:off x="2" y="0"/>
          <a:ext cx="8568947" cy="24482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3365C-2C0B-40E6-BCA5-EA11CC8381C4}">
      <dsp:nvSpPr>
        <dsp:cNvPr id="0" name=""/>
        <dsp:cNvSpPr/>
      </dsp:nvSpPr>
      <dsp:spPr>
        <a:xfrm>
          <a:off x="1673" y="734481"/>
          <a:ext cx="1070700" cy="979308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Transport</a:t>
          </a:r>
          <a:endParaRPr lang="en-US" sz="1600" b="1" kern="1200" dirty="0"/>
        </a:p>
      </dsp:txBody>
      <dsp:txXfrm>
        <a:off x="49479" y="782287"/>
        <a:ext cx="975088" cy="883696"/>
      </dsp:txXfrm>
    </dsp:sp>
    <dsp:sp modelId="{0D9B3F19-13BA-4E9C-A72D-0A9E16401FB2}">
      <dsp:nvSpPr>
        <dsp:cNvPr id="0" name=""/>
        <dsp:cNvSpPr/>
      </dsp:nvSpPr>
      <dsp:spPr>
        <a:xfrm>
          <a:off x="1250824" y="734481"/>
          <a:ext cx="1070700" cy="979308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Set up</a:t>
          </a:r>
          <a:endParaRPr lang="en-US" sz="1600" b="1" kern="1200" dirty="0"/>
        </a:p>
      </dsp:txBody>
      <dsp:txXfrm>
        <a:off x="1298630" y="782287"/>
        <a:ext cx="975088" cy="883696"/>
      </dsp:txXfrm>
    </dsp:sp>
    <dsp:sp modelId="{7EDCDF8B-95B1-45CD-8DFB-6D65D513016E}">
      <dsp:nvSpPr>
        <dsp:cNvPr id="0" name=""/>
        <dsp:cNvSpPr/>
      </dsp:nvSpPr>
      <dsp:spPr>
        <a:xfrm>
          <a:off x="2499975" y="734481"/>
          <a:ext cx="1070700" cy="979308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Insertion</a:t>
          </a:r>
          <a:endParaRPr lang="en-US" sz="1600" b="1" kern="1200" dirty="0" smtClean="0"/>
        </a:p>
      </dsp:txBody>
      <dsp:txXfrm>
        <a:off x="2547781" y="782287"/>
        <a:ext cx="975088" cy="883696"/>
      </dsp:txXfrm>
    </dsp:sp>
    <dsp:sp modelId="{6900AEF7-FF4A-47C8-A334-5879307435AC}">
      <dsp:nvSpPr>
        <dsp:cNvPr id="0" name=""/>
        <dsp:cNvSpPr/>
      </dsp:nvSpPr>
      <dsp:spPr>
        <a:xfrm>
          <a:off x="3749125" y="734481"/>
          <a:ext cx="1070700" cy="979308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Verif</a:t>
          </a:r>
          <a:r>
            <a:rPr lang="en-US" sz="1600" b="1" kern="1200" dirty="0" smtClean="0"/>
            <a:t>’</a:t>
          </a:r>
        </a:p>
      </dsp:txBody>
      <dsp:txXfrm>
        <a:off x="3796931" y="782287"/>
        <a:ext cx="975088" cy="883696"/>
      </dsp:txXfrm>
    </dsp:sp>
    <dsp:sp modelId="{D8E40E79-3581-4086-94A1-5824C0234FFB}">
      <dsp:nvSpPr>
        <dsp:cNvPr id="0" name=""/>
        <dsp:cNvSpPr/>
      </dsp:nvSpPr>
      <dsp:spPr>
        <a:xfrm>
          <a:off x="4998276" y="734481"/>
          <a:ext cx="1070700" cy="979308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Survey</a:t>
          </a:r>
          <a:endParaRPr lang="en-US" sz="1600" b="1" kern="1200" dirty="0"/>
        </a:p>
      </dsp:txBody>
      <dsp:txXfrm>
        <a:off x="5046082" y="782287"/>
        <a:ext cx="975088" cy="883696"/>
      </dsp:txXfrm>
    </dsp:sp>
    <dsp:sp modelId="{89288412-D755-4090-85F5-F4047C9B3D43}">
      <dsp:nvSpPr>
        <dsp:cNvPr id="0" name=""/>
        <dsp:cNvSpPr/>
      </dsp:nvSpPr>
      <dsp:spPr>
        <a:xfrm>
          <a:off x="6247427" y="734481"/>
          <a:ext cx="1070700" cy="979308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Clean up </a:t>
          </a:r>
          <a:endParaRPr lang="en-US" sz="1600" b="1" kern="1200" dirty="0" smtClean="0"/>
        </a:p>
      </dsp:txBody>
      <dsp:txXfrm>
        <a:off x="6295233" y="782287"/>
        <a:ext cx="975088" cy="883696"/>
      </dsp:txXfrm>
    </dsp:sp>
    <dsp:sp modelId="{6FF72851-6B8A-4B40-A231-C381D454A49C}">
      <dsp:nvSpPr>
        <dsp:cNvPr id="0" name=""/>
        <dsp:cNvSpPr/>
      </dsp:nvSpPr>
      <dsp:spPr>
        <a:xfrm>
          <a:off x="7496577" y="734481"/>
          <a:ext cx="1070700" cy="979308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Closure</a:t>
          </a:r>
          <a:endParaRPr lang="en-US" sz="1600" b="1" kern="1200" dirty="0" smtClean="0"/>
        </a:p>
      </dsp:txBody>
      <dsp:txXfrm>
        <a:off x="7544383" y="782287"/>
        <a:ext cx="975088" cy="883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2017-09-27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 fellow collaborators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63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452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595959"/>
                </a:solidFill>
              </a:rPr>
              <a:t>Same</a:t>
            </a:r>
            <a:r>
              <a:rPr lang="en-US" sz="1200" baseline="0" dirty="0" smtClean="0">
                <a:solidFill>
                  <a:srgbClr val="595959"/>
                </a:solidFill>
              </a:rPr>
              <a:t> schedule as a year ago</a:t>
            </a:r>
          </a:p>
          <a:p>
            <a:pPr marL="0" indent="0">
              <a:buFont typeface="Arial"/>
              <a:buNone/>
            </a:pPr>
            <a:r>
              <a:rPr lang="en-US" sz="1200" baseline="0" dirty="0" smtClean="0">
                <a:solidFill>
                  <a:srgbClr val="595959"/>
                </a:solidFill>
              </a:rPr>
              <a:t>Happy to say that we are pretty much on schedule</a:t>
            </a:r>
          </a:p>
          <a:p>
            <a:pPr marL="0" indent="0">
              <a:buFont typeface="Arial"/>
              <a:buNone/>
            </a:pPr>
            <a:r>
              <a:rPr lang="en-US" sz="1200" baseline="0" dirty="0" smtClean="0">
                <a:solidFill>
                  <a:srgbClr val="595959"/>
                </a:solidFill>
              </a:rPr>
              <a:t>With the preliminary design phase behind us </a:t>
            </a:r>
          </a:p>
          <a:p>
            <a:pPr marL="0" indent="0">
              <a:buFont typeface="Arial"/>
              <a:buNone/>
            </a:pPr>
            <a:r>
              <a:rPr lang="en-US" sz="1200" baseline="0" dirty="0" smtClean="0">
                <a:solidFill>
                  <a:srgbClr val="595959"/>
                </a:solidFill>
              </a:rPr>
              <a:t>An one foot in procurement</a:t>
            </a:r>
          </a:p>
          <a:p>
            <a:pPr marL="0" indent="0">
              <a:buFont typeface="Arial"/>
              <a:buNone/>
            </a:pPr>
            <a:endParaRPr lang="en-US" sz="1200" baseline="0" dirty="0" smtClean="0">
              <a:solidFill>
                <a:srgbClr val="595959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200" baseline="0" dirty="0" smtClean="0">
                <a:solidFill>
                  <a:srgbClr val="595959"/>
                </a:solidFill>
              </a:rPr>
              <a:t>And that good because the end milestones have not changed and there remains a lot to be done </a:t>
            </a:r>
          </a:p>
          <a:p>
            <a:pPr marL="0" indent="0">
              <a:buFont typeface="Arial"/>
              <a:buNone/>
            </a:pPr>
            <a:endParaRPr lang="en-US" sz="1200" dirty="0" smtClean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Closure on Monolith vessel End Q2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Installation inserts Q2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Delivery of inserts Q1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Procurements – Supply ~12month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Which implies order placement for in-monolith optics Q2-Q3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DB26A-AFDC-8644-8846-FB455FF8DD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all aware of the first 8</a:t>
            </a:r>
          </a:p>
          <a:p>
            <a:r>
              <a:rPr lang="en-US" dirty="0" smtClean="0"/>
              <a:t>But to</a:t>
            </a:r>
            <a:r>
              <a:rPr lang="en-US" baseline="0" dirty="0" smtClean="0"/>
              <a:t> make this more manageable for </a:t>
            </a:r>
            <a:r>
              <a:rPr lang="en-US" baseline="0" dirty="0" err="1" smtClean="0"/>
              <a:t>suppport</a:t>
            </a:r>
            <a:r>
              <a:rPr lang="en-US" baseline="0" dirty="0" smtClean="0"/>
              <a:t> in this phase we have broken the 15+1 into 4 smaller groups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936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501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Guide procurement is another talk – parallel</a:t>
            </a:r>
            <a:r>
              <a:rPr lang="en-GB" baseline="0" dirty="0" smtClean="0"/>
              <a:t> session BUY-INSTALL-ALIGN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081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974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27/09/2017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27/09/2017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27/09/2017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27/09/2017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FA7-3A72-411D-878B-D67DC9856CDA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8CE3-62B9-4F11-863B-9C5E289C44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25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27/09/2017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tif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2.tiff"/><Relationship Id="rId4" Type="http://schemas.openxmlformats.org/officeDocument/2006/relationships/diagramData" Target="../diagrams/data2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3600" dirty="0" smtClean="0"/>
              <a:t>IKON 13</a:t>
            </a:r>
            <a:br>
              <a:rPr lang="sv-SE" sz="3600" dirty="0" smtClean="0"/>
            </a:br>
            <a:r>
              <a:rPr lang="sv-SE" sz="3600" dirty="0" smtClean="0"/>
              <a:t>NBOA and beyond...</a:t>
            </a:r>
            <a:r>
              <a:rPr lang="sv-SE" sz="3600" dirty="0"/>
              <a:t/>
            </a:r>
            <a:br>
              <a:rPr lang="sv-SE" sz="3600" dirty="0"/>
            </a:br>
            <a:endParaRPr lang="sv-S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129680"/>
          </a:xfrm>
        </p:spPr>
        <p:txBody>
          <a:bodyPr>
            <a:norm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25 </a:t>
            </a:r>
            <a:r>
              <a:rPr lang="sv-SE" sz="2000" dirty="0" err="1">
                <a:solidFill>
                  <a:schemeClr val="bg1"/>
                </a:solidFill>
              </a:rPr>
              <a:t>S</a:t>
            </a:r>
            <a:r>
              <a:rPr lang="sv-SE" sz="2000" dirty="0" err="1" smtClean="0">
                <a:solidFill>
                  <a:schemeClr val="bg1"/>
                </a:solidFill>
              </a:rPr>
              <a:t>ept</a:t>
            </a:r>
            <a:r>
              <a:rPr lang="sv-SE" sz="2000" dirty="0" smtClean="0">
                <a:solidFill>
                  <a:schemeClr val="bg1"/>
                </a:solidFill>
              </a:rPr>
              <a:t> 2017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NSS </a:t>
            </a:r>
            <a:r>
              <a:rPr lang="sv-SE" sz="2000" dirty="0" err="1" smtClean="0">
                <a:solidFill>
                  <a:schemeClr val="bg1"/>
                </a:solidFill>
              </a:rPr>
              <a:t>Engineering</a:t>
            </a:r>
            <a:r>
              <a:rPr lang="sv-SE" sz="2000" dirty="0" smtClean="0">
                <a:solidFill>
                  <a:schemeClr val="bg1"/>
                </a:solidFill>
              </a:rPr>
              <a:t> Integration team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I.Sutton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Procurement ….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next big thing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77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605901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Procurement </a:t>
            </a:r>
            <a:br>
              <a:rPr lang="en-US" dirty="0" smtClean="0"/>
            </a:br>
            <a:r>
              <a:rPr lang="en-US" dirty="0" smtClean="0"/>
              <a:t>Schedule</a:t>
            </a:r>
            <a:endParaRPr lang="sv-SE" dirty="0"/>
          </a:p>
        </p:txBody>
      </p:sp>
      <p:pic>
        <p:nvPicPr>
          <p:cNvPr id="5122" name="Picture 2" descr="C:\Users\iainsutton\Pictures\modern-time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44"/>
            <a:ext cx="2228191" cy="16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miley Face 5"/>
          <p:cNvSpPr/>
          <p:nvPr/>
        </p:nvSpPr>
        <p:spPr>
          <a:xfrm>
            <a:off x="7608405" y="1841705"/>
            <a:ext cx="360040" cy="36004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Smiley Face 8"/>
          <p:cNvSpPr/>
          <p:nvPr/>
        </p:nvSpPr>
        <p:spPr>
          <a:xfrm>
            <a:off x="7632340" y="2618920"/>
            <a:ext cx="360040" cy="36004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Smiley Face 11"/>
          <p:cNvSpPr/>
          <p:nvPr/>
        </p:nvSpPr>
        <p:spPr>
          <a:xfrm>
            <a:off x="7632340" y="4365104"/>
            <a:ext cx="360040" cy="360040"/>
          </a:xfrm>
          <a:prstGeom prst="smileyFace">
            <a:avLst>
              <a:gd name="adj" fmla="val -19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Smiley Face 12"/>
          <p:cNvSpPr/>
          <p:nvPr/>
        </p:nvSpPr>
        <p:spPr>
          <a:xfrm>
            <a:off x="7608405" y="3357963"/>
            <a:ext cx="360040" cy="36004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Smiley Face 13"/>
          <p:cNvSpPr/>
          <p:nvPr/>
        </p:nvSpPr>
        <p:spPr>
          <a:xfrm>
            <a:off x="7161370" y="2975907"/>
            <a:ext cx="360040" cy="36004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miley Face 15"/>
          <p:cNvSpPr/>
          <p:nvPr/>
        </p:nvSpPr>
        <p:spPr>
          <a:xfrm>
            <a:off x="7119900" y="2271277"/>
            <a:ext cx="360040" cy="36004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Smiley Face 16"/>
          <p:cNvSpPr/>
          <p:nvPr/>
        </p:nvSpPr>
        <p:spPr>
          <a:xfrm>
            <a:off x="7608405" y="5737496"/>
            <a:ext cx="360040" cy="360040"/>
          </a:xfrm>
          <a:prstGeom prst="smileyFace">
            <a:avLst>
              <a:gd name="adj" fmla="val -19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" b="6883"/>
          <a:stretch/>
        </p:blipFill>
        <p:spPr>
          <a:xfrm>
            <a:off x="89077" y="1683787"/>
            <a:ext cx="9010422" cy="49855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72862" y="5420292"/>
            <a:ext cx="2306510" cy="634408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MANUFACTURE</a:t>
            </a:r>
            <a:endParaRPr lang="sv-SE" dirty="0"/>
          </a:p>
        </p:txBody>
      </p:sp>
      <p:sp>
        <p:nvSpPr>
          <p:cNvPr id="3" name="Down Arrow 2"/>
          <p:cNvSpPr/>
          <p:nvPr/>
        </p:nvSpPr>
        <p:spPr>
          <a:xfrm>
            <a:off x="3491880" y="2191785"/>
            <a:ext cx="324036" cy="1312253"/>
          </a:xfrm>
          <a:prstGeom prst="downArrow">
            <a:avLst>
              <a:gd name="adj1" fmla="val 50000"/>
              <a:gd name="adj2" fmla="val 9600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069977" y="2577412"/>
            <a:ext cx="324036" cy="1312253"/>
          </a:xfrm>
          <a:prstGeom prst="downArrow">
            <a:avLst>
              <a:gd name="adj1" fmla="val 50000"/>
              <a:gd name="adj2" fmla="val 9600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692842" y="2713345"/>
            <a:ext cx="324036" cy="1312253"/>
          </a:xfrm>
          <a:prstGeom prst="downArrow">
            <a:avLst>
              <a:gd name="adj1" fmla="val 50000"/>
              <a:gd name="adj2" fmla="val 9600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017354" y="3537983"/>
            <a:ext cx="324036" cy="1312253"/>
          </a:xfrm>
          <a:prstGeom prst="downArrow">
            <a:avLst>
              <a:gd name="adj1" fmla="val 50000"/>
              <a:gd name="adj2" fmla="val 9600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683428" y="4260298"/>
            <a:ext cx="324036" cy="1312253"/>
          </a:xfrm>
          <a:prstGeom prst="downArrow">
            <a:avLst>
              <a:gd name="adj1" fmla="val 50000"/>
              <a:gd name="adj2" fmla="val 9600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2773310" y="1042039"/>
            <a:ext cx="16866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TENDER DOCS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355074" y="1511004"/>
            <a:ext cx="16777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PROC REVIEW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439009" y="1976161"/>
            <a:ext cx="8317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TG3-A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643341" y="2703573"/>
            <a:ext cx="11559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FAT / SAT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7351683" y="3367174"/>
            <a:ext cx="10212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INSTALL</a:t>
            </a:r>
          </a:p>
        </p:txBody>
      </p:sp>
    </p:spTree>
    <p:extLst>
      <p:ext uri="{BB962C8B-B14F-4D97-AF65-F5344CB8AC3E}">
        <p14:creationId xmlns:p14="http://schemas.microsoft.com/office/powerpoint/2010/main" val="15074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2" y="116632"/>
            <a:ext cx="605901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Procurement </a:t>
            </a:r>
            <a:br>
              <a:rPr lang="en-US" dirty="0" smtClean="0"/>
            </a:br>
            <a:r>
              <a:rPr lang="en-US" dirty="0" smtClean="0"/>
              <a:t>key dates</a:t>
            </a:r>
            <a:endParaRPr lang="sv-SE" dirty="0"/>
          </a:p>
        </p:txBody>
      </p:sp>
      <p:pic>
        <p:nvPicPr>
          <p:cNvPr id="5122" name="Picture 2" descr="C:\Users\iainsutton\Pictures\modern-time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44"/>
            <a:ext cx="2228191" cy="16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920" y="2204864"/>
            <a:ext cx="4722738" cy="4005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6390577"/>
            <a:ext cx="364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2018    		&gt;	   2019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20647087">
            <a:off x="3752916" y="4202952"/>
            <a:ext cx="69259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W40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1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67" y="260648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Procurement </a:t>
            </a:r>
            <a:r>
              <a:rPr lang="en-US" dirty="0"/>
              <a:t>support</a:t>
            </a:r>
            <a:br>
              <a:rPr lang="en-US" dirty="0"/>
            </a:br>
            <a:r>
              <a:rPr lang="en-US" dirty="0"/>
              <a:t>How can we support you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13147"/>
            <a:ext cx="519492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Preparation for tender</a:t>
            </a:r>
          </a:p>
          <a:p>
            <a:pPr lvl="1"/>
            <a:r>
              <a:rPr lang="en-US" sz="1800" dirty="0" smtClean="0"/>
              <a:t>Technical drawings</a:t>
            </a:r>
          </a:p>
          <a:p>
            <a:pPr lvl="1"/>
            <a:r>
              <a:rPr lang="en-US" sz="1800" dirty="0" smtClean="0"/>
              <a:t>Template technical specification</a:t>
            </a:r>
          </a:p>
          <a:p>
            <a:pPr lvl="1"/>
            <a:r>
              <a:rPr lang="en-US" sz="1800" dirty="0" smtClean="0"/>
              <a:t>Provisional Delivery dates</a:t>
            </a:r>
          </a:p>
          <a:p>
            <a:pPr lvl="1"/>
            <a:r>
              <a:rPr lang="en-US" sz="1800" dirty="0" smtClean="0"/>
              <a:t>Input to Terms and conditions</a:t>
            </a:r>
          </a:p>
          <a:p>
            <a:pPr lvl="1"/>
            <a:r>
              <a:rPr lang="en-US" sz="1800" dirty="0" smtClean="0"/>
              <a:t>Input to VVP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Reviews / TG3</a:t>
            </a:r>
          </a:p>
          <a:p>
            <a:pPr lvl="1"/>
            <a:r>
              <a:rPr lang="en-US" sz="1800" dirty="0" smtClean="0"/>
              <a:t>Check compatibility</a:t>
            </a:r>
          </a:p>
          <a:p>
            <a:pPr lvl="2"/>
            <a:r>
              <a:rPr lang="en-US" sz="1600" dirty="0" smtClean="0"/>
              <a:t>Technical</a:t>
            </a:r>
          </a:p>
          <a:p>
            <a:pPr lvl="2"/>
            <a:r>
              <a:rPr lang="en-US" sz="1600" dirty="0" smtClean="0"/>
              <a:t>Schedule</a:t>
            </a:r>
          </a:p>
          <a:p>
            <a:pPr marL="914400" lvl="2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Throughout process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echnical advice </a:t>
            </a:r>
          </a:p>
          <a:p>
            <a:pPr lvl="1"/>
            <a:r>
              <a:rPr lang="en-US" sz="1800" dirty="0" smtClean="0"/>
              <a:t>Limited technical support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98377"/>
            <a:ext cx="2560846" cy="30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42" y="3789040"/>
            <a:ext cx="2420275" cy="284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9760" y="5971295"/>
            <a:ext cx="4346062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All communication via confluence</a:t>
            </a:r>
          </a:p>
          <a:p>
            <a:pPr lvl="1"/>
            <a:r>
              <a:rPr lang="en-US" sz="1000" b="1" dirty="0">
                <a:solidFill>
                  <a:srgbClr val="0070C0"/>
                </a:solidFill>
              </a:rPr>
              <a:t>https://confluence.esss.lu.se/display/BO/NBOA+Procurement+phase</a:t>
            </a:r>
          </a:p>
          <a:p>
            <a:pPr lvl="1"/>
            <a:r>
              <a:rPr lang="en-US" sz="1000" b="1" dirty="0">
                <a:solidFill>
                  <a:srgbClr val="0070C0"/>
                </a:solidFill>
              </a:rPr>
              <a:t> https://confluence.esss.lu.se/x/JIPxDQ</a:t>
            </a:r>
          </a:p>
        </p:txBody>
      </p:sp>
    </p:spTree>
    <p:extLst>
      <p:ext uri="{BB962C8B-B14F-4D97-AF65-F5344CB8AC3E}">
        <p14:creationId xmlns:p14="http://schemas.microsoft.com/office/powerpoint/2010/main" val="7664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6624736" cy="1470025"/>
          </a:xfrm>
        </p:spPr>
        <p:txBody>
          <a:bodyPr>
            <a:noAutofit/>
          </a:bodyPr>
          <a:lstStyle/>
          <a:p>
            <a:r>
              <a:rPr lang="en-US" sz="4572" b="1" dirty="0" smtClean="0"/>
              <a:t>NBOA </a:t>
            </a:r>
            <a:r>
              <a:rPr lang="en-US" sz="4572" b="1" dirty="0" smtClean="0"/>
              <a:t>TENDER ISSUE </a:t>
            </a:r>
            <a:r>
              <a:rPr lang="en-US" sz="4572" b="1" dirty="0" smtClean="0"/>
              <a:t/>
            </a:r>
            <a:br>
              <a:rPr lang="en-US" sz="4572" b="1" dirty="0" smtClean="0"/>
            </a:br>
            <a:r>
              <a:rPr lang="en-US" sz="4572" b="1" dirty="0" smtClean="0"/>
              <a:t>GROUP ‘A’</a:t>
            </a:r>
            <a:br>
              <a:rPr lang="en-US" sz="4572" b="1" dirty="0" smtClean="0"/>
            </a:br>
            <a:r>
              <a:rPr lang="en-US" sz="4572" b="1" dirty="0" smtClean="0"/>
              <a:t>COMMENCING IN </a:t>
            </a:r>
            <a:r>
              <a:rPr lang="is-IS" sz="4572" b="1" dirty="0" smtClean="0"/>
              <a:t>…</a:t>
            </a:r>
            <a:endParaRPr lang="en-US" sz="4572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09" y="3130572"/>
            <a:ext cx="1802342" cy="2546294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5286" dirty="0">
                <a:solidFill>
                  <a:schemeClr val="bg1"/>
                </a:solidFill>
                <a:latin typeface="Impact"/>
                <a:cs typeface="Impact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7526" y="5165499"/>
            <a:ext cx="1738306" cy="736490"/>
          </a:xfrm>
          <a:prstGeom prst="rect">
            <a:avLst/>
          </a:prstGeom>
          <a:noFill/>
        </p:spPr>
        <p:txBody>
          <a:bodyPr wrap="none" lIns="87127" tIns="43564" rIns="87127" bIns="43564" rtlCol="0">
            <a:spAutoFit/>
          </a:bodyPr>
          <a:lstStyle/>
          <a:p>
            <a:r>
              <a:rPr lang="en-US" sz="4214" b="1" dirty="0"/>
              <a:t>WEEKS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9198" y="7514"/>
            <a:ext cx="676093" cy="230967"/>
          </a:xfrm>
          <a:prstGeom prst="rect">
            <a:avLst/>
          </a:prstGeom>
          <a:noFill/>
        </p:spPr>
        <p:txBody>
          <a:bodyPr wrap="none" lIns="87127" tIns="43564" rIns="87127" bIns="43564" rtlCol="0">
            <a:spAutoFit/>
          </a:bodyPr>
          <a:lstStyle/>
          <a:p>
            <a:r>
              <a:rPr lang="en-US" sz="929" dirty="0">
                <a:solidFill>
                  <a:schemeClr val="bg1">
                    <a:lumMod val="65000"/>
                  </a:schemeClr>
                </a:solidFill>
              </a:rPr>
              <a:t>13-1-2017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45184" y="3070565"/>
            <a:ext cx="1802342" cy="2546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87127" tIns="43564" rIns="87127" bIns="435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286" dirty="0">
                <a:solidFill>
                  <a:srgbClr val="FFFFFF"/>
                </a:solidFill>
                <a:latin typeface="Impact"/>
                <a:cs typeface="Impact"/>
              </a:rPr>
              <a:t>1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65952" y="3355695"/>
            <a:ext cx="1802342" cy="2546294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txBody>
          <a:bodyPr vert="horz" lIns="87127" tIns="43564" rIns="87127" bIns="435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286" dirty="0">
                <a:solidFill>
                  <a:srgbClr val="FFFFFF"/>
                </a:solidFill>
                <a:latin typeface="Impact"/>
                <a:cs typeface="Impact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1944" y="291675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4" name="TextBox 13"/>
          <p:cNvSpPr txBox="1"/>
          <p:nvPr/>
        </p:nvSpPr>
        <p:spPr>
          <a:xfrm>
            <a:off x="1981433" y="291675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5" name="TextBox 14"/>
          <p:cNvSpPr txBox="1"/>
          <p:nvPr/>
        </p:nvSpPr>
        <p:spPr>
          <a:xfrm>
            <a:off x="3107053" y="312928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6" name="TextBox 15"/>
          <p:cNvSpPr txBox="1"/>
          <p:nvPr/>
        </p:nvSpPr>
        <p:spPr>
          <a:xfrm>
            <a:off x="4096541" y="312928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7" name="TextBox 16"/>
          <p:cNvSpPr txBox="1"/>
          <p:nvPr/>
        </p:nvSpPr>
        <p:spPr>
          <a:xfrm>
            <a:off x="5311942" y="2849233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8" name="TextBox 17"/>
          <p:cNvSpPr txBox="1"/>
          <p:nvPr/>
        </p:nvSpPr>
        <p:spPr>
          <a:xfrm>
            <a:off x="6301429" y="2849233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pic>
        <p:nvPicPr>
          <p:cNvPr id="2050" name="Picture 2" descr="C:\Users\iainsutton\Desktop\how-stop-panic-attacks-step-st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08" y="7515"/>
            <a:ext cx="2725692" cy="24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/>
          <p:cNvSpPr txBox="1">
            <a:spLocks/>
          </p:cNvSpPr>
          <p:nvPr/>
        </p:nvSpPr>
        <p:spPr>
          <a:xfrm rot="20041802">
            <a:off x="6570443" y="3347500"/>
            <a:ext cx="1802342" cy="1644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87127" tIns="43564" rIns="87127" bIns="435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>
                <a:solidFill>
                  <a:srgbClr val="FFFFFF"/>
                </a:solidFill>
                <a:latin typeface="Impact"/>
                <a:cs typeface="Impact"/>
              </a:rPr>
              <a:t>1/2</a:t>
            </a:r>
            <a:endParaRPr lang="en-US" sz="96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12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912"/>
            <a:ext cx="7139136" cy="1143000"/>
          </a:xfrm>
        </p:spPr>
        <p:txBody>
          <a:bodyPr/>
          <a:lstStyle/>
          <a:p>
            <a:r>
              <a:rPr lang="en-GB" dirty="0" smtClean="0"/>
              <a:t>Procurement</a:t>
            </a:r>
            <a:br>
              <a:rPr lang="en-GB" dirty="0" smtClean="0"/>
            </a:br>
            <a:r>
              <a:rPr lang="en-GB" dirty="0" smtClean="0"/>
              <a:t>Broader context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99716"/>
            <a:ext cx="8229600" cy="12723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2" y="5517233"/>
            <a:ext cx="8244408" cy="948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0574" y="1556791"/>
            <a:ext cx="1333153" cy="230425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7110" y="1547215"/>
            <a:ext cx="4356090" cy="2305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70888" y="4391662"/>
            <a:ext cx="4915912" cy="207445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Sun 12"/>
          <p:cNvSpPr/>
          <p:nvPr/>
        </p:nvSpPr>
        <p:spPr>
          <a:xfrm>
            <a:off x="8734881" y="5877272"/>
            <a:ext cx="216024" cy="216024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18054" y="3232683"/>
            <a:ext cx="781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SOURCE</a:t>
            </a:r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8453078" y="5275001"/>
            <a:ext cx="779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SAMPLE</a:t>
            </a:r>
            <a:endParaRPr lang="en-US" sz="1400"/>
          </a:p>
        </p:txBody>
      </p:sp>
      <p:cxnSp>
        <p:nvCxnSpPr>
          <p:cNvPr id="17" name="Elbow Connector 16"/>
          <p:cNvCxnSpPr>
            <a:stCxn id="5" idx="3"/>
          </p:cNvCxnSpPr>
          <p:nvPr/>
        </p:nvCxnSpPr>
        <p:spPr>
          <a:xfrm flipH="1">
            <a:off x="272534" y="3335910"/>
            <a:ext cx="8414266" cy="792394"/>
          </a:xfrm>
          <a:prstGeom prst="bentConnector3">
            <a:avLst>
              <a:gd name="adj1" fmla="val -2717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6" idx="1"/>
          </p:cNvCxnSpPr>
          <p:nvPr/>
        </p:nvCxnSpPr>
        <p:spPr>
          <a:xfrm rot="16200000" flipH="1">
            <a:off x="-570222" y="4979061"/>
            <a:ext cx="1855371" cy="169858"/>
          </a:xfrm>
          <a:prstGeom prst="bent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97200" y="1322666"/>
            <a:ext cx="2149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In-Bunker(B2)</a:t>
            </a:r>
          </a:p>
          <a:p>
            <a:pPr algn="ctr"/>
            <a:r>
              <a:rPr lang="en-US" b="1" dirty="0" smtClean="0"/>
              <a:t>300m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293" y="4171646"/>
            <a:ext cx="48371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 building (B4)</a:t>
            </a:r>
          </a:p>
          <a:p>
            <a:pPr algn="ctr"/>
            <a:r>
              <a:rPr lang="en-US" b="1" dirty="0" smtClean="0"/>
              <a:t>1000m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704" y="1322666"/>
            <a:ext cx="156453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Monolith </a:t>
            </a:r>
            <a:r>
              <a:rPr lang="en-US" b="1" smtClean="0"/>
              <a:t>feed through </a:t>
            </a:r>
            <a:r>
              <a:rPr lang="en-US" b="1" dirty="0" smtClean="0"/>
              <a:t>(B1)</a:t>
            </a:r>
            <a:r>
              <a:rPr lang="en-US" b="1" dirty="0"/>
              <a:t> </a:t>
            </a:r>
            <a:r>
              <a:rPr lang="en-US" b="1" dirty="0" smtClean="0"/>
              <a:t>52.5m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0574" y="4391661"/>
            <a:ext cx="2917331" cy="20744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47064" y="4215875"/>
            <a:ext cx="2350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 building (B3)</a:t>
            </a:r>
          </a:p>
          <a:p>
            <a:pPr algn="ctr"/>
            <a:r>
              <a:rPr lang="en-US" b="1" dirty="0" smtClean="0"/>
              <a:t>400m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32240" y="1538010"/>
            <a:ext cx="1963048" cy="2305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8891" y="1238977"/>
            <a:ext cx="18752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Bunker</a:t>
            </a:r>
          </a:p>
          <a:p>
            <a:pPr algn="ctr"/>
            <a:r>
              <a:rPr lang="en-US" b="1" dirty="0" smtClean="0"/>
              <a:t> feed through (B2.1)</a:t>
            </a:r>
            <a:r>
              <a:rPr lang="en-US" b="1" dirty="0"/>
              <a:t> </a:t>
            </a:r>
            <a:r>
              <a:rPr lang="en-US" b="1" dirty="0" smtClean="0"/>
              <a:t>50m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9288" y="2463240"/>
            <a:ext cx="64640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 rot="19509075">
            <a:off x="2508748" y="2885823"/>
            <a:ext cx="3593894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SEE MY PARALELL SESSION </a:t>
            </a:r>
            <a:r>
              <a:rPr lang="en-US" sz="3200" b="1" dirty="0" smtClean="0"/>
              <a:t>PRESENTATION</a:t>
            </a:r>
          </a:p>
          <a:p>
            <a:pPr algn="ctr"/>
            <a:r>
              <a:rPr lang="en-US" sz="3200" b="1" dirty="0" smtClean="0"/>
              <a:t>Thursday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1994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Post procurement</a:t>
            </a:r>
            <a:endParaRPr lang="en-US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61 weeks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801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6624736" cy="1470025"/>
          </a:xfrm>
        </p:spPr>
        <p:txBody>
          <a:bodyPr>
            <a:noAutofit/>
          </a:bodyPr>
          <a:lstStyle/>
          <a:p>
            <a:r>
              <a:rPr lang="en-US" sz="4572" b="1" dirty="0" smtClean="0"/>
              <a:t>NBOA </a:t>
            </a:r>
            <a:br>
              <a:rPr lang="en-US" sz="4572" b="1" dirty="0" smtClean="0"/>
            </a:br>
            <a:r>
              <a:rPr lang="en-US" sz="4572" b="1" dirty="0" err="1" smtClean="0"/>
              <a:t>DELIVERed</a:t>
            </a:r>
            <a:r>
              <a:rPr lang="en-US" sz="4572" b="1" dirty="0" smtClean="0"/>
              <a:t> </a:t>
            </a:r>
            <a:r>
              <a:rPr lang="is-IS" sz="4572" b="1" dirty="0" smtClean="0"/>
              <a:t>…..</a:t>
            </a:r>
            <a:endParaRPr lang="en-US" sz="4572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09" y="3130572"/>
            <a:ext cx="1802342" cy="2546294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5286" dirty="0">
                <a:solidFill>
                  <a:schemeClr val="bg1"/>
                </a:solidFill>
                <a:latin typeface="Impact"/>
                <a:cs typeface="Impact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5159" y="5733256"/>
            <a:ext cx="3763797" cy="736490"/>
          </a:xfrm>
          <a:prstGeom prst="rect">
            <a:avLst/>
          </a:prstGeom>
          <a:noFill/>
        </p:spPr>
        <p:txBody>
          <a:bodyPr wrap="none" lIns="87127" tIns="43564" rIns="87127" bIns="43564" rtlCol="0">
            <a:spAutoFit/>
          </a:bodyPr>
          <a:lstStyle/>
          <a:p>
            <a:r>
              <a:rPr lang="en-US" sz="4214" b="1" dirty="0" smtClean="0"/>
              <a:t>WEEKS LATER …</a:t>
            </a:r>
            <a:endParaRPr lang="en-US" sz="4214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79198" y="7514"/>
            <a:ext cx="676093" cy="230967"/>
          </a:xfrm>
          <a:prstGeom prst="rect">
            <a:avLst/>
          </a:prstGeom>
          <a:noFill/>
        </p:spPr>
        <p:txBody>
          <a:bodyPr wrap="none" lIns="87127" tIns="43564" rIns="87127" bIns="43564" rtlCol="0">
            <a:spAutoFit/>
          </a:bodyPr>
          <a:lstStyle/>
          <a:p>
            <a:r>
              <a:rPr lang="en-US" sz="929" dirty="0">
                <a:solidFill>
                  <a:schemeClr val="bg1">
                    <a:lumMod val="65000"/>
                  </a:schemeClr>
                </a:solidFill>
              </a:rPr>
              <a:t>13-1-2017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45184" y="3070565"/>
            <a:ext cx="1802342" cy="2546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87127" tIns="43564" rIns="87127" bIns="435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286" dirty="0">
                <a:solidFill>
                  <a:srgbClr val="FFFFFF"/>
                </a:solidFill>
                <a:latin typeface="Impact"/>
                <a:cs typeface="Impact"/>
              </a:rPr>
              <a:t>1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65952" y="3355695"/>
            <a:ext cx="1802342" cy="2546294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txBody>
          <a:bodyPr vert="horz" lIns="87127" tIns="43564" rIns="87127" bIns="435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286" dirty="0">
                <a:solidFill>
                  <a:srgbClr val="FFFFFF"/>
                </a:solidFill>
                <a:latin typeface="Impact"/>
                <a:cs typeface="Impact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1944" y="291675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4" name="TextBox 13"/>
          <p:cNvSpPr txBox="1"/>
          <p:nvPr/>
        </p:nvSpPr>
        <p:spPr>
          <a:xfrm>
            <a:off x="1981433" y="291675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5" name="TextBox 14"/>
          <p:cNvSpPr txBox="1"/>
          <p:nvPr/>
        </p:nvSpPr>
        <p:spPr>
          <a:xfrm>
            <a:off x="3107053" y="312928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6" name="TextBox 15"/>
          <p:cNvSpPr txBox="1"/>
          <p:nvPr/>
        </p:nvSpPr>
        <p:spPr>
          <a:xfrm>
            <a:off x="4096541" y="312928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7" name="TextBox 16"/>
          <p:cNvSpPr txBox="1"/>
          <p:nvPr/>
        </p:nvSpPr>
        <p:spPr>
          <a:xfrm>
            <a:off x="5311942" y="2849233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8" name="TextBox 17"/>
          <p:cNvSpPr txBox="1"/>
          <p:nvPr/>
        </p:nvSpPr>
        <p:spPr>
          <a:xfrm>
            <a:off x="6301429" y="2849233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pic>
        <p:nvPicPr>
          <p:cNvPr id="1026" name="Picture 2" descr="C:\Users\iainsutton\Pictures\WooHooC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5860"/>
            <a:ext cx="2059687" cy="291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83" y="188640"/>
            <a:ext cx="7139136" cy="1143000"/>
          </a:xfrm>
        </p:spPr>
        <p:txBody>
          <a:bodyPr/>
          <a:lstStyle/>
          <a:p>
            <a:r>
              <a:rPr lang="en-US" dirty="0" smtClean="0"/>
              <a:t>Phase 4</a:t>
            </a:r>
            <a:br>
              <a:rPr lang="en-US" dirty="0" smtClean="0"/>
            </a:br>
            <a:r>
              <a:rPr lang="en-US" dirty="0" smtClean="0"/>
              <a:t>Integration </a:t>
            </a:r>
            <a:r>
              <a:rPr lang="en-US" dirty="0"/>
              <a:t>a</a:t>
            </a:r>
            <a:r>
              <a:rPr lang="en-US" dirty="0" smtClean="0"/>
              <a:t>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744407"/>
              </p:ext>
            </p:extLst>
          </p:nvPr>
        </p:nvGraphicFramePr>
        <p:xfrm>
          <a:off x="244124" y="1642999"/>
          <a:ext cx="8873101" cy="241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0702" y="1642999"/>
            <a:ext cx="836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INST      INST / NSS      NSS               NSS                 NSS/SA              NSS            TD             TD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6677"/>
            <a:ext cx="1989336" cy="2652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12" y="3933056"/>
            <a:ext cx="3085803" cy="231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57" y="3897716"/>
            <a:ext cx="2761686" cy="2458634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227072" y="6255300"/>
            <a:ext cx="860663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(Most) Activities </a:t>
            </a:r>
            <a:r>
              <a:rPr lang="en-US" dirty="0" smtClean="0"/>
              <a:t>will be carried out by ESS internal team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</a:t>
            </a:r>
            <a:br>
              <a:rPr lang="en-US" dirty="0" smtClean="0"/>
            </a:br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399" y="6201403"/>
            <a:ext cx="8208912" cy="639762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Activities will be carried out by ESS internal team  </a:t>
            </a:r>
            <a:endParaRPr lang="en-US" sz="2800" b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813027" y="3900791"/>
            <a:ext cx="2662066" cy="19543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141484"/>
              </p:ext>
            </p:extLst>
          </p:nvPr>
        </p:nvGraphicFramePr>
        <p:xfrm>
          <a:off x="287524" y="1556792"/>
          <a:ext cx="856895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1701613"/>
            <a:ext cx="801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TD                     TD                TD                NSS/TD                 SA                   TD                 TD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9" y="3662601"/>
            <a:ext cx="1823022" cy="2430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4098" y="3900791"/>
            <a:ext cx="2609213" cy="20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1026" name="Picture 2" descr="Image result for image dc3 dakot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92" y="3933056"/>
            <a:ext cx="4107216" cy="27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5626968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 </a:t>
            </a:r>
            <a:r>
              <a:rPr lang="en-US" dirty="0" smtClean="0"/>
              <a:t>Neutron Beam Optical Assembly</a:t>
            </a:r>
            <a:endParaRPr lang="sv-SE" dirty="0" smtClean="0"/>
          </a:p>
          <a:p>
            <a:pPr lvl="1"/>
            <a:r>
              <a:rPr lang="en-US" dirty="0" smtClean="0"/>
              <a:t>What is NBOA</a:t>
            </a:r>
          </a:p>
          <a:p>
            <a:pPr lvl="1"/>
            <a:r>
              <a:rPr lang="en-US" dirty="0" smtClean="0"/>
              <a:t>Fast track objectives &amp; schedule</a:t>
            </a:r>
          </a:p>
          <a:p>
            <a:pPr lvl="1"/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Current activities</a:t>
            </a:r>
          </a:p>
          <a:p>
            <a:pPr lvl="2"/>
            <a:r>
              <a:rPr lang="en-US" dirty="0" smtClean="0"/>
              <a:t>Preparation for procurement</a:t>
            </a:r>
          </a:p>
          <a:p>
            <a:pPr lvl="1"/>
            <a:r>
              <a:rPr lang="en-US" dirty="0" smtClean="0"/>
              <a:t>After procurement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ey dates and deliverables</a:t>
            </a:r>
          </a:p>
          <a:p>
            <a:pPr lvl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957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65529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520639"/>
              </p:ext>
            </p:extLst>
          </p:nvPr>
        </p:nvGraphicFramePr>
        <p:xfrm>
          <a:off x="1047969" y="3645024"/>
          <a:ext cx="6764391" cy="2914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645"/>
                <a:gridCol w="4293516"/>
                <a:gridCol w="716230"/>
              </a:tblGrid>
              <a:tr h="5515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NBOA Procurement </a:t>
                      </a:r>
                      <a:r>
                        <a:rPr lang="en-US" sz="3200" dirty="0" smtClean="0">
                          <a:effectLst/>
                        </a:rPr>
                        <a:t>groups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Times New Roman" charset="0"/>
                      </a:endParaRPr>
                    </a:p>
                  </a:txBody>
                  <a:tcPr marL="47625" marR="47625" marT="47625" marB="47625" anchor="ctr"/>
                </a:tc>
              </a:tr>
              <a:tr h="44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Issue call for tender</a:t>
                      </a:r>
                      <a:endParaRPr lang="en-US" sz="24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W40</a:t>
                      </a:r>
                      <a:endParaRPr lang="en-US" sz="24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</a:tr>
              <a:tr h="551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Start of </a:t>
                      </a:r>
                      <a:r>
                        <a:rPr lang="en-US" sz="2400" b="1" dirty="0" smtClean="0">
                          <a:effectLst/>
                        </a:rPr>
                        <a:t>procurement </a:t>
                      </a:r>
                      <a:r>
                        <a:rPr lang="en-US" sz="2400" b="1" dirty="0">
                          <a:effectLst/>
                        </a:rPr>
                        <a:t>support</a:t>
                      </a:r>
                      <a:endParaRPr lang="en-US" sz="24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W39</a:t>
                      </a:r>
                      <a:endParaRPr lang="en-US" sz="24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</a:tr>
              <a:tr h="551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Start </a:t>
                      </a:r>
                      <a:r>
                        <a:rPr lang="en-US" sz="2400" b="1" dirty="0" smtClean="0">
                          <a:effectLst/>
                        </a:rPr>
                        <a:t>of </a:t>
                      </a:r>
                      <a:r>
                        <a:rPr lang="en-US" sz="2400" b="1" dirty="0">
                          <a:effectLst/>
                        </a:rPr>
                        <a:t>procurement support</a:t>
                      </a:r>
                      <a:endParaRPr lang="en-US" sz="24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W41</a:t>
                      </a:r>
                      <a:endParaRPr lang="en-US" sz="24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</a:tr>
              <a:tr h="551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Start </a:t>
                      </a:r>
                      <a:r>
                        <a:rPr lang="en-US" sz="2400" b="1" dirty="0" smtClean="0">
                          <a:effectLst/>
                        </a:rPr>
                        <a:t>of </a:t>
                      </a:r>
                      <a:r>
                        <a:rPr lang="en-US" sz="2400" b="1" dirty="0">
                          <a:effectLst/>
                        </a:rPr>
                        <a:t>procurement support</a:t>
                      </a:r>
                      <a:endParaRPr lang="en-US" sz="24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/>
                        </a:rPr>
                        <a:t>W43</a:t>
                      </a:r>
                      <a:endParaRPr lang="en-US" sz="24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sp>
        <p:nvSpPr>
          <p:cNvPr id="2" name="TextBox 1"/>
          <p:cNvSpPr txBox="1"/>
          <p:nvPr/>
        </p:nvSpPr>
        <p:spPr>
          <a:xfrm>
            <a:off x="831945" y="1916832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NBOA </a:t>
            </a:r>
            <a:r>
              <a:rPr lang="en-US" sz="2800" smtClean="0"/>
              <a:t>design are under </a:t>
            </a:r>
            <a:r>
              <a:rPr lang="en-US" sz="2800" dirty="0" smtClean="0"/>
              <a:t>change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Prepare your own documents for procurement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will be contacting you shortly…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25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651" y="1670943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Thanks for joining us</a:t>
            </a:r>
            <a:br>
              <a:rPr lang="en-US" dirty="0" smtClean="0"/>
            </a:br>
            <a:r>
              <a:rPr lang="en-US" dirty="0" smtClean="0"/>
              <a:t>Questions are welcome 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95379" y="3917144"/>
            <a:ext cx="5009640" cy="10735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behalf of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NSS Engineering integration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NBOA – NBEX Team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pic>
        <p:nvPicPr>
          <p:cNvPr id="7" name="Picture 2" descr="C:\Users\iainsutton\Desktop\thankyou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3" r="53966" b="19341"/>
          <a:stretch/>
        </p:blipFill>
        <p:spPr bwMode="auto">
          <a:xfrm>
            <a:off x="99455" y="3140968"/>
            <a:ext cx="2287241" cy="15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ropbox Ops\Dropbox\OPs\NBOA Neutron beam optics assembly\Team\ph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r="11488" b="12659"/>
          <a:stretch/>
        </p:blipFill>
        <p:spPr bwMode="auto">
          <a:xfrm>
            <a:off x="8943" y="5169905"/>
            <a:ext cx="1198950" cy="15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ropbox Ops\Dropbox\OPs\NBOA Neutron beam optics assembly\Team\Beng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r="6065"/>
          <a:stretch/>
        </p:blipFill>
        <p:spPr bwMode="auto">
          <a:xfrm>
            <a:off x="3995936" y="5157192"/>
            <a:ext cx="1270660" cy="151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ropbox Ops\Dropbox\OPs\NBOA Neutron beam optics assembly\Team\jarich-kon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13065" r="9088"/>
          <a:stretch/>
        </p:blipFill>
        <p:spPr bwMode="auto">
          <a:xfrm>
            <a:off x="5294127" y="5169905"/>
            <a:ext cx="1216641" cy="150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Dropbox Ops\Dropbox\OPs\NBOA Neutron beam optics assembly\Team\Tala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9"/>
          <a:stretch/>
        </p:blipFill>
        <p:spPr bwMode="auto">
          <a:xfrm>
            <a:off x="1243076" y="5163548"/>
            <a:ext cx="1289729" cy="15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Dropbox Ops\Dropbox\OPs\NBOA Neutron beam optics assembly\Team\Naj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1"/>
          <a:stretch/>
        </p:blipFill>
        <p:spPr bwMode="auto">
          <a:xfrm>
            <a:off x="6554241" y="5180799"/>
            <a:ext cx="1279068" cy="14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Dropbox Ops\Dropbox\OPs\NBOA Neutron beam optics assembly\Team\Erik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4722" r="17200" b="15078"/>
          <a:stretch/>
        </p:blipFill>
        <p:spPr bwMode="auto">
          <a:xfrm>
            <a:off x="2542947" y="5157191"/>
            <a:ext cx="1342590" cy="15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Dropbox Ops\Dropbox\OPs\NBOA Neutron beam optics assembly\Team\Iai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-1" r="11569" b="1090"/>
          <a:stretch/>
        </p:blipFill>
        <p:spPr bwMode="auto">
          <a:xfrm>
            <a:off x="7871832" y="5180799"/>
            <a:ext cx="1184439" cy="150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7399" y="393977"/>
            <a:ext cx="5394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Outsourced ESS Instrument Design Process of a </a:t>
            </a:r>
            <a:r>
              <a:rPr lang="sv-SE" sz="2800" dirty="0" smtClean="0">
                <a:solidFill>
                  <a:schemeClr val="bg1"/>
                </a:solidFill>
              </a:rPr>
              <a:t>Stage /Scenario 2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  <p:grpSp>
        <p:nvGrpSpPr>
          <p:cNvPr id="3" name="Group 2"/>
          <p:cNvGrpSpPr/>
          <p:nvPr/>
        </p:nvGrpSpPr>
        <p:grpSpPr>
          <a:xfrm>
            <a:off x="767399" y="2283062"/>
            <a:ext cx="7540991" cy="2512492"/>
            <a:chOff x="767399" y="2666065"/>
            <a:chExt cx="7540991" cy="2512492"/>
          </a:xfrm>
        </p:grpSpPr>
        <p:grpSp>
          <p:nvGrpSpPr>
            <p:cNvPr id="6" name="Group 5"/>
            <p:cNvGrpSpPr/>
            <p:nvPr/>
          </p:nvGrpSpPr>
          <p:grpSpPr>
            <a:xfrm>
              <a:off x="1437793" y="2666065"/>
              <a:ext cx="6870597" cy="1678865"/>
              <a:chOff x="396820" y="4905211"/>
              <a:chExt cx="6870597" cy="167886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96820" y="4905211"/>
                <a:ext cx="6870597" cy="906656"/>
                <a:chOff x="-1567079" y="-91104"/>
                <a:chExt cx="9427136" cy="1174533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-1567079" y="-91104"/>
                  <a:ext cx="9427136" cy="1170610"/>
                  <a:chOff x="-1194270" y="-91104"/>
                  <a:chExt cx="7184420" cy="1170610"/>
                </a:xfrm>
              </p:grpSpPr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-1194270" y="-91104"/>
                    <a:ext cx="5999229" cy="1170610"/>
                    <a:chOff x="-439491" y="-45867"/>
                    <a:chExt cx="2207714" cy="589354"/>
                  </a:xfrm>
                </p:grpSpPr>
                <p:sp>
                  <p:nvSpPr>
                    <p:cNvPr id="58" name="Pentagon 57"/>
                    <p:cNvSpPr/>
                    <p:nvPr/>
                  </p:nvSpPr>
                  <p:spPr>
                    <a:xfrm>
                      <a:off x="965428" y="-45867"/>
                      <a:ext cx="802795" cy="589354"/>
                    </a:xfrm>
                    <a:prstGeom prst="homePlate">
                      <a:avLst>
                        <a:gd name="adj" fmla="val 277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07" tIns="45705" rIns="91407" bIns="45705" rtlCol="0" anchor="t" anchorCtr="0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ea typeface="MS Mincho"/>
                        </a:rPr>
                        <a:t> </a:t>
                      </a:r>
                      <a:r>
                        <a:rPr lang="sv-SE" sz="1400" dirty="0" smtClean="0">
                          <a:ea typeface="MS Mincho"/>
                        </a:rPr>
                        <a:t>Outsourced Design</a:t>
                      </a:r>
                      <a:endParaRPr lang="sv-SE" sz="1400" dirty="0">
                        <a:effectLst/>
                        <a:ea typeface="MS Mincho"/>
                      </a:endParaRPr>
                    </a:p>
                  </p:txBody>
                </p:sp>
                <p:sp>
                  <p:nvSpPr>
                    <p:cNvPr id="59" name="Pentagon 58"/>
                    <p:cNvSpPr/>
                    <p:nvPr/>
                  </p:nvSpPr>
                  <p:spPr>
                    <a:xfrm>
                      <a:off x="104017" y="-45867"/>
                      <a:ext cx="537255" cy="589350"/>
                    </a:xfrm>
                    <a:prstGeom prst="homePlate">
                      <a:avLst>
                        <a:gd name="adj" fmla="val 26928"/>
                      </a:avLst>
                    </a:prstGeom>
                    <a:solidFill>
                      <a:srgbClr val="00FAE2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5986" tIns="0" rIns="35986" bIns="0" rtlCol="0" anchor="ctr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kern="1200" dirty="0" smtClean="0">
                          <a:solidFill>
                            <a:schemeClr val="tx1"/>
                          </a:solidFill>
                          <a:effectLst/>
                          <a:ea typeface="MS Mincho"/>
                          <a:cs typeface="Times New Roman"/>
                        </a:rPr>
                        <a:t>Preliminary engineering, or design change</a:t>
                      </a: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p:txBody>
                </p:sp>
                <p:sp>
                  <p:nvSpPr>
                    <p:cNvPr id="60" name="Pentagon 59"/>
                    <p:cNvSpPr/>
                    <p:nvPr/>
                  </p:nvSpPr>
                  <p:spPr>
                    <a:xfrm>
                      <a:off x="-439491" y="-45867"/>
                      <a:ext cx="543508" cy="589353"/>
                    </a:xfrm>
                    <a:prstGeom prst="homePlate">
                      <a:avLst>
                        <a:gd name="adj" fmla="val 26928"/>
                      </a:avLst>
                    </a:prstGeom>
                    <a:solidFill>
                      <a:schemeClr val="accent3">
                        <a:lumMod val="75000"/>
                      </a:schemeClr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5986" tIns="0" rIns="35986" bIns="0" rtlCol="0" anchor="ctr"/>
                    <a:lstStyle/>
                    <a:p>
                      <a:pPr algn="ctr"/>
                      <a:r>
                        <a:rPr lang="sv-SE" sz="1400" b="1" dirty="0" smtClean="0">
                          <a:solidFill>
                            <a:srgbClr val="FFFF00"/>
                          </a:solidFill>
                          <a:ea typeface="MS Mincho"/>
                          <a:cs typeface="Times New Roman"/>
                        </a:rPr>
                        <a:t>Phase 1</a:t>
                      </a:r>
                      <a:endParaRPr lang="sv-SE" sz="1400" b="1" dirty="0">
                        <a:solidFill>
                          <a:srgbClr val="FFFF00"/>
                        </a:solidFill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 smtClean="0">
                          <a:solidFill>
                            <a:srgbClr val="FFFFFF"/>
                          </a:solidFill>
                          <a:ea typeface="MS Mincho"/>
                          <a:cs typeface="Times New Roman"/>
                        </a:rPr>
                        <a:t>Definition of base parameters and requirements</a:t>
                      </a:r>
                      <a:endParaRPr lang="sv-SE" sz="1200" dirty="0">
                        <a:effectLst/>
                        <a:latin typeface="Times New Roman"/>
                        <a:ea typeface="MS Mincho"/>
                      </a:endParaRPr>
                    </a:p>
                  </p:txBody>
                </p:sp>
              </p:grpSp>
              <p:sp>
                <p:nvSpPr>
                  <p:cNvPr id="57" name="Pentagon 56"/>
                  <p:cNvSpPr/>
                  <p:nvPr/>
                </p:nvSpPr>
                <p:spPr>
                  <a:xfrm>
                    <a:off x="4804964" y="-91104"/>
                    <a:ext cx="1185186" cy="1170602"/>
                  </a:xfrm>
                  <a:prstGeom prst="homePlate">
                    <a:avLst>
                      <a:gd name="adj" fmla="val 26928"/>
                    </a:avLst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5986" tIns="0" rIns="35986" bIns="0" rtlCol="0" anchor="ctr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sv-SE" sz="1200" kern="1200" dirty="0" smtClean="0">
                        <a:solidFill>
                          <a:srgbClr val="FFFFFF"/>
                        </a:solidFill>
                        <a:effectLst/>
                        <a:ea typeface="MS Mincho"/>
                        <a:cs typeface="Times New Roman"/>
                      </a:rPr>
                      <a:t>Manufacturing</a:t>
                    </a:r>
                    <a:endParaRPr lang="sv-SE" sz="1200" dirty="0">
                      <a:effectLst/>
                      <a:latin typeface="Times New Roman"/>
                      <a:ea typeface="MS Mincho"/>
                    </a:endParaRPr>
                  </a:p>
                </p:txBody>
              </p:sp>
            </p:grpSp>
            <p:sp>
              <p:nvSpPr>
                <p:cNvPr id="55" name="Pentagon 54"/>
                <p:cNvSpPr/>
                <p:nvPr/>
              </p:nvSpPr>
              <p:spPr>
                <a:xfrm>
                  <a:off x="3442393" y="347157"/>
                  <a:ext cx="2737036" cy="736272"/>
                </a:xfrm>
                <a:prstGeom prst="homePlate">
                  <a:avLst>
                    <a:gd name="adj" fmla="val 26928"/>
                  </a:avLst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5986" tIns="0" rIns="35986" bIns="0" rtlCol="0" anchor="ctr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sv-SE" sz="1200" kern="1200" dirty="0" smtClean="0">
                      <a:solidFill>
                        <a:srgbClr val="FFFFFF"/>
                      </a:solidFill>
                      <a:effectLst/>
                      <a:ea typeface="MS Mincho"/>
                      <a:cs typeface="Times New Roman"/>
                    </a:rPr>
                    <a:t>Detailed engineering</a:t>
                  </a:r>
                  <a:endParaRPr lang="sv-SE" sz="1200" dirty="0">
                    <a:effectLst/>
                    <a:latin typeface="Times New Roman"/>
                    <a:ea typeface="MS Mincho"/>
                  </a:endParaRPr>
                </a:p>
              </p:txBody>
            </p:sp>
          </p:grpSp>
          <p:sp>
            <p:nvSpPr>
              <p:cNvPr id="85" name="Diamond 84"/>
              <p:cNvSpPr/>
              <p:nvPr/>
            </p:nvSpPr>
            <p:spPr>
              <a:xfrm>
                <a:off x="3153916" y="5860759"/>
                <a:ext cx="172089" cy="207055"/>
              </a:xfrm>
              <a:prstGeom prst="diamond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07" tIns="45705" rIns="91407" bIns="45705" rtlCol="0" anchor="ctr"/>
              <a:lstStyle/>
              <a:p>
                <a:endParaRPr lang="sv-SE"/>
              </a:p>
            </p:txBody>
          </p:sp>
          <p:sp>
            <p:nvSpPr>
              <p:cNvPr id="86" name="Diamond 85"/>
              <p:cNvSpPr/>
              <p:nvPr/>
            </p:nvSpPr>
            <p:spPr>
              <a:xfrm>
                <a:off x="6051825" y="5860759"/>
                <a:ext cx="168279" cy="199433"/>
              </a:xfrm>
              <a:prstGeom prst="diamond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07" tIns="45705" rIns="91407" bIns="45705" rtlCol="0" anchor="ctr"/>
              <a:lstStyle/>
              <a:p>
                <a:endParaRPr lang="sv-SE"/>
              </a:p>
            </p:txBody>
          </p:sp>
          <p:sp>
            <p:nvSpPr>
              <p:cNvPr id="87" name="Diamond 86"/>
              <p:cNvSpPr/>
              <p:nvPr/>
            </p:nvSpPr>
            <p:spPr>
              <a:xfrm>
                <a:off x="1723187" y="5842097"/>
                <a:ext cx="172089" cy="207054"/>
              </a:xfrm>
              <a:prstGeom prst="diamond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07" tIns="45705" rIns="91407" bIns="45705" rtlCol="0" anchor="ctr"/>
              <a:lstStyle/>
              <a:p>
                <a:endParaRPr lang="sv-SE"/>
              </a:p>
            </p:txBody>
          </p:sp>
          <p:sp>
            <p:nvSpPr>
              <p:cNvPr id="89" name="Text Box 22"/>
              <p:cNvSpPr txBox="1"/>
              <p:nvPr/>
            </p:nvSpPr>
            <p:spPr>
              <a:xfrm>
                <a:off x="1571914" y="6106245"/>
                <a:ext cx="474633" cy="265485"/>
              </a:xfrm>
              <a:prstGeom prst="rect">
                <a:avLst/>
              </a:prstGeom>
              <a:noFill/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Aft>
                    <a:spcPts val="1200"/>
                  </a:spcAft>
                </a:pPr>
                <a:r>
                  <a:rPr lang="en-US" sz="1200" kern="1200" dirty="0" smtClean="0">
                    <a:effectLst/>
                    <a:ea typeface="Calibri"/>
                    <a:cs typeface="Times New Roman"/>
                  </a:rPr>
                  <a:t>TG2</a:t>
                </a:r>
                <a:endParaRPr lang="sv-SE" sz="12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0" name="Text Box 48"/>
              <p:cNvSpPr txBox="1"/>
              <p:nvPr/>
            </p:nvSpPr>
            <p:spPr>
              <a:xfrm>
                <a:off x="2423594" y="6105567"/>
                <a:ext cx="1352845" cy="47850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Aft>
                    <a:spcPts val="1200"/>
                  </a:spcAft>
                </a:pPr>
                <a:r>
                  <a:rPr lang="en-US" sz="1200" dirty="0" smtClean="0">
                    <a:ea typeface="Calibri"/>
                    <a:cs typeface="Times New Roman"/>
                  </a:rPr>
                  <a:t>Tender review</a:t>
                </a:r>
                <a:endParaRPr lang="sv-SE" sz="12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2" name="Text Box 24"/>
              <p:cNvSpPr txBox="1"/>
              <p:nvPr/>
            </p:nvSpPr>
            <p:spPr>
              <a:xfrm>
                <a:off x="5760799" y="6105567"/>
                <a:ext cx="694072" cy="26548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Aft>
                    <a:spcPts val="1200"/>
                  </a:spcAft>
                </a:pPr>
                <a:r>
                  <a:rPr lang="en-US" sz="1200" kern="1200" dirty="0" smtClean="0">
                    <a:effectLst/>
                    <a:ea typeface="Calibri"/>
                    <a:cs typeface="Times New Roman"/>
                  </a:rPr>
                  <a:t>Sub TG3</a:t>
                </a:r>
                <a:endParaRPr lang="sv-SE" sz="1200" dirty="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767399" y="3824340"/>
              <a:ext cx="6974283" cy="1354217"/>
            </a:xfrm>
            <a:prstGeom prst="rect">
              <a:avLst/>
            </a:prstGeom>
            <a:ln w="3175">
              <a:solidFill>
                <a:srgbClr val="C0000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endParaRPr lang="sv-SE" b="1" dirty="0" smtClean="0">
                <a:ea typeface="MS Mincho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sv-SE" b="1" dirty="0" smtClean="0">
                  <a:ea typeface="MS Mincho"/>
                  <a:cs typeface="Times New Roman"/>
                </a:rPr>
                <a:t>ESS  </a:t>
              </a:r>
              <a:r>
                <a:rPr lang="sv-SE" b="1" dirty="0">
                  <a:ea typeface="MS Mincho"/>
                  <a:cs typeface="Times New Roman"/>
                </a:rPr>
                <a:t>- Instrument </a:t>
              </a:r>
            </a:p>
            <a:p>
              <a:pPr>
                <a:spcAft>
                  <a:spcPts val="1200"/>
                </a:spcAft>
              </a:pPr>
              <a:r>
                <a:rPr lang="sv-SE" b="1" dirty="0">
                  <a:ea typeface="MS Mincho"/>
                  <a:cs typeface="Times New Roman"/>
                </a:rPr>
                <a:t>action</a:t>
              </a:r>
              <a:r>
                <a:rPr lang="sv-SE" b="1" dirty="0" smtClean="0">
                  <a:ea typeface="MS Mincho"/>
                  <a:cs typeface="Times New Roman"/>
                </a:rPr>
                <a:t>:</a:t>
              </a:r>
            </a:p>
            <a:p>
              <a:pPr>
                <a:spcAft>
                  <a:spcPts val="0"/>
                </a:spcAft>
              </a:pPr>
              <a:endParaRPr lang="sv-SE" b="1" dirty="0">
                <a:ea typeface="MS Mincho"/>
                <a:cs typeface="Times New Roman"/>
              </a:endParaRPr>
            </a:p>
          </p:txBody>
        </p:sp>
        <p:sp>
          <p:nvSpPr>
            <p:cNvPr id="30" name="Text Box 24"/>
            <p:cNvSpPr txBox="1"/>
            <p:nvPr/>
          </p:nvSpPr>
          <p:spPr>
            <a:xfrm>
              <a:off x="3464567" y="4453850"/>
              <a:ext cx="1352845" cy="611253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dirty="0">
                  <a:ea typeface="Calibri"/>
                  <a:cs typeface="Times New Roman"/>
                </a:rPr>
                <a:t>Design </a:t>
              </a:r>
              <a:r>
                <a:rPr lang="en-US" sz="1200" dirty="0" smtClean="0">
                  <a:ea typeface="Calibri"/>
                  <a:cs typeface="Times New Roman"/>
                </a:rPr>
                <a:t>review </a:t>
              </a:r>
              <a:r>
                <a:rPr lang="en-US" sz="1200" dirty="0">
                  <a:ea typeface="Calibri"/>
                  <a:cs typeface="Times New Roman"/>
                </a:rPr>
                <a:t>by ESS technology group</a:t>
              </a:r>
              <a:endParaRPr lang="sv-SE" sz="1200" dirty="0">
                <a:ea typeface="Calibri"/>
                <a:cs typeface="Times New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45676" y="4186854"/>
              <a:ext cx="11715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50" dirty="0" smtClean="0"/>
                <a:t>(Before CDR)</a:t>
              </a:r>
              <a:endParaRPr lang="sv-SE" sz="1050" dirty="0"/>
            </a:p>
          </p:txBody>
        </p:sp>
      </p:grpSp>
      <p:sp>
        <p:nvSpPr>
          <p:cNvPr id="33" name="Pentagon 32"/>
          <p:cNvSpPr/>
          <p:nvPr/>
        </p:nvSpPr>
        <p:spPr>
          <a:xfrm>
            <a:off x="4254539" y="2286571"/>
            <a:ext cx="834208" cy="903622"/>
          </a:xfrm>
          <a:prstGeom prst="homePlate">
            <a:avLst>
              <a:gd name="adj" fmla="val 2692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86" tIns="0" rIns="35986" bIns="0" rtlCol="0" anchor="ctr"/>
          <a:lstStyle/>
          <a:p>
            <a:pPr algn="ctr">
              <a:spcAft>
                <a:spcPts val="0"/>
              </a:spcAft>
            </a:pPr>
            <a:r>
              <a:rPr lang="sv-SE" sz="1200" dirty="0" smtClean="0">
                <a:solidFill>
                  <a:schemeClr val="tx1"/>
                </a:solidFill>
                <a:effectLst/>
                <a:ea typeface="MS Mincho"/>
              </a:rPr>
              <a:t>Tendering</a:t>
            </a:r>
            <a:endParaRPr lang="sv-SE" sz="1200" dirty="0">
              <a:solidFill>
                <a:schemeClr val="tx1"/>
              </a:solidFill>
              <a:effectLst/>
              <a:ea typeface="MS Mincho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5002703" y="3233900"/>
            <a:ext cx="172089" cy="207055"/>
          </a:xfrm>
          <a:prstGeom prst="diamond">
            <a:avLst/>
          </a:prstGeom>
          <a:solidFill>
            <a:srgbClr val="FFFFB9"/>
          </a:solidFill>
          <a:ln w="317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endParaRPr lang="sv-SE"/>
          </a:p>
        </p:txBody>
      </p:sp>
      <p:sp>
        <p:nvSpPr>
          <p:cNvPr id="35" name="Text Box 24"/>
          <p:cNvSpPr txBox="1"/>
          <p:nvPr/>
        </p:nvSpPr>
        <p:spPr>
          <a:xfrm>
            <a:off x="4870529" y="3481476"/>
            <a:ext cx="917417" cy="4804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a typeface="Calibri"/>
                <a:cs typeface="Times New Roman"/>
              </a:rPr>
              <a:t>Order review</a:t>
            </a:r>
            <a:endParaRPr lang="sv-SE" sz="1200" dirty="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 rot="20830482">
            <a:off x="2460372" y="5682412"/>
            <a:ext cx="3225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SEE </a:t>
            </a:r>
            <a:r>
              <a:rPr lang="en-US" sz="2800" dirty="0" err="1" smtClean="0"/>
              <a:t>Gabors</a:t>
            </a:r>
            <a:r>
              <a:rPr lang="en-US" sz="2800" dirty="0" smtClean="0"/>
              <a:t> TG3 slide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80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6624736" cy="1470025"/>
          </a:xfrm>
        </p:spPr>
        <p:txBody>
          <a:bodyPr>
            <a:noAutofit/>
          </a:bodyPr>
          <a:lstStyle/>
          <a:p>
            <a:r>
              <a:rPr lang="en-US" sz="4572" b="1" dirty="0" smtClean="0"/>
              <a:t>NBOA </a:t>
            </a:r>
            <a:br>
              <a:rPr lang="en-US" sz="4572" b="1" dirty="0" smtClean="0"/>
            </a:br>
            <a:r>
              <a:rPr lang="en-US" sz="4572" b="1" dirty="0" smtClean="0"/>
              <a:t>DELIVERY </a:t>
            </a:r>
            <a:r>
              <a:rPr lang="en-US" sz="4572" b="1" dirty="0"/>
              <a:t>COMMENCING </a:t>
            </a:r>
            <a:r>
              <a:rPr lang="en-US" sz="4572" b="1" dirty="0" smtClean="0"/>
              <a:t>IN </a:t>
            </a:r>
            <a:r>
              <a:rPr lang="is-IS" sz="4572" b="1" dirty="0" smtClean="0"/>
              <a:t>…..</a:t>
            </a:r>
            <a:endParaRPr lang="en-US" sz="4572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09" y="3130572"/>
            <a:ext cx="1802342" cy="2546294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5286" dirty="0">
                <a:solidFill>
                  <a:schemeClr val="bg1"/>
                </a:solidFill>
                <a:latin typeface="Impact"/>
                <a:cs typeface="Impact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7526" y="5165499"/>
            <a:ext cx="1738306" cy="736490"/>
          </a:xfrm>
          <a:prstGeom prst="rect">
            <a:avLst/>
          </a:prstGeom>
          <a:noFill/>
        </p:spPr>
        <p:txBody>
          <a:bodyPr wrap="none" lIns="87127" tIns="43564" rIns="87127" bIns="43564" rtlCol="0">
            <a:spAutoFit/>
          </a:bodyPr>
          <a:lstStyle/>
          <a:p>
            <a:r>
              <a:rPr lang="en-US" sz="4214" b="1" dirty="0"/>
              <a:t>WEEKS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9198" y="7514"/>
            <a:ext cx="676093" cy="230967"/>
          </a:xfrm>
          <a:prstGeom prst="rect">
            <a:avLst/>
          </a:prstGeom>
          <a:noFill/>
        </p:spPr>
        <p:txBody>
          <a:bodyPr wrap="none" lIns="87127" tIns="43564" rIns="87127" bIns="43564" rtlCol="0">
            <a:spAutoFit/>
          </a:bodyPr>
          <a:lstStyle/>
          <a:p>
            <a:r>
              <a:rPr lang="en-US" sz="929" dirty="0">
                <a:solidFill>
                  <a:schemeClr val="bg1">
                    <a:lumMod val="65000"/>
                  </a:schemeClr>
                </a:solidFill>
              </a:rPr>
              <a:t>13-1-2017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45184" y="3070565"/>
            <a:ext cx="1802342" cy="2546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87127" tIns="43564" rIns="87127" bIns="435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286" dirty="0">
                <a:solidFill>
                  <a:srgbClr val="FFFFFF"/>
                </a:solidFill>
                <a:latin typeface="Impact"/>
                <a:cs typeface="Impact"/>
              </a:rPr>
              <a:t>1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65952" y="3355695"/>
            <a:ext cx="1802342" cy="2546294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txBody>
          <a:bodyPr vert="horz" lIns="87127" tIns="43564" rIns="87127" bIns="435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286" dirty="0">
                <a:solidFill>
                  <a:srgbClr val="FFFFFF"/>
                </a:solidFill>
                <a:latin typeface="Impact"/>
                <a:cs typeface="Impact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1944" y="291675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4" name="TextBox 13"/>
          <p:cNvSpPr txBox="1"/>
          <p:nvPr/>
        </p:nvSpPr>
        <p:spPr>
          <a:xfrm>
            <a:off x="1981433" y="291675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5" name="TextBox 14"/>
          <p:cNvSpPr txBox="1"/>
          <p:nvPr/>
        </p:nvSpPr>
        <p:spPr>
          <a:xfrm>
            <a:off x="3107053" y="312928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6" name="TextBox 15"/>
          <p:cNvSpPr txBox="1"/>
          <p:nvPr/>
        </p:nvSpPr>
        <p:spPr>
          <a:xfrm>
            <a:off x="4096541" y="3129280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7" name="TextBox 16"/>
          <p:cNvSpPr txBox="1"/>
          <p:nvPr/>
        </p:nvSpPr>
        <p:spPr>
          <a:xfrm>
            <a:off x="5311942" y="2849233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8" name="TextBox 17"/>
          <p:cNvSpPr txBox="1"/>
          <p:nvPr/>
        </p:nvSpPr>
        <p:spPr>
          <a:xfrm>
            <a:off x="6301429" y="2849233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pic>
        <p:nvPicPr>
          <p:cNvPr id="20" name="Picture 2" descr="C:\Users\iainsutton\Desktop\how-stop-panic-attacks-step-st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40" y="7515"/>
            <a:ext cx="2319059" cy="205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NBOA in a nutshell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66" y="2883869"/>
            <a:ext cx="4324350" cy="2076450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 rot="17646434">
            <a:off x="1616903" y="3196326"/>
            <a:ext cx="3651050" cy="2833430"/>
          </a:xfrm>
          <a:prstGeom prst="arc">
            <a:avLst>
              <a:gd name="adj1" fmla="val 16663546"/>
              <a:gd name="adj2" fmla="val 29229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179512" y="162880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NBOA is a 3,5m of neutron optics installed within the target monolith.</a:t>
            </a:r>
          </a:p>
          <a:p>
            <a:r>
              <a:rPr lang="en-US" sz="2000" dirty="0" smtClean="0"/>
              <a:t>It’s job is to extract the good neutron from the moderator</a:t>
            </a:r>
            <a:r>
              <a:rPr lang="sv-SE" sz="2000" dirty="0" smtClean="0"/>
              <a:t> for use by instruments ... </a:t>
            </a:r>
          </a:p>
          <a:p>
            <a:r>
              <a:rPr lang="en-US" sz="2000" dirty="0" smtClean="0"/>
              <a:t>…. and to stop as many of the bad ones from getting out.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661248"/>
            <a:ext cx="467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is the first part of all of the facilities neutron instruments ….  each one is unique and critical their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7311" y="4778441"/>
            <a:ext cx="413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design and procurement is the responsibility of individual instrument teams …. </a:t>
            </a:r>
            <a:r>
              <a:rPr lang="en-US" sz="2000" dirty="0"/>
              <a:t>h</a:t>
            </a:r>
            <a:r>
              <a:rPr lang="en-US" sz="2000" dirty="0" smtClean="0"/>
              <a:t>owever the integration into the facility is shared. </a:t>
            </a:r>
          </a:p>
        </p:txBody>
      </p:sp>
      <p:sp>
        <p:nvSpPr>
          <p:cNvPr id="10" name="Arc 9"/>
          <p:cNvSpPr/>
          <p:nvPr/>
        </p:nvSpPr>
        <p:spPr>
          <a:xfrm rot="6969965">
            <a:off x="2040063" y="1974985"/>
            <a:ext cx="3651050" cy="2833430"/>
          </a:xfrm>
          <a:prstGeom prst="arc">
            <a:avLst>
              <a:gd name="adj1" fmla="val 17380805"/>
              <a:gd name="adj2" fmla="val 2061399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Arc 10"/>
          <p:cNvSpPr/>
          <p:nvPr/>
        </p:nvSpPr>
        <p:spPr>
          <a:xfrm rot="8917114">
            <a:off x="1263495" y="3423205"/>
            <a:ext cx="2511914" cy="2020434"/>
          </a:xfrm>
          <a:prstGeom prst="arc">
            <a:avLst>
              <a:gd name="adj1" fmla="val 18312551"/>
              <a:gd name="adj2" fmla="val 143731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6231323" y="2916962"/>
            <a:ext cx="27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installation of NBOA is on the critical path of all instruments</a:t>
            </a:r>
          </a:p>
        </p:txBody>
      </p:sp>
      <p:sp>
        <p:nvSpPr>
          <p:cNvPr id="13" name="Arc 12"/>
          <p:cNvSpPr/>
          <p:nvPr/>
        </p:nvSpPr>
        <p:spPr>
          <a:xfrm rot="2574751">
            <a:off x="3334173" y="1974985"/>
            <a:ext cx="2547663" cy="2833430"/>
          </a:xfrm>
          <a:prstGeom prst="arc">
            <a:avLst>
              <a:gd name="adj1" fmla="val 18190065"/>
              <a:gd name="adj2" fmla="val 2061399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5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r>
              <a:rPr lang="en-US" dirty="0" smtClean="0"/>
              <a:t>NBOA ‘FAST TRACK’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92" y="1535103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FAST </a:t>
            </a:r>
            <a:r>
              <a:rPr lang="en-US" sz="2000" dirty="0"/>
              <a:t>TRACK is </a:t>
            </a:r>
            <a:r>
              <a:rPr lang="en-US" sz="2000" dirty="0" smtClean="0"/>
              <a:t>a </a:t>
            </a:r>
            <a:r>
              <a:rPr lang="en-US" sz="2000" dirty="0"/>
              <a:t>suit of </a:t>
            </a:r>
            <a:r>
              <a:rPr lang="en-US" sz="2000" b="1" dirty="0" smtClean="0"/>
              <a:t>targeted activities </a:t>
            </a:r>
            <a:r>
              <a:rPr lang="en-US" sz="2000" dirty="0"/>
              <a:t>undertaken NSS engineering integration </a:t>
            </a:r>
            <a:r>
              <a:rPr lang="en-US" sz="2000" dirty="0" smtClean="0"/>
              <a:t>team with partners </a:t>
            </a:r>
            <a:r>
              <a:rPr lang="en-US" sz="2000" dirty="0"/>
              <a:t>in addition to the normal integration and support </a:t>
            </a:r>
            <a:r>
              <a:rPr lang="en-US" sz="2000" dirty="0" smtClean="0"/>
              <a:t>activities.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These initiatives are reserved </a:t>
            </a:r>
            <a:r>
              <a:rPr lang="en-US" sz="2000" dirty="0" smtClean="0"/>
              <a:t>for </a:t>
            </a:r>
            <a:r>
              <a:rPr lang="en-US" sz="2000" b="1" dirty="0" smtClean="0"/>
              <a:t>system </a:t>
            </a:r>
            <a:r>
              <a:rPr lang="en-US" sz="2000" b="1" dirty="0"/>
              <a:t>critical to the ESS </a:t>
            </a:r>
            <a:r>
              <a:rPr lang="en-US" sz="2000" dirty="0"/>
              <a:t>or </a:t>
            </a:r>
            <a:r>
              <a:rPr lang="en-US" sz="2000" dirty="0" smtClean="0"/>
              <a:t>the NSS </a:t>
            </a:r>
            <a:r>
              <a:rPr lang="en-US" sz="2000" dirty="0"/>
              <a:t>project as a whole on grounds of performance, safety, </a:t>
            </a:r>
            <a:r>
              <a:rPr lang="en-US" sz="2000" dirty="0" smtClean="0"/>
              <a:t>schedule, risk </a:t>
            </a:r>
            <a:r>
              <a:rPr lang="en-US" sz="2000" dirty="0"/>
              <a:t>or cost.</a:t>
            </a:r>
          </a:p>
          <a:p>
            <a:pPr marL="0" indent="0">
              <a:buNone/>
            </a:pPr>
            <a:r>
              <a:rPr lang="en-US" sz="2000" dirty="0"/>
              <a:t>The objective of </a:t>
            </a:r>
            <a:r>
              <a:rPr lang="en-US" sz="2000" dirty="0" smtClean="0"/>
              <a:t>these initiatives </a:t>
            </a:r>
            <a:r>
              <a:rPr lang="en-US" sz="2000" dirty="0"/>
              <a:t>is to </a:t>
            </a:r>
            <a:r>
              <a:rPr lang="en-US" sz="2000" b="1" dirty="0"/>
              <a:t>assist partners </a:t>
            </a:r>
            <a:r>
              <a:rPr lang="en-US" sz="2000" dirty="0"/>
              <a:t>ensure the quality, performance, integration and timely </a:t>
            </a:r>
            <a:r>
              <a:rPr lang="en-US" sz="2000" b="1" dirty="0"/>
              <a:t>delivery</a:t>
            </a:r>
            <a:r>
              <a:rPr lang="en-US" sz="2000" dirty="0"/>
              <a:t> of </a:t>
            </a:r>
            <a:r>
              <a:rPr lang="en-US" sz="2000" dirty="0" smtClean="0"/>
              <a:t>the critical </a:t>
            </a:r>
            <a:r>
              <a:rPr lang="en-US" sz="2000" dirty="0"/>
              <a:t>systems </a:t>
            </a:r>
            <a:r>
              <a:rPr lang="en-US" sz="2000" b="1" dirty="0" smtClean="0"/>
              <a:t>within their responsibility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Activities may </a:t>
            </a:r>
            <a:r>
              <a:rPr lang="en-US" sz="2000" dirty="0" smtClean="0"/>
              <a:t>include;</a:t>
            </a:r>
            <a:endParaRPr lang="en-US" sz="2000" dirty="0"/>
          </a:p>
          <a:p>
            <a:r>
              <a:rPr lang="en-US" sz="2000" dirty="0"/>
              <a:t>Conceptual design</a:t>
            </a:r>
          </a:p>
          <a:p>
            <a:r>
              <a:rPr lang="en-US" sz="2000" dirty="0" smtClean="0"/>
              <a:t>Integration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election and validation of </a:t>
            </a:r>
            <a:r>
              <a:rPr lang="en-US" sz="2000" dirty="0"/>
              <a:t>technical solutions</a:t>
            </a:r>
          </a:p>
          <a:p>
            <a:r>
              <a:rPr lang="en-US" sz="2000" dirty="0" smtClean="0"/>
              <a:t>Technical support during procurement</a:t>
            </a:r>
          </a:p>
          <a:p>
            <a:r>
              <a:rPr lang="en-US" sz="2000" dirty="0" smtClean="0"/>
              <a:t>Pre-competitive </a:t>
            </a:r>
            <a:r>
              <a:rPr lang="en-US" sz="2000" dirty="0"/>
              <a:t>discussion with potential </a:t>
            </a:r>
            <a:r>
              <a:rPr lang="en-US" sz="2000" dirty="0" smtClean="0"/>
              <a:t>suppliers</a:t>
            </a:r>
          </a:p>
          <a:p>
            <a:r>
              <a:rPr lang="en-US" sz="2000" dirty="0" smtClean="0"/>
              <a:t>Discussion with </a:t>
            </a:r>
            <a:r>
              <a:rPr lang="en-US" sz="2000" dirty="0"/>
              <a:t>authorities</a:t>
            </a:r>
          </a:p>
          <a:p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4972" y="6478677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8" name="Rectangle 7"/>
          <p:cNvSpPr/>
          <p:nvPr/>
        </p:nvSpPr>
        <p:spPr>
          <a:xfrm>
            <a:off x="313725" y="4559439"/>
            <a:ext cx="2551855" cy="36004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724" y="5293786"/>
            <a:ext cx="5216151" cy="360040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3725" y="6376137"/>
            <a:ext cx="3559967" cy="36004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8889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Schedule</a:t>
            </a:r>
            <a:br>
              <a:rPr lang="en-US" dirty="0" smtClean="0"/>
            </a:br>
            <a:r>
              <a:rPr lang="en-US" dirty="0" smtClean="0"/>
              <a:t>Welcome to procurement</a:t>
            </a:r>
            <a:endParaRPr lang="en-US" dirty="0"/>
          </a:p>
        </p:txBody>
      </p:sp>
      <p:pic>
        <p:nvPicPr>
          <p:cNvPr id="6" name="Content Placeholder 5" descr="FT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1481" r="3258" b="-842"/>
          <a:stretch/>
        </p:blipFill>
        <p:spPr>
          <a:xfrm>
            <a:off x="644044" y="1500058"/>
            <a:ext cx="7855912" cy="4422595"/>
          </a:xfrm>
        </p:spPr>
      </p:pic>
      <p:cxnSp>
        <p:nvCxnSpPr>
          <p:cNvPr id="8" name="Straight Connector 7"/>
          <p:cNvCxnSpPr/>
          <p:nvPr/>
        </p:nvCxnSpPr>
        <p:spPr>
          <a:xfrm>
            <a:off x="3804802" y="2094897"/>
            <a:ext cx="0" cy="2414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56176" y="6195048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95959"/>
                </a:solidFill>
              </a:rPr>
              <a:t>Q4 2018</a:t>
            </a:r>
          </a:p>
          <a:p>
            <a:pPr algn="ctr"/>
            <a:r>
              <a:rPr lang="en-US" sz="1600" dirty="0" smtClean="0">
                <a:solidFill>
                  <a:srgbClr val="595959"/>
                </a:solidFill>
              </a:rPr>
              <a:t>Delivery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6163" y="6195048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95959"/>
                </a:solidFill>
              </a:rPr>
              <a:t>Q2 2019</a:t>
            </a:r>
          </a:p>
          <a:p>
            <a:pPr algn="ctr"/>
            <a:r>
              <a:rPr lang="en-US" sz="1600" dirty="0" smtClean="0">
                <a:solidFill>
                  <a:srgbClr val="595959"/>
                </a:solidFill>
              </a:rPr>
              <a:t>Install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308304" y="5864677"/>
            <a:ext cx="0" cy="281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01169" y="5811599"/>
            <a:ext cx="0" cy="281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3354262" y="1391221"/>
            <a:ext cx="9010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TODAY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691680" y="4103577"/>
            <a:ext cx="1841058" cy="14401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DESIGN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>
            <a:off x="3804802" y="4103577"/>
            <a:ext cx="2895798" cy="14401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PROCUREMENT</a:t>
            </a:r>
            <a:endParaRPr lang="en-US" sz="28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04747" y="3884325"/>
            <a:ext cx="0" cy="220884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3340091" y="6253754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95959"/>
                </a:solidFill>
              </a:rPr>
              <a:t>PDR</a:t>
            </a:r>
          </a:p>
        </p:txBody>
      </p:sp>
    </p:spTree>
    <p:extLst>
      <p:ext uri="{BB962C8B-B14F-4D97-AF65-F5344CB8AC3E}">
        <p14:creationId xmlns:p14="http://schemas.microsoft.com/office/powerpoint/2010/main" val="23094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/C:/f53cffbddff8bf5deaad4dba40b983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731">
            <a:off x="3611846" y="2554028"/>
            <a:ext cx="5295528" cy="3232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REPORT</a:t>
            </a:r>
            <a:br>
              <a:rPr lang="en-US" dirty="0" smtClean="0"/>
            </a:br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582646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Completed		</a:t>
            </a:r>
            <a:r>
              <a:rPr lang="en-US" b="1" dirty="0"/>
              <a:t>16 June </a:t>
            </a:r>
            <a:r>
              <a:rPr lang="en-US" b="1" dirty="0" smtClean="0"/>
              <a:t>2017</a:t>
            </a:r>
            <a:endParaRPr lang="en-US" dirty="0" smtClean="0"/>
          </a:p>
          <a:p>
            <a:r>
              <a:rPr lang="en-US" dirty="0" smtClean="0"/>
              <a:t>Design	</a:t>
            </a:r>
          </a:p>
          <a:p>
            <a:r>
              <a:rPr lang="en-US" dirty="0" smtClean="0"/>
              <a:t>Interfaces (with NBPI)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progress </a:t>
            </a:r>
          </a:p>
          <a:p>
            <a:r>
              <a:rPr lang="en-US" dirty="0" smtClean="0"/>
              <a:t>Tender document preparation</a:t>
            </a:r>
          </a:p>
          <a:p>
            <a:r>
              <a:rPr lang="en-US" dirty="0" smtClean="0"/>
              <a:t>NBPI design 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6" name="Rectangle 5"/>
          <p:cNvSpPr/>
          <p:nvPr/>
        </p:nvSpPr>
        <p:spPr>
          <a:xfrm>
            <a:off x="107504" y="61109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https://confluence.esss.lu.se/display/BO/NBOA+Preliminary+design+review</a:t>
            </a:r>
          </a:p>
        </p:txBody>
      </p:sp>
    </p:spTree>
    <p:extLst>
      <p:ext uri="{BB962C8B-B14F-4D97-AF65-F5344CB8AC3E}">
        <p14:creationId xmlns:p14="http://schemas.microsoft.com/office/powerpoint/2010/main" val="7072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44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STATUS REPORT </a:t>
            </a:r>
            <a:br>
              <a:rPr lang="en-US" dirty="0" smtClean="0"/>
            </a:br>
            <a:r>
              <a:rPr lang="en-US" dirty="0" smtClean="0"/>
              <a:t>Design maturity</a:t>
            </a:r>
            <a:endParaRPr lang="sv-SE" dirty="0"/>
          </a:p>
        </p:txBody>
      </p:sp>
      <p:pic>
        <p:nvPicPr>
          <p:cNvPr id="5122" name="Picture 2" descr="C:\Users\iainsutton\Pictures\modern-time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44"/>
            <a:ext cx="2228191" cy="16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0"/>
          <a:stretch/>
        </p:blipFill>
        <p:spPr>
          <a:xfrm>
            <a:off x="467544" y="1479585"/>
            <a:ext cx="7992888" cy="53784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1447" y="2673709"/>
            <a:ext cx="7200800" cy="1008112"/>
          </a:xfrm>
          <a:prstGeom prst="rect">
            <a:avLst/>
          </a:prstGeom>
          <a:solidFill>
            <a:schemeClr val="accent3">
              <a:alpha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Group 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Ready for Tendering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Design is complete  &amp; stable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1447" y="3705111"/>
            <a:ext cx="7200800" cy="971315"/>
          </a:xfrm>
          <a:prstGeom prst="rect">
            <a:avLst/>
          </a:prstGeom>
          <a:solidFill>
            <a:schemeClr val="accent3">
              <a:alpha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Group 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Ready for tendering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Design is complete &amp; stable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1447" y="4689932"/>
            <a:ext cx="7200800" cy="1026285"/>
          </a:xfrm>
          <a:prstGeom prst="rect">
            <a:avLst/>
          </a:prstGeom>
          <a:solidFill>
            <a:schemeClr val="tx2">
              <a:lumMod val="60000"/>
              <a:lumOff val="40000"/>
              <a:alpha val="6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Group C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partial completeness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further work required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1447" y="5716218"/>
            <a:ext cx="7200800" cy="100811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D </a:t>
            </a:r>
            <a:endParaRPr lang="en-US" dirty="0"/>
          </a:p>
          <a:p>
            <a:pPr algn="ctr"/>
            <a:r>
              <a:rPr lang="en-US" dirty="0" smtClean="0"/>
              <a:t>partial completeness,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urther work required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PDR</a:t>
            </a:r>
            <a:br>
              <a:rPr lang="en-US" dirty="0" smtClean="0"/>
            </a:br>
            <a:r>
              <a:rPr lang="en-US" dirty="0" smtClean="0"/>
              <a:t>Change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All changes now require formal </a:t>
            </a:r>
          </a:p>
          <a:p>
            <a:pPr marL="0" indent="0">
              <a:buNone/>
            </a:pPr>
            <a:r>
              <a:rPr lang="en-US" b="1" dirty="0" smtClean="0"/>
              <a:t>approval by ESS </a:t>
            </a:r>
            <a:r>
              <a:rPr lang="en-US" b="1" dirty="0" err="1" smtClean="0"/>
              <a:t>lund</a:t>
            </a:r>
            <a:r>
              <a:rPr lang="en-US" b="1" dirty="0" smtClean="0"/>
              <a:t> prior to implementation.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Change request + Justification</a:t>
            </a:r>
          </a:p>
          <a:p>
            <a:pPr marL="0" indent="0">
              <a:buNone/>
            </a:pPr>
            <a:r>
              <a:rPr lang="en-US" dirty="0" smtClean="0"/>
              <a:t>Approval process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Space claim </a:t>
            </a:r>
          </a:p>
          <a:p>
            <a:r>
              <a:rPr lang="en-US" dirty="0" smtClean="0"/>
              <a:t>Interfaces</a:t>
            </a:r>
          </a:p>
          <a:p>
            <a:r>
              <a:rPr lang="en-US" dirty="0" smtClean="0"/>
              <a:t>Materials</a:t>
            </a:r>
          </a:p>
          <a:p>
            <a:r>
              <a:rPr lang="en-US" dirty="0" err="1" smtClean="0"/>
              <a:t>Neutronics</a:t>
            </a:r>
            <a:endParaRPr lang="en-US" dirty="0" smtClean="0"/>
          </a:p>
          <a:p>
            <a:r>
              <a:rPr lang="en-US" dirty="0" smtClean="0"/>
              <a:t>Schedule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Late change = change request = </a:t>
            </a:r>
            <a:r>
              <a:rPr lang="en-US" b="1" dirty="0" smtClean="0"/>
              <a:t>delay </a:t>
            </a:r>
          </a:p>
          <a:p>
            <a:pPr marL="0" indent="0">
              <a:buNone/>
            </a:pPr>
            <a:r>
              <a:rPr lang="en-US" b="1" dirty="0" smtClean="0"/>
              <a:t>= risk to miss installation 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1026" name="Picture 2" descr="C:\Users\iainsutton\Pictures\brain free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2654128" cy="282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9577</TotalTime>
  <Words>769</Words>
  <Application>Microsoft Office PowerPoint</Application>
  <PresentationFormat>On-screen Show (4:3)</PresentationFormat>
  <Paragraphs>268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IKON 13 NBOA and beyond... </vt:lpstr>
      <vt:lpstr>Agenda</vt:lpstr>
      <vt:lpstr>NBOA  DELIVERY COMMENCING IN …..</vt:lpstr>
      <vt:lpstr>NBOA in a nutshell</vt:lpstr>
      <vt:lpstr>Objectives NBOA ‘FAST TRACK’</vt:lpstr>
      <vt:lpstr>Schedule Welcome to procurement</vt:lpstr>
      <vt:lpstr>STATUS REPORT PDR</vt:lpstr>
      <vt:lpstr> STATUS REPORT  Design maturity</vt:lpstr>
      <vt:lpstr>Post PDR Change control</vt:lpstr>
      <vt:lpstr>Welcome to Procurement ….</vt:lpstr>
      <vt:lpstr>Procurement  Schedule</vt:lpstr>
      <vt:lpstr>Procurement  key dates</vt:lpstr>
      <vt:lpstr>Procurement support How can we support you ?</vt:lpstr>
      <vt:lpstr>NBOA TENDER ISSUE  GROUP ‘A’ COMMENCING IN …</vt:lpstr>
      <vt:lpstr>Procurement Broader context</vt:lpstr>
      <vt:lpstr>Post procurement</vt:lpstr>
      <vt:lpstr>NBOA  DELIVERed …..</vt:lpstr>
      <vt:lpstr>Phase 4 Integration activities</vt:lpstr>
      <vt:lpstr>Phase 5 Installation</vt:lpstr>
      <vt:lpstr>SUMMING UP</vt:lpstr>
      <vt:lpstr>Key points</vt:lpstr>
      <vt:lpstr>Thanks for joining us Questions are welcome 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Beam Extraction (NBEX) for the Vespa Workshop</dc:title>
  <dc:creator>Microsoft Office User</dc:creator>
  <cp:lastModifiedBy>Iain Sutton</cp:lastModifiedBy>
  <cp:revision>157</cp:revision>
  <dcterms:created xsi:type="dcterms:W3CDTF">2017-01-30T12:19:58Z</dcterms:created>
  <dcterms:modified xsi:type="dcterms:W3CDTF">2017-09-27T07:10:16Z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4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Feb 1, 2017</vt:lpwstr>
  </property>
  <property fmtid="{D5CDD505-2E9C-101B-9397-08002B2CF9AE}" pid="6" name="MXActual_state_Release">
    <vt:lpwstr>N/A</vt:lpwstr>
  </property>
  <property fmtid="{D5CDD505-2E9C-101B-9397-08002B2CF9AE}" pid="7" name="MXApprover">
    <vt:lpwstr/>
  </property>
  <property fmtid="{D5CDD505-2E9C-101B-9397-08002B2CF9AE}" pid="8" name="MXAuthor">
    <vt:lpwstr>Jönsson, Bengt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Internal</vt:lpwstr>
  </property>
  <property fmtid="{D5CDD505-2E9C-101B-9397-08002B2CF9AE}" pid="12" name="MXCurrent">
    <vt:lpwstr>Preliminary</vt:lpwstr>
  </property>
  <property fmtid="{D5CDD505-2E9C-101B-9397-08002B2CF9AE}" pid="13" name="MXCurrent.Localized">
    <vt:lpwstr>Preliminary</vt:lpwstr>
  </property>
  <property fmtid="{D5CDD505-2E9C-101B-9397-08002B2CF9AE}" pid="14" name="MXDescription">
    <vt:lpwstr>Presentation for Instrument team VESPA by skype 170207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Feb 3, 2017</vt:lpwstr>
  </property>
  <property fmtid="{D5CDD505-2E9C-101B-9397-08002B2CF9AE}" pid="19" name="MXEmail">
    <vt:lpwstr>Bengt.Jonsson@esss.se</vt:lpwstr>
  </property>
  <property fmtid="{D5CDD505-2E9C-101B-9397-08002B2CF9AE}" pid="20" name="MXess_LevelOfMaturity">
    <vt:lpwstr/>
  </property>
  <property fmtid="{D5CDD505-2E9C-101B-9397-08002B2CF9AE}" pid="21" name="MXFile Created Date">
    <vt:lpwstr/>
  </property>
  <property fmtid="{D5CDD505-2E9C-101B-9397-08002B2CF9AE}" pid="22" name="MXFile Dimension">
    <vt:lpwstr/>
  </property>
  <property fmtid="{D5CDD505-2E9C-101B-9397-08002B2CF9AE}" pid="23" name="MXFile Duration">
    <vt:lpwstr>0.0</vt:lpwstr>
  </property>
  <property fmtid="{D5CDD505-2E9C-101B-9397-08002B2CF9AE}" pid="24" name="MXFile Modified Date">
    <vt:lpwstr/>
  </property>
  <property fmtid="{D5CDD505-2E9C-101B-9397-08002B2CF9AE}" pid="25" name="MXFile Size">
    <vt:lpwstr>0</vt:lpwstr>
  </property>
  <property fmtid="{D5CDD505-2E9C-101B-9397-08002B2CF9AE}" pid="26" name="MXFile Type">
    <vt:lpwstr/>
  </property>
  <property fmtid="{D5CDD505-2E9C-101B-9397-08002B2CF9AE}" pid="27" name="MXFirstName">
    <vt:lpwstr>Bengt</vt:lpwstr>
  </property>
  <property fmtid="{D5CDD505-2E9C-101B-9397-08002B2CF9AE}" pid="28" name="MXIs Version Object">
    <vt:lpwstr>False</vt:lpwstr>
  </property>
  <property fmtid="{D5CDD505-2E9C-101B-9397-08002B2CF9AE}" pid="29" name="MXLanguage">
    <vt:lpwstr>English</vt:lpwstr>
  </property>
  <property fmtid="{D5CDD505-2E9C-101B-9397-08002B2CF9AE}" pid="30" name="MXLastName">
    <vt:lpwstr>Jönsson</vt:lpwstr>
  </property>
  <property fmtid="{D5CDD505-2E9C-101B-9397-08002B2CF9AE}" pid="31" name="MXLatestVersion">
    <vt:lpwstr>4</vt:lpwstr>
  </property>
  <property fmtid="{D5CDD505-2E9C-101B-9397-08002B2CF9AE}" pid="32" name="MXLegacy Id">
    <vt:lpwstr/>
  </property>
  <property fmtid="{D5CDD505-2E9C-101B-9397-08002B2CF9AE}" pid="33" name="MXLink">
    <vt:lpwstr/>
  </property>
  <property fmtid="{D5CDD505-2E9C-101B-9397-08002B2CF9AE}" pid="34" name="MXMiddleName">
    <vt:lpwstr>Unknown</vt:lpwstr>
  </property>
  <property fmtid="{D5CDD505-2E9C-101B-9397-08002B2CF9AE}" pid="35" name="MXMove Files To Version">
    <vt:lpwstr>False</vt:lpwstr>
  </property>
  <property fmtid="{D5CDD505-2E9C-101B-9397-08002B2CF9AE}" pid="36" name="MXName">
    <vt:lpwstr>ESS-0093838</vt:lpwstr>
  </property>
  <property fmtid="{D5CDD505-2E9C-101B-9397-08002B2CF9AE}" pid="37" name="MXOriginator">
    <vt:lpwstr>bengtjonsson</vt:lpwstr>
  </property>
  <property fmtid="{D5CDD505-2E9C-101B-9397-08002B2CF9AE}" pid="38" name="MXPolicy">
    <vt:lpwstr>Open Document</vt:lpwstr>
  </property>
  <property fmtid="{D5CDD505-2E9C-101B-9397-08002B2CF9AE}" pid="39" name="MXPolicy.Localized">
    <vt:lpwstr>Open Document</vt:lpwstr>
  </property>
  <property fmtid="{D5CDD505-2E9C-101B-9397-08002B2CF9AE}" pid="40" name="MXPrinted Date">
    <vt:lpwstr>Feb 3, 2017</vt:lpwstr>
  </property>
  <property fmtid="{D5CDD505-2E9C-101B-9397-08002B2CF9AE}" pid="41" name="MXPrinted Version">
    <vt:lpwstr>(4)</vt:lpwstr>
  </property>
  <property fmtid="{D5CDD505-2E9C-101B-9397-08002B2CF9AE}" pid="42" name="MXReference">
    <vt:lpwstr/>
  </property>
  <property fmtid="{D5CDD505-2E9C-101B-9397-08002B2CF9AE}" pid="43" name="MXRev">
    <vt:lpwstr>1</vt:lpwstr>
  </property>
  <property fmtid="{D5CDD505-2E9C-101B-9397-08002B2CF9AE}" pid="44" name="MXRevision">
    <vt:lpwstr>1</vt:lpwstr>
  </property>
  <property fmtid="{D5CDD505-2E9C-101B-9397-08002B2CF9AE}" pid="45" name="MXSignatures_state_Obsolete">
    <vt:lpwstr/>
  </property>
  <property fmtid="{D5CDD505-2E9C-101B-9397-08002B2CF9AE}" pid="46" name="MXSignatures_state_Preliminary">
    <vt:lpwstr/>
  </property>
  <property fmtid="{D5CDD505-2E9C-101B-9397-08002B2CF9AE}" pid="47" name="MXSignatures_state_Release">
    <vt:lpwstr/>
  </property>
  <property fmtid="{D5CDD505-2E9C-101B-9397-08002B2CF9AE}" pid="48" name="MXSubmitter">
    <vt:lpwstr>Jönsson, Bengt</vt:lpwstr>
  </property>
  <property fmtid="{D5CDD505-2E9C-101B-9397-08002B2CF9AE}" pid="49" name="MXSuspend Versioning">
    <vt:lpwstr>False</vt:lpwstr>
  </property>
  <property fmtid="{D5CDD505-2E9C-101B-9397-08002B2CF9AE}" pid="50" name="MXTitle">
    <vt:lpwstr>NBEX - VESPA 170207</vt:lpwstr>
  </property>
  <property fmtid="{D5CDD505-2E9C-101B-9397-08002B2CF9AE}" pid="51" name="MXTVADummy1">
    <vt:lpwstr/>
  </property>
  <property fmtid="{D5CDD505-2E9C-101B-9397-08002B2CF9AE}" pid="52" name="MXTVADummy2">
    <vt:lpwstr/>
  </property>
  <property fmtid="{D5CDD505-2E9C-101B-9397-08002B2CF9AE}" pid="53" name="MXTVADummy3">
    <vt:lpwstr/>
  </property>
  <property fmtid="{D5CDD505-2E9C-101B-9397-08002B2CF9AE}" pid="54" name="MXType">
    <vt:lpwstr>dmg_Presentation</vt:lpwstr>
  </property>
  <property fmtid="{D5CDD505-2E9C-101B-9397-08002B2CF9AE}" pid="55" name="MXType.Localized">
    <vt:lpwstr>Presentation</vt:lpwstr>
  </property>
  <property fmtid="{D5CDD505-2E9C-101B-9397-08002B2CF9AE}" pid="56" name="MXUser">
    <vt:lpwstr>bengtjonsson</vt:lpwstr>
  </property>
  <property fmtid="{D5CDD505-2E9C-101B-9397-08002B2CF9AE}" pid="57" name="MXVersion">
    <vt:lpwstr>4</vt:lpwstr>
  </property>
</Properties>
</file>