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96" r:id="rId2"/>
    <p:sldId id="444" r:id="rId3"/>
    <p:sldId id="455" r:id="rId4"/>
    <p:sldId id="443" r:id="rId5"/>
    <p:sldId id="461" r:id="rId6"/>
    <p:sldId id="445" r:id="rId7"/>
    <p:sldId id="446" r:id="rId8"/>
    <p:sldId id="447" r:id="rId9"/>
    <p:sldId id="448" r:id="rId10"/>
    <p:sldId id="449" r:id="rId11"/>
    <p:sldId id="450" r:id="rId12"/>
    <p:sldId id="451" r:id="rId13"/>
    <p:sldId id="452" r:id="rId14"/>
    <p:sldId id="453" r:id="rId15"/>
    <p:sldId id="454" r:id="rId16"/>
    <p:sldId id="456" r:id="rId17"/>
    <p:sldId id="462" r:id="rId18"/>
    <p:sldId id="457" r:id="rId19"/>
    <p:sldId id="459" r:id="rId20"/>
    <p:sldId id="458" r:id="rId21"/>
    <p:sldId id="463" r:id="rId22"/>
    <p:sldId id="464" r:id="rId23"/>
    <p:sldId id="442" r:id="rId24"/>
    <p:sldId id="431" r:id="rId2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820577-CAD0-A342-AE4B-9F99712D5B36}">
          <p14:sldIdLst>
            <p14:sldId id="296"/>
            <p14:sldId id="444"/>
            <p14:sldId id="455"/>
            <p14:sldId id="443"/>
            <p14:sldId id="461"/>
            <p14:sldId id="445"/>
            <p14:sldId id="446"/>
            <p14:sldId id="447"/>
            <p14:sldId id="448"/>
            <p14:sldId id="449"/>
            <p14:sldId id="450"/>
            <p14:sldId id="451"/>
            <p14:sldId id="452"/>
            <p14:sldId id="453"/>
            <p14:sldId id="454"/>
            <p14:sldId id="456"/>
            <p14:sldId id="462"/>
            <p14:sldId id="457"/>
            <p14:sldId id="459"/>
            <p14:sldId id="458"/>
            <p14:sldId id="463"/>
            <p14:sldId id="464"/>
            <p14:sldId id="442"/>
            <p14:sldId id="431"/>
          </p14:sldIdLst>
        </p14:section>
        <p14:section name="back-up slides" id="{D87140F2-0CF4-694C-84B4-8D042563DAA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in Sutton" initials="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2" autoAdjust="0"/>
    <p:restoredTop sz="96016" autoAdjust="0"/>
  </p:normalViewPr>
  <p:slideViewPr>
    <p:cSldViewPr>
      <p:cViewPr varScale="1">
        <p:scale>
          <a:sx n="114" d="100"/>
          <a:sy n="114" d="100"/>
        </p:scale>
        <p:origin x="94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9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1B0913-6618-A548-B79E-4157529AA09E}" type="datetimeFigureOut">
              <a:rPr lang="en-US" smtClean="0"/>
              <a:t>9/26/2017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82ECA1-1754-2E49-8ADA-8DCE76D9B0DE}" type="slidenum">
              <a:rPr lang="en-US" smtClean="0"/>
              <a:t>‹#›</a:t>
            </a:fld>
            <a:endParaRPr lang="en-US"/>
          </a:p>
        </p:txBody>
      </p:sp>
    </p:spTree>
    <p:extLst>
      <p:ext uri="{BB962C8B-B14F-4D97-AF65-F5344CB8AC3E}">
        <p14:creationId xmlns:p14="http://schemas.microsoft.com/office/powerpoint/2010/main" val="3165234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2017-09-26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255661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243143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215909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162448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1015731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dirty="0"/>
          </a:p>
        </p:txBody>
      </p:sp>
    </p:spTree>
    <p:extLst>
      <p:ext uri="{BB962C8B-B14F-4D97-AF65-F5344CB8AC3E}">
        <p14:creationId xmlns:p14="http://schemas.microsoft.com/office/powerpoint/2010/main" val="275450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1010097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dirty="0"/>
          </a:p>
        </p:txBody>
      </p:sp>
    </p:spTree>
    <p:extLst>
      <p:ext uri="{BB962C8B-B14F-4D97-AF65-F5344CB8AC3E}">
        <p14:creationId xmlns:p14="http://schemas.microsoft.com/office/powerpoint/2010/main" val="293191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83939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dirty="0"/>
          </a:p>
        </p:txBody>
      </p:sp>
    </p:spTree>
    <p:extLst>
      <p:ext uri="{BB962C8B-B14F-4D97-AF65-F5344CB8AC3E}">
        <p14:creationId xmlns:p14="http://schemas.microsoft.com/office/powerpoint/2010/main" val="1396963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x-none" altLang="x-none" sz="1800" b="0" i="0" u="none" strike="noStrike" cap="none" normalizeH="0" baseline="0" dirty="0" smtClean="0">
                <a:ln>
                  <a:noFill/>
                </a:ln>
                <a:solidFill>
                  <a:schemeClr val="tx1"/>
                </a:solidFill>
                <a:effectLst/>
                <a:latin typeface="Arial" charset="0"/>
              </a:rPr>
              <a:t>This schedule assumes </a:t>
            </a:r>
          </a:p>
          <a:p>
            <a:pPr marL="285750" lvl="1" indent="-285750" defTabSz="914400" eaLnBrk="0" fontAlgn="base" hangingPunct="0">
              <a:spcBef>
                <a:spcPct val="0"/>
              </a:spcBef>
              <a:spcAft>
                <a:spcPct val="0"/>
              </a:spcAft>
              <a:buFont typeface="Arial" charset="0"/>
              <a:buChar char="•"/>
            </a:pPr>
            <a:r>
              <a:rPr kumimoji="0" lang="x-none" altLang="x-none" sz="1400" b="0" i="0" u="none" strike="noStrike" cap="none" normalizeH="0" baseline="0" dirty="0" smtClean="0">
                <a:ln>
                  <a:noFill/>
                </a:ln>
                <a:solidFill>
                  <a:schemeClr val="tx1"/>
                </a:solidFill>
                <a:effectLst/>
                <a:latin typeface="Arial" charset="0"/>
              </a:rPr>
              <a:t>obtaining the radiological licenses in a timely fashion from SSM. A trigger ‘first optical instrument component outside the monolith’ and a 6 months period from submission of the application to obtaining the SSM license - have been assumed </a:t>
            </a:r>
            <a:r>
              <a:rPr kumimoji="0" lang="x-none" altLang="x-none" sz="1400" b="0" i="1" u="none" strike="noStrike" cap="none" normalizeH="0" baseline="0" dirty="0" smtClean="0">
                <a:ln>
                  <a:noFill/>
                </a:ln>
                <a:solidFill>
                  <a:schemeClr val="tx1"/>
                </a:solidFill>
                <a:effectLst/>
                <a:latin typeface="Arial" charset="0"/>
              </a:rPr>
              <a:t>(pending formal confirmation from ESH)</a:t>
            </a:r>
            <a:r>
              <a:rPr kumimoji="0" lang="x-none" altLang="x-none" sz="1400" b="0" i="0" u="none" strike="noStrike" cap="none" normalizeH="0" baseline="0" dirty="0" smtClean="0">
                <a:ln>
                  <a:noFill/>
                </a:ln>
                <a:solidFill>
                  <a:schemeClr val="tx1"/>
                </a:solidFill>
                <a:effectLst/>
                <a:latin typeface="Arial" charset="0"/>
              </a:rPr>
              <a:t>. </a:t>
            </a:r>
          </a:p>
          <a:p>
            <a:pPr marL="285750" lvl="1" indent="-285750" defTabSz="914400" eaLnBrk="0" fontAlgn="base" hangingPunct="0">
              <a:spcBef>
                <a:spcPct val="0"/>
              </a:spcBef>
              <a:spcAft>
                <a:spcPct val="0"/>
              </a:spcAft>
              <a:buFont typeface="Arial" charset="0"/>
              <a:buChar char="•"/>
            </a:pPr>
            <a:r>
              <a:rPr kumimoji="0" lang="x-none" altLang="x-none" sz="1400" b="0" i="0" u="none" strike="noStrike" cap="none" normalizeH="0" baseline="0" dirty="0" smtClean="0">
                <a:ln>
                  <a:noFill/>
                </a:ln>
                <a:solidFill>
                  <a:schemeClr val="tx1"/>
                </a:solidFill>
                <a:effectLst/>
                <a:latin typeface="Arial" charset="0"/>
              </a:rPr>
              <a:t>an initial hot commissioning of Accelerator and Target (A&amp;T) </a:t>
            </a:r>
            <a:r>
              <a:rPr kumimoji="0" lang="en-AU" altLang="x-none" sz="1400" b="0" i="0" u="none" strike="noStrike" cap="none" normalizeH="0" baseline="0" dirty="0" smtClean="0">
                <a:ln>
                  <a:noFill/>
                </a:ln>
                <a:solidFill>
                  <a:schemeClr val="tx1"/>
                </a:solidFill>
                <a:effectLst/>
                <a:latin typeface="Arial" charset="0"/>
              </a:rPr>
              <a:t>to </a:t>
            </a:r>
            <a:r>
              <a:rPr kumimoji="0" lang="x-none" altLang="x-none" sz="1400" b="0" i="0" u="none" strike="noStrike" cap="none" normalizeH="0" baseline="0" dirty="0" smtClean="0">
                <a:ln>
                  <a:noFill/>
                </a:ln>
                <a:solidFill>
                  <a:schemeClr val="tx1"/>
                </a:solidFill>
                <a:effectLst/>
                <a:latin typeface="Arial" charset="0"/>
              </a:rPr>
              <a:t>establish reliable beam on target at design frequency and pulse width.</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In 2021, commissioning of the first (4-5) neutron instruments is to be conducted at low power, where possible, in order to minimize activation of in-bunker components of the neutron instruments. In the current plan, the duration of this initial commissioning period is 10-12 weeks.</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Over 2022 and 2023 beam power and availability will increase, as the first 8 or more neutron instruments start hot commissioning, with a goal of reaching 2 MW source power by the start of the user program and maintaining that level until 2026.</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Commencement of hot commissioning for the first 8 neutron instruments (TG5 in Table 1) is closely aligned with the schedules presented by those instrument build teams at TG2. This order matches well with the NSS “Early Science Success” strategy, and distributes responsibility for delivery widely among our experienced In-Kind partners. Changes to this order will be made if necessary to mitigate effects of delays to individual neutron instrument projects.  </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TG5 dates for neutron instruments 9-15 will be delayed to concentrate on-site resources for installation and commissioning (both cold commission and hot commissioning) on the first eight instruments to facilitate early science success for those instruments. This is discussed further below and illustrated in the NSS Installation and Commissioning schedule </a:t>
            </a:r>
            <a:r>
              <a:rPr kumimoji="0" lang="x-none" altLang="x-none" sz="1200" b="0" i="1" u="none" strike="noStrike" cap="none" normalizeH="0" baseline="0" dirty="0" smtClean="0">
                <a:ln>
                  <a:noFill/>
                </a:ln>
                <a:solidFill>
                  <a:schemeClr val="tx1"/>
                </a:solidFill>
                <a:effectLst/>
                <a:latin typeface="Arial" charset="0"/>
              </a:rPr>
              <a:t>(Fig. 3)</a:t>
            </a:r>
            <a:r>
              <a:rPr kumimoji="0" lang="x-none" altLang="x-none" sz="1200" b="0" i="0" u="none" strike="noStrike" cap="none" normalizeH="0" baseline="0" dirty="0" smtClean="0">
                <a:ln>
                  <a:noFill/>
                </a:ln>
                <a:solidFill>
                  <a:schemeClr val="tx1"/>
                </a:solidFill>
                <a:effectLst/>
                <a:latin typeface="Arial" charset="0"/>
              </a:rPr>
              <a:t>.</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TG3 dates refer to “final” approval of detailed design, when the integrated design of all major components is judged to be complete, and beyond which no further approval from NSS management is required for manufacturing. At this point in time these TG3 dates are not fixed, but NSS management plans for this to occur in staged manner. “Early procurement” approval dates for in-monolith optics and other critical path procurements (such as in-bunker components for the first instruments) are not shown in the figure</a:t>
            </a:r>
            <a:endParaRPr lang="en-US" dirty="0"/>
          </a:p>
        </p:txBody>
      </p:sp>
      <p:sp>
        <p:nvSpPr>
          <p:cNvPr id="4" name="Slide Number Placeholder 3"/>
          <p:cNvSpPr>
            <a:spLocks noGrp="1"/>
          </p:cNvSpPr>
          <p:nvPr>
            <p:ph type="sldNum" sz="quarter" idx="10"/>
          </p:nvPr>
        </p:nvSpPr>
        <p:spPr>
          <a:xfrm>
            <a:off x="3848645" y="9433106"/>
            <a:ext cx="2944283" cy="496570"/>
          </a:xfrm>
          <a:prstGeom prst="rect">
            <a:avLst/>
          </a:prstGeom>
        </p:spPr>
        <p:txBody>
          <a:bodyPr/>
          <a:lstStyle/>
          <a:p>
            <a:fld id="{161A53A7-64CD-4D0E-AAE8-1AC9C79D7085}" type="slidenum">
              <a:rPr lang="sv-SE" smtClean="0">
                <a:solidFill>
                  <a:prstClr val="black"/>
                </a:solidFill>
                <a:latin typeface="Calibri"/>
              </a:rPr>
              <a:pPr/>
              <a:t>21</a:t>
            </a:fld>
            <a:endParaRPr lang="sv-SE" dirty="0">
              <a:solidFill>
                <a:prstClr val="black"/>
              </a:solidFill>
              <a:latin typeface="Calibri"/>
            </a:endParaRPr>
          </a:p>
        </p:txBody>
      </p:sp>
    </p:spTree>
    <p:extLst>
      <p:ext uri="{BB962C8B-B14F-4D97-AF65-F5344CB8AC3E}">
        <p14:creationId xmlns:p14="http://schemas.microsoft.com/office/powerpoint/2010/main" val="142222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267430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336551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255417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280137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187825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275768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248895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3530082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97DDCE8-921C-C541-9B4B-2BB0A50C4952}" type="datetime1">
              <a:rPr lang="en-US" smtClean="0"/>
              <a:t>9/26/2017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p>
            <a:fld id="{BF728279-626B-5A49-9CE1-3D70FD74B05E}" type="datetime1">
              <a:rPr lang="en-US" smtClean="0"/>
              <a:t>9/26/2017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1C3F7B4-BA38-184C-93BD-2E4651D9FD1B}" type="datetime1">
              <a:rPr lang="en-US" smtClean="0"/>
              <a:t>9/26/2017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977CACA0-DA84-4E45-A275-D4364B5C60C5}" type="datetime1">
              <a:rPr lang="en-US" smtClean="0"/>
              <a:t>9/26/2017</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F51CB-37E4-5841-B7A9-2D00BBC8CC4F}" type="datetime1">
              <a:rPr lang="en-US" smtClean="0"/>
              <a:t>9/26/2017</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iming>
    <p:tnLst>
      <p:par>
        <p:cTn id="1" dur="indefinite" restart="never" nodeType="tmRoot"/>
      </p:par>
    </p:tnLst>
  </p:timing>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uropeanspallationsource.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844824"/>
            <a:ext cx="6408712" cy="2376264"/>
          </a:xfrm>
        </p:spPr>
        <p:txBody>
          <a:bodyPr>
            <a:normAutofit/>
          </a:bodyPr>
          <a:lstStyle/>
          <a:p>
            <a:pPr algn="ctr">
              <a:lnSpc>
                <a:spcPct val="150000"/>
              </a:lnSpc>
              <a:spcBef>
                <a:spcPts val="0"/>
              </a:spcBef>
            </a:pPr>
            <a:r>
              <a:rPr lang="en-US" sz="6000" dirty="0" smtClean="0"/>
              <a:t>The Bunker Project</a:t>
            </a:r>
            <a:br>
              <a:rPr lang="en-US" sz="6000" dirty="0" smtClean="0"/>
            </a:br>
            <a:endParaRPr lang="en-US" sz="2700" dirty="0"/>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hlinkClick r:id="rId2"/>
              </a:rPr>
              <a:t>www.europeanspallationsource.se</a:t>
            </a:r>
            <a:endParaRPr lang="en-GB" sz="1600" dirty="0" smtClean="0">
              <a:solidFill>
                <a:srgbClr val="FFFFFF"/>
              </a:solidFill>
            </a:endParaRPr>
          </a:p>
          <a:p>
            <a:pPr algn="ctr"/>
            <a:r>
              <a:rPr lang="en-GB" sz="1400" dirty="0" smtClean="0">
                <a:solidFill>
                  <a:srgbClr val="FFFFFF"/>
                </a:solidFill>
              </a:rPr>
              <a:t>27 September 2017</a:t>
            </a:r>
          </a:p>
        </p:txBody>
      </p:sp>
      <p:sp>
        <p:nvSpPr>
          <p:cNvPr id="5" name="TextBox 4"/>
          <p:cNvSpPr txBox="1"/>
          <p:nvPr/>
        </p:nvSpPr>
        <p:spPr>
          <a:xfrm>
            <a:off x="3930831" y="5404574"/>
            <a:ext cx="1354345" cy="369332"/>
          </a:xfrm>
          <a:prstGeom prst="rect">
            <a:avLst/>
          </a:prstGeom>
          <a:noFill/>
        </p:spPr>
        <p:txBody>
          <a:bodyPr wrap="none" rtlCol="0">
            <a:spAutoFit/>
          </a:bodyPr>
          <a:lstStyle/>
          <a:p>
            <a:r>
              <a:rPr lang="en-US" dirty="0" smtClean="0">
                <a:solidFill>
                  <a:schemeClr val="bg1"/>
                </a:solidFill>
              </a:rPr>
              <a:t>Zvonko Lazic</a:t>
            </a:r>
            <a:endParaRPr lang="en-US" dirty="0">
              <a:solidFill>
                <a:schemeClr val="bg1"/>
              </a:solidFill>
            </a:endParaRPr>
          </a:p>
        </p:txBody>
      </p:sp>
      <p:sp>
        <p:nvSpPr>
          <p:cNvPr id="6" name="Subtitle 5"/>
          <p:cNvSpPr>
            <a:spLocks noGrp="1"/>
          </p:cNvSpPr>
          <p:nvPr>
            <p:ph type="subTitle" idx="1"/>
          </p:nvPr>
        </p:nvSpPr>
        <p:spPr>
          <a:xfrm>
            <a:off x="1371600" y="3886200"/>
            <a:ext cx="6400800" cy="694928"/>
          </a:xfrm>
        </p:spPr>
        <p:txBody>
          <a:bodyPr/>
          <a:lstStyle/>
          <a:p>
            <a:r>
              <a:rPr lang="en-US" dirty="0" smtClean="0">
                <a:solidFill>
                  <a:schemeClr val="bg1"/>
                </a:solidFill>
              </a:rPr>
              <a:t>Overview</a:t>
            </a:r>
            <a:endParaRPr lang="en-US" dirty="0">
              <a:solidFill>
                <a:schemeClr val="bg1"/>
              </a:solidFill>
            </a:endParaRPr>
          </a:p>
        </p:txBody>
      </p:sp>
    </p:spTree>
    <p:extLst>
      <p:ext uri="{BB962C8B-B14F-4D97-AF65-F5344CB8AC3E}">
        <p14:creationId xmlns:p14="http://schemas.microsoft.com/office/powerpoint/2010/main" val="2745236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06669"/>
            <a:ext cx="8100392" cy="5448882"/>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t>10</a:t>
            </a:fld>
            <a:endParaRPr lang="en-GB" dirty="0"/>
          </a:p>
        </p:txBody>
      </p:sp>
      <p:sp>
        <p:nvSpPr>
          <p:cNvPr id="9" name="Title 1"/>
          <p:cNvSpPr>
            <a:spLocks noGrp="1"/>
          </p:cNvSpPr>
          <p:nvPr>
            <p:ph type="title"/>
          </p:nvPr>
        </p:nvSpPr>
        <p:spPr>
          <a:xfrm>
            <a:off x="457200" y="274638"/>
            <a:ext cx="7139136" cy="1143000"/>
          </a:xfrm>
        </p:spPr>
        <p:txBody>
          <a:bodyPr/>
          <a:lstStyle/>
          <a:p>
            <a:r>
              <a:rPr lang="en-GB" dirty="0" smtClean="0"/>
              <a:t>The bunker – Design status</a:t>
            </a:r>
            <a:br>
              <a:rPr lang="en-GB" dirty="0" smtClean="0"/>
            </a:br>
            <a:r>
              <a:rPr lang="en-GB" sz="2000" dirty="0" smtClean="0"/>
              <a:t>WALLS</a:t>
            </a:r>
            <a:endParaRPr lang="en-GB" sz="2000" dirty="0"/>
          </a:p>
        </p:txBody>
      </p:sp>
      <p:sp>
        <p:nvSpPr>
          <p:cNvPr id="10" name="TextBox 9"/>
          <p:cNvSpPr txBox="1"/>
          <p:nvPr/>
        </p:nvSpPr>
        <p:spPr>
          <a:xfrm>
            <a:off x="3779912" y="1406669"/>
            <a:ext cx="3246856" cy="1077218"/>
          </a:xfrm>
          <a:prstGeom prst="rect">
            <a:avLst/>
          </a:prstGeom>
          <a:solidFill>
            <a:srgbClr val="0094CA">
              <a:alpha val="91000"/>
            </a:srgbClr>
          </a:solidFill>
        </p:spPr>
        <p:txBody>
          <a:bodyPr wrap="square" rtlCol="0">
            <a:spAutoFit/>
          </a:bodyPr>
          <a:lstStyle/>
          <a:p>
            <a:r>
              <a:rPr lang="en-US" sz="1600" i="1" dirty="0" smtClean="0"/>
              <a:t>The bunker walls function is to:</a:t>
            </a:r>
          </a:p>
          <a:p>
            <a:pPr marL="285750" indent="-285750">
              <a:buFont typeface="Courier New" panose="02070309020205020404" pitchFamily="49" charset="0"/>
              <a:buChar char="o"/>
            </a:pPr>
            <a:r>
              <a:rPr lang="en-US" sz="1600" i="1" dirty="0" smtClean="0"/>
              <a:t>Shield (from radiation);</a:t>
            </a:r>
          </a:p>
          <a:p>
            <a:pPr marL="285750" indent="-285750">
              <a:buFont typeface="Courier New" panose="02070309020205020404" pitchFamily="49" charset="0"/>
              <a:buChar char="o"/>
            </a:pPr>
            <a:r>
              <a:rPr lang="en-US" sz="1600" i="1" dirty="0" smtClean="0"/>
              <a:t>Support (roof above);</a:t>
            </a:r>
          </a:p>
          <a:p>
            <a:pPr marL="285750" indent="-285750">
              <a:buFont typeface="Courier New" panose="02070309020205020404" pitchFamily="49" charset="0"/>
              <a:buChar char="o"/>
            </a:pPr>
            <a:r>
              <a:rPr lang="en-US" sz="1600" i="1" dirty="0" smtClean="0"/>
              <a:t>Integrate (beam feed-</a:t>
            </a:r>
            <a:r>
              <a:rPr lang="en-US" sz="1600" i="1" dirty="0" err="1" smtClean="0"/>
              <a:t>throughs</a:t>
            </a:r>
            <a:r>
              <a:rPr lang="en-US" sz="1600" i="1" dirty="0" smtClean="0"/>
              <a:t>);</a:t>
            </a:r>
          </a:p>
        </p:txBody>
      </p:sp>
    </p:spTree>
    <p:extLst>
      <p:ext uri="{BB962C8B-B14F-4D97-AF65-F5344CB8AC3E}">
        <p14:creationId xmlns:p14="http://schemas.microsoft.com/office/powerpoint/2010/main" val="141548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7638"/>
            <a:ext cx="8215181" cy="5433060"/>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t>11</a:t>
            </a:fld>
            <a:endParaRPr lang="en-GB" dirty="0"/>
          </a:p>
        </p:txBody>
      </p:sp>
      <p:sp>
        <p:nvSpPr>
          <p:cNvPr id="9" name="Title 1"/>
          <p:cNvSpPr>
            <a:spLocks noGrp="1"/>
          </p:cNvSpPr>
          <p:nvPr>
            <p:ph type="title"/>
          </p:nvPr>
        </p:nvSpPr>
        <p:spPr>
          <a:xfrm>
            <a:off x="457200" y="274638"/>
            <a:ext cx="7139136" cy="1143000"/>
          </a:xfrm>
        </p:spPr>
        <p:txBody>
          <a:bodyPr/>
          <a:lstStyle/>
          <a:p>
            <a:r>
              <a:rPr lang="en-GB" dirty="0" smtClean="0"/>
              <a:t>The bunker – Design status</a:t>
            </a:r>
            <a:br>
              <a:rPr lang="en-GB" dirty="0" smtClean="0"/>
            </a:br>
            <a:r>
              <a:rPr lang="en-GB" sz="2000" dirty="0" smtClean="0"/>
              <a:t>WALLS</a:t>
            </a:r>
            <a:endParaRPr lang="en-GB" sz="2000" dirty="0"/>
          </a:p>
        </p:txBody>
      </p:sp>
      <p:sp>
        <p:nvSpPr>
          <p:cNvPr id="10" name="TextBox 9"/>
          <p:cNvSpPr txBox="1"/>
          <p:nvPr/>
        </p:nvSpPr>
        <p:spPr>
          <a:xfrm>
            <a:off x="5689216" y="6200358"/>
            <a:ext cx="2491280" cy="338554"/>
          </a:xfrm>
          <a:prstGeom prst="rect">
            <a:avLst/>
          </a:prstGeom>
          <a:noFill/>
        </p:spPr>
        <p:txBody>
          <a:bodyPr wrap="square" rtlCol="0">
            <a:spAutoFit/>
          </a:bodyPr>
          <a:lstStyle/>
          <a:p>
            <a:r>
              <a:rPr lang="en-US" sz="1600" i="1" dirty="0" smtClean="0"/>
              <a:t>Full specification shielding</a:t>
            </a:r>
          </a:p>
        </p:txBody>
      </p:sp>
      <p:sp>
        <p:nvSpPr>
          <p:cNvPr id="7" name="TextBox 6"/>
          <p:cNvSpPr txBox="1"/>
          <p:nvPr/>
        </p:nvSpPr>
        <p:spPr>
          <a:xfrm>
            <a:off x="323528" y="1628800"/>
            <a:ext cx="2491280" cy="338554"/>
          </a:xfrm>
          <a:prstGeom prst="rect">
            <a:avLst/>
          </a:prstGeom>
          <a:noFill/>
        </p:spPr>
        <p:txBody>
          <a:bodyPr wrap="square" rtlCol="0">
            <a:spAutoFit/>
          </a:bodyPr>
          <a:lstStyle/>
          <a:p>
            <a:r>
              <a:rPr lang="en-US" sz="1600" i="1" dirty="0" smtClean="0"/>
              <a:t>Temporary shielding</a:t>
            </a:r>
          </a:p>
        </p:txBody>
      </p:sp>
      <p:sp>
        <p:nvSpPr>
          <p:cNvPr id="8" name="TextBox 7"/>
          <p:cNvSpPr txBox="1"/>
          <p:nvPr/>
        </p:nvSpPr>
        <p:spPr>
          <a:xfrm>
            <a:off x="1881605" y="4070472"/>
            <a:ext cx="824450" cy="338554"/>
          </a:xfrm>
          <a:prstGeom prst="rect">
            <a:avLst/>
          </a:prstGeom>
          <a:noFill/>
        </p:spPr>
        <p:txBody>
          <a:bodyPr wrap="square" rtlCol="0">
            <a:spAutoFit/>
          </a:bodyPr>
          <a:lstStyle/>
          <a:p>
            <a:r>
              <a:rPr lang="en-US" sz="1600" i="1" dirty="0" smtClean="0"/>
              <a:t>NORTH</a:t>
            </a:r>
          </a:p>
        </p:txBody>
      </p:sp>
      <p:sp>
        <p:nvSpPr>
          <p:cNvPr id="11" name="TextBox 10"/>
          <p:cNvSpPr txBox="1"/>
          <p:nvPr/>
        </p:nvSpPr>
        <p:spPr>
          <a:xfrm>
            <a:off x="5148064" y="2645522"/>
            <a:ext cx="824450" cy="338554"/>
          </a:xfrm>
          <a:prstGeom prst="rect">
            <a:avLst/>
          </a:prstGeom>
          <a:noFill/>
        </p:spPr>
        <p:txBody>
          <a:bodyPr wrap="square" rtlCol="0">
            <a:spAutoFit/>
          </a:bodyPr>
          <a:lstStyle/>
          <a:p>
            <a:r>
              <a:rPr lang="en-US" sz="1600" i="1" dirty="0" smtClean="0"/>
              <a:t>SOUTH</a:t>
            </a:r>
          </a:p>
        </p:txBody>
      </p:sp>
      <p:sp>
        <p:nvSpPr>
          <p:cNvPr id="12" name="TextBox 11"/>
          <p:cNvSpPr txBox="1"/>
          <p:nvPr/>
        </p:nvSpPr>
        <p:spPr>
          <a:xfrm>
            <a:off x="1475656" y="3351479"/>
            <a:ext cx="824450" cy="338554"/>
          </a:xfrm>
          <a:prstGeom prst="rect">
            <a:avLst/>
          </a:prstGeom>
          <a:noFill/>
        </p:spPr>
        <p:txBody>
          <a:bodyPr wrap="square" rtlCol="0">
            <a:spAutoFit/>
          </a:bodyPr>
          <a:lstStyle/>
          <a:p>
            <a:r>
              <a:rPr lang="en-US" sz="1600" i="1" dirty="0" smtClean="0"/>
              <a:t>EAST</a:t>
            </a:r>
          </a:p>
        </p:txBody>
      </p:sp>
      <p:sp>
        <p:nvSpPr>
          <p:cNvPr id="13" name="TextBox 12"/>
          <p:cNvSpPr txBox="1"/>
          <p:nvPr/>
        </p:nvSpPr>
        <p:spPr>
          <a:xfrm>
            <a:off x="4854973" y="4550514"/>
            <a:ext cx="824450" cy="338554"/>
          </a:xfrm>
          <a:prstGeom prst="rect">
            <a:avLst/>
          </a:prstGeom>
          <a:noFill/>
        </p:spPr>
        <p:txBody>
          <a:bodyPr wrap="square" rtlCol="0">
            <a:spAutoFit/>
          </a:bodyPr>
          <a:lstStyle/>
          <a:p>
            <a:r>
              <a:rPr lang="en-US" sz="1600" i="1" dirty="0" smtClean="0"/>
              <a:t>WEST</a:t>
            </a:r>
          </a:p>
        </p:txBody>
      </p:sp>
      <p:cxnSp>
        <p:nvCxnSpPr>
          <p:cNvPr id="6" name="Straight Arrow Connector 5"/>
          <p:cNvCxnSpPr>
            <a:stCxn id="10" idx="0"/>
          </p:cNvCxnSpPr>
          <p:nvPr/>
        </p:nvCxnSpPr>
        <p:spPr>
          <a:xfrm flipH="1" flipV="1">
            <a:off x="6228184" y="5589240"/>
            <a:ext cx="706672" cy="6111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a:off x="1569168" y="1967354"/>
            <a:ext cx="730938" cy="3815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555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6448"/>
            <a:ext cx="7668344" cy="5468935"/>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t>12</a:t>
            </a:fld>
            <a:endParaRPr lang="en-GB" dirty="0"/>
          </a:p>
        </p:txBody>
      </p:sp>
      <p:sp>
        <p:nvSpPr>
          <p:cNvPr id="9" name="Title 1"/>
          <p:cNvSpPr>
            <a:spLocks noGrp="1"/>
          </p:cNvSpPr>
          <p:nvPr>
            <p:ph type="title"/>
          </p:nvPr>
        </p:nvSpPr>
        <p:spPr>
          <a:xfrm>
            <a:off x="457200" y="274638"/>
            <a:ext cx="7139136" cy="1143000"/>
          </a:xfrm>
        </p:spPr>
        <p:txBody>
          <a:bodyPr/>
          <a:lstStyle/>
          <a:p>
            <a:r>
              <a:rPr lang="en-GB" dirty="0" smtClean="0"/>
              <a:t>The bunker – Design status</a:t>
            </a:r>
            <a:br>
              <a:rPr lang="en-GB" dirty="0" smtClean="0"/>
            </a:br>
            <a:r>
              <a:rPr lang="en-GB" sz="2000" dirty="0" smtClean="0"/>
              <a:t>ROOF</a:t>
            </a:r>
            <a:endParaRPr lang="en-GB" sz="2000" dirty="0"/>
          </a:p>
        </p:txBody>
      </p:sp>
      <p:sp>
        <p:nvSpPr>
          <p:cNvPr id="10" name="TextBox 9"/>
          <p:cNvSpPr txBox="1"/>
          <p:nvPr/>
        </p:nvSpPr>
        <p:spPr>
          <a:xfrm>
            <a:off x="3419872" y="1406669"/>
            <a:ext cx="4248472" cy="1323439"/>
          </a:xfrm>
          <a:prstGeom prst="rect">
            <a:avLst/>
          </a:prstGeom>
          <a:solidFill>
            <a:srgbClr val="0094CA">
              <a:alpha val="91000"/>
            </a:srgbClr>
          </a:solidFill>
        </p:spPr>
        <p:txBody>
          <a:bodyPr wrap="square" rtlCol="0">
            <a:spAutoFit/>
          </a:bodyPr>
          <a:lstStyle/>
          <a:p>
            <a:r>
              <a:rPr lang="en-US" sz="1600" i="1" dirty="0" smtClean="0"/>
              <a:t>The bunker roof function is to:</a:t>
            </a:r>
          </a:p>
          <a:p>
            <a:pPr marL="285750" indent="-285750">
              <a:buFont typeface="Courier New" panose="02070309020205020404" pitchFamily="49" charset="0"/>
              <a:buChar char="o"/>
            </a:pPr>
            <a:r>
              <a:rPr lang="en-US" sz="1600" i="1" dirty="0" smtClean="0"/>
              <a:t>Shield (from radiation);</a:t>
            </a:r>
          </a:p>
          <a:p>
            <a:r>
              <a:rPr lang="en-US" sz="1600" dirty="0" smtClean="0"/>
              <a:t>It also has to allow for:</a:t>
            </a:r>
          </a:p>
          <a:p>
            <a:pPr marL="285750" indent="-285750">
              <a:buFont typeface="Courier New" panose="02070309020205020404" pitchFamily="49" charset="0"/>
              <a:buChar char="o"/>
            </a:pPr>
            <a:r>
              <a:rPr lang="en-US" sz="1600" i="1" dirty="0" smtClean="0"/>
              <a:t>Reasonably fast access into the bunker cavity;</a:t>
            </a:r>
          </a:p>
          <a:p>
            <a:pPr marL="285750" indent="-285750">
              <a:buFont typeface="Courier New" panose="02070309020205020404" pitchFamily="49" charset="0"/>
              <a:buChar char="o"/>
            </a:pPr>
            <a:r>
              <a:rPr lang="en-US" sz="1600" i="1" dirty="0" smtClean="0"/>
              <a:t>Ability to unstack and stack blocks repeatedly;</a:t>
            </a:r>
          </a:p>
        </p:txBody>
      </p:sp>
    </p:spTree>
    <p:extLst>
      <p:ext uri="{BB962C8B-B14F-4D97-AF65-F5344CB8AC3E}">
        <p14:creationId xmlns:p14="http://schemas.microsoft.com/office/powerpoint/2010/main" val="323803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1" y="1417638"/>
            <a:ext cx="6685715" cy="5432669"/>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t>13</a:t>
            </a:fld>
            <a:endParaRPr lang="en-GB" dirty="0"/>
          </a:p>
        </p:txBody>
      </p:sp>
      <p:sp>
        <p:nvSpPr>
          <p:cNvPr id="9" name="Title 1"/>
          <p:cNvSpPr>
            <a:spLocks noGrp="1"/>
          </p:cNvSpPr>
          <p:nvPr>
            <p:ph type="title"/>
          </p:nvPr>
        </p:nvSpPr>
        <p:spPr>
          <a:xfrm>
            <a:off x="457200" y="274638"/>
            <a:ext cx="7139136" cy="1143000"/>
          </a:xfrm>
        </p:spPr>
        <p:txBody>
          <a:bodyPr/>
          <a:lstStyle/>
          <a:p>
            <a:r>
              <a:rPr lang="en-GB" dirty="0" smtClean="0"/>
              <a:t>The bunker – Design status</a:t>
            </a:r>
            <a:br>
              <a:rPr lang="en-GB" dirty="0" smtClean="0"/>
            </a:br>
            <a:r>
              <a:rPr lang="en-GB" sz="2000" dirty="0" smtClean="0"/>
              <a:t>ROOF</a:t>
            </a:r>
            <a:endParaRPr lang="en-GB" sz="2000" dirty="0"/>
          </a:p>
        </p:txBody>
      </p:sp>
      <p:sp>
        <p:nvSpPr>
          <p:cNvPr id="10" name="TextBox 9"/>
          <p:cNvSpPr txBox="1"/>
          <p:nvPr/>
        </p:nvSpPr>
        <p:spPr>
          <a:xfrm>
            <a:off x="4896746" y="1417638"/>
            <a:ext cx="4248472" cy="1077218"/>
          </a:xfrm>
          <a:prstGeom prst="rect">
            <a:avLst/>
          </a:prstGeom>
          <a:solidFill>
            <a:srgbClr val="0094CA">
              <a:alpha val="91000"/>
            </a:srgbClr>
          </a:solidFill>
        </p:spPr>
        <p:txBody>
          <a:bodyPr wrap="square" rtlCol="0">
            <a:spAutoFit/>
          </a:bodyPr>
          <a:lstStyle/>
          <a:p>
            <a:r>
              <a:rPr lang="en-US" sz="1600" i="1" dirty="0" smtClean="0"/>
              <a:t>The bunker roof is made out of blocks;</a:t>
            </a:r>
          </a:p>
          <a:p>
            <a:r>
              <a:rPr lang="en-US" sz="1600" i="1" dirty="0" smtClean="0"/>
              <a:t>The blocks are arranged in 3 overlapping levels;</a:t>
            </a:r>
          </a:p>
          <a:p>
            <a:r>
              <a:rPr lang="en-US" sz="1600" i="1" dirty="0" smtClean="0"/>
              <a:t>Lifting times depend on the particular point of entry;</a:t>
            </a:r>
          </a:p>
        </p:txBody>
      </p:sp>
    </p:spTree>
    <p:extLst>
      <p:ext uri="{BB962C8B-B14F-4D97-AF65-F5344CB8AC3E}">
        <p14:creationId xmlns:p14="http://schemas.microsoft.com/office/powerpoint/2010/main" val="311754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14</a:t>
            </a:fld>
            <a:endParaRPr lang="en-GB" dirty="0"/>
          </a:p>
        </p:txBody>
      </p:sp>
      <p:sp>
        <p:nvSpPr>
          <p:cNvPr id="10" name="TextBox 9"/>
          <p:cNvSpPr txBox="1"/>
          <p:nvPr/>
        </p:nvSpPr>
        <p:spPr>
          <a:xfrm>
            <a:off x="5859036" y="1417638"/>
            <a:ext cx="3286181" cy="1569660"/>
          </a:xfrm>
          <a:prstGeom prst="rect">
            <a:avLst/>
          </a:prstGeom>
          <a:solidFill>
            <a:srgbClr val="0094CA">
              <a:alpha val="91000"/>
            </a:srgbClr>
          </a:solidFill>
        </p:spPr>
        <p:txBody>
          <a:bodyPr wrap="square" rtlCol="0">
            <a:spAutoFit/>
          </a:bodyPr>
          <a:lstStyle/>
          <a:p>
            <a:r>
              <a:rPr lang="en-US" sz="1600" i="1" dirty="0" smtClean="0"/>
              <a:t>The bunker roof is made out of blocks;</a:t>
            </a:r>
          </a:p>
          <a:p>
            <a:r>
              <a:rPr lang="en-US" sz="1600" i="1" dirty="0" smtClean="0"/>
              <a:t>The blocks are arranged in 3 overlapping levels;</a:t>
            </a:r>
          </a:p>
          <a:p>
            <a:r>
              <a:rPr lang="en-US" sz="1600" i="1" dirty="0" smtClean="0"/>
              <a:t>Lifting times depend on the particular point of entry;</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5859037" cy="6858000"/>
          </a:xfrm>
          <a:prstGeom prst="rect">
            <a:avLst/>
          </a:prstGeom>
        </p:spPr>
      </p:pic>
      <p:sp>
        <p:nvSpPr>
          <p:cNvPr id="9" name="Title 1"/>
          <p:cNvSpPr>
            <a:spLocks noGrp="1"/>
          </p:cNvSpPr>
          <p:nvPr>
            <p:ph type="title"/>
          </p:nvPr>
        </p:nvSpPr>
        <p:spPr>
          <a:xfrm>
            <a:off x="5796136" y="-148282"/>
            <a:ext cx="2314600" cy="1714202"/>
          </a:xfrm>
        </p:spPr>
        <p:txBody>
          <a:bodyPr>
            <a:normAutofit/>
          </a:bodyPr>
          <a:lstStyle/>
          <a:p>
            <a:r>
              <a:rPr lang="en-GB" sz="2400" dirty="0" smtClean="0"/>
              <a:t>The bunker – Design status</a:t>
            </a:r>
            <a:r>
              <a:rPr lang="en-GB" dirty="0" smtClean="0"/>
              <a:t/>
            </a:r>
            <a:br>
              <a:rPr lang="en-GB" dirty="0" smtClean="0"/>
            </a:br>
            <a:r>
              <a:rPr lang="en-GB" sz="2000" dirty="0" smtClean="0"/>
              <a:t>ROOF</a:t>
            </a:r>
            <a:endParaRPr lang="en-GB" sz="2000" dirty="0"/>
          </a:p>
        </p:txBody>
      </p:sp>
      <p:sp>
        <p:nvSpPr>
          <p:cNvPr id="5" name="Rectangle 4"/>
          <p:cNvSpPr/>
          <p:nvPr/>
        </p:nvSpPr>
        <p:spPr>
          <a:xfrm>
            <a:off x="83" y="1"/>
            <a:ext cx="5840986" cy="2834272"/>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451" y="2852936"/>
            <a:ext cx="2247349"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89767" y="2834272"/>
            <a:ext cx="3051302" cy="2053549"/>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771800" y="2852936"/>
            <a:ext cx="6355366" cy="2602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 y="4887823"/>
            <a:ext cx="4787154" cy="1970178"/>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24451" y="4869160"/>
            <a:ext cx="4297670" cy="19888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4451" y="2852936"/>
            <a:ext cx="4297670" cy="2415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71800" y="4869160"/>
            <a:ext cx="2050321" cy="6480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2121" y="3113178"/>
            <a:ext cx="4305045" cy="3726159"/>
          </a:xfrm>
          <a:prstGeom prst="rect">
            <a:avLst/>
          </a:prstGeom>
          <a:ln w="38100">
            <a:solidFill>
              <a:srgbClr val="FF0000"/>
            </a:solidFill>
          </a:ln>
        </p:spPr>
      </p:pic>
      <p:sp>
        <p:nvSpPr>
          <p:cNvPr id="16" name="Rectangle 15"/>
          <p:cNvSpPr/>
          <p:nvPr/>
        </p:nvSpPr>
        <p:spPr>
          <a:xfrm>
            <a:off x="-1" y="2834272"/>
            <a:ext cx="506401" cy="2053549"/>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3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1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350"/>
                            </p:stCondLst>
                            <p:childTnLst>
                              <p:par>
                                <p:cTn id="14" presetID="1" presetClass="entr" presetSubtype="0" fill="hold" nodeType="afterEffect">
                                  <p:stCondLst>
                                    <p:cond delay="1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450"/>
                            </p:stCondLst>
                            <p:childTnLst>
                              <p:par>
                                <p:cTn id="17" presetID="1" presetClass="entr" presetSubtype="0" fill="hold" nodeType="afterEffect">
                                  <p:stCondLst>
                                    <p:cond delay="1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550"/>
                            </p:stCondLst>
                            <p:childTnLst>
                              <p:par>
                                <p:cTn id="20" presetID="1" presetClass="entr" presetSubtype="0" fill="hold" nodeType="afterEffect">
                                  <p:stCondLst>
                                    <p:cond delay="1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650"/>
                            </p:stCondLst>
                            <p:childTnLst>
                              <p:par>
                                <p:cTn id="23" presetID="4" presetClass="entr" presetSubtype="32" fill="hold" nodeType="after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box(out)">
                                      <p:cBhvr>
                                        <p:cTn id="25" dur="1000"/>
                                        <p:tgtEl>
                                          <p:spTgt spid="3"/>
                                        </p:tgtEl>
                                      </p:cBhvr>
                                    </p:animEffect>
                                  </p:childTnLst>
                                </p:cTn>
                              </p:par>
                            </p:childTnLst>
                          </p:cTn>
                        </p:par>
                        <p:par>
                          <p:cTn id="26" fill="hold">
                            <p:stCondLst>
                              <p:cond delay="215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15</a:t>
            </a:fld>
            <a:endParaRPr lang="en-GB" dirty="0"/>
          </a:p>
        </p:txBody>
      </p:sp>
      <p:sp>
        <p:nvSpPr>
          <p:cNvPr id="9" name="Title 1"/>
          <p:cNvSpPr>
            <a:spLocks noGrp="1"/>
          </p:cNvSpPr>
          <p:nvPr>
            <p:ph type="title"/>
          </p:nvPr>
        </p:nvSpPr>
        <p:spPr>
          <a:xfrm>
            <a:off x="457200" y="274638"/>
            <a:ext cx="7139136" cy="1143000"/>
          </a:xfrm>
        </p:spPr>
        <p:txBody>
          <a:bodyPr/>
          <a:lstStyle/>
          <a:p>
            <a:r>
              <a:rPr lang="en-GB" dirty="0" smtClean="0"/>
              <a:t>The bunker – Instruments integration</a:t>
            </a:r>
            <a:br>
              <a:rPr lang="en-GB" dirty="0" smtClean="0"/>
            </a:br>
            <a:endParaRPr lang="en-GB" sz="2000" dirty="0"/>
          </a:p>
        </p:txBody>
      </p:sp>
      <p:sp>
        <p:nvSpPr>
          <p:cNvPr id="10" name="TextBox 9"/>
          <p:cNvSpPr txBox="1"/>
          <p:nvPr/>
        </p:nvSpPr>
        <p:spPr>
          <a:xfrm>
            <a:off x="13592" y="1417637"/>
            <a:ext cx="4395488" cy="1569660"/>
          </a:xfrm>
          <a:prstGeom prst="rect">
            <a:avLst/>
          </a:prstGeom>
          <a:solidFill>
            <a:srgbClr val="0094CA">
              <a:alpha val="91000"/>
            </a:srgbClr>
          </a:solidFill>
        </p:spPr>
        <p:txBody>
          <a:bodyPr wrap="square" rtlCol="0">
            <a:spAutoFit/>
          </a:bodyPr>
          <a:lstStyle/>
          <a:p>
            <a:r>
              <a:rPr lang="en-US" sz="1600" dirty="0" smtClean="0"/>
              <a:t>Two main strategies for the beamline feedthrough through the bunker wall are:</a:t>
            </a:r>
          </a:p>
          <a:p>
            <a:pPr marL="285750" indent="-285750">
              <a:buFont typeface="Courier New" panose="02070309020205020404" pitchFamily="49" charset="0"/>
              <a:buChar char="o"/>
            </a:pPr>
            <a:r>
              <a:rPr lang="en-US" sz="1600" i="1" dirty="0" smtClean="0"/>
              <a:t>Support feedthrough element before and after the wall;</a:t>
            </a:r>
          </a:p>
          <a:p>
            <a:pPr marL="285750" indent="-285750">
              <a:buFont typeface="Courier New" panose="02070309020205020404" pitchFamily="49" charset="0"/>
              <a:buChar char="o"/>
            </a:pPr>
            <a:r>
              <a:rPr lang="en-US" sz="1600" i="1" dirty="0" smtClean="0"/>
              <a:t>Support the feedthrough element within the wall</a:t>
            </a:r>
          </a:p>
        </p:txBody>
      </p:sp>
      <p:pic>
        <p:nvPicPr>
          <p:cNvPr id="7" name="Picture 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876" y="3428876"/>
            <a:ext cx="21907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4926" y="3212976"/>
            <a:ext cx="24590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673139" y="6153616"/>
            <a:ext cx="365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sv-SE" altLang="en-US" sz="1800" dirty="0">
                <a:solidFill>
                  <a:schemeClr val="tx1"/>
                </a:solidFill>
              </a:rPr>
              <a:t>N7 </a:t>
            </a:r>
            <a:r>
              <a:rPr lang="sv-SE" altLang="en-US" sz="1800" dirty="0" err="1">
                <a:solidFill>
                  <a:schemeClr val="tx1"/>
                </a:solidFill>
              </a:rPr>
              <a:t>wall</a:t>
            </a:r>
            <a:r>
              <a:rPr lang="sv-SE" altLang="en-US" sz="1800" dirty="0">
                <a:solidFill>
                  <a:schemeClr val="tx1"/>
                </a:solidFill>
              </a:rPr>
              <a:t> segment - </a:t>
            </a:r>
            <a:r>
              <a:rPr lang="sv-SE" altLang="en-US" sz="1800" b="1" dirty="0">
                <a:solidFill>
                  <a:schemeClr val="tx1"/>
                </a:solidFill>
              </a:rPr>
              <a:t>LOKI</a:t>
            </a:r>
            <a:r>
              <a:rPr lang="sv-SE" altLang="en-US" sz="1800" dirty="0">
                <a:solidFill>
                  <a:schemeClr val="tx1"/>
                </a:solidFill>
              </a:rPr>
              <a:t> </a:t>
            </a:r>
            <a:r>
              <a:rPr lang="sv-SE" altLang="en-US" sz="1800" dirty="0" err="1">
                <a:solidFill>
                  <a:schemeClr val="tx1"/>
                </a:solidFill>
              </a:rPr>
              <a:t>Feedthrough</a:t>
            </a:r>
            <a:endParaRPr lang="sv-SE" altLang="en-US" sz="1800" dirty="0">
              <a:solidFill>
                <a:schemeClr val="tx1"/>
              </a:solidFill>
            </a:endParaRPr>
          </a:p>
        </p:txBody>
      </p:sp>
      <p:sp>
        <p:nvSpPr>
          <p:cNvPr id="12" name="TextBox 15"/>
          <p:cNvSpPr txBox="1">
            <a:spLocks noChangeArrowheads="1"/>
          </p:cNvSpPr>
          <p:nvPr/>
        </p:nvSpPr>
        <p:spPr bwMode="auto">
          <a:xfrm>
            <a:off x="4584453" y="6159629"/>
            <a:ext cx="3938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7F7F7F"/>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sv-SE" altLang="en-US" sz="1800" dirty="0">
                <a:solidFill>
                  <a:schemeClr val="tx1"/>
                </a:solidFill>
              </a:rPr>
              <a:t>E3 </a:t>
            </a:r>
            <a:r>
              <a:rPr lang="sv-SE" altLang="en-US" sz="1800" dirty="0" err="1">
                <a:solidFill>
                  <a:schemeClr val="tx1"/>
                </a:solidFill>
              </a:rPr>
              <a:t>wall</a:t>
            </a:r>
            <a:r>
              <a:rPr lang="sv-SE" altLang="en-US" sz="1800" dirty="0">
                <a:solidFill>
                  <a:schemeClr val="tx1"/>
                </a:solidFill>
              </a:rPr>
              <a:t> segment - </a:t>
            </a:r>
            <a:r>
              <a:rPr lang="sv-SE" altLang="en-US" sz="1800" b="1" dirty="0">
                <a:solidFill>
                  <a:schemeClr val="tx1"/>
                </a:solidFill>
              </a:rPr>
              <a:t>SKADI</a:t>
            </a:r>
            <a:r>
              <a:rPr lang="sv-SE" altLang="en-US" sz="1800" dirty="0">
                <a:solidFill>
                  <a:schemeClr val="tx1"/>
                </a:solidFill>
              </a:rPr>
              <a:t> </a:t>
            </a:r>
            <a:r>
              <a:rPr lang="sv-SE" altLang="en-US" sz="1800" dirty="0" err="1">
                <a:solidFill>
                  <a:schemeClr val="tx1"/>
                </a:solidFill>
              </a:rPr>
              <a:t>Feedthrough</a:t>
            </a:r>
            <a:endParaRPr lang="sv-SE" altLang="en-US" sz="1800" dirty="0">
              <a:solidFill>
                <a:schemeClr val="tx1"/>
              </a:solidFill>
            </a:endParaRPr>
          </a:p>
        </p:txBody>
      </p:sp>
      <p:pic>
        <p:nvPicPr>
          <p:cNvPr id="13"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2901" y="3212976"/>
            <a:ext cx="20796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6989" y="3197101"/>
            <a:ext cx="20161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4495850" y="2943700"/>
            <a:ext cx="1833" cy="3652515"/>
          </a:xfrm>
          <a:prstGeom prst="line">
            <a:avLst/>
          </a:prstGeom>
          <a:ln w="25400">
            <a:solidFill>
              <a:srgbClr val="059ED6"/>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80540" y="1417638"/>
            <a:ext cx="4563459" cy="1569660"/>
          </a:xfrm>
          <a:prstGeom prst="rect">
            <a:avLst/>
          </a:prstGeom>
          <a:solidFill>
            <a:srgbClr val="0094CA">
              <a:alpha val="91000"/>
            </a:srgbClr>
          </a:solidFill>
        </p:spPr>
        <p:txBody>
          <a:bodyPr wrap="square" rtlCol="0">
            <a:spAutoFit/>
          </a:bodyPr>
          <a:lstStyle/>
          <a:p>
            <a:r>
              <a:rPr lang="en-US" sz="1600" dirty="0" smtClean="0"/>
              <a:t>Integration effort is working well but;</a:t>
            </a:r>
          </a:p>
          <a:p>
            <a:pPr marL="285750" indent="-285750">
              <a:buFont typeface="Courier New" panose="02070309020205020404" pitchFamily="49" charset="0"/>
              <a:buChar char="o"/>
            </a:pPr>
            <a:r>
              <a:rPr lang="en-US" sz="1600" i="1" dirty="0" smtClean="0"/>
              <a:t>I don’t see consistency in the flow of information;</a:t>
            </a:r>
          </a:p>
          <a:p>
            <a:pPr marL="285750" indent="-285750">
              <a:buFont typeface="Courier New" panose="02070309020205020404" pitchFamily="49" charset="0"/>
              <a:buChar char="o"/>
            </a:pPr>
            <a:r>
              <a:rPr lang="en-US" sz="1600" i="1" dirty="0" smtClean="0"/>
              <a:t>Some instrument teams have set wall feedthrough geometry, some don’t;</a:t>
            </a:r>
          </a:p>
          <a:p>
            <a:pPr marL="285750" indent="-285750">
              <a:buFont typeface="Courier New" panose="02070309020205020404" pitchFamily="49" charset="0"/>
              <a:buChar char="o"/>
            </a:pPr>
            <a:r>
              <a:rPr lang="en-US" sz="1600" i="1" dirty="0" smtClean="0"/>
              <a:t>This is fine, but we (the bunker design team) have to stop integration adjustment effort;</a:t>
            </a:r>
          </a:p>
        </p:txBody>
      </p:sp>
    </p:spTree>
    <p:extLst>
      <p:ext uri="{BB962C8B-B14F-4D97-AF65-F5344CB8AC3E}">
        <p14:creationId xmlns:p14="http://schemas.microsoft.com/office/powerpoint/2010/main" val="215258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16</a:t>
            </a:fld>
            <a:endParaRPr lang="en-GB" dirty="0"/>
          </a:p>
        </p:txBody>
      </p:sp>
      <p:sp>
        <p:nvSpPr>
          <p:cNvPr id="9" name="Title 1"/>
          <p:cNvSpPr>
            <a:spLocks noGrp="1"/>
          </p:cNvSpPr>
          <p:nvPr>
            <p:ph type="title"/>
          </p:nvPr>
        </p:nvSpPr>
        <p:spPr>
          <a:xfrm>
            <a:off x="457200" y="274638"/>
            <a:ext cx="7139136" cy="1143000"/>
          </a:xfrm>
        </p:spPr>
        <p:txBody>
          <a:bodyPr>
            <a:normAutofit fontScale="90000"/>
          </a:bodyPr>
          <a:lstStyle/>
          <a:p>
            <a:r>
              <a:rPr lang="en-GB" sz="3600" dirty="0" smtClean="0"/>
              <a:t>The bunker – Instruments integration</a:t>
            </a:r>
            <a:r>
              <a:rPr lang="en-GB" dirty="0" smtClean="0"/>
              <a:t/>
            </a:r>
            <a:br>
              <a:rPr lang="en-GB" dirty="0" smtClean="0"/>
            </a:br>
            <a:r>
              <a:rPr lang="en-GB" b="1" dirty="0" smtClean="0"/>
              <a:t>NMX</a:t>
            </a:r>
            <a:r>
              <a:rPr lang="en-GB" dirty="0" smtClean="0"/>
              <a:t/>
            </a:r>
            <a:br>
              <a:rPr lang="en-GB" dirty="0" smtClean="0"/>
            </a:br>
            <a:endParaRPr lang="en-GB" sz="20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705" y="1439940"/>
            <a:ext cx="7832719" cy="5406909"/>
          </a:xfrm>
          <a:prstGeom prst="rect">
            <a:avLst/>
          </a:prstGeom>
        </p:spPr>
      </p:pic>
    </p:spTree>
    <p:extLst>
      <p:ext uri="{BB962C8B-B14F-4D97-AF65-F5344CB8AC3E}">
        <p14:creationId xmlns:p14="http://schemas.microsoft.com/office/powerpoint/2010/main" val="201892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17</a:t>
            </a:fld>
            <a:endParaRPr lang="en-GB" dirty="0"/>
          </a:p>
        </p:txBody>
      </p:sp>
      <p:sp>
        <p:nvSpPr>
          <p:cNvPr id="9" name="Title 1"/>
          <p:cNvSpPr>
            <a:spLocks noGrp="1"/>
          </p:cNvSpPr>
          <p:nvPr>
            <p:ph type="title"/>
          </p:nvPr>
        </p:nvSpPr>
        <p:spPr>
          <a:xfrm>
            <a:off x="457200" y="274638"/>
            <a:ext cx="7139136" cy="1143000"/>
          </a:xfrm>
        </p:spPr>
        <p:txBody>
          <a:bodyPr>
            <a:normAutofit fontScale="90000"/>
          </a:bodyPr>
          <a:lstStyle/>
          <a:p>
            <a:r>
              <a:rPr lang="en-GB" sz="3600" dirty="0" smtClean="0"/>
              <a:t>The bunker – Instruments integration</a:t>
            </a:r>
            <a:r>
              <a:rPr lang="en-GB" dirty="0" smtClean="0"/>
              <a:t/>
            </a:r>
            <a:br>
              <a:rPr lang="en-GB" dirty="0" smtClean="0"/>
            </a:br>
            <a:r>
              <a:rPr lang="en-GB" b="1" dirty="0" smtClean="0"/>
              <a:t>DREAM</a:t>
            </a:r>
            <a:r>
              <a:rPr lang="en-GB" dirty="0" smtClean="0"/>
              <a:t/>
            </a:r>
            <a:br>
              <a:rPr lang="en-GB" dirty="0" smtClean="0"/>
            </a:br>
            <a:endParaRPr lang="en-GB" sz="2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40038"/>
            <a:ext cx="9127882" cy="3951068"/>
          </a:xfrm>
          <a:prstGeom prst="rect">
            <a:avLst/>
          </a:prstGeom>
        </p:spPr>
      </p:pic>
      <p:sp>
        <p:nvSpPr>
          <p:cNvPr id="13" name="Rectangle 12"/>
          <p:cNvSpPr/>
          <p:nvPr/>
        </p:nvSpPr>
        <p:spPr>
          <a:xfrm>
            <a:off x="0" y="1442691"/>
            <a:ext cx="9094136" cy="1457762"/>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3568" y="2924944"/>
            <a:ext cx="1512168" cy="1467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683568" y="1442692"/>
            <a:ext cx="2625520" cy="14822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95736" y="2885626"/>
            <a:ext cx="6898400" cy="1539029"/>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2094106" y="1464138"/>
            <a:ext cx="7049894" cy="14608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4430288"/>
            <a:ext cx="9094136" cy="14951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195736" y="4392932"/>
            <a:ext cx="6948264" cy="24650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3568" y="4392932"/>
            <a:ext cx="2643148" cy="24650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2900453"/>
            <a:ext cx="683568" cy="1532456"/>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2834" y="1464138"/>
            <a:ext cx="5751302" cy="5372415"/>
          </a:xfrm>
          <a:prstGeom prst="rect">
            <a:avLst/>
          </a:prstGeom>
          <a:ln w="57150">
            <a:solidFill>
              <a:srgbClr val="FF0000"/>
            </a:solidFill>
          </a:ln>
        </p:spPr>
      </p:pic>
    </p:spTree>
    <p:extLst>
      <p:ext uri="{BB962C8B-B14F-4D97-AF65-F5344CB8AC3E}">
        <p14:creationId xmlns:p14="http://schemas.microsoft.com/office/powerpoint/2010/main" val="173078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50"/>
                            </p:stCondLst>
                            <p:childTnLst>
                              <p:par>
                                <p:cTn id="11" presetID="6" presetClass="entr" presetSubtype="16"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par>
                                <p:cTn id="14" presetID="6" presetClass="entr" presetSubtype="16"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1000"/>
                                        <p:tgtEl>
                                          <p:spTgt spid="10"/>
                                        </p:tgtEl>
                                      </p:cBhvr>
                                    </p:animEffect>
                                  </p:childTnLst>
                                </p:cTn>
                              </p:par>
                              <p:par>
                                <p:cTn id="17" presetID="6" presetClass="entr" presetSubtype="16"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1000"/>
                                        <p:tgtEl>
                                          <p:spTgt spid="11"/>
                                        </p:tgtEl>
                                      </p:cBhvr>
                                    </p:animEffect>
                                  </p:childTnLst>
                                </p:cTn>
                              </p:par>
                              <p:par>
                                <p:cTn id="20" presetID="6" presetClass="entr" presetSubtype="16"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1000"/>
                                        <p:tgtEl>
                                          <p:spTgt spid="12"/>
                                        </p:tgtEl>
                                      </p:cBhvr>
                                    </p:animEffect>
                                  </p:childTnLst>
                                </p:cTn>
                              </p:par>
                            </p:childTnLst>
                          </p:cTn>
                        </p:par>
                        <p:par>
                          <p:cTn id="23" fill="hold">
                            <p:stCondLst>
                              <p:cond delay="1750"/>
                            </p:stCondLst>
                            <p:childTnLst>
                              <p:par>
                                <p:cTn id="24" presetID="4" presetClass="entr" presetSubtype="32" fill="hold" nodeType="afterEffect">
                                  <p:stCondLst>
                                    <p:cond delay="250"/>
                                  </p:stCondLst>
                                  <p:childTnLst>
                                    <p:set>
                                      <p:cBhvr>
                                        <p:cTn id="25" dur="1" fill="hold">
                                          <p:stCondLst>
                                            <p:cond delay="0"/>
                                          </p:stCondLst>
                                        </p:cTn>
                                        <p:tgtEl>
                                          <p:spTgt spid="5"/>
                                        </p:tgtEl>
                                        <p:attrNameLst>
                                          <p:attrName>style.visibility</p:attrName>
                                        </p:attrNameLst>
                                      </p:cBhvr>
                                      <p:to>
                                        <p:strVal val="visible"/>
                                      </p:to>
                                    </p:set>
                                    <p:animEffect transition="in" filter="box(out)">
                                      <p:cBhvr>
                                        <p:cTn id="26" dur="1000"/>
                                        <p:tgtEl>
                                          <p:spTgt spid="5"/>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15"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18</a:t>
            </a:fld>
            <a:endParaRPr lang="en-GB" dirty="0"/>
          </a:p>
        </p:txBody>
      </p:sp>
      <p:sp>
        <p:nvSpPr>
          <p:cNvPr id="9" name="Title 1"/>
          <p:cNvSpPr>
            <a:spLocks noGrp="1"/>
          </p:cNvSpPr>
          <p:nvPr>
            <p:ph type="title"/>
          </p:nvPr>
        </p:nvSpPr>
        <p:spPr>
          <a:xfrm>
            <a:off x="457200" y="274638"/>
            <a:ext cx="7139136" cy="1143000"/>
          </a:xfrm>
        </p:spPr>
        <p:txBody>
          <a:bodyPr>
            <a:normAutofit fontScale="90000"/>
          </a:bodyPr>
          <a:lstStyle/>
          <a:p>
            <a:r>
              <a:rPr lang="en-GB" sz="3600" dirty="0" smtClean="0"/>
              <a:t>The bunker – Instruments integration</a:t>
            </a:r>
            <a:r>
              <a:rPr lang="en-GB" dirty="0" smtClean="0"/>
              <a:t/>
            </a:r>
            <a:br>
              <a:rPr lang="en-GB" dirty="0" smtClean="0"/>
            </a:br>
            <a:r>
              <a:rPr lang="en-GB" b="1" dirty="0" smtClean="0"/>
              <a:t>ODIN</a:t>
            </a:r>
            <a:r>
              <a:rPr lang="en-GB" dirty="0" smtClean="0"/>
              <a:t/>
            </a:r>
            <a:br>
              <a:rPr lang="en-GB" dirty="0" smtClean="0"/>
            </a:br>
            <a:endParaRPr lang="en-GB" sz="2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04864"/>
            <a:ext cx="9144000" cy="3571963"/>
          </a:xfrm>
          <a:prstGeom prst="rect">
            <a:avLst/>
          </a:prstGeom>
        </p:spPr>
      </p:pic>
      <p:sp>
        <p:nvSpPr>
          <p:cNvPr id="6" name="Rectangle 5"/>
          <p:cNvSpPr/>
          <p:nvPr/>
        </p:nvSpPr>
        <p:spPr>
          <a:xfrm>
            <a:off x="2339752" y="2492896"/>
            <a:ext cx="1584176" cy="20162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2339752" y="1417638"/>
            <a:ext cx="1030350" cy="10752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923928" y="1464137"/>
            <a:ext cx="5220072" cy="10287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23928" y="4509120"/>
            <a:ext cx="5220072" cy="2348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39752" y="4509120"/>
            <a:ext cx="1030350" cy="23739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0102" y="1464137"/>
            <a:ext cx="5773898" cy="5372416"/>
          </a:xfrm>
          <a:prstGeom prst="rect">
            <a:avLst/>
          </a:prstGeom>
          <a:ln w="57150">
            <a:solidFill>
              <a:srgbClr val="FF0000"/>
            </a:solidFill>
          </a:ln>
        </p:spPr>
      </p:pic>
    </p:spTree>
    <p:extLst>
      <p:ext uri="{BB962C8B-B14F-4D97-AF65-F5344CB8AC3E}">
        <p14:creationId xmlns:p14="http://schemas.microsoft.com/office/powerpoint/2010/main" val="134957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50"/>
                            </p:stCondLst>
                            <p:childTnLst>
                              <p:par>
                                <p:cTn id="11" presetID="6" presetClass="entr" presetSubtype="16"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par>
                                <p:cTn id="14" presetID="6" presetClass="entr" presetSubtype="16"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1000"/>
                                        <p:tgtEl>
                                          <p:spTgt spid="10"/>
                                        </p:tgtEl>
                                      </p:cBhvr>
                                    </p:animEffect>
                                  </p:childTnLst>
                                </p:cTn>
                              </p:par>
                              <p:par>
                                <p:cTn id="17" presetID="6" presetClass="entr" presetSubtype="16"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1000"/>
                                        <p:tgtEl>
                                          <p:spTgt spid="11"/>
                                        </p:tgtEl>
                                      </p:cBhvr>
                                    </p:animEffect>
                                  </p:childTnLst>
                                </p:cTn>
                              </p:par>
                              <p:par>
                                <p:cTn id="20" presetID="6" presetClass="entr" presetSubtype="16"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1000"/>
                                        <p:tgtEl>
                                          <p:spTgt spid="12"/>
                                        </p:tgtEl>
                                      </p:cBhvr>
                                    </p:animEffect>
                                  </p:childTnLst>
                                </p:cTn>
                              </p:par>
                            </p:childTnLst>
                          </p:cTn>
                        </p:par>
                        <p:par>
                          <p:cTn id="23" fill="hold">
                            <p:stCondLst>
                              <p:cond delay="1750"/>
                            </p:stCondLst>
                            <p:childTnLst>
                              <p:par>
                                <p:cTn id="24" presetID="4" presetClass="entr" presetSubtype="32" fill="hold" nodeType="afterEffect">
                                  <p:stCondLst>
                                    <p:cond delay="250"/>
                                  </p:stCondLst>
                                  <p:childTnLst>
                                    <p:set>
                                      <p:cBhvr>
                                        <p:cTn id="25" dur="1" fill="hold">
                                          <p:stCondLst>
                                            <p:cond delay="0"/>
                                          </p:stCondLst>
                                        </p:cTn>
                                        <p:tgtEl>
                                          <p:spTgt spid="5"/>
                                        </p:tgtEl>
                                        <p:attrNameLst>
                                          <p:attrName>style.visibility</p:attrName>
                                        </p:attrNameLst>
                                      </p:cBhvr>
                                      <p:to>
                                        <p:strVal val="visible"/>
                                      </p:to>
                                    </p:set>
                                    <p:animEffect transition="in" filter="box(ou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19</a:t>
            </a:fld>
            <a:endParaRPr lang="en-GB" dirty="0"/>
          </a:p>
        </p:txBody>
      </p:sp>
      <p:sp>
        <p:nvSpPr>
          <p:cNvPr id="9" name="Title 1"/>
          <p:cNvSpPr>
            <a:spLocks noGrp="1"/>
          </p:cNvSpPr>
          <p:nvPr>
            <p:ph type="title"/>
          </p:nvPr>
        </p:nvSpPr>
        <p:spPr>
          <a:xfrm>
            <a:off x="457200" y="274638"/>
            <a:ext cx="7139136" cy="1143000"/>
          </a:xfrm>
        </p:spPr>
        <p:txBody>
          <a:bodyPr>
            <a:normAutofit fontScale="90000"/>
          </a:bodyPr>
          <a:lstStyle/>
          <a:p>
            <a:r>
              <a:rPr lang="en-GB" sz="3600" dirty="0" smtClean="0"/>
              <a:t>The bunker – Instruments integration</a:t>
            </a:r>
            <a:r>
              <a:rPr lang="en-GB" dirty="0" smtClean="0"/>
              <a:t/>
            </a:r>
            <a:br>
              <a:rPr lang="en-GB" dirty="0" smtClean="0"/>
            </a:br>
            <a:r>
              <a:rPr lang="en-GB" b="1" dirty="0" smtClean="0"/>
              <a:t>ESTIA</a:t>
            </a:r>
            <a:r>
              <a:rPr lang="en-GB" dirty="0" smtClean="0"/>
              <a:t/>
            </a:r>
            <a:br>
              <a:rPr lang="en-GB" dirty="0" smtClean="0"/>
            </a:br>
            <a:endParaRPr lang="en-GB" sz="2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31266"/>
            <a:ext cx="9144000" cy="4919159"/>
          </a:xfrm>
          <a:prstGeom prst="rect">
            <a:avLst/>
          </a:prstGeom>
        </p:spPr>
      </p:pic>
      <p:sp>
        <p:nvSpPr>
          <p:cNvPr id="6" name="Rectangle 5"/>
          <p:cNvSpPr/>
          <p:nvPr/>
        </p:nvSpPr>
        <p:spPr>
          <a:xfrm>
            <a:off x="1259632" y="1916832"/>
            <a:ext cx="3096344" cy="36724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1259632" y="1464137"/>
            <a:ext cx="2376278" cy="452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55976" y="1464138"/>
            <a:ext cx="4788024" cy="452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55976" y="5589240"/>
            <a:ext cx="4788024" cy="12687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59632" y="5589240"/>
            <a:ext cx="2411774" cy="12687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1406" y="1464137"/>
            <a:ext cx="5437098" cy="5372416"/>
          </a:xfrm>
          <a:prstGeom prst="rect">
            <a:avLst/>
          </a:prstGeom>
          <a:ln w="57150">
            <a:solidFill>
              <a:srgbClr val="FF0000"/>
            </a:solidFill>
          </a:ln>
        </p:spPr>
      </p:pic>
    </p:spTree>
    <p:extLst>
      <p:ext uri="{BB962C8B-B14F-4D97-AF65-F5344CB8AC3E}">
        <p14:creationId xmlns:p14="http://schemas.microsoft.com/office/powerpoint/2010/main" val="11340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50"/>
                            </p:stCondLst>
                            <p:childTnLst>
                              <p:par>
                                <p:cTn id="11" presetID="6" presetClass="entr" presetSubtype="16"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par>
                                <p:cTn id="14" presetID="6" presetClass="entr" presetSubtype="16"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1000"/>
                                        <p:tgtEl>
                                          <p:spTgt spid="10"/>
                                        </p:tgtEl>
                                      </p:cBhvr>
                                    </p:animEffect>
                                  </p:childTnLst>
                                </p:cTn>
                              </p:par>
                              <p:par>
                                <p:cTn id="17" presetID="6" presetClass="entr" presetSubtype="16"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1000"/>
                                        <p:tgtEl>
                                          <p:spTgt spid="11"/>
                                        </p:tgtEl>
                                      </p:cBhvr>
                                    </p:animEffect>
                                  </p:childTnLst>
                                </p:cTn>
                              </p:par>
                              <p:par>
                                <p:cTn id="20" presetID="6" presetClass="entr" presetSubtype="16"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1000"/>
                                        <p:tgtEl>
                                          <p:spTgt spid="12"/>
                                        </p:tgtEl>
                                      </p:cBhvr>
                                    </p:animEffect>
                                  </p:childTnLst>
                                </p:cTn>
                              </p:par>
                            </p:childTnLst>
                          </p:cTn>
                        </p:par>
                        <p:par>
                          <p:cTn id="23" fill="hold">
                            <p:stCondLst>
                              <p:cond delay="1750"/>
                            </p:stCondLst>
                            <p:childTnLst>
                              <p:par>
                                <p:cTn id="24" presetID="4" presetClass="entr" presetSubtype="32" fill="hold" nodeType="afterEffect">
                                  <p:stCondLst>
                                    <p:cond delay="250"/>
                                  </p:stCondLst>
                                  <p:childTnLst>
                                    <p:set>
                                      <p:cBhvr>
                                        <p:cTn id="25" dur="1" fill="hold">
                                          <p:stCondLst>
                                            <p:cond delay="0"/>
                                          </p:stCondLst>
                                        </p:cTn>
                                        <p:tgtEl>
                                          <p:spTgt spid="5"/>
                                        </p:tgtEl>
                                        <p:attrNameLst>
                                          <p:attrName>style.visibility</p:attrName>
                                        </p:attrNameLst>
                                      </p:cBhvr>
                                      <p:to>
                                        <p:strVal val="visible"/>
                                      </p:to>
                                    </p:set>
                                    <p:animEffect transition="in" filter="box(ou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dirty="0"/>
          </a:p>
        </p:txBody>
      </p:sp>
      <p:sp>
        <p:nvSpPr>
          <p:cNvPr id="9" name="Title 1"/>
          <p:cNvSpPr>
            <a:spLocks noGrp="1"/>
          </p:cNvSpPr>
          <p:nvPr>
            <p:ph type="title"/>
          </p:nvPr>
        </p:nvSpPr>
        <p:spPr>
          <a:xfrm>
            <a:off x="317484" y="188640"/>
            <a:ext cx="3754760" cy="1143000"/>
          </a:xfrm>
        </p:spPr>
        <p:txBody>
          <a:bodyPr/>
          <a:lstStyle/>
          <a:p>
            <a:r>
              <a:rPr lang="en-GB" dirty="0" smtClean="0"/>
              <a:t>The bunker - content</a:t>
            </a:r>
            <a:endParaRPr lang="en-GB" dirty="0"/>
          </a:p>
        </p:txBody>
      </p:sp>
      <p:sp>
        <p:nvSpPr>
          <p:cNvPr id="10" name="TextBox 9"/>
          <p:cNvSpPr txBox="1"/>
          <p:nvPr/>
        </p:nvSpPr>
        <p:spPr>
          <a:xfrm>
            <a:off x="26540" y="1770774"/>
            <a:ext cx="5544616" cy="387798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Project overview</a:t>
            </a:r>
          </a:p>
          <a:p>
            <a:pPr marL="285750" indent="-285750">
              <a:buFont typeface="Arial" panose="020B0604020202020204" pitchFamily="34" charset="0"/>
              <a:buChar char="•"/>
            </a:pPr>
            <a:r>
              <a:rPr lang="en-US" sz="2400" dirty="0" smtClean="0"/>
              <a:t>Design status</a:t>
            </a:r>
          </a:p>
          <a:p>
            <a:pPr marL="720000" lvl="1" indent="-285750">
              <a:buSzPct val="60000"/>
              <a:buFont typeface="Courier New" panose="02070309020205020404" pitchFamily="49" charset="0"/>
              <a:buChar char="o"/>
            </a:pPr>
            <a:r>
              <a:rPr lang="en-US" i="1" dirty="0" smtClean="0"/>
              <a:t>Frame </a:t>
            </a:r>
          </a:p>
          <a:p>
            <a:pPr marL="720000" lvl="1" indent="-285750">
              <a:buSzPct val="60000"/>
              <a:buFont typeface="Courier New" panose="02070309020205020404" pitchFamily="49" charset="0"/>
              <a:buChar char="o"/>
            </a:pPr>
            <a:r>
              <a:rPr lang="en-US" i="1" dirty="0" smtClean="0"/>
              <a:t>Roof </a:t>
            </a:r>
          </a:p>
          <a:p>
            <a:pPr marL="720000" lvl="1" indent="-285750">
              <a:buSzPct val="60000"/>
              <a:buFont typeface="Courier New" panose="02070309020205020404" pitchFamily="49" charset="0"/>
              <a:buChar char="o"/>
            </a:pPr>
            <a:r>
              <a:rPr lang="en-US" i="1" dirty="0" smtClean="0"/>
              <a:t>Walls</a:t>
            </a:r>
          </a:p>
          <a:p>
            <a:pPr marL="285750" lvl="1" indent="-285750">
              <a:buSzPct val="100000"/>
              <a:buFont typeface="Arial" panose="020B0604020202020204" pitchFamily="34" charset="0"/>
              <a:buChar char="•"/>
            </a:pPr>
            <a:r>
              <a:rPr lang="en-US" sz="2400" dirty="0"/>
              <a:t>Instrument </a:t>
            </a:r>
            <a:r>
              <a:rPr lang="en-US" sz="2400" dirty="0" smtClean="0"/>
              <a:t>interfaces</a:t>
            </a:r>
          </a:p>
          <a:p>
            <a:pPr marL="285750" lvl="1" indent="-285750">
              <a:buSzPct val="100000"/>
              <a:buFont typeface="Arial" panose="020B0604020202020204" pitchFamily="34" charset="0"/>
              <a:buChar char="•"/>
            </a:pPr>
            <a:r>
              <a:rPr lang="en-US" sz="2400" dirty="0" smtClean="0"/>
              <a:t>Schedule</a:t>
            </a:r>
            <a:endParaRPr lang="en-US" sz="2400" dirty="0"/>
          </a:p>
          <a:p>
            <a:pPr marL="285750" indent="-285750">
              <a:buFont typeface="Arial" panose="020B0604020202020204" pitchFamily="34" charset="0"/>
              <a:buChar char="•"/>
            </a:pPr>
            <a:r>
              <a:rPr lang="en-US" sz="2400" dirty="0" err="1" smtClean="0"/>
              <a:t>Neutronics</a:t>
            </a:r>
            <a:r>
              <a:rPr lang="en-US" sz="2400" dirty="0" smtClean="0"/>
              <a:t> status </a:t>
            </a:r>
            <a:r>
              <a:rPr lang="en-US" sz="2400" dirty="0" smtClean="0"/>
              <a:t>(Günter M.)</a:t>
            </a:r>
            <a:endParaRPr lang="en-US" sz="2400" i="1" dirty="0" smtClean="0"/>
          </a:p>
          <a:p>
            <a:pPr marL="720000" lvl="1" indent="-285750">
              <a:buSzPct val="60000"/>
              <a:buFont typeface="Courier New" panose="02070309020205020404" pitchFamily="49" charset="0"/>
              <a:buChar char="o"/>
            </a:pPr>
            <a:r>
              <a:rPr lang="en-US" i="1" dirty="0" smtClean="0"/>
              <a:t>Requirements review</a:t>
            </a:r>
          </a:p>
          <a:p>
            <a:pPr marL="720000" lvl="1" indent="-285750">
              <a:buSzPct val="60000"/>
              <a:buFont typeface="Courier New" panose="02070309020205020404" pitchFamily="49" charset="0"/>
              <a:buChar char="o"/>
            </a:pPr>
            <a:r>
              <a:rPr lang="en-US" i="1" dirty="0" smtClean="0"/>
              <a:t>Roof optimization</a:t>
            </a:r>
          </a:p>
          <a:p>
            <a:pPr marL="720000" lvl="1" indent="-285750">
              <a:buSzPct val="60000"/>
              <a:buFont typeface="Courier New" panose="02070309020205020404" pitchFamily="49" charset="0"/>
              <a:buChar char="o"/>
            </a:pPr>
            <a:r>
              <a:rPr lang="en-US" i="1" dirty="0" smtClean="0"/>
              <a:t>Walls optimization</a:t>
            </a:r>
            <a:r>
              <a:rPr lang="en-US" sz="1200" i="1" dirty="0" smtClean="0"/>
              <a:t/>
            </a:r>
            <a:br>
              <a:rPr lang="en-US" sz="1200" i="1" dirty="0" smtClean="0"/>
            </a:br>
            <a:endParaRPr lang="en-US" i="1"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0762" y="1484784"/>
            <a:ext cx="4782747" cy="3456384"/>
          </a:xfrm>
          <a:prstGeom prst="rect">
            <a:avLst/>
          </a:prstGeom>
        </p:spPr>
      </p:pic>
    </p:spTree>
    <p:extLst>
      <p:ext uri="{BB962C8B-B14F-4D97-AF65-F5344CB8AC3E}">
        <p14:creationId xmlns:p14="http://schemas.microsoft.com/office/powerpoint/2010/main" val="3477490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20</a:t>
            </a:fld>
            <a:endParaRPr lang="en-GB" dirty="0"/>
          </a:p>
        </p:txBody>
      </p:sp>
      <p:sp>
        <p:nvSpPr>
          <p:cNvPr id="9" name="Title 1"/>
          <p:cNvSpPr>
            <a:spLocks noGrp="1"/>
          </p:cNvSpPr>
          <p:nvPr>
            <p:ph type="title"/>
          </p:nvPr>
        </p:nvSpPr>
        <p:spPr>
          <a:xfrm>
            <a:off x="457200" y="274638"/>
            <a:ext cx="7139136" cy="1143000"/>
          </a:xfrm>
        </p:spPr>
        <p:txBody>
          <a:bodyPr>
            <a:normAutofit fontScale="90000"/>
          </a:bodyPr>
          <a:lstStyle/>
          <a:p>
            <a:r>
              <a:rPr lang="en-GB" sz="3600" dirty="0" smtClean="0"/>
              <a:t>The bunker – Instruments integration</a:t>
            </a:r>
            <a:r>
              <a:rPr lang="en-GB" dirty="0" smtClean="0"/>
              <a:t/>
            </a:r>
            <a:br>
              <a:rPr lang="en-GB" dirty="0" smtClean="0"/>
            </a:br>
            <a:r>
              <a:rPr lang="en-GB" b="1" dirty="0"/>
              <a:t>N</a:t>
            </a:r>
            <a:r>
              <a:rPr lang="en-GB" b="1" dirty="0" smtClean="0"/>
              <a:t>ightmare</a:t>
            </a:r>
            <a:r>
              <a:rPr lang="en-GB" dirty="0" smtClean="0"/>
              <a:t/>
            </a:r>
            <a:br>
              <a:rPr lang="en-GB" dirty="0" smtClean="0"/>
            </a:br>
            <a:endParaRPr lang="en-GB" sz="20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73785" y="1628800"/>
            <a:ext cx="5934719" cy="4245273"/>
          </a:xfrm>
          <a:prstGeom prst="rect">
            <a:avLst/>
          </a:prstGeom>
        </p:spPr>
      </p:pic>
      <p:sp>
        <p:nvSpPr>
          <p:cNvPr id="13" name="Rectangle 12"/>
          <p:cNvSpPr/>
          <p:nvPr/>
        </p:nvSpPr>
        <p:spPr>
          <a:xfrm>
            <a:off x="3851920" y="2348880"/>
            <a:ext cx="1872208" cy="2160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9512" y="1484784"/>
            <a:ext cx="5616624" cy="4801314"/>
          </a:xfrm>
          <a:prstGeom prst="rect">
            <a:avLst/>
          </a:prstGeom>
          <a:noFill/>
        </p:spPr>
        <p:txBody>
          <a:bodyPr wrap="square" rtlCol="0">
            <a:spAutoFit/>
          </a:bodyPr>
          <a:lstStyle/>
          <a:p>
            <a:r>
              <a:rPr lang="en-US" dirty="0" smtClean="0"/>
              <a:t>To get the LATEST layout</a:t>
            </a:r>
          </a:p>
          <a:p>
            <a:pPr marL="285750" indent="-285750">
              <a:buFontTx/>
              <a:buChar char="-"/>
            </a:pPr>
            <a:r>
              <a:rPr lang="en-US" dirty="0" smtClean="0"/>
              <a:t>Explore</a:t>
            </a:r>
          </a:p>
          <a:p>
            <a:pPr marL="285750" indent="-285750">
              <a:buFontTx/>
              <a:buChar char="-"/>
            </a:pPr>
            <a:r>
              <a:rPr lang="en-US" dirty="0"/>
              <a:t>Expand the whole tree</a:t>
            </a:r>
            <a:endParaRPr lang="en-US" dirty="0" smtClean="0"/>
          </a:p>
          <a:p>
            <a:pPr marL="285750" indent="-285750">
              <a:buFontTx/>
              <a:buChar char="-"/>
            </a:pPr>
            <a:r>
              <a:rPr lang="en-US" dirty="0" smtClean="0"/>
              <a:t>Select (things you don’t wan</a:t>
            </a:r>
            <a:r>
              <a:rPr lang="en-US" dirty="0" smtClean="0">
                <a:solidFill>
                  <a:schemeClr val="bg1"/>
                </a:solidFill>
              </a:rPr>
              <a:t>t</a:t>
            </a:r>
            <a:r>
              <a:rPr lang="en-US" dirty="0" smtClean="0"/>
              <a:t> </a:t>
            </a:r>
            <a:r>
              <a:rPr lang="en-US" dirty="0" smtClean="0">
                <a:solidFill>
                  <a:schemeClr val="bg1"/>
                </a:solidFill>
              </a:rPr>
              <a:t>to see)</a:t>
            </a:r>
          </a:p>
          <a:p>
            <a:pPr marL="285750" indent="-285750">
              <a:buFontTx/>
              <a:buChar char="-"/>
            </a:pPr>
            <a:r>
              <a:rPr lang="en-US" dirty="0" smtClean="0"/>
              <a:t>Remove (things you don’t w</a:t>
            </a:r>
            <a:r>
              <a:rPr lang="en-US" dirty="0" smtClean="0">
                <a:solidFill>
                  <a:schemeClr val="bg1"/>
                </a:solidFill>
              </a:rPr>
              <a:t>ant</a:t>
            </a:r>
            <a:r>
              <a:rPr lang="en-US" dirty="0" smtClean="0"/>
              <a:t> </a:t>
            </a:r>
            <a:r>
              <a:rPr lang="en-US" dirty="0" smtClean="0">
                <a:solidFill>
                  <a:schemeClr val="bg1"/>
                </a:solidFill>
              </a:rPr>
              <a:t>to see)</a:t>
            </a:r>
          </a:p>
          <a:p>
            <a:pPr marL="285750" indent="-285750">
              <a:buFontTx/>
              <a:buChar char="-"/>
            </a:pPr>
            <a:r>
              <a:rPr lang="en-US" dirty="0" smtClean="0"/>
              <a:t>Select all</a:t>
            </a:r>
          </a:p>
          <a:p>
            <a:pPr marL="285750" indent="-285750">
              <a:buFontTx/>
              <a:buChar char="-"/>
            </a:pPr>
            <a:r>
              <a:rPr lang="en-US" dirty="0" smtClean="0"/>
              <a:t>Filter</a:t>
            </a:r>
          </a:p>
          <a:p>
            <a:pPr marL="285750" indent="-285750">
              <a:buFontTx/>
              <a:buChar char="-"/>
            </a:pPr>
            <a:r>
              <a:rPr lang="en-US" dirty="0" smtClean="0"/>
              <a:t>Minor overload</a:t>
            </a:r>
          </a:p>
          <a:p>
            <a:pPr marL="285750" indent="-285750">
              <a:buFontTx/>
              <a:buChar char="-"/>
            </a:pPr>
            <a:r>
              <a:rPr lang="en-US" dirty="0" smtClean="0"/>
              <a:t>Unselect the check box</a:t>
            </a:r>
          </a:p>
          <a:p>
            <a:pPr marL="285750" indent="-285750">
              <a:buFontTx/>
              <a:buChar char="-"/>
            </a:pPr>
            <a:r>
              <a:rPr lang="en-US" dirty="0" smtClean="0"/>
              <a:t>Select the check box</a:t>
            </a:r>
          </a:p>
          <a:p>
            <a:pPr marL="285750" indent="-285750">
              <a:buFontTx/>
              <a:buChar char="-"/>
            </a:pPr>
            <a:r>
              <a:rPr lang="en-US" dirty="0" smtClean="0"/>
              <a:t>Click ‘ok’ and wait</a:t>
            </a:r>
          </a:p>
          <a:p>
            <a:pPr marL="285750" indent="-285750">
              <a:buFontTx/>
              <a:buChar char="-"/>
            </a:pPr>
            <a:r>
              <a:rPr lang="en-US" dirty="0" smtClean="0"/>
              <a:t>Open advanced (and wait)</a:t>
            </a:r>
          </a:p>
          <a:p>
            <a:pPr marL="285750" indent="-285750">
              <a:buFontTx/>
              <a:buChar char="-"/>
            </a:pPr>
            <a:endParaRPr lang="en-US" dirty="0"/>
          </a:p>
          <a:p>
            <a:r>
              <a:rPr lang="en-US" b="1" dirty="0" smtClean="0"/>
              <a:t>And I still didn’t get the correct models.</a:t>
            </a:r>
          </a:p>
          <a:p>
            <a:endParaRPr lang="en-US" dirty="0"/>
          </a:p>
          <a:p>
            <a:r>
              <a:rPr lang="en-US" dirty="0" smtClean="0">
                <a:solidFill>
                  <a:srgbClr val="FF0000"/>
                </a:solidFill>
              </a:rPr>
              <a:t>This is a note to the users to pay CLOSE ATTENTION to their design/modelling work and interfaces.</a:t>
            </a:r>
          </a:p>
        </p:txBody>
      </p:sp>
      <p:pic>
        <p:nvPicPr>
          <p:cNvPr id="7" name="Picture 6"/>
          <p:cNvPicPr>
            <a:picLocks noChangeAspect="1"/>
          </p:cNvPicPr>
          <p:nvPr/>
        </p:nvPicPr>
        <p:blipFill>
          <a:blip r:embed="rId4"/>
          <a:stretch>
            <a:fillRect/>
          </a:stretch>
        </p:blipFill>
        <p:spPr>
          <a:xfrm>
            <a:off x="5228552" y="1700808"/>
            <a:ext cx="3915448" cy="3861903"/>
          </a:xfrm>
          <a:prstGeom prst="rect">
            <a:avLst/>
          </a:prstGeom>
        </p:spPr>
      </p:pic>
      <p:cxnSp>
        <p:nvCxnSpPr>
          <p:cNvPr id="15" name="Straight Connector 14"/>
          <p:cNvCxnSpPr/>
          <p:nvPr/>
        </p:nvCxnSpPr>
        <p:spPr>
          <a:xfrm>
            <a:off x="3851920" y="4509120"/>
            <a:ext cx="1368152" cy="10081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51920" y="1700808"/>
            <a:ext cx="1376632" cy="6480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69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3224" y="1123673"/>
            <a:ext cx="9169200" cy="5459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spcCol="0" rtlCol="0" anchor="ctr"/>
          <a:lstStyle/>
          <a:p>
            <a:pPr algn="ctr"/>
            <a:endParaRPr lang="en-US" sz="1286"/>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811600" y="1692000"/>
            <a:ext cx="6310800" cy="4482000"/>
          </a:xfrm>
          <a:prstGeom prst="rect">
            <a:avLst/>
          </a:prstGeom>
        </p:spPr>
      </p:pic>
      <p:sp>
        <p:nvSpPr>
          <p:cNvPr id="2" name="Title 1"/>
          <p:cNvSpPr>
            <a:spLocks noGrp="1"/>
          </p:cNvSpPr>
          <p:nvPr>
            <p:ph type="title"/>
          </p:nvPr>
        </p:nvSpPr>
        <p:spPr>
          <a:xfrm>
            <a:off x="2959" y="-16232"/>
            <a:ext cx="7347185" cy="1097500"/>
          </a:xfrm>
        </p:spPr>
        <p:txBody>
          <a:bodyPr>
            <a:normAutofit fontScale="90000"/>
          </a:bodyPr>
          <a:lstStyle/>
          <a:p>
            <a:pPr algn="ctr">
              <a:lnSpc>
                <a:spcPts val="3600"/>
              </a:lnSpc>
              <a:spcBef>
                <a:spcPts val="600"/>
              </a:spcBef>
              <a:spcAft>
                <a:spcPts val="600"/>
              </a:spcAft>
            </a:pPr>
            <a:r>
              <a:rPr lang="en-US" dirty="0" smtClean="0"/>
              <a:t>Internal</a:t>
            </a:r>
            <a:r>
              <a:rPr lang="en-US" baseline="30000" dirty="0" smtClean="0"/>
              <a:t>*</a:t>
            </a:r>
            <a:r>
              <a:rPr lang="en-US" dirty="0" smtClean="0"/>
              <a:t> Neutron </a:t>
            </a:r>
            <a:r>
              <a:rPr lang="en-US" dirty="0"/>
              <a:t>Beam Instrument Schedule   </a:t>
            </a:r>
            <a:br>
              <a:rPr lang="en-US" dirty="0"/>
            </a:br>
            <a:r>
              <a:rPr lang="en-US" sz="2700" b="1" cap="all" dirty="0" smtClean="0">
                <a:solidFill>
                  <a:srgbClr val="FFFF00"/>
                </a:solidFill>
              </a:rPr>
              <a:t>Draft for Discussion   </a:t>
            </a:r>
            <a:r>
              <a:rPr lang="en-US" sz="2000" dirty="0" smtClean="0"/>
              <a:t>V3.4, 15</a:t>
            </a:r>
            <a:r>
              <a:rPr lang="en-US" sz="2000" baseline="30000" dirty="0" smtClean="0"/>
              <a:t>th</a:t>
            </a:r>
            <a:r>
              <a:rPr lang="en-US" sz="2000" dirty="0" smtClean="0"/>
              <a:t> September </a:t>
            </a:r>
            <a:r>
              <a:rPr lang="en-US" sz="2000" dirty="0"/>
              <a:t>2017 </a:t>
            </a:r>
            <a:endParaRPr lang="en-US" sz="2000" dirty="0">
              <a:solidFill>
                <a:srgbClr val="FF0000"/>
              </a:solidFill>
            </a:endParaRPr>
          </a:p>
        </p:txBody>
      </p:sp>
      <p:sp>
        <p:nvSpPr>
          <p:cNvPr id="16" name="TextBox 15"/>
          <p:cNvSpPr txBox="1"/>
          <p:nvPr/>
        </p:nvSpPr>
        <p:spPr>
          <a:xfrm>
            <a:off x="16122" y="1912904"/>
            <a:ext cx="2238908" cy="2693045"/>
          </a:xfrm>
          <a:prstGeom prst="rect">
            <a:avLst/>
          </a:prstGeom>
          <a:noFill/>
          <a:ln>
            <a:solidFill>
              <a:schemeClr val="tx1"/>
            </a:solidFill>
          </a:ln>
        </p:spPr>
        <p:txBody>
          <a:bodyPr wrap="square" lIns="72000" tIns="45720" rIns="36000" bIns="45720" rtlCol="0">
            <a:spAutoFit/>
          </a:bodyPr>
          <a:lstStyle/>
          <a:p>
            <a:pPr defTabSz="914418">
              <a:spcBef>
                <a:spcPts val="600"/>
              </a:spcBef>
            </a:pPr>
            <a:r>
              <a:rPr lang="en-US" sz="1400" b="1" dirty="0" smtClean="0">
                <a:solidFill>
                  <a:prstClr val="black"/>
                </a:solidFill>
              </a:rPr>
              <a:t>NOTES:</a:t>
            </a:r>
          </a:p>
          <a:p>
            <a:pPr marL="133350" indent="-133350" defTabSz="914418">
              <a:spcBef>
                <a:spcPts val="600"/>
              </a:spcBef>
              <a:buFont typeface="Arial" charset="0"/>
              <a:buChar char="•"/>
            </a:pPr>
            <a:r>
              <a:rPr lang="en-US" sz="1400" dirty="0" smtClean="0">
                <a:solidFill>
                  <a:prstClr val="black"/>
                </a:solidFill>
              </a:rPr>
              <a:t>Assumes 2MW maximum power until end 2025</a:t>
            </a:r>
          </a:p>
          <a:p>
            <a:pPr marL="133350" indent="-133350" defTabSz="914418">
              <a:spcBef>
                <a:spcPts val="600"/>
              </a:spcBef>
              <a:buFont typeface="Arial" charset="0"/>
              <a:buChar char="•"/>
            </a:pPr>
            <a:r>
              <a:rPr lang="en-US" sz="1400" dirty="0" smtClean="0">
                <a:solidFill>
                  <a:prstClr val="black"/>
                </a:solidFill>
              </a:rPr>
              <a:t>Phases aligned with TG2 reviews on </a:t>
            </a:r>
            <a:r>
              <a:rPr lang="en-US" sz="1400" smtClean="0">
                <a:solidFill>
                  <a:prstClr val="black"/>
                </a:solidFill>
              </a:rPr>
              <a:t>1</a:t>
            </a:r>
            <a:r>
              <a:rPr lang="en-US" sz="1400" baseline="30000" smtClean="0">
                <a:solidFill>
                  <a:prstClr val="black"/>
                </a:solidFill>
              </a:rPr>
              <a:t>st</a:t>
            </a:r>
            <a:r>
              <a:rPr lang="en-US" sz="1400" smtClean="0">
                <a:solidFill>
                  <a:prstClr val="black"/>
                </a:solidFill>
              </a:rPr>
              <a:t> 10 </a:t>
            </a:r>
            <a:r>
              <a:rPr lang="en-US" sz="1400" dirty="0" smtClean="0">
                <a:solidFill>
                  <a:prstClr val="black"/>
                </a:solidFill>
              </a:rPr>
              <a:t>NBIs</a:t>
            </a:r>
            <a:endParaRPr lang="en-US" sz="1400" dirty="0">
              <a:solidFill>
                <a:prstClr val="black"/>
              </a:solidFill>
            </a:endParaRPr>
          </a:p>
          <a:p>
            <a:pPr marL="133350" indent="-133350" defTabSz="914418">
              <a:spcBef>
                <a:spcPts val="600"/>
              </a:spcBef>
              <a:buFont typeface="Arial" charset="0"/>
              <a:buChar char="•"/>
            </a:pPr>
            <a:r>
              <a:rPr lang="en-US" sz="1400" dirty="0" smtClean="0">
                <a:solidFill>
                  <a:prstClr val="black"/>
                </a:solidFill>
              </a:rPr>
              <a:t>Installation &amp; Integration (TG4) + Hot Commissioning (TG5) for first 8 NBIs aligned with draft BOI plan </a:t>
            </a:r>
            <a:r>
              <a:rPr lang="en-US" sz="1400" i="1" dirty="0" smtClean="0">
                <a:solidFill>
                  <a:schemeClr val="bg1">
                    <a:lumMod val="50000"/>
                  </a:schemeClr>
                </a:solidFill>
              </a:rPr>
              <a:t>(</a:t>
            </a:r>
            <a:r>
              <a:rPr lang="en-US" sz="1400" i="1" dirty="0">
                <a:solidFill>
                  <a:schemeClr val="bg1">
                    <a:lumMod val="50000"/>
                  </a:schemeClr>
                </a:solidFill>
              </a:rPr>
              <a:t>schedule match typically within 1 month) </a:t>
            </a:r>
            <a:r>
              <a:rPr lang="en-US" sz="1400" dirty="0">
                <a:solidFill>
                  <a:prstClr val="black"/>
                </a:solidFill>
              </a:rPr>
              <a:t>	</a:t>
            </a:r>
            <a:endParaRPr lang="en-US" sz="1400" dirty="0">
              <a:solidFill>
                <a:srgbClr val="7F7F7F"/>
              </a:solidFill>
            </a:endParaRPr>
          </a:p>
        </p:txBody>
      </p:sp>
      <p:grpSp>
        <p:nvGrpSpPr>
          <p:cNvPr id="22" name="Group 21"/>
          <p:cNvGrpSpPr/>
          <p:nvPr/>
        </p:nvGrpSpPr>
        <p:grpSpPr>
          <a:xfrm>
            <a:off x="0" y="5399999"/>
            <a:ext cx="2149200" cy="1404002"/>
            <a:chOff x="18008" y="3212976"/>
            <a:chExt cx="2039876" cy="1385735"/>
          </a:xfrm>
        </p:grpSpPr>
        <p:pic>
          <p:nvPicPr>
            <p:cNvPr id="15" name="Picture 14"/>
            <p:cNvPicPr>
              <a:picLocks/>
            </p:cNvPicPr>
            <p:nvPr/>
          </p:nvPicPr>
          <p:blipFill>
            <a:blip r:embed="rId4" cstate="screen">
              <a:extLst>
                <a:ext uri="{28A0092B-C50C-407E-A947-70E740481C1C}">
                  <a14:useLocalDpi xmlns:a14="http://schemas.microsoft.com/office/drawing/2010/main"/>
                </a:ext>
              </a:extLst>
            </a:blip>
            <a:stretch>
              <a:fillRect/>
            </a:stretch>
          </p:blipFill>
          <p:spPr>
            <a:xfrm>
              <a:off x="1682027" y="3212977"/>
              <a:ext cx="375857" cy="1385734"/>
            </a:xfrm>
            <a:prstGeom prst="rect">
              <a:avLst/>
            </a:prstGeom>
          </p:spPr>
        </p:pic>
        <p:grpSp>
          <p:nvGrpSpPr>
            <p:cNvPr id="18" name="Group 17"/>
            <p:cNvGrpSpPr/>
            <p:nvPr/>
          </p:nvGrpSpPr>
          <p:grpSpPr>
            <a:xfrm>
              <a:off x="18008" y="3212976"/>
              <a:ext cx="2033043" cy="1374698"/>
              <a:chOff x="43032" y="4869160"/>
              <a:chExt cx="2033043" cy="1620000"/>
            </a:xfrm>
          </p:grpSpPr>
          <p:sp>
            <p:nvSpPr>
              <p:cNvPr id="3" name="TextBox 2"/>
              <p:cNvSpPr txBox="1"/>
              <p:nvPr/>
            </p:nvSpPr>
            <p:spPr>
              <a:xfrm>
                <a:off x="43032" y="4869161"/>
                <a:ext cx="1708439" cy="1554219"/>
              </a:xfrm>
              <a:prstGeom prst="rect">
                <a:avLst/>
              </a:prstGeom>
              <a:noFill/>
            </p:spPr>
            <p:txBody>
              <a:bodyPr wrap="square" lIns="36000" rIns="36000" rtlCol="0">
                <a:spAutoFit/>
              </a:bodyPr>
              <a:lstStyle/>
              <a:p>
                <a:pPr algn="r" defTabSz="914418">
                  <a:spcAft>
                    <a:spcPts val="500"/>
                  </a:spcAft>
                </a:pPr>
                <a:r>
                  <a:rPr lang="en-US" sz="1000" dirty="0">
                    <a:solidFill>
                      <a:prstClr val="black"/>
                    </a:solidFill>
                  </a:rPr>
                  <a:t>Preliminary Design</a:t>
                </a:r>
              </a:p>
              <a:p>
                <a:pPr algn="r" defTabSz="914418">
                  <a:spcAft>
                    <a:spcPts val="500"/>
                  </a:spcAft>
                </a:pPr>
                <a:r>
                  <a:rPr lang="en-US" sz="1000" dirty="0">
                    <a:solidFill>
                      <a:prstClr val="black"/>
                    </a:solidFill>
                  </a:rPr>
                  <a:t>Detailed Design</a:t>
                </a:r>
              </a:p>
              <a:p>
                <a:pPr algn="r" defTabSz="914418">
                  <a:spcAft>
                    <a:spcPts val="500"/>
                  </a:spcAft>
                </a:pPr>
                <a:r>
                  <a:rPr lang="en-US" sz="1000" dirty="0">
                    <a:solidFill>
                      <a:prstClr val="black"/>
                    </a:solidFill>
                  </a:rPr>
                  <a:t>Manufacturing &amp; Procurement</a:t>
                </a:r>
              </a:p>
              <a:p>
                <a:pPr algn="r" defTabSz="914418">
                  <a:spcAft>
                    <a:spcPts val="500"/>
                  </a:spcAft>
                </a:pPr>
                <a:r>
                  <a:rPr lang="en-US" sz="1000" dirty="0">
                    <a:solidFill>
                      <a:prstClr val="black"/>
                    </a:solidFill>
                  </a:rPr>
                  <a:t>Installation &amp; Integration</a:t>
                </a:r>
              </a:p>
              <a:p>
                <a:pPr algn="r" defTabSz="914418">
                  <a:spcAft>
                    <a:spcPts val="500"/>
                  </a:spcAft>
                </a:pPr>
                <a:r>
                  <a:rPr lang="en-US" sz="1000" dirty="0">
                    <a:solidFill>
                      <a:prstClr val="black"/>
                    </a:solidFill>
                  </a:rPr>
                  <a:t>Hot Commissioning/Early science </a:t>
                </a:r>
              </a:p>
              <a:p>
                <a:pPr algn="r" defTabSz="914418">
                  <a:spcAft>
                    <a:spcPts val="500"/>
                  </a:spcAft>
                </a:pPr>
                <a:r>
                  <a:rPr lang="en-US" sz="1000" dirty="0">
                    <a:solidFill>
                      <a:prstClr val="black"/>
                    </a:solidFill>
                  </a:rPr>
                  <a:t>Operation</a:t>
                </a:r>
              </a:p>
            </p:txBody>
          </p:sp>
          <p:sp>
            <p:nvSpPr>
              <p:cNvPr id="17" name="Rectangle 16"/>
              <p:cNvSpPr/>
              <p:nvPr/>
            </p:nvSpPr>
            <p:spPr>
              <a:xfrm>
                <a:off x="60116" y="4869160"/>
                <a:ext cx="2015959" cy="1620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8"/>
                <a:endParaRPr lang="en-US" sz="1286">
                  <a:solidFill>
                    <a:prstClr val="white"/>
                  </a:solidFill>
                  <a:latin typeface="Calibri"/>
                </a:endParaRPr>
              </a:p>
            </p:txBody>
          </p:sp>
        </p:grpSp>
      </p:grpSp>
      <p:sp>
        <p:nvSpPr>
          <p:cNvPr id="31" name="TextBox 30"/>
          <p:cNvSpPr txBox="1"/>
          <p:nvPr/>
        </p:nvSpPr>
        <p:spPr>
          <a:xfrm>
            <a:off x="6214554" y="1084336"/>
            <a:ext cx="824437" cy="652871"/>
          </a:xfrm>
          <a:prstGeom prst="rect">
            <a:avLst/>
          </a:prstGeom>
          <a:noFill/>
        </p:spPr>
        <p:txBody>
          <a:bodyPr wrap="square" lIns="0" tIns="45720" rIns="36000" bIns="45720" rtlCol="0">
            <a:spAutoFit/>
          </a:bodyPr>
          <a:lstStyle/>
          <a:p>
            <a:pPr algn="ctr" defTabSz="914418"/>
            <a:r>
              <a:rPr lang="en-US" sz="1214" dirty="0">
                <a:solidFill>
                  <a:srgbClr val="C0504D"/>
                </a:solidFill>
              </a:rPr>
              <a:t> Hot Commission </a:t>
            </a:r>
          </a:p>
          <a:p>
            <a:pPr algn="ctr" defTabSz="914418"/>
            <a:r>
              <a:rPr lang="en-US" sz="1214" dirty="0">
                <a:solidFill>
                  <a:srgbClr val="C0504D"/>
                </a:solidFill>
              </a:rPr>
              <a:t>instruments</a:t>
            </a:r>
          </a:p>
        </p:txBody>
      </p:sp>
      <p:sp>
        <p:nvSpPr>
          <p:cNvPr id="5" name="TextBox 4"/>
          <p:cNvSpPr txBox="1"/>
          <p:nvPr/>
        </p:nvSpPr>
        <p:spPr>
          <a:xfrm>
            <a:off x="-220133" y="1481668"/>
            <a:ext cx="184731" cy="290208"/>
          </a:xfrm>
          <a:prstGeom prst="rect">
            <a:avLst/>
          </a:prstGeom>
          <a:noFill/>
        </p:spPr>
        <p:txBody>
          <a:bodyPr wrap="none" lIns="91440" tIns="45720" rIns="91440" bIns="45720" rtlCol="0">
            <a:spAutoFit/>
          </a:bodyPr>
          <a:lstStyle/>
          <a:p>
            <a:pPr defTabSz="914418"/>
            <a:endParaRPr lang="en-US" sz="1286" dirty="0">
              <a:solidFill>
                <a:prstClr val="black"/>
              </a:solidFill>
            </a:endParaRPr>
          </a:p>
        </p:txBody>
      </p:sp>
      <p:grpSp>
        <p:nvGrpSpPr>
          <p:cNvPr id="48" name="Group 47"/>
          <p:cNvGrpSpPr/>
          <p:nvPr/>
        </p:nvGrpSpPr>
        <p:grpSpPr>
          <a:xfrm>
            <a:off x="3368103" y="6097725"/>
            <a:ext cx="5449490" cy="279179"/>
            <a:chOff x="3283200" y="6392361"/>
            <a:chExt cx="5552725" cy="279178"/>
          </a:xfrm>
        </p:grpSpPr>
        <p:sp>
          <p:nvSpPr>
            <p:cNvPr id="34" name="TextBox 33"/>
            <p:cNvSpPr txBox="1"/>
            <p:nvPr/>
          </p:nvSpPr>
          <p:spPr>
            <a:xfrm>
              <a:off x="3347864" y="6392361"/>
              <a:ext cx="5488061" cy="279178"/>
            </a:xfrm>
            <a:prstGeom prst="rect">
              <a:avLst/>
            </a:prstGeom>
            <a:noFill/>
          </p:spPr>
          <p:txBody>
            <a:bodyPr wrap="square" rtlCol="0">
              <a:spAutoFit/>
            </a:bodyPr>
            <a:lstStyle/>
            <a:p>
              <a:pPr defTabSz="914418"/>
              <a:r>
                <a:rPr lang="en-US" sz="1214" dirty="0">
                  <a:solidFill>
                    <a:prstClr val="black"/>
                  </a:solidFill>
                </a:rPr>
                <a:t>2016      </a:t>
              </a:r>
              <a:r>
                <a:rPr lang="en-US" sz="1214" dirty="0" smtClean="0">
                  <a:solidFill>
                    <a:prstClr val="black"/>
                  </a:solidFill>
                </a:rPr>
                <a:t>2017      2018      </a:t>
              </a:r>
              <a:r>
                <a:rPr lang="en-US" sz="1214" dirty="0">
                  <a:solidFill>
                    <a:prstClr val="black"/>
                  </a:solidFill>
                </a:rPr>
                <a:t>2019      </a:t>
              </a:r>
              <a:r>
                <a:rPr lang="en-US" sz="1214" dirty="0" smtClean="0">
                  <a:solidFill>
                    <a:prstClr val="black"/>
                  </a:solidFill>
                </a:rPr>
                <a:t>2020       </a:t>
              </a:r>
              <a:r>
                <a:rPr lang="en-US" sz="1214" dirty="0">
                  <a:solidFill>
                    <a:prstClr val="black"/>
                  </a:solidFill>
                </a:rPr>
                <a:t>2021      </a:t>
              </a:r>
              <a:r>
                <a:rPr lang="en-US" sz="1214" dirty="0" smtClean="0">
                  <a:solidFill>
                    <a:prstClr val="black"/>
                  </a:solidFill>
                </a:rPr>
                <a:t>2022      </a:t>
              </a:r>
              <a:r>
                <a:rPr lang="en-US" sz="1214" dirty="0">
                  <a:solidFill>
                    <a:prstClr val="black"/>
                  </a:solidFill>
                </a:rPr>
                <a:t>2023       2024      </a:t>
              </a:r>
              <a:r>
                <a:rPr lang="en-US" sz="1214" dirty="0" smtClean="0">
                  <a:solidFill>
                    <a:prstClr val="black"/>
                  </a:solidFill>
                </a:rPr>
                <a:t>2025</a:t>
              </a:r>
              <a:endParaRPr lang="en-US" sz="1214" dirty="0">
                <a:solidFill>
                  <a:prstClr val="black"/>
                </a:solidFill>
              </a:endParaRPr>
            </a:p>
          </p:txBody>
        </p:sp>
        <p:grpSp>
          <p:nvGrpSpPr>
            <p:cNvPr id="47" name="Group 46"/>
            <p:cNvGrpSpPr/>
            <p:nvPr/>
          </p:nvGrpSpPr>
          <p:grpSpPr>
            <a:xfrm>
              <a:off x="3283200" y="6408000"/>
              <a:ext cx="5432400" cy="180000"/>
              <a:chOff x="3283200" y="6408000"/>
              <a:chExt cx="5432400" cy="180000"/>
            </a:xfrm>
          </p:grpSpPr>
          <p:cxnSp>
            <p:nvCxnSpPr>
              <p:cNvPr id="36" name="Straight Connector 35"/>
              <p:cNvCxnSpPr/>
              <p:nvPr/>
            </p:nvCxnSpPr>
            <p:spPr>
              <a:xfrm>
                <a:off x="32832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30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377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917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4612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0048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548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088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6320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8172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715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49" name="Slide Number Placeholder 48"/>
          <p:cNvSpPr>
            <a:spLocks noGrp="1"/>
          </p:cNvSpPr>
          <p:nvPr>
            <p:ph type="sldNum" sz="quarter" idx="12"/>
          </p:nvPr>
        </p:nvSpPr>
        <p:spPr>
          <a:xfrm>
            <a:off x="7014109" y="6538348"/>
            <a:ext cx="2133600" cy="365125"/>
          </a:xfrm>
        </p:spPr>
        <p:txBody>
          <a:bodyPr/>
          <a:lstStyle/>
          <a:p>
            <a:fld id="{551115BC-487E-4422-894C-CB7CD3E79223}" type="slidenum">
              <a:rPr lang="sv-SE" smtClean="0">
                <a:latin typeface="Calibri"/>
              </a:rPr>
              <a:pPr/>
              <a:t>21</a:t>
            </a:fld>
            <a:endParaRPr lang="sv-SE" dirty="0">
              <a:latin typeface="Calibri"/>
            </a:endParaRPr>
          </a:p>
        </p:txBody>
      </p:sp>
      <p:grpSp>
        <p:nvGrpSpPr>
          <p:cNvPr id="30" name="Group 29"/>
          <p:cNvGrpSpPr/>
          <p:nvPr/>
        </p:nvGrpSpPr>
        <p:grpSpPr>
          <a:xfrm>
            <a:off x="2165579" y="1071173"/>
            <a:ext cx="5603525" cy="4906217"/>
            <a:chOff x="1914987" y="1442263"/>
            <a:chExt cx="5603525" cy="4906217"/>
          </a:xfrm>
        </p:grpSpPr>
        <p:sp>
          <p:nvSpPr>
            <p:cNvPr id="11" name="TextBox 10"/>
            <p:cNvSpPr txBox="1"/>
            <p:nvPr/>
          </p:nvSpPr>
          <p:spPr>
            <a:xfrm>
              <a:off x="1914987" y="3392902"/>
              <a:ext cx="792088" cy="532197"/>
            </a:xfrm>
            <a:prstGeom prst="rect">
              <a:avLst/>
            </a:prstGeom>
            <a:noFill/>
          </p:spPr>
          <p:txBody>
            <a:bodyPr wrap="square" rtlCol="0">
              <a:spAutoFit/>
            </a:bodyPr>
            <a:lstStyle/>
            <a:p>
              <a:pPr algn="ctr" defTabSz="914418"/>
              <a:r>
                <a:rPr lang="en-US" sz="1429" dirty="0">
                  <a:solidFill>
                    <a:prstClr val="black"/>
                  </a:solidFill>
                </a:rPr>
                <a:t>West sector</a:t>
              </a:r>
            </a:p>
          </p:txBody>
        </p:sp>
        <p:sp>
          <p:nvSpPr>
            <p:cNvPr id="12" name="TextBox 11"/>
            <p:cNvSpPr txBox="1"/>
            <p:nvPr/>
          </p:nvSpPr>
          <p:spPr>
            <a:xfrm>
              <a:off x="1914987" y="4701785"/>
              <a:ext cx="792088" cy="532197"/>
            </a:xfrm>
            <a:prstGeom prst="rect">
              <a:avLst/>
            </a:prstGeom>
            <a:noFill/>
          </p:spPr>
          <p:txBody>
            <a:bodyPr wrap="square" rtlCol="0">
              <a:spAutoFit/>
            </a:bodyPr>
            <a:lstStyle/>
            <a:p>
              <a:pPr algn="ctr" defTabSz="914418"/>
              <a:r>
                <a:rPr lang="en-US" sz="1429" dirty="0">
                  <a:solidFill>
                    <a:prstClr val="black"/>
                  </a:solidFill>
                </a:rPr>
                <a:t>North sector</a:t>
              </a:r>
            </a:p>
          </p:txBody>
        </p:sp>
        <p:sp>
          <p:nvSpPr>
            <p:cNvPr id="13" name="TextBox 12"/>
            <p:cNvSpPr txBox="1"/>
            <p:nvPr/>
          </p:nvSpPr>
          <p:spPr>
            <a:xfrm>
              <a:off x="1942391" y="5376419"/>
              <a:ext cx="720080" cy="972061"/>
            </a:xfrm>
            <a:prstGeom prst="rect">
              <a:avLst/>
            </a:prstGeom>
            <a:noFill/>
          </p:spPr>
          <p:txBody>
            <a:bodyPr wrap="square" rtlCol="0">
              <a:spAutoFit/>
            </a:bodyPr>
            <a:lstStyle/>
            <a:p>
              <a:pPr algn="ctr" defTabSz="914418"/>
              <a:r>
                <a:rPr lang="en-US" sz="1429" dirty="0">
                  <a:solidFill>
                    <a:prstClr val="black"/>
                  </a:solidFill>
                </a:rPr>
                <a:t>East and South sectors</a:t>
              </a:r>
            </a:p>
          </p:txBody>
        </p:sp>
        <p:grpSp>
          <p:nvGrpSpPr>
            <p:cNvPr id="29" name="Group 28"/>
            <p:cNvGrpSpPr/>
            <p:nvPr/>
          </p:nvGrpSpPr>
          <p:grpSpPr>
            <a:xfrm>
              <a:off x="3625050" y="1442263"/>
              <a:ext cx="3893462" cy="652871"/>
              <a:chOff x="3625050" y="1442263"/>
              <a:chExt cx="3893462" cy="652871"/>
            </a:xfrm>
          </p:grpSpPr>
          <p:sp>
            <p:nvSpPr>
              <p:cNvPr id="19" name="TextBox 18"/>
              <p:cNvSpPr txBox="1"/>
              <p:nvPr/>
            </p:nvSpPr>
            <p:spPr>
              <a:xfrm>
                <a:off x="3625050" y="1563603"/>
                <a:ext cx="702309" cy="466025"/>
              </a:xfrm>
              <a:prstGeom prst="rect">
                <a:avLst/>
              </a:prstGeom>
              <a:noFill/>
            </p:spPr>
            <p:txBody>
              <a:bodyPr wrap="square" rtlCol="0">
                <a:spAutoFit/>
              </a:bodyPr>
              <a:lstStyle/>
              <a:p>
                <a:pPr algn="ctr" defTabSz="914418"/>
                <a:r>
                  <a:rPr lang="en-US" sz="1214" dirty="0">
                    <a:solidFill>
                      <a:srgbClr val="1F497D">
                        <a:lumMod val="60000"/>
                        <a:lumOff val="40000"/>
                      </a:srgbClr>
                    </a:solidFill>
                  </a:rPr>
                  <a:t>Current  date</a:t>
                </a:r>
              </a:p>
            </p:txBody>
          </p:sp>
          <p:sp>
            <p:nvSpPr>
              <p:cNvPr id="20" name="TextBox 19"/>
              <p:cNvSpPr txBox="1"/>
              <p:nvPr/>
            </p:nvSpPr>
            <p:spPr>
              <a:xfrm>
                <a:off x="4357635" y="1442263"/>
                <a:ext cx="805893" cy="652871"/>
              </a:xfrm>
              <a:prstGeom prst="rect">
                <a:avLst/>
              </a:prstGeom>
              <a:noFill/>
            </p:spPr>
            <p:txBody>
              <a:bodyPr wrap="square" rtlCol="0">
                <a:spAutoFit/>
              </a:bodyPr>
              <a:lstStyle/>
              <a:p>
                <a:pPr algn="ctr" defTabSz="914418"/>
                <a:r>
                  <a:rPr lang="en-US" sz="1214" dirty="0" smtClean="0">
                    <a:solidFill>
                      <a:prstClr val="black"/>
                    </a:solidFill>
                  </a:rPr>
                  <a:t>First access </a:t>
                </a:r>
                <a:r>
                  <a:rPr lang="en-US" sz="1214" dirty="0">
                    <a:solidFill>
                      <a:prstClr val="black"/>
                    </a:solidFill>
                  </a:rPr>
                  <a:t>to NSS areas</a:t>
                </a:r>
              </a:p>
            </p:txBody>
          </p:sp>
          <p:sp>
            <p:nvSpPr>
              <p:cNvPr id="28" name="TextBox 27"/>
              <p:cNvSpPr txBox="1"/>
              <p:nvPr/>
            </p:nvSpPr>
            <p:spPr>
              <a:xfrm>
                <a:off x="6795768" y="1554876"/>
                <a:ext cx="722744" cy="466025"/>
              </a:xfrm>
              <a:prstGeom prst="rect">
                <a:avLst/>
              </a:prstGeom>
              <a:noFill/>
            </p:spPr>
            <p:txBody>
              <a:bodyPr wrap="square" lIns="25714" rIns="25714" rtlCol="0">
                <a:spAutoFit/>
              </a:bodyPr>
              <a:lstStyle/>
              <a:p>
                <a:pPr algn="ctr" defTabSz="914418"/>
                <a:r>
                  <a:rPr lang="en-US" sz="1214" dirty="0">
                    <a:solidFill>
                      <a:srgbClr val="008000"/>
                    </a:solidFill>
                  </a:rPr>
                  <a:t>Start User Program</a:t>
                </a:r>
              </a:p>
            </p:txBody>
          </p:sp>
          <p:sp>
            <p:nvSpPr>
              <p:cNvPr id="24" name="TextBox 23"/>
              <p:cNvSpPr txBox="1"/>
              <p:nvPr/>
            </p:nvSpPr>
            <p:spPr>
              <a:xfrm>
                <a:off x="5266882" y="1637135"/>
                <a:ext cx="726833" cy="400110"/>
              </a:xfrm>
              <a:prstGeom prst="rect">
                <a:avLst/>
              </a:prstGeom>
              <a:noFill/>
            </p:spPr>
            <p:txBody>
              <a:bodyPr wrap="square" lIns="25714" rIns="25714" rtlCol="0">
                <a:spAutoFit/>
              </a:bodyPr>
              <a:lstStyle/>
              <a:p>
                <a:pPr algn="ctr" defTabSz="914418">
                  <a:lnSpc>
                    <a:spcPts val="1240"/>
                  </a:lnSpc>
                </a:pPr>
                <a:r>
                  <a:rPr lang="en-US" sz="1214" dirty="0" smtClean="0">
                    <a:solidFill>
                      <a:srgbClr val="FF0000"/>
                    </a:solidFill>
                  </a:rPr>
                  <a:t>Beam </a:t>
                </a:r>
                <a:r>
                  <a:rPr lang="en-US" sz="1214" dirty="0">
                    <a:solidFill>
                      <a:srgbClr val="FF0000"/>
                    </a:solidFill>
                  </a:rPr>
                  <a:t>on Target </a:t>
                </a:r>
              </a:p>
            </p:txBody>
          </p:sp>
        </p:grpSp>
      </p:grpSp>
      <p:cxnSp>
        <p:nvCxnSpPr>
          <p:cNvPr id="21" name="Straight Arrow Connector 20"/>
          <p:cNvCxnSpPr>
            <a:stCxn id="31" idx="2"/>
          </p:cNvCxnSpPr>
          <p:nvPr/>
        </p:nvCxnSpPr>
        <p:spPr>
          <a:xfrm flipH="1">
            <a:off x="6153692" y="1737207"/>
            <a:ext cx="473081" cy="27287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3597" y="1211278"/>
            <a:ext cx="2059391" cy="584765"/>
          </a:xfrm>
          <a:prstGeom prst="rect">
            <a:avLst/>
          </a:prstGeom>
          <a:solidFill>
            <a:schemeClr val="bg1">
              <a:alpha val="75000"/>
            </a:schemeClr>
          </a:solidFill>
          <a:ln>
            <a:solidFill>
              <a:srgbClr val="3366FF"/>
            </a:solidFill>
          </a:ln>
        </p:spPr>
        <p:txBody>
          <a:bodyPr wrap="square" lIns="91429" tIns="45715" rIns="91429" bIns="45715" rtlCol="0">
            <a:spAutoFit/>
          </a:bodyPr>
          <a:lstStyle/>
          <a:p>
            <a:pPr>
              <a:spcBef>
                <a:spcPts val="600"/>
              </a:spcBef>
            </a:pPr>
            <a:r>
              <a:rPr lang="en-US" sz="1600" dirty="0" smtClean="0">
                <a:solidFill>
                  <a:srgbClr val="0000FF"/>
                </a:solidFill>
              </a:rPr>
              <a:t>*</a:t>
            </a:r>
            <a:r>
              <a:rPr lang="en-US" sz="1600" dirty="0">
                <a:solidFill>
                  <a:srgbClr val="0000FF"/>
                </a:solidFill>
              </a:rPr>
              <a:t> </a:t>
            </a:r>
            <a:r>
              <a:rPr lang="en-US" sz="1600" dirty="0" smtClean="0">
                <a:solidFill>
                  <a:srgbClr val="0000FF"/>
                </a:solidFill>
              </a:rPr>
              <a:t>still under discussion with ESS-ERIC Council </a:t>
            </a:r>
            <a:endParaRPr lang="en-US" sz="1600" dirty="0">
              <a:solidFill>
                <a:srgbClr val="0000FF"/>
              </a:solidFill>
            </a:endParaRPr>
          </a:p>
        </p:txBody>
      </p:sp>
      <p:sp>
        <p:nvSpPr>
          <p:cNvPr id="50" name="TextBox 49"/>
          <p:cNvSpPr txBox="1"/>
          <p:nvPr/>
        </p:nvSpPr>
        <p:spPr>
          <a:xfrm>
            <a:off x="6817863" y="763396"/>
            <a:ext cx="808235" cy="307777"/>
          </a:xfrm>
          <a:prstGeom prst="rect">
            <a:avLst/>
          </a:prstGeom>
          <a:noFill/>
        </p:spPr>
        <p:txBody>
          <a:bodyPr wrap="none" rtlCol="0">
            <a:spAutoFit/>
          </a:bodyPr>
          <a:lstStyle/>
          <a:p>
            <a:r>
              <a:rPr lang="en-US" sz="1400" i="1" dirty="0" smtClean="0">
                <a:solidFill>
                  <a:schemeClr val="bg1"/>
                </a:solidFill>
              </a:rPr>
              <a:t>Shane K.</a:t>
            </a:r>
          </a:p>
        </p:txBody>
      </p:sp>
    </p:spTree>
    <p:extLst>
      <p:ext uri="{BB962C8B-B14F-4D97-AF65-F5344CB8AC3E}">
        <p14:creationId xmlns:p14="http://schemas.microsoft.com/office/powerpoint/2010/main" val="10000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917" y="1454437"/>
            <a:ext cx="935685" cy="850900"/>
            <a:chOff x="524451" y="908720"/>
            <a:chExt cx="735181" cy="850900"/>
          </a:xfrm>
        </p:grpSpPr>
        <p:sp>
          <p:nvSpPr>
            <p:cNvPr id="20" name="Pentagon 19"/>
            <p:cNvSpPr/>
            <p:nvPr/>
          </p:nvSpPr>
          <p:spPr>
            <a:xfrm>
              <a:off x="539552" y="908720"/>
              <a:ext cx="720080" cy="85090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24451" y="980728"/>
              <a:ext cx="735181" cy="523220"/>
            </a:xfrm>
            <a:prstGeom prst="rect">
              <a:avLst/>
            </a:prstGeom>
            <a:noFill/>
          </p:spPr>
          <p:txBody>
            <a:bodyPr wrap="none" rtlCol="0">
              <a:spAutoFit/>
            </a:bodyPr>
            <a:lstStyle/>
            <a:p>
              <a:r>
                <a:rPr lang="en-US" sz="1400" dirty="0" smtClean="0">
                  <a:solidFill>
                    <a:schemeClr val="bg1"/>
                  </a:solidFill>
                </a:rPr>
                <a:t>R6</a:t>
              </a:r>
            </a:p>
            <a:p>
              <a:r>
                <a:rPr lang="en-US" sz="1400" dirty="0" smtClean="0">
                  <a:solidFill>
                    <a:schemeClr val="bg1"/>
                  </a:solidFill>
                </a:rPr>
                <a:t>(Jan 2019)</a:t>
              </a:r>
              <a:endParaRPr lang="en-US" sz="1400" dirty="0">
                <a:solidFill>
                  <a:schemeClr val="bg1"/>
                </a:solidFill>
              </a:endParaRPr>
            </a:p>
          </p:txBody>
        </p:sp>
      </p:grpSp>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grpSp>
        <p:nvGrpSpPr>
          <p:cNvPr id="5" name="Group 4"/>
          <p:cNvGrpSpPr/>
          <p:nvPr/>
        </p:nvGrpSpPr>
        <p:grpSpPr>
          <a:xfrm>
            <a:off x="221341" y="2145593"/>
            <a:ext cx="8613769" cy="4516832"/>
            <a:chOff x="221340" y="1364338"/>
            <a:chExt cx="8613769" cy="4516832"/>
          </a:xfrm>
        </p:grpSpPr>
        <p:sp>
          <p:nvSpPr>
            <p:cNvPr id="6" name="Pentagon 5"/>
            <p:cNvSpPr/>
            <p:nvPr/>
          </p:nvSpPr>
          <p:spPr>
            <a:xfrm>
              <a:off x="221340" y="1364338"/>
              <a:ext cx="2347685" cy="85090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73324" y="1364338"/>
              <a:ext cx="1992828" cy="738664"/>
            </a:xfrm>
            <a:prstGeom prst="rect">
              <a:avLst/>
            </a:prstGeom>
            <a:noFill/>
          </p:spPr>
          <p:txBody>
            <a:bodyPr wrap="none" rtlCol="0">
              <a:spAutoFit/>
            </a:bodyPr>
            <a:lstStyle/>
            <a:p>
              <a:r>
                <a:rPr lang="en-US" sz="1400" dirty="0" smtClean="0">
                  <a:solidFill>
                    <a:schemeClr val="bg1"/>
                  </a:solidFill>
                </a:rPr>
                <a:t>LS &amp; Insert  (with Target)</a:t>
              </a:r>
            </a:p>
            <a:p>
              <a:r>
                <a:rPr lang="en-US" sz="1400" dirty="0" smtClean="0">
                  <a:solidFill>
                    <a:schemeClr val="bg1"/>
                  </a:solidFill>
                </a:rPr>
                <a:t>installation</a:t>
              </a:r>
            </a:p>
            <a:p>
              <a:r>
                <a:rPr lang="en-US" sz="1400" dirty="0" smtClean="0">
                  <a:solidFill>
                    <a:schemeClr val="bg1"/>
                  </a:solidFill>
                </a:rPr>
                <a:t>(</a:t>
              </a:r>
              <a:r>
                <a:rPr lang="en-US" sz="1400" dirty="0">
                  <a:solidFill>
                    <a:schemeClr val="bg1"/>
                  </a:solidFill>
                </a:rPr>
                <a:t>F</a:t>
              </a:r>
              <a:r>
                <a:rPr lang="en-US" sz="1400" dirty="0" smtClean="0">
                  <a:solidFill>
                    <a:schemeClr val="bg1"/>
                  </a:solidFill>
                </a:rPr>
                <a:t>eb-Sep 2019)</a:t>
              </a:r>
              <a:endParaRPr lang="en-US" sz="1400" dirty="0">
                <a:solidFill>
                  <a:schemeClr val="bg1"/>
                </a:solidFill>
              </a:endParaRPr>
            </a:p>
          </p:txBody>
        </p:sp>
        <p:sp>
          <p:nvSpPr>
            <p:cNvPr id="8" name="Pentagon 7"/>
            <p:cNvSpPr/>
            <p:nvPr/>
          </p:nvSpPr>
          <p:spPr>
            <a:xfrm>
              <a:off x="1343612" y="2069152"/>
              <a:ext cx="1821687" cy="82550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21741" y="2106558"/>
              <a:ext cx="1343236" cy="738664"/>
            </a:xfrm>
            <a:prstGeom prst="rect">
              <a:avLst/>
            </a:prstGeom>
            <a:noFill/>
          </p:spPr>
          <p:txBody>
            <a:bodyPr wrap="none" rtlCol="0">
              <a:spAutoFit/>
            </a:bodyPr>
            <a:lstStyle/>
            <a:p>
              <a:r>
                <a:rPr lang="en-US" sz="1400" dirty="0" smtClean="0">
                  <a:solidFill>
                    <a:schemeClr val="bg1"/>
                  </a:solidFill>
                </a:rPr>
                <a:t>Bunker Pillars </a:t>
              </a:r>
            </a:p>
            <a:p>
              <a:r>
                <a:rPr lang="en-US" sz="1400" dirty="0" smtClean="0">
                  <a:solidFill>
                    <a:schemeClr val="bg1"/>
                  </a:solidFill>
                </a:rPr>
                <a:t>&amp; Beams</a:t>
              </a:r>
            </a:p>
            <a:p>
              <a:r>
                <a:rPr lang="en-US" sz="1400" dirty="0" smtClean="0">
                  <a:solidFill>
                    <a:schemeClr val="bg1"/>
                  </a:solidFill>
                </a:rPr>
                <a:t>(June-Oct 2019)</a:t>
              </a:r>
              <a:endParaRPr lang="en-US" sz="1400" dirty="0">
                <a:solidFill>
                  <a:schemeClr val="bg1"/>
                </a:solidFill>
              </a:endParaRPr>
            </a:p>
          </p:txBody>
        </p:sp>
        <p:sp>
          <p:nvSpPr>
            <p:cNvPr id="10" name="Pentagon 9"/>
            <p:cNvSpPr/>
            <p:nvPr/>
          </p:nvSpPr>
          <p:spPr>
            <a:xfrm>
              <a:off x="2315368" y="2822644"/>
              <a:ext cx="1699861" cy="85090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01933" y="2937991"/>
              <a:ext cx="1327457" cy="738664"/>
            </a:xfrm>
            <a:prstGeom prst="rect">
              <a:avLst/>
            </a:prstGeom>
            <a:noFill/>
          </p:spPr>
          <p:txBody>
            <a:bodyPr wrap="none" rtlCol="0">
              <a:spAutoFit/>
            </a:bodyPr>
            <a:lstStyle/>
            <a:p>
              <a:r>
                <a:rPr lang="en-US" sz="1400" dirty="0" smtClean="0">
                  <a:solidFill>
                    <a:schemeClr val="bg1"/>
                  </a:solidFill>
                </a:rPr>
                <a:t>Bunker walls &amp; </a:t>
              </a:r>
              <a:br>
                <a:rPr lang="en-US" sz="1400" dirty="0" smtClean="0">
                  <a:solidFill>
                    <a:schemeClr val="bg1"/>
                  </a:solidFill>
                </a:rPr>
              </a:br>
              <a:r>
                <a:rPr lang="en-US" sz="1400" dirty="0" smtClean="0">
                  <a:solidFill>
                    <a:schemeClr val="bg1"/>
                  </a:solidFill>
                </a:rPr>
                <a:t>first roof layer</a:t>
              </a:r>
            </a:p>
            <a:p>
              <a:r>
                <a:rPr lang="en-US" sz="1400" dirty="0" smtClean="0">
                  <a:solidFill>
                    <a:schemeClr val="bg1"/>
                  </a:solidFill>
                </a:rPr>
                <a:t>(Aug-Nov 2019)</a:t>
              </a:r>
              <a:endParaRPr lang="en-US" sz="1400" dirty="0">
                <a:solidFill>
                  <a:schemeClr val="bg1"/>
                </a:solidFill>
              </a:endParaRPr>
            </a:p>
          </p:txBody>
        </p:sp>
        <p:sp>
          <p:nvSpPr>
            <p:cNvPr id="12" name="Pentagon 11"/>
            <p:cNvSpPr/>
            <p:nvPr/>
          </p:nvSpPr>
          <p:spPr>
            <a:xfrm>
              <a:off x="3317449" y="3630883"/>
              <a:ext cx="2404417" cy="671341"/>
            </a:xfrm>
            <a:prstGeom prst="homePlat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317449" y="3681647"/>
              <a:ext cx="2312890" cy="523220"/>
            </a:xfrm>
            <a:prstGeom prst="rect">
              <a:avLst/>
            </a:prstGeom>
            <a:noFill/>
          </p:spPr>
          <p:txBody>
            <a:bodyPr wrap="none" rtlCol="0">
              <a:spAutoFit/>
            </a:bodyPr>
            <a:lstStyle/>
            <a:p>
              <a:r>
                <a:rPr lang="en-US" sz="1400" dirty="0" smtClean="0">
                  <a:solidFill>
                    <a:schemeClr val="bg1"/>
                  </a:solidFill>
                </a:rPr>
                <a:t>Instrument &amp; TBL installation</a:t>
              </a:r>
            </a:p>
            <a:p>
              <a:r>
                <a:rPr lang="en-US" sz="1400" dirty="0" smtClean="0">
                  <a:solidFill>
                    <a:schemeClr val="bg1"/>
                  </a:solidFill>
                </a:rPr>
                <a:t>(Nov 2019 – May 2020 )</a:t>
              </a:r>
              <a:endParaRPr lang="en-US" sz="1400" dirty="0">
                <a:solidFill>
                  <a:schemeClr val="bg1"/>
                </a:solidFill>
              </a:endParaRPr>
            </a:p>
          </p:txBody>
        </p:sp>
        <p:sp>
          <p:nvSpPr>
            <p:cNvPr id="14" name="Pentagon 13"/>
            <p:cNvSpPr/>
            <p:nvPr/>
          </p:nvSpPr>
          <p:spPr>
            <a:xfrm>
              <a:off x="4953795" y="4285676"/>
              <a:ext cx="1569949" cy="791984"/>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53795" y="4290244"/>
              <a:ext cx="1371026" cy="738664"/>
            </a:xfrm>
            <a:prstGeom prst="rect">
              <a:avLst/>
            </a:prstGeom>
            <a:noFill/>
          </p:spPr>
          <p:txBody>
            <a:bodyPr wrap="none" rtlCol="0">
              <a:spAutoFit/>
            </a:bodyPr>
            <a:lstStyle/>
            <a:p>
              <a:r>
                <a:rPr lang="en-US" sz="1400" dirty="0" smtClean="0">
                  <a:solidFill>
                    <a:schemeClr val="bg1"/>
                  </a:solidFill>
                </a:rPr>
                <a:t>Bunker roof </a:t>
              </a:r>
            </a:p>
            <a:p>
              <a:r>
                <a:rPr lang="en-US" sz="1400" dirty="0" smtClean="0">
                  <a:solidFill>
                    <a:schemeClr val="bg1"/>
                  </a:solidFill>
                </a:rPr>
                <a:t>outer layer</a:t>
              </a:r>
            </a:p>
            <a:p>
              <a:r>
                <a:rPr lang="en-US" sz="1400" dirty="0" smtClean="0">
                  <a:solidFill>
                    <a:schemeClr val="bg1"/>
                  </a:solidFill>
                </a:rPr>
                <a:t>(June-Aug 2020)</a:t>
              </a:r>
              <a:endParaRPr lang="en-US" sz="1400" dirty="0">
                <a:solidFill>
                  <a:schemeClr val="bg1"/>
                </a:solidFill>
              </a:endParaRPr>
            </a:p>
          </p:txBody>
        </p:sp>
        <p:sp>
          <p:nvSpPr>
            <p:cNvPr id="16" name="Pentagon 15"/>
            <p:cNvSpPr/>
            <p:nvPr/>
          </p:nvSpPr>
          <p:spPr>
            <a:xfrm>
              <a:off x="5891152" y="5082786"/>
              <a:ext cx="2006600" cy="798384"/>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993202" y="5072727"/>
              <a:ext cx="1904550" cy="738664"/>
            </a:xfrm>
            <a:prstGeom prst="rect">
              <a:avLst/>
            </a:prstGeom>
            <a:noFill/>
          </p:spPr>
          <p:txBody>
            <a:bodyPr wrap="none" rtlCol="0">
              <a:spAutoFit/>
            </a:bodyPr>
            <a:lstStyle/>
            <a:p>
              <a:r>
                <a:rPr lang="en-US" sz="1400" dirty="0" smtClean="0">
                  <a:solidFill>
                    <a:schemeClr val="bg1"/>
                  </a:solidFill>
                </a:rPr>
                <a:t>Utilities/</a:t>
              </a:r>
              <a:r>
                <a:rPr lang="en-US" sz="1400" dirty="0" err="1" smtClean="0">
                  <a:solidFill>
                    <a:schemeClr val="bg1"/>
                  </a:solidFill>
                </a:rPr>
                <a:t>Infrastr</a:t>
              </a:r>
              <a:r>
                <a:rPr lang="en-US" sz="1400" dirty="0" smtClean="0">
                  <a:solidFill>
                    <a:schemeClr val="bg1"/>
                  </a:solidFill>
                </a:rPr>
                <a:t>. </a:t>
              </a:r>
              <a:br>
                <a:rPr lang="en-US" sz="1400" dirty="0" smtClean="0">
                  <a:solidFill>
                    <a:schemeClr val="bg1"/>
                  </a:solidFill>
                </a:rPr>
              </a:br>
              <a:r>
                <a:rPr lang="en-US" sz="1400" dirty="0" smtClean="0">
                  <a:solidFill>
                    <a:schemeClr val="bg1"/>
                  </a:solidFill>
                </a:rPr>
                <a:t>&amp; ICS installation &amp; test</a:t>
              </a:r>
            </a:p>
            <a:p>
              <a:r>
                <a:rPr lang="en-US" sz="1400" dirty="0" smtClean="0">
                  <a:solidFill>
                    <a:schemeClr val="bg1"/>
                  </a:solidFill>
                </a:rPr>
                <a:t>(Sep-Oct 2020)</a:t>
              </a:r>
              <a:endParaRPr lang="en-US" sz="1400" dirty="0">
                <a:solidFill>
                  <a:schemeClr val="bg1"/>
                </a:solidFill>
              </a:endParaRPr>
            </a:p>
          </p:txBody>
        </p:sp>
        <p:sp>
          <p:nvSpPr>
            <p:cNvPr id="18" name="Diamond 17"/>
            <p:cNvSpPr/>
            <p:nvPr/>
          </p:nvSpPr>
          <p:spPr>
            <a:xfrm>
              <a:off x="7910601" y="5234241"/>
              <a:ext cx="460511" cy="476333"/>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366303" y="4407685"/>
              <a:ext cx="1468806" cy="523220"/>
            </a:xfrm>
            <a:prstGeom prst="rect">
              <a:avLst/>
            </a:prstGeom>
            <a:noFill/>
          </p:spPr>
          <p:txBody>
            <a:bodyPr wrap="square" rtlCol="0">
              <a:spAutoFit/>
            </a:bodyPr>
            <a:lstStyle/>
            <a:p>
              <a:pPr algn="ctr"/>
              <a:r>
                <a:rPr lang="en-US" sz="1400" b="1" dirty="0" smtClean="0"/>
                <a:t>Beam on Target</a:t>
              </a:r>
            </a:p>
            <a:p>
              <a:pPr algn="ctr"/>
              <a:r>
                <a:rPr lang="en-US" sz="1400" b="1" dirty="0" smtClean="0"/>
                <a:t>Oct 2020</a:t>
              </a:r>
              <a:endParaRPr lang="en-US" sz="1400" b="1" dirty="0"/>
            </a:p>
          </p:txBody>
        </p:sp>
      </p:grpSp>
      <p:sp>
        <p:nvSpPr>
          <p:cNvPr id="23" name="TextBox 22"/>
          <p:cNvSpPr txBox="1"/>
          <p:nvPr/>
        </p:nvSpPr>
        <p:spPr>
          <a:xfrm>
            <a:off x="2010351" y="5069080"/>
            <a:ext cx="2744244" cy="738664"/>
          </a:xfrm>
          <a:prstGeom prst="rect">
            <a:avLst/>
          </a:prstGeom>
          <a:noFill/>
        </p:spPr>
        <p:txBody>
          <a:bodyPr wrap="square" rtlCol="0">
            <a:spAutoFit/>
          </a:bodyPr>
          <a:lstStyle/>
          <a:p>
            <a:r>
              <a:rPr lang="en-US" sz="1400" i="1" dirty="0" smtClean="0"/>
              <a:t>First neutron instruments planning for “In-Bunker” installation within this 6 month period.</a:t>
            </a:r>
          </a:p>
        </p:txBody>
      </p:sp>
      <p:sp>
        <p:nvSpPr>
          <p:cNvPr id="24" name="TextBox 23"/>
          <p:cNvSpPr txBox="1"/>
          <p:nvPr/>
        </p:nvSpPr>
        <p:spPr>
          <a:xfrm>
            <a:off x="294458" y="133119"/>
            <a:ext cx="5741682" cy="1077218"/>
          </a:xfrm>
          <a:prstGeom prst="rect">
            <a:avLst/>
          </a:prstGeom>
          <a:noFill/>
        </p:spPr>
        <p:txBody>
          <a:bodyPr wrap="square" rtlCol="0">
            <a:spAutoFit/>
          </a:bodyPr>
          <a:lstStyle/>
          <a:p>
            <a:pPr algn="ctr"/>
            <a:r>
              <a:rPr lang="en-US" sz="3200" dirty="0" smtClean="0">
                <a:solidFill>
                  <a:schemeClr val="bg1"/>
                </a:solidFill>
              </a:rPr>
              <a:t>High level Bunker </a:t>
            </a:r>
            <a:r>
              <a:rPr lang="en-US" sz="3200" smtClean="0">
                <a:solidFill>
                  <a:schemeClr val="bg1"/>
                </a:solidFill>
              </a:rPr>
              <a:t>manufacturing and Installation </a:t>
            </a:r>
            <a:r>
              <a:rPr lang="en-US" sz="3200" dirty="0" smtClean="0">
                <a:solidFill>
                  <a:schemeClr val="bg1"/>
                </a:solidFill>
              </a:rPr>
              <a:t>Schedule</a:t>
            </a:r>
            <a:endParaRPr lang="en-US" sz="3200" dirty="0">
              <a:solidFill>
                <a:schemeClr val="bg1"/>
              </a:solidFill>
            </a:endParaRPr>
          </a:p>
        </p:txBody>
      </p:sp>
      <p:sp>
        <p:nvSpPr>
          <p:cNvPr id="25" name="TextBox 24"/>
          <p:cNvSpPr txBox="1"/>
          <p:nvPr/>
        </p:nvSpPr>
        <p:spPr>
          <a:xfrm>
            <a:off x="107504" y="6311062"/>
            <a:ext cx="3229094" cy="646331"/>
          </a:xfrm>
          <a:prstGeom prst="rect">
            <a:avLst/>
          </a:prstGeom>
          <a:noFill/>
        </p:spPr>
        <p:txBody>
          <a:bodyPr wrap="none" rtlCol="0">
            <a:spAutoFit/>
          </a:bodyPr>
          <a:lstStyle/>
          <a:p>
            <a:r>
              <a:rPr lang="en-US" sz="1200" i="1" dirty="0" smtClean="0"/>
              <a:t>Installations assumes normal </a:t>
            </a:r>
            <a:r>
              <a:rPr lang="en-US" sz="1200" i="1" dirty="0"/>
              <a:t>working hours and </a:t>
            </a:r>
            <a:r>
              <a:rPr lang="en-US" sz="1200" i="1" dirty="0" smtClean="0"/>
              <a:t/>
            </a:r>
            <a:br>
              <a:rPr lang="en-US" sz="1200" i="1" dirty="0" smtClean="0"/>
            </a:br>
            <a:r>
              <a:rPr lang="en-US" sz="1200" i="1" dirty="0" smtClean="0"/>
              <a:t>summer/Christmas holidays</a:t>
            </a:r>
            <a:endParaRPr lang="en-US" sz="1200" i="1" dirty="0"/>
          </a:p>
          <a:p>
            <a:endParaRPr lang="en-US" sz="1200" dirty="0"/>
          </a:p>
        </p:txBody>
      </p:sp>
      <p:sp>
        <p:nvSpPr>
          <p:cNvPr id="26" name="Oval 25"/>
          <p:cNvSpPr/>
          <p:nvPr/>
        </p:nvSpPr>
        <p:spPr>
          <a:xfrm>
            <a:off x="3065662" y="3886584"/>
            <a:ext cx="2664296" cy="155529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945478" y="1076693"/>
            <a:ext cx="785767" cy="307777"/>
          </a:xfrm>
          <a:prstGeom prst="rect">
            <a:avLst/>
          </a:prstGeom>
          <a:noFill/>
        </p:spPr>
        <p:txBody>
          <a:bodyPr wrap="none" rtlCol="0">
            <a:spAutoFit/>
          </a:bodyPr>
          <a:lstStyle/>
          <a:p>
            <a:r>
              <a:rPr lang="en-US" sz="1400" i="1" dirty="0" smtClean="0">
                <a:solidFill>
                  <a:schemeClr val="bg1"/>
                </a:solidFill>
              </a:rPr>
              <a:t>Sofie O.</a:t>
            </a:r>
          </a:p>
        </p:txBody>
      </p:sp>
      <p:sp>
        <p:nvSpPr>
          <p:cNvPr id="3" name="Rectangle 2"/>
          <p:cNvSpPr/>
          <p:nvPr/>
        </p:nvSpPr>
        <p:spPr>
          <a:xfrm>
            <a:off x="3261569" y="1526292"/>
            <a:ext cx="5842089" cy="1954381"/>
          </a:xfrm>
          <a:prstGeom prst="rect">
            <a:avLst/>
          </a:prstGeom>
          <a:ln w="22225">
            <a:solidFill>
              <a:schemeClr val="accent1"/>
            </a:solidFill>
          </a:ln>
        </p:spPr>
        <p:txBody>
          <a:bodyPr wrap="square">
            <a:spAutoFit/>
          </a:bodyPr>
          <a:lstStyle/>
          <a:p>
            <a:pPr marL="268288" indent="-268288">
              <a:spcBef>
                <a:spcPts val="600"/>
              </a:spcBef>
              <a:buFont typeface="Arial" charset="0"/>
              <a:buChar char="•"/>
            </a:pPr>
            <a:r>
              <a:rPr lang="is-IS" sz="1600" dirty="0" smtClean="0">
                <a:latin typeface="Calibri" charset="0"/>
              </a:rPr>
              <a:t>Critical </a:t>
            </a:r>
            <a:r>
              <a:rPr lang="is-IS" sz="1600" dirty="0">
                <a:latin typeface="Calibri" charset="0"/>
              </a:rPr>
              <a:t>Design Review                                                           </a:t>
            </a:r>
            <a:r>
              <a:rPr lang="is-IS" sz="1600" dirty="0" smtClean="0">
                <a:latin typeface="Calibri" charset="0"/>
              </a:rPr>
              <a:t>Dec </a:t>
            </a:r>
            <a:r>
              <a:rPr lang="is-IS" sz="1600" dirty="0">
                <a:latin typeface="Calibri" charset="0"/>
              </a:rPr>
              <a:t>2017</a:t>
            </a:r>
          </a:p>
          <a:p>
            <a:pPr marL="268288" indent="-268288">
              <a:spcBef>
                <a:spcPts val="600"/>
              </a:spcBef>
              <a:buFont typeface="Arial" charset="0"/>
              <a:buChar char="•"/>
            </a:pPr>
            <a:r>
              <a:rPr lang="is-IS" sz="1600" dirty="0">
                <a:latin typeface="Calibri" charset="0"/>
              </a:rPr>
              <a:t>Issue of tender for Manufacturing                                    </a:t>
            </a:r>
            <a:r>
              <a:rPr lang="is-IS" sz="1600" dirty="0" smtClean="0">
                <a:latin typeface="Calibri" charset="0"/>
              </a:rPr>
              <a:t>  Q4   2017</a:t>
            </a:r>
            <a:endParaRPr lang="is-IS" sz="1600" dirty="0">
              <a:latin typeface="Calibri" charset="0"/>
            </a:endParaRPr>
          </a:p>
          <a:p>
            <a:pPr marL="268288" indent="-268288">
              <a:spcBef>
                <a:spcPts val="600"/>
              </a:spcBef>
              <a:buFont typeface="Arial" charset="0"/>
              <a:buChar char="•"/>
            </a:pPr>
            <a:r>
              <a:rPr lang="is-IS" sz="1600" dirty="0">
                <a:latin typeface="Calibri" charset="0"/>
              </a:rPr>
              <a:t>Contract for manufacturing                                                 </a:t>
            </a:r>
            <a:r>
              <a:rPr lang="is-IS" sz="1600" dirty="0" smtClean="0">
                <a:latin typeface="Calibri" charset="0"/>
              </a:rPr>
              <a:t>Q1   2018</a:t>
            </a:r>
            <a:endParaRPr lang="is-IS" sz="1600" dirty="0">
              <a:latin typeface="Calibri" charset="0"/>
            </a:endParaRPr>
          </a:p>
          <a:p>
            <a:pPr marL="268288" indent="-268288">
              <a:spcBef>
                <a:spcPts val="600"/>
              </a:spcBef>
              <a:buFont typeface="Arial" charset="0"/>
              <a:buChar char="•"/>
            </a:pPr>
            <a:r>
              <a:rPr lang="is-IS" sz="1600" dirty="0">
                <a:latin typeface="Calibri" charset="0"/>
              </a:rPr>
              <a:t>First Delivery to ESS site (R6 &amp; steel sructure)                </a:t>
            </a:r>
            <a:r>
              <a:rPr lang="is-IS" sz="1600" dirty="0" smtClean="0">
                <a:latin typeface="Calibri" charset="0"/>
              </a:rPr>
              <a:t> Dec  2018</a:t>
            </a:r>
            <a:endParaRPr lang="is-IS" sz="1600" dirty="0">
              <a:latin typeface="Calibri" charset="0"/>
            </a:endParaRPr>
          </a:p>
          <a:p>
            <a:pPr marL="268288" indent="-268288">
              <a:spcBef>
                <a:spcPts val="600"/>
              </a:spcBef>
              <a:buFont typeface="Arial" charset="0"/>
              <a:buChar char="•"/>
            </a:pPr>
            <a:r>
              <a:rPr lang="is-IS" sz="1600" dirty="0" smtClean="0">
                <a:latin typeface="Calibri" charset="0"/>
              </a:rPr>
              <a:t>Mid</a:t>
            </a:r>
            <a:r>
              <a:rPr lang="is-IS" sz="1600" dirty="0">
                <a:latin typeface="Calibri" charset="0"/>
              </a:rPr>
              <a:t> delivery to ESS site (wall blocks &amp; first roof layer)  </a:t>
            </a:r>
            <a:r>
              <a:rPr lang="is-IS" sz="1600" dirty="0" smtClean="0">
                <a:latin typeface="Calibri" charset="0"/>
              </a:rPr>
              <a:t>June </a:t>
            </a:r>
            <a:r>
              <a:rPr lang="is-IS" sz="1600" dirty="0">
                <a:latin typeface="Calibri" charset="0"/>
              </a:rPr>
              <a:t>2019</a:t>
            </a:r>
          </a:p>
          <a:p>
            <a:pPr marL="268288" indent="-268288">
              <a:spcBef>
                <a:spcPts val="600"/>
              </a:spcBef>
              <a:buFont typeface="Arial" charset="0"/>
              <a:buChar char="•"/>
            </a:pPr>
            <a:r>
              <a:rPr lang="is-IS" sz="1600" dirty="0">
                <a:latin typeface="Calibri" charset="0"/>
              </a:rPr>
              <a:t>Final delivery to ESS site (final roof layer)                         </a:t>
            </a:r>
            <a:r>
              <a:rPr lang="is-IS" sz="1600" dirty="0" smtClean="0">
                <a:latin typeface="Calibri" charset="0"/>
              </a:rPr>
              <a:t>July  2020</a:t>
            </a:r>
            <a:endParaRPr lang="is-IS" sz="1600" dirty="0">
              <a:latin typeface="Calibri" charset="0"/>
            </a:endParaRPr>
          </a:p>
        </p:txBody>
      </p:sp>
    </p:spTree>
    <p:extLst>
      <p:ext uri="{BB962C8B-B14F-4D97-AF65-F5344CB8AC3E}">
        <p14:creationId xmlns:p14="http://schemas.microsoft.com/office/powerpoint/2010/main" val="185802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smtClean="0"/>
              <a:t>Bunker Overview</a:t>
            </a:r>
            <a:br>
              <a:rPr lang="en-US" dirty="0" smtClean="0"/>
            </a:br>
            <a:r>
              <a:rPr lang="en-US" sz="2000" dirty="0" smtClean="0"/>
              <a:t>Outlook</a:t>
            </a:r>
            <a:endParaRPr lang="en-US" sz="20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3824" y="1456143"/>
            <a:ext cx="3350176" cy="1566371"/>
          </a:xfrm>
          <a:prstGeom prst="rect">
            <a:avLst/>
          </a:prstGeom>
        </p:spPr>
      </p:pic>
      <p:sp>
        <p:nvSpPr>
          <p:cNvPr id="7" name="Folded Corner 6"/>
          <p:cNvSpPr/>
          <p:nvPr/>
        </p:nvSpPr>
        <p:spPr>
          <a:xfrm>
            <a:off x="60050" y="2316112"/>
            <a:ext cx="6312150" cy="4541888"/>
          </a:xfrm>
          <a:prstGeom prst="foldedCorner">
            <a:avLst>
              <a:gd name="adj" fmla="val 142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Mechanical Design </a:t>
            </a:r>
            <a:r>
              <a:rPr lang="en-US" dirty="0" smtClean="0">
                <a:solidFill>
                  <a:schemeClr val="tx1"/>
                </a:solidFill>
              </a:rPr>
              <a:t>– </a:t>
            </a:r>
            <a:r>
              <a:rPr lang="en-US" sz="1600" dirty="0" smtClean="0">
                <a:solidFill>
                  <a:schemeClr val="tx1"/>
                </a:solidFill>
              </a:rPr>
              <a:t>is continuing while maintaining VE effort. The plan is to complete the mechanical design by the CDR (models only); detailing (drawings) will be performed by the supplier (manufacturer).</a:t>
            </a:r>
          </a:p>
          <a:p>
            <a:endParaRPr lang="en-US" dirty="0">
              <a:solidFill>
                <a:schemeClr val="tx1"/>
              </a:solidFill>
            </a:endParaRPr>
          </a:p>
          <a:p>
            <a:r>
              <a:rPr lang="en-US" b="1" dirty="0" smtClean="0">
                <a:solidFill>
                  <a:schemeClr val="tx1"/>
                </a:solidFill>
              </a:rPr>
              <a:t>Physics</a:t>
            </a:r>
            <a:r>
              <a:rPr lang="en-US" dirty="0" smtClean="0">
                <a:solidFill>
                  <a:schemeClr val="tx1"/>
                </a:solidFill>
              </a:rPr>
              <a:t> – </a:t>
            </a:r>
            <a:r>
              <a:rPr lang="en-US" sz="1600" dirty="0" smtClean="0">
                <a:solidFill>
                  <a:schemeClr val="tx1"/>
                </a:solidFill>
              </a:rPr>
              <a:t>Change in the bunker material composition meant a fresh (updated) battery of analyses needed to be done. Continuous VE efforts also introduce additional and longer workload. However, the outlook is good provided we conclude all VE effort by the time the ‘metal is cut’.</a:t>
            </a:r>
            <a:endParaRPr lang="en-US" sz="1600" b="1" dirty="0" smtClean="0">
              <a:solidFill>
                <a:schemeClr val="tx1"/>
              </a:solidFill>
            </a:endParaRPr>
          </a:p>
          <a:p>
            <a:endParaRPr lang="en-US" b="1" dirty="0">
              <a:solidFill>
                <a:schemeClr val="tx1"/>
              </a:solidFill>
            </a:endParaRPr>
          </a:p>
          <a:p>
            <a:r>
              <a:rPr lang="en-US" b="1" dirty="0">
                <a:solidFill>
                  <a:schemeClr val="tx1"/>
                </a:solidFill>
              </a:rPr>
              <a:t>Documentation </a:t>
            </a:r>
            <a:r>
              <a:rPr lang="en-US" dirty="0" smtClean="0">
                <a:solidFill>
                  <a:schemeClr val="tx1"/>
                </a:solidFill>
              </a:rPr>
              <a:t>– </a:t>
            </a:r>
            <a:r>
              <a:rPr lang="en-US" sz="1600" dirty="0" smtClean="0">
                <a:solidFill>
                  <a:schemeClr val="tx1"/>
                </a:solidFill>
              </a:rPr>
              <a:t>Following ramp up in resources addressing this body of work, we are on track to complete the documentation bundle by the CDR</a:t>
            </a:r>
            <a:endParaRPr lang="en-US" sz="1600" dirty="0">
              <a:solidFill>
                <a:schemeClr val="tx1"/>
              </a:solidFill>
            </a:endParaRPr>
          </a:p>
          <a:p>
            <a:endParaRPr lang="en-US" dirty="0">
              <a:solidFill>
                <a:schemeClr val="tx1"/>
              </a:solidFill>
            </a:endParaRPr>
          </a:p>
          <a:p>
            <a:r>
              <a:rPr lang="en-US" b="1" dirty="0" smtClean="0">
                <a:solidFill>
                  <a:schemeClr val="tx1"/>
                </a:solidFill>
              </a:rPr>
              <a:t>Purchasing/schedule </a:t>
            </a:r>
            <a:r>
              <a:rPr lang="en-US" dirty="0" smtClean="0">
                <a:solidFill>
                  <a:schemeClr val="tx1"/>
                </a:solidFill>
              </a:rPr>
              <a:t>– </a:t>
            </a:r>
            <a:r>
              <a:rPr lang="en-US" sz="1600" dirty="0" smtClean="0">
                <a:solidFill>
                  <a:schemeClr val="tx1"/>
                </a:solidFill>
              </a:rPr>
              <a:t>At current state, the schedule and budget are unaffected (provided tendering/purchasing is conducted on time and within the budget).</a:t>
            </a:r>
          </a:p>
        </p:txBody>
      </p:sp>
      <p:sp>
        <p:nvSpPr>
          <p:cNvPr id="3" name="Slide Number Placeholder 2"/>
          <p:cNvSpPr>
            <a:spLocks noGrp="1"/>
          </p:cNvSpPr>
          <p:nvPr>
            <p:ph type="sldNum" sz="quarter" idx="12"/>
          </p:nvPr>
        </p:nvSpPr>
        <p:spPr/>
        <p:txBody>
          <a:bodyPr/>
          <a:lstStyle/>
          <a:p>
            <a:fld id="{551115BC-487E-4422-894C-CB7CD3E79223}" type="slidenum">
              <a:rPr lang="sv-SE" smtClean="0"/>
              <a:t>23</a:t>
            </a:fld>
            <a:endParaRPr lang="sv-SE" dirty="0"/>
          </a:p>
        </p:txBody>
      </p:sp>
    </p:spTree>
    <p:extLst>
      <p:ext uri="{BB962C8B-B14F-4D97-AF65-F5344CB8AC3E}">
        <p14:creationId xmlns:p14="http://schemas.microsoft.com/office/powerpoint/2010/main" val="2311052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Bunker Overview</a:t>
            </a:r>
            <a:r>
              <a:rPr lang="en-US" dirty="0" smtClean="0"/>
              <a:t/>
            </a:r>
            <a:br>
              <a:rPr lang="en-US" dirty="0" smtClean="0"/>
            </a:br>
            <a:r>
              <a:rPr lang="en-US" sz="2000" dirty="0" smtClean="0"/>
              <a:t>Q/A</a:t>
            </a:r>
            <a:endParaRPr lang="en-US" sz="200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3824" y="1593303"/>
            <a:ext cx="3350176" cy="1566371"/>
          </a:xfrm>
          <a:prstGeom prst="rect">
            <a:avLst/>
          </a:prstGeom>
        </p:spPr>
      </p:pic>
      <p:sp>
        <p:nvSpPr>
          <p:cNvPr id="8" name="Rectangle 7"/>
          <p:cNvSpPr/>
          <p:nvPr/>
        </p:nvSpPr>
        <p:spPr>
          <a:xfrm>
            <a:off x="251520" y="1772816"/>
            <a:ext cx="5328592"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End of presentation</a:t>
            </a:r>
          </a:p>
          <a:p>
            <a:endParaRPr lang="en-US" b="1" dirty="0">
              <a:solidFill>
                <a:schemeClr val="tx1"/>
              </a:solidFill>
            </a:endParaRPr>
          </a:p>
          <a:p>
            <a:r>
              <a:rPr lang="en-US" b="1" dirty="0" smtClean="0">
                <a:solidFill>
                  <a:schemeClr val="tx1"/>
                </a:solidFill>
              </a:rPr>
              <a:t>Q/A</a:t>
            </a:r>
          </a:p>
          <a:p>
            <a:endParaRPr lang="en-US" b="1"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 </a:t>
            </a:r>
          </a:p>
          <a:p>
            <a:pPr marL="285750" indent="-285750">
              <a:buFont typeface="Arial" panose="020B0604020202020204" pitchFamily="34" charset="0"/>
              <a:buChar char="•"/>
            </a:pPr>
            <a:r>
              <a:rPr lang="en-US" sz="1600" dirty="0">
                <a:solidFill>
                  <a:schemeClr val="tx1"/>
                </a:solidFill>
              </a:rPr>
              <a:t> </a:t>
            </a:r>
            <a:r>
              <a:rPr lang="en-US" sz="1600" dirty="0" smtClean="0">
                <a:solidFill>
                  <a:schemeClr val="tx1"/>
                </a:solidFill>
              </a:rPr>
              <a:t> </a:t>
            </a:r>
          </a:p>
          <a:p>
            <a:pPr marL="285750" indent="-285750">
              <a:buFont typeface="Arial" panose="020B0604020202020204" pitchFamily="34" charset="0"/>
              <a:buChar char="•"/>
            </a:pPr>
            <a:r>
              <a:rPr lang="en-US" sz="1600" dirty="0">
                <a:solidFill>
                  <a:schemeClr val="tx1"/>
                </a:solidFill>
              </a:rPr>
              <a:t> </a:t>
            </a:r>
            <a:r>
              <a:rPr lang="en-US" sz="1600" dirty="0" smtClean="0">
                <a:solidFill>
                  <a:schemeClr val="tx1"/>
                </a:solidFill>
              </a:rPr>
              <a:t>  </a:t>
            </a:r>
          </a:p>
          <a:p>
            <a:pPr marL="285750" indent="-285750">
              <a:buFont typeface="Arial" panose="020B0604020202020204" pitchFamily="34" charset="0"/>
              <a:buChar char="•"/>
            </a:pPr>
            <a:r>
              <a:rPr lang="en-US" sz="1600" dirty="0">
                <a:solidFill>
                  <a:schemeClr val="tx1"/>
                </a:solidFill>
              </a:rPr>
              <a:t> </a:t>
            </a:r>
            <a:r>
              <a:rPr lang="en-US" sz="1600" dirty="0" smtClean="0">
                <a:solidFill>
                  <a:schemeClr val="tx1"/>
                </a:solidFill>
              </a:rPr>
              <a:t>  </a:t>
            </a:r>
            <a:r>
              <a:rPr lang="en-US" sz="1600" dirty="0">
                <a:solidFill>
                  <a:schemeClr val="tx1"/>
                </a:solidFill>
              </a:rPr>
              <a:t/>
            </a:r>
            <a:br>
              <a:rPr lang="en-US" sz="1600" dirty="0">
                <a:solidFill>
                  <a:schemeClr val="tx1"/>
                </a:solidFill>
              </a:rPr>
            </a:br>
            <a:endParaRPr lang="en-US" sz="1600" dirty="0" smtClean="0">
              <a:solidFill>
                <a:schemeClr val="tx1"/>
              </a:solidFill>
            </a:endParaRPr>
          </a:p>
          <a:p>
            <a:endParaRPr lang="en-US" sz="1600" dirty="0" smtClean="0">
              <a:solidFill>
                <a:schemeClr val="tx1"/>
              </a:solidFill>
            </a:endParaRPr>
          </a:p>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551115BC-487E-4422-894C-CB7CD3E79223}" type="slidenum">
              <a:rPr lang="sv-SE" smtClean="0"/>
              <a:t>24</a:t>
            </a:fld>
            <a:endParaRPr lang="sv-SE" dirty="0"/>
          </a:p>
        </p:txBody>
      </p:sp>
    </p:spTree>
    <p:extLst>
      <p:ext uri="{BB962C8B-B14F-4D97-AF65-F5344CB8AC3E}">
        <p14:creationId xmlns:p14="http://schemas.microsoft.com/office/powerpoint/2010/main" val="1555007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39136" cy="778098"/>
          </a:xfrm>
        </p:spPr>
        <p:txBody>
          <a:bodyPr>
            <a:normAutofit/>
          </a:bodyPr>
          <a:lstStyle/>
          <a:p>
            <a:r>
              <a:rPr lang="en-US" dirty="0"/>
              <a:t>The </a:t>
            </a:r>
            <a:r>
              <a:rPr lang="en-US" dirty="0" smtClean="0"/>
              <a:t>Bunker - Overview</a:t>
            </a:r>
            <a:endParaRPr lang="en-US" sz="20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8672" y="1988840"/>
            <a:ext cx="3059832" cy="1430621"/>
          </a:xfrm>
          <a:prstGeom prst="rect">
            <a:avLst/>
          </a:prstGeom>
        </p:spPr>
      </p:pic>
      <p:sp>
        <p:nvSpPr>
          <p:cNvPr id="3" name="Slide Number Placeholder 2"/>
          <p:cNvSpPr>
            <a:spLocks noGrp="1"/>
          </p:cNvSpPr>
          <p:nvPr>
            <p:ph type="sldNum" sz="quarter" idx="12"/>
          </p:nvPr>
        </p:nvSpPr>
        <p:spPr/>
        <p:txBody>
          <a:bodyPr/>
          <a:lstStyle/>
          <a:p>
            <a:fld id="{551115BC-487E-4422-894C-CB7CD3E79223}" type="slidenum">
              <a:rPr lang="sv-SE" smtClean="0"/>
              <a:t>3</a:t>
            </a:fld>
            <a:endParaRPr lang="sv-SE" dirty="0"/>
          </a:p>
        </p:txBody>
      </p:sp>
      <p:sp>
        <p:nvSpPr>
          <p:cNvPr id="7" name="TextBox 6"/>
          <p:cNvSpPr txBox="1"/>
          <p:nvPr/>
        </p:nvSpPr>
        <p:spPr>
          <a:xfrm>
            <a:off x="126128" y="1448687"/>
            <a:ext cx="6750128" cy="4555093"/>
          </a:xfrm>
          <a:prstGeom prst="rect">
            <a:avLst/>
          </a:prstGeom>
          <a:noFill/>
        </p:spPr>
        <p:txBody>
          <a:bodyPr wrap="square" rtlCol="0">
            <a:spAutoFit/>
          </a:bodyPr>
          <a:lstStyle/>
          <a:p>
            <a:pPr>
              <a:spcBef>
                <a:spcPts val="600"/>
              </a:spcBef>
              <a:spcAft>
                <a:spcPts val="600"/>
              </a:spcAft>
            </a:pPr>
            <a:r>
              <a:rPr lang="en-US" sz="2000" dirty="0"/>
              <a:t>The </a:t>
            </a:r>
            <a:r>
              <a:rPr lang="en-US" sz="2000" b="1" dirty="0"/>
              <a:t>project</a:t>
            </a:r>
            <a:r>
              <a:rPr lang="en-US" sz="2000" dirty="0"/>
              <a:t> is progressing well, with delays on expected mechanical design deliveries, and on finalizing the </a:t>
            </a:r>
            <a:r>
              <a:rPr lang="en-US" sz="2000" dirty="0" err="1"/>
              <a:t>neutronics</a:t>
            </a:r>
            <a:r>
              <a:rPr lang="en-US" sz="2000" dirty="0"/>
              <a:t> validation analyses. </a:t>
            </a:r>
            <a:r>
              <a:rPr lang="en-US" sz="2000" dirty="0" smtClean="0"/>
              <a:t>This is due to continued VE effort.</a:t>
            </a:r>
          </a:p>
          <a:p>
            <a:pPr>
              <a:spcBef>
                <a:spcPts val="600"/>
              </a:spcBef>
              <a:spcAft>
                <a:spcPts val="600"/>
              </a:spcAft>
            </a:pPr>
            <a:r>
              <a:rPr lang="en-US" sz="2000" dirty="0" smtClean="0"/>
              <a:t>- CDR dec.’17</a:t>
            </a:r>
            <a:endParaRPr lang="en-US" sz="2000" dirty="0"/>
          </a:p>
          <a:p>
            <a:pPr>
              <a:spcBef>
                <a:spcPts val="600"/>
              </a:spcBef>
              <a:spcAft>
                <a:spcPts val="600"/>
              </a:spcAft>
            </a:pPr>
            <a:r>
              <a:rPr lang="en-US" sz="2000" b="1" dirty="0"/>
              <a:t>Purchasing</a:t>
            </a:r>
            <a:r>
              <a:rPr lang="en-US" sz="2000" dirty="0"/>
              <a:t> strategy has been discussed. The timeline for executing purchase of this project is very </a:t>
            </a:r>
            <a:r>
              <a:rPr lang="en-US" sz="2000" dirty="0" smtClean="0"/>
              <a:t>aggressive.</a:t>
            </a:r>
          </a:p>
          <a:p>
            <a:pPr>
              <a:spcBef>
                <a:spcPts val="600"/>
              </a:spcBef>
              <a:spcAft>
                <a:spcPts val="600"/>
              </a:spcAft>
            </a:pPr>
            <a:r>
              <a:rPr lang="en-US" sz="2000" dirty="0" smtClean="0"/>
              <a:t>- Place purchase order jan.’18</a:t>
            </a:r>
          </a:p>
          <a:p>
            <a:pPr>
              <a:spcBef>
                <a:spcPts val="600"/>
              </a:spcBef>
              <a:spcAft>
                <a:spcPts val="600"/>
              </a:spcAft>
            </a:pPr>
            <a:r>
              <a:rPr lang="en-US" sz="2000" dirty="0" smtClean="0"/>
              <a:t>Overall </a:t>
            </a:r>
            <a:r>
              <a:rPr lang="en-US" sz="2000" b="1" dirty="0"/>
              <a:t>schedule</a:t>
            </a:r>
            <a:r>
              <a:rPr lang="en-US" sz="2000" dirty="0"/>
              <a:t> is </a:t>
            </a:r>
            <a:r>
              <a:rPr lang="en-US" sz="2000" dirty="0" smtClean="0"/>
              <a:t>unaffected.</a:t>
            </a:r>
            <a:endParaRPr lang="en-US" sz="2000" dirty="0"/>
          </a:p>
          <a:p>
            <a:pPr>
              <a:spcBef>
                <a:spcPts val="600"/>
              </a:spcBef>
              <a:spcAft>
                <a:spcPts val="600"/>
              </a:spcAft>
            </a:pPr>
            <a:r>
              <a:rPr lang="en-US" sz="2000" b="1" dirty="0" smtClean="0"/>
              <a:t>Documentation</a:t>
            </a:r>
            <a:r>
              <a:rPr lang="en-US" sz="2000" dirty="0" smtClean="0"/>
              <a:t> </a:t>
            </a:r>
            <a:r>
              <a:rPr lang="en-US" sz="2000" dirty="0"/>
              <a:t>is </a:t>
            </a:r>
            <a:r>
              <a:rPr lang="en-US" sz="2000" dirty="0" smtClean="0"/>
              <a:t>being updated </a:t>
            </a:r>
            <a:r>
              <a:rPr lang="en-US" sz="2000" dirty="0"/>
              <a:t>(following the </a:t>
            </a:r>
            <a:r>
              <a:rPr lang="en-US" sz="2000" dirty="0" smtClean="0"/>
              <a:t>internal review, </a:t>
            </a:r>
            <a:r>
              <a:rPr lang="en-US" sz="2000" dirty="0"/>
              <a:t>changes in the bunker construction, and in the interface environment). This is addressed by Mark R. + Peter S</a:t>
            </a:r>
            <a:r>
              <a:rPr lang="en-US" sz="2000" dirty="0" smtClean="0"/>
              <a:t>.; Alexander S.</a:t>
            </a:r>
            <a:endParaRPr lang="en-US" sz="2000" dirty="0"/>
          </a:p>
        </p:txBody>
      </p:sp>
    </p:spTree>
    <p:extLst>
      <p:ext uri="{BB962C8B-B14F-4D97-AF65-F5344CB8AC3E}">
        <p14:creationId xmlns:p14="http://schemas.microsoft.com/office/powerpoint/2010/main" val="320146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542" y="1916832"/>
            <a:ext cx="6837306" cy="4941168"/>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dirty="0"/>
          </a:p>
        </p:txBody>
      </p:sp>
      <p:sp>
        <p:nvSpPr>
          <p:cNvPr id="9" name="Title 1"/>
          <p:cNvSpPr>
            <a:spLocks noGrp="1"/>
          </p:cNvSpPr>
          <p:nvPr>
            <p:ph type="title"/>
          </p:nvPr>
        </p:nvSpPr>
        <p:spPr>
          <a:xfrm>
            <a:off x="457200" y="274638"/>
            <a:ext cx="7139136" cy="1143000"/>
          </a:xfrm>
        </p:spPr>
        <p:txBody>
          <a:bodyPr/>
          <a:lstStyle/>
          <a:p>
            <a:r>
              <a:rPr lang="en-GB" dirty="0" smtClean="0"/>
              <a:t>The bunker – Design status</a:t>
            </a:r>
            <a:endParaRPr lang="en-GB" sz="2000" dirty="0"/>
          </a:p>
        </p:txBody>
      </p:sp>
      <p:sp>
        <p:nvSpPr>
          <p:cNvPr id="10" name="TextBox 9"/>
          <p:cNvSpPr txBox="1"/>
          <p:nvPr/>
        </p:nvSpPr>
        <p:spPr>
          <a:xfrm>
            <a:off x="286442" y="1446290"/>
            <a:ext cx="3744416" cy="1661993"/>
          </a:xfrm>
          <a:prstGeom prst="rect">
            <a:avLst/>
          </a:prstGeom>
          <a:noFill/>
        </p:spPr>
        <p:txBody>
          <a:bodyPr wrap="square" rtlCol="0">
            <a:spAutoFit/>
          </a:bodyPr>
          <a:lstStyle/>
          <a:p>
            <a:pPr marL="285750" indent="-285750">
              <a:buFont typeface="Courier New" panose="02070309020205020404" pitchFamily="49" charset="0"/>
              <a:buChar char="o"/>
            </a:pPr>
            <a:r>
              <a:rPr lang="en-US" i="1" dirty="0" smtClean="0"/>
              <a:t>~ 7000t of steel</a:t>
            </a:r>
          </a:p>
          <a:p>
            <a:pPr marL="285750" indent="-285750">
              <a:buFont typeface="Courier New" panose="02070309020205020404" pitchFamily="49" charset="0"/>
              <a:buChar char="o"/>
            </a:pPr>
            <a:r>
              <a:rPr lang="en-US" i="1" dirty="0" smtClean="0"/>
              <a:t>~ 300t of Borated HDPE</a:t>
            </a:r>
          </a:p>
          <a:p>
            <a:pPr marL="285750" indent="-285750">
              <a:buFont typeface="Courier New" panose="02070309020205020404" pitchFamily="49" charset="0"/>
              <a:buChar char="o"/>
            </a:pPr>
            <a:r>
              <a:rPr lang="en-US" i="1" dirty="0" smtClean="0"/>
              <a:t>~ 750t of virgin HDPE/LDPE</a:t>
            </a:r>
            <a:endParaRPr lang="en-US" sz="1600" i="1" dirty="0"/>
          </a:p>
          <a:p>
            <a:pPr marL="285750" indent="-285750">
              <a:buFont typeface="Courier New" panose="02070309020205020404" pitchFamily="49" charset="0"/>
              <a:buChar char="o"/>
            </a:pPr>
            <a:r>
              <a:rPr lang="en-US" sz="1600" i="1" dirty="0" smtClean="0"/>
              <a:t>~ 620t of concrete</a:t>
            </a:r>
          </a:p>
          <a:p>
            <a:pPr marL="285750" indent="-285750">
              <a:buFont typeface="Courier New" panose="02070309020205020404" pitchFamily="49" charset="0"/>
              <a:buChar char="o"/>
            </a:pPr>
            <a:r>
              <a:rPr lang="en-US" sz="1600" i="1" dirty="0" smtClean="0"/>
              <a:t>~ 970t of heavy concrete</a:t>
            </a:r>
          </a:p>
          <a:p>
            <a:pPr marL="285750" indent="-285750">
              <a:buFont typeface="Courier New" panose="02070309020205020404" pitchFamily="49" charset="0"/>
              <a:buChar char="o"/>
            </a:pPr>
            <a:r>
              <a:rPr lang="en-US" sz="1600" i="1" dirty="0" smtClean="0"/>
              <a:t>~200t of construction steel </a:t>
            </a:r>
            <a:endParaRPr lang="en-US" sz="1600" dirty="0" smtClean="0"/>
          </a:p>
        </p:txBody>
      </p:sp>
      <p:sp>
        <p:nvSpPr>
          <p:cNvPr id="8" name="TextBox 7"/>
          <p:cNvSpPr txBox="1"/>
          <p:nvPr/>
        </p:nvSpPr>
        <p:spPr>
          <a:xfrm>
            <a:off x="5508104" y="1417638"/>
            <a:ext cx="3744416" cy="1500411"/>
          </a:xfrm>
          <a:prstGeom prst="rect">
            <a:avLst/>
          </a:prstGeom>
          <a:noFill/>
        </p:spPr>
        <p:txBody>
          <a:bodyPr wrap="square" rtlCol="0">
            <a:spAutoFit/>
          </a:bodyPr>
          <a:lstStyle/>
          <a:p>
            <a:pPr marL="285750" indent="-285750">
              <a:buFont typeface="Courier New" panose="02070309020205020404" pitchFamily="49" charset="0"/>
              <a:buChar char="o"/>
            </a:pPr>
            <a:r>
              <a:rPr lang="en-US" i="1" dirty="0" smtClean="0"/>
              <a:t>Each bunker side measures approx. 40m long x 26m wide x 5m high </a:t>
            </a:r>
          </a:p>
          <a:p>
            <a:pPr marL="285750" indent="-285750">
              <a:buFont typeface="Courier New" panose="02070309020205020404" pitchFamily="49" charset="0"/>
              <a:buChar char="o"/>
            </a:pPr>
            <a:r>
              <a:rPr lang="en-US" i="1" dirty="0" smtClean="0"/>
              <a:t>~ 10,000 tones total mass</a:t>
            </a:r>
          </a:p>
          <a:p>
            <a:pPr marL="285750" indent="-285750">
              <a:buFont typeface="Courier New" panose="02070309020205020404" pitchFamily="49" charset="0"/>
              <a:buChar char="o"/>
            </a:pPr>
            <a:r>
              <a:rPr lang="en-US" i="1" dirty="0" smtClean="0"/>
              <a:t>~1400 wall </a:t>
            </a:r>
            <a:r>
              <a:rPr lang="sv-SE" i="1" dirty="0" smtClean="0"/>
              <a:t>&amp;</a:t>
            </a:r>
            <a:r>
              <a:rPr lang="en-US" i="1" dirty="0" smtClean="0"/>
              <a:t> roof blocks</a:t>
            </a:r>
            <a:endParaRPr lang="en-US" sz="1600" dirty="0" smtClean="0"/>
          </a:p>
          <a:p>
            <a:pPr marL="285750"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377437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5</a:t>
            </a:fld>
            <a:endParaRPr lang="en-GB" dirty="0"/>
          </a:p>
        </p:txBody>
      </p:sp>
      <p:sp>
        <p:nvSpPr>
          <p:cNvPr id="9" name="Title 1"/>
          <p:cNvSpPr>
            <a:spLocks noGrp="1"/>
          </p:cNvSpPr>
          <p:nvPr>
            <p:ph type="title"/>
          </p:nvPr>
        </p:nvSpPr>
        <p:spPr>
          <a:xfrm>
            <a:off x="457200" y="274638"/>
            <a:ext cx="7139136" cy="1143000"/>
          </a:xfrm>
        </p:spPr>
        <p:txBody>
          <a:bodyPr>
            <a:normAutofit fontScale="90000"/>
          </a:bodyPr>
          <a:lstStyle/>
          <a:p>
            <a:r>
              <a:rPr lang="en-GB" sz="3600" dirty="0" smtClean="0"/>
              <a:t>The bunker – Design status</a:t>
            </a:r>
            <a:r>
              <a:rPr lang="en-GB" dirty="0" smtClean="0"/>
              <a:t/>
            </a:r>
            <a:br>
              <a:rPr lang="en-GB" dirty="0" smtClean="0"/>
            </a:br>
            <a:r>
              <a:rPr lang="en-GB" sz="2200" dirty="0" smtClean="0"/>
              <a:t>Frame and roof position</a:t>
            </a:r>
            <a:r>
              <a:rPr lang="en-GB" dirty="0" smtClean="0"/>
              <a:t/>
            </a:r>
            <a:br>
              <a:rPr lang="en-GB" dirty="0" smtClean="0"/>
            </a:br>
            <a:endParaRPr lang="en-GB" sz="2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54710"/>
            <a:ext cx="7511625" cy="4919159"/>
          </a:xfrm>
          <a:prstGeom prst="rect">
            <a:avLst/>
          </a:prstGeom>
        </p:spPr>
      </p:pic>
      <p:sp>
        <p:nvSpPr>
          <p:cNvPr id="6" name="Rectangle 5"/>
          <p:cNvSpPr/>
          <p:nvPr/>
        </p:nvSpPr>
        <p:spPr>
          <a:xfrm>
            <a:off x="2339752" y="3933056"/>
            <a:ext cx="1512168" cy="1512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2339752" y="1454709"/>
            <a:ext cx="278975" cy="24783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51920" y="1464138"/>
            <a:ext cx="5292080" cy="24689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51920" y="5445224"/>
            <a:ext cx="5292080" cy="14127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39752" y="5445224"/>
            <a:ext cx="314471" cy="14127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4223" y="1464139"/>
            <a:ext cx="6454281" cy="5393862"/>
          </a:xfrm>
          <a:prstGeom prst="rect">
            <a:avLst/>
          </a:prstGeom>
          <a:ln w="57150">
            <a:solidFill>
              <a:srgbClr val="FF0000"/>
            </a:solidFill>
          </a:ln>
        </p:spPr>
      </p:pic>
      <p:cxnSp>
        <p:nvCxnSpPr>
          <p:cNvPr id="18" name="Straight Connector 17"/>
          <p:cNvCxnSpPr/>
          <p:nvPr/>
        </p:nvCxnSpPr>
        <p:spPr>
          <a:xfrm flipV="1">
            <a:off x="3131840" y="3645024"/>
            <a:ext cx="5472608" cy="1800200"/>
          </a:xfrm>
          <a:prstGeom prst="line">
            <a:avLst/>
          </a:prstGeom>
          <a:ln w="38100">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71800" y="5134690"/>
            <a:ext cx="6031290" cy="3568"/>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43075" y="4689140"/>
            <a:ext cx="781053" cy="523220"/>
          </a:xfrm>
          <a:prstGeom prst="rect">
            <a:avLst/>
          </a:prstGeom>
          <a:solidFill>
            <a:schemeClr val="bg1">
              <a:alpha val="61000"/>
            </a:schemeClr>
          </a:solidFill>
        </p:spPr>
        <p:txBody>
          <a:bodyPr wrap="square" rtlCol="0">
            <a:spAutoFit/>
          </a:bodyPr>
          <a:lstStyle/>
          <a:p>
            <a:r>
              <a:rPr lang="en-US" sz="2800" b="1" dirty="0" smtClean="0">
                <a:solidFill>
                  <a:srgbClr val="FF0000"/>
                </a:solidFill>
              </a:rPr>
              <a:t>TCS</a:t>
            </a:r>
            <a:endParaRPr lang="en-US" sz="2800" b="1" dirty="0">
              <a:solidFill>
                <a:srgbClr val="FF0000"/>
              </a:solidFill>
            </a:endParaRPr>
          </a:p>
        </p:txBody>
      </p:sp>
      <p:sp>
        <p:nvSpPr>
          <p:cNvPr id="37" name="TextBox 36"/>
          <p:cNvSpPr txBox="1"/>
          <p:nvPr/>
        </p:nvSpPr>
        <p:spPr>
          <a:xfrm>
            <a:off x="3944942" y="2392420"/>
            <a:ext cx="2524388" cy="707886"/>
          </a:xfrm>
          <a:prstGeom prst="rect">
            <a:avLst/>
          </a:prstGeom>
          <a:solidFill>
            <a:schemeClr val="bg1">
              <a:alpha val="61000"/>
            </a:schemeClr>
          </a:solidFill>
        </p:spPr>
        <p:txBody>
          <a:bodyPr wrap="square" rtlCol="0">
            <a:spAutoFit/>
          </a:bodyPr>
          <a:lstStyle/>
          <a:p>
            <a:r>
              <a:rPr lang="en-US" sz="2400" dirty="0" smtClean="0"/>
              <a:t>1500</a:t>
            </a:r>
            <a:br>
              <a:rPr lang="en-US" sz="2400" dirty="0" smtClean="0"/>
            </a:br>
            <a:r>
              <a:rPr lang="en-US" sz="1600" dirty="0" smtClean="0"/>
              <a:t>TCS-to-bottom of the frame</a:t>
            </a:r>
            <a:endParaRPr lang="en-US" sz="1600" dirty="0"/>
          </a:p>
        </p:txBody>
      </p:sp>
      <p:sp>
        <p:nvSpPr>
          <p:cNvPr id="38" name="TextBox 37"/>
          <p:cNvSpPr txBox="1"/>
          <p:nvPr/>
        </p:nvSpPr>
        <p:spPr>
          <a:xfrm>
            <a:off x="733175" y="2038477"/>
            <a:ext cx="2398665" cy="707886"/>
          </a:xfrm>
          <a:prstGeom prst="rect">
            <a:avLst/>
          </a:prstGeom>
          <a:solidFill>
            <a:schemeClr val="bg1">
              <a:alpha val="61000"/>
            </a:schemeClr>
          </a:solidFill>
        </p:spPr>
        <p:txBody>
          <a:bodyPr wrap="square" rtlCol="0">
            <a:spAutoFit/>
          </a:bodyPr>
          <a:lstStyle/>
          <a:p>
            <a:pPr algn="r"/>
            <a:r>
              <a:rPr lang="en-US" sz="2400" dirty="0" smtClean="0"/>
              <a:t>1700</a:t>
            </a:r>
            <a:br>
              <a:rPr lang="en-US" sz="2400" dirty="0" smtClean="0"/>
            </a:br>
            <a:r>
              <a:rPr lang="en-US" sz="1600" dirty="0" smtClean="0"/>
              <a:t>TCS-to-bottom of the roof</a:t>
            </a:r>
            <a:endParaRPr lang="en-US" sz="1600" dirty="0"/>
          </a:p>
        </p:txBody>
      </p:sp>
      <p:cxnSp>
        <p:nvCxnSpPr>
          <p:cNvPr id="20" name="Straight Arrow Connector 19"/>
          <p:cNvCxnSpPr/>
          <p:nvPr/>
        </p:nvCxnSpPr>
        <p:spPr>
          <a:xfrm>
            <a:off x="3816424" y="2269291"/>
            <a:ext cx="340910" cy="286421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31840" y="1983786"/>
            <a:ext cx="414666" cy="315090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90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50"/>
                            </p:stCondLst>
                            <p:childTnLst>
                              <p:par>
                                <p:cTn id="11" presetID="6" presetClass="entr" presetSubtype="16"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par>
                                <p:cTn id="14" presetID="6" presetClass="entr" presetSubtype="16"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1000"/>
                                        <p:tgtEl>
                                          <p:spTgt spid="10"/>
                                        </p:tgtEl>
                                      </p:cBhvr>
                                    </p:animEffect>
                                  </p:childTnLst>
                                </p:cTn>
                              </p:par>
                              <p:par>
                                <p:cTn id="17" presetID="6" presetClass="entr" presetSubtype="16"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1000"/>
                                        <p:tgtEl>
                                          <p:spTgt spid="11"/>
                                        </p:tgtEl>
                                      </p:cBhvr>
                                    </p:animEffect>
                                  </p:childTnLst>
                                </p:cTn>
                              </p:par>
                              <p:par>
                                <p:cTn id="20" presetID="6" presetClass="entr" presetSubtype="16"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1000"/>
                                        <p:tgtEl>
                                          <p:spTgt spid="12"/>
                                        </p:tgtEl>
                                      </p:cBhvr>
                                    </p:animEffect>
                                  </p:childTnLst>
                                </p:cTn>
                              </p:par>
                            </p:childTnLst>
                          </p:cTn>
                        </p:par>
                        <p:par>
                          <p:cTn id="23" fill="hold">
                            <p:stCondLst>
                              <p:cond delay="1750"/>
                            </p:stCondLst>
                            <p:childTnLst>
                              <p:par>
                                <p:cTn id="24" presetID="4" presetClass="entr" presetSubtype="32" fill="hold" nodeType="afterEffect">
                                  <p:stCondLst>
                                    <p:cond delay="250"/>
                                  </p:stCondLst>
                                  <p:childTnLst>
                                    <p:set>
                                      <p:cBhvr>
                                        <p:cTn id="25" dur="1" fill="hold">
                                          <p:stCondLst>
                                            <p:cond delay="0"/>
                                          </p:stCondLst>
                                        </p:cTn>
                                        <p:tgtEl>
                                          <p:spTgt spid="5"/>
                                        </p:tgtEl>
                                        <p:attrNameLst>
                                          <p:attrName>style.visibility</p:attrName>
                                        </p:attrNameLst>
                                      </p:cBhvr>
                                      <p:to>
                                        <p:strVal val="visible"/>
                                      </p:to>
                                    </p:set>
                                    <p:animEffect transition="in" filter="box(out)">
                                      <p:cBhvr>
                                        <p:cTn id="26" dur="1000"/>
                                        <p:tgtEl>
                                          <p:spTgt spid="5"/>
                                        </p:tgtEl>
                                      </p:cBhvr>
                                    </p:animEffect>
                                  </p:childTnLst>
                                </p:cTn>
                              </p:par>
                              <p:par>
                                <p:cTn id="27" presetID="4" presetClass="entr" presetSubtype="16" fill="hold" nodeType="withEffect">
                                  <p:stCondLst>
                                    <p:cond delay="250"/>
                                  </p:stCondLst>
                                  <p:childTnLst>
                                    <p:set>
                                      <p:cBhvr>
                                        <p:cTn id="28" dur="1" fill="hold">
                                          <p:stCondLst>
                                            <p:cond delay="0"/>
                                          </p:stCondLst>
                                        </p:cTn>
                                        <p:tgtEl>
                                          <p:spTgt spid="24"/>
                                        </p:tgtEl>
                                        <p:attrNameLst>
                                          <p:attrName>style.visibility</p:attrName>
                                        </p:attrNameLst>
                                      </p:cBhvr>
                                      <p:to>
                                        <p:strVal val="visible"/>
                                      </p:to>
                                    </p:set>
                                    <p:animEffect transition="in" filter="box(in)">
                                      <p:cBhvr>
                                        <p:cTn id="29" dur="2000"/>
                                        <p:tgtEl>
                                          <p:spTgt spid="24"/>
                                        </p:tgtEl>
                                      </p:cBhvr>
                                    </p:animEffect>
                                  </p:childTnLst>
                                </p:cTn>
                              </p:par>
                              <p:par>
                                <p:cTn id="30" presetID="4" presetClass="entr" presetSubtype="16" fill="hold" nodeType="withEffect">
                                  <p:stCondLst>
                                    <p:cond delay="25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2000"/>
                                        <p:tgtEl>
                                          <p:spTgt spid="20"/>
                                        </p:tgtEl>
                                      </p:cBhvr>
                                    </p:animEffect>
                                  </p:childTnLst>
                                </p:cTn>
                              </p:par>
                              <p:par>
                                <p:cTn id="33" presetID="4" presetClass="entr" presetSubtype="16" fill="hold" nodeType="withEffect">
                                  <p:stCondLst>
                                    <p:cond delay="250"/>
                                  </p:stCondLst>
                                  <p:childTnLst>
                                    <p:set>
                                      <p:cBhvr>
                                        <p:cTn id="34" dur="1" fill="hold">
                                          <p:stCondLst>
                                            <p:cond delay="0"/>
                                          </p:stCondLst>
                                        </p:cTn>
                                        <p:tgtEl>
                                          <p:spTgt spid="31"/>
                                        </p:tgtEl>
                                        <p:attrNameLst>
                                          <p:attrName>style.visibility</p:attrName>
                                        </p:attrNameLst>
                                      </p:cBhvr>
                                      <p:to>
                                        <p:strVal val="visible"/>
                                      </p:to>
                                    </p:set>
                                    <p:animEffect transition="in" filter="box(in)">
                                      <p:cBhvr>
                                        <p:cTn id="35" dur="2000"/>
                                        <p:tgtEl>
                                          <p:spTgt spid="31"/>
                                        </p:tgtEl>
                                      </p:cBhvr>
                                    </p:animEffect>
                                  </p:childTnLst>
                                </p:cTn>
                              </p:par>
                              <p:par>
                                <p:cTn id="36" presetID="4" presetClass="entr" presetSubtype="16" fill="hold" nodeType="withEffect">
                                  <p:stCondLst>
                                    <p:cond delay="250"/>
                                  </p:stCondLst>
                                  <p:childTnLst>
                                    <p:set>
                                      <p:cBhvr>
                                        <p:cTn id="37" dur="1" fill="hold">
                                          <p:stCondLst>
                                            <p:cond delay="0"/>
                                          </p:stCondLst>
                                        </p:cTn>
                                        <p:tgtEl>
                                          <p:spTgt spid="18"/>
                                        </p:tgtEl>
                                        <p:attrNameLst>
                                          <p:attrName>style.visibility</p:attrName>
                                        </p:attrNameLst>
                                      </p:cBhvr>
                                      <p:to>
                                        <p:strVal val="visible"/>
                                      </p:to>
                                    </p:set>
                                    <p:animEffect transition="in" filter="box(in)">
                                      <p:cBhvr>
                                        <p:cTn id="38" dur="2000"/>
                                        <p:tgtEl>
                                          <p:spTgt spid="18"/>
                                        </p:tgtEl>
                                      </p:cBhvr>
                                    </p:animEffect>
                                  </p:childTnLst>
                                </p:cTn>
                              </p:par>
                              <p:par>
                                <p:cTn id="39" presetID="4" presetClass="entr" presetSubtype="16"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Effect transition="in" filter="box(in)">
                                      <p:cBhvr>
                                        <p:cTn id="41" dur="2000"/>
                                        <p:tgtEl>
                                          <p:spTgt spid="36"/>
                                        </p:tgtEl>
                                      </p:cBhvr>
                                    </p:animEffect>
                                  </p:childTnLst>
                                </p:cTn>
                              </p:par>
                            </p:childTnLst>
                          </p:cTn>
                        </p:par>
                        <p:par>
                          <p:cTn id="42" fill="hold">
                            <p:stCondLst>
                              <p:cond delay="4000"/>
                            </p:stCondLst>
                            <p:childTnLst>
                              <p:par>
                                <p:cTn id="43" presetID="4" presetClass="entr" presetSubtype="32" fill="hold" grpId="0" nodeType="afterEffect">
                                  <p:stCondLst>
                                    <p:cond delay="250"/>
                                  </p:stCondLst>
                                  <p:childTnLst>
                                    <p:set>
                                      <p:cBhvr>
                                        <p:cTn id="44" dur="1" fill="hold">
                                          <p:stCondLst>
                                            <p:cond delay="0"/>
                                          </p:stCondLst>
                                        </p:cTn>
                                        <p:tgtEl>
                                          <p:spTgt spid="38"/>
                                        </p:tgtEl>
                                        <p:attrNameLst>
                                          <p:attrName>style.visibility</p:attrName>
                                        </p:attrNameLst>
                                      </p:cBhvr>
                                      <p:to>
                                        <p:strVal val="visible"/>
                                      </p:to>
                                    </p:set>
                                    <p:animEffect transition="in" filter="box(out)">
                                      <p:cBhvr>
                                        <p:cTn id="45" dur="1000"/>
                                        <p:tgtEl>
                                          <p:spTgt spid="38"/>
                                        </p:tgtEl>
                                      </p:cBhvr>
                                    </p:animEffect>
                                  </p:childTnLst>
                                </p:cTn>
                              </p:par>
                            </p:childTnLst>
                          </p:cTn>
                        </p:par>
                        <p:par>
                          <p:cTn id="46" fill="hold">
                            <p:stCondLst>
                              <p:cond delay="5250"/>
                            </p:stCondLst>
                            <p:childTnLst>
                              <p:par>
                                <p:cTn id="47" presetID="4" presetClass="entr" presetSubtype="32" fill="hold" grpId="0" nodeType="afterEffect">
                                  <p:stCondLst>
                                    <p:cond delay="250"/>
                                  </p:stCondLst>
                                  <p:childTnLst>
                                    <p:set>
                                      <p:cBhvr>
                                        <p:cTn id="48" dur="1" fill="hold">
                                          <p:stCondLst>
                                            <p:cond delay="0"/>
                                          </p:stCondLst>
                                        </p:cTn>
                                        <p:tgtEl>
                                          <p:spTgt spid="37"/>
                                        </p:tgtEl>
                                        <p:attrNameLst>
                                          <p:attrName>style.visibility</p:attrName>
                                        </p:attrNameLst>
                                      </p:cBhvr>
                                      <p:to>
                                        <p:strVal val="visible"/>
                                      </p:to>
                                    </p:set>
                                    <p:animEffect transition="in" filter="box(out)">
                                      <p:cBhvr>
                                        <p:cTn id="4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9007"/>
            <a:ext cx="8172400" cy="4678993"/>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t>6</a:t>
            </a:fld>
            <a:endParaRPr lang="en-GB" dirty="0"/>
          </a:p>
        </p:txBody>
      </p:sp>
      <p:sp>
        <p:nvSpPr>
          <p:cNvPr id="9" name="Title 1"/>
          <p:cNvSpPr>
            <a:spLocks noGrp="1"/>
          </p:cNvSpPr>
          <p:nvPr>
            <p:ph type="title"/>
          </p:nvPr>
        </p:nvSpPr>
        <p:spPr>
          <a:xfrm>
            <a:off x="457200" y="274638"/>
            <a:ext cx="7139136" cy="1143000"/>
          </a:xfrm>
        </p:spPr>
        <p:txBody>
          <a:bodyPr/>
          <a:lstStyle/>
          <a:p>
            <a:r>
              <a:rPr lang="en-GB" dirty="0" smtClean="0"/>
              <a:t>The bunker – Design status</a:t>
            </a:r>
            <a:br>
              <a:rPr lang="en-GB" dirty="0" smtClean="0"/>
            </a:br>
            <a:r>
              <a:rPr lang="en-GB" sz="2000" dirty="0" smtClean="0"/>
              <a:t>SUPPORT FRAME</a:t>
            </a:r>
            <a:endParaRPr lang="en-GB" sz="2000" dirty="0"/>
          </a:p>
        </p:txBody>
      </p:sp>
      <p:sp>
        <p:nvSpPr>
          <p:cNvPr id="10" name="TextBox 9"/>
          <p:cNvSpPr txBox="1"/>
          <p:nvPr/>
        </p:nvSpPr>
        <p:spPr>
          <a:xfrm>
            <a:off x="1619672" y="1436300"/>
            <a:ext cx="3600400" cy="1815882"/>
          </a:xfrm>
          <a:prstGeom prst="rect">
            <a:avLst/>
          </a:prstGeom>
          <a:solidFill>
            <a:srgbClr val="0094CA">
              <a:alpha val="58000"/>
            </a:srgbClr>
          </a:solidFill>
        </p:spPr>
        <p:txBody>
          <a:bodyPr wrap="square" rtlCol="0">
            <a:spAutoFit/>
          </a:bodyPr>
          <a:lstStyle/>
          <a:p>
            <a:r>
              <a:rPr lang="en-US" sz="1600" dirty="0" smtClean="0"/>
              <a:t>The bunker frame has to:</a:t>
            </a:r>
          </a:p>
          <a:p>
            <a:pPr marL="285750" indent="-285750">
              <a:buFont typeface="Courier New" panose="02070309020205020404" pitchFamily="49" charset="0"/>
              <a:buChar char="o"/>
            </a:pPr>
            <a:r>
              <a:rPr lang="en-US" sz="1600" i="1" dirty="0" smtClean="0"/>
              <a:t>Support the roof load;</a:t>
            </a:r>
          </a:p>
          <a:p>
            <a:pPr marL="285750" indent="-285750">
              <a:buFont typeface="Courier New" panose="02070309020205020404" pitchFamily="49" charset="0"/>
              <a:buChar char="o"/>
            </a:pPr>
            <a:r>
              <a:rPr lang="en-US" sz="1600" i="1" dirty="0" smtClean="0"/>
              <a:t>Sustain seismic loads (up to H4);</a:t>
            </a:r>
          </a:p>
          <a:p>
            <a:pPr marL="285750" indent="-285750">
              <a:buFont typeface="Courier New" panose="02070309020205020404" pitchFamily="49" charset="0"/>
              <a:buChar char="o"/>
            </a:pPr>
            <a:r>
              <a:rPr lang="en-US" sz="1600" i="1" dirty="0" smtClean="0"/>
              <a:t>Allow easy disassembly;</a:t>
            </a:r>
          </a:p>
          <a:p>
            <a:pPr marL="285750" indent="-285750">
              <a:buFont typeface="Courier New" panose="02070309020205020404" pitchFamily="49" charset="0"/>
              <a:buChar char="o"/>
            </a:pPr>
            <a:r>
              <a:rPr lang="en-US" sz="1600" i="1" dirty="0" smtClean="0"/>
              <a:t>Ensure that blocks stacked on top, fit;</a:t>
            </a:r>
          </a:p>
          <a:p>
            <a:pPr marL="285750" indent="-285750">
              <a:buFont typeface="Courier New" panose="02070309020205020404" pitchFamily="49" charset="0"/>
              <a:buChar char="o"/>
            </a:pPr>
            <a:r>
              <a:rPr lang="en-US" sz="1600" i="1" dirty="0" smtClean="0"/>
              <a:t>Ensure repeatability of stacking/unstacking of blocks;</a:t>
            </a:r>
          </a:p>
        </p:txBody>
      </p:sp>
    </p:spTree>
    <p:extLst>
      <p:ext uri="{BB962C8B-B14F-4D97-AF65-F5344CB8AC3E}">
        <p14:creationId xmlns:p14="http://schemas.microsoft.com/office/powerpoint/2010/main" val="229845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t>7</a:t>
            </a:fld>
            <a:endParaRPr lang="en-GB" dirty="0"/>
          </a:p>
        </p:txBody>
      </p:sp>
      <p:sp>
        <p:nvSpPr>
          <p:cNvPr id="9" name="Title 1"/>
          <p:cNvSpPr>
            <a:spLocks noGrp="1"/>
          </p:cNvSpPr>
          <p:nvPr>
            <p:ph type="title"/>
          </p:nvPr>
        </p:nvSpPr>
        <p:spPr>
          <a:xfrm>
            <a:off x="457200" y="274638"/>
            <a:ext cx="7139136" cy="1143000"/>
          </a:xfrm>
        </p:spPr>
        <p:txBody>
          <a:bodyPr/>
          <a:lstStyle/>
          <a:p>
            <a:r>
              <a:rPr lang="en-GB" dirty="0" smtClean="0"/>
              <a:t>The bunker – Design status</a:t>
            </a:r>
            <a:br>
              <a:rPr lang="en-GB" dirty="0" smtClean="0"/>
            </a:br>
            <a:r>
              <a:rPr lang="en-GB" sz="2000" dirty="0" smtClean="0"/>
              <a:t>SUPPORT FRAME</a:t>
            </a:r>
            <a:endParaRPr lang="en-GB" sz="2000" dirty="0"/>
          </a:p>
        </p:txBody>
      </p:sp>
      <p:sp>
        <p:nvSpPr>
          <p:cNvPr id="10" name="TextBox 9"/>
          <p:cNvSpPr txBox="1"/>
          <p:nvPr/>
        </p:nvSpPr>
        <p:spPr>
          <a:xfrm>
            <a:off x="107504" y="1435690"/>
            <a:ext cx="8424936" cy="338554"/>
          </a:xfrm>
          <a:prstGeom prst="rect">
            <a:avLst/>
          </a:prstGeom>
          <a:noFill/>
        </p:spPr>
        <p:txBody>
          <a:bodyPr wrap="square" rtlCol="0">
            <a:spAutoFit/>
          </a:bodyPr>
          <a:lstStyle/>
          <a:p>
            <a:r>
              <a:rPr lang="en-US" sz="1600" i="1" dirty="0" smtClean="0"/>
              <a:t>The bunker frame is divided into sub-assemblies based on the area the frame is covering.</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14" y="2132857"/>
            <a:ext cx="7688543" cy="4725144"/>
          </a:xfrm>
          <a:prstGeom prst="rect">
            <a:avLst/>
          </a:prstGeom>
        </p:spPr>
      </p:pic>
      <p:sp>
        <p:nvSpPr>
          <p:cNvPr id="3" name="TextBox 2"/>
          <p:cNvSpPr txBox="1"/>
          <p:nvPr/>
        </p:nvSpPr>
        <p:spPr>
          <a:xfrm>
            <a:off x="4427984" y="2852936"/>
            <a:ext cx="2376264" cy="400110"/>
          </a:xfrm>
          <a:prstGeom prst="rect">
            <a:avLst/>
          </a:prstGeom>
          <a:noFill/>
        </p:spPr>
        <p:txBody>
          <a:bodyPr wrap="square" rtlCol="0">
            <a:spAutoFit/>
          </a:bodyPr>
          <a:lstStyle/>
          <a:p>
            <a:r>
              <a:rPr lang="en-US" sz="2000" b="1" dirty="0" smtClean="0"/>
              <a:t>R6m frame structure</a:t>
            </a:r>
            <a:endParaRPr lang="en-US" sz="2000" b="1" dirty="0"/>
          </a:p>
        </p:txBody>
      </p:sp>
      <p:sp>
        <p:nvSpPr>
          <p:cNvPr id="5" name="Rectangle 4"/>
          <p:cNvSpPr/>
          <p:nvPr/>
        </p:nvSpPr>
        <p:spPr>
          <a:xfrm>
            <a:off x="0" y="1916832"/>
            <a:ext cx="108012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855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530347"/>
            <a:ext cx="8532440" cy="5312440"/>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t>8</a:t>
            </a:fld>
            <a:endParaRPr lang="en-GB" dirty="0"/>
          </a:p>
        </p:txBody>
      </p:sp>
      <p:sp>
        <p:nvSpPr>
          <p:cNvPr id="9" name="Title 1"/>
          <p:cNvSpPr>
            <a:spLocks noGrp="1"/>
          </p:cNvSpPr>
          <p:nvPr>
            <p:ph type="title"/>
          </p:nvPr>
        </p:nvSpPr>
        <p:spPr>
          <a:xfrm>
            <a:off x="457200" y="274638"/>
            <a:ext cx="7139136" cy="1143000"/>
          </a:xfrm>
        </p:spPr>
        <p:txBody>
          <a:bodyPr/>
          <a:lstStyle/>
          <a:p>
            <a:r>
              <a:rPr lang="en-GB" dirty="0" smtClean="0"/>
              <a:t>The bunker – Design status</a:t>
            </a:r>
            <a:br>
              <a:rPr lang="en-GB" dirty="0" smtClean="0"/>
            </a:br>
            <a:r>
              <a:rPr lang="en-GB" sz="2000" dirty="0" smtClean="0"/>
              <a:t>SUPPORT FRAME</a:t>
            </a:r>
            <a:endParaRPr lang="en-GB" sz="2000" dirty="0"/>
          </a:p>
        </p:txBody>
      </p:sp>
      <p:sp>
        <p:nvSpPr>
          <p:cNvPr id="3" name="TextBox 2"/>
          <p:cNvSpPr txBox="1"/>
          <p:nvPr/>
        </p:nvSpPr>
        <p:spPr>
          <a:xfrm>
            <a:off x="4283968" y="2708920"/>
            <a:ext cx="2376264" cy="400110"/>
          </a:xfrm>
          <a:prstGeom prst="rect">
            <a:avLst/>
          </a:prstGeom>
          <a:noFill/>
        </p:spPr>
        <p:txBody>
          <a:bodyPr wrap="square" rtlCol="0">
            <a:spAutoFit/>
          </a:bodyPr>
          <a:lstStyle/>
          <a:p>
            <a:r>
              <a:rPr lang="en-US" sz="2000" b="1" dirty="0" smtClean="0"/>
              <a:t>D02 frame structure</a:t>
            </a:r>
            <a:endParaRPr lang="en-US" sz="2000" b="1" dirty="0"/>
          </a:p>
        </p:txBody>
      </p:sp>
      <p:sp>
        <p:nvSpPr>
          <p:cNvPr id="2" name="Rectangle 1"/>
          <p:cNvSpPr/>
          <p:nvPr/>
        </p:nvSpPr>
        <p:spPr>
          <a:xfrm>
            <a:off x="107504" y="1530347"/>
            <a:ext cx="1080120" cy="60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107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6" y="1600045"/>
            <a:ext cx="8670837" cy="5197963"/>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t>9</a:t>
            </a:fld>
            <a:endParaRPr lang="en-GB" dirty="0"/>
          </a:p>
        </p:txBody>
      </p:sp>
      <p:sp>
        <p:nvSpPr>
          <p:cNvPr id="9" name="Title 1"/>
          <p:cNvSpPr>
            <a:spLocks noGrp="1"/>
          </p:cNvSpPr>
          <p:nvPr>
            <p:ph type="title"/>
          </p:nvPr>
        </p:nvSpPr>
        <p:spPr>
          <a:xfrm>
            <a:off x="457200" y="274638"/>
            <a:ext cx="7139136" cy="1143000"/>
          </a:xfrm>
        </p:spPr>
        <p:txBody>
          <a:bodyPr/>
          <a:lstStyle/>
          <a:p>
            <a:r>
              <a:rPr lang="en-GB" dirty="0" smtClean="0"/>
              <a:t>The bunker – Design status</a:t>
            </a:r>
            <a:br>
              <a:rPr lang="en-GB" dirty="0" smtClean="0"/>
            </a:br>
            <a:r>
              <a:rPr lang="en-GB" sz="2000" dirty="0" smtClean="0"/>
              <a:t>SUPPORT FRAME</a:t>
            </a:r>
            <a:endParaRPr lang="en-GB" sz="2000" dirty="0"/>
          </a:p>
        </p:txBody>
      </p:sp>
      <p:sp>
        <p:nvSpPr>
          <p:cNvPr id="3" name="TextBox 2"/>
          <p:cNvSpPr txBox="1"/>
          <p:nvPr/>
        </p:nvSpPr>
        <p:spPr>
          <a:xfrm>
            <a:off x="4283968" y="2708920"/>
            <a:ext cx="2736304" cy="400110"/>
          </a:xfrm>
          <a:prstGeom prst="rect">
            <a:avLst/>
          </a:prstGeom>
          <a:noFill/>
        </p:spPr>
        <p:txBody>
          <a:bodyPr wrap="square" rtlCol="0">
            <a:spAutoFit/>
          </a:bodyPr>
          <a:lstStyle/>
          <a:p>
            <a:r>
              <a:rPr lang="en-US" sz="2000" b="1" dirty="0" smtClean="0"/>
              <a:t>D01/03 frame structure</a:t>
            </a:r>
            <a:endParaRPr lang="en-US" sz="2000" b="1" dirty="0"/>
          </a:p>
        </p:txBody>
      </p:sp>
      <p:sp>
        <p:nvSpPr>
          <p:cNvPr id="6" name="Rectangle 5"/>
          <p:cNvSpPr/>
          <p:nvPr/>
        </p:nvSpPr>
        <p:spPr>
          <a:xfrm>
            <a:off x="0" y="1556792"/>
            <a:ext cx="1080120" cy="60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409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42236</TotalTime>
  <Words>1078</Words>
  <Application>Microsoft Office PowerPoint</Application>
  <PresentationFormat>On-screen Show (4:3)</PresentationFormat>
  <Paragraphs>229</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MS PGothic</vt:lpstr>
      <vt:lpstr>Arial</vt:lpstr>
      <vt:lpstr>Calibri</vt:lpstr>
      <vt:lpstr>Courier New</vt:lpstr>
      <vt:lpstr>ESS Core Powerpoint</vt:lpstr>
      <vt:lpstr>The Bunker Project </vt:lpstr>
      <vt:lpstr>The bunker - content</vt:lpstr>
      <vt:lpstr>The Bunker - Overview</vt:lpstr>
      <vt:lpstr>The bunker – Design status</vt:lpstr>
      <vt:lpstr>The bunker – Design status Frame and roof position </vt:lpstr>
      <vt:lpstr>The bunker – Design status SUPPORT FRAME</vt:lpstr>
      <vt:lpstr>The bunker – Design status SUPPORT FRAME</vt:lpstr>
      <vt:lpstr>The bunker – Design status SUPPORT FRAME</vt:lpstr>
      <vt:lpstr>The bunker – Design status SUPPORT FRAME</vt:lpstr>
      <vt:lpstr>The bunker – Design status WALLS</vt:lpstr>
      <vt:lpstr>The bunker – Design status WALLS</vt:lpstr>
      <vt:lpstr>The bunker – Design status ROOF</vt:lpstr>
      <vt:lpstr>The bunker – Design status ROOF</vt:lpstr>
      <vt:lpstr>The bunker – Design status ROOF</vt:lpstr>
      <vt:lpstr>The bunker – Instruments integration </vt:lpstr>
      <vt:lpstr>The bunker – Instruments integration NMX </vt:lpstr>
      <vt:lpstr>The bunker – Instruments integration DREAM </vt:lpstr>
      <vt:lpstr>The bunker – Instruments integration ODIN </vt:lpstr>
      <vt:lpstr>The bunker – Instruments integration ESTIA </vt:lpstr>
      <vt:lpstr>The bunker – Instruments integration Nightmare </vt:lpstr>
      <vt:lpstr>Internal* Neutron Beam Instrument Schedule    Draft for Discussion   V3.4, 15th September 2017 </vt:lpstr>
      <vt:lpstr> </vt:lpstr>
      <vt:lpstr>The Bunker Overview Outlook</vt:lpstr>
      <vt:lpstr>The Bunker Overview Q/A</vt:lpstr>
    </vt:vector>
  </TitlesOfParts>
  <Manager/>
  <Company>ESS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Shane Kennedy</dc:creator>
  <cp:keywords/>
  <dc:description/>
  <cp:lastModifiedBy>Zvonko Lazic</cp:lastModifiedBy>
  <cp:revision>510</cp:revision>
  <dcterms:created xsi:type="dcterms:W3CDTF">2013-10-29T16:05:10Z</dcterms:created>
  <dcterms:modified xsi:type="dcterms:W3CDTF">2017-09-27T06:22:50Z</dcterms:modified>
  <cp:category/>
</cp:coreProperties>
</file>