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84" r:id="rId3"/>
    <p:sldId id="283" r:id="rId4"/>
    <p:sldId id="273" r:id="rId5"/>
    <p:sldId id="285" r:id="rId6"/>
    <p:sldId id="295" r:id="rId7"/>
    <p:sldId id="297" r:id="rId8"/>
    <p:sldId id="286" r:id="rId9"/>
    <p:sldId id="291" r:id="rId10"/>
    <p:sldId id="298" r:id="rId11"/>
    <p:sldId id="288" r:id="rId12"/>
    <p:sldId id="277" r:id="rId13"/>
    <p:sldId id="287" r:id="rId14"/>
    <p:sldId id="296"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0428" autoAdjust="0"/>
  </p:normalViewPr>
  <p:slideViewPr>
    <p:cSldViewPr>
      <p:cViewPr>
        <p:scale>
          <a:sx n="110" d="100"/>
          <a:sy n="110" d="100"/>
        </p:scale>
        <p:origin x="-1747" y="-206"/>
      </p:cViewPr>
      <p:guideLst>
        <p:guide orient="horz" pos="2160"/>
        <p:guide pos="2880"/>
      </p:guideLst>
    </p:cSldViewPr>
  </p:slideViewPr>
  <p:outlineViewPr>
    <p:cViewPr>
      <p:scale>
        <a:sx n="33" d="100"/>
        <a:sy n="33" d="100"/>
      </p:scale>
      <p:origin x="0" y="14342"/>
    </p:cViewPr>
  </p:outlineViewPr>
  <p:notesTextViewPr>
    <p:cViewPr>
      <p:scale>
        <a:sx n="1" d="1"/>
        <a:sy n="1" d="1"/>
      </p:scale>
      <p:origin x="0" y="0"/>
    </p:cViewPr>
  </p:notesTextViewPr>
  <p:sorterViewPr>
    <p:cViewPr>
      <p:scale>
        <a:sx n="130" d="100"/>
        <a:sy n="130"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2BF28-F0AA-644F-9D27-50402B00C6C6}" type="doc">
      <dgm:prSet loTypeId="urn:microsoft.com/office/officeart/2005/8/layout/process1" loCatId="" qsTypeId="urn:microsoft.com/office/officeart/2005/8/quickstyle/simple4" qsCatId="simple" csTypeId="urn:microsoft.com/office/officeart/2005/8/colors/accent1_2" csCatId="accent1" phldr="1"/>
      <dgm:spPr/>
    </dgm:pt>
    <dgm:pt modelId="{EF5FFAF5-4FFD-8648-B308-663B533E6874}">
      <dgm:prSet phldrT="[Text]"/>
      <dgm:spPr/>
      <dgm:t>
        <a:bodyPr/>
        <a:lstStyle/>
        <a:p>
          <a:r>
            <a:rPr lang="en-US" dirty="0" smtClean="0"/>
            <a:t>Detailed design</a:t>
          </a:r>
          <a:endParaRPr lang="en-US" dirty="0"/>
        </a:p>
      </dgm:t>
    </dgm:pt>
    <dgm:pt modelId="{600B5AA1-09A8-4F4F-BC88-0D73E04029AD}" type="parTrans" cxnId="{E27A308C-4667-2141-98BB-1D3EDFC2BEFB}">
      <dgm:prSet/>
      <dgm:spPr/>
      <dgm:t>
        <a:bodyPr/>
        <a:lstStyle/>
        <a:p>
          <a:endParaRPr lang="en-US"/>
        </a:p>
      </dgm:t>
    </dgm:pt>
    <dgm:pt modelId="{58255A65-4176-9044-B4EB-2405ADC68D5F}" type="sibTrans" cxnId="{E27A308C-4667-2141-98BB-1D3EDFC2BEFB}">
      <dgm:prSet/>
      <dgm:spPr/>
      <dgm:t>
        <a:bodyPr/>
        <a:lstStyle/>
        <a:p>
          <a:endParaRPr lang="en-US"/>
        </a:p>
      </dgm:t>
    </dgm:pt>
    <dgm:pt modelId="{045202B8-F6BD-ED43-8A0E-A1D758099945}">
      <dgm:prSet phldrT="[Text]"/>
      <dgm:spPr/>
      <dgm:t>
        <a:bodyPr/>
        <a:lstStyle/>
        <a:p>
          <a:r>
            <a:rPr lang="en-US" smtClean="0"/>
            <a:t>Procurement and Installation</a:t>
          </a:r>
          <a:endParaRPr lang="en-US"/>
        </a:p>
      </dgm:t>
    </dgm:pt>
    <dgm:pt modelId="{B27BF247-3B3F-FE49-9A1A-F0E477ECCF93}" type="parTrans" cxnId="{1517F4AB-B444-164E-8315-D648BCCBC9DC}">
      <dgm:prSet/>
      <dgm:spPr/>
      <dgm:t>
        <a:bodyPr/>
        <a:lstStyle/>
        <a:p>
          <a:endParaRPr lang="en-US"/>
        </a:p>
      </dgm:t>
    </dgm:pt>
    <dgm:pt modelId="{D22D9224-839C-D24C-9ECB-0C3127C7CE62}" type="sibTrans" cxnId="{1517F4AB-B444-164E-8315-D648BCCBC9DC}">
      <dgm:prSet/>
      <dgm:spPr/>
      <dgm:t>
        <a:bodyPr/>
        <a:lstStyle/>
        <a:p>
          <a:endParaRPr lang="en-US"/>
        </a:p>
      </dgm:t>
    </dgm:pt>
    <dgm:pt modelId="{65ACE8F5-0EDD-414D-8C5C-C4A4D6CFC865}">
      <dgm:prSet phldrT="[Text]"/>
      <dgm:spPr/>
      <dgm:t>
        <a:bodyPr/>
        <a:lstStyle/>
        <a:p>
          <a:r>
            <a:rPr lang="en-US" smtClean="0"/>
            <a:t>Commissioning</a:t>
          </a:r>
        </a:p>
      </dgm:t>
    </dgm:pt>
    <dgm:pt modelId="{97AA97B9-D7D8-F540-B00F-800367F195D6}" type="parTrans" cxnId="{C4F2B7F9-C05D-1444-BC83-EB141E62F31D}">
      <dgm:prSet/>
      <dgm:spPr/>
      <dgm:t>
        <a:bodyPr/>
        <a:lstStyle/>
        <a:p>
          <a:endParaRPr lang="en-US"/>
        </a:p>
      </dgm:t>
    </dgm:pt>
    <dgm:pt modelId="{346979F5-9AFB-8F47-BDE6-4E486E881941}" type="sibTrans" cxnId="{C4F2B7F9-C05D-1444-BC83-EB141E62F31D}">
      <dgm:prSet/>
      <dgm:spPr/>
      <dgm:t>
        <a:bodyPr/>
        <a:lstStyle/>
        <a:p>
          <a:endParaRPr lang="en-US"/>
        </a:p>
      </dgm:t>
    </dgm:pt>
    <dgm:pt modelId="{968862BC-8C09-9D4A-AD4F-49292A57AB53}">
      <dgm:prSet/>
      <dgm:spPr/>
      <dgm:t>
        <a:bodyPr/>
        <a:lstStyle/>
        <a:p>
          <a:r>
            <a:rPr lang="en-US" smtClean="0"/>
            <a:t>Operation</a:t>
          </a:r>
          <a:endParaRPr lang="en-US"/>
        </a:p>
      </dgm:t>
    </dgm:pt>
    <dgm:pt modelId="{F66628FB-235D-5A43-A9B2-8A2A2CEC334D}" type="parTrans" cxnId="{0E3D1774-F7D4-1541-A0F5-D02279FB48DC}">
      <dgm:prSet/>
      <dgm:spPr/>
      <dgm:t>
        <a:bodyPr/>
        <a:lstStyle/>
        <a:p>
          <a:endParaRPr lang="en-US"/>
        </a:p>
      </dgm:t>
    </dgm:pt>
    <dgm:pt modelId="{D31C1A98-017B-2143-8A62-98564A03E0EB}" type="sibTrans" cxnId="{0E3D1774-F7D4-1541-A0F5-D02279FB48DC}">
      <dgm:prSet/>
      <dgm:spPr/>
      <dgm:t>
        <a:bodyPr/>
        <a:lstStyle/>
        <a:p>
          <a:endParaRPr lang="en-US"/>
        </a:p>
      </dgm:t>
    </dgm:pt>
    <dgm:pt modelId="{2D5EA87F-5EDC-924C-B5F2-F7CE7FB3E154}">
      <dgm:prSet/>
      <dgm:spPr/>
      <dgm:t>
        <a:bodyPr/>
        <a:lstStyle/>
        <a:p>
          <a:r>
            <a:rPr lang="en-US" smtClean="0"/>
            <a:t>Preliminary Design</a:t>
          </a:r>
          <a:endParaRPr lang="en-US"/>
        </a:p>
      </dgm:t>
    </dgm:pt>
    <dgm:pt modelId="{50BDC313-E4EE-DA4E-BF29-6D9EA08BFAB7}" type="parTrans" cxnId="{0C008842-9465-0B40-BA56-DC92EEF2BD7A}">
      <dgm:prSet/>
      <dgm:spPr/>
      <dgm:t>
        <a:bodyPr/>
        <a:lstStyle/>
        <a:p>
          <a:endParaRPr lang="en-US"/>
        </a:p>
      </dgm:t>
    </dgm:pt>
    <dgm:pt modelId="{68A91D37-29F8-7B48-863D-08BEA89544EE}" type="sibTrans" cxnId="{0C008842-9465-0B40-BA56-DC92EEF2BD7A}">
      <dgm:prSet/>
      <dgm:spPr/>
      <dgm:t>
        <a:bodyPr/>
        <a:lstStyle/>
        <a:p>
          <a:endParaRPr lang="en-US"/>
        </a:p>
      </dgm:t>
    </dgm:pt>
    <dgm:pt modelId="{D97F39E2-97A8-BE46-ADDF-E8C79F3EAE60}" type="pres">
      <dgm:prSet presAssocID="{42D2BF28-F0AA-644F-9D27-50402B00C6C6}" presName="Name0" presStyleCnt="0">
        <dgm:presLayoutVars>
          <dgm:dir/>
          <dgm:resizeHandles val="exact"/>
        </dgm:presLayoutVars>
      </dgm:prSet>
      <dgm:spPr/>
    </dgm:pt>
    <dgm:pt modelId="{FF4D4085-7F1F-EE45-B253-C21EA6FA330D}" type="pres">
      <dgm:prSet presAssocID="{2D5EA87F-5EDC-924C-B5F2-F7CE7FB3E154}" presName="node" presStyleLbl="node1" presStyleIdx="0" presStyleCnt="5">
        <dgm:presLayoutVars>
          <dgm:bulletEnabled val="1"/>
        </dgm:presLayoutVars>
      </dgm:prSet>
      <dgm:spPr/>
      <dgm:t>
        <a:bodyPr/>
        <a:lstStyle/>
        <a:p>
          <a:endParaRPr lang="en-US"/>
        </a:p>
      </dgm:t>
    </dgm:pt>
    <dgm:pt modelId="{9CFBD1E4-EAA8-7C45-B0A0-FB902F991FF2}" type="pres">
      <dgm:prSet presAssocID="{68A91D37-29F8-7B48-863D-08BEA89544EE}" presName="sibTrans" presStyleLbl="sibTrans2D1" presStyleIdx="0" presStyleCnt="4"/>
      <dgm:spPr/>
      <dgm:t>
        <a:bodyPr/>
        <a:lstStyle/>
        <a:p>
          <a:endParaRPr lang="en-US"/>
        </a:p>
      </dgm:t>
    </dgm:pt>
    <dgm:pt modelId="{BD909852-CB30-434F-8FF3-43A3FCB7A093}" type="pres">
      <dgm:prSet presAssocID="{68A91D37-29F8-7B48-863D-08BEA89544EE}" presName="connectorText" presStyleLbl="sibTrans2D1" presStyleIdx="0" presStyleCnt="4"/>
      <dgm:spPr/>
      <dgm:t>
        <a:bodyPr/>
        <a:lstStyle/>
        <a:p>
          <a:endParaRPr lang="en-US"/>
        </a:p>
      </dgm:t>
    </dgm:pt>
    <dgm:pt modelId="{F70F1641-4748-6D4D-A83F-5D5121AF8BCF}" type="pres">
      <dgm:prSet presAssocID="{EF5FFAF5-4FFD-8648-B308-663B533E6874}" presName="node" presStyleLbl="node1" presStyleIdx="1" presStyleCnt="5">
        <dgm:presLayoutVars>
          <dgm:bulletEnabled val="1"/>
        </dgm:presLayoutVars>
      </dgm:prSet>
      <dgm:spPr/>
      <dgm:t>
        <a:bodyPr/>
        <a:lstStyle/>
        <a:p>
          <a:endParaRPr lang="en-US"/>
        </a:p>
      </dgm:t>
    </dgm:pt>
    <dgm:pt modelId="{19A7E8DA-D988-C842-9A06-B944FD2CA0E7}" type="pres">
      <dgm:prSet presAssocID="{58255A65-4176-9044-B4EB-2405ADC68D5F}" presName="sibTrans" presStyleLbl="sibTrans2D1" presStyleIdx="1" presStyleCnt="4"/>
      <dgm:spPr/>
      <dgm:t>
        <a:bodyPr/>
        <a:lstStyle/>
        <a:p>
          <a:endParaRPr lang="en-US"/>
        </a:p>
      </dgm:t>
    </dgm:pt>
    <dgm:pt modelId="{B81010C7-66E6-C84A-8A2C-54CDCE9F9A99}" type="pres">
      <dgm:prSet presAssocID="{58255A65-4176-9044-B4EB-2405ADC68D5F}" presName="connectorText" presStyleLbl="sibTrans2D1" presStyleIdx="1" presStyleCnt="4"/>
      <dgm:spPr/>
      <dgm:t>
        <a:bodyPr/>
        <a:lstStyle/>
        <a:p>
          <a:endParaRPr lang="en-US"/>
        </a:p>
      </dgm:t>
    </dgm:pt>
    <dgm:pt modelId="{CE6AAF05-A760-1E4D-B18D-7711A05B0F5A}" type="pres">
      <dgm:prSet presAssocID="{045202B8-F6BD-ED43-8A0E-A1D758099945}" presName="node" presStyleLbl="node1" presStyleIdx="2" presStyleCnt="5">
        <dgm:presLayoutVars>
          <dgm:bulletEnabled val="1"/>
        </dgm:presLayoutVars>
      </dgm:prSet>
      <dgm:spPr/>
      <dgm:t>
        <a:bodyPr/>
        <a:lstStyle/>
        <a:p>
          <a:endParaRPr lang="en-US"/>
        </a:p>
      </dgm:t>
    </dgm:pt>
    <dgm:pt modelId="{8D0B11FB-6721-2F46-A10D-0895AEF4EFDC}" type="pres">
      <dgm:prSet presAssocID="{D22D9224-839C-D24C-9ECB-0C3127C7CE62}" presName="sibTrans" presStyleLbl="sibTrans2D1" presStyleIdx="2" presStyleCnt="4"/>
      <dgm:spPr/>
      <dgm:t>
        <a:bodyPr/>
        <a:lstStyle/>
        <a:p>
          <a:endParaRPr lang="en-US"/>
        </a:p>
      </dgm:t>
    </dgm:pt>
    <dgm:pt modelId="{41A63AEA-4D60-8740-9201-1CF155FEDF08}" type="pres">
      <dgm:prSet presAssocID="{D22D9224-839C-D24C-9ECB-0C3127C7CE62}" presName="connectorText" presStyleLbl="sibTrans2D1" presStyleIdx="2" presStyleCnt="4"/>
      <dgm:spPr/>
      <dgm:t>
        <a:bodyPr/>
        <a:lstStyle/>
        <a:p>
          <a:endParaRPr lang="en-US"/>
        </a:p>
      </dgm:t>
    </dgm:pt>
    <dgm:pt modelId="{A4D3B301-2F40-6C4B-917F-B8CFBD4351A0}" type="pres">
      <dgm:prSet presAssocID="{65ACE8F5-0EDD-414D-8C5C-C4A4D6CFC865}" presName="node" presStyleLbl="node1" presStyleIdx="3" presStyleCnt="5">
        <dgm:presLayoutVars>
          <dgm:bulletEnabled val="1"/>
        </dgm:presLayoutVars>
      </dgm:prSet>
      <dgm:spPr/>
      <dgm:t>
        <a:bodyPr/>
        <a:lstStyle/>
        <a:p>
          <a:endParaRPr lang="en-US"/>
        </a:p>
      </dgm:t>
    </dgm:pt>
    <dgm:pt modelId="{903BF4BD-AC6E-8749-A760-216392DFF7DB}" type="pres">
      <dgm:prSet presAssocID="{346979F5-9AFB-8F47-BDE6-4E486E881941}" presName="sibTrans" presStyleLbl="sibTrans2D1" presStyleIdx="3" presStyleCnt="4"/>
      <dgm:spPr/>
      <dgm:t>
        <a:bodyPr/>
        <a:lstStyle/>
        <a:p>
          <a:endParaRPr lang="en-US"/>
        </a:p>
      </dgm:t>
    </dgm:pt>
    <dgm:pt modelId="{6CCF64FB-EBF1-094B-9A32-0ED9D3CC2448}" type="pres">
      <dgm:prSet presAssocID="{346979F5-9AFB-8F47-BDE6-4E486E881941}" presName="connectorText" presStyleLbl="sibTrans2D1" presStyleIdx="3" presStyleCnt="4"/>
      <dgm:spPr/>
      <dgm:t>
        <a:bodyPr/>
        <a:lstStyle/>
        <a:p>
          <a:endParaRPr lang="en-US"/>
        </a:p>
      </dgm:t>
    </dgm:pt>
    <dgm:pt modelId="{04F4653D-6E35-CF42-B3D6-0F04E3A84390}" type="pres">
      <dgm:prSet presAssocID="{968862BC-8C09-9D4A-AD4F-49292A57AB53}" presName="node" presStyleLbl="node1" presStyleIdx="4" presStyleCnt="5" custLinFactNeighborX="12706">
        <dgm:presLayoutVars>
          <dgm:bulletEnabled val="1"/>
        </dgm:presLayoutVars>
      </dgm:prSet>
      <dgm:spPr/>
      <dgm:t>
        <a:bodyPr/>
        <a:lstStyle/>
        <a:p>
          <a:endParaRPr lang="en-US"/>
        </a:p>
      </dgm:t>
    </dgm:pt>
  </dgm:ptLst>
  <dgm:cxnLst>
    <dgm:cxn modelId="{F9A46C85-9BDE-4B30-A5E6-216E32A166AA}" type="presOf" srcId="{58255A65-4176-9044-B4EB-2405ADC68D5F}" destId="{B81010C7-66E6-C84A-8A2C-54CDCE9F9A99}" srcOrd="1" destOrd="0" presId="urn:microsoft.com/office/officeart/2005/8/layout/process1"/>
    <dgm:cxn modelId="{47719068-2A1C-4A98-9932-97D2A11470B0}" type="presOf" srcId="{42D2BF28-F0AA-644F-9D27-50402B00C6C6}" destId="{D97F39E2-97A8-BE46-ADDF-E8C79F3EAE60}" srcOrd="0" destOrd="0" presId="urn:microsoft.com/office/officeart/2005/8/layout/process1"/>
    <dgm:cxn modelId="{45EC8D40-3EBC-4ED4-A826-9A373E3FC1C7}" type="presOf" srcId="{68A91D37-29F8-7B48-863D-08BEA89544EE}" destId="{9CFBD1E4-EAA8-7C45-B0A0-FB902F991FF2}" srcOrd="0" destOrd="0" presId="urn:microsoft.com/office/officeart/2005/8/layout/process1"/>
    <dgm:cxn modelId="{27787AD0-E544-4FA5-AB36-E1D679116A4A}" type="presOf" srcId="{968862BC-8C09-9D4A-AD4F-49292A57AB53}" destId="{04F4653D-6E35-CF42-B3D6-0F04E3A84390}" srcOrd="0" destOrd="0" presId="urn:microsoft.com/office/officeart/2005/8/layout/process1"/>
    <dgm:cxn modelId="{4E714F77-C670-49C6-9278-4CD1E6F36DFB}" type="presOf" srcId="{65ACE8F5-0EDD-414D-8C5C-C4A4D6CFC865}" destId="{A4D3B301-2F40-6C4B-917F-B8CFBD4351A0}" srcOrd="0" destOrd="0" presId="urn:microsoft.com/office/officeart/2005/8/layout/process1"/>
    <dgm:cxn modelId="{B57AA1DC-95D3-46D3-9EE9-5BC82C68BF8E}" type="presOf" srcId="{346979F5-9AFB-8F47-BDE6-4E486E881941}" destId="{6CCF64FB-EBF1-094B-9A32-0ED9D3CC2448}" srcOrd="1" destOrd="0" presId="urn:microsoft.com/office/officeart/2005/8/layout/process1"/>
    <dgm:cxn modelId="{E27A308C-4667-2141-98BB-1D3EDFC2BEFB}" srcId="{42D2BF28-F0AA-644F-9D27-50402B00C6C6}" destId="{EF5FFAF5-4FFD-8648-B308-663B533E6874}" srcOrd="1" destOrd="0" parTransId="{600B5AA1-09A8-4F4F-BC88-0D73E04029AD}" sibTransId="{58255A65-4176-9044-B4EB-2405ADC68D5F}"/>
    <dgm:cxn modelId="{C4F2B7F9-C05D-1444-BC83-EB141E62F31D}" srcId="{42D2BF28-F0AA-644F-9D27-50402B00C6C6}" destId="{65ACE8F5-0EDD-414D-8C5C-C4A4D6CFC865}" srcOrd="3" destOrd="0" parTransId="{97AA97B9-D7D8-F540-B00F-800367F195D6}" sibTransId="{346979F5-9AFB-8F47-BDE6-4E486E881941}"/>
    <dgm:cxn modelId="{5B7D238D-0A05-4A7C-BCB3-90E68BA4A5C3}" type="presOf" srcId="{D22D9224-839C-D24C-9ECB-0C3127C7CE62}" destId="{41A63AEA-4D60-8740-9201-1CF155FEDF08}" srcOrd="1" destOrd="0" presId="urn:microsoft.com/office/officeart/2005/8/layout/process1"/>
    <dgm:cxn modelId="{FBC73586-22FC-49B9-A6E3-A36D213E44F4}" type="presOf" srcId="{045202B8-F6BD-ED43-8A0E-A1D758099945}" destId="{CE6AAF05-A760-1E4D-B18D-7711A05B0F5A}" srcOrd="0" destOrd="0" presId="urn:microsoft.com/office/officeart/2005/8/layout/process1"/>
    <dgm:cxn modelId="{7A6C771D-0388-4900-A506-B6266718C627}" type="presOf" srcId="{EF5FFAF5-4FFD-8648-B308-663B533E6874}" destId="{F70F1641-4748-6D4D-A83F-5D5121AF8BCF}" srcOrd="0" destOrd="0" presId="urn:microsoft.com/office/officeart/2005/8/layout/process1"/>
    <dgm:cxn modelId="{FE330108-2008-476A-A067-82CF4ED7D5DD}" type="presOf" srcId="{68A91D37-29F8-7B48-863D-08BEA89544EE}" destId="{BD909852-CB30-434F-8FF3-43A3FCB7A093}" srcOrd="1" destOrd="0" presId="urn:microsoft.com/office/officeart/2005/8/layout/process1"/>
    <dgm:cxn modelId="{D6B4D067-F990-4AC5-8133-234A13ACD57B}" type="presOf" srcId="{2D5EA87F-5EDC-924C-B5F2-F7CE7FB3E154}" destId="{FF4D4085-7F1F-EE45-B253-C21EA6FA330D}" srcOrd="0" destOrd="0" presId="urn:microsoft.com/office/officeart/2005/8/layout/process1"/>
    <dgm:cxn modelId="{1DB68D74-7D87-40D0-AD69-04E0AA031B98}" type="presOf" srcId="{346979F5-9AFB-8F47-BDE6-4E486E881941}" destId="{903BF4BD-AC6E-8749-A760-216392DFF7DB}" srcOrd="0" destOrd="0" presId="urn:microsoft.com/office/officeart/2005/8/layout/process1"/>
    <dgm:cxn modelId="{0E3D1774-F7D4-1541-A0F5-D02279FB48DC}" srcId="{42D2BF28-F0AA-644F-9D27-50402B00C6C6}" destId="{968862BC-8C09-9D4A-AD4F-49292A57AB53}" srcOrd="4" destOrd="0" parTransId="{F66628FB-235D-5A43-A9B2-8A2A2CEC334D}" sibTransId="{D31C1A98-017B-2143-8A62-98564A03E0EB}"/>
    <dgm:cxn modelId="{1517F4AB-B444-164E-8315-D648BCCBC9DC}" srcId="{42D2BF28-F0AA-644F-9D27-50402B00C6C6}" destId="{045202B8-F6BD-ED43-8A0E-A1D758099945}" srcOrd="2" destOrd="0" parTransId="{B27BF247-3B3F-FE49-9A1A-F0E477ECCF93}" sibTransId="{D22D9224-839C-D24C-9ECB-0C3127C7CE62}"/>
    <dgm:cxn modelId="{9F3889C9-4921-48E3-82ED-20FEEBDF7030}" type="presOf" srcId="{D22D9224-839C-D24C-9ECB-0C3127C7CE62}" destId="{8D0B11FB-6721-2F46-A10D-0895AEF4EFDC}" srcOrd="0" destOrd="0" presId="urn:microsoft.com/office/officeart/2005/8/layout/process1"/>
    <dgm:cxn modelId="{8E3C7C98-C865-4542-BC1C-B65EC14D4780}" type="presOf" srcId="{58255A65-4176-9044-B4EB-2405ADC68D5F}" destId="{19A7E8DA-D988-C842-9A06-B944FD2CA0E7}" srcOrd="0" destOrd="0" presId="urn:microsoft.com/office/officeart/2005/8/layout/process1"/>
    <dgm:cxn modelId="{0C008842-9465-0B40-BA56-DC92EEF2BD7A}" srcId="{42D2BF28-F0AA-644F-9D27-50402B00C6C6}" destId="{2D5EA87F-5EDC-924C-B5F2-F7CE7FB3E154}" srcOrd="0" destOrd="0" parTransId="{50BDC313-E4EE-DA4E-BF29-6D9EA08BFAB7}" sibTransId="{68A91D37-29F8-7B48-863D-08BEA89544EE}"/>
    <dgm:cxn modelId="{86DD0FCC-3EBA-4993-90FE-D12886FD0145}" type="presParOf" srcId="{D97F39E2-97A8-BE46-ADDF-E8C79F3EAE60}" destId="{FF4D4085-7F1F-EE45-B253-C21EA6FA330D}" srcOrd="0" destOrd="0" presId="urn:microsoft.com/office/officeart/2005/8/layout/process1"/>
    <dgm:cxn modelId="{D7F87E6D-ABA9-49EA-BDB5-5E605229FFA4}" type="presParOf" srcId="{D97F39E2-97A8-BE46-ADDF-E8C79F3EAE60}" destId="{9CFBD1E4-EAA8-7C45-B0A0-FB902F991FF2}" srcOrd="1" destOrd="0" presId="urn:microsoft.com/office/officeart/2005/8/layout/process1"/>
    <dgm:cxn modelId="{D6DB10DC-A6C1-4E4B-AF44-9157E4FCA4DB}" type="presParOf" srcId="{9CFBD1E4-EAA8-7C45-B0A0-FB902F991FF2}" destId="{BD909852-CB30-434F-8FF3-43A3FCB7A093}" srcOrd="0" destOrd="0" presId="urn:microsoft.com/office/officeart/2005/8/layout/process1"/>
    <dgm:cxn modelId="{3E5E21B6-0E4C-4772-853A-9D9CD291E334}" type="presParOf" srcId="{D97F39E2-97A8-BE46-ADDF-E8C79F3EAE60}" destId="{F70F1641-4748-6D4D-A83F-5D5121AF8BCF}" srcOrd="2" destOrd="0" presId="urn:microsoft.com/office/officeart/2005/8/layout/process1"/>
    <dgm:cxn modelId="{A7D7F7C4-4A82-4310-85BE-EC15968A3751}" type="presParOf" srcId="{D97F39E2-97A8-BE46-ADDF-E8C79F3EAE60}" destId="{19A7E8DA-D988-C842-9A06-B944FD2CA0E7}" srcOrd="3" destOrd="0" presId="urn:microsoft.com/office/officeart/2005/8/layout/process1"/>
    <dgm:cxn modelId="{779C958D-CCC6-44CC-A67D-801BCA8433DF}" type="presParOf" srcId="{19A7E8DA-D988-C842-9A06-B944FD2CA0E7}" destId="{B81010C7-66E6-C84A-8A2C-54CDCE9F9A99}" srcOrd="0" destOrd="0" presId="urn:microsoft.com/office/officeart/2005/8/layout/process1"/>
    <dgm:cxn modelId="{8568B8C6-5501-4B3E-AC0C-959581ABB455}" type="presParOf" srcId="{D97F39E2-97A8-BE46-ADDF-E8C79F3EAE60}" destId="{CE6AAF05-A760-1E4D-B18D-7711A05B0F5A}" srcOrd="4" destOrd="0" presId="urn:microsoft.com/office/officeart/2005/8/layout/process1"/>
    <dgm:cxn modelId="{AD51789B-5A56-438B-BCCB-AB4809F06D4A}" type="presParOf" srcId="{D97F39E2-97A8-BE46-ADDF-E8C79F3EAE60}" destId="{8D0B11FB-6721-2F46-A10D-0895AEF4EFDC}" srcOrd="5" destOrd="0" presId="urn:microsoft.com/office/officeart/2005/8/layout/process1"/>
    <dgm:cxn modelId="{4C7FB6D6-4217-4825-96A7-4BD6E2598557}" type="presParOf" srcId="{8D0B11FB-6721-2F46-A10D-0895AEF4EFDC}" destId="{41A63AEA-4D60-8740-9201-1CF155FEDF08}" srcOrd="0" destOrd="0" presId="urn:microsoft.com/office/officeart/2005/8/layout/process1"/>
    <dgm:cxn modelId="{9B274FCC-6DB4-42DA-8D43-8DC6E548B493}" type="presParOf" srcId="{D97F39E2-97A8-BE46-ADDF-E8C79F3EAE60}" destId="{A4D3B301-2F40-6C4B-917F-B8CFBD4351A0}" srcOrd="6" destOrd="0" presId="urn:microsoft.com/office/officeart/2005/8/layout/process1"/>
    <dgm:cxn modelId="{8855CF1E-5D5B-495D-97EC-E1C119ED459D}" type="presParOf" srcId="{D97F39E2-97A8-BE46-ADDF-E8C79F3EAE60}" destId="{903BF4BD-AC6E-8749-A760-216392DFF7DB}" srcOrd="7" destOrd="0" presId="urn:microsoft.com/office/officeart/2005/8/layout/process1"/>
    <dgm:cxn modelId="{3CF1166B-3DE3-41FA-9CB5-8887FF064C7E}" type="presParOf" srcId="{903BF4BD-AC6E-8749-A760-216392DFF7DB}" destId="{6CCF64FB-EBF1-094B-9A32-0ED9D3CC2448}" srcOrd="0" destOrd="0" presId="urn:microsoft.com/office/officeart/2005/8/layout/process1"/>
    <dgm:cxn modelId="{244FE8FD-8A16-4F63-8592-99C279A7762C}" type="presParOf" srcId="{D97F39E2-97A8-BE46-ADDF-E8C79F3EAE60}" destId="{04F4653D-6E35-CF42-B3D6-0F04E3A8439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489CA-DF18-494F-9911-AD1B794E085A}" type="doc">
      <dgm:prSet loTypeId="urn:microsoft.com/office/officeart/2005/8/layout/process1" loCatId="" qsTypeId="urn:microsoft.com/office/officeart/2005/8/quickstyle/simple4" qsCatId="simple" csTypeId="urn:microsoft.com/office/officeart/2005/8/colors/accent1_2" csCatId="accent1" phldr="1"/>
      <dgm:spPr/>
    </dgm:pt>
    <dgm:pt modelId="{0AE7B24B-5B99-9644-A36F-2AE5269B2564}">
      <dgm:prSet phldrT="[Text]"/>
      <dgm:spPr>
        <a:solidFill>
          <a:srgbClr val="7030A0"/>
        </a:solidFill>
      </dgm:spPr>
      <dgm:t>
        <a:bodyPr/>
        <a:lstStyle/>
        <a:p>
          <a:r>
            <a:rPr lang="en-US" dirty="0" smtClean="0"/>
            <a:t>Permissibility</a:t>
          </a:r>
        </a:p>
        <a:p>
          <a:r>
            <a:rPr lang="en-US" dirty="0" smtClean="0"/>
            <a:t>Permit</a:t>
          </a:r>
        </a:p>
      </dgm:t>
    </dgm:pt>
    <dgm:pt modelId="{F86D4040-080F-5445-98D9-E25E9F4EEE49}" type="parTrans" cxnId="{D59B2927-AEA3-4443-A39E-EA6C9C5D3BA3}">
      <dgm:prSet/>
      <dgm:spPr/>
      <dgm:t>
        <a:bodyPr/>
        <a:lstStyle/>
        <a:p>
          <a:endParaRPr lang="en-US"/>
        </a:p>
      </dgm:t>
    </dgm:pt>
    <dgm:pt modelId="{ACCF1914-E987-F14B-BF04-8E1776BBC2C0}" type="sibTrans" cxnId="{D59B2927-AEA3-4443-A39E-EA6C9C5D3BA3}">
      <dgm:prSet/>
      <dgm:spPr/>
      <dgm:t>
        <a:bodyPr/>
        <a:lstStyle/>
        <a:p>
          <a:endParaRPr lang="en-US"/>
        </a:p>
      </dgm:t>
    </dgm:pt>
    <dgm:pt modelId="{C1C5514C-1420-E441-AAD2-6BEC7C594F46}">
      <dgm:prSet phldrT="[Text]"/>
      <dgm:spPr>
        <a:solidFill>
          <a:srgbClr val="7030A0"/>
        </a:solidFill>
      </dgm:spPr>
      <dgm:t>
        <a:bodyPr/>
        <a:lstStyle/>
        <a:p>
          <a:r>
            <a:rPr lang="en-US" smtClean="0"/>
            <a:t>Installation</a:t>
          </a:r>
        </a:p>
        <a:p>
          <a:r>
            <a:rPr lang="en-US" smtClean="0"/>
            <a:t>Permit</a:t>
          </a:r>
        </a:p>
      </dgm:t>
    </dgm:pt>
    <dgm:pt modelId="{BE6A8689-B464-FD4E-989C-7234729FD57A}" type="parTrans" cxnId="{524108BE-8970-634C-BDAB-C3B69E43FA50}">
      <dgm:prSet/>
      <dgm:spPr/>
      <dgm:t>
        <a:bodyPr/>
        <a:lstStyle/>
        <a:p>
          <a:endParaRPr lang="en-US"/>
        </a:p>
      </dgm:t>
    </dgm:pt>
    <dgm:pt modelId="{94546550-5D53-774A-AA42-2EF7D70F66B2}" type="sibTrans" cxnId="{524108BE-8970-634C-BDAB-C3B69E43FA50}">
      <dgm:prSet/>
      <dgm:spPr/>
      <dgm:t>
        <a:bodyPr/>
        <a:lstStyle/>
        <a:p>
          <a:endParaRPr lang="en-US"/>
        </a:p>
      </dgm:t>
    </dgm:pt>
    <dgm:pt modelId="{BA50EBD8-6CED-724B-AFBE-0CC9FF1926F3}">
      <dgm:prSet phldrT="[Text]" custT="1"/>
      <dgm:spPr>
        <a:solidFill>
          <a:srgbClr val="7030A0"/>
        </a:solidFill>
      </dgm:spPr>
      <dgm:t>
        <a:bodyPr/>
        <a:lstStyle/>
        <a:p>
          <a:r>
            <a:rPr lang="en-US" sz="1700" dirty="0" smtClean="0"/>
            <a:t>Trial operation</a:t>
          </a:r>
        </a:p>
        <a:p>
          <a:r>
            <a:rPr lang="en-US" sz="1700" dirty="0" smtClean="0"/>
            <a:t>Permit</a:t>
          </a:r>
          <a:br>
            <a:rPr lang="en-US" sz="1700" dirty="0" smtClean="0"/>
          </a:br>
          <a:r>
            <a:rPr lang="en-US" sz="1600" i="1" dirty="0" smtClean="0">
              <a:solidFill>
                <a:srgbClr val="FF0000"/>
              </a:solidFill>
            </a:rPr>
            <a:t>staged: 4/18, 11/18, 10/19</a:t>
          </a:r>
          <a:endParaRPr lang="en-US" sz="1600" i="1" dirty="0">
            <a:solidFill>
              <a:srgbClr val="FF0000"/>
            </a:solidFill>
          </a:endParaRPr>
        </a:p>
      </dgm:t>
    </dgm:pt>
    <dgm:pt modelId="{3101D0DE-3418-864F-9999-D9191FA1BEE7}" type="parTrans" cxnId="{99CF339E-EF6C-C24C-BC97-D85B09DCEDE8}">
      <dgm:prSet/>
      <dgm:spPr/>
      <dgm:t>
        <a:bodyPr/>
        <a:lstStyle/>
        <a:p>
          <a:endParaRPr lang="en-US"/>
        </a:p>
      </dgm:t>
    </dgm:pt>
    <dgm:pt modelId="{9E2A9698-1C4D-B842-A05B-69FE280F555E}" type="sibTrans" cxnId="{99CF339E-EF6C-C24C-BC97-D85B09DCEDE8}">
      <dgm:prSet/>
      <dgm:spPr/>
      <dgm:t>
        <a:bodyPr/>
        <a:lstStyle/>
        <a:p>
          <a:endParaRPr lang="en-US"/>
        </a:p>
      </dgm:t>
    </dgm:pt>
    <dgm:pt modelId="{6BA54105-9F06-4D42-AAC3-15F26F15EE6C}">
      <dgm:prSet/>
      <dgm:spPr>
        <a:solidFill>
          <a:srgbClr val="7030A0"/>
        </a:solidFill>
      </dgm:spPr>
      <dgm:t>
        <a:bodyPr/>
        <a:lstStyle/>
        <a:p>
          <a:r>
            <a:rPr lang="en-US" smtClean="0"/>
            <a:t>Routine operation</a:t>
          </a:r>
        </a:p>
        <a:p>
          <a:r>
            <a:rPr lang="en-US" smtClean="0"/>
            <a:t>Permit</a:t>
          </a:r>
          <a:endParaRPr lang="en-US"/>
        </a:p>
      </dgm:t>
    </dgm:pt>
    <dgm:pt modelId="{896EED16-7ED8-734C-8F83-704DDA913AEA}" type="parTrans" cxnId="{3A5B6439-1185-E94F-93FF-032B9D324F80}">
      <dgm:prSet/>
      <dgm:spPr/>
      <dgm:t>
        <a:bodyPr/>
        <a:lstStyle/>
        <a:p>
          <a:endParaRPr lang="en-US"/>
        </a:p>
      </dgm:t>
    </dgm:pt>
    <dgm:pt modelId="{B810659E-C305-C541-83EF-BB32A32F86D4}" type="sibTrans" cxnId="{3A5B6439-1185-E94F-93FF-032B9D324F80}">
      <dgm:prSet/>
      <dgm:spPr/>
      <dgm:t>
        <a:bodyPr/>
        <a:lstStyle/>
        <a:p>
          <a:endParaRPr lang="en-US"/>
        </a:p>
      </dgm:t>
    </dgm:pt>
    <dgm:pt modelId="{C183A222-769A-754B-9448-9816F7C7E593}" type="pres">
      <dgm:prSet presAssocID="{B31489CA-DF18-494F-9911-AD1B794E085A}" presName="Name0" presStyleCnt="0">
        <dgm:presLayoutVars>
          <dgm:dir/>
          <dgm:resizeHandles val="exact"/>
        </dgm:presLayoutVars>
      </dgm:prSet>
      <dgm:spPr/>
    </dgm:pt>
    <dgm:pt modelId="{8C1E6BA6-2A1D-ED41-B104-1258C2BA64BF}" type="pres">
      <dgm:prSet presAssocID="{0AE7B24B-5B99-9644-A36F-2AE5269B2564}" presName="node" presStyleLbl="node1" presStyleIdx="0" presStyleCnt="4" custScaleX="114454">
        <dgm:presLayoutVars>
          <dgm:bulletEnabled val="1"/>
        </dgm:presLayoutVars>
      </dgm:prSet>
      <dgm:spPr/>
      <dgm:t>
        <a:bodyPr/>
        <a:lstStyle/>
        <a:p>
          <a:endParaRPr lang="en-US"/>
        </a:p>
      </dgm:t>
    </dgm:pt>
    <dgm:pt modelId="{76B46856-7380-A642-A783-D486123DFAE5}" type="pres">
      <dgm:prSet presAssocID="{ACCF1914-E987-F14B-BF04-8E1776BBC2C0}" presName="sibTrans" presStyleLbl="sibTrans2D1" presStyleIdx="0" presStyleCnt="3"/>
      <dgm:spPr/>
      <dgm:t>
        <a:bodyPr/>
        <a:lstStyle/>
        <a:p>
          <a:endParaRPr lang="en-US"/>
        </a:p>
      </dgm:t>
    </dgm:pt>
    <dgm:pt modelId="{D8B929BC-DDFC-8E45-BDDC-0AB5DB423069}" type="pres">
      <dgm:prSet presAssocID="{ACCF1914-E987-F14B-BF04-8E1776BBC2C0}" presName="connectorText" presStyleLbl="sibTrans2D1" presStyleIdx="0" presStyleCnt="3"/>
      <dgm:spPr/>
      <dgm:t>
        <a:bodyPr/>
        <a:lstStyle/>
        <a:p>
          <a:endParaRPr lang="en-US"/>
        </a:p>
      </dgm:t>
    </dgm:pt>
    <dgm:pt modelId="{B1EDACE6-50B8-CE4A-B607-B5F75F5D4B56}" type="pres">
      <dgm:prSet presAssocID="{C1C5514C-1420-E441-AAD2-6BEC7C594F46}" presName="node" presStyleLbl="node1" presStyleIdx="1" presStyleCnt="4">
        <dgm:presLayoutVars>
          <dgm:bulletEnabled val="1"/>
        </dgm:presLayoutVars>
      </dgm:prSet>
      <dgm:spPr/>
      <dgm:t>
        <a:bodyPr/>
        <a:lstStyle/>
        <a:p>
          <a:endParaRPr lang="en-US"/>
        </a:p>
      </dgm:t>
    </dgm:pt>
    <dgm:pt modelId="{5D7FB31F-0671-E246-ADAD-41D8C70AADE8}" type="pres">
      <dgm:prSet presAssocID="{94546550-5D53-774A-AA42-2EF7D70F66B2}" presName="sibTrans" presStyleLbl="sibTrans2D1" presStyleIdx="1" presStyleCnt="3"/>
      <dgm:spPr/>
      <dgm:t>
        <a:bodyPr/>
        <a:lstStyle/>
        <a:p>
          <a:endParaRPr lang="en-US"/>
        </a:p>
      </dgm:t>
    </dgm:pt>
    <dgm:pt modelId="{DD031641-9F5B-9843-9088-B532F420AEA9}" type="pres">
      <dgm:prSet presAssocID="{94546550-5D53-774A-AA42-2EF7D70F66B2}" presName="connectorText" presStyleLbl="sibTrans2D1" presStyleIdx="1" presStyleCnt="3"/>
      <dgm:spPr/>
      <dgm:t>
        <a:bodyPr/>
        <a:lstStyle/>
        <a:p>
          <a:endParaRPr lang="en-US"/>
        </a:p>
      </dgm:t>
    </dgm:pt>
    <dgm:pt modelId="{02000F8B-C611-0E44-89FD-DA3742F86E91}" type="pres">
      <dgm:prSet presAssocID="{BA50EBD8-6CED-724B-AFBE-0CC9FF1926F3}" presName="node" presStyleLbl="node1" presStyleIdx="2" presStyleCnt="4" custLinFactNeighborX="264" custLinFactNeighborY="-2297">
        <dgm:presLayoutVars>
          <dgm:bulletEnabled val="1"/>
        </dgm:presLayoutVars>
      </dgm:prSet>
      <dgm:spPr/>
      <dgm:t>
        <a:bodyPr/>
        <a:lstStyle/>
        <a:p>
          <a:endParaRPr lang="en-US"/>
        </a:p>
      </dgm:t>
    </dgm:pt>
    <dgm:pt modelId="{5BD092EA-B3DC-9346-A526-02EEA5005DCC}" type="pres">
      <dgm:prSet presAssocID="{9E2A9698-1C4D-B842-A05B-69FE280F555E}" presName="sibTrans" presStyleLbl="sibTrans2D1" presStyleIdx="2" presStyleCnt="3"/>
      <dgm:spPr/>
      <dgm:t>
        <a:bodyPr/>
        <a:lstStyle/>
        <a:p>
          <a:endParaRPr lang="en-US"/>
        </a:p>
      </dgm:t>
    </dgm:pt>
    <dgm:pt modelId="{32A68FB6-3A84-324E-B290-BB06039F7344}" type="pres">
      <dgm:prSet presAssocID="{9E2A9698-1C4D-B842-A05B-69FE280F555E}" presName="connectorText" presStyleLbl="sibTrans2D1" presStyleIdx="2" presStyleCnt="3"/>
      <dgm:spPr/>
      <dgm:t>
        <a:bodyPr/>
        <a:lstStyle/>
        <a:p>
          <a:endParaRPr lang="en-US"/>
        </a:p>
      </dgm:t>
    </dgm:pt>
    <dgm:pt modelId="{6B67C008-A794-9E4A-9C30-D97DF4F2CB76}" type="pres">
      <dgm:prSet presAssocID="{6BA54105-9F06-4D42-AAC3-15F26F15EE6C}" presName="node" presStyleLbl="node1" presStyleIdx="3" presStyleCnt="4">
        <dgm:presLayoutVars>
          <dgm:bulletEnabled val="1"/>
        </dgm:presLayoutVars>
      </dgm:prSet>
      <dgm:spPr/>
      <dgm:t>
        <a:bodyPr/>
        <a:lstStyle/>
        <a:p>
          <a:endParaRPr lang="en-US"/>
        </a:p>
      </dgm:t>
    </dgm:pt>
  </dgm:ptLst>
  <dgm:cxnLst>
    <dgm:cxn modelId="{D0BD4EA1-259C-4980-802D-9E760DB9CEA2}" type="presOf" srcId="{ACCF1914-E987-F14B-BF04-8E1776BBC2C0}" destId="{76B46856-7380-A642-A783-D486123DFAE5}" srcOrd="0" destOrd="0" presId="urn:microsoft.com/office/officeart/2005/8/layout/process1"/>
    <dgm:cxn modelId="{99CF339E-EF6C-C24C-BC97-D85B09DCEDE8}" srcId="{B31489CA-DF18-494F-9911-AD1B794E085A}" destId="{BA50EBD8-6CED-724B-AFBE-0CC9FF1926F3}" srcOrd="2" destOrd="0" parTransId="{3101D0DE-3418-864F-9999-D9191FA1BEE7}" sibTransId="{9E2A9698-1C4D-B842-A05B-69FE280F555E}"/>
    <dgm:cxn modelId="{C05E11FD-943E-4FCD-813E-C158C0083DD7}" type="presOf" srcId="{C1C5514C-1420-E441-AAD2-6BEC7C594F46}" destId="{B1EDACE6-50B8-CE4A-B607-B5F75F5D4B56}" srcOrd="0" destOrd="0" presId="urn:microsoft.com/office/officeart/2005/8/layout/process1"/>
    <dgm:cxn modelId="{EA583EBD-909C-4744-B86B-C703BA6518A0}" type="presOf" srcId="{94546550-5D53-774A-AA42-2EF7D70F66B2}" destId="{5D7FB31F-0671-E246-ADAD-41D8C70AADE8}" srcOrd="0" destOrd="0" presId="urn:microsoft.com/office/officeart/2005/8/layout/process1"/>
    <dgm:cxn modelId="{3A5B6439-1185-E94F-93FF-032B9D324F80}" srcId="{B31489CA-DF18-494F-9911-AD1B794E085A}" destId="{6BA54105-9F06-4D42-AAC3-15F26F15EE6C}" srcOrd="3" destOrd="0" parTransId="{896EED16-7ED8-734C-8F83-704DDA913AEA}" sibTransId="{B810659E-C305-C541-83EF-BB32A32F86D4}"/>
    <dgm:cxn modelId="{4A5FE580-ECE2-49E3-B318-338020282355}" type="presOf" srcId="{ACCF1914-E987-F14B-BF04-8E1776BBC2C0}" destId="{D8B929BC-DDFC-8E45-BDDC-0AB5DB423069}" srcOrd="1" destOrd="0" presId="urn:microsoft.com/office/officeart/2005/8/layout/process1"/>
    <dgm:cxn modelId="{ACBC45B2-C2DD-4945-8320-F6FA7EEA8C6C}" type="presOf" srcId="{6BA54105-9F06-4D42-AAC3-15F26F15EE6C}" destId="{6B67C008-A794-9E4A-9C30-D97DF4F2CB76}" srcOrd="0" destOrd="0" presId="urn:microsoft.com/office/officeart/2005/8/layout/process1"/>
    <dgm:cxn modelId="{8EE10B96-0D61-4439-8FCC-78FC56BA2C03}" type="presOf" srcId="{BA50EBD8-6CED-724B-AFBE-0CC9FF1926F3}" destId="{02000F8B-C611-0E44-89FD-DA3742F86E91}" srcOrd="0" destOrd="0" presId="urn:microsoft.com/office/officeart/2005/8/layout/process1"/>
    <dgm:cxn modelId="{65229F97-90BA-478A-9134-70C7024BC622}" type="presOf" srcId="{9E2A9698-1C4D-B842-A05B-69FE280F555E}" destId="{5BD092EA-B3DC-9346-A526-02EEA5005DCC}" srcOrd="0" destOrd="0" presId="urn:microsoft.com/office/officeart/2005/8/layout/process1"/>
    <dgm:cxn modelId="{4278CD63-DB53-41EA-857D-A9F4CD10C76F}" type="presOf" srcId="{B31489CA-DF18-494F-9911-AD1B794E085A}" destId="{C183A222-769A-754B-9448-9816F7C7E593}" srcOrd="0" destOrd="0" presId="urn:microsoft.com/office/officeart/2005/8/layout/process1"/>
    <dgm:cxn modelId="{D59B2927-AEA3-4443-A39E-EA6C9C5D3BA3}" srcId="{B31489CA-DF18-494F-9911-AD1B794E085A}" destId="{0AE7B24B-5B99-9644-A36F-2AE5269B2564}" srcOrd="0" destOrd="0" parTransId="{F86D4040-080F-5445-98D9-E25E9F4EEE49}" sibTransId="{ACCF1914-E987-F14B-BF04-8E1776BBC2C0}"/>
    <dgm:cxn modelId="{2ED8CB4B-B778-4015-9299-B207A173A9B5}" type="presOf" srcId="{0AE7B24B-5B99-9644-A36F-2AE5269B2564}" destId="{8C1E6BA6-2A1D-ED41-B104-1258C2BA64BF}" srcOrd="0" destOrd="0" presId="urn:microsoft.com/office/officeart/2005/8/layout/process1"/>
    <dgm:cxn modelId="{524108BE-8970-634C-BDAB-C3B69E43FA50}" srcId="{B31489CA-DF18-494F-9911-AD1B794E085A}" destId="{C1C5514C-1420-E441-AAD2-6BEC7C594F46}" srcOrd="1" destOrd="0" parTransId="{BE6A8689-B464-FD4E-989C-7234729FD57A}" sibTransId="{94546550-5D53-774A-AA42-2EF7D70F66B2}"/>
    <dgm:cxn modelId="{7AB38DEC-94F5-4998-AE96-4A57A7629ADA}" type="presOf" srcId="{9E2A9698-1C4D-B842-A05B-69FE280F555E}" destId="{32A68FB6-3A84-324E-B290-BB06039F7344}" srcOrd="1" destOrd="0" presId="urn:microsoft.com/office/officeart/2005/8/layout/process1"/>
    <dgm:cxn modelId="{56A35B00-D624-4DDA-85A6-D3BFDF090CD3}" type="presOf" srcId="{94546550-5D53-774A-AA42-2EF7D70F66B2}" destId="{DD031641-9F5B-9843-9088-B532F420AEA9}" srcOrd="1" destOrd="0" presId="urn:microsoft.com/office/officeart/2005/8/layout/process1"/>
    <dgm:cxn modelId="{4D6D566F-5CCD-4573-9B9A-BBBE2836EDF7}" type="presParOf" srcId="{C183A222-769A-754B-9448-9816F7C7E593}" destId="{8C1E6BA6-2A1D-ED41-B104-1258C2BA64BF}" srcOrd="0" destOrd="0" presId="urn:microsoft.com/office/officeart/2005/8/layout/process1"/>
    <dgm:cxn modelId="{2C894FE7-6A4A-4D69-A861-EF99EB1F74AE}" type="presParOf" srcId="{C183A222-769A-754B-9448-9816F7C7E593}" destId="{76B46856-7380-A642-A783-D486123DFAE5}" srcOrd="1" destOrd="0" presId="urn:microsoft.com/office/officeart/2005/8/layout/process1"/>
    <dgm:cxn modelId="{C844EF47-CE4E-4B8F-A6AA-A8DDBFAAE7CD}" type="presParOf" srcId="{76B46856-7380-A642-A783-D486123DFAE5}" destId="{D8B929BC-DDFC-8E45-BDDC-0AB5DB423069}" srcOrd="0" destOrd="0" presId="urn:microsoft.com/office/officeart/2005/8/layout/process1"/>
    <dgm:cxn modelId="{CBAA60BC-C5B8-498A-97E9-936196C65088}" type="presParOf" srcId="{C183A222-769A-754B-9448-9816F7C7E593}" destId="{B1EDACE6-50B8-CE4A-B607-B5F75F5D4B56}" srcOrd="2" destOrd="0" presId="urn:microsoft.com/office/officeart/2005/8/layout/process1"/>
    <dgm:cxn modelId="{1307E038-EF52-4835-AD79-047CEEEF1311}" type="presParOf" srcId="{C183A222-769A-754B-9448-9816F7C7E593}" destId="{5D7FB31F-0671-E246-ADAD-41D8C70AADE8}" srcOrd="3" destOrd="0" presId="urn:microsoft.com/office/officeart/2005/8/layout/process1"/>
    <dgm:cxn modelId="{EC2BF038-1355-4E35-9740-55DC09BB4C3F}" type="presParOf" srcId="{5D7FB31F-0671-E246-ADAD-41D8C70AADE8}" destId="{DD031641-9F5B-9843-9088-B532F420AEA9}" srcOrd="0" destOrd="0" presId="urn:microsoft.com/office/officeart/2005/8/layout/process1"/>
    <dgm:cxn modelId="{256EEA1B-5B69-4F84-BD06-AA2E3BB9A258}" type="presParOf" srcId="{C183A222-769A-754B-9448-9816F7C7E593}" destId="{02000F8B-C611-0E44-89FD-DA3742F86E91}" srcOrd="4" destOrd="0" presId="urn:microsoft.com/office/officeart/2005/8/layout/process1"/>
    <dgm:cxn modelId="{BDFD19C7-E33A-403A-8638-78ED0BE92E88}" type="presParOf" srcId="{C183A222-769A-754B-9448-9816F7C7E593}" destId="{5BD092EA-B3DC-9346-A526-02EEA5005DCC}" srcOrd="5" destOrd="0" presId="urn:microsoft.com/office/officeart/2005/8/layout/process1"/>
    <dgm:cxn modelId="{55D1F834-87A7-4613-A351-30E60523D878}" type="presParOf" srcId="{5BD092EA-B3DC-9346-A526-02EEA5005DCC}" destId="{32A68FB6-3A84-324E-B290-BB06039F7344}" srcOrd="0" destOrd="0" presId="urn:microsoft.com/office/officeart/2005/8/layout/process1"/>
    <dgm:cxn modelId="{74274CAD-B796-402D-BCD5-B2F51B45CE19}" type="presParOf" srcId="{C183A222-769A-754B-9448-9816F7C7E593}" destId="{6B67C008-A794-9E4A-9C30-D97DF4F2CB76}"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4085-7F1F-EE45-B253-C21EA6FA330D}">
      <dsp:nvSpPr>
        <dsp:cNvPr id="0" name=""/>
        <dsp:cNvSpPr/>
      </dsp:nvSpPr>
      <dsp:spPr>
        <a:xfrm>
          <a:off x="4254" y="1636342"/>
          <a:ext cx="1318857" cy="7913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Preliminary Design</a:t>
          </a:r>
          <a:endParaRPr lang="en-US" sz="1400" kern="1200"/>
        </a:p>
      </dsp:txBody>
      <dsp:txXfrm>
        <a:off x="27431" y="1659519"/>
        <a:ext cx="1272503" cy="744960"/>
      </dsp:txXfrm>
    </dsp:sp>
    <dsp:sp modelId="{9CFBD1E4-EAA8-7C45-B0A0-FB902F991FF2}">
      <dsp:nvSpPr>
        <dsp:cNvPr id="0" name=""/>
        <dsp:cNvSpPr/>
      </dsp:nvSpPr>
      <dsp:spPr>
        <a:xfrm>
          <a:off x="1454997" y="1868461"/>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54997" y="1933876"/>
        <a:ext cx="195718" cy="196246"/>
      </dsp:txXfrm>
    </dsp:sp>
    <dsp:sp modelId="{F70F1641-4748-6D4D-A83F-5D5121AF8BCF}">
      <dsp:nvSpPr>
        <dsp:cNvPr id="0" name=""/>
        <dsp:cNvSpPr/>
      </dsp:nvSpPr>
      <dsp:spPr>
        <a:xfrm>
          <a:off x="1850654" y="1636342"/>
          <a:ext cx="1318857" cy="7913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Detailed design</a:t>
          </a:r>
          <a:endParaRPr lang="en-US" sz="1400" kern="1200" dirty="0"/>
        </a:p>
      </dsp:txBody>
      <dsp:txXfrm>
        <a:off x="1873831" y="1659519"/>
        <a:ext cx="1272503" cy="744960"/>
      </dsp:txXfrm>
    </dsp:sp>
    <dsp:sp modelId="{19A7E8DA-D988-C842-9A06-B944FD2CA0E7}">
      <dsp:nvSpPr>
        <dsp:cNvPr id="0" name=""/>
        <dsp:cNvSpPr/>
      </dsp:nvSpPr>
      <dsp:spPr>
        <a:xfrm>
          <a:off x="3301398" y="1868461"/>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01398" y="1933876"/>
        <a:ext cx="195718" cy="196246"/>
      </dsp:txXfrm>
    </dsp:sp>
    <dsp:sp modelId="{CE6AAF05-A760-1E4D-B18D-7711A05B0F5A}">
      <dsp:nvSpPr>
        <dsp:cNvPr id="0" name=""/>
        <dsp:cNvSpPr/>
      </dsp:nvSpPr>
      <dsp:spPr>
        <a:xfrm>
          <a:off x="3697055" y="1636342"/>
          <a:ext cx="1318857" cy="7913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Procurement and Installation</a:t>
          </a:r>
          <a:endParaRPr lang="en-US" sz="1400" kern="1200"/>
        </a:p>
      </dsp:txBody>
      <dsp:txXfrm>
        <a:off x="3720232" y="1659519"/>
        <a:ext cx="1272503" cy="744960"/>
      </dsp:txXfrm>
    </dsp:sp>
    <dsp:sp modelId="{8D0B11FB-6721-2F46-A10D-0895AEF4EFDC}">
      <dsp:nvSpPr>
        <dsp:cNvPr id="0" name=""/>
        <dsp:cNvSpPr/>
      </dsp:nvSpPr>
      <dsp:spPr>
        <a:xfrm>
          <a:off x="5147798" y="1868461"/>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147798" y="1933876"/>
        <a:ext cx="195718" cy="196246"/>
      </dsp:txXfrm>
    </dsp:sp>
    <dsp:sp modelId="{A4D3B301-2F40-6C4B-917F-B8CFBD4351A0}">
      <dsp:nvSpPr>
        <dsp:cNvPr id="0" name=""/>
        <dsp:cNvSpPr/>
      </dsp:nvSpPr>
      <dsp:spPr>
        <a:xfrm>
          <a:off x="5543455" y="1636342"/>
          <a:ext cx="1318857" cy="7913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Commissioning</a:t>
          </a:r>
        </a:p>
      </dsp:txBody>
      <dsp:txXfrm>
        <a:off x="5566632" y="1659519"/>
        <a:ext cx="1272503" cy="744960"/>
      </dsp:txXfrm>
    </dsp:sp>
    <dsp:sp modelId="{903BF4BD-AC6E-8749-A760-216392DFF7DB}">
      <dsp:nvSpPr>
        <dsp:cNvPr id="0" name=""/>
        <dsp:cNvSpPr/>
      </dsp:nvSpPr>
      <dsp:spPr>
        <a:xfrm>
          <a:off x="6995262" y="1868461"/>
          <a:ext cx="281852"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995262" y="1933876"/>
        <a:ext cx="197296" cy="196246"/>
      </dsp:txXfrm>
    </dsp:sp>
    <dsp:sp modelId="{04F4653D-6E35-CF42-B3D6-0F04E3A84390}">
      <dsp:nvSpPr>
        <dsp:cNvPr id="0" name=""/>
        <dsp:cNvSpPr/>
      </dsp:nvSpPr>
      <dsp:spPr>
        <a:xfrm>
          <a:off x="7394110" y="1636342"/>
          <a:ext cx="1318857" cy="7913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Operation</a:t>
          </a:r>
          <a:endParaRPr lang="en-US" sz="1400" kern="1200"/>
        </a:p>
      </dsp:txBody>
      <dsp:txXfrm>
        <a:off x="7417287" y="1659519"/>
        <a:ext cx="1272503" cy="74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E6BA6-2A1D-ED41-B104-1258C2BA64BF}">
      <dsp:nvSpPr>
        <dsp:cNvPr id="0" name=""/>
        <dsp:cNvSpPr/>
      </dsp:nvSpPr>
      <dsp:spPr>
        <a:xfrm>
          <a:off x="1810" y="250764"/>
          <a:ext cx="1524634" cy="1471286"/>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Permissibility</a:t>
          </a:r>
        </a:p>
        <a:p>
          <a:pPr lvl="0" algn="ctr" defTabSz="755650">
            <a:lnSpc>
              <a:spcPct val="90000"/>
            </a:lnSpc>
            <a:spcBef>
              <a:spcPct val="0"/>
            </a:spcBef>
            <a:spcAft>
              <a:spcPct val="35000"/>
            </a:spcAft>
          </a:pPr>
          <a:r>
            <a:rPr lang="en-US" sz="1700" kern="1200" dirty="0" smtClean="0"/>
            <a:t>Permit</a:t>
          </a:r>
        </a:p>
      </dsp:txBody>
      <dsp:txXfrm>
        <a:off x="44902" y="293856"/>
        <a:ext cx="1438450" cy="1385102"/>
      </dsp:txXfrm>
    </dsp:sp>
    <dsp:sp modelId="{76B46856-7380-A642-A783-D486123DFAE5}">
      <dsp:nvSpPr>
        <dsp:cNvPr id="0" name=""/>
        <dsp:cNvSpPr/>
      </dsp:nvSpPr>
      <dsp:spPr>
        <a:xfrm>
          <a:off x="1659654" y="821227"/>
          <a:ext cx="282403" cy="3303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59654" y="887299"/>
        <a:ext cx="197682" cy="198215"/>
      </dsp:txXfrm>
    </dsp:sp>
    <dsp:sp modelId="{B1EDACE6-50B8-CE4A-B607-B5F75F5D4B56}">
      <dsp:nvSpPr>
        <dsp:cNvPr id="0" name=""/>
        <dsp:cNvSpPr/>
      </dsp:nvSpPr>
      <dsp:spPr>
        <a:xfrm>
          <a:off x="2059282" y="250764"/>
          <a:ext cx="1332093" cy="1471286"/>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Installation</a:t>
          </a:r>
        </a:p>
        <a:p>
          <a:pPr lvl="0" algn="ctr" defTabSz="755650">
            <a:lnSpc>
              <a:spcPct val="90000"/>
            </a:lnSpc>
            <a:spcBef>
              <a:spcPct val="0"/>
            </a:spcBef>
            <a:spcAft>
              <a:spcPct val="35000"/>
            </a:spcAft>
          </a:pPr>
          <a:r>
            <a:rPr lang="en-US" sz="1700" kern="1200" smtClean="0"/>
            <a:t>Permit</a:t>
          </a:r>
        </a:p>
      </dsp:txBody>
      <dsp:txXfrm>
        <a:off x="2098298" y="289780"/>
        <a:ext cx="1254061" cy="1393254"/>
      </dsp:txXfrm>
    </dsp:sp>
    <dsp:sp modelId="{5D7FB31F-0671-E246-ADAD-41D8C70AADE8}">
      <dsp:nvSpPr>
        <dsp:cNvPr id="0" name=""/>
        <dsp:cNvSpPr/>
      </dsp:nvSpPr>
      <dsp:spPr>
        <a:xfrm rot="21537756">
          <a:off x="3524913" y="804185"/>
          <a:ext cx="283195" cy="3303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24920" y="871026"/>
        <a:ext cx="198237" cy="198215"/>
      </dsp:txXfrm>
    </dsp:sp>
    <dsp:sp modelId="{02000F8B-C611-0E44-89FD-DA3742F86E91}">
      <dsp:nvSpPr>
        <dsp:cNvPr id="0" name=""/>
        <dsp:cNvSpPr/>
      </dsp:nvSpPr>
      <dsp:spPr>
        <a:xfrm>
          <a:off x="3925619" y="216968"/>
          <a:ext cx="1332093" cy="1471286"/>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Trial operation</a:t>
          </a:r>
        </a:p>
        <a:p>
          <a:pPr lvl="0" algn="ctr" defTabSz="755650">
            <a:lnSpc>
              <a:spcPct val="90000"/>
            </a:lnSpc>
            <a:spcBef>
              <a:spcPct val="0"/>
            </a:spcBef>
            <a:spcAft>
              <a:spcPct val="35000"/>
            </a:spcAft>
          </a:pPr>
          <a:r>
            <a:rPr lang="en-US" sz="1700" kern="1200" dirty="0" smtClean="0"/>
            <a:t>Permit</a:t>
          </a:r>
          <a:br>
            <a:rPr lang="en-US" sz="1700" kern="1200" dirty="0" smtClean="0"/>
          </a:br>
          <a:r>
            <a:rPr lang="en-US" sz="1600" i="1" kern="1200" dirty="0" smtClean="0">
              <a:solidFill>
                <a:srgbClr val="FF0000"/>
              </a:solidFill>
            </a:rPr>
            <a:t>staged: 4/18, 11/18, 10/19</a:t>
          </a:r>
          <a:endParaRPr lang="en-US" sz="1600" i="1" kern="1200" dirty="0">
            <a:solidFill>
              <a:srgbClr val="FF0000"/>
            </a:solidFill>
          </a:endParaRPr>
        </a:p>
      </dsp:txBody>
      <dsp:txXfrm>
        <a:off x="3964635" y="255984"/>
        <a:ext cx="1254061" cy="1393254"/>
      </dsp:txXfrm>
    </dsp:sp>
    <dsp:sp modelId="{5BD092EA-B3DC-9346-A526-02EEA5005DCC}">
      <dsp:nvSpPr>
        <dsp:cNvPr id="0" name=""/>
        <dsp:cNvSpPr/>
      </dsp:nvSpPr>
      <dsp:spPr>
        <a:xfrm rot="62338">
          <a:off x="5390547" y="804474"/>
          <a:ext cx="281704" cy="3303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90554" y="869780"/>
        <a:ext cx="197193" cy="198215"/>
      </dsp:txXfrm>
    </dsp:sp>
    <dsp:sp modelId="{6B67C008-A794-9E4A-9C30-D97DF4F2CB76}">
      <dsp:nvSpPr>
        <dsp:cNvPr id="0" name=""/>
        <dsp:cNvSpPr/>
      </dsp:nvSpPr>
      <dsp:spPr>
        <a:xfrm>
          <a:off x="5789143" y="250764"/>
          <a:ext cx="1332093" cy="1471286"/>
        </a:xfrm>
        <a:prstGeom prst="roundRect">
          <a:avLst>
            <a:gd name="adj" fmla="val 10000"/>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Routine operation</a:t>
          </a:r>
        </a:p>
        <a:p>
          <a:pPr lvl="0" algn="ctr" defTabSz="755650">
            <a:lnSpc>
              <a:spcPct val="90000"/>
            </a:lnSpc>
            <a:spcBef>
              <a:spcPct val="0"/>
            </a:spcBef>
            <a:spcAft>
              <a:spcPct val="35000"/>
            </a:spcAft>
          </a:pPr>
          <a:r>
            <a:rPr lang="en-US" sz="1700" kern="1200" smtClean="0"/>
            <a:t>Permit</a:t>
          </a:r>
          <a:endParaRPr lang="en-US" sz="1700" kern="1200"/>
        </a:p>
      </dsp:txBody>
      <dsp:txXfrm>
        <a:off x="5828159" y="289780"/>
        <a:ext cx="1254061" cy="13932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2017-09-26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09964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67202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7EE88-C401-41A3-B0C0-E137571AF13B}"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314507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Reasonable</a:t>
            </a:r>
            <a:r>
              <a:rPr lang="en-GB" baseline="0" dirty="0" smtClean="0"/>
              <a:t> to show?</a:t>
            </a:r>
            <a:endParaRPr lang="sv-SE" dirty="0"/>
          </a:p>
        </p:txBody>
      </p:sp>
      <p:sp>
        <p:nvSpPr>
          <p:cNvPr id="4" name="Date Placeholder 3"/>
          <p:cNvSpPr>
            <a:spLocks noGrp="1"/>
          </p:cNvSpPr>
          <p:nvPr>
            <p:ph type="dt" idx="10"/>
          </p:nvPr>
        </p:nvSpPr>
        <p:spPr/>
        <p:txBody>
          <a:bodyPr/>
          <a:lstStyle/>
          <a:p>
            <a:fld id="{87C3A868-8FA8-8140-A81D-6097C2C973D8}" type="datetime1">
              <a:rPr lang="en-US" smtClean="0"/>
              <a:t>9/26/2017</a:t>
            </a:fld>
            <a:endParaRPr lang="sv-SE" dirty="0"/>
          </a:p>
        </p:txBody>
      </p:sp>
      <p:sp>
        <p:nvSpPr>
          <p:cNvPr id="5" name="Slide Number Placeholder 4"/>
          <p:cNvSpPr>
            <a:spLocks noGrp="1"/>
          </p:cNvSpPr>
          <p:nvPr>
            <p:ph type="sldNum" sz="quarter" idx="11"/>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360320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62551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Readiness Review as part of TG5  - ESH = OHS &amp; RP </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58177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6534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ESS-0055446</a:t>
            </a:r>
            <a:r>
              <a:rPr lang="en-US" baseline="0" dirty="0" smtClean="0"/>
              <a:t> ESS procedure for Graded approach. </a:t>
            </a:r>
          </a:p>
          <a:p>
            <a:r>
              <a:rPr lang="en-US" dirty="0" smtClean="0"/>
              <a:t>ESS-0016468</a:t>
            </a:r>
            <a:r>
              <a:rPr lang="en-US" baseline="0" dirty="0" smtClean="0"/>
              <a:t> </a:t>
            </a:r>
            <a:r>
              <a:rPr lang="en-US" dirty="0" smtClean="0"/>
              <a:t>ESS rule for identification and classification of safety important components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204909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2911930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26/09/2017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26/09/2017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26/09/2017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26/09/2017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26/09/2017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44824"/>
            <a:ext cx="8496944" cy="1993503"/>
          </a:xfrm>
        </p:spPr>
        <p:txBody>
          <a:bodyPr>
            <a:normAutofit fontScale="90000"/>
          </a:bodyPr>
          <a:lstStyle/>
          <a:p>
            <a:pPr algn="ctr"/>
            <a:r>
              <a:rPr lang="sv-SE" sz="4000" dirty="0"/>
              <a:t>ES&amp;H </a:t>
            </a:r>
            <a:r>
              <a:rPr lang="sv-SE" sz="4000" dirty="0" smtClean="0"/>
              <a:t>and Licensing</a:t>
            </a:r>
            <a:br>
              <a:rPr lang="sv-SE" sz="4000" dirty="0" smtClean="0"/>
            </a:br>
            <a:r>
              <a:rPr lang="sv-SE" sz="4000" i="1" dirty="0"/>
              <a:t>and Quality</a:t>
            </a:r>
            <a:r>
              <a:rPr lang="en-US" sz="4000" dirty="0" smtClean="0"/>
              <a:t/>
            </a:r>
            <a:br>
              <a:rPr lang="en-US" sz="4000" dirty="0" smtClean="0"/>
            </a:br>
            <a:r>
              <a:rPr lang="en-US" sz="4000" dirty="0" smtClean="0"/>
              <a:t/>
            </a:r>
            <a:br>
              <a:rPr lang="en-US" sz="4000" dirty="0" smtClean="0"/>
            </a:br>
            <a:r>
              <a:rPr lang="en-US" sz="3100" dirty="0" smtClean="0"/>
              <a:t>IKON</a:t>
            </a:r>
            <a:r>
              <a:rPr lang="en-US" sz="2400" dirty="0" smtClean="0"/>
              <a:t/>
            </a:r>
            <a:br>
              <a:rPr lang="en-US" sz="2400" dirty="0" smtClean="0"/>
            </a:br>
            <a:r>
              <a:rPr lang="en-US" sz="2400" dirty="0" smtClean="0"/>
              <a:t>September 2017 </a:t>
            </a:r>
            <a:endParaRPr lang="en-US" sz="2400" dirty="0"/>
          </a:p>
        </p:txBody>
      </p:sp>
      <p:sp>
        <p:nvSpPr>
          <p:cNvPr id="3" name="Subtitle 2"/>
          <p:cNvSpPr>
            <a:spLocks noGrp="1"/>
          </p:cNvSpPr>
          <p:nvPr>
            <p:ph type="subTitle" idx="1"/>
          </p:nvPr>
        </p:nvSpPr>
        <p:spPr>
          <a:xfrm>
            <a:off x="1403648" y="4221088"/>
            <a:ext cx="6400800" cy="1198984"/>
          </a:xfrm>
        </p:spPr>
        <p:txBody>
          <a:bodyPr>
            <a:noAutofit/>
          </a:bodyPr>
          <a:lstStyle/>
          <a:p>
            <a:r>
              <a:rPr lang="en-GB" sz="2000" dirty="0" smtClean="0">
                <a:solidFill>
                  <a:schemeClr val="bg1"/>
                </a:solidFill>
              </a:rPr>
              <a:t>Ralf Trant</a:t>
            </a:r>
          </a:p>
          <a:p>
            <a:r>
              <a:rPr lang="en-GB" sz="2000" dirty="0" smtClean="0">
                <a:solidFill>
                  <a:schemeClr val="bg1"/>
                </a:solidFill>
              </a:rPr>
              <a:t>ESS Associate Director ESH &amp; Q</a:t>
            </a:r>
            <a:br>
              <a:rPr lang="en-GB" sz="2000" dirty="0" smtClean="0">
                <a:solidFill>
                  <a:schemeClr val="bg1"/>
                </a:solidFill>
              </a:rPr>
            </a:br>
            <a:endParaRPr lang="en-GB" sz="800" dirty="0" smtClean="0">
              <a:solidFill>
                <a:schemeClr val="bg1"/>
              </a:solidFill>
            </a:endParaRPr>
          </a:p>
          <a:p>
            <a:r>
              <a:rPr lang="en-GB" sz="2000" dirty="0" smtClean="0">
                <a:solidFill>
                  <a:schemeClr val="bg1"/>
                </a:solidFill>
              </a:rPr>
              <a:t>Peter Jacobsson   			Mattias Skafar</a:t>
            </a:r>
          </a:p>
          <a:p>
            <a:r>
              <a:rPr lang="en-GB" sz="2000" dirty="0" smtClean="0">
                <a:solidFill>
                  <a:schemeClr val="bg1"/>
                </a:solidFill>
              </a:rPr>
              <a:t>  Head of ES&amp;H division 		Head of Quality division</a:t>
            </a:r>
            <a:endParaRPr lang="en-GB" sz="2000" dirty="0">
              <a:solidFill>
                <a:schemeClr val="bg1"/>
              </a:solidFill>
            </a:endParaRPr>
          </a:p>
        </p:txBody>
      </p:sp>
      <p:sp>
        <p:nvSpPr>
          <p:cNvPr id="4" name="Rectangle 3"/>
          <p:cNvSpPr/>
          <p:nvPr/>
        </p:nvSpPr>
        <p:spPr>
          <a:xfrm>
            <a:off x="2286000" y="599411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2017-06-13</a:t>
            </a: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Licensing   …  an ESS business</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lvl="0"/>
            <a:r>
              <a:rPr lang="en-US" dirty="0"/>
              <a:t>ESS received 30 June 2017 the conditional permit to install equipment intended to generate ionizing </a:t>
            </a:r>
            <a:r>
              <a:rPr lang="en-US" dirty="0" smtClean="0"/>
              <a:t>radiation, </a:t>
            </a:r>
            <a:r>
              <a:rPr lang="en-US" dirty="0"/>
              <a:t>including the</a:t>
            </a:r>
            <a:r>
              <a:rPr lang="en-GB" dirty="0"/>
              <a:t> Accelerator, Klystron, and Target </a:t>
            </a:r>
            <a:r>
              <a:rPr lang="en-GB" dirty="0" smtClean="0"/>
              <a:t>buildings.</a:t>
            </a:r>
            <a:endParaRPr lang="sv-SE" dirty="0"/>
          </a:p>
          <a:p>
            <a:pPr marL="0" indent="0">
              <a:buNone/>
            </a:pPr>
            <a:endParaRPr lang="sv-SE" dirty="0"/>
          </a:p>
          <a:p>
            <a:pPr lvl="0"/>
            <a:r>
              <a:rPr lang="en-GB" dirty="0"/>
              <a:t>The Swedish radiation safety authority mentions for the ‘NSS installations’: </a:t>
            </a:r>
            <a:r>
              <a:rPr lang="en-GB" dirty="0" smtClean="0"/>
              <a:t/>
            </a:r>
            <a:br>
              <a:rPr lang="en-GB" dirty="0" smtClean="0"/>
            </a:br>
            <a:r>
              <a:rPr lang="en-GB" dirty="0"/>
              <a:t/>
            </a:r>
            <a:br>
              <a:rPr lang="en-GB" dirty="0"/>
            </a:br>
            <a:r>
              <a:rPr lang="en-GB" dirty="0" smtClean="0"/>
              <a:t>	</a:t>
            </a:r>
            <a:r>
              <a:rPr lang="sv-SE" i="1" dirty="0" smtClean="0"/>
              <a:t>“ESS shall provide the more detailed documentation 	required before installation for the neutron 	scattering systems (NSS) at a later stage in the 	incremental licensing process, in order to be able to 	handle radiation sources and so the installation of a 	technical device may be allowed.”</a:t>
            </a:r>
            <a:endParaRPr lang="sv-SE" i="1" dirty="0"/>
          </a:p>
          <a:p>
            <a:pPr marL="0" indent="0">
              <a:buNone/>
            </a:pP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spTree>
    <p:extLst>
      <p:ext uri="{BB962C8B-B14F-4D97-AF65-F5344CB8AC3E}">
        <p14:creationId xmlns:p14="http://schemas.microsoft.com/office/powerpoint/2010/main" val="337002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48871" cy="1143000"/>
          </a:xfrm>
        </p:spPr>
        <p:txBody>
          <a:bodyPr>
            <a:normAutofit/>
          </a:bodyPr>
          <a:lstStyle/>
          <a:p>
            <a:r>
              <a:rPr lang="en-US" dirty="0" smtClean="0"/>
              <a:t>Quality Management</a:t>
            </a:r>
            <a:br>
              <a:rPr lang="en-US" dirty="0" smtClean="0"/>
            </a:br>
            <a:r>
              <a:rPr lang="en-US" sz="2400" i="1" dirty="0">
                <a:effectLst>
                  <a:outerShdw blurRad="38100" dist="38100" dir="2700000" algn="tl">
                    <a:srgbClr val="000000">
                      <a:alpha val="43137"/>
                    </a:srgbClr>
                  </a:outerShdw>
                </a:effectLst>
              </a:rPr>
              <a:t>[see presentation this afternoon by M. </a:t>
            </a:r>
            <a:r>
              <a:rPr lang="en-US" sz="2400" i="1" dirty="0" smtClean="0">
                <a:effectLst>
                  <a:outerShdw blurRad="38100" dist="38100" dir="2700000" algn="tl">
                    <a:srgbClr val="000000">
                      <a:alpha val="43137"/>
                    </a:srgbClr>
                  </a:outerShdw>
                </a:effectLst>
              </a:rPr>
              <a:t>Skafar]</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
        <p:nvSpPr>
          <p:cNvPr id="5" name="Isosceles Triangle 4"/>
          <p:cNvSpPr/>
          <p:nvPr/>
        </p:nvSpPr>
        <p:spPr>
          <a:xfrm>
            <a:off x="2555776" y="2204864"/>
            <a:ext cx="3528392" cy="304171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995936" y="1412776"/>
            <a:ext cx="1512168" cy="523220"/>
          </a:xfrm>
          <a:prstGeom prst="rect">
            <a:avLst/>
          </a:prstGeom>
          <a:noFill/>
        </p:spPr>
        <p:txBody>
          <a:bodyPr wrap="square" rtlCol="0">
            <a:spAutoFit/>
          </a:bodyPr>
          <a:lstStyle/>
          <a:p>
            <a:r>
              <a:rPr lang="en-US" sz="2800" dirty="0" smtClean="0"/>
              <a:t>ESS</a:t>
            </a:r>
            <a:endParaRPr lang="en-US" sz="2800" dirty="0"/>
          </a:p>
        </p:txBody>
      </p:sp>
      <p:sp>
        <p:nvSpPr>
          <p:cNvPr id="7" name="TextBox 6"/>
          <p:cNvSpPr txBox="1"/>
          <p:nvPr/>
        </p:nvSpPr>
        <p:spPr>
          <a:xfrm>
            <a:off x="683568" y="5211197"/>
            <a:ext cx="2304256" cy="954107"/>
          </a:xfrm>
          <a:prstGeom prst="rect">
            <a:avLst/>
          </a:prstGeom>
          <a:noFill/>
        </p:spPr>
        <p:txBody>
          <a:bodyPr wrap="square" rtlCol="0">
            <a:spAutoFit/>
          </a:bodyPr>
          <a:lstStyle/>
          <a:p>
            <a:r>
              <a:rPr lang="en-US" sz="2800" dirty="0" smtClean="0"/>
              <a:t>External provider</a:t>
            </a:r>
            <a:endParaRPr lang="en-US" sz="2800" dirty="0"/>
          </a:p>
        </p:txBody>
      </p:sp>
      <p:sp>
        <p:nvSpPr>
          <p:cNvPr id="8" name="TextBox 7"/>
          <p:cNvSpPr txBox="1"/>
          <p:nvPr/>
        </p:nvSpPr>
        <p:spPr>
          <a:xfrm>
            <a:off x="6444208" y="5211197"/>
            <a:ext cx="2520280" cy="954107"/>
          </a:xfrm>
          <a:prstGeom prst="rect">
            <a:avLst/>
          </a:prstGeom>
          <a:noFill/>
        </p:spPr>
        <p:txBody>
          <a:bodyPr wrap="square" rtlCol="0">
            <a:spAutoFit/>
          </a:bodyPr>
          <a:lstStyle/>
          <a:p>
            <a:r>
              <a:rPr lang="en-US" sz="2800" dirty="0" smtClean="0"/>
              <a:t>In-Kind Collaborator</a:t>
            </a:r>
            <a:endParaRPr lang="en-US" sz="2800" dirty="0"/>
          </a:p>
        </p:txBody>
      </p:sp>
      <p:sp>
        <p:nvSpPr>
          <p:cNvPr id="9" name="TextBox 8"/>
          <p:cNvSpPr txBox="1"/>
          <p:nvPr/>
        </p:nvSpPr>
        <p:spPr>
          <a:xfrm>
            <a:off x="5652120" y="2492896"/>
            <a:ext cx="3312368" cy="2031325"/>
          </a:xfrm>
          <a:prstGeom prst="rect">
            <a:avLst/>
          </a:prstGeom>
          <a:noFill/>
        </p:spPr>
        <p:txBody>
          <a:bodyPr wrap="square" rtlCol="0">
            <a:spAutoFit/>
          </a:bodyPr>
          <a:lstStyle/>
          <a:p>
            <a:r>
              <a:rPr lang="en-US" dirty="0" smtClean="0"/>
              <a:t>IKC Contract</a:t>
            </a:r>
          </a:p>
          <a:p>
            <a:r>
              <a:rPr lang="en-US" dirty="0" smtClean="0"/>
              <a:t>   Technical Annex</a:t>
            </a:r>
          </a:p>
          <a:p>
            <a:r>
              <a:rPr lang="en-US" dirty="0"/>
              <a:t> </a:t>
            </a:r>
            <a:r>
              <a:rPr lang="en-US" dirty="0" smtClean="0"/>
              <a:t>      </a:t>
            </a:r>
            <a:r>
              <a:rPr lang="en-US" dirty="0"/>
              <a:t>Project Quality Plan</a:t>
            </a:r>
          </a:p>
          <a:p>
            <a:r>
              <a:rPr lang="en-US" dirty="0" smtClean="0"/>
              <a:t>          Applicable standards</a:t>
            </a:r>
          </a:p>
          <a:p>
            <a:r>
              <a:rPr lang="en-US" dirty="0" smtClean="0"/>
              <a:t>             Non-conformity reports</a:t>
            </a:r>
          </a:p>
          <a:p>
            <a:r>
              <a:rPr lang="en-US" dirty="0" smtClean="0"/>
              <a:t>                Quality visits</a:t>
            </a:r>
          </a:p>
          <a:p>
            <a:endParaRPr lang="en-US" dirty="0"/>
          </a:p>
        </p:txBody>
      </p:sp>
      <p:sp>
        <p:nvSpPr>
          <p:cNvPr id="10" name="TextBox 9"/>
          <p:cNvSpPr txBox="1"/>
          <p:nvPr/>
        </p:nvSpPr>
        <p:spPr>
          <a:xfrm>
            <a:off x="3419872" y="3212976"/>
            <a:ext cx="1800200" cy="1846659"/>
          </a:xfrm>
          <a:prstGeom prst="rect">
            <a:avLst/>
          </a:prstGeom>
          <a:noFill/>
        </p:spPr>
        <p:txBody>
          <a:bodyPr wrap="square" rtlCol="0">
            <a:spAutoFit/>
          </a:bodyPr>
          <a:lstStyle/>
          <a:p>
            <a:pPr algn="ctr"/>
            <a:r>
              <a:rPr lang="en-US" sz="2400" dirty="0">
                <a:solidFill>
                  <a:schemeClr val="bg1"/>
                </a:solidFill>
              </a:rPr>
              <a:t>High </a:t>
            </a:r>
          </a:p>
          <a:p>
            <a:pPr algn="ctr"/>
            <a:r>
              <a:rPr lang="en-US" sz="2400" dirty="0">
                <a:solidFill>
                  <a:schemeClr val="bg1"/>
                </a:solidFill>
              </a:rPr>
              <a:t>(Right)</a:t>
            </a:r>
          </a:p>
          <a:p>
            <a:pPr algn="ctr"/>
            <a:r>
              <a:rPr lang="en-US" sz="2400" dirty="0">
                <a:solidFill>
                  <a:schemeClr val="bg1"/>
                </a:solidFill>
              </a:rPr>
              <a:t> Quality</a:t>
            </a:r>
          </a:p>
          <a:p>
            <a:pPr algn="ctr"/>
            <a:r>
              <a:rPr lang="en-US" sz="2400" dirty="0">
                <a:solidFill>
                  <a:schemeClr val="bg1"/>
                </a:solidFill>
              </a:rPr>
              <a:t>Delivery </a:t>
            </a:r>
          </a:p>
          <a:p>
            <a:endParaRPr lang="en-US" dirty="0"/>
          </a:p>
        </p:txBody>
      </p:sp>
      <p:sp>
        <p:nvSpPr>
          <p:cNvPr id="11" name="TextBox 10"/>
          <p:cNvSpPr txBox="1"/>
          <p:nvPr/>
        </p:nvSpPr>
        <p:spPr>
          <a:xfrm>
            <a:off x="3131840" y="5949280"/>
            <a:ext cx="3240360" cy="1200329"/>
          </a:xfrm>
          <a:prstGeom prst="rect">
            <a:avLst/>
          </a:prstGeom>
          <a:noFill/>
        </p:spPr>
        <p:txBody>
          <a:bodyPr wrap="square" rtlCol="0">
            <a:spAutoFit/>
          </a:bodyPr>
          <a:lstStyle/>
          <a:p>
            <a:r>
              <a:rPr lang="en-US" dirty="0" smtClean="0"/>
              <a:t>Commercial contract</a:t>
            </a:r>
          </a:p>
          <a:p>
            <a:r>
              <a:rPr lang="en-US" dirty="0" smtClean="0"/>
              <a:t>Technical specification</a:t>
            </a:r>
          </a:p>
          <a:p>
            <a:endParaRPr lang="en-US" dirty="0" smtClean="0"/>
          </a:p>
          <a:p>
            <a:endParaRPr lang="en-US" dirty="0"/>
          </a:p>
        </p:txBody>
      </p:sp>
      <p:cxnSp>
        <p:nvCxnSpPr>
          <p:cNvPr id="20" name="Straight Arrow Connector 19"/>
          <p:cNvCxnSpPr/>
          <p:nvPr/>
        </p:nvCxnSpPr>
        <p:spPr>
          <a:xfrm>
            <a:off x="4860032" y="2060848"/>
            <a:ext cx="1800200" cy="3096344"/>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83768" y="5805264"/>
            <a:ext cx="3744416" cy="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2051720" y="2132856"/>
            <a:ext cx="1872208" cy="3024336"/>
          </a:xfrm>
          <a:prstGeom prst="straightConnector1">
            <a:avLst/>
          </a:prstGeom>
          <a:ln w="50800">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5796136" y="4797152"/>
            <a:ext cx="2952328" cy="165618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59632" y="2852936"/>
            <a:ext cx="2304256" cy="646331"/>
          </a:xfrm>
          <a:prstGeom prst="rect">
            <a:avLst/>
          </a:prstGeom>
          <a:noFill/>
        </p:spPr>
        <p:txBody>
          <a:bodyPr wrap="square" rtlCol="0">
            <a:spAutoFit/>
          </a:bodyPr>
          <a:lstStyle/>
          <a:p>
            <a:r>
              <a:rPr lang="en-US" dirty="0" smtClean="0"/>
              <a:t>Supplier audits</a:t>
            </a:r>
          </a:p>
          <a:p>
            <a:endParaRPr lang="en-US" dirty="0"/>
          </a:p>
        </p:txBody>
      </p:sp>
    </p:spTree>
    <p:extLst>
      <p:ext uri="{BB962C8B-B14F-4D97-AF65-F5344CB8AC3E}">
        <p14:creationId xmlns:p14="http://schemas.microsoft.com/office/powerpoint/2010/main" val="18817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2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undamental questions to ask ourselves</a:t>
            </a:r>
            <a:endParaRPr lang="en-US" dirty="0"/>
          </a:p>
        </p:txBody>
      </p:sp>
      <p:sp>
        <p:nvSpPr>
          <p:cNvPr id="3" name="Content Placeholder 2"/>
          <p:cNvSpPr>
            <a:spLocks noGrp="1"/>
          </p:cNvSpPr>
          <p:nvPr>
            <p:ph idx="1"/>
          </p:nvPr>
        </p:nvSpPr>
        <p:spPr>
          <a:xfrm>
            <a:off x="899592" y="1600200"/>
            <a:ext cx="8229600" cy="5257800"/>
          </a:xfrm>
        </p:spPr>
        <p:txBody>
          <a:bodyPr>
            <a:normAutofit lnSpcReduction="10000"/>
          </a:bodyPr>
          <a:lstStyle/>
          <a:p>
            <a:r>
              <a:rPr lang="en-US" dirty="0" smtClean="0"/>
              <a:t>Do we want to be compliant with applicable laws?</a:t>
            </a:r>
          </a:p>
          <a:p>
            <a:pPr lvl="1"/>
            <a:r>
              <a:rPr lang="en-US" dirty="0" smtClean="0"/>
              <a:t>National and European legislation, standards and directives</a:t>
            </a:r>
          </a:p>
          <a:p>
            <a:pPr marL="457200" lvl="1" indent="0">
              <a:buNone/>
            </a:pPr>
            <a:r>
              <a:rPr lang="en-US" dirty="0" smtClean="0"/>
              <a:t>	</a:t>
            </a:r>
            <a:r>
              <a:rPr lang="en-US" b="1" dirty="0" smtClean="0"/>
              <a:t>Requirements</a:t>
            </a:r>
          </a:p>
          <a:p>
            <a:r>
              <a:rPr lang="en-US" dirty="0" smtClean="0"/>
              <a:t>Do we want to have a facility that we can up-date and repair with high availability?</a:t>
            </a:r>
          </a:p>
          <a:p>
            <a:pPr lvl="1"/>
            <a:r>
              <a:rPr lang="en-US" dirty="0" smtClean="0"/>
              <a:t>Drawings, material certificates, test/inspection reports etc.</a:t>
            </a:r>
          </a:p>
          <a:p>
            <a:pPr marL="457200" lvl="1" indent="0">
              <a:buNone/>
            </a:pPr>
            <a:r>
              <a:rPr lang="en-US" dirty="0" smtClean="0"/>
              <a:t>	</a:t>
            </a:r>
            <a:r>
              <a:rPr lang="en-US" b="1" dirty="0" smtClean="0"/>
              <a:t>Technical file </a:t>
            </a:r>
          </a:p>
          <a:p>
            <a:r>
              <a:rPr lang="en-US" dirty="0" smtClean="0"/>
              <a:t>Do we want to have a safe</a:t>
            </a:r>
            <a:r>
              <a:rPr lang="en-US" dirty="0"/>
              <a:t> </a:t>
            </a:r>
            <a:r>
              <a:rPr lang="en-US" dirty="0" smtClean="0"/>
              <a:t>facility with a high quality user program?</a:t>
            </a:r>
          </a:p>
          <a:p>
            <a:pPr lvl="1"/>
            <a:r>
              <a:rPr lang="en-US" dirty="0" smtClean="0"/>
              <a:t>Safety/risk assessment</a:t>
            </a:r>
          </a:p>
          <a:p>
            <a:pPr marL="457200" lvl="1" indent="0">
              <a:buNone/>
            </a:pPr>
            <a:r>
              <a:rPr lang="en-US" dirty="0" smtClean="0"/>
              <a:t>	</a:t>
            </a:r>
            <a:r>
              <a:rPr lang="en-US" b="1" dirty="0" smtClean="0"/>
              <a:t>Safety file</a:t>
            </a:r>
          </a:p>
          <a:p>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Right Arrow 4"/>
          <p:cNvSpPr/>
          <p:nvPr/>
        </p:nvSpPr>
        <p:spPr>
          <a:xfrm>
            <a:off x="1403648" y="2852936"/>
            <a:ext cx="28803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403648" y="4509120"/>
            <a:ext cx="28803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403648" y="6165304"/>
            <a:ext cx="28803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423920" y="1772816"/>
            <a:ext cx="720080" cy="646331"/>
          </a:xfrm>
          <a:prstGeom prst="rect">
            <a:avLst/>
          </a:prstGeom>
          <a:noFill/>
        </p:spPr>
        <p:txBody>
          <a:bodyPr wrap="square" rtlCol="0">
            <a:spAutoFit/>
          </a:bodyPr>
          <a:lstStyle/>
          <a:p>
            <a:pPr marL="285750" indent="-285750">
              <a:buFont typeface="Wingdings" charset="2"/>
              <a:buChar char="ü"/>
            </a:pPr>
            <a:r>
              <a:rPr lang="en-US" sz="3600" dirty="0" smtClean="0"/>
              <a:t> </a:t>
            </a:r>
            <a:endParaRPr lang="en-US" sz="3600" dirty="0"/>
          </a:p>
        </p:txBody>
      </p:sp>
      <p:sp>
        <p:nvSpPr>
          <p:cNvPr id="13" name="TextBox 12"/>
          <p:cNvSpPr txBox="1"/>
          <p:nvPr/>
        </p:nvSpPr>
        <p:spPr>
          <a:xfrm>
            <a:off x="8460432" y="3284984"/>
            <a:ext cx="720080" cy="646331"/>
          </a:xfrm>
          <a:prstGeom prst="rect">
            <a:avLst/>
          </a:prstGeom>
          <a:noFill/>
        </p:spPr>
        <p:txBody>
          <a:bodyPr wrap="square" rtlCol="0">
            <a:spAutoFit/>
          </a:bodyPr>
          <a:lstStyle/>
          <a:p>
            <a:pPr marL="285750" indent="-285750">
              <a:buFont typeface="Wingdings" charset="2"/>
              <a:buChar char="ü"/>
            </a:pPr>
            <a:r>
              <a:rPr lang="en-US" sz="3600" dirty="0" smtClean="0"/>
              <a:t> </a:t>
            </a:r>
            <a:endParaRPr lang="en-US" sz="3600" dirty="0"/>
          </a:p>
        </p:txBody>
      </p:sp>
      <p:sp>
        <p:nvSpPr>
          <p:cNvPr id="14" name="TextBox 13"/>
          <p:cNvSpPr txBox="1"/>
          <p:nvPr/>
        </p:nvSpPr>
        <p:spPr>
          <a:xfrm>
            <a:off x="8423920" y="5229200"/>
            <a:ext cx="720080" cy="646331"/>
          </a:xfrm>
          <a:prstGeom prst="rect">
            <a:avLst/>
          </a:prstGeom>
          <a:noFill/>
        </p:spPr>
        <p:txBody>
          <a:bodyPr wrap="square" rtlCol="0">
            <a:spAutoFit/>
          </a:bodyPr>
          <a:lstStyle/>
          <a:p>
            <a:pPr marL="285750" indent="-285750">
              <a:buFont typeface="Wingdings" charset="2"/>
              <a:buChar char="ü"/>
            </a:pPr>
            <a:r>
              <a:rPr lang="en-US" sz="3600" dirty="0" smtClean="0"/>
              <a:t> </a:t>
            </a:r>
            <a:endParaRPr lang="en-US" sz="3600" dirty="0"/>
          </a:p>
        </p:txBody>
      </p:sp>
    </p:spTree>
    <p:extLst>
      <p:ext uri="{BB962C8B-B14F-4D97-AF65-F5344CB8AC3E}">
        <p14:creationId xmlns:p14="http://schemas.microsoft.com/office/powerpoint/2010/main" val="12546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fontScale="92500"/>
          </a:bodyPr>
          <a:lstStyle/>
          <a:p>
            <a:r>
              <a:rPr lang="en-US" dirty="0"/>
              <a:t>The </a:t>
            </a:r>
            <a:r>
              <a:rPr lang="en-US" dirty="0" smtClean="0"/>
              <a:t>Strategy applies to:</a:t>
            </a:r>
            <a:endParaRPr lang="en-US" dirty="0"/>
          </a:p>
          <a:p>
            <a:pPr lvl="1"/>
            <a:r>
              <a:rPr lang="en-US" dirty="0"/>
              <a:t>I</a:t>
            </a:r>
            <a:r>
              <a:rPr lang="en-US" dirty="0" smtClean="0"/>
              <a:t>nternal deliverables</a:t>
            </a:r>
          </a:p>
          <a:p>
            <a:pPr lvl="1"/>
            <a:r>
              <a:rPr lang="en-US" dirty="0" smtClean="0"/>
              <a:t>Commercial contracts</a:t>
            </a:r>
          </a:p>
          <a:p>
            <a:pPr lvl="1"/>
            <a:r>
              <a:rPr lang="en-US" dirty="0" smtClean="0"/>
              <a:t>In-Kind </a:t>
            </a:r>
            <a:r>
              <a:rPr lang="en-US" dirty="0"/>
              <a:t>C</a:t>
            </a:r>
            <a:r>
              <a:rPr lang="en-US" dirty="0" smtClean="0"/>
              <a:t>ontributions</a:t>
            </a:r>
            <a:endParaRPr lang="en-US" dirty="0"/>
          </a:p>
          <a:p>
            <a:r>
              <a:rPr lang="en-US" dirty="0" smtClean="0"/>
              <a:t>CE marking is mandatory. </a:t>
            </a:r>
          </a:p>
          <a:p>
            <a:pPr lvl="1"/>
            <a:r>
              <a:rPr lang="en-US" dirty="0" smtClean="0"/>
              <a:t>when there is an applicable European Directive.</a:t>
            </a:r>
          </a:p>
          <a:p>
            <a:r>
              <a:rPr lang="en-US" dirty="0"/>
              <a:t>The delivery shall include:</a:t>
            </a:r>
          </a:p>
          <a:p>
            <a:pPr lvl="1"/>
            <a:r>
              <a:rPr lang="en-US" dirty="0"/>
              <a:t>Risk </a:t>
            </a:r>
            <a:r>
              <a:rPr lang="en-US" dirty="0" smtClean="0"/>
              <a:t>assessment (ISO 12100)</a:t>
            </a:r>
            <a:endParaRPr lang="en-US" dirty="0"/>
          </a:p>
          <a:p>
            <a:pPr lvl="1"/>
            <a:r>
              <a:rPr lang="en-US" dirty="0"/>
              <a:t>Technical </a:t>
            </a:r>
            <a:r>
              <a:rPr lang="en-US" dirty="0" smtClean="0"/>
              <a:t>File, drawings, wiring diagram, P&amp;ID, test reports etc.</a:t>
            </a:r>
            <a:endParaRPr lang="en-US" dirty="0"/>
          </a:p>
          <a:p>
            <a:pPr lvl="1"/>
            <a:r>
              <a:rPr lang="en-US" dirty="0"/>
              <a:t>Operational </a:t>
            </a:r>
            <a:r>
              <a:rPr lang="en-US" dirty="0" smtClean="0"/>
              <a:t>Manual/instructions, in English</a:t>
            </a:r>
            <a:endParaRPr lang="en-US" dirty="0"/>
          </a:p>
          <a:p>
            <a:pPr lvl="1"/>
            <a:r>
              <a:rPr lang="en-US" dirty="0"/>
              <a:t>Declaration of </a:t>
            </a:r>
            <a:r>
              <a:rPr lang="en-US" dirty="0" smtClean="0"/>
              <a:t>Conformity (ISO 17050)</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sp>
        <p:nvSpPr>
          <p:cNvPr id="5" name="Title 1"/>
          <p:cNvSpPr txBox="1">
            <a:spLocks/>
          </p:cNvSpPr>
          <p:nvPr/>
        </p:nvSpPr>
        <p:spPr>
          <a:xfrm>
            <a:off x="251520" y="188640"/>
            <a:ext cx="7848871"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a:t>ESS Strategy for CE Marking</a:t>
            </a:r>
            <a:r>
              <a:rPr lang="en-US" dirty="0" smtClean="0"/>
              <a:t/>
            </a:r>
            <a:br>
              <a:rPr lang="en-US" dirty="0" smtClean="0"/>
            </a:br>
            <a:r>
              <a:rPr lang="en-US" sz="2400" i="1" dirty="0" smtClean="0">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see presentation this afternoon by M. Skafar</a:t>
            </a:r>
            <a:r>
              <a:rPr lang="en-US" sz="2400" i="1" dirty="0" smtClean="0">
                <a:effectLst>
                  <a:outerShdw blurRad="38100" dist="38100" dir="2700000" algn="tl">
                    <a:srgbClr val="000000">
                      <a:alpha val="43137"/>
                    </a:srgbClr>
                  </a:outerShdw>
                </a:effectLst>
              </a:rPr>
              <a:t>]</a:t>
            </a:r>
            <a:r>
              <a:rPr lang="en-US" sz="2400" dirty="0" smtClean="0"/>
              <a:t> </a:t>
            </a:r>
            <a:endParaRPr lang="en-US" sz="2400" dirty="0"/>
          </a:p>
        </p:txBody>
      </p:sp>
    </p:spTree>
    <p:extLst>
      <p:ext uri="{BB962C8B-B14F-4D97-AF65-F5344CB8AC3E}">
        <p14:creationId xmlns:p14="http://schemas.microsoft.com/office/powerpoint/2010/main" val="228113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i="1" dirty="0" smtClean="0">
                <a:effectLst>
                  <a:outerShdw blurRad="38100" dist="38100" dir="2700000" algn="tl">
                    <a:srgbClr val="000000">
                      <a:alpha val="43137"/>
                    </a:srgbClr>
                  </a:outerShdw>
                </a:effectLst>
              </a:rPr>
              <a:t>Thank you for your collaboration!</a:t>
            </a:r>
            <a:endParaRPr lang="sv-SE" sz="3600" b="1"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14</a:t>
            </a:fld>
            <a:endParaRPr lang="en-GB" noProof="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12776"/>
            <a:ext cx="9180512" cy="6120341"/>
          </a:xfrm>
          <a:prstGeom prst="rect">
            <a:avLst/>
          </a:prstGeom>
        </p:spPr>
      </p:pic>
      <p:sp>
        <p:nvSpPr>
          <p:cNvPr id="6" name="TextBox 5"/>
          <p:cNvSpPr txBox="1"/>
          <p:nvPr/>
        </p:nvSpPr>
        <p:spPr>
          <a:xfrm>
            <a:off x="1626840" y="5926419"/>
            <a:ext cx="6574160" cy="523220"/>
          </a:xfrm>
          <a:prstGeom prst="rect">
            <a:avLst/>
          </a:prstGeom>
          <a:solidFill>
            <a:srgbClr val="FF0000"/>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Remember: we work safely or not at all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4"/>
          <a:stretch>
            <a:fillRect/>
          </a:stretch>
        </p:blipFill>
        <p:spPr>
          <a:xfrm>
            <a:off x="1050776" y="5589240"/>
            <a:ext cx="1224136" cy="1224136"/>
          </a:xfrm>
          <a:prstGeom prst="rect">
            <a:avLst/>
          </a:prstGeom>
        </p:spPr>
      </p:pic>
    </p:spTree>
    <p:extLst>
      <p:ext uri="{BB962C8B-B14F-4D97-AF65-F5344CB8AC3E}">
        <p14:creationId xmlns:p14="http://schemas.microsoft.com/office/powerpoint/2010/main" val="13178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1778"/>
            <a:ext cx="8229600" cy="3913396"/>
          </a:xfrm>
        </p:spPr>
        <p:txBody>
          <a:bodyPr>
            <a:normAutofit fontScale="77500" lnSpcReduction="20000"/>
          </a:bodyPr>
          <a:lstStyle/>
          <a:p>
            <a:pPr marL="0" indent="0">
              <a:buNone/>
            </a:pPr>
            <a:r>
              <a:rPr lang="en-US" sz="3100" dirty="0">
                <a:solidFill>
                  <a:schemeClr val="dk1"/>
                </a:solidFill>
                <a:latin typeface="Calibri" charset="0"/>
                <a:ea typeface="Calibri" charset="0"/>
                <a:cs typeface="Calibri" charset="0"/>
                <a:sym typeface="Calibri"/>
              </a:rPr>
              <a:t>To do this, we commit to deliver ESS as a facility that:</a:t>
            </a:r>
          </a:p>
          <a:p>
            <a:endParaRPr lang="en-GB" sz="1600" dirty="0">
              <a:solidFill>
                <a:schemeClr val="dk1"/>
              </a:solidFill>
              <a:latin typeface="Calibri" charset="0"/>
              <a:ea typeface="Calibri" charset="0"/>
              <a:cs typeface="Calibri" charset="0"/>
              <a:sym typeface="Calibri"/>
            </a:endParaRPr>
          </a:p>
          <a:p>
            <a:pPr marL="285750" lvl="0" indent="-285750">
              <a:buFont typeface="Arial" charset="0"/>
              <a:buChar char="•"/>
            </a:pPr>
            <a:r>
              <a:rPr lang="en-US" sz="3100" dirty="0">
                <a:solidFill>
                  <a:schemeClr val="dk1"/>
                </a:solidFill>
                <a:latin typeface="Calibri" charset="0"/>
                <a:ea typeface="Calibri" charset="0"/>
                <a:cs typeface="Calibri" charset="0"/>
                <a:sym typeface="Calibri"/>
              </a:rPr>
              <a:t>Is built safely, on time and on budget</a:t>
            </a:r>
            <a:endParaRPr lang="en-GB" sz="3100" dirty="0">
              <a:solidFill>
                <a:schemeClr val="dk1"/>
              </a:solidFill>
              <a:latin typeface="Calibri" charset="0"/>
              <a:ea typeface="Calibri" charset="0"/>
              <a:cs typeface="Calibri" charset="0"/>
              <a:sym typeface="Calibri"/>
            </a:endParaRPr>
          </a:p>
          <a:p>
            <a:pPr marL="285750" lvl="0" indent="-285750">
              <a:buFont typeface="Arial" charset="0"/>
              <a:buChar char="•"/>
            </a:pPr>
            <a:r>
              <a:rPr lang="en-US" sz="3100" dirty="0">
                <a:solidFill>
                  <a:schemeClr val="dk1"/>
                </a:solidFill>
                <a:latin typeface="Calibri" charset="0"/>
                <a:ea typeface="Calibri" charset="0"/>
                <a:cs typeface="Calibri" charset="0"/>
                <a:sym typeface="Calibri"/>
              </a:rPr>
              <a:t>Produces research outputs that are best-in-class both in terms of scientific quality and in terms of socioeconomic impact</a:t>
            </a:r>
            <a:endParaRPr lang="en-GB" sz="3100" dirty="0">
              <a:solidFill>
                <a:schemeClr val="dk1"/>
              </a:solidFill>
              <a:latin typeface="Calibri" charset="0"/>
              <a:ea typeface="Calibri" charset="0"/>
              <a:cs typeface="Calibri" charset="0"/>
              <a:sym typeface="Calibri"/>
            </a:endParaRPr>
          </a:p>
          <a:p>
            <a:pPr marL="285750" lvl="0" indent="-285750">
              <a:buFont typeface="Arial" charset="0"/>
              <a:buChar char="•"/>
            </a:pPr>
            <a:r>
              <a:rPr lang="en-GB" sz="3100" dirty="0">
                <a:solidFill>
                  <a:schemeClr val="dk1"/>
                </a:solidFill>
                <a:latin typeface="Calibri" charset="0"/>
                <a:ea typeface="Calibri" charset="0"/>
                <a:cs typeface="Calibri" charset="0"/>
                <a:sym typeface="Calibri"/>
              </a:rPr>
              <a:t>Supports and</a:t>
            </a:r>
            <a:r>
              <a:rPr lang="en-US" sz="3100" dirty="0">
                <a:solidFill>
                  <a:schemeClr val="dk1"/>
                </a:solidFill>
                <a:latin typeface="Calibri" charset="0"/>
                <a:ea typeface="Calibri" charset="0"/>
                <a:cs typeface="Calibri" charset="0"/>
                <a:sym typeface="Calibri"/>
              </a:rPr>
              <a:t> develops its user community, fosters a scientific culture of excellence and acts as an international scientific hub</a:t>
            </a:r>
            <a:endParaRPr lang="en-GB" sz="3100" dirty="0">
              <a:solidFill>
                <a:schemeClr val="dk1"/>
              </a:solidFill>
              <a:latin typeface="Calibri" charset="0"/>
              <a:ea typeface="Calibri" charset="0"/>
              <a:cs typeface="Calibri" charset="0"/>
              <a:sym typeface="Calibri"/>
            </a:endParaRPr>
          </a:p>
          <a:p>
            <a:pPr marL="285750" lvl="0" indent="-285750">
              <a:buFont typeface="Arial" charset="0"/>
              <a:buChar char="•"/>
            </a:pPr>
            <a:r>
              <a:rPr lang="en-US" sz="3100" dirty="0">
                <a:solidFill>
                  <a:schemeClr val="dk1"/>
                </a:solidFill>
                <a:latin typeface="Calibri" charset="0"/>
                <a:ea typeface="Calibri" charset="0"/>
                <a:cs typeface="Calibri" charset="0"/>
                <a:sym typeface="Calibri"/>
              </a:rPr>
              <a:t>Operates safely, efficiently and economically and responds to the needs of its stakeholders, its host states and member states</a:t>
            </a:r>
            <a:endParaRPr lang="en-GB" sz="3100" dirty="0">
              <a:solidFill>
                <a:schemeClr val="dk1"/>
              </a:solidFill>
              <a:latin typeface="Calibri" charset="0"/>
              <a:ea typeface="Calibri" charset="0"/>
              <a:cs typeface="Calibri" charset="0"/>
              <a:sym typeface="Calibri"/>
            </a:endParaRPr>
          </a:p>
          <a:p>
            <a:pPr marL="285750" lvl="0" indent="-285750">
              <a:buFont typeface="Arial" charset="0"/>
              <a:buChar char="•"/>
            </a:pPr>
            <a:r>
              <a:rPr lang="en-US" sz="3100" dirty="0">
                <a:solidFill>
                  <a:schemeClr val="dk1"/>
                </a:solidFill>
                <a:latin typeface="Calibri" charset="0"/>
                <a:ea typeface="Calibri" charset="0"/>
                <a:cs typeface="Calibri" charset="0"/>
                <a:sym typeface="Calibri"/>
              </a:rPr>
              <a:t>Develops innovative ways of working, new technologies, and upgrades to capabilities needed to remain at the cutting edge</a:t>
            </a:r>
            <a:endParaRPr lang="en-GB" sz="3100" dirty="0">
              <a:solidFill>
                <a:schemeClr val="dk1"/>
              </a:solidFill>
              <a:latin typeface="Calibri" charset="0"/>
              <a:ea typeface="Calibri" charset="0"/>
              <a:cs typeface="Calibri" charset="0"/>
              <a:sym typeface="Calibri"/>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2</a:t>
            </a:fld>
            <a:endParaRPr lang="sv-SE" dirty="0">
              <a:solidFill>
                <a:prstClr val="black">
                  <a:tint val="75000"/>
                </a:prstClr>
              </a:solidFill>
            </a:endParaRPr>
          </a:p>
        </p:txBody>
      </p:sp>
      <p:sp>
        <p:nvSpPr>
          <p:cNvPr id="5" name="Rectangle 4"/>
          <p:cNvSpPr/>
          <p:nvPr/>
        </p:nvSpPr>
        <p:spPr>
          <a:xfrm>
            <a:off x="0" y="1"/>
            <a:ext cx="9144000" cy="2543175"/>
          </a:xfrm>
          <a:prstGeom prst="rect">
            <a:avLst/>
          </a:prstGeom>
          <a:solidFill>
            <a:srgbClr val="0DA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ABF1"/>
              </a:solidFill>
            </a:endParaRPr>
          </a:p>
        </p:txBody>
      </p:sp>
      <p:sp>
        <p:nvSpPr>
          <p:cNvPr id="2" name="Title 1"/>
          <p:cNvSpPr>
            <a:spLocks noGrp="1"/>
          </p:cNvSpPr>
          <p:nvPr>
            <p:ph type="title"/>
          </p:nvPr>
        </p:nvSpPr>
        <p:spPr>
          <a:xfrm>
            <a:off x="457200" y="317502"/>
            <a:ext cx="6717323" cy="1868486"/>
          </a:xfrm>
        </p:spPr>
        <p:txBody>
          <a:bodyPr>
            <a:noAutofit/>
          </a:bodyPr>
          <a:lstStyle/>
          <a:p>
            <a:r>
              <a:rPr lang="en-US" sz="2400" i="1" dirty="0">
                <a:solidFill>
                  <a:srgbClr val="FFFF00"/>
                </a:solidFill>
                <a:latin typeface="Calibri" charset="0"/>
                <a:ea typeface="Calibri" charset="0"/>
                <a:cs typeface="Calibri" charset="0"/>
                <a:sym typeface="Calibri"/>
              </a:rPr>
              <a:t>O</a:t>
            </a:r>
            <a:r>
              <a:rPr lang="en-US" sz="2400" b="1" i="1" dirty="0">
                <a:solidFill>
                  <a:srgbClr val="FFFF00"/>
                </a:solidFill>
                <a:latin typeface="Calibri" charset="0"/>
                <a:ea typeface="Calibri" charset="0"/>
                <a:cs typeface="Calibri" charset="0"/>
                <a:sym typeface="Calibri"/>
              </a:rPr>
              <a:t>ur vision is to build and operate the world’s most powerful neutron source, enabling scientific breakthroughs in research related to </a:t>
            </a:r>
            <a:r>
              <a:rPr lang="en-US" sz="2400" b="1" i="1" dirty="0" smtClean="0">
                <a:solidFill>
                  <a:srgbClr val="FFFF00"/>
                </a:solidFill>
                <a:latin typeface="Calibri" charset="0"/>
                <a:ea typeface="Calibri" charset="0"/>
                <a:cs typeface="Calibri" charset="0"/>
                <a:sym typeface="Calibri"/>
              </a:rPr>
              <a:t>materials, energy, health and the environment, </a:t>
            </a:r>
            <a:r>
              <a:rPr lang="en-US" sz="2400" b="1" i="1" dirty="0">
                <a:solidFill>
                  <a:srgbClr val="FFFF00"/>
                </a:solidFill>
                <a:latin typeface="Calibri" charset="0"/>
                <a:ea typeface="Calibri" charset="0"/>
                <a:cs typeface="Calibri" charset="0"/>
                <a:sym typeface="Calibri"/>
              </a:rPr>
              <a:t>and addressing some of the most important societal challenges of our time</a:t>
            </a:r>
            <a:r>
              <a:rPr lang="en-GB" sz="2400" b="1" i="1" dirty="0">
                <a:solidFill>
                  <a:srgbClr val="FFFF00"/>
                </a:solidFill>
                <a:latin typeface="Calibri" charset="0"/>
                <a:ea typeface="Calibri" charset="0"/>
                <a:cs typeface="Calibri" charset="0"/>
              </a:rPr>
              <a:t> </a:t>
            </a:r>
            <a:endParaRPr lang="en-US" sz="2400" b="1" i="1" dirty="0">
              <a:solidFill>
                <a:srgbClr val="FFFF00"/>
              </a:solidFill>
              <a:latin typeface="Calibri" charset="0"/>
              <a:ea typeface="Calibri" charset="0"/>
              <a:cs typeface="Calibri" charset="0"/>
            </a:endParaRPr>
          </a:p>
        </p:txBody>
      </p:sp>
      <p:pic>
        <p:nvPicPr>
          <p:cNvPr id="7" name="Bildobjekt 7"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0957" y="434376"/>
            <a:ext cx="1300144" cy="799915"/>
          </a:xfrm>
          <a:prstGeom prst="rect">
            <a:avLst/>
          </a:prstGeom>
        </p:spPr>
      </p:pic>
      <p:sp>
        <p:nvSpPr>
          <p:cNvPr id="8" name="Oval 7"/>
          <p:cNvSpPr/>
          <p:nvPr/>
        </p:nvSpPr>
        <p:spPr>
          <a:xfrm>
            <a:off x="755576" y="3212976"/>
            <a:ext cx="4896544" cy="576064"/>
          </a:xfrm>
          <a:prstGeom prst="ellipse">
            <a:avLst/>
          </a:prstGeom>
          <a:solidFill>
            <a:srgbClr val="92D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val 8"/>
          <p:cNvSpPr/>
          <p:nvPr/>
        </p:nvSpPr>
        <p:spPr>
          <a:xfrm>
            <a:off x="755576" y="4869160"/>
            <a:ext cx="5760640" cy="576064"/>
          </a:xfrm>
          <a:prstGeom prst="ellipse">
            <a:avLst/>
          </a:prstGeom>
          <a:solidFill>
            <a:srgbClr val="92D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8958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72994" y="3677252"/>
            <a:ext cx="2410974" cy="975884"/>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ESH </a:t>
            </a:r>
            <a:r>
              <a:rPr lang="en-GB" sz="1600" b="1" dirty="0">
                <a:solidFill>
                  <a:prstClr val="white"/>
                </a:solidFill>
              </a:rPr>
              <a:t>Division</a:t>
            </a:r>
          </a:p>
          <a:p>
            <a:pPr algn="ctr"/>
            <a:r>
              <a:rPr lang="en-GB" sz="1050" i="1" dirty="0" smtClean="0">
                <a:solidFill>
                  <a:prstClr val="white"/>
                </a:solidFill>
              </a:rPr>
              <a:t>Peter Jacobsson (</a:t>
            </a:r>
            <a:r>
              <a:rPr lang="en-GB" sz="1050" i="1" dirty="0" err="1" smtClean="0">
                <a:solidFill>
                  <a:prstClr val="white"/>
                </a:solidFill>
              </a:rPr>
              <a:t>HoD</a:t>
            </a:r>
            <a:r>
              <a:rPr lang="en-GB" sz="1050" i="1" dirty="0" smtClean="0">
                <a:solidFill>
                  <a:prstClr val="white"/>
                </a:solidFill>
              </a:rPr>
              <a:t>)</a:t>
            </a:r>
          </a:p>
          <a:p>
            <a:pPr algn="ctr"/>
            <a:r>
              <a:rPr lang="en-GB" sz="1050" i="1" dirty="0" smtClean="0">
                <a:solidFill>
                  <a:prstClr val="white"/>
                </a:solidFill>
              </a:rPr>
              <a:t>Training: L. Aprin</a:t>
            </a:r>
          </a:p>
          <a:p>
            <a:pPr algn="ctr"/>
            <a:r>
              <a:rPr lang="en-GB" sz="1050" i="1" dirty="0" smtClean="0">
                <a:solidFill>
                  <a:prstClr val="white"/>
                </a:solidFill>
              </a:rPr>
              <a:t>Environment: E. Lindström</a:t>
            </a:r>
          </a:p>
          <a:p>
            <a:pPr algn="ctr"/>
            <a:r>
              <a:rPr lang="en-GB" sz="1050" i="1" dirty="0" smtClean="0">
                <a:solidFill>
                  <a:prstClr val="white"/>
                </a:solidFill>
              </a:rPr>
              <a:t>Radiation Safety: T. Hansson, F. Javier</a:t>
            </a:r>
            <a:endParaRPr lang="en-GB" sz="1100" i="1" dirty="0">
              <a:solidFill>
                <a:prstClr val="white"/>
              </a:solidFill>
            </a:endParaRPr>
          </a:p>
        </p:txBody>
      </p:sp>
      <p:sp>
        <p:nvSpPr>
          <p:cNvPr id="7" name="Rounded Rectangle 6"/>
          <p:cNvSpPr/>
          <p:nvPr/>
        </p:nvSpPr>
        <p:spPr>
          <a:xfrm>
            <a:off x="6392853" y="5583246"/>
            <a:ext cx="1635531" cy="582058"/>
          </a:xfrm>
          <a:prstGeom prst="roundRect">
            <a:avLst/>
          </a:prstGeom>
          <a:solidFill>
            <a:schemeClr val="accent1">
              <a:lumMod val="40000"/>
              <a:lumOff val="60000"/>
              <a:alpha val="45000"/>
            </a:schemeClr>
          </a:solidFill>
          <a:ln>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prstClr val="white"/>
                </a:solidFill>
              </a:rPr>
              <a:t>HR: K. Anderberg</a:t>
            </a:r>
          </a:p>
          <a:p>
            <a:pPr algn="ctr"/>
            <a:r>
              <a:rPr lang="en-GB" sz="1200" i="1" dirty="0">
                <a:solidFill>
                  <a:prstClr val="white"/>
                </a:solidFill>
              </a:rPr>
              <a:t>Planner: C. Matheron</a:t>
            </a:r>
            <a:endParaRPr lang="sv-SE" sz="1200" i="1" dirty="0">
              <a:solidFill>
                <a:prstClr val="white"/>
              </a:solidFill>
            </a:endParaRPr>
          </a:p>
        </p:txBody>
      </p:sp>
      <p:sp>
        <p:nvSpPr>
          <p:cNvPr id="8" name="Rounded Rectangle 7"/>
          <p:cNvSpPr/>
          <p:nvPr/>
        </p:nvSpPr>
        <p:spPr>
          <a:xfrm>
            <a:off x="6228184" y="1772816"/>
            <a:ext cx="1800200" cy="936104"/>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white"/>
                </a:solidFill>
              </a:rPr>
              <a:t>Security</a:t>
            </a:r>
            <a:br>
              <a:rPr lang="en-GB" sz="1400" b="1" dirty="0" smtClean="0">
                <a:solidFill>
                  <a:prstClr val="white"/>
                </a:solidFill>
              </a:rPr>
            </a:br>
            <a:r>
              <a:rPr lang="en-GB" sz="1200" i="1" dirty="0">
                <a:solidFill>
                  <a:prstClr val="white"/>
                </a:solidFill>
              </a:rPr>
              <a:t>(Physical </a:t>
            </a:r>
            <a:r>
              <a:rPr lang="en-GB" sz="1200" i="1" dirty="0" smtClean="0">
                <a:solidFill>
                  <a:prstClr val="white"/>
                </a:solidFill>
              </a:rPr>
              <a:t>&amp; Information;</a:t>
            </a:r>
            <a:r>
              <a:rPr lang="en-GB" sz="1200" dirty="0">
                <a:solidFill>
                  <a:prstClr val="white"/>
                </a:solidFill>
              </a:rPr>
              <a:t/>
            </a:r>
            <a:br>
              <a:rPr lang="en-GB" sz="1200" dirty="0">
                <a:solidFill>
                  <a:prstClr val="white"/>
                </a:solidFill>
              </a:rPr>
            </a:br>
            <a:r>
              <a:rPr lang="en-GB" sz="1100" dirty="0" smtClean="0">
                <a:solidFill>
                  <a:prstClr val="white"/>
                </a:solidFill>
              </a:rPr>
              <a:t>CM &amp; ER)</a:t>
            </a:r>
            <a:endParaRPr lang="en-GB" sz="1100" dirty="0">
              <a:solidFill>
                <a:prstClr val="white"/>
              </a:solidFill>
            </a:endParaRPr>
          </a:p>
          <a:p>
            <a:pPr algn="ctr"/>
            <a:r>
              <a:rPr lang="en-GB" sz="1000" i="1" dirty="0" smtClean="0">
                <a:solidFill>
                  <a:prstClr val="white"/>
                </a:solidFill>
              </a:rPr>
              <a:t>Ulrika Agnvik</a:t>
            </a:r>
            <a:br>
              <a:rPr lang="en-GB" sz="1000" i="1" dirty="0" smtClean="0">
                <a:solidFill>
                  <a:prstClr val="white"/>
                </a:solidFill>
              </a:rPr>
            </a:br>
            <a:r>
              <a:rPr lang="en-GB" sz="1000" i="1" dirty="0" smtClean="0">
                <a:solidFill>
                  <a:prstClr val="white"/>
                </a:solidFill>
              </a:rPr>
              <a:t>N.N.</a:t>
            </a:r>
            <a:endParaRPr lang="en-GB" sz="1100" i="1" dirty="0">
              <a:solidFill>
                <a:prstClr val="white"/>
              </a:solidFill>
            </a:endParaRPr>
          </a:p>
        </p:txBody>
      </p:sp>
      <p:sp>
        <p:nvSpPr>
          <p:cNvPr id="9" name="Rounded Rectangle 8"/>
          <p:cNvSpPr/>
          <p:nvPr/>
        </p:nvSpPr>
        <p:spPr>
          <a:xfrm>
            <a:off x="3616658" y="1709192"/>
            <a:ext cx="1944216" cy="1080120"/>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ESH &amp; Q</a:t>
            </a:r>
            <a:endParaRPr lang="en-GB" b="1" dirty="0">
              <a:solidFill>
                <a:schemeClr val="bg1"/>
              </a:solidFill>
            </a:endParaRPr>
          </a:p>
          <a:p>
            <a:pPr algn="ctr"/>
            <a:r>
              <a:rPr lang="en-GB" sz="1100" i="1" dirty="0" smtClean="0">
                <a:solidFill>
                  <a:schemeClr val="bg1"/>
                </a:solidFill>
              </a:rPr>
              <a:t>Ralf </a:t>
            </a:r>
            <a:r>
              <a:rPr lang="en-GB" sz="1100" i="1" dirty="0" err="1" smtClean="0">
                <a:solidFill>
                  <a:schemeClr val="bg1"/>
                </a:solidFill>
              </a:rPr>
              <a:t>Trant</a:t>
            </a:r>
            <a:r>
              <a:rPr lang="en-GB" sz="1100" i="1" dirty="0" smtClean="0">
                <a:solidFill>
                  <a:schemeClr val="bg1"/>
                </a:solidFill>
              </a:rPr>
              <a:t> (</a:t>
            </a:r>
            <a:r>
              <a:rPr lang="en-GB" sz="1100" i="1" dirty="0">
                <a:solidFill>
                  <a:schemeClr val="bg1"/>
                </a:solidFill>
              </a:rPr>
              <a:t>Ass. </a:t>
            </a:r>
            <a:r>
              <a:rPr lang="en-GB" sz="1100" i="1" dirty="0" smtClean="0">
                <a:solidFill>
                  <a:schemeClr val="bg1"/>
                </a:solidFill>
              </a:rPr>
              <a:t>Director</a:t>
            </a:r>
            <a:r>
              <a:rPr lang="en-GB" sz="1100" dirty="0" smtClean="0">
                <a:solidFill>
                  <a:schemeClr val="bg1"/>
                </a:solidFill>
              </a:rPr>
              <a:t>)</a:t>
            </a:r>
            <a:endParaRPr lang="en-GB" sz="1100" i="1" dirty="0" smtClean="0">
              <a:solidFill>
                <a:schemeClr val="bg1"/>
              </a:solidFill>
            </a:endParaRPr>
          </a:p>
          <a:p>
            <a:pPr algn="ctr"/>
            <a:r>
              <a:rPr lang="en-GB" sz="1100" i="1" dirty="0" smtClean="0">
                <a:solidFill>
                  <a:schemeClr val="bg1"/>
                </a:solidFill>
              </a:rPr>
              <a:t>Nina </a:t>
            </a:r>
            <a:r>
              <a:rPr lang="en-GB" sz="1100" i="1" dirty="0" err="1" smtClean="0">
                <a:solidFill>
                  <a:schemeClr val="bg1"/>
                </a:solidFill>
              </a:rPr>
              <a:t>Åsvatne</a:t>
            </a:r>
            <a:r>
              <a:rPr lang="en-GB" sz="1100" i="1" dirty="0" smtClean="0">
                <a:solidFill>
                  <a:schemeClr val="bg1"/>
                </a:solidFill>
              </a:rPr>
              <a:t> (Assistant)</a:t>
            </a:r>
            <a:endParaRPr lang="en-GB" sz="1100" i="1" dirty="0">
              <a:solidFill>
                <a:schemeClr val="bg1"/>
              </a:solidFill>
            </a:endParaRPr>
          </a:p>
        </p:txBody>
      </p:sp>
      <p:sp>
        <p:nvSpPr>
          <p:cNvPr id="10" name="Rounded Rectangle 9"/>
          <p:cNvSpPr/>
          <p:nvPr/>
        </p:nvSpPr>
        <p:spPr>
          <a:xfrm>
            <a:off x="6228184" y="3677252"/>
            <a:ext cx="1800200" cy="709164"/>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Quality  Division</a:t>
            </a:r>
          </a:p>
          <a:p>
            <a:pPr algn="ctr"/>
            <a:r>
              <a:rPr lang="en-GB" sz="1100" i="1" dirty="0" err="1" smtClean="0">
                <a:solidFill>
                  <a:prstClr val="white"/>
                </a:solidFill>
              </a:rPr>
              <a:t>Mattias</a:t>
            </a:r>
            <a:r>
              <a:rPr lang="en-GB" sz="1100" i="1" dirty="0" smtClean="0">
                <a:solidFill>
                  <a:prstClr val="white"/>
                </a:solidFill>
              </a:rPr>
              <a:t> </a:t>
            </a:r>
            <a:r>
              <a:rPr lang="en-GB" sz="1100" i="1" dirty="0" err="1" smtClean="0">
                <a:solidFill>
                  <a:prstClr val="white"/>
                </a:solidFill>
              </a:rPr>
              <a:t>Skafar</a:t>
            </a:r>
            <a:r>
              <a:rPr lang="en-GB" sz="1100" i="1" dirty="0" smtClean="0">
                <a:solidFill>
                  <a:prstClr val="white"/>
                </a:solidFill>
              </a:rPr>
              <a:t> (</a:t>
            </a:r>
            <a:r>
              <a:rPr lang="en-GB" sz="1100" i="1" dirty="0" err="1" smtClean="0">
                <a:solidFill>
                  <a:prstClr val="white"/>
                </a:solidFill>
              </a:rPr>
              <a:t>HoD</a:t>
            </a:r>
            <a:r>
              <a:rPr lang="en-GB" sz="1100" i="1" dirty="0" smtClean="0">
                <a:solidFill>
                  <a:prstClr val="white"/>
                </a:solidFill>
              </a:rPr>
              <a:t>)</a:t>
            </a:r>
            <a:endParaRPr lang="en-GB" sz="1100" i="1" dirty="0">
              <a:solidFill>
                <a:prstClr val="white"/>
              </a:solidFill>
            </a:endParaRPr>
          </a:p>
        </p:txBody>
      </p:sp>
      <p:sp>
        <p:nvSpPr>
          <p:cNvPr id="11" name="Rounded Rectangle 10"/>
          <p:cNvSpPr/>
          <p:nvPr/>
        </p:nvSpPr>
        <p:spPr>
          <a:xfrm>
            <a:off x="3112870" y="5433699"/>
            <a:ext cx="2179210" cy="759526"/>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white"/>
                </a:solidFill>
              </a:rPr>
              <a:t> </a:t>
            </a:r>
            <a:r>
              <a:rPr lang="en-GB" sz="1400" b="1" dirty="0" smtClean="0">
                <a:solidFill>
                  <a:prstClr val="white"/>
                </a:solidFill>
              </a:rPr>
              <a:t>Occupation Health &amp; Safety (OHS) Group</a:t>
            </a:r>
            <a:br>
              <a:rPr lang="en-GB" sz="1400" b="1" dirty="0" smtClean="0">
                <a:solidFill>
                  <a:prstClr val="white"/>
                </a:solidFill>
              </a:rPr>
            </a:br>
            <a:r>
              <a:rPr lang="en-GB" sz="1000" i="1" dirty="0" smtClean="0">
                <a:solidFill>
                  <a:prstClr val="white"/>
                </a:solidFill>
              </a:rPr>
              <a:t>N.N.</a:t>
            </a:r>
            <a:endParaRPr lang="en-GB" sz="1000" i="1" dirty="0">
              <a:solidFill>
                <a:prstClr val="white"/>
              </a:solidFill>
            </a:endParaRPr>
          </a:p>
        </p:txBody>
      </p:sp>
      <p:sp>
        <p:nvSpPr>
          <p:cNvPr id="12" name="Rounded Rectangle 11"/>
          <p:cNvSpPr/>
          <p:nvPr/>
        </p:nvSpPr>
        <p:spPr>
          <a:xfrm>
            <a:off x="930016" y="5433699"/>
            <a:ext cx="2007841" cy="729538"/>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Radiation </a:t>
            </a:r>
            <a:r>
              <a:rPr lang="en-GB" sz="1400" b="1" dirty="0" smtClean="0">
                <a:solidFill>
                  <a:prstClr val="white"/>
                </a:solidFill>
              </a:rPr>
              <a:t>Protection (RP) Group</a:t>
            </a:r>
            <a:br>
              <a:rPr lang="en-GB" sz="1400" b="1" dirty="0" smtClean="0">
                <a:solidFill>
                  <a:prstClr val="white"/>
                </a:solidFill>
              </a:rPr>
            </a:br>
            <a:r>
              <a:rPr lang="en-GB" sz="1050" i="1" dirty="0" smtClean="0">
                <a:solidFill>
                  <a:prstClr val="white"/>
                </a:solidFill>
              </a:rPr>
              <a:t>N.N.</a:t>
            </a:r>
            <a:r>
              <a:rPr lang="en-GB" sz="1400" b="1" dirty="0" smtClean="0">
                <a:solidFill>
                  <a:prstClr val="white"/>
                </a:solidFill>
              </a:rPr>
              <a:t> </a:t>
            </a:r>
            <a:endParaRPr lang="en-GB" sz="1050" i="1" dirty="0" smtClean="0">
              <a:solidFill>
                <a:prstClr val="white"/>
              </a:solidFill>
            </a:endParaRPr>
          </a:p>
        </p:txBody>
      </p:sp>
      <p:cxnSp>
        <p:nvCxnSpPr>
          <p:cNvPr id="53" name="Straight Connector 52"/>
          <p:cNvCxnSpPr>
            <a:stCxn id="8" idx="1"/>
            <a:endCxn id="9" idx="3"/>
          </p:cNvCxnSpPr>
          <p:nvPr/>
        </p:nvCxnSpPr>
        <p:spPr>
          <a:xfrm flipH="1">
            <a:off x="5560874" y="2240868"/>
            <a:ext cx="667310" cy="8384"/>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260648"/>
            <a:ext cx="6849142" cy="830997"/>
          </a:xfrm>
          <a:prstGeom prst="rect">
            <a:avLst/>
          </a:prstGeom>
          <a:noFill/>
        </p:spPr>
        <p:txBody>
          <a:bodyPr wrap="square" rtlCol="0">
            <a:spAutoFit/>
          </a:bodyPr>
          <a:lstStyle/>
          <a:p>
            <a:r>
              <a:rPr lang="en-GB" sz="4800" dirty="0" smtClean="0">
                <a:solidFill>
                  <a:schemeClr val="bg1"/>
                </a:solidFill>
              </a:rPr>
              <a:t>ESH &amp; Q</a:t>
            </a:r>
            <a:endParaRPr lang="sv-SE" sz="4800" dirty="0">
              <a:solidFill>
                <a:schemeClr val="bg1"/>
              </a:solidFill>
            </a:endParaRPr>
          </a:p>
        </p:txBody>
      </p:sp>
      <p:cxnSp>
        <p:nvCxnSpPr>
          <p:cNvPr id="4" name="Elbow Connector 3"/>
          <p:cNvCxnSpPr>
            <a:stCxn id="6" idx="2"/>
            <a:endCxn id="11" idx="0"/>
          </p:cNvCxnSpPr>
          <p:nvPr/>
        </p:nvCxnSpPr>
        <p:spPr>
          <a:xfrm rot="16200000" flipH="1">
            <a:off x="3250197" y="4481420"/>
            <a:ext cx="780563" cy="112399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2"/>
            <a:endCxn id="12" idx="0"/>
          </p:cNvCxnSpPr>
          <p:nvPr/>
        </p:nvCxnSpPr>
        <p:spPr>
          <a:xfrm rot="5400000">
            <a:off x="2115928" y="4471145"/>
            <a:ext cx="780563" cy="114454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2"/>
            <a:endCxn id="10" idx="0"/>
          </p:cNvCxnSpPr>
          <p:nvPr/>
        </p:nvCxnSpPr>
        <p:spPr>
          <a:xfrm rot="16200000" flipH="1">
            <a:off x="5414555" y="1963523"/>
            <a:ext cx="887940" cy="25395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9" idx="2"/>
            <a:endCxn id="6" idx="0"/>
          </p:cNvCxnSpPr>
          <p:nvPr/>
        </p:nvCxnSpPr>
        <p:spPr>
          <a:xfrm rot="5400000">
            <a:off x="3389654" y="2478140"/>
            <a:ext cx="887940" cy="151028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187371" y="1876755"/>
            <a:ext cx="1371247" cy="744991"/>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white"/>
                </a:solidFill>
              </a:rPr>
              <a:t>Licensing</a:t>
            </a:r>
            <a:endParaRPr lang="en-GB" sz="1100" b="1" dirty="0">
              <a:solidFill>
                <a:prstClr val="white"/>
              </a:solidFill>
            </a:endParaRPr>
          </a:p>
          <a:p>
            <a:pPr algn="ctr"/>
            <a:r>
              <a:rPr lang="en-GB" sz="1000" i="1" dirty="0" smtClean="0">
                <a:solidFill>
                  <a:prstClr val="white"/>
                </a:solidFill>
              </a:rPr>
              <a:t>Johan </a:t>
            </a:r>
            <a:r>
              <a:rPr lang="en-GB" sz="1000" i="1" dirty="0" err="1" smtClean="0">
                <a:solidFill>
                  <a:prstClr val="white"/>
                </a:solidFill>
              </a:rPr>
              <a:t>Waldeck</a:t>
            </a:r>
            <a:endParaRPr lang="en-GB" sz="1100" i="1" dirty="0">
              <a:solidFill>
                <a:prstClr val="white"/>
              </a:solidFill>
            </a:endParaRPr>
          </a:p>
        </p:txBody>
      </p:sp>
      <p:cxnSp>
        <p:nvCxnSpPr>
          <p:cNvPr id="20" name="Straight Connector 19"/>
          <p:cNvCxnSpPr>
            <a:stCxn id="9" idx="1"/>
            <a:endCxn id="19" idx="3"/>
          </p:cNvCxnSpPr>
          <p:nvPr/>
        </p:nvCxnSpPr>
        <p:spPr>
          <a:xfrm flipH="1" flipV="1">
            <a:off x="2558618" y="2249251"/>
            <a:ext cx="105804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3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ESH&amp;Q functions</a:t>
            </a:r>
            <a:endParaRPr lang="en-US" dirty="0"/>
          </a:p>
        </p:txBody>
      </p:sp>
      <p:sp>
        <p:nvSpPr>
          <p:cNvPr id="3" name="Content Placeholder 2"/>
          <p:cNvSpPr>
            <a:spLocks noGrp="1"/>
          </p:cNvSpPr>
          <p:nvPr>
            <p:ph idx="1"/>
          </p:nvPr>
        </p:nvSpPr>
        <p:spPr>
          <a:xfrm>
            <a:off x="395536" y="1600200"/>
            <a:ext cx="8352928" cy="4565104"/>
          </a:xfrm>
        </p:spPr>
        <p:txBody>
          <a:bodyPr>
            <a:normAutofit fontScale="70000" lnSpcReduction="20000"/>
          </a:bodyPr>
          <a:lstStyle/>
          <a:p>
            <a:pPr marL="0" indent="0">
              <a:buNone/>
            </a:pPr>
            <a:r>
              <a:rPr lang="en-GB" sz="3100" dirty="0" smtClean="0"/>
              <a:t>ESH&amp;Q is </a:t>
            </a:r>
            <a:r>
              <a:rPr lang="en-GB" sz="3100" dirty="0"/>
              <a:t>responsible for developing and maintaining the </a:t>
            </a:r>
            <a:r>
              <a:rPr lang="en-GB" sz="3100" b="1" dirty="0"/>
              <a:t>ESH&amp;Q strategy</a:t>
            </a:r>
            <a:r>
              <a:rPr lang="en-GB" sz="3100" dirty="0"/>
              <a:t>, in particular the </a:t>
            </a:r>
            <a:r>
              <a:rPr lang="en-GB" sz="3100" b="1" dirty="0"/>
              <a:t>regulatory compliance strategy </a:t>
            </a:r>
            <a:r>
              <a:rPr lang="en-GB" sz="3100" dirty="0"/>
              <a:t>for ESH, developing an ESS</a:t>
            </a:r>
            <a:r>
              <a:rPr lang="en-GB" sz="3100" b="1" dirty="0"/>
              <a:t> safety and quality culture </a:t>
            </a:r>
            <a:r>
              <a:rPr lang="en-GB" sz="3100" dirty="0"/>
              <a:t>incl. the</a:t>
            </a:r>
            <a:r>
              <a:rPr lang="en-GB" sz="3100" b="1" dirty="0"/>
              <a:t> continuous improvement</a:t>
            </a:r>
            <a:r>
              <a:rPr lang="en-GB" sz="3100" dirty="0"/>
              <a:t> of related programs and activities, as well as the coordination of </a:t>
            </a:r>
            <a:r>
              <a:rPr lang="en-GB" sz="3100" b="1" dirty="0"/>
              <a:t>licensing activities </a:t>
            </a:r>
            <a:r>
              <a:rPr lang="en-GB" sz="3100" dirty="0"/>
              <a:t>and </a:t>
            </a:r>
            <a:r>
              <a:rPr lang="en-GB" sz="3100" b="1" dirty="0"/>
              <a:t>contacts with the host state(s) in ESH&amp;Q matters</a:t>
            </a:r>
            <a:r>
              <a:rPr lang="en-GB" sz="3100" dirty="0"/>
              <a:t>. </a:t>
            </a:r>
            <a:endParaRPr lang="sv-SE" sz="3100" dirty="0"/>
          </a:p>
          <a:p>
            <a:pPr marL="0" indent="0">
              <a:buNone/>
            </a:pPr>
            <a:r>
              <a:rPr lang="en-US" sz="3100" dirty="0"/>
              <a:t>ESH&amp;Q develops, supports, monitors and assures the </a:t>
            </a:r>
            <a:r>
              <a:rPr lang="en-US" sz="3100" b="1" dirty="0"/>
              <a:t>implementation of policies, rules, processes, objectives and best practices </a:t>
            </a:r>
            <a:r>
              <a:rPr lang="en-US" sz="3100" dirty="0"/>
              <a:t>at all levels of the organization in matters of ESH&amp;Q.</a:t>
            </a:r>
            <a:endParaRPr lang="sv-SE" sz="3100" dirty="0"/>
          </a:p>
          <a:p>
            <a:pPr marL="0" indent="0">
              <a:buNone/>
            </a:pPr>
            <a:r>
              <a:rPr lang="en-GB" dirty="0"/>
              <a:t> </a:t>
            </a:r>
            <a:endParaRPr lang="sv-SE" dirty="0"/>
          </a:p>
          <a:p>
            <a:r>
              <a:rPr lang="en-GB" sz="3100" b="1" dirty="0" smtClean="0"/>
              <a:t>E</a:t>
            </a:r>
            <a:r>
              <a:rPr lang="en-GB" sz="3100" dirty="0" smtClean="0"/>
              <a:t>nvironmental </a:t>
            </a:r>
            <a:r>
              <a:rPr lang="en-GB" sz="3100" dirty="0"/>
              <a:t>protection, </a:t>
            </a:r>
            <a:r>
              <a:rPr lang="en-GB" sz="3100" b="1" dirty="0"/>
              <a:t>S</a:t>
            </a:r>
            <a:r>
              <a:rPr lang="en-GB" sz="3100" dirty="0"/>
              <a:t>afety &amp; </a:t>
            </a:r>
            <a:r>
              <a:rPr lang="en-GB" sz="3100" dirty="0" smtClean="0"/>
              <a:t>occupational </a:t>
            </a:r>
            <a:r>
              <a:rPr lang="en-GB" sz="3100" b="1" dirty="0"/>
              <a:t>H</a:t>
            </a:r>
            <a:r>
              <a:rPr lang="en-GB" sz="3100" dirty="0"/>
              <a:t>ealth </a:t>
            </a:r>
            <a:r>
              <a:rPr lang="en-GB" sz="3100" i="1" dirty="0" smtClean="0"/>
              <a:t>(incl. RP)</a:t>
            </a:r>
          </a:p>
          <a:p>
            <a:r>
              <a:rPr lang="en-GB" sz="3100" b="1" dirty="0" smtClean="0"/>
              <a:t>Q</a:t>
            </a:r>
            <a:r>
              <a:rPr lang="en-GB" sz="3100" dirty="0" smtClean="0"/>
              <a:t>uality</a:t>
            </a:r>
          </a:p>
          <a:p>
            <a:r>
              <a:rPr lang="en-GB" sz="3100" b="1" dirty="0"/>
              <a:t>L</a:t>
            </a:r>
            <a:r>
              <a:rPr lang="en-GB" sz="3100" dirty="0"/>
              <a:t>icensing </a:t>
            </a:r>
            <a:r>
              <a:rPr lang="en-GB" sz="2900" i="1" dirty="0"/>
              <a:t>(SSM, </a:t>
            </a:r>
            <a:r>
              <a:rPr lang="en-GB" sz="2900" i="1" dirty="0" err="1"/>
              <a:t>Env</a:t>
            </a:r>
            <a:r>
              <a:rPr lang="en-GB" sz="2900" i="1" dirty="0"/>
              <a:t>. Court, </a:t>
            </a:r>
            <a:r>
              <a:rPr lang="en-GB" sz="2900" i="1" dirty="0" err="1"/>
              <a:t>Länsstyrelsen</a:t>
            </a:r>
            <a:r>
              <a:rPr lang="en-GB" sz="2900" i="1" dirty="0"/>
              <a:t> </a:t>
            </a:r>
            <a:r>
              <a:rPr lang="en-GB" sz="2900" i="1" dirty="0" err="1"/>
              <a:t>Skåne</a:t>
            </a:r>
            <a:r>
              <a:rPr lang="en-GB" sz="2900" i="1" dirty="0"/>
              <a:t>, </a:t>
            </a:r>
            <a:r>
              <a:rPr lang="en-GB" sz="2900" i="1" dirty="0" smtClean="0"/>
              <a:t>Fire </a:t>
            </a:r>
            <a:r>
              <a:rPr lang="en-GB" sz="2900" i="1" dirty="0"/>
              <a:t>Brigade, </a:t>
            </a:r>
            <a:r>
              <a:rPr lang="en-GB" sz="2900" i="1" dirty="0" smtClean="0"/>
              <a:t>Municipality)</a:t>
            </a:r>
            <a:endParaRPr lang="sv-SE" sz="2900" dirty="0"/>
          </a:p>
          <a:p>
            <a:r>
              <a:rPr lang="en-GB" sz="3100" b="1" dirty="0"/>
              <a:t>S</a:t>
            </a:r>
            <a:r>
              <a:rPr lang="en-GB" sz="3100" dirty="0"/>
              <a:t>ecurity, crisis management and emergency response </a:t>
            </a:r>
            <a:r>
              <a:rPr lang="en-GB" sz="3100" dirty="0" smtClean="0"/>
              <a:t>coordination</a:t>
            </a:r>
            <a:endParaRPr lang="en-US" dirty="0" smtClean="0"/>
          </a:p>
        </p:txBody>
      </p:sp>
      <p:sp>
        <p:nvSpPr>
          <p:cNvPr id="6" name="Slide Number Placeholder 5"/>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95033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79296" cy="1301006"/>
          </a:xfrm>
        </p:spPr>
        <p:txBody>
          <a:bodyPr>
            <a:normAutofit/>
          </a:bodyPr>
          <a:lstStyle/>
          <a:p>
            <a:r>
              <a:rPr lang="en-GB" dirty="0"/>
              <a:t>What we expect from you </a:t>
            </a:r>
            <a:r>
              <a:rPr lang="en-GB" dirty="0" smtClean="0"/>
              <a:t/>
            </a:r>
            <a:br>
              <a:rPr lang="en-GB" dirty="0" smtClean="0"/>
            </a:br>
            <a:r>
              <a:rPr lang="en-GB" dirty="0" smtClean="0"/>
              <a:t> 	</a:t>
            </a:r>
            <a:r>
              <a:rPr lang="en-GB" u="sng" dirty="0" smtClean="0"/>
              <a:t>and</a:t>
            </a:r>
            <a:r>
              <a:rPr lang="en-GB" dirty="0" smtClean="0"/>
              <a:t> what you </a:t>
            </a:r>
            <a:r>
              <a:rPr lang="en-GB" dirty="0"/>
              <a:t>can expect from us </a:t>
            </a:r>
            <a:endParaRPr lang="en-GB" sz="2400" i="1" dirty="0"/>
          </a:p>
        </p:txBody>
      </p:sp>
      <p:sp>
        <p:nvSpPr>
          <p:cNvPr id="3" name="Content Placeholder 2"/>
          <p:cNvSpPr>
            <a:spLocks noGrp="1"/>
          </p:cNvSpPr>
          <p:nvPr>
            <p:ph idx="1"/>
          </p:nvPr>
        </p:nvSpPr>
        <p:spPr>
          <a:xfrm>
            <a:off x="457200" y="1600200"/>
            <a:ext cx="8363272" cy="5069160"/>
          </a:xfrm>
        </p:spPr>
        <p:txBody>
          <a:bodyPr>
            <a:normAutofit fontScale="55000" lnSpcReduction="20000"/>
          </a:bodyPr>
          <a:lstStyle/>
          <a:p>
            <a:pPr marL="0" indent="0">
              <a:buNone/>
            </a:pPr>
            <a:r>
              <a:rPr lang="en-US" sz="4400" b="1" i="1" dirty="0" smtClean="0">
                <a:effectLst>
                  <a:outerShdw blurRad="38100" dist="38100" dir="2700000" algn="tl">
                    <a:srgbClr val="000000">
                      <a:alpha val="43137"/>
                    </a:srgbClr>
                  </a:outerShdw>
                </a:effectLst>
              </a:rPr>
              <a:t>Your partner is NSS</a:t>
            </a:r>
          </a:p>
          <a:p>
            <a:pPr marL="0" indent="0">
              <a:buNone/>
            </a:pPr>
            <a:r>
              <a:rPr lang="en-US" sz="4400" b="1" i="1" dirty="0">
                <a:effectLst>
                  <a:outerShdw blurRad="38100" dist="38100" dir="2700000" algn="tl">
                    <a:srgbClr val="000000">
                      <a:alpha val="43137"/>
                    </a:srgbClr>
                  </a:outerShdw>
                </a:effectLst>
              </a:rPr>
              <a:t>  </a:t>
            </a:r>
            <a:r>
              <a:rPr lang="en-US" sz="4400" b="1" i="1" dirty="0" smtClean="0">
                <a:effectLst>
                  <a:outerShdw blurRad="38100" dist="38100" dir="2700000" algn="tl">
                    <a:srgbClr val="000000">
                      <a:alpha val="43137"/>
                    </a:srgbClr>
                  </a:outerShdw>
                </a:effectLst>
              </a:rPr>
              <a:t>    and NSS / ESH&amp;Q are closely collaborating! </a:t>
            </a:r>
          </a:p>
          <a:p>
            <a:pPr marL="0" indent="0">
              <a:buNone/>
            </a:pPr>
            <a:endParaRPr lang="en-US" sz="2400" i="1" dirty="0" smtClean="0"/>
          </a:p>
          <a:p>
            <a:pPr marL="0" indent="0">
              <a:buNone/>
            </a:pPr>
            <a:r>
              <a:rPr lang="en-US" sz="3800" i="1" dirty="0" smtClean="0"/>
              <a:t>           i.e. rules/guidelines/procedures are elaborated in close collaboration</a:t>
            </a:r>
            <a:br>
              <a:rPr lang="en-US" sz="3800" i="1" dirty="0" smtClean="0"/>
            </a:br>
            <a:endParaRPr lang="en-US" sz="2400" i="1" dirty="0"/>
          </a:p>
          <a:p>
            <a:pPr marL="0" indent="0">
              <a:buNone/>
            </a:pPr>
            <a:r>
              <a:rPr lang="en-US" sz="3800" b="1" i="1" dirty="0" smtClean="0"/>
              <a:t>What do we expect from you</a:t>
            </a:r>
            <a:endParaRPr lang="en-US" sz="3800" b="1" dirty="0"/>
          </a:p>
          <a:p>
            <a:pPr lvl="1"/>
            <a:r>
              <a:rPr lang="en-US" sz="3800" dirty="0" smtClean="0"/>
              <a:t>Hazard </a:t>
            </a:r>
            <a:r>
              <a:rPr lang="en-US" sz="3800" dirty="0"/>
              <a:t>inventory (chemical, pressure, cryogenics</a:t>
            </a:r>
            <a:r>
              <a:rPr lang="en-US" sz="3800" dirty="0" smtClean="0"/>
              <a:t>, bio …)</a:t>
            </a:r>
            <a:endParaRPr lang="en-US" sz="3800" dirty="0"/>
          </a:p>
          <a:p>
            <a:pPr lvl="1"/>
            <a:r>
              <a:rPr lang="en-US" sz="3800" dirty="0"/>
              <a:t>Risk assessment</a:t>
            </a:r>
          </a:p>
          <a:p>
            <a:pPr lvl="1"/>
            <a:r>
              <a:rPr lang="en-US" sz="3800" dirty="0" smtClean="0"/>
              <a:t>Define/implement/verify mitigation measures </a:t>
            </a:r>
            <a:br>
              <a:rPr lang="en-US" sz="3800" dirty="0" smtClean="0"/>
            </a:br>
            <a:endParaRPr lang="en-US" dirty="0" smtClean="0"/>
          </a:p>
          <a:p>
            <a:pPr marL="857250" lvl="2" indent="0">
              <a:buNone/>
            </a:pPr>
            <a:r>
              <a:rPr lang="en-US" sz="3400" i="1" dirty="0"/>
              <a:t>a</a:t>
            </a:r>
            <a:r>
              <a:rPr lang="en-US" sz="3400" i="1" dirty="0" smtClean="0"/>
              <a:t>nd you have ESH rules/guidelines for this from your NSS partner</a:t>
            </a:r>
          </a:p>
          <a:p>
            <a:pPr marL="457200" lvl="1" indent="0">
              <a:buNone/>
            </a:pPr>
            <a:endParaRPr lang="en-US" dirty="0" smtClean="0"/>
          </a:p>
          <a:p>
            <a:pPr lvl="1"/>
            <a:r>
              <a:rPr lang="en-US" sz="3400" dirty="0" smtClean="0"/>
              <a:t>Radiation Protection</a:t>
            </a:r>
            <a:br>
              <a:rPr lang="en-US" sz="3400" dirty="0" smtClean="0"/>
            </a:br>
            <a:r>
              <a:rPr lang="en-US" sz="3400" dirty="0" smtClean="0"/>
              <a:t>       </a:t>
            </a:r>
            <a:r>
              <a:rPr lang="en-US" sz="3400" i="1" dirty="0" smtClean="0"/>
              <a:t>e.g. shielding calculations in line with the relevant ESS procedure</a:t>
            </a:r>
            <a:endParaRPr lang="en-US" sz="3400" i="1" dirty="0"/>
          </a:p>
          <a:p>
            <a:endParaRPr lang="en-US" sz="2400" dirty="0" smtClean="0"/>
          </a:p>
          <a:p>
            <a:pPr marL="0" indent="0">
              <a:buNone/>
            </a:pPr>
            <a:r>
              <a:rPr lang="en-US" sz="3800" b="1" i="1" dirty="0" smtClean="0"/>
              <a:t>ESH&amp;Q</a:t>
            </a:r>
            <a:r>
              <a:rPr lang="en-US" sz="3800" i="1" dirty="0" smtClean="0"/>
              <a:t> will review the ‘Safety readiness’ </a:t>
            </a:r>
            <a:br>
              <a:rPr lang="en-US" sz="3800" i="1" dirty="0" smtClean="0"/>
            </a:br>
            <a:r>
              <a:rPr lang="en-US" sz="3800" i="1" dirty="0" smtClean="0"/>
              <a:t>	for commissioning/operation </a:t>
            </a:r>
            <a:r>
              <a:rPr lang="en-US" sz="3800" dirty="0" smtClean="0"/>
              <a:t>as </a:t>
            </a:r>
            <a:r>
              <a:rPr lang="en-US" sz="3800" dirty="0"/>
              <a:t>part of </a:t>
            </a:r>
            <a:r>
              <a:rPr lang="en-US" sz="3800" b="1" dirty="0"/>
              <a:t>TG5</a:t>
            </a:r>
            <a:r>
              <a:rPr lang="en-US" sz="3800" dirty="0"/>
              <a:t> </a:t>
            </a:r>
            <a:r>
              <a:rPr lang="en-US" sz="3800" dirty="0" smtClean="0"/>
              <a:t>  </a:t>
            </a:r>
            <a:endParaRPr lang="en-GB" sz="3800"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Tree>
    <p:extLst>
      <p:ext uri="{BB962C8B-B14F-4D97-AF65-F5344CB8AC3E}">
        <p14:creationId xmlns:p14="http://schemas.microsoft.com/office/powerpoint/2010/main" val="356468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Swedish </a:t>
            </a:r>
            <a:r>
              <a:rPr lang="en-US" dirty="0" smtClean="0"/>
              <a:t>Legislation</a:t>
            </a:r>
            <a:endParaRPr lang="en-US" dirty="0">
              <a:solidFill>
                <a:srgbClr val="FF0000"/>
              </a:solidFill>
            </a:endParaRPr>
          </a:p>
        </p:txBody>
      </p:sp>
      <p:sp>
        <p:nvSpPr>
          <p:cNvPr id="3" name="Content Placeholder 2"/>
          <p:cNvSpPr>
            <a:spLocks noGrp="1"/>
          </p:cNvSpPr>
          <p:nvPr>
            <p:ph idx="1"/>
          </p:nvPr>
        </p:nvSpPr>
        <p:spPr>
          <a:xfrm>
            <a:off x="457200" y="1744216"/>
            <a:ext cx="8229600" cy="4637112"/>
          </a:xfrm>
        </p:spPr>
        <p:txBody>
          <a:bodyPr>
            <a:normAutofit fontScale="77500" lnSpcReduction="20000"/>
          </a:bodyPr>
          <a:lstStyle/>
          <a:p>
            <a:r>
              <a:rPr lang="en-GB" u="sng" dirty="0">
                <a:solidFill>
                  <a:srgbClr val="000000"/>
                </a:solidFill>
              </a:rPr>
              <a:t>The Swedish Environmental Code</a:t>
            </a:r>
            <a:br>
              <a:rPr lang="en-GB" u="sng" dirty="0">
                <a:solidFill>
                  <a:srgbClr val="000000"/>
                </a:solidFill>
              </a:rPr>
            </a:br>
            <a:r>
              <a:rPr lang="en-GB" dirty="0">
                <a:solidFill>
                  <a:srgbClr val="000000"/>
                </a:solidFill>
              </a:rPr>
              <a:t>General assurance for protection of environment and public</a:t>
            </a:r>
            <a:br>
              <a:rPr lang="en-GB" dirty="0">
                <a:solidFill>
                  <a:srgbClr val="000000"/>
                </a:solidFill>
              </a:rPr>
            </a:br>
            <a:endParaRPr lang="en-GB" dirty="0">
              <a:solidFill>
                <a:srgbClr val="000000"/>
              </a:solidFill>
            </a:endParaRPr>
          </a:p>
          <a:p>
            <a:r>
              <a:rPr lang="en-GB" u="sng" dirty="0">
                <a:solidFill>
                  <a:srgbClr val="000000"/>
                </a:solidFill>
              </a:rPr>
              <a:t>Radiation Protection Act</a:t>
            </a:r>
            <a:br>
              <a:rPr lang="en-GB" u="sng" dirty="0">
                <a:solidFill>
                  <a:srgbClr val="000000"/>
                </a:solidFill>
              </a:rPr>
            </a:br>
            <a:r>
              <a:rPr lang="en-GB" dirty="0">
                <a:solidFill>
                  <a:srgbClr val="000000"/>
                </a:solidFill>
              </a:rPr>
              <a:t>Assure that environment, public and workers do not get exposure of ionisation radiation above given thresholds. Specifically for</a:t>
            </a:r>
          </a:p>
          <a:p>
            <a:pPr lvl="1"/>
            <a:r>
              <a:rPr lang="en-GB" dirty="0">
                <a:solidFill>
                  <a:srgbClr val="000000"/>
                </a:solidFill>
              </a:rPr>
              <a:t>Operation of equipment that generate ionisation radiation</a:t>
            </a:r>
          </a:p>
          <a:p>
            <a:pPr lvl="1"/>
            <a:r>
              <a:rPr lang="en-GB" dirty="0">
                <a:solidFill>
                  <a:srgbClr val="000000"/>
                </a:solidFill>
              </a:rPr>
              <a:t>Handling of radioactive material, including waste</a:t>
            </a:r>
            <a:br>
              <a:rPr lang="en-GB" dirty="0">
                <a:solidFill>
                  <a:srgbClr val="000000"/>
                </a:solidFill>
              </a:rPr>
            </a:br>
            <a:endParaRPr lang="en-GB" dirty="0">
              <a:solidFill>
                <a:srgbClr val="000000"/>
              </a:solidFill>
            </a:endParaRPr>
          </a:p>
          <a:p>
            <a:r>
              <a:rPr lang="en-US" u="sng" dirty="0"/>
              <a:t>Work Environment Act</a:t>
            </a:r>
            <a:br>
              <a:rPr lang="en-US" u="sng" dirty="0"/>
            </a:br>
            <a:r>
              <a:rPr lang="en-US" dirty="0"/>
              <a:t>Assure that employees are protected</a:t>
            </a:r>
            <a:br>
              <a:rPr lang="en-US" dirty="0"/>
            </a:br>
            <a:endParaRPr lang="en-US" dirty="0"/>
          </a:p>
          <a:p>
            <a:r>
              <a:rPr lang="en-US" u="sng" dirty="0">
                <a:solidFill>
                  <a:srgbClr val="000000"/>
                </a:solidFill>
              </a:rPr>
              <a:t>A number of specific acts &amp; codes for different hazards</a:t>
            </a:r>
            <a:br>
              <a:rPr lang="en-US" u="sng" dirty="0">
                <a:solidFill>
                  <a:srgbClr val="000000"/>
                </a:solidFill>
              </a:rPr>
            </a:br>
            <a:r>
              <a:rPr lang="en-US" dirty="0">
                <a:solidFill>
                  <a:srgbClr val="000000"/>
                </a:solidFill>
              </a:rPr>
              <a:t>Examples: Electricity, chemicals, explosives, pressurized devices</a:t>
            </a:r>
            <a:r>
              <a:rPr lang="is-IS" dirty="0">
                <a:solidFill>
                  <a:srgbClr val="000000"/>
                </a:solidFill>
              </a:rPr>
              <a:t>….</a:t>
            </a:r>
            <a:r>
              <a:rPr lang="en-GB" dirty="0">
                <a:solidFill>
                  <a:srgbClr val="000000"/>
                </a:solidFill>
              </a:rPr>
              <a:t/>
            </a:r>
            <a:br>
              <a:rPr lang="en-GB" dirty="0">
                <a:solidFill>
                  <a:srgbClr val="000000"/>
                </a:solidFill>
              </a:rPr>
            </a:br>
            <a:r>
              <a:rPr lang="en-US" dirty="0"/>
              <a:t/>
            </a:r>
            <a:br>
              <a:rPr lang="en-US" dirty="0"/>
            </a:br>
            <a:endParaRPr lang="en-US" sz="1300"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18117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Radiological Zoning and Access</a:t>
            </a:r>
            <a:br>
              <a:rPr lang="en-US" b="1" dirty="0" smtClean="0"/>
            </a:br>
            <a:r>
              <a:rPr lang="en-US" sz="2700" i="1" dirty="0" smtClean="0">
                <a:effectLst>
                  <a:outerShdw blurRad="38100" dist="38100" dir="2700000" algn="tl">
                    <a:srgbClr val="000000">
                      <a:alpha val="43137"/>
                    </a:srgbClr>
                  </a:outerShdw>
                </a:effectLst>
              </a:rPr>
              <a:t>[see presentation this afternoon by M. Hartl]</a:t>
            </a:r>
            <a:endParaRPr lang="en-US" sz="2700" i="1" dirty="0">
              <a:effectLst>
                <a:outerShdw blurRad="38100" dist="38100" dir="2700000" algn="tl">
                  <a:srgbClr val="000000">
                    <a:alpha val="43137"/>
                  </a:srgbClr>
                </a:outerShdw>
              </a:effectLst>
            </a:endParaRPr>
          </a:p>
        </p:txBody>
      </p:sp>
      <p:sp>
        <p:nvSpPr>
          <p:cNvPr id="30" name="5-Point Star 29"/>
          <p:cNvSpPr/>
          <p:nvPr/>
        </p:nvSpPr>
        <p:spPr>
          <a:xfrm>
            <a:off x="8555874" y="4293096"/>
            <a:ext cx="264598" cy="2212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5-Point Star 30"/>
          <p:cNvSpPr/>
          <p:nvPr/>
        </p:nvSpPr>
        <p:spPr>
          <a:xfrm>
            <a:off x="8386169" y="5445224"/>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5" name="Group 4"/>
          <p:cNvGrpSpPr/>
          <p:nvPr/>
        </p:nvGrpSpPr>
        <p:grpSpPr>
          <a:xfrm>
            <a:off x="50201" y="1507077"/>
            <a:ext cx="5313887" cy="5162284"/>
            <a:chOff x="50201" y="1507076"/>
            <a:chExt cx="5409328" cy="5275747"/>
          </a:xfrm>
        </p:grpSpPr>
        <p:grpSp>
          <p:nvGrpSpPr>
            <p:cNvPr id="3" name="Group 2"/>
            <p:cNvGrpSpPr/>
            <p:nvPr/>
          </p:nvGrpSpPr>
          <p:grpSpPr>
            <a:xfrm>
              <a:off x="50201" y="1507076"/>
              <a:ext cx="5409328" cy="5275747"/>
              <a:chOff x="-396873" y="1494366"/>
              <a:chExt cx="5409328" cy="5275747"/>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7"/>
              <a:stretch/>
            </p:blipFill>
            <p:spPr bwMode="auto">
              <a:xfrm>
                <a:off x="-396873" y="1494366"/>
                <a:ext cx="5409328" cy="527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5-Point Star 31"/>
              <p:cNvSpPr/>
              <p:nvPr/>
            </p:nvSpPr>
            <p:spPr>
              <a:xfrm>
                <a:off x="1157656" y="5990208"/>
                <a:ext cx="288032" cy="288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5-Point Star 13"/>
              <p:cNvSpPr/>
              <p:nvPr/>
            </p:nvSpPr>
            <p:spPr>
              <a:xfrm>
                <a:off x="597353" y="2134779"/>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5-Point Star 14"/>
              <p:cNvSpPr/>
              <p:nvPr/>
            </p:nvSpPr>
            <p:spPr>
              <a:xfrm>
                <a:off x="1284715" y="1718558"/>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5-Point Star 15"/>
              <p:cNvSpPr/>
              <p:nvPr/>
            </p:nvSpPr>
            <p:spPr>
              <a:xfrm>
                <a:off x="-221144" y="2416164"/>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5-Point Star 17"/>
              <p:cNvSpPr/>
              <p:nvPr/>
            </p:nvSpPr>
            <p:spPr>
              <a:xfrm>
                <a:off x="2095147" y="1642615"/>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5-Point Star 18"/>
              <p:cNvSpPr/>
              <p:nvPr/>
            </p:nvSpPr>
            <p:spPr>
              <a:xfrm>
                <a:off x="-96877" y="3385817"/>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5-Point Star 19"/>
              <p:cNvSpPr/>
              <p:nvPr/>
            </p:nvSpPr>
            <p:spPr>
              <a:xfrm>
                <a:off x="1369834" y="5313350"/>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5-Point Star 20"/>
              <p:cNvSpPr/>
              <p:nvPr/>
            </p:nvSpPr>
            <p:spPr>
              <a:xfrm>
                <a:off x="1225818" y="5552240"/>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5-Point Star 21"/>
              <p:cNvSpPr/>
              <p:nvPr/>
            </p:nvSpPr>
            <p:spPr>
              <a:xfrm>
                <a:off x="1298949" y="6106047"/>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alibri"/>
                </a:endParaRPr>
              </a:p>
            </p:txBody>
          </p:sp>
          <p:sp>
            <p:nvSpPr>
              <p:cNvPr id="33" name="5-Point Star 32"/>
              <p:cNvSpPr/>
              <p:nvPr/>
            </p:nvSpPr>
            <p:spPr>
              <a:xfrm>
                <a:off x="1369834" y="4347193"/>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Calibri"/>
                </a:endParaRPr>
              </a:p>
            </p:txBody>
          </p:sp>
          <p:sp>
            <p:nvSpPr>
              <p:cNvPr id="34" name="5-Point Star 33"/>
              <p:cNvSpPr/>
              <p:nvPr/>
            </p:nvSpPr>
            <p:spPr>
              <a:xfrm>
                <a:off x="4191879" y="4616454"/>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5-Point Star 34"/>
              <p:cNvSpPr/>
              <p:nvPr/>
            </p:nvSpPr>
            <p:spPr>
              <a:xfrm>
                <a:off x="3680777" y="6272721"/>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6" name="5-Point Star 35"/>
              <p:cNvSpPr/>
              <p:nvPr/>
            </p:nvSpPr>
            <p:spPr>
              <a:xfrm>
                <a:off x="4122963" y="6134224"/>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7" name="5-Point Star 36"/>
            <p:cNvSpPr/>
            <p:nvPr/>
          </p:nvSpPr>
          <p:spPr>
            <a:xfrm>
              <a:off x="4473704" y="5168808"/>
              <a:ext cx="288032" cy="2880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4" name="Group 3"/>
          <p:cNvGrpSpPr/>
          <p:nvPr/>
        </p:nvGrpSpPr>
        <p:grpSpPr>
          <a:xfrm>
            <a:off x="4714053" y="1447800"/>
            <a:ext cx="4406100" cy="1431161"/>
            <a:chOff x="4714053" y="1447800"/>
            <a:chExt cx="4406100" cy="1431161"/>
          </a:xfrm>
        </p:grpSpPr>
        <p:sp>
          <p:nvSpPr>
            <p:cNvPr id="24" name="Rectangle 23"/>
            <p:cNvSpPr/>
            <p:nvPr/>
          </p:nvSpPr>
          <p:spPr>
            <a:xfrm>
              <a:off x="4714053" y="1524000"/>
              <a:ext cx="755614"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TextBox 24"/>
            <p:cNvSpPr txBox="1"/>
            <p:nvPr/>
          </p:nvSpPr>
          <p:spPr>
            <a:xfrm>
              <a:off x="5552253" y="1447800"/>
              <a:ext cx="3567900" cy="1431161"/>
            </a:xfrm>
            <a:prstGeom prst="rect">
              <a:avLst/>
            </a:prstGeom>
            <a:noFill/>
          </p:spPr>
          <p:txBody>
            <a:bodyPr wrap="none" rtlCol="0">
              <a:spAutoFit/>
            </a:bodyPr>
            <a:lstStyle/>
            <a:p>
              <a:pPr defTabSz="914400">
                <a:spcBef>
                  <a:spcPts val="600"/>
                </a:spcBef>
              </a:pPr>
              <a:r>
                <a:rPr lang="en-US" dirty="0" smtClean="0">
                  <a:solidFill>
                    <a:prstClr val="black"/>
                  </a:solidFill>
                </a:rPr>
                <a:t>Supervised zone (no contamination)</a:t>
              </a:r>
            </a:p>
            <a:p>
              <a:pPr defTabSz="914400">
                <a:spcBef>
                  <a:spcPts val="600"/>
                </a:spcBef>
              </a:pPr>
              <a:r>
                <a:rPr lang="en-US" dirty="0" smtClean="0">
                  <a:solidFill>
                    <a:prstClr val="black"/>
                  </a:solidFill>
                </a:rPr>
                <a:t>Unrestricted controlled zone</a:t>
              </a:r>
            </a:p>
            <a:p>
              <a:pPr defTabSz="914400">
                <a:spcBef>
                  <a:spcPts val="600"/>
                </a:spcBef>
              </a:pPr>
              <a:r>
                <a:rPr lang="en-US" dirty="0" smtClean="0">
                  <a:solidFill>
                    <a:prstClr val="black"/>
                  </a:solidFill>
                </a:rPr>
                <a:t>Restricted controlled zone</a:t>
              </a:r>
            </a:p>
            <a:p>
              <a:pPr defTabSz="914400">
                <a:spcBef>
                  <a:spcPts val="600"/>
                </a:spcBef>
              </a:pPr>
              <a:r>
                <a:rPr lang="en-US" dirty="0" smtClean="0">
                  <a:solidFill>
                    <a:prstClr val="black"/>
                  </a:solidFill>
                </a:rPr>
                <a:t>Highly restricted controlled zone</a:t>
              </a:r>
            </a:p>
          </p:txBody>
        </p:sp>
        <p:sp>
          <p:nvSpPr>
            <p:cNvPr id="26" name="Rectangle 25"/>
            <p:cNvSpPr/>
            <p:nvPr/>
          </p:nvSpPr>
          <p:spPr>
            <a:xfrm>
              <a:off x="4714053" y="1905000"/>
              <a:ext cx="755614"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Rectangle 26"/>
            <p:cNvSpPr/>
            <p:nvPr/>
          </p:nvSpPr>
          <p:spPr>
            <a:xfrm>
              <a:off x="4714053" y="2209800"/>
              <a:ext cx="755614"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ectangle 27"/>
            <p:cNvSpPr/>
            <p:nvPr/>
          </p:nvSpPr>
          <p:spPr>
            <a:xfrm>
              <a:off x="4714053" y="2514600"/>
              <a:ext cx="755614"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9" name="Content Placeholder 2"/>
          <p:cNvSpPr>
            <a:spLocks noGrp="1"/>
          </p:cNvSpPr>
          <p:nvPr>
            <p:ph idx="1"/>
          </p:nvPr>
        </p:nvSpPr>
        <p:spPr>
          <a:xfrm>
            <a:off x="4955740" y="3269593"/>
            <a:ext cx="4171168" cy="3456884"/>
          </a:xfrm>
        </p:spPr>
        <p:txBody>
          <a:bodyPr>
            <a:noAutofit/>
          </a:bodyPr>
          <a:lstStyle/>
          <a:p>
            <a:pPr fontAlgn="base">
              <a:spcBef>
                <a:spcPts val="750"/>
              </a:spcBef>
              <a:spcAft>
                <a:spcPct val="0"/>
              </a:spcAft>
            </a:pPr>
            <a:r>
              <a:rPr lang="x-none" altLang="ja-JP" sz="2100" dirty="0" smtClean="0">
                <a:solidFill>
                  <a:srgbClr val="000000"/>
                </a:solidFill>
                <a:ea typeface="ＭＳ Ｐゴシック" charset="0"/>
                <a:cs typeface="Tahoma" charset="0"/>
                <a:sym typeface="Tahoma" charset="0"/>
              </a:rPr>
              <a:t>Experimental halls</a:t>
            </a:r>
            <a:r>
              <a:rPr lang="en-US" altLang="ja-JP" sz="2100" dirty="0" smtClean="0">
                <a:solidFill>
                  <a:srgbClr val="000000"/>
                </a:solidFill>
                <a:ea typeface="ＭＳ Ｐゴシック" charset="0"/>
                <a:cs typeface="Tahoma" charset="0"/>
                <a:sym typeface="Tahoma" charset="0"/>
              </a:rPr>
              <a:t>,</a:t>
            </a:r>
            <a:r>
              <a:rPr lang="x-none" altLang="ja-JP" sz="2100" dirty="0" smtClean="0">
                <a:solidFill>
                  <a:srgbClr val="000000"/>
                </a:solidFill>
                <a:ea typeface="ＭＳ Ｐゴシック" charset="0"/>
                <a:cs typeface="Tahoma" charset="0"/>
                <a:sym typeface="Tahoma" charset="0"/>
              </a:rPr>
              <a:t> workshop</a:t>
            </a:r>
            <a:r>
              <a:rPr lang="en-US" altLang="ja-JP" sz="2100" dirty="0" smtClean="0">
                <a:solidFill>
                  <a:srgbClr val="000000"/>
                </a:solidFill>
                <a:ea typeface="ＭＳ Ｐゴシック" charset="0"/>
                <a:cs typeface="Tahoma" charset="0"/>
                <a:sym typeface="Tahoma" charset="0"/>
              </a:rPr>
              <a:t>s</a:t>
            </a:r>
            <a:r>
              <a:rPr lang="x-none" altLang="ja-JP" sz="2100" dirty="0" smtClean="0">
                <a:solidFill>
                  <a:srgbClr val="000000"/>
                </a:solidFill>
                <a:ea typeface="ＭＳ Ｐゴシック" charset="0"/>
                <a:cs typeface="Tahoma" charset="0"/>
                <a:sym typeface="Tahoma" charset="0"/>
              </a:rPr>
              <a:t> and labs </a:t>
            </a:r>
            <a:r>
              <a:rPr lang="en-US" altLang="ja-JP" sz="2100" dirty="0" smtClean="0">
                <a:solidFill>
                  <a:srgbClr val="000000"/>
                </a:solidFill>
                <a:ea typeface="ＭＳ Ｐゴシック" charset="0"/>
                <a:cs typeface="Tahoma" charset="0"/>
                <a:sym typeface="Tahoma" charset="0"/>
              </a:rPr>
              <a:t>are</a:t>
            </a:r>
            <a:r>
              <a:rPr lang="x-none" altLang="ja-JP" sz="2100" smtClean="0">
                <a:solidFill>
                  <a:srgbClr val="000000"/>
                </a:solidFill>
                <a:ea typeface="ＭＳ Ｐゴシック" charset="0"/>
                <a:cs typeface="Tahoma" charset="0"/>
                <a:sym typeface="Tahoma" charset="0"/>
              </a:rPr>
              <a:t> </a:t>
            </a:r>
            <a:r>
              <a:rPr lang="en-GB" altLang="ja-JP" sz="2100" dirty="0" smtClean="0">
                <a:solidFill>
                  <a:srgbClr val="000000"/>
                </a:solidFill>
                <a:ea typeface="ＭＳ Ｐゴシック" charset="0"/>
                <a:cs typeface="Tahoma" charset="0"/>
                <a:sym typeface="Tahoma" charset="0"/>
              </a:rPr>
              <a:t>a</a:t>
            </a:r>
            <a:r>
              <a:rPr lang="x-none" altLang="ja-JP" sz="2100" b="1" smtClean="0">
                <a:solidFill>
                  <a:srgbClr val="000000"/>
                </a:solidFill>
                <a:ea typeface="ＭＳ Ｐゴシック" charset="0"/>
                <a:cs typeface="Tahoma" charset="0"/>
                <a:sym typeface="Tahoma" charset="0"/>
              </a:rPr>
              <a:t> </a:t>
            </a:r>
            <a:r>
              <a:rPr lang="x-none" altLang="ja-JP" sz="2100" b="1" dirty="0" smtClean="0">
                <a:solidFill>
                  <a:srgbClr val="000000"/>
                </a:solidFill>
                <a:ea typeface="ＭＳ Ｐゴシック" charset="0"/>
                <a:cs typeface="Tahoma" charset="0"/>
                <a:sym typeface="Tahoma" charset="0"/>
              </a:rPr>
              <a:t>supervised </a:t>
            </a:r>
            <a:r>
              <a:rPr lang="x-none" altLang="ja-JP" sz="2100" b="1" smtClean="0">
                <a:solidFill>
                  <a:srgbClr val="000000"/>
                </a:solidFill>
                <a:ea typeface="ＭＳ Ｐゴシック" charset="0"/>
                <a:cs typeface="Tahoma" charset="0"/>
                <a:sym typeface="Tahoma" charset="0"/>
              </a:rPr>
              <a:t>zone </a:t>
            </a:r>
            <a:r>
              <a:rPr lang="en-GB" altLang="ja-JP" sz="2100" dirty="0" smtClean="0">
                <a:solidFill>
                  <a:srgbClr val="000000"/>
                </a:solidFill>
                <a:ea typeface="ＭＳ Ｐゴシック" charset="0"/>
                <a:cs typeface="Tahoma" charset="0"/>
                <a:sym typeface="Tahoma" charset="0"/>
              </a:rPr>
              <a:t>with some</a:t>
            </a:r>
            <a:r>
              <a:rPr lang="x-none" altLang="ja-JP" sz="2100" smtClean="0">
                <a:solidFill>
                  <a:srgbClr val="000000"/>
                </a:solidFill>
                <a:ea typeface="ＭＳ Ｐゴシック" charset="0"/>
                <a:cs typeface="Tahoma" charset="0"/>
                <a:sym typeface="Tahoma" charset="0"/>
              </a:rPr>
              <a:t> </a:t>
            </a:r>
            <a:r>
              <a:rPr lang="x-none" altLang="ja-JP" sz="2100" b="1" dirty="0" smtClean="0">
                <a:solidFill>
                  <a:srgbClr val="000000"/>
                </a:solidFill>
                <a:ea typeface="ＭＳ Ｐゴシック" charset="0"/>
                <a:cs typeface="Tahoma" charset="0"/>
                <a:sym typeface="Tahoma" charset="0"/>
              </a:rPr>
              <a:t>controlled zones</a:t>
            </a:r>
            <a:r>
              <a:rPr lang="en-US" altLang="ja-JP" sz="2100" dirty="0" smtClean="0">
                <a:solidFill>
                  <a:srgbClr val="000000"/>
                </a:solidFill>
                <a:ea typeface="ＭＳ Ｐゴシック" charset="0"/>
                <a:cs typeface="Tahoma" charset="0"/>
                <a:sym typeface="Tahoma" charset="0"/>
              </a:rPr>
              <a:t>, e.g.</a:t>
            </a:r>
            <a:r>
              <a:rPr lang="x-none" altLang="ja-JP" sz="2100" dirty="0" smtClean="0">
                <a:solidFill>
                  <a:srgbClr val="000000"/>
                </a:solidFill>
                <a:ea typeface="ＭＳ Ｐゴシック" charset="0"/>
                <a:cs typeface="Tahoma" charset="0"/>
                <a:sym typeface="Tahoma" charset="0"/>
              </a:rPr>
              <a:t> </a:t>
            </a:r>
          </a:p>
          <a:p>
            <a:pPr lvl="1" fontAlgn="base">
              <a:lnSpc>
                <a:spcPct val="70000"/>
              </a:lnSpc>
              <a:spcBef>
                <a:spcPts val="750"/>
              </a:spcBef>
              <a:spcAft>
                <a:spcPct val="0"/>
              </a:spcAft>
            </a:pPr>
            <a:r>
              <a:rPr lang="x-none" altLang="ja-JP" sz="2000" dirty="0" smtClean="0">
                <a:solidFill>
                  <a:srgbClr val="000000"/>
                </a:solidFill>
                <a:ea typeface="ＭＳ Ｐゴシック" charset="0"/>
                <a:cs typeface="Tahoma" charset="0"/>
                <a:sym typeface="Tahoma" charset="0"/>
              </a:rPr>
              <a:t>Radioactive Materials Lab. </a:t>
            </a:r>
          </a:p>
          <a:p>
            <a:pPr lvl="1" fontAlgn="base">
              <a:lnSpc>
                <a:spcPct val="70000"/>
              </a:lnSpc>
              <a:spcBef>
                <a:spcPts val="750"/>
              </a:spcBef>
              <a:spcAft>
                <a:spcPct val="0"/>
              </a:spcAft>
            </a:pPr>
            <a:r>
              <a:rPr lang="en-US" altLang="ja-JP" sz="2000" dirty="0" smtClean="0">
                <a:ea typeface="ＭＳ Ｐゴシック" charset="0"/>
                <a:cs typeface="Tahoma" charset="0"/>
                <a:sym typeface="Tahoma" charset="0"/>
              </a:rPr>
              <a:t>Beamlines</a:t>
            </a:r>
          </a:p>
          <a:p>
            <a:pPr lvl="1" fontAlgn="base">
              <a:lnSpc>
                <a:spcPct val="70000"/>
              </a:lnSpc>
              <a:spcBef>
                <a:spcPts val="750"/>
              </a:spcBef>
              <a:spcAft>
                <a:spcPct val="0"/>
              </a:spcAft>
            </a:pPr>
            <a:endParaRPr lang="en-US" altLang="ja-JP" sz="2000" dirty="0">
              <a:ea typeface="ＭＳ Ｐゴシック" charset="0"/>
              <a:cs typeface="Tahoma" charset="0"/>
              <a:sym typeface="Tahoma" charset="0"/>
            </a:endParaRPr>
          </a:p>
          <a:p>
            <a:pPr marL="457200" lvl="1" indent="0" fontAlgn="base">
              <a:lnSpc>
                <a:spcPct val="70000"/>
              </a:lnSpc>
              <a:spcBef>
                <a:spcPts val="750"/>
              </a:spcBef>
              <a:spcAft>
                <a:spcPct val="0"/>
              </a:spcAft>
              <a:buNone/>
            </a:pPr>
            <a:r>
              <a:rPr lang="en-US" altLang="ja-JP" sz="2000" dirty="0" smtClean="0">
                <a:ea typeface="ＭＳ Ｐゴシック" charset="0"/>
                <a:cs typeface="Tahoma" charset="0"/>
                <a:sym typeface="Tahoma" charset="0"/>
              </a:rPr>
              <a:t>Portal monitors/</a:t>
            </a:r>
            <a:r>
              <a:rPr lang="en-US" altLang="ja-JP" sz="2000" dirty="0" err="1" smtClean="0">
                <a:ea typeface="ＭＳ Ｐゴシック" charset="0"/>
                <a:cs typeface="Tahoma" charset="0"/>
                <a:sym typeface="Tahoma" charset="0"/>
              </a:rPr>
              <a:t>hand&amp;foot</a:t>
            </a:r>
            <a:r>
              <a:rPr lang="en-US" altLang="ja-JP" sz="2000" dirty="0" smtClean="0">
                <a:ea typeface="ＭＳ Ｐゴシック" charset="0"/>
                <a:cs typeface="Tahoma" charset="0"/>
                <a:sym typeface="Tahoma" charset="0"/>
              </a:rPr>
              <a:t> monitor =&gt;  access control               by card reader</a:t>
            </a:r>
            <a:endParaRPr lang="x-none" altLang="ja-JP" sz="2000" dirty="0" smtClean="0">
              <a:ea typeface="ＭＳ Ｐゴシック" charset="0"/>
              <a:cs typeface="Tahoma" charset="0"/>
              <a:sym typeface="Tahoma" charset="0"/>
            </a:endParaRPr>
          </a:p>
        </p:txBody>
      </p:sp>
    </p:spTree>
    <p:extLst>
      <p:ext uri="{BB962C8B-B14F-4D97-AF65-F5344CB8AC3E}">
        <p14:creationId xmlns:p14="http://schemas.microsoft.com/office/powerpoint/2010/main" val="190646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632848" cy="1143000"/>
          </a:xfrm>
        </p:spPr>
        <p:txBody>
          <a:bodyPr>
            <a:normAutofit/>
          </a:bodyPr>
          <a:lstStyle/>
          <a:p>
            <a:pPr fontAlgn="base">
              <a:spcBef>
                <a:spcPts val="750"/>
              </a:spcBef>
              <a:spcAft>
                <a:spcPct val="0"/>
              </a:spcAft>
            </a:pPr>
            <a:r>
              <a:rPr lang="en-GB" altLang="ja-JP" b="1" dirty="0">
                <a:ea typeface="ＭＳ Ｐゴシック" charset="0"/>
                <a:cs typeface="Tahoma" charset="0"/>
                <a:sym typeface="Tahoma" charset="0"/>
              </a:rPr>
              <a:t>Operational Radiation </a:t>
            </a:r>
            <a:r>
              <a:rPr lang="en-GB" altLang="ja-JP" b="1" dirty="0" smtClean="0">
                <a:ea typeface="ＭＳ Ｐゴシック" charset="0"/>
                <a:cs typeface="Tahoma" charset="0"/>
                <a:sym typeface="Tahoma" charset="0"/>
              </a:rPr>
              <a:t>Protection</a:t>
            </a:r>
            <a:br>
              <a:rPr lang="en-GB" altLang="ja-JP" b="1" dirty="0" smtClean="0">
                <a:ea typeface="ＭＳ Ｐゴシック" charset="0"/>
                <a:cs typeface="Tahoma" charset="0"/>
                <a:sym typeface="Tahoma" charset="0"/>
              </a:rPr>
            </a:br>
            <a:r>
              <a:rPr lang="en-US" sz="2700" i="1" dirty="0">
                <a:effectLst>
                  <a:outerShdw blurRad="38100" dist="38100" dir="2700000" algn="tl">
                    <a:srgbClr val="000000">
                      <a:alpha val="43137"/>
                    </a:srgbClr>
                  </a:outerShdw>
                </a:effectLst>
              </a:rPr>
              <a:t>[see presentation this afternoon by M. Hartl]</a:t>
            </a:r>
            <a:r>
              <a:rPr lang="en-GB" altLang="ja-JP" sz="2700" b="1" dirty="0" smtClean="0">
                <a:ea typeface="ＭＳ Ｐゴシック" charset="0"/>
                <a:cs typeface="Tahoma" charset="0"/>
                <a:sym typeface="Tahoma" charset="0"/>
              </a:rPr>
              <a:t> </a:t>
            </a:r>
            <a:endParaRPr lang="en-US" altLang="ja-JP" sz="2700" b="1" dirty="0">
              <a:ea typeface="ＭＳ Ｐゴシック" charset="0"/>
              <a:cs typeface="Tahoma" charset="0"/>
              <a:sym typeface="Tahoma" charset="0"/>
            </a:endParaRPr>
          </a:p>
        </p:txBody>
      </p:sp>
      <p:sp>
        <p:nvSpPr>
          <p:cNvPr id="65" name="TextBox 64"/>
          <p:cNvSpPr txBox="1"/>
          <p:nvPr/>
        </p:nvSpPr>
        <p:spPr>
          <a:xfrm>
            <a:off x="395536" y="2348880"/>
            <a:ext cx="4078830" cy="3170099"/>
          </a:xfrm>
          <a:prstGeom prst="rect">
            <a:avLst/>
          </a:prstGeom>
          <a:noFill/>
        </p:spPr>
        <p:txBody>
          <a:bodyPr wrap="square" rtlCol="0">
            <a:spAutoFit/>
          </a:bodyPr>
          <a:lstStyle/>
          <a:p>
            <a:pPr fontAlgn="base">
              <a:spcBef>
                <a:spcPts val="750"/>
              </a:spcBef>
              <a:spcAft>
                <a:spcPct val="0"/>
              </a:spcAft>
            </a:pPr>
            <a:r>
              <a:rPr lang="en-US" altLang="ja-JP" sz="2000" b="1" dirty="0" smtClean="0">
                <a:solidFill>
                  <a:srgbClr val="000000"/>
                </a:solidFill>
                <a:latin typeface="Calibri"/>
                <a:ea typeface="ＭＳ Ｐゴシック" charset="0"/>
                <a:cs typeface="Tahoma" charset="0"/>
                <a:sym typeface="Tahoma" charset="0"/>
              </a:rPr>
              <a:t>Operations/maintenance</a:t>
            </a:r>
          </a:p>
          <a:p>
            <a:pPr fontAlgn="base">
              <a:spcBef>
                <a:spcPts val="750"/>
              </a:spcBef>
              <a:spcAft>
                <a:spcPct val="0"/>
              </a:spcAft>
            </a:pPr>
            <a:r>
              <a:rPr lang="en-US" altLang="ja-JP" sz="2000" dirty="0" smtClean="0">
                <a:solidFill>
                  <a:srgbClr val="000000"/>
                </a:solidFill>
                <a:latin typeface="Calibri"/>
                <a:ea typeface="ＭＳ Ｐゴシック" charset="0"/>
                <a:cs typeface="Tahoma" charset="0"/>
                <a:sym typeface="Tahoma" charset="0"/>
              </a:rPr>
              <a:t>e.g. </a:t>
            </a:r>
            <a:r>
              <a:rPr lang="en-US" altLang="ja-JP" sz="2000" dirty="0" smtClean="0">
                <a:solidFill>
                  <a:srgbClr val="000000"/>
                </a:solidFill>
                <a:latin typeface="Calibri"/>
                <a:ea typeface="ＭＳ Ｐゴシック" charset="0"/>
                <a:cs typeface="Tahoma" charset="0"/>
                <a:sym typeface="Tahoma" charset="0"/>
              </a:rPr>
              <a:t>‘flexible zoning’ </a:t>
            </a:r>
            <a:r>
              <a:rPr lang="en-US" altLang="ja-JP" sz="2000" dirty="0" smtClean="0">
                <a:solidFill>
                  <a:srgbClr val="000000"/>
                </a:solidFill>
                <a:latin typeface="Calibri"/>
                <a:ea typeface="ＭＳ Ｐゴシック" charset="0"/>
                <a:cs typeface="Tahoma" charset="0"/>
                <a:sym typeface="Tahoma" charset="0"/>
              </a:rPr>
              <a:t>for exp. cave</a:t>
            </a:r>
            <a:r>
              <a:rPr lang="en-US" altLang="ja-JP" sz="2000" b="1" dirty="0" smtClean="0">
                <a:solidFill>
                  <a:srgbClr val="000000"/>
                </a:solidFill>
                <a:latin typeface="Calibri"/>
                <a:ea typeface="ＭＳ Ｐゴシック" charset="0"/>
                <a:cs typeface="Tahoma" charset="0"/>
                <a:sym typeface="Tahoma" charset="0"/>
              </a:rPr>
              <a:t> </a:t>
            </a:r>
            <a:br>
              <a:rPr lang="en-US" altLang="ja-JP" sz="2000" b="1" dirty="0" smtClean="0">
                <a:solidFill>
                  <a:srgbClr val="000000"/>
                </a:solidFill>
                <a:latin typeface="Calibri"/>
                <a:ea typeface="ＭＳ Ｐゴシック" charset="0"/>
                <a:cs typeface="Tahoma" charset="0"/>
                <a:sym typeface="Tahoma" charset="0"/>
              </a:rPr>
            </a:br>
            <a:endParaRPr lang="en-US" altLang="ja-JP" sz="2000" b="1" dirty="0" smtClean="0">
              <a:solidFill>
                <a:srgbClr val="000000"/>
              </a:solidFill>
              <a:latin typeface="Calibri"/>
              <a:ea typeface="ＭＳ Ｐゴシック" charset="0"/>
              <a:cs typeface="Tahoma" charset="0"/>
              <a:sym typeface="Tahoma" charset="0"/>
            </a:endParaRPr>
          </a:p>
          <a:p>
            <a:pPr fontAlgn="base">
              <a:spcBef>
                <a:spcPts val="750"/>
              </a:spcBef>
              <a:spcAft>
                <a:spcPct val="0"/>
              </a:spcAft>
            </a:pPr>
            <a:r>
              <a:rPr lang="en-US" altLang="ja-JP" sz="2000" b="1" dirty="0" smtClean="0">
                <a:solidFill>
                  <a:srgbClr val="000000"/>
                </a:solidFill>
                <a:cs typeface="Tahoma" charset="0"/>
                <a:sym typeface="Tahoma" charset="0"/>
              </a:rPr>
              <a:t>Operational safety, e.g.: </a:t>
            </a:r>
          </a:p>
          <a:p>
            <a:pPr marL="342900" indent="-342900" fontAlgn="base">
              <a:spcBef>
                <a:spcPts val="750"/>
              </a:spcBef>
              <a:spcAft>
                <a:spcPct val="0"/>
              </a:spcAft>
              <a:buFont typeface="Arial" panose="020B0604020202020204" pitchFamily="34" charset="0"/>
              <a:buChar char="•"/>
            </a:pPr>
            <a:r>
              <a:rPr lang="en-US" altLang="ja-JP" sz="2000" dirty="0" smtClean="0">
                <a:solidFill>
                  <a:srgbClr val="000000"/>
                </a:solidFill>
                <a:cs typeface="Tahoma" charset="0"/>
                <a:sym typeface="Tahoma" charset="0"/>
              </a:rPr>
              <a:t>access </a:t>
            </a:r>
            <a:r>
              <a:rPr lang="en-US" altLang="ja-JP" sz="2000" dirty="0">
                <a:solidFill>
                  <a:srgbClr val="000000"/>
                </a:solidFill>
                <a:cs typeface="Tahoma" charset="0"/>
                <a:sym typeface="Tahoma" charset="0"/>
              </a:rPr>
              <a:t>to exp. cave (PSS</a:t>
            </a:r>
            <a:r>
              <a:rPr lang="en-US" altLang="ja-JP" sz="2000" dirty="0" smtClean="0">
                <a:solidFill>
                  <a:srgbClr val="000000"/>
                </a:solidFill>
                <a:cs typeface="Tahoma" charset="0"/>
                <a:sym typeface="Tahoma" charset="0"/>
              </a:rPr>
              <a:t>) </a:t>
            </a:r>
          </a:p>
          <a:p>
            <a:pPr marL="342900" indent="-342900" fontAlgn="base">
              <a:spcBef>
                <a:spcPts val="750"/>
              </a:spcBef>
              <a:spcAft>
                <a:spcPct val="0"/>
              </a:spcAft>
              <a:buFont typeface="Arial" panose="020B0604020202020204" pitchFamily="34" charset="0"/>
              <a:buChar char="•"/>
            </a:pPr>
            <a:r>
              <a:rPr lang="en-US" altLang="ja-JP" sz="2000" dirty="0" smtClean="0">
                <a:solidFill>
                  <a:srgbClr val="000000"/>
                </a:solidFill>
                <a:cs typeface="Tahoma" charset="0"/>
                <a:sym typeface="Tahoma" charset="0"/>
              </a:rPr>
              <a:t>rad</a:t>
            </a:r>
            <a:r>
              <a:rPr lang="en-US" altLang="ja-JP" sz="2000" dirty="0">
                <a:solidFill>
                  <a:srgbClr val="000000"/>
                </a:solidFill>
                <a:cs typeface="Tahoma" charset="0"/>
                <a:sym typeface="Tahoma" charset="0"/>
              </a:rPr>
              <a:t>. surveys by RPTs (ESH</a:t>
            </a:r>
            <a:r>
              <a:rPr lang="en-US" altLang="ja-JP" sz="2000" dirty="0" smtClean="0">
                <a:solidFill>
                  <a:srgbClr val="000000"/>
                </a:solidFill>
                <a:cs typeface="Tahoma" charset="0"/>
                <a:sym typeface="Tahoma" charset="0"/>
              </a:rPr>
              <a:t>)</a:t>
            </a:r>
          </a:p>
          <a:p>
            <a:pPr marL="342900" indent="-342900" fontAlgn="base">
              <a:spcBef>
                <a:spcPts val="750"/>
              </a:spcBef>
              <a:spcAft>
                <a:spcPct val="0"/>
              </a:spcAft>
              <a:buFont typeface="Arial" panose="020B0604020202020204" pitchFamily="34" charset="0"/>
              <a:buChar char="•"/>
            </a:pPr>
            <a:r>
              <a:rPr lang="en-US" altLang="ja-JP" sz="2000" dirty="0" smtClean="0">
                <a:solidFill>
                  <a:srgbClr val="000000"/>
                </a:solidFill>
                <a:cs typeface="Tahoma" charset="0"/>
                <a:sym typeface="Tahoma" charset="0"/>
              </a:rPr>
              <a:t>training </a:t>
            </a:r>
            <a:r>
              <a:rPr lang="en-US" altLang="ja-JP" sz="2000" dirty="0">
                <a:solidFill>
                  <a:srgbClr val="000000"/>
                </a:solidFill>
                <a:cs typeface="Tahoma" charset="0"/>
                <a:sym typeface="Tahoma" charset="0"/>
              </a:rPr>
              <a:t>(ESH)</a:t>
            </a:r>
          </a:p>
          <a:p>
            <a:pPr marL="342900" indent="-342900" fontAlgn="base">
              <a:spcBef>
                <a:spcPts val="750"/>
              </a:spcBef>
              <a:spcAft>
                <a:spcPct val="0"/>
              </a:spcAft>
              <a:buFont typeface="Arial" panose="020B0604020202020204" pitchFamily="34" charset="0"/>
              <a:buChar char="•"/>
            </a:pPr>
            <a:r>
              <a:rPr lang="en-US" altLang="ja-JP" sz="2000" dirty="0">
                <a:solidFill>
                  <a:srgbClr val="000000"/>
                </a:solidFill>
                <a:cs typeface="Tahoma" charset="0"/>
                <a:sym typeface="Tahoma" charset="0"/>
              </a:rPr>
              <a:t>sample management procedure</a:t>
            </a:r>
            <a:endParaRPr lang="en-US" altLang="ja-JP" sz="2000" dirty="0">
              <a:solidFill>
                <a:srgbClr val="000000"/>
              </a:solidFill>
              <a:latin typeface="Calibri"/>
              <a:ea typeface="ＭＳ Ｐゴシック" charset="0"/>
              <a:cs typeface="Tahoma" charset="0"/>
              <a:sym typeface="Tahoma" charset="0"/>
            </a:endParaRPr>
          </a:p>
        </p:txBody>
      </p:sp>
      <p:sp>
        <p:nvSpPr>
          <p:cNvPr id="23" name="Rounded Rectangle 22"/>
          <p:cNvSpPr/>
          <p:nvPr/>
        </p:nvSpPr>
        <p:spPr>
          <a:xfrm>
            <a:off x="4834909" y="2488909"/>
            <a:ext cx="1800200" cy="504056"/>
          </a:xfrm>
          <a:prstGeom prst="roundRect">
            <a:avLst/>
          </a:prstGeom>
          <a:solidFill>
            <a:srgbClr val="00B050"/>
          </a:solidFill>
          <a:ln w="69850">
            <a:solidFill>
              <a:schemeClr val="bg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beamline</a:t>
            </a:r>
            <a:endParaRPr lang="en-US" dirty="0"/>
          </a:p>
        </p:txBody>
      </p:sp>
      <p:grpSp>
        <p:nvGrpSpPr>
          <p:cNvPr id="24" name="Group 23"/>
          <p:cNvGrpSpPr/>
          <p:nvPr/>
        </p:nvGrpSpPr>
        <p:grpSpPr>
          <a:xfrm>
            <a:off x="6561462" y="1830215"/>
            <a:ext cx="1983162" cy="1389395"/>
            <a:chOff x="442178" y="2046220"/>
            <a:chExt cx="3899921" cy="2469515"/>
          </a:xfrm>
        </p:grpSpPr>
        <p:sp>
          <p:nvSpPr>
            <p:cNvPr id="25" name="Rounded Rectangle 24"/>
            <p:cNvSpPr/>
            <p:nvPr/>
          </p:nvSpPr>
          <p:spPr>
            <a:xfrm>
              <a:off x="518764" y="2046220"/>
              <a:ext cx="3823335" cy="246951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1400"/>
                </a:lnSpc>
                <a:spcBef>
                  <a:spcPts val="0"/>
                </a:spcBef>
                <a:spcAft>
                  <a:spcPts val="1200"/>
                </a:spcAft>
              </a:pPr>
              <a:r>
                <a:rPr lang="en-GB" sz="2000" dirty="0" smtClean="0">
                  <a:effectLst/>
                  <a:ea typeface="Calibri"/>
                  <a:cs typeface="Times New Roman"/>
                </a:rPr>
                <a:t>Experimental</a:t>
              </a:r>
            </a:p>
            <a:p>
              <a:pPr marL="0" marR="0" algn="r">
                <a:lnSpc>
                  <a:spcPts val="1400"/>
                </a:lnSpc>
                <a:spcBef>
                  <a:spcPts val="0"/>
                </a:spcBef>
                <a:spcAft>
                  <a:spcPts val="1200"/>
                </a:spcAft>
              </a:pPr>
              <a:r>
                <a:rPr lang="en-GB" sz="2000" dirty="0" smtClean="0">
                  <a:effectLst/>
                  <a:ea typeface="Calibri"/>
                  <a:cs typeface="Times New Roman"/>
                </a:rPr>
                <a:t>  Cave - </a:t>
              </a:r>
            </a:p>
            <a:p>
              <a:pPr marL="0" marR="0" algn="r">
                <a:lnSpc>
                  <a:spcPts val="1400"/>
                </a:lnSpc>
                <a:spcBef>
                  <a:spcPts val="0"/>
                </a:spcBef>
                <a:spcAft>
                  <a:spcPts val="1200"/>
                </a:spcAft>
              </a:pPr>
              <a:r>
                <a:rPr lang="en-GB" sz="2000" i="1" dirty="0" smtClean="0">
                  <a:ea typeface="Calibri"/>
                  <a:cs typeface="Times New Roman"/>
                </a:rPr>
                <a:t>Closed</a:t>
              </a:r>
            </a:p>
            <a:p>
              <a:pPr marL="0" marR="0" algn="r">
                <a:lnSpc>
                  <a:spcPts val="1400"/>
                </a:lnSpc>
                <a:spcBef>
                  <a:spcPts val="0"/>
                </a:spcBef>
                <a:spcAft>
                  <a:spcPts val="1200"/>
                </a:spcAft>
              </a:pPr>
              <a:r>
                <a:rPr lang="en-GB" sz="2000" i="1" dirty="0">
                  <a:ea typeface="Calibri"/>
                  <a:cs typeface="Times New Roman"/>
                </a:rPr>
                <a:t>S</a:t>
              </a:r>
              <a:r>
                <a:rPr lang="en-GB" sz="2000" i="1" dirty="0" smtClean="0">
                  <a:effectLst/>
                  <a:ea typeface="Calibri"/>
                  <a:cs typeface="Times New Roman"/>
                </a:rPr>
                <a:t>hutter</a:t>
              </a:r>
              <a:endParaRPr lang="en-US" sz="2000" i="1" dirty="0">
                <a:effectLst/>
                <a:ea typeface="Calibri"/>
                <a:cs typeface="Times New Roman"/>
              </a:endParaRPr>
            </a:p>
          </p:txBody>
        </p:sp>
        <p:sp>
          <p:nvSpPr>
            <p:cNvPr id="26" name="Oval 25"/>
            <p:cNvSpPr/>
            <p:nvPr/>
          </p:nvSpPr>
          <p:spPr>
            <a:xfrm>
              <a:off x="442178" y="2903332"/>
              <a:ext cx="1772575" cy="1540786"/>
            </a:xfrm>
            <a:prstGeom prst="ellipse">
              <a:avLst/>
            </a:prstGeom>
            <a:pattFill prst="wdUpDiag">
              <a:fgClr>
                <a:srgbClr val="00B050"/>
              </a:fgClr>
              <a:bgClr>
                <a:schemeClr val="accent5"/>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400"/>
                </a:lnSpc>
                <a:spcBef>
                  <a:spcPts val="0"/>
                </a:spcBef>
                <a:spcAft>
                  <a:spcPts val="1200"/>
                </a:spcAft>
              </a:pPr>
              <a:r>
                <a:rPr lang="en-GB" sz="2000" dirty="0" smtClean="0">
                  <a:effectLst/>
                  <a:ea typeface="Calibri"/>
                  <a:cs typeface="Times New Roman"/>
                </a:rPr>
                <a:t>sample</a:t>
              </a:r>
              <a:endParaRPr lang="en-US" sz="2000" dirty="0">
                <a:effectLst/>
                <a:ea typeface="Calibri"/>
                <a:cs typeface="Times New Roman"/>
              </a:endParaRPr>
            </a:p>
          </p:txBody>
        </p:sp>
      </p:grpSp>
      <p:sp>
        <p:nvSpPr>
          <p:cNvPr id="27" name="Rounded Rectangle 26"/>
          <p:cNvSpPr/>
          <p:nvPr/>
        </p:nvSpPr>
        <p:spPr>
          <a:xfrm>
            <a:off x="6635577" y="4415869"/>
            <a:ext cx="1944217" cy="1389395"/>
          </a:xfrm>
          <a:prstGeom prst="roundRect">
            <a:avLst/>
          </a:prstGeom>
          <a:solidFill>
            <a:srgbClr val="FF0000"/>
          </a:solidFill>
          <a:ln w="952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1400"/>
              </a:lnSpc>
              <a:spcBef>
                <a:spcPts val="0"/>
              </a:spcBef>
              <a:spcAft>
                <a:spcPts val="1200"/>
              </a:spcAft>
            </a:pPr>
            <a:r>
              <a:rPr lang="en-GB" sz="2000" dirty="0" smtClean="0">
                <a:effectLst/>
                <a:ea typeface="Calibri"/>
                <a:cs typeface="Times New Roman"/>
              </a:rPr>
              <a:t>Experimental</a:t>
            </a:r>
          </a:p>
          <a:p>
            <a:pPr marL="0" marR="0" algn="r">
              <a:lnSpc>
                <a:spcPts val="1400"/>
              </a:lnSpc>
              <a:spcBef>
                <a:spcPts val="0"/>
              </a:spcBef>
              <a:spcAft>
                <a:spcPts val="1200"/>
              </a:spcAft>
            </a:pPr>
            <a:r>
              <a:rPr lang="en-GB" sz="2000" dirty="0" smtClean="0">
                <a:effectLst/>
                <a:ea typeface="Calibri"/>
                <a:cs typeface="Times New Roman"/>
              </a:rPr>
              <a:t>  Cave – </a:t>
            </a:r>
            <a:endParaRPr lang="en-GB" sz="2000" dirty="0">
              <a:ea typeface="Calibri"/>
              <a:cs typeface="Times New Roman"/>
            </a:endParaRPr>
          </a:p>
          <a:p>
            <a:pPr marL="0" marR="0" algn="r">
              <a:lnSpc>
                <a:spcPts val="1400"/>
              </a:lnSpc>
              <a:spcBef>
                <a:spcPts val="0"/>
              </a:spcBef>
              <a:spcAft>
                <a:spcPts val="1200"/>
              </a:spcAft>
            </a:pPr>
            <a:r>
              <a:rPr lang="en-GB" sz="2000" dirty="0" smtClean="0">
                <a:effectLst/>
                <a:ea typeface="Calibri"/>
                <a:cs typeface="Times New Roman"/>
              </a:rPr>
              <a:t>Open</a:t>
            </a:r>
            <a:endParaRPr lang="en-GB" sz="2000" i="1" dirty="0" smtClean="0">
              <a:ea typeface="Calibri"/>
              <a:cs typeface="Times New Roman"/>
            </a:endParaRPr>
          </a:p>
          <a:p>
            <a:pPr marL="0" marR="0" algn="r">
              <a:lnSpc>
                <a:spcPts val="1400"/>
              </a:lnSpc>
              <a:spcBef>
                <a:spcPts val="0"/>
              </a:spcBef>
              <a:spcAft>
                <a:spcPts val="1200"/>
              </a:spcAft>
            </a:pPr>
            <a:r>
              <a:rPr lang="en-GB" sz="2000" i="1" dirty="0">
                <a:ea typeface="Calibri"/>
                <a:cs typeface="Times New Roman"/>
              </a:rPr>
              <a:t>S</a:t>
            </a:r>
            <a:r>
              <a:rPr lang="en-GB" sz="2000" i="1" dirty="0" smtClean="0">
                <a:effectLst/>
                <a:ea typeface="Calibri"/>
                <a:cs typeface="Times New Roman"/>
              </a:rPr>
              <a:t>hutter</a:t>
            </a:r>
            <a:endParaRPr lang="en-US" sz="2000" i="1" dirty="0">
              <a:effectLst/>
              <a:ea typeface="Calibri"/>
              <a:cs typeface="Times New Roman"/>
            </a:endParaRPr>
          </a:p>
        </p:txBody>
      </p:sp>
      <p:sp>
        <p:nvSpPr>
          <p:cNvPr id="28" name="Rounded Rectangle 27"/>
          <p:cNvSpPr/>
          <p:nvPr/>
        </p:nvSpPr>
        <p:spPr>
          <a:xfrm>
            <a:off x="4799881" y="5074563"/>
            <a:ext cx="1800200" cy="504056"/>
          </a:xfrm>
          <a:prstGeom prst="roundRect">
            <a:avLst/>
          </a:prstGeom>
          <a:solidFill>
            <a:srgbClr val="FF0000"/>
          </a:solidFill>
          <a:ln w="69850">
            <a:solidFill>
              <a:schemeClr val="bg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beamline</a:t>
            </a:r>
            <a:endParaRPr lang="en-US" dirty="0"/>
          </a:p>
        </p:txBody>
      </p:sp>
      <p:sp>
        <p:nvSpPr>
          <p:cNvPr id="29" name="TextBox 28"/>
          <p:cNvSpPr txBox="1"/>
          <p:nvPr/>
        </p:nvSpPr>
        <p:spPr>
          <a:xfrm>
            <a:off x="5108944" y="3316486"/>
            <a:ext cx="2858796" cy="646331"/>
          </a:xfrm>
          <a:prstGeom prst="rect">
            <a:avLst/>
          </a:prstGeom>
          <a:noFill/>
        </p:spPr>
        <p:txBody>
          <a:bodyPr wrap="none" rtlCol="0">
            <a:spAutoFit/>
          </a:bodyPr>
          <a:lstStyle/>
          <a:p>
            <a:r>
              <a:rPr lang="en-US" dirty="0" smtClean="0"/>
              <a:t>Shielding with active </a:t>
            </a:r>
          </a:p>
          <a:p>
            <a:r>
              <a:rPr lang="en-US" dirty="0" smtClean="0"/>
              <a:t>Personal Safety System (PSS)</a:t>
            </a:r>
            <a:endParaRPr lang="en-US" dirty="0"/>
          </a:p>
        </p:txBody>
      </p:sp>
      <p:cxnSp>
        <p:nvCxnSpPr>
          <p:cNvPr id="30" name="Straight Arrow Connector 29"/>
          <p:cNvCxnSpPr>
            <a:stCxn id="29" idx="0"/>
            <a:endCxn id="23" idx="2"/>
          </p:cNvCxnSpPr>
          <p:nvPr/>
        </p:nvCxnSpPr>
        <p:spPr>
          <a:xfrm flipH="1" flipV="1">
            <a:off x="5735009" y="2992965"/>
            <a:ext cx="803333" cy="323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9" idx="2"/>
            <a:endCxn id="28" idx="0"/>
          </p:cNvCxnSpPr>
          <p:nvPr/>
        </p:nvCxnSpPr>
        <p:spPr>
          <a:xfrm flipH="1">
            <a:off x="5699981" y="3962817"/>
            <a:ext cx="838361" cy="11117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9" idx="2"/>
            <a:endCxn id="27" idx="0"/>
          </p:cNvCxnSpPr>
          <p:nvPr/>
        </p:nvCxnSpPr>
        <p:spPr>
          <a:xfrm>
            <a:off x="6538342" y="3962817"/>
            <a:ext cx="1069344" cy="453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541792" y="5106352"/>
            <a:ext cx="149357" cy="45735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664457" y="4883651"/>
            <a:ext cx="901378" cy="866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400"/>
              </a:lnSpc>
              <a:spcBef>
                <a:spcPts val="0"/>
              </a:spcBef>
              <a:spcAft>
                <a:spcPts val="1200"/>
              </a:spcAft>
            </a:pPr>
            <a:r>
              <a:rPr lang="en-GB" sz="2000" dirty="0" smtClean="0">
                <a:effectLst/>
                <a:ea typeface="Calibri"/>
                <a:cs typeface="Times New Roman"/>
              </a:rPr>
              <a:t>sample</a:t>
            </a:r>
            <a:endParaRPr lang="en-US" sz="2000" dirty="0">
              <a:effectLst/>
              <a:ea typeface="Calibri"/>
              <a:cs typeface="Times New Roman"/>
            </a:endParaRPr>
          </a:p>
        </p:txBody>
      </p:sp>
      <p:sp>
        <p:nvSpPr>
          <p:cNvPr id="35" name="Rectangle 34"/>
          <p:cNvSpPr/>
          <p:nvPr/>
        </p:nvSpPr>
        <p:spPr>
          <a:xfrm rot="10800000" flipH="1" flipV="1">
            <a:off x="4799881" y="2331492"/>
            <a:ext cx="454663" cy="86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shutter</a:t>
            </a:r>
            <a:endParaRPr lang="en-US" dirty="0"/>
          </a:p>
        </p:txBody>
      </p:sp>
      <p:sp>
        <p:nvSpPr>
          <p:cNvPr id="36" name="Rectangle 35"/>
          <p:cNvSpPr/>
          <p:nvPr/>
        </p:nvSpPr>
        <p:spPr>
          <a:xfrm rot="10800000" flipH="1" flipV="1">
            <a:off x="4904656" y="4198392"/>
            <a:ext cx="454663" cy="86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shutter</a:t>
            </a:r>
            <a:endParaRPr lang="en-US" dirty="0"/>
          </a:p>
        </p:txBody>
      </p:sp>
      <p:sp>
        <p:nvSpPr>
          <p:cNvPr id="37" name="TextBox 36"/>
          <p:cNvSpPr txBox="1"/>
          <p:nvPr/>
        </p:nvSpPr>
        <p:spPr>
          <a:xfrm>
            <a:off x="4572000" y="5631631"/>
            <a:ext cx="1852430" cy="461665"/>
          </a:xfrm>
          <a:prstGeom prst="rect">
            <a:avLst/>
          </a:prstGeom>
          <a:noFill/>
        </p:spPr>
        <p:txBody>
          <a:bodyPr wrap="none" rtlCol="0">
            <a:spAutoFit/>
          </a:bodyPr>
          <a:lstStyle/>
          <a:p>
            <a:r>
              <a:rPr lang="en-US" sz="2400" b="1" dirty="0" smtClean="0"/>
              <a:t>Shutter open</a:t>
            </a:r>
          </a:p>
        </p:txBody>
      </p:sp>
      <p:sp>
        <p:nvSpPr>
          <p:cNvPr id="38" name="TextBox 37"/>
          <p:cNvSpPr txBox="1"/>
          <p:nvPr/>
        </p:nvSpPr>
        <p:spPr>
          <a:xfrm>
            <a:off x="4572000" y="1828210"/>
            <a:ext cx="2083263" cy="461665"/>
          </a:xfrm>
          <a:prstGeom prst="rect">
            <a:avLst/>
          </a:prstGeom>
          <a:noFill/>
        </p:spPr>
        <p:txBody>
          <a:bodyPr wrap="none" rtlCol="0">
            <a:spAutoFit/>
          </a:bodyPr>
          <a:lstStyle/>
          <a:p>
            <a:r>
              <a:rPr lang="en-US" sz="2400" b="1" dirty="0" smtClean="0"/>
              <a:t>Shutter closed </a:t>
            </a:r>
          </a:p>
        </p:txBody>
      </p:sp>
      <p:sp>
        <p:nvSpPr>
          <p:cNvPr id="39" name="TextBox 38"/>
          <p:cNvSpPr txBox="1"/>
          <p:nvPr/>
        </p:nvSpPr>
        <p:spPr>
          <a:xfrm>
            <a:off x="4788024" y="6237312"/>
            <a:ext cx="3941848" cy="461665"/>
          </a:xfrm>
          <a:prstGeom prst="rect">
            <a:avLst/>
          </a:prstGeom>
          <a:noFill/>
        </p:spPr>
        <p:txBody>
          <a:bodyPr wrap="none" rtlCol="0">
            <a:spAutoFit/>
          </a:bodyPr>
          <a:lstStyle/>
          <a:p>
            <a:r>
              <a:rPr lang="en-US" sz="2400" dirty="0" smtClean="0"/>
              <a:t>Outside the shielding: </a:t>
            </a:r>
            <a:r>
              <a:rPr lang="en-US" sz="2400" dirty="0" smtClean="0"/>
              <a:t>3 </a:t>
            </a:r>
            <a:r>
              <a:rPr lang="en-US" sz="2400" dirty="0" smtClean="0">
                <a:sym typeface="Symbol"/>
              </a:rPr>
              <a:t></a:t>
            </a:r>
            <a:r>
              <a:rPr lang="en-US" sz="2400" dirty="0" err="1" smtClean="0"/>
              <a:t>Sv</a:t>
            </a:r>
            <a:r>
              <a:rPr lang="en-US" sz="2400" dirty="0" smtClean="0"/>
              <a:t>/h</a:t>
            </a:r>
            <a:endParaRPr lang="en-US" sz="2400" dirty="0"/>
          </a:p>
        </p:txBody>
      </p:sp>
    </p:spTree>
    <p:extLst>
      <p:ext uri="{BB962C8B-B14F-4D97-AF65-F5344CB8AC3E}">
        <p14:creationId xmlns:p14="http://schemas.microsoft.com/office/powerpoint/2010/main" val="31769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57670476"/>
              </p:ext>
            </p:extLst>
          </p:nvPr>
        </p:nvGraphicFramePr>
        <p:xfrm>
          <a:off x="107504" y="404664"/>
          <a:ext cx="87129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4211960" y="2996952"/>
            <a:ext cx="507541" cy="993015"/>
          </a:xfrm>
          <a:prstGeom prst="rect">
            <a:avLst/>
          </a:prstGeom>
        </p:spPr>
      </p:pic>
      <p:sp>
        <p:nvSpPr>
          <p:cNvPr id="2" name="Title 1"/>
          <p:cNvSpPr>
            <a:spLocks noGrp="1"/>
          </p:cNvSpPr>
          <p:nvPr>
            <p:ph type="title"/>
          </p:nvPr>
        </p:nvSpPr>
        <p:spPr/>
        <p:txBody>
          <a:bodyPr>
            <a:normAutofit/>
          </a:bodyPr>
          <a:lstStyle/>
          <a:p>
            <a:r>
              <a:rPr lang="en-US" dirty="0" smtClean="0"/>
              <a:t>Licensing   …  an ESS business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3969769"/>
              </p:ext>
            </p:extLst>
          </p:nvPr>
        </p:nvGraphicFramePr>
        <p:xfrm>
          <a:off x="902464" y="3645024"/>
          <a:ext cx="7123048" cy="19728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34" name="TextBox 33"/>
          <p:cNvSpPr txBox="1"/>
          <p:nvPr/>
        </p:nvSpPr>
        <p:spPr>
          <a:xfrm>
            <a:off x="2987824" y="1484784"/>
            <a:ext cx="3024336"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ESS project phases</a:t>
            </a:r>
            <a:endParaRPr lang="en-US" sz="2800" b="1" i="1" dirty="0">
              <a:effectLst>
                <a:outerShdw blurRad="38100" dist="38100" dir="2700000" algn="tl">
                  <a:srgbClr val="000000">
                    <a:alpha val="43137"/>
                  </a:srgbClr>
                </a:outerShdw>
              </a:effectLst>
            </a:endParaRPr>
          </a:p>
        </p:txBody>
      </p:sp>
      <p:sp>
        <p:nvSpPr>
          <p:cNvPr id="35" name="TextBox 34"/>
          <p:cNvSpPr txBox="1"/>
          <p:nvPr/>
        </p:nvSpPr>
        <p:spPr>
          <a:xfrm>
            <a:off x="2123728" y="5373216"/>
            <a:ext cx="5832648"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SSM stepwise licensing process</a:t>
            </a:r>
            <a:endParaRPr lang="en-US" sz="2800" b="1" i="1" dirty="0">
              <a:effectLst>
                <a:outerShdw blurRad="38100" dist="38100" dir="2700000" algn="tl">
                  <a:srgbClr val="000000">
                    <a:alpha val="43137"/>
                  </a:srgbClr>
                </a:outerShdw>
              </a:effectLst>
            </a:endParaRPr>
          </a:p>
        </p:txBody>
      </p:sp>
      <p:sp>
        <p:nvSpPr>
          <p:cNvPr id="10" name="TextBox 9"/>
          <p:cNvSpPr txBox="1"/>
          <p:nvPr/>
        </p:nvSpPr>
        <p:spPr>
          <a:xfrm>
            <a:off x="179512" y="5860429"/>
            <a:ext cx="8712968" cy="830997"/>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Note: </a:t>
            </a:r>
            <a:endParaRPr lang="en-US" sz="2400" b="1" i="1" dirty="0" smtClean="0">
              <a:effectLst>
                <a:outerShdw blurRad="38100" dist="38100" dir="2700000" algn="tl">
                  <a:srgbClr val="000000">
                    <a:alpha val="43137"/>
                  </a:srgbClr>
                </a:outerShdw>
              </a:effectLst>
            </a:endParaRPr>
          </a:p>
          <a:p>
            <a:r>
              <a:rPr lang="en-GB" sz="2400" dirty="0" smtClean="0"/>
              <a:t>Installation </a:t>
            </a:r>
            <a:r>
              <a:rPr lang="en-GB" sz="2400" dirty="0"/>
              <a:t>License received from SSM covers accelerator and </a:t>
            </a:r>
            <a:r>
              <a:rPr lang="en-GB" sz="2400" dirty="0" smtClean="0"/>
              <a:t>target</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6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12798</TotalTime>
  <Words>754</Words>
  <Application>Microsoft Office PowerPoint</Application>
  <PresentationFormat>On-screen Show (4:3)</PresentationFormat>
  <Paragraphs>191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ES&amp;H and Licensing and Quality  IKON September 2017 </vt:lpstr>
      <vt:lpstr>Our vision is to build and operate the world’s most powerful neutron source, enabling scientific breakthroughs in research related to materials, energy, health and the environment, and addressing some of the most important societal challenges of our time </vt:lpstr>
      <vt:lpstr>PowerPoint Presentation</vt:lpstr>
      <vt:lpstr>ESH&amp;Q functions</vt:lpstr>
      <vt:lpstr>What we expect from you    and what you can expect from us </vt:lpstr>
      <vt:lpstr>Swedish Legislation</vt:lpstr>
      <vt:lpstr>Radiological Zoning and Access [see presentation this afternoon by M. Hartl]</vt:lpstr>
      <vt:lpstr>Operational Radiation Protection [see presentation this afternoon by M. Hartl] </vt:lpstr>
      <vt:lpstr>Licensing   …  an ESS business</vt:lpstr>
      <vt:lpstr>Licensing   …  an ESS business</vt:lpstr>
      <vt:lpstr>Quality Management [see presentation this afternoon by M. Skafar] </vt:lpstr>
      <vt:lpstr>Fundamental questions to ask ourselves</vt:lpstr>
      <vt:lpstr>PowerPoint Presentation</vt:lpstr>
      <vt:lpstr>Thank you for your collaboration!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Swedish and ESS Site Regulations  BrightnESS Workshop 2017-06-13--14</dc:title>
  <dc:creator>Peter Jacobsson</dc:creator>
  <cp:lastModifiedBy>Ralf Trant</cp:lastModifiedBy>
  <cp:revision>91</cp:revision>
  <dcterms:created xsi:type="dcterms:W3CDTF">2017-05-31T13:46:49Z</dcterms:created>
  <dcterms:modified xsi:type="dcterms:W3CDTF">2017-09-27T06:44:21Z</dcterms:modified>
</cp:coreProperties>
</file>