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2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9CCE-BFB0-412C-A5B9-7268A6F56EE6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B624-DDAB-4785-AD62-051C42FE196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Obdélník 8"/>
          <p:cNvSpPr/>
          <p:nvPr userDrawn="1"/>
        </p:nvSpPr>
        <p:spPr>
          <a:xfrm>
            <a:off x="0" y="6618844"/>
            <a:ext cx="12204000" cy="2513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bdélník 9"/>
          <p:cNvSpPr/>
          <p:nvPr userDrawn="1"/>
        </p:nvSpPr>
        <p:spPr>
          <a:xfrm>
            <a:off x="-1" y="6522025"/>
            <a:ext cx="12204000" cy="1025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22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9CCE-BFB0-412C-A5B9-7268A6F56EE6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B624-DDAB-4785-AD62-051C42FE1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381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9CCE-BFB0-412C-A5B9-7268A6F56EE6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B624-DDAB-4785-AD62-051C42FE1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442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6618844"/>
            <a:ext cx="12204000" cy="2513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bdélník 9"/>
          <p:cNvSpPr/>
          <p:nvPr userDrawn="1"/>
        </p:nvSpPr>
        <p:spPr>
          <a:xfrm>
            <a:off x="-1" y="6522025"/>
            <a:ext cx="12204000" cy="1025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6522"/>
            <a:ext cx="10515600" cy="509044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0" y="6594438"/>
            <a:ext cx="2743200" cy="251385"/>
          </a:xfrm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5789CCE-BFB0-412C-A5B9-7268A6F56EE6}" type="datetimeFigureOut">
              <a:rPr lang="en-GB" smtClean="0"/>
              <a:pPr/>
              <a:t>26/09/2017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594438"/>
            <a:ext cx="4114800" cy="25138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448800" y="6594438"/>
            <a:ext cx="2743200" cy="2635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E2B624-DDAB-4785-AD62-051C42FE196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46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9CCE-BFB0-412C-A5B9-7268A6F56EE6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B624-DDAB-4785-AD62-051C42FE1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04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9CCE-BFB0-412C-A5B9-7268A6F56EE6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B624-DDAB-4785-AD62-051C42FE1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21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9CCE-BFB0-412C-A5B9-7268A6F56EE6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B624-DDAB-4785-AD62-051C42FE1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51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9CCE-BFB0-412C-A5B9-7268A6F56EE6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B624-DDAB-4785-AD62-051C42FE1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03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9CCE-BFB0-412C-A5B9-7268A6F56EE6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B624-DDAB-4785-AD62-051C42FE1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94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9CCE-BFB0-412C-A5B9-7268A6F56EE6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B624-DDAB-4785-AD62-051C42FE1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8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9CCE-BFB0-412C-A5B9-7268A6F56EE6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B624-DDAB-4785-AD62-051C42FE1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87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9CCE-BFB0-412C-A5B9-7268A6F56EE6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2B624-DDAB-4785-AD62-051C42FE1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285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BEER Status Update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IKON13 – </a:t>
            </a:r>
            <a:r>
              <a:rPr lang="cs-CZ" dirty="0" err="1"/>
              <a:t>September</a:t>
            </a:r>
            <a:r>
              <a:rPr lang="cs-CZ" dirty="0"/>
              <a:t> 26, 2017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262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NPI</a:t>
            </a:r>
            <a:r>
              <a:rPr lang="en-GB" dirty="0"/>
              <a:t> </a:t>
            </a:r>
            <a:r>
              <a:rPr lang="en-GB" dirty="0" err="1"/>
              <a:t>Workpackage</a:t>
            </a:r>
            <a:r>
              <a:rPr lang="en-GB" dirty="0"/>
              <a:t> Status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Design of the shielding and cave/hutch outsourced to </a:t>
            </a:r>
            <a:r>
              <a:rPr lang="en-GB" dirty="0" err="1"/>
              <a:t>NUVIA</a:t>
            </a:r>
            <a:endParaRPr lang="en-GB" dirty="0"/>
          </a:p>
          <a:p>
            <a:r>
              <a:rPr lang="en-GB" dirty="0"/>
              <a:t>Contract for shielding and cave/hutch already signed and processed</a:t>
            </a:r>
          </a:p>
          <a:p>
            <a:pPr lvl="1"/>
            <a:r>
              <a:rPr lang="en-GB" dirty="0"/>
              <a:t>First phase is </a:t>
            </a:r>
            <a:r>
              <a:rPr lang="cs-CZ" dirty="0"/>
              <a:t>the </a:t>
            </a:r>
            <a:r>
              <a:rPr lang="en-GB" dirty="0"/>
              <a:t>final design – CDR at Q1-Q2/2018</a:t>
            </a:r>
          </a:p>
          <a:p>
            <a:pPr lvl="1"/>
            <a:r>
              <a:rPr lang="en-GB" dirty="0"/>
              <a:t>Second phase fabrication and installation – signed NIK is NEEDED before </a:t>
            </a:r>
            <a:r>
              <a:rPr lang="cs-CZ" dirty="0"/>
              <a:t>CDR</a:t>
            </a:r>
            <a:r>
              <a:rPr lang="en-GB" dirty="0"/>
              <a:t>!</a:t>
            </a:r>
          </a:p>
          <a:p>
            <a:r>
              <a:rPr lang="en-GB" dirty="0"/>
              <a:t>Preparation of the tender for the transport guide section</a:t>
            </a:r>
          </a:p>
          <a:p>
            <a:pPr lvl="1"/>
            <a:r>
              <a:rPr lang="en-GB" dirty="0"/>
              <a:t>Planed two phases – design &amp; fabrication/installation</a:t>
            </a:r>
          </a:p>
          <a:p>
            <a:pPr lvl="1"/>
            <a:r>
              <a:rPr lang="en-GB" dirty="0"/>
              <a:t>Call already made – two candidates</a:t>
            </a:r>
            <a:endParaRPr lang="cs-CZ" dirty="0"/>
          </a:p>
          <a:p>
            <a:pPr lvl="1"/>
            <a:r>
              <a:rPr lang="cs-CZ" dirty="0"/>
              <a:t>Negotiation about the technical specifications just started</a:t>
            </a:r>
            <a:endParaRPr lang="en-GB" dirty="0"/>
          </a:p>
          <a:p>
            <a:pPr lvl="1"/>
            <a:r>
              <a:rPr lang="en-GB" dirty="0"/>
              <a:t>Budget schedule mismatch between </a:t>
            </a:r>
            <a:r>
              <a:rPr lang="en-GB" dirty="0" err="1"/>
              <a:t>NPI</a:t>
            </a:r>
            <a:r>
              <a:rPr lang="en-GB" dirty="0"/>
              <a:t> &amp; </a:t>
            </a:r>
            <a:r>
              <a:rPr lang="en-GB" dirty="0" err="1"/>
              <a:t>ESS</a:t>
            </a:r>
            <a:r>
              <a:rPr lang="en-GB" dirty="0"/>
              <a:t> (discussion tomorrow)</a:t>
            </a:r>
          </a:p>
        </p:txBody>
      </p:sp>
    </p:spTree>
    <p:extLst>
      <p:ext uri="{BB962C8B-B14F-4D97-AF65-F5344CB8AC3E}">
        <p14:creationId xmlns:p14="http://schemas.microsoft.com/office/powerpoint/2010/main" val="265355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Preliminary cave concept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6522"/>
            <a:ext cx="4661848" cy="5090441"/>
          </a:xfrm>
        </p:spPr>
        <p:txBody>
          <a:bodyPr/>
          <a:lstStyle/>
          <a:p>
            <a:r>
              <a:rPr lang="en-GB" dirty="0"/>
              <a:t>Technical issues with lift to the elevated cave floor</a:t>
            </a:r>
          </a:p>
          <a:p>
            <a:pPr lvl="1"/>
            <a:r>
              <a:rPr lang="en-GB" dirty="0"/>
              <a:t>50 cm dead-height for the lift</a:t>
            </a:r>
          </a:p>
          <a:p>
            <a:r>
              <a:rPr lang="en-GB" dirty="0"/>
              <a:t>Design modification</a:t>
            </a:r>
          </a:p>
          <a:p>
            <a:pPr lvl="1"/>
            <a:r>
              <a:rPr lang="en-GB" dirty="0"/>
              <a:t>Use 2x3.5 m shaft in the cave</a:t>
            </a:r>
          </a:p>
          <a:p>
            <a:pPr lvl="1"/>
            <a:r>
              <a:rPr lang="en-GB" dirty="0"/>
              <a:t>Cave crane increased to 4 tons</a:t>
            </a:r>
          </a:p>
          <a:p>
            <a:pPr lvl="1"/>
            <a:r>
              <a:rPr lang="en-GB" dirty="0"/>
              <a:t>Future lift installation possible</a:t>
            </a:r>
          </a:p>
          <a:p>
            <a:pPr lvl="1"/>
            <a:r>
              <a:rPr lang="en-GB" dirty="0"/>
              <a:t>Air-pads platform still in use</a:t>
            </a:r>
          </a:p>
          <a:p>
            <a:pPr lvl="1"/>
            <a:r>
              <a:rPr lang="en-GB" dirty="0"/>
              <a:t>Heavy doors on hall floor</a:t>
            </a:r>
          </a:p>
          <a:p>
            <a:pPr lvl="1"/>
            <a:r>
              <a:rPr lang="en-GB" dirty="0"/>
              <a:t>No elevation of the prep. lab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0173" y="1281488"/>
            <a:ext cx="6182436" cy="4700507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 rot="1821889">
            <a:off x="7615452" y="2347415"/>
            <a:ext cx="545910" cy="777923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ovéPole 5"/>
          <p:cNvSpPr txBox="1"/>
          <p:nvPr/>
        </p:nvSpPr>
        <p:spPr>
          <a:xfrm>
            <a:off x="8134065" y="2169538"/>
            <a:ext cx="1641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Personal access</a:t>
            </a:r>
          </a:p>
        </p:txBody>
      </p:sp>
    </p:spTree>
    <p:extLst>
      <p:ext uri="{BB962C8B-B14F-4D97-AF65-F5344CB8AC3E}">
        <p14:creationId xmlns:p14="http://schemas.microsoft.com/office/powerpoint/2010/main" val="162469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Preliminary cave concept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495" y="2169457"/>
            <a:ext cx="10703305" cy="4290476"/>
          </a:xfrm>
          <a:prstGeom prst="rect">
            <a:avLst/>
          </a:prstGeom>
        </p:spPr>
      </p:pic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Roof access from the rear – 2.2x3 m blocks</a:t>
            </a:r>
          </a:p>
          <a:p>
            <a:r>
              <a:rPr lang="en-GB" dirty="0"/>
              <a:t>Preparatory lab height 3.2 m &amp; heavy doors height 2.2 m</a:t>
            </a:r>
          </a:p>
        </p:txBody>
      </p:sp>
    </p:spTree>
    <p:extLst>
      <p:ext uri="{BB962C8B-B14F-4D97-AF65-F5344CB8AC3E}">
        <p14:creationId xmlns:p14="http://schemas.microsoft.com/office/powerpoint/2010/main" val="3218234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Cave and guide shielding concept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6522"/>
            <a:ext cx="10515600" cy="5090441"/>
          </a:xfrm>
        </p:spPr>
        <p:txBody>
          <a:bodyPr/>
          <a:lstStyle/>
          <a:p>
            <a:r>
              <a:rPr lang="en-GB" dirty="0"/>
              <a:t>MCNP calculations ongoing</a:t>
            </a:r>
            <a:r>
              <a:rPr lang="cs-CZ" dirty="0"/>
              <a:t> – needed for cave and shielding design</a:t>
            </a:r>
            <a:endParaRPr lang="en-GB" dirty="0"/>
          </a:p>
          <a:p>
            <a:r>
              <a:rPr lang="en-GB" dirty="0"/>
              <a:t>Preliminary wall thickness </a:t>
            </a:r>
            <a:r>
              <a:rPr lang="cs-CZ" dirty="0"/>
              <a:t>for the cave </a:t>
            </a:r>
            <a:r>
              <a:rPr lang="en-GB" dirty="0"/>
              <a:t>about 50 c</a:t>
            </a:r>
            <a:r>
              <a:rPr lang="cs-CZ" dirty="0"/>
              <a:t>m will be OK</a:t>
            </a:r>
            <a:endParaRPr lang="en-GB" dirty="0"/>
          </a:p>
          <a:p>
            <a:r>
              <a:rPr lang="en-GB" dirty="0"/>
              <a:t>Concept of guide shielding will be presented on workshop</a:t>
            </a:r>
          </a:p>
          <a:p>
            <a:endParaRPr lang="en-GB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E032FF71-2F19-1249-99A6-CE68569CC5E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65" y="3364856"/>
            <a:ext cx="2007235" cy="245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C7C19367-A440-7C47-BB93-1955682B249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75" y="3910545"/>
            <a:ext cx="3705225" cy="2030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E025B96E-5E45-BA40-8C98-77E4D850B61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215" y="3215220"/>
            <a:ext cx="2209800" cy="27254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xmlns="" id="{BE4BFC7B-8E3E-334E-B683-F1E475425F7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2015" y="4071835"/>
            <a:ext cx="3496945" cy="186880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xmlns="" id="{B23CF6D2-5C79-3046-9A55-CD091020E673}"/>
              </a:ext>
            </a:extLst>
          </p:cNvPr>
          <p:cNvSpPr txBox="1"/>
          <p:nvPr/>
        </p:nvSpPr>
        <p:spPr>
          <a:xfrm>
            <a:off x="2451100" y="2792971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Neutron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xmlns="" id="{0EF5E3D4-58B1-3B4B-B53B-1E62FB84C037}"/>
              </a:ext>
            </a:extLst>
          </p:cNvPr>
          <p:cNvSpPr txBox="1"/>
          <p:nvPr/>
        </p:nvSpPr>
        <p:spPr>
          <a:xfrm>
            <a:off x="7809940" y="2786721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Gammas</a:t>
            </a:r>
          </a:p>
        </p:txBody>
      </p:sp>
    </p:spTree>
    <p:extLst>
      <p:ext uri="{BB962C8B-B14F-4D97-AF65-F5344CB8AC3E}">
        <p14:creationId xmlns:p14="http://schemas.microsoft.com/office/powerpoint/2010/main" val="3779657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Cave and guide shielding concept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6522"/>
            <a:ext cx="10515600" cy="5090441"/>
          </a:xfrm>
        </p:spPr>
        <p:txBody>
          <a:bodyPr/>
          <a:lstStyle/>
          <a:p>
            <a:r>
              <a:rPr lang="en-GB" dirty="0"/>
              <a:t>MCNP calculations ongoing</a:t>
            </a:r>
            <a:r>
              <a:rPr lang="cs-CZ" dirty="0"/>
              <a:t> – needed for cave and shielding design</a:t>
            </a:r>
            <a:endParaRPr lang="en-GB" dirty="0"/>
          </a:p>
          <a:p>
            <a:r>
              <a:rPr lang="en-GB" dirty="0"/>
              <a:t>Preliminary wall thickness </a:t>
            </a:r>
            <a:r>
              <a:rPr lang="cs-CZ" dirty="0"/>
              <a:t>for the cave </a:t>
            </a:r>
            <a:r>
              <a:rPr lang="en-GB" dirty="0"/>
              <a:t>about 50 c</a:t>
            </a:r>
            <a:r>
              <a:rPr lang="cs-CZ" dirty="0"/>
              <a:t>m will be OK</a:t>
            </a:r>
            <a:endParaRPr lang="en-GB" dirty="0"/>
          </a:p>
          <a:p>
            <a:r>
              <a:rPr lang="en-GB" dirty="0"/>
              <a:t>Concept of guide shielding will be presented on workshop</a:t>
            </a:r>
          </a:p>
          <a:p>
            <a:endParaRPr lang="en-GB" dirty="0"/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xmlns="" id="{306EE6C4-9D46-AE4F-99FC-219F428162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6067954"/>
              </p:ext>
            </p:extLst>
          </p:nvPr>
        </p:nvGraphicFramePr>
        <p:xfrm>
          <a:off x="1699558" y="2851612"/>
          <a:ext cx="8319508" cy="301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7038">
                  <a:extLst>
                    <a:ext uri="{9D8B030D-6E8A-4147-A177-3AD203B41FA5}">
                      <a16:colId xmlns:a16="http://schemas.microsoft.com/office/drawing/2014/main" xmlns="" val="350945565"/>
                    </a:ext>
                  </a:extLst>
                </a:gridCol>
                <a:gridCol w="1014462">
                  <a:extLst>
                    <a:ext uri="{9D8B030D-6E8A-4147-A177-3AD203B41FA5}">
                      <a16:colId xmlns:a16="http://schemas.microsoft.com/office/drawing/2014/main" xmlns="" val="1049264986"/>
                    </a:ext>
                  </a:extLst>
                </a:gridCol>
                <a:gridCol w="1109941">
                  <a:extLst>
                    <a:ext uri="{9D8B030D-6E8A-4147-A177-3AD203B41FA5}">
                      <a16:colId xmlns:a16="http://schemas.microsoft.com/office/drawing/2014/main" xmlns="" val="1245511199"/>
                    </a:ext>
                  </a:extLst>
                </a:gridCol>
                <a:gridCol w="1174206">
                  <a:extLst>
                    <a:ext uri="{9D8B030D-6E8A-4147-A177-3AD203B41FA5}">
                      <a16:colId xmlns:a16="http://schemas.microsoft.com/office/drawing/2014/main" xmlns="" val="2774044336"/>
                    </a:ext>
                  </a:extLst>
                </a:gridCol>
                <a:gridCol w="1174206">
                  <a:extLst>
                    <a:ext uri="{9D8B030D-6E8A-4147-A177-3AD203B41FA5}">
                      <a16:colId xmlns:a16="http://schemas.microsoft.com/office/drawing/2014/main" xmlns="" val="4147447590"/>
                    </a:ext>
                  </a:extLst>
                </a:gridCol>
                <a:gridCol w="1115449">
                  <a:extLst>
                    <a:ext uri="{9D8B030D-6E8A-4147-A177-3AD203B41FA5}">
                      <a16:colId xmlns:a16="http://schemas.microsoft.com/office/drawing/2014/main" xmlns="" val="334975985"/>
                    </a:ext>
                  </a:extLst>
                </a:gridCol>
                <a:gridCol w="1174206">
                  <a:extLst>
                    <a:ext uri="{9D8B030D-6E8A-4147-A177-3AD203B41FA5}">
                      <a16:colId xmlns:a16="http://schemas.microsoft.com/office/drawing/2014/main" xmlns="" val="1695349825"/>
                    </a:ext>
                  </a:extLst>
                </a:gridCol>
              </a:tblGrid>
              <a:tr h="376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Dose rate (</a:t>
                      </a:r>
                      <a:r>
                        <a:rPr lang="el-GR" sz="1800">
                          <a:effectLst/>
                        </a:rPr>
                        <a:t>μ</a:t>
                      </a:r>
                      <a:r>
                        <a:rPr lang="en-US" sz="1800">
                          <a:effectLst/>
                        </a:rPr>
                        <a:t>Sv/h)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3396439"/>
                  </a:ext>
                </a:extLst>
              </a:tr>
              <a:tr h="376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Sample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0.1 cm</a:t>
                      </a:r>
                      <a:r>
                        <a:rPr lang="en-US" sz="1800" baseline="30000">
                          <a:effectLst/>
                        </a:rPr>
                        <a:t>3</a:t>
                      </a:r>
                      <a:r>
                        <a:rPr lang="en-US" sz="1800">
                          <a:effectLst/>
                        </a:rPr>
                        <a:t> Mn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 cm</a:t>
                      </a:r>
                      <a:r>
                        <a:rPr lang="en-US" sz="1800" baseline="30000">
                          <a:effectLst/>
                        </a:rPr>
                        <a:t>3</a:t>
                      </a:r>
                      <a:r>
                        <a:rPr lang="en-US" sz="1800">
                          <a:effectLst/>
                        </a:rPr>
                        <a:t> H</a:t>
                      </a:r>
                      <a:r>
                        <a:rPr lang="en-US" sz="1800" baseline="-250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O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5193741"/>
                  </a:ext>
                </a:extLst>
              </a:tr>
              <a:tr h="376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Wall thickness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 cm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55 cm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60 cm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 cm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55 cm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60 cm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42264927"/>
                  </a:ext>
                </a:extLst>
              </a:tr>
              <a:tr h="376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P1 (back wall)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0.75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0.64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0.48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1.83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1.13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0.67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052997"/>
                  </a:ext>
                </a:extLst>
              </a:tr>
              <a:tr h="376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P2 (back wall)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1.31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1.09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1.63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1.14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0.68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81730699"/>
                  </a:ext>
                </a:extLst>
              </a:tr>
              <a:tr h="376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P3( back wall)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0.80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0.78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0.45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1.25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94067339"/>
                  </a:ext>
                </a:extLst>
              </a:tr>
              <a:tr h="376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P4 (roof)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3.24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2.26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1.67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3.04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2.21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1.18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94412360"/>
                  </a:ext>
                </a:extLst>
              </a:tr>
              <a:tr h="376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P5 (side wall)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1.78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1.17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1.03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2.56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1.46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0.95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91788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253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Cave and guide shielding concept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6522"/>
            <a:ext cx="10515600" cy="509044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100 MeV neutrons after the bunker (in total ~15 </a:t>
            </a:r>
            <a:r>
              <a:rPr lang="en-GB" dirty="0" err="1" smtClean="0"/>
              <a:t>mSv</a:t>
            </a:r>
            <a:r>
              <a:rPr lang="en-GB" dirty="0" smtClean="0"/>
              <a:t>)</a:t>
            </a:r>
          </a:p>
          <a:p>
            <a:r>
              <a:rPr lang="en-GB" dirty="0" smtClean="0"/>
              <a:t>Cave shielding recommendation</a:t>
            </a:r>
          </a:p>
          <a:p>
            <a:pPr lvl="1"/>
            <a:r>
              <a:rPr lang="en-GB" dirty="0" smtClean="0"/>
              <a:t>Heavy concrete with thickness of 30-35 cm</a:t>
            </a:r>
          </a:p>
          <a:p>
            <a:pPr lvl="1"/>
            <a:r>
              <a:rPr lang="en-GB" dirty="0" smtClean="0"/>
              <a:t>Normal concrete with thickness of 50-55 cm</a:t>
            </a:r>
          </a:p>
          <a:p>
            <a:r>
              <a:rPr lang="en-GB" dirty="0" smtClean="0"/>
              <a:t>Guide shielding recommendation</a:t>
            </a:r>
          </a:p>
          <a:p>
            <a:pPr lvl="1"/>
            <a:r>
              <a:rPr lang="en-GB" dirty="0" smtClean="0"/>
              <a:t>Heavy concrete equivalent with thickness of 55-60 cm</a:t>
            </a:r>
          </a:p>
          <a:p>
            <a:pPr lvl="1"/>
            <a:r>
              <a:rPr lang="en-GB" dirty="0" smtClean="0"/>
              <a:t>First 2-4 m after the bunker thickness of 80 cm</a:t>
            </a:r>
          </a:p>
          <a:p>
            <a:r>
              <a:rPr lang="en-GB" dirty="0" smtClean="0"/>
              <a:t>Shutter material recommendation</a:t>
            </a:r>
          </a:p>
          <a:p>
            <a:pPr lvl="1"/>
            <a:r>
              <a:rPr lang="en-GB" dirty="0" smtClean="0"/>
              <a:t>Steel with thickness of 80-85 cm with 2 cm of B</a:t>
            </a:r>
            <a:r>
              <a:rPr lang="en-GB" baseline="-25000" dirty="0" smtClean="0"/>
              <a:t>4</a:t>
            </a:r>
            <a:r>
              <a:rPr lang="en-GB" dirty="0" smtClean="0"/>
              <a:t>C at front and back</a:t>
            </a:r>
          </a:p>
          <a:p>
            <a:pPr lvl="1"/>
            <a:r>
              <a:rPr lang="en-GB" dirty="0" smtClean="0"/>
              <a:t>Shutter pit with inner wall with thickness of 20-30 cm of steel</a:t>
            </a:r>
          </a:p>
          <a:p>
            <a:pPr lvl="1"/>
            <a:r>
              <a:rPr lang="en-GB" dirty="0" smtClean="0"/>
              <a:t>Shutter pit outer wall same as guide shielding</a:t>
            </a:r>
          </a:p>
          <a:p>
            <a:r>
              <a:rPr lang="en-GB" dirty="0" smtClean="0"/>
              <a:t>Further simulation needed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6113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Current issues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Checking the bunker wall feedthrough position</a:t>
            </a:r>
          </a:p>
          <a:p>
            <a:r>
              <a:rPr lang="en-GB" dirty="0"/>
              <a:t>Prioritisation of upgrade agreed with </a:t>
            </a:r>
            <a:r>
              <a:rPr lang="en-GB" dirty="0" err="1"/>
              <a:t>NSS</a:t>
            </a:r>
            <a:r>
              <a:rPr lang="en-GB" dirty="0"/>
              <a:t> – comments discussed</a:t>
            </a:r>
          </a:p>
          <a:p>
            <a:r>
              <a:rPr lang="en-GB" dirty="0"/>
              <a:t>New </a:t>
            </a:r>
            <a:r>
              <a:rPr lang="en-GB" dirty="0" err="1"/>
              <a:t>NSS</a:t>
            </a:r>
            <a:r>
              <a:rPr lang="en-GB" dirty="0"/>
              <a:t> schedule V3.4 </a:t>
            </a:r>
          </a:p>
          <a:p>
            <a:pPr lvl="1"/>
            <a:r>
              <a:rPr lang="en-GB" dirty="0"/>
              <a:t>In-bunker installation within 3 month (planned 6 month)</a:t>
            </a:r>
          </a:p>
          <a:p>
            <a:pPr lvl="1"/>
            <a:r>
              <a:rPr lang="en-GB" dirty="0"/>
              <a:t>Installation in the same time as </a:t>
            </a:r>
            <a:r>
              <a:rPr lang="en-GB" dirty="0" err="1"/>
              <a:t>Bifrost</a:t>
            </a:r>
            <a:r>
              <a:rPr lang="en-GB" dirty="0"/>
              <a:t> and Magic</a:t>
            </a:r>
          </a:p>
          <a:p>
            <a:pPr lvl="1"/>
            <a:r>
              <a:rPr lang="en-GB" dirty="0"/>
              <a:t>Hot commissioning just after in-bunker installation (no cold commissioning)</a:t>
            </a:r>
          </a:p>
          <a:p>
            <a:pPr lvl="1"/>
            <a:r>
              <a:rPr lang="en-GB" dirty="0"/>
              <a:t>First access (??) to D &amp; E buildings Mar-20 (shielding and/or cave before 2020)</a:t>
            </a:r>
            <a:endParaRPr lang="cs-CZ" dirty="0"/>
          </a:p>
          <a:p>
            <a:pPr lvl="1"/>
            <a:r>
              <a:rPr lang="cs-CZ" dirty="0"/>
              <a:t>When installation of the shutter after the bunker? (planned for 5/2020)</a:t>
            </a:r>
            <a:endParaRPr lang="en-GB" dirty="0"/>
          </a:p>
          <a:p>
            <a:r>
              <a:rPr lang="en-GB" dirty="0"/>
              <a:t>Financing budget schedule mismatch under discussion</a:t>
            </a:r>
            <a:endParaRPr lang="cs-CZ" dirty="0"/>
          </a:p>
          <a:p>
            <a:r>
              <a:rPr lang="cs-CZ" dirty="0"/>
              <a:t>NIK under negotiation – text needed at last on December 2017</a:t>
            </a:r>
            <a:endParaRPr lang="en-GB" dirty="0"/>
          </a:p>
          <a:p>
            <a:r>
              <a:rPr lang="en-GB" dirty="0"/>
              <a:t>BEER documents twice on CHESS – need to be solved</a:t>
            </a:r>
          </a:p>
          <a:p>
            <a:r>
              <a:rPr lang="en-GB" dirty="0"/>
              <a:t>SE – </a:t>
            </a:r>
            <a:r>
              <a:rPr lang="cs-CZ" dirty="0"/>
              <a:t>pool </a:t>
            </a:r>
            <a:r>
              <a:rPr lang="en-GB" dirty="0"/>
              <a:t>deformation rig need to be specified</a:t>
            </a:r>
            <a:r>
              <a:rPr lang="cs-CZ" dirty="0"/>
              <a:t> (discussed with SAD)</a:t>
            </a:r>
            <a:endParaRPr lang="en-GB" dirty="0"/>
          </a:p>
          <a:p>
            <a:r>
              <a:rPr lang="en-GB" dirty="0"/>
              <a:t>Data reduction for multiplexing technique – needed at Day-one</a:t>
            </a:r>
          </a:p>
        </p:txBody>
      </p:sp>
    </p:spTree>
    <p:extLst>
      <p:ext uri="{BB962C8B-B14F-4D97-AF65-F5344CB8AC3E}">
        <p14:creationId xmlns:p14="http://schemas.microsoft.com/office/powerpoint/2010/main" val="670539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HZG</a:t>
            </a:r>
            <a:r>
              <a:rPr lang="en-GB" dirty="0"/>
              <a:t> </a:t>
            </a:r>
            <a:r>
              <a:rPr lang="en-GB" dirty="0" err="1"/>
              <a:t>Workpackage</a:t>
            </a:r>
            <a:r>
              <a:rPr lang="en-GB" dirty="0"/>
              <a:t> Update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Frame work contract in preparation</a:t>
            </a:r>
          </a:p>
          <a:p>
            <a:r>
              <a:rPr lang="en-GB" dirty="0"/>
              <a:t>Minor work on NBOA and bunker throughput</a:t>
            </a:r>
          </a:p>
          <a:p>
            <a:r>
              <a:rPr lang="en-GB" dirty="0"/>
              <a:t>Specification of choppers</a:t>
            </a:r>
          </a:p>
          <a:p>
            <a:r>
              <a:rPr lang="en-GB" dirty="0"/>
              <a:t>Support in Cave design (cable traces, …)</a:t>
            </a:r>
          </a:p>
          <a:p>
            <a:r>
              <a:rPr lang="en-GB" dirty="0"/>
              <a:t>Comparison of detector technology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05623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588</Words>
  <Application>Microsoft Office PowerPoint</Application>
  <PresentationFormat>Širokoúhlá obrazovka</PresentationFormat>
  <Paragraphs>116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BEER Status Update</vt:lpstr>
      <vt:lpstr>NPI Workpackage Status</vt:lpstr>
      <vt:lpstr>Preliminary cave concept</vt:lpstr>
      <vt:lpstr>Preliminary cave concept</vt:lpstr>
      <vt:lpstr>Cave and guide shielding concept</vt:lpstr>
      <vt:lpstr>Cave and guide shielding concept</vt:lpstr>
      <vt:lpstr>Cave and guide shielding concept</vt:lpstr>
      <vt:lpstr>Current issues</vt:lpstr>
      <vt:lpstr>HZG Workpackage Update</vt:lpstr>
    </vt:vector>
  </TitlesOfParts>
  <Company>Nuclear Physics Institute ASCR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Přemysl Beran</dc:creator>
  <cp:lastModifiedBy>Přemysl Beran</cp:lastModifiedBy>
  <cp:revision>16</cp:revision>
  <dcterms:created xsi:type="dcterms:W3CDTF">2017-09-25T08:57:49Z</dcterms:created>
  <dcterms:modified xsi:type="dcterms:W3CDTF">2017-09-26T08:25:43Z</dcterms:modified>
</cp:coreProperties>
</file>