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28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6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9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4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4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3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8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7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9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9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55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C7E11-F487-1945-A738-D5693213B039}" type="datetimeFigureOut">
              <a:t>29/09/17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C65B-769E-DF46-9103-824FC03C53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3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546" y="108984"/>
            <a:ext cx="8824891" cy="629620"/>
          </a:xfrm>
        </p:spPr>
        <p:txBody>
          <a:bodyPr>
            <a:normAutofit fontScale="90000"/>
          </a:bodyPr>
          <a:lstStyle/>
          <a:p>
            <a:r>
              <a:rPr lang="en-US"/>
              <a:t>Feedback from the SAD perspective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88737" y="1224418"/>
            <a:ext cx="8229600" cy="51249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/>
              <a:buChar char="•"/>
            </a:pPr>
            <a:r>
              <a:rPr lang="en-US" sz="2800">
                <a:solidFill>
                  <a:schemeClr val="tx1"/>
                </a:solidFill>
              </a:rPr>
              <a:t>Instrument installation, infrastructures (incl exp halls, workshops, labs, staging areas etc)</a:t>
            </a:r>
            <a:r>
              <a:rPr lang="en-US" sz="2800"/>
              <a:t> - </a:t>
            </a:r>
            <a:r>
              <a:rPr lang="en-US" sz="2800">
                <a:solidFill>
                  <a:schemeClr val="bg1">
                    <a:lumMod val="65000"/>
                  </a:schemeClr>
                </a:solidFill>
              </a:rPr>
              <a:t>Loading test, safety, radiological zoning, workshops, installation, labs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</a:rPr>
              <a:t>Infrastructure on the instruments for SEE</a:t>
            </a:r>
            <a:r>
              <a:rPr lang="en-US" sz="2800"/>
              <a:t> – </a:t>
            </a:r>
            <a:r>
              <a:rPr lang="en-US" sz="2800">
                <a:solidFill>
                  <a:srgbClr val="A6A6A6"/>
                </a:solidFill>
              </a:rPr>
              <a:t>Bifrost cave design, high level summary of ref docs (controls, mechanical interfaces, utility supplies)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</a:rPr>
              <a:t>Tour of Utgård</a:t>
            </a:r>
            <a:r>
              <a:rPr lang="en-US" sz="2800"/>
              <a:t> – </a:t>
            </a:r>
            <a:r>
              <a:rPr lang="en-US" sz="2800">
                <a:solidFill>
                  <a:srgbClr val="A6A6A6"/>
                </a:solidFill>
              </a:rPr>
              <a:t>set-ups of kinematic mounting prototype, sample environment, controls, utility supplies etc. </a:t>
            </a:r>
          </a:p>
          <a:p>
            <a:r>
              <a:rPr lang="en-US" sz="2800" b="1">
                <a:solidFill>
                  <a:srgbClr val="800000"/>
                </a:solidFill>
              </a:rPr>
              <a:t>Level of engagmement from instrument team reflect immediate pressures and concerns</a:t>
            </a:r>
          </a:p>
        </p:txBody>
      </p:sp>
    </p:spTree>
    <p:extLst>
      <p:ext uri="{BB962C8B-B14F-4D97-AF65-F5344CB8AC3E}">
        <p14:creationId xmlns:p14="http://schemas.microsoft.com/office/powerpoint/2010/main" val="262671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worked and what didn't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Intense, a lot of information, good initiative to involve partners in organization</a:t>
            </a:r>
          </a:p>
          <a:p>
            <a:r>
              <a:rPr lang="en-US"/>
              <a:t>Extra time worked in for ad hoc meetings (but overlapped with much needed coffee breaks</a:t>
            </a:r>
            <a:r>
              <a:rPr lang="is-IS"/>
              <a:t>…)</a:t>
            </a:r>
            <a:endParaRPr lang="en-US"/>
          </a:p>
          <a:p>
            <a:r>
              <a:rPr lang="en-US"/>
              <a:t>Scheduling was tight and we were competing with other sessions that took away attendance, engagement, discussion</a:t>
            </a:r>
          </a:p>
          <a:p>
            <a:r>
              <a:rPr lang="en-US"/>
              <a:t>Communication – clear and continuous, be present (even if you're not)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6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ttyImages-610211102_1502374988726_63957194_ver1.0_640_48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452" y="1673760"/>
            <a:ext cx="4990440" cy="374283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 rot="17348078">
            <a:off x="797121" y="935833"/>
            <a:ext cx="1624668" cy="2384145"/>
          </a:xfrm>
          <a:prstGeom prst="wedgeEllipseCallout">
            <a:avLst>
              <a:gd name="adj1" fmla="val -19027"/>
              <a:gd name="adj2" fmla="val 8111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1227" y="1656938"/>
            <a:ext cx="2169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I am Not John Taylor.</a:t>
            </a:r>
          </a:p>
        </p:txBody>
      </p:sp>
    </p:spTree>
    <p:extLst>
      <p:ext uri="{BB962C8B-B14F-4D97-AF65-F5344CB8AC3E}">
        <p14:creationId xmlns:p14="http://schemas.microsoft.com/office/powerpoint/2010/main" val="4179509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171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Feedback from the SAD perspective</vt:lpstr>
      <vt:lpstr>What worked and what didn't work?</vt:lpstr>
      <vt:lpstr>PowerPoint Presentation</vt:lpstr>
    </vt:vector>
  </TitlesOfParts>
  <Company>European Spallation Source ESS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from the SAD perspective</dc:title>
  <dc:creator>Zoe Fisher</dc:creator>
  <cp:lastModifiedBy>Zoe Fisher</cp:lastModifiedBy>
  <cp:revision>10</cp:revision>
  <dcterms:created xsi:type="dcterms:W3CDTF">2017-09-29T06:38:00Z</dcterms:created>
  <dcterms:modified xsi:type="dcterms:W3CDTF">2017-09-29T07:18:58Z</dcterms:modified>
</cp:coreProperties>
</file>