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7" r:id="rId2"/>
    <p:sldId id="258" r:id="rId3"/>
  </p:sldIdLst>
  <p:sldSz cx="13003213" cy="9752013"/>
  <p:notesSz cx="6858000" cy="9144000"/>
  <p:defaultTextStyle>
    <a:defPPr>
      <a:defRPr lang="en-US"/>
    </a:defPPr>
    <a:lvl1pPr marL="0" algn="l" defTabSz="1092251" rtl="0" eaLnBrk="1" latinLnBrk="0" hangingPunct="1">
      <a:defRPr sz="2150" kern="1200">
        <a:solidFill>
          <a:schemeClr val="tx1"/>
        </a:solidFill>
        <a:latin typeface="+mn-lt"/>
        <a:ea typeface="+mn-ea"/>
        <a:cs typeface="+mn-cs"/>
      </a:defRPr>
    </a:lvl1pPr>
    <a:lvl2pPr marL="546125" algn="l" defTabSz="1092251" rtl="0" eaLnBrk="1" latinLnBrk="0" hangingPunct="1">
      <a:defRPr sz="2150" kern="1200">
        <a:solidFill>
          <a:schemeClr val="tx1"/>
        </a:solidFill>
        <a:latin typeface="+mn-lt"/>
        <a:ea typeface="+mn-ea"/>
        <a:cs typeface="+mn-cs"/>
      </a:defRPr>
    </a:lvl2pPr>
    <a:lvl3pPr marL="1092251" algn="l" defTabSz="1092251" rtl="0" eaLnBrk="1" latinLnBrk="0" hangingPunct="1">
      <a:defRPr sz="2150" kern="1200">
        <a:solidFill>
          <a:schemeClr val="tx1"/>
        </a:solidFill>
        <a:latin typeface="+mn-lt"/>
        <a:ea typeface="+mn-ea"/>
        <a:cs typeface="+mn-cs"/>
      </a:defRPr>
    </a:lvl3pPr>
    <a:lvl4pPr marL="1638376" algn="l" defTabSz="1092251" rtl="0" eaLnBrk="1" latinLnBrk="0" hangingPunct="1">
      <a:defRPr sz="2150" kern="1200">
        <a:solidFill>
          <a:schemeClr val="tx1"/>
        </a:solidFill>
        <a:latin typeface="+mn-lt"/>
        <a:ea typeface="+mn-ea"/>
        <a:cs typeface="+mn-cs"/>
      </a:defRPr>
    </a:lvl4pPr>
    <a:lvl5pPr marL="2184502" algn="l" defTabSz="1092251" rtl="0" eaLnBrk="1" latinLnBrk="0" hangingPunct="1">
      <a:defRPr sz="2150" kern="1200">
        <a:solidFill>
          <a:schemeClr val="tx1"/>
        </a:solidFill>
        <a:latin typeface="+mn-lt"/>
        <a:ea typeface="+mn-ea"/>
        <a:cs typeface="+mn-cs"/>
      </a:defRPr>
    </a:lvl5pPr>
    <a:lvl6pPr marL="2730627" algn="l" defTabSz="1092251" rtl="0" eaLnBrk="1" latinLnBrk="0" hangingPunct="1">
      <a:defRPr sz="2150" kern="1200">
        <a:solidFill>
          <a:schemeClr val="tx1"/>
        </a:solidFill>
        <a:latin typeface="+mn-lt"/>
        <a:ea typeface="+mn-ea"/>
        <a:cs typeface="+mn-cs"/>
      </a:defRPr>
    </a:lvl6pPr>
    <a:lvl7pPr marL="3276752" algn="l" defTabSz="1092251" rtl="0" eaLnBrk="1" latinLnBrk="0" hangingPunct="1">
      <a:defRPr sz="2150" kern="1200">
        <a:solidFill>
          <a:schemeClr val="tx1"/>
        </a:solidFill>
        <a:latin typeface="+mn-lt"/>
        <a:ea typeface="+mn-ea"/>
        <a:cs typeface="+mn-cs"/>
      </a:defRPr>
    </a:lvl7pPr>
    <a:lvl8pPr marL="3822878" algn="l" defTabSz="1092251" rtl="0" eaLnBrk="1" latinLnBrk="0" hangingPunct="1">
      <a:defRPr sz="2150" kern="1200">
        <a:solidFill>
          <a:schemeClr val="tx1"/>
        </a:solidFill>
        <a:latin typeface="+mn-lt"/>
        <a:ea typeface="+mn-ea"/>
        <a:cs typeface="+mn-cs"/>
      </a:defRPr>
    </a:lvl8pPr>
    <a:lvl9pPr marL="4369003" algn="l" defTabSz="1092251" rtl="0" eaLnBrk="1" latinLnBrk="0" hangingPunct="1">
      <a:defRPr sz="21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310"/>
    <p:restoredTop sz="94618"/>
  </p:normalViewPr>
  <p:slideViewPr>
    <p:cSldViewPr snapToGrid="0" snapToObjects="1">
      <p:cViewPr varScale="1">
        <p:scale>
          <a:sx n="74" d="100"/>
          <a:sy n="74" d="100"/>
        </p:scale>
        <p:origin x="120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1950482" y="2801414"/>
            <a:ext cx="9102249" cy="2492181"/>
          </a:xfrm>
        </p:spPr>
        <p:txBody>
          <a:bodyPr/>
          <a:lstStyle>
            <a:lvl1pPr marL="0" indent="0" algn="ctr">
              <a:buNone/>
              <a:defRPr sz="3413">
                <a:latin typeface="Arial" pitchFamily="34" charset="0"/>
                <a:cs typeface="Arial" pitchFamily="34" charset="0"/>
              </a:defRPr>
            </a:lvl1pPr>
            <a:lvl2pPr marL="650138" indent="0" algn="ctr">
              <a:buNone/>
              <a:defRPr/>
            </a:lvl2pPr>
            <a:lvl3pPr marL="1300277" indent="0" algn="ctr">
              <a:buNone/>
              <a:defRPr/>
            </a:lvl3pPr>
            <a:lvl4pPr marL="1950415" indent="0" algn="ctr">
              <a:buNone/>
              <a:defRPr/>
            </a:lvl4pPr>
            <a:lvl5pPr marL="2600554" indent="0" algn="ctr">
              <a:buNone/>
              <a:defRPr/>
            </a:lvl5pPr>
            <a:lvl6pPr marL="3250692" indent="0" algn="ctr">
              <a:buNone/>
              <a:defRPr/>
            </a:lvl6pPr>
            <a:lvl7pPr marL="3900830" indent="0" algn="ctr">
              <a:buNone/>
              <a:defRPr/>
            </a:lvl7pPr>
            <a:lvl8pPr marL="4550969" indent="0" algn="ctr">
              <a:buNone/>
              <a:defRPr/>
            </a:lvl8pPr>
            <a:lvl9pPr marL="5201107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474056"/>
            <a:ext cx="13003213" cy="162533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/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7" y="268245"/>
            <a:ext cx="13003213" cy="1125319"/>
          </a:xfrm>
        </p:spPr>
        <p:txBody>
          <a:bodyPr/>
          <a:lstStyle>
            <a:lvl1pPr>
              <a:defRPr sz="5119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623E64A-D540-46E5-A28C-C8DD09F3E5E6}" type="slidenum">
              <a:rPr lang="en-GB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1074467" y="1599376"/>
            <a:ext cx="11059609" cy="6245126"/>
          </a:xfrm>
        </p:spPr>
        <p:txBody>
          <a:bodyPr/>
          <a:lstStyle>
            <a:lvl1pPr>
              <a:defRPr i="0"/>
            </a:lvl1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/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BAD2CF-39E8-478F-92F3-BB99612921F3}" type="slidenum">
              <a:rPr lang="en-GB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972067" y="1701771"/>
            <a:ext cx="11365184" cy="6041147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687" y="268245"/>
            <a:ext cx="13003213" cy="1125319"/>
          </a:xfrm>
        </p:spPr>
        <p:txBody>
          <a:bodyPr/>
          <a:lstStyle>
            <a:lvl1pPr>
              <a:defRPr sz="5119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/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20465"/>
            <a:ext cx="13003213" cy="920530"/>
          </a:xfrm>
        </p:spPr>
        <p:txBody>
          <a:bodyPr/>
          <a:lstStyle>
            <a:lvl1pPr>
              <a:defRPr sz="5119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BAD2CF-39E8-478F-92F3-BB99612921F3}" type="slidenum">
              <a:rPr lang="en-GB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1074467" y="1496981"/>
            <a:ext cx="5427141" cy="511974"/>
          </a:xfr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lang="en-GB" sz="2844" i="0" dirty="0">
                <a:solidFill>
                  <a:schemeClr val="accent6">
                    <a:lumMod val="60000"/>
                    <a:lumOff val="40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6706404" y="1496981"/>
            <a:ext cx="5427141" cy="511974"/>
          </a:xfr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lang="en-GB" sz="2844" i="0" dirty="0">
                <a:solidFill>
                  <a:schemeClr val="accent6">
                    <a:lumMod val="60000"/>
                    <a:lumOff val="40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1074467" y="2008003"/>
            <a:ext cx="5427141" cy="583649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6706404" y="2008954"/>
            <a:ext cx="5427141" cy="583649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</p:txBody>
      </p:sp>
    </p:spTree>
    <p:extLst/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BAD2CF-39E8-478F-92F3-BB99612921F3}" type="slidenum">
              <a:rPr lang="en-GB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687" y="268245"/>
            <a:ext cx="13003213" cy="1125319"/>
          </a:xfrm>
        </p:spPr>
        <p:txBody>
          <a:bodyPr/>
          <a:lstStyle>
            <a:lvl1pPr>
              <a:defRPr sz="5119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/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BAD2CF-39E8-478F-92F3-BB99612921F3}" type="slidenum">
              <a:rPr lang="en-GB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</p:spTree>
    <p:extLst/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5241" y="1595990"/>
            <a:ext cx="11052731" cy="3395145"/>
          </a:xfrm>
        </p:spPr>
        <p:txBody>
          <a:bodyPr anchor="b"/>
          <a:lstStyle>
            <a:lvl1pPr algn="ctr">
              <a:defRPr sz="8532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5402" y="5122065"/>
            <a:ext cx="9752410" cy="2354478"/>
          </a:xfrm>
        </p:spPr>
        <p:txBody>
          <a:bodyPr/>
          <a:lstStyle>
            <a:lvl1pPr marL="0" indent="0" algn="ctr">
              <a:buNone/>
              <a:defRPr sz="3413"/>
            </a:lvl1pPr>
            <a:lvl2pPr marL="650138" indent="0" algn="ctr">
              <a:buNone/>
              <a:defRPr sz="2844"/>
            </a:lvl2pPr>
            <a:lvl3pPr marL="1300277" indent="0" algn="ctr">
              <a:buNone/>
              <a:defRPr sz="2560"/>
            </a:lvl3pPr>
            <a:lvl4pPr marL="1950415" indent="0" algn="ctr">
              <a:buNone/>
              <a:defRPr sz="2275"/>
            </a:lvl4pPr>
            <a:lvl5pPr marL="2600554" indent="0" algn="ctr">
              <a:buNone/>
              <a:defRPr sz="2275"/>
            </a:lvl5pPr>
            <a:lvl6pPr marL="3250692" indent="0" algn="ctr">
              <a:buNone/>
              <a:defRPr sz="2275"/>
            </a:lvl6pPr>
            <a:lvl7pPr marL="3900830" indent="0" algn="ctr">
              <a:buNone/>
              <a:defRPr sz="2275"/>
            </a:lvl7pPr>
            <a:lvl8pPr marL="4550969" indent="0" algn="ctr">
              <a:buNone/>
              <a:defRPr sz="2275"/>
            </a:lvl8pPr>
            <a:lvl9pPr marL="5201107" indent="0" algn="ctr">
              <a:buNone/>
              <a:defRPr sz="2275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300277"/>
            <a:fld id="{75E0CD3C-D383-43D9-B4DB-5C3E9A827AEC}" type="datetimeFigureOut">
              <a:rPr lang="en-GB" sz="2560" smtClean="0">
                <a:solidFill>
                  <a:srgbClr val="000000"/>
                </a:solidFill>
              </a:rPr>
              <a:pPr defTabSz="1300277"/>
              <a:t>29/09/2017</a:t>
            </a:fld>
            <a:endParaRPr lang="en-GB" sz="256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AD2CF-39E8-478F-92F3-BB99612921F3}" type="slidenum">
              <a:rPr lang="en-GB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</p:spTree>
    <p:extLst/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0161" y="9038675"/>
            <a:ext cx="3034083" cy="519204"/>
          </a:xfrm>
          <a:prstGeom prst="rect">
            <a:avLst/>
          </a:prstGeom>
        </p:spPr>
        <p:txBody>
          <a:bodyPr/>
          <a:lstStyle/>
          <a:p>
            <a:pPr defTabSz="1300277"/>
            <a:fld id="{75E0CD3C-D383-43D9-B4DB-5C3E9A827AEC}" type="datetimeFigureOut">
              <a:rPr lang="en-GB" sz="2560" smtClean="0">
                <a:solidFill>
                  <a:srgbClr val="000000"/>
                </a:solidFill>
              </a:rPr>
              <a:pPr defTabSz="1300277"/>
              <a:t>29/09/2017</a:t>
            </a:fld>
            <a:endParaRPr lang="en-GB" sz="256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AD2CF-39E8-478F-92F3-BB99612921F3}" type="slidenum">
              <a:rPr lang="en-GB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</p:spTree>
    <p:extLst/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0" Type="http://schemas.openxmlformats.org/officeDocument/2006/relationships/image" Target="../media/image1.jpeg"/><Relationship Id="rId11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98219" y="8593988"/>
            <a:ext cx="3906453" cy="847913"/>
          </a:xfrm>
          <a:prstGeom prst="rect">
            <a:avLst/>
          </a:prstGeom>
        </p:spPr>
      </p:pic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474056"/>
            <a:ext cx="13003213" cy="1625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2067" y="2186302"/>
            <a:ext cx="11052731" cy="64539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 smtClean="0"/>
              <a:t>Click to edit Master text styles</a:t>
            </a:r>
          </a:p>
          <a:p>
            <a:pPr lvl="1"/>
            <a:r>
              <a:rPr lang="en-GB" altLang="en-US" dirty="0" smtClean="0"/>
              <a:t>Second level</a:t>
            </a:r>
          </a:p>
        </p:txBody>
      </p:sp>
      <p:pic>
        <p:nvPicPr>
          <p:cNvPr id="5127" name="Picture 7" descr="ESS_Logo_Frugal_Blue_cmyk.png"/>
          <p:cNvPicPr>
            <a:picLocks noChangeAspect="1"/>
          </p:cNvPicPr>
          <p:nvPr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674" y="8458235"/>
            <a:ext cx="1945579" cy="1046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905867" y="9017945"/>
            <a:ext cx="4117684" cy="5192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300277"/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12024798" y="9223780"/>
            <a:ext cx="978415" cy="5192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300277"/>
            <a:fld id="{2BBAD2CF-39E8-478F-92F3-BB99612921F3}" type="slidenum">
              <a:rPr lang="en-GB" smtClean="0">
                <a:solidFill>
                  <a:srgbClr val="000000">
                    <a:tint val="75000"/>
                  </a:srgbClr>
                </a:solidFill>
              </a:rPr>
              <a:pPr defTabSz="1300277"/>
              <a:t>‹#›</a:t>
            </a:fld>
            <a:endParaRPr lang="en-GB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2129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6257" b="1">
          <a:solidFill>
            <a:srgbClr val="3C8C93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6257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6257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6257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6257" b="1">
          <a:solidFill>
            <a:srgbClr val="3C8C93"/>
          </a:solidFill>
          <a:latin typeface="Arial" charset="0"/>
          <a:ea typeface="ヒラギノ角ゴ Pro W3" pitchFamily="84" charset="-128"/>
          <a:cs typeface="Arial" charset="0"/>
        </a:defRPr>
      </a:lvl5pPr>
      <a:lvl6pPr marL="650138" algn="ctr" rtl="0" eaLnBrk="1" fontAlgn="base" hangingPunct="1">
        <a:spcBef>
          <a:spcPct val="0"/>
        </a:spcBef>
        <a:spcAft>
          <a:spcPct val="0"/>
        </a:spcAft>
        <a:defRPr sz="6257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6pPr>
      <a:lvl7pPr marL="1300277" algn="ctr" rtl="0" eaLnBrk="1" fontAlgn="base" hangingPunct="1">
        <a:spcBef>
          <a:spcPct val="0"/>
        </a:spcBef>
        <a:spcAft>
          <a:spcPct val="0"/>
        </a:spcAft>
        <a:defRPr sz="6257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7pPr>
      <a:lvl8pPr marL="1950415" algn="ctr" rtl="0" eaLnBrk="1" fontAlgn="base" hangingPunct="1">
        <a:spcBef>
          <a:spcPct val="0"/>
        </a:spcBef>
        <a:spcAft>
          <a:spcPct val="0"/>
        </a:spcAft>
        <a:defRPr sz="6257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8pPr>
      <a:lvl9pPr marL="2600554" algn="ctr" rtl="0" eaLnBrk="1" fontAlgn="base" hangingPunct="1">
        <a:spcBef>
          <a:spcPct val="0"/>
        </a:spcBef>
        <a:spcAft>
          <a:spcPct val="0"/>
        </a:spcAft>
        <a:defRPr sz="6257">
          <a:solidFill>
            <a:schemeClr val="tx2"/>
          </a:solidFill>
          <a:latin typeface="Lucida Grande" pitchFamily="84" charset="0"/>
          <a:ea typeface="ヒラギノ角ゴ Pro W3" pitchFamily="84" charset="-128"/>
        </a:defRPr>
      </a:lvl9pPr>
    </p:titleStyle>
    <p:bodyStyle>
      <a:lvl1pPr marL="487604" indent="-487604" algn="l" rtl="0" eaLnBrk="1" fontAlgn="base" hangingPunct="1">
        <a:spcBef>
          <a:spcPct val="20000"/>
        </a:spcBef>
        <a:spcAft>
          <a:spcPct val="0"/>
        </a:spcAft>
        <a:buChar char="•"/>
        <a:defRPr sz="3413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1056475" indent="-406337" algn="l" rtl="0" eaLnBrk="1" fontAlgn="base" hangingPunct="1">
        <a:spcBef>
          <a:spcPct val="20000"/>
        </a:spcBef>
        <a:spcAft>
          <a:spcPct val="0"/>
        </a:spcAft>
        <a:buChar char="–"/>
        <a:defRPr sz="3128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625346" indent="-325069" algn="l" rtl="0" eaLnBrk="1" fontAlgn="base" hangingPunct="1">
        <a:spcBef>
          <a:spcPct val="20000"/>
        </a:spcBef>
        <a:spcAft>
          <a:spcPct val="0"/>
        </a:spcAft>
        <a:buChar char="•"/>
        <a:defRPr sz="3413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3pPr>
      <a:lvl4pPr marL="2275484" indent="-325069" algn="l" rtl="0" eaLnBrk="1" fontAlgn="base" hangingPunct="1">
        <a:spcBef>
          <a:spcPct val="20000"/>
        </a:spcBef>
        <a:spcAft>
          <a:spcPct val="0"/>
        </a:spcAft>
        <a:buChar char="–"/>
        <a:defRPr sz="2844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4pPr>
      <a:lvl5pPr marL="2925623" indent="-325069" algn="l" rtl="0" eaLnBrk="1" fontAlgn="base" hangingPunct="1">
        <a:spcBef>
          <a:spcPct val="20000"/>
        </a:spcBef>
        <a:spcAft>
          <a:spcPct val="0"/>
        </a:spcAft>
        <a:buChar char="»"/>
        <a:defRPr sz="2844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5pPr>
      <a:lvl6pPr marL="3575761" indent="-325069" algn="l" rtl="0" eaLnBrk="1" fontAlgn="base" hangingPunct="1">
        <a:spcBef>
          <a:spcPct val="20000"/>
        </a:spcBef>
        <a:spcAft>
          <a:spcPct val="0"/>
        </a:spcAft>
        <a:buChar char="»"/>
        <a:defRPr sz="2844">
          <a:solidFill>
            <a:schemeClr val="tx1"/>
          </a:solidFill>
          <a:latin typeface="+mn-lt"/>
          <a:ea typeface="+mn-ea"/>
        </a:defRPr>
      </a:lvl6pPr>
      <a:lvl7pPr marL="4225900" indent="-325069" algn="l" rtl="0" eaLnBrk="1" fontAlgn="base" hangingPunct="1">
        <a:spcBef>
          <a:spcPct val="20000"/>
        </a:spcBef>
        <a:spcAft>
          <a:spcPct val="0"/>
        </a:spcAft>
        <a:buChar char="»"/>
        <a:defRPr sz="2844">
          <a:solidFill>
            <a:schemeClr val="tx1"/>
          </a:solidFill>
          <a:latin typeface="+mn-lt"/>
          <a:ea typeface="+mn-ea"/>
        </a:defRPr>
      </a:lvl7pPr>
      <a:lvl8pPr marL="4876038" indent="-325069" algn="l" rtl="0" eaLnBrk="1" fontAlgn="base" hangingPunct="1">
        <a:spcBef>
          <a:spcPct val="20000"/>
        </a:spcBef>
        <a:spcAft>
          <a:spcPct val="0"/>
        </a:spcAft>
        <a:buChar char="»"/>
        <a:defRPr sz="2844">
          <a:solidFill>
            <a:schemeClr val="tx1"/>
          </a:solidFill>
          <a:latin typeface="+mn-lt"/>
          <a:ea typeface="+mn-ea"/>
        </a:defRPr>
      </a:lvl8pPr>
      <a:lvl9pPr marL="5526176" indent="-325069" algn="l" rtl="0" eaLnBrk="1" fontAlgn="base" hangingPunct="1">
        <a:spcBef>
          <a:spcPct val="20000"/>
        </a:spcBef>
        <a:spcAft>
          <a:spcPct val="0"/>
        </a:spcAft>
        <a:buChar char="»"/>
        <a:defRPr sz="2844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1300277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1pPr>
      <a:lvl2pPr marL="650138" algn="l" defTabSz="1300277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300277" algn="l" defTabSz="1300277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3pPr>
      <a:lvl4pPr marL="1950415" algn="l" defTabSz="1300277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4pPr>
      <a:lvl5pPr marL="2600554" algn="l" defTabSz="1300277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5pPr>
      <a:lvl6pPr marL="3250692" algn="l" defTabSz="1300277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3900830" algn="l" defTabSz="1300277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550969" algn="l" defTabSz="1300277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201107" algn="l" defTabSz="1300277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IKON Feedback</a:t>
            </a:r>
            <a:br>
              <a:rPr lang="en-GB" dirty="0" smtClean="0"/>
            </a:br>
            <a:r>
              <a:rPr lang="en-GB" dirty="0" err="1" smtClean="0"/>
              <a:t>LoKI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29</a:t>
            </a:r>
            <a:r>
              <a:rPr lang="en-GB" baseline="30000" dirty="0" smtClean="0"/>
              <a:t>th</a:t>
            </a:r>
            <a:r>
              <a:rPr lang="en-GB" dirty="0" smtClean="0"/>
              <a:t> 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7337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13003213" cy="1125319"/>
          </a:xfrm>
        </p:spPr>
        <p:txBody>
          <a:bodyPr/>
          <a:lstStyle/>
          <a:p>
            <a:r>
              <a:rPr lang="en-US" dirty="0" err="1" smtClean="0"/>
              <a:t>LoKI</a:t>
            </a:r>
            <a:r>
              <a:rPr lang="en-US" dirty="0" smtClean="0"/>
              <a:t> Feedback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15022" y="1377416"/>
            <a:ext cx="98402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charset="0"/>
              <a:buChar char="•"/>
            </a:pPr>
            <a:r>
              <a:rPr lang="en-US" sz="2400" dirty="0" smtClean="0"/>
              <a:t>Increased technical focus valuable</a:t>
            </a:r>
            <a:endParaRPr lang="en-US" sz="2400" dirty="0" smtClean="0"/>
          </a:p>
          <a:p>
            <a:pPr marL="457200" indent="-457200">
              <a:buFont typeface="Arial" charset="0"/>
              <a:buChar char="•"/>
            </a:pPr>
            <a:r>
              <a:rPr lang="en-US" sz="2400" dirty="0" smtClean="0"/>
              <a:t>Good interactions and engagement</a:t>
            </a:r>
            <a:endParaRPr lang="en-US" sz="2400" dirty="0"/>
          </a:p>
          <a:p>
            <a:pPr marL="457200" indent="-457200">
              <a:buFont typeface="Arial" charset="0"/>
              <a:buChar char="•"/>
            </a:pPr>
            <a:r>
              <a:rPr lang="en-US" sz="2400" dirty="0" smtClean="0"/>
              <a:t>Useful to have team </a:t>
            </a:r>
            <a:r>
              <a:rPr lang="en-US" sz="2400" dirty="0" smtClean="0"/>
              <a:t>meetings &amp; discussions with ESS staff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15023" y="3379928"/>
            <a:ext cx="1197250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charset="0"/>
              <a:buChar char="•"/>
            </a:pPr>
            <a:r>
              <a:rPr lang="en-US" sz="2400" dirty="0" smtClean="0"/>
              <a:t>Late changes to bunker are worrying, but pleasingly low level of panic amongst teams </a:t>
            </a:r>
            <a:r>
              <a:rPr lang="mr-IN" sz="2400" dirty="0" smtClean="0"/>
              <a:t>–</a:t>
            </a:r>
            <a:r>
              <a:rPr lang="en-US" sz="2400" dirty="0" smtClean="0"/>
              <a:t> more “can do” attitude emerging.</a:t>
            </a:r>
          </a:p>
          <a:p>
            <a:pPr marL="457200" lvl="0" indent="-457200">
              <a:buFont typeface="Arial" charset="0"/>
              <a:buChar char="•"/>
            </a:pPr>
            <a:r>
              <a:rPr lang="en-US" sz="2400" dirty="0">
                <a:solidFill>
                  <a:srgbClr val="000000"/>
                </a:solidFill>
              </a:rPr>
              <a:t>Good to see planning &amp; schedule coordination coming together</a:t>
            </a:r>
            <a:r>
              <a:rPr lang="en-US" sz="2400" dirty="0" smtClean="0">
                <a:solidFill>
                  <a:srgbClr val="000000"/>
                </a:solidFill>
              </a:rPr>
              <a:t>.</a:t>
            </a:r>
          </a:p>
          <a:p>
            <a:pPr marL="457200" lvl="0" indent="-457200">
              <a:buFont typeface="Arial" charset="0"/>
              <a:buChar char="•"/>
            </a:pPr>
            <a:r>
              <a:rPr lang="en-US" sz="2400" dirty="0" smtClean="0">
                <a:solidFill>
                  <a:srgbClr val="000000"/>
                </a:solidFill>
              </a:rPr>
              <a:t>Good progress on detectors and data chain, still some concerns for </a:t>
            </a:r>
            <a:r>
              <a:rPr lang="en-US" sz="2400" dirty="0" err="1" smtClean="0">
                <a:solidFill>
                  <a:srgbClr val="000000"/>
                </a:solidFill>
              </a:rPr>
              <a:t>LoKI</a:t>
            </a:r>
            <a:r>
              <a:rPr lang="en-US" sz="2400" dirty="0" smtClean="0">
                <a:solidFill>
                  <a:srgbClr val="000000"/>
                </a:solidFill>
              </a:rPr>
              <a:t> with detector choices.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15021" y="6167207"/>
            <a:ext cx="1219679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charset="0"/>
              <a:buChar char="•"/>
            </a:pPr>
            <a:r>
              <a:rPr lang="en-US" sz="2400" dirty="0" smtClean="0">
                <a:solidFill>
                  <a:srgbClr val="000000"/>
                </a:solidFill>
              </a:rPr>
              <a:t>Put an “Ad-Hoc” session alongside all parallels </a:t>
            </a:r>
            <a:r>
              <a:rPr lang="mr-IN" sz="2400" dirty="0" smtClean="0">
                <a:solidFill>
                  <a:srgbClr val="000000"/>
                </a:solidFill>
              </a:rPr>
              <a:t>–</a:t>
            </a:r>
            <a:r>
              <a:rPr lang="en-US" sz="2400" dirty="0" smtClean="0">
                <a:solidFill>
                  <a:srgbClr val="000000"/>
                </a:solidFill>
              </a:rPr>
              <a:t> might help with meeting rooms being filled.</a:t>
            </a:r>
          </a:p>
          <a:p>
            <a:pPr marL="457200" indent="-457200">
              <a:buFont typeface="Arial" charset="0"/>
              <a:buChar char="•"/>
            </a:pPr>
            <a:r>
              <a:rPr lang="en-US" sz="2400" dirty="0" smtClean="0">
                <a:solidFill>
                  <a:srgbClr val="000000"/>
                </a:solidFill>
              </a:rPr>
              <a:t>Explicit coffee times and time for people to get between sessions (if meeting rooms are dispersed)</a:t>
            </a:r>
          </a:p>
          <a:p>
            <a:pPr marL="457200" indent="-457200">
              <a:buFont typeface="Arial" charset="0"/>
              <a:buChar char="•"/>
            </a:pPr>
            <a:r>
              <a:rPr lang="en-US" sz="2400" dirty="0" smtClean="0">
                <a:solidFill>
                  <a:srgbClr val="000000"/>
                </a:solidFill>
              </a:rPr>
              <a:t>Longer instrument class sessions for collaboration between teams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15022" y="903351"/>
            <a:ext cx="11288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IKON</a:t>
            </a:r>
            <a:endParaRPr lang="en-US" sz="28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415022" y="2838946"/>
            <a:ext cx="14638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Project</a:t>
            </a:r>
            <a:endParaRPr lang="en-US" sz="2800" b="1" dirty="0"/>
          </a:p>
        </p:txBody>
      </p:sp>
      <p:sp>
        <p:nvSpPr>
          <p:cNvPr id="15" name="Rectangle 14"/>
          <p:cNvSpPr/>
          <p:nvPr/>
        </p:nvSpPr>
        <p:spPr>
          <a:xfrm>
            <a:off x="415022" y="5621788"/>
            <a:ext cx="508985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b="1" dirty="0">
                <a:solidFill>
                  <a:srgbClr val="000000"/>
                </a:solidFill>
              </a:rPr>
              <a:t>Suggestions for next IKON</a:t>
            </a:r>
          </a:p>
        </p:txBody>
      </p:sp>
    </p:spTree>
    <p:extLst>
      <p:ext uri="{BB962C8B-B14F-4D97-AF65-F5344CB8AC3E}">
        <p14:creationId xmlns:p14="http://schemas.microsoft.com/office/powerpoint/2010/main" val="1537018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K-ESS_PowerPoint_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Lucida Grande"/>
        <a:ea typeface="ヒラギノ角ゴ Pro W3"/>
        <a:cs typeface=""/>
      </a:majorFont>
      <a:minorFont>
        <a:latin typeface="Lucida Grande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Grande" pitchFamily="84" charset="0"/>
            <a:ea typeface="ヒラギノ角ゴ Pro W3" pitchFamily="8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Grande" pitchFamily="84" charset="0"/>
            <a:ea typeface="ヒラギノ角ゴ Pro W3" pitchFamily="8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270127AF-A0D2-43A7-B8C1-5693D4A72E9B}" vid="{20A7B70E-709A-4B11-B590-AFAC8FD48F89}"/>
    </a:ext>
  </a:extLst>
</a:theme>
</file>

<file path=ppt/theme/themeOverride1.xml><?xml version="1.0" encoding="utf-8"?>
<a:themeOverride xmlns:a="http://schemas.openxmlformats.org/drawingml/2006/main">
  <a:clrScheme name="Blank Presentatio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Default</Template>
  <TotalTime>43</TotalTime>
  <Words>126</Words>
  <Application>Microsoft Macintosh PowerPoint</Application>
  <PresentationFormat>Custom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Calibri</vt:lpstr>
      <vt:lpstr>Lucida Grande</vt:lpstr>
      <vt:lpstr>ヒラギノ角ゴ Pro W3</vt:lpstr>
      <vt:lpstr>Arial</vt:lpstr>
      <vt:lpstr>UK-ESS_PowerPoint_template</vt:lpstr>
      <vt:lpstr>IKON Feedback LoKI</vt:lpstr>
      <vt:lpstr>LoKI Feedback</vt:lpstr>
    </vt:vector>
  </TitlesOfParts>
  <Company/>
  <LinksUpToDate>false</LinksUpToDate>
  <SharedDoc>false</SharedDoc>
  <HyperlinksChanged>false</HyperlinksChanged>
  <AppVersion>15.0035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IKON Feedback LoKI</dc:title>
  <dc:creator>Microsoft Office User</dc:creator>
  <cp:lastModifiedBy>Microsoft Office User</cp:lastModifiedBy>
  <cp:revision>7</cp:revision>
  <dcterms:created xsi:type="dcterms:W3CDTF">2017-09-29T06:37:35Z</dcterms:created>
  <dcterms:modified xsi:type="dcterms:W3CDTF">2017-09-29T07:36:28Z</dcterms:modified>
</cp:coreProperties>
</file>