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theme/theme3.xml" ContentType="application/vnd.openxmlformats-officedocument.them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94" r:id="rId2"/>
    <p:sldId id="258" r:id="rId3"/>
    <p:sldId id="400" r:id="rId4"/>
    <p:sldId id="40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21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9E76B-BB2D-7544-8E61-AFAAC4211BAF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1E3FD-746D-CD4D-895C-53B9F272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A5856-8698-7D41-B001-35FC37D49D9B}" type="datetimeFigureOut">
              <a:rPr lang="en-US" smtClean="0"/>
              <a:pPr/>
              <a:t>9/29/17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440FA-5A3A-0446-A74E-A8773403F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2, May 31</a:t>
            </a:r>
            <a:r>
              <a:rPr lang="en-US" baseline="30000" dirty="0" smtClean="0"/>
              <a:t>st</a:t>
            </a:r>
            <a:r>
              <a:rPr lang="en-US" dirty="0" smtClean="0"/>
              <a:t>.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440FA-5A3A-0446-A74E-A8773403F5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7 German instruments,</a:t>
            </a:r>
            <a:r>
              <a:rPr lang="en-US" baseline="0" dirty="0" smtClean="0"/>
              <a:t> two of which are lead by TUM, (three by </a:t>
            </a:r>
            <a:r>
              <a:rPr lang="en-US" baseline="0" dirty="0" err="1" smtClean="0"/>
              <a:t>Jülich</a:t>
            </a:r>
            <a:r>
              <a:rPr lang="en-US" baseline="0" dirty="0" smtClean="0"/>
              <a:t>, one </a:t>
            </a:r>
            <a:r>
              <a:rPr lang="en-US" baseline="0" smtClean="0"/>
              <a:t>of which </a:t>
            </a:r>
            <a:r>
              <a:rPr lang="en-US" baseline="0" dirty="0" smtClean="0"/>
              <a:t>by </a:t>
            </a:r>
            <a:r>
              <a:rPr lang="en-US" baseline="0" dirty="0" err="1" smtClean="0"/>
              <a:t>Jülich</a:t>
            </a:r>
            <a:r>
              <a:rPr lang="en-US" baseline="0" dirty="0" smtClean="0"/>
              <a:t> @ MLZ,  two by former GKSS?)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440FA-5A3A-0446-A74E-A8773403F5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Integration, software etc. </a:t>
            </a:r>
            <a:r>
              <a:rPr lang="en-US" smtClean="0"/>
              <a:t>schedule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440FA-5A3A-0446-A74E-A8773403F5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trust rumors</a:t>
            </a:r>
            <a:r>
              <a:rPr lang="en-US" baseline="0" dirty="0" smtClean="0"/>
              <a:t> </a:t>
            </a:r>
            <a:r>
              <a:rPr lang="en-US" dirty="0" smtClean="0"/>
              <a:t>Moderator x3</a:t>
            </a:r>
            <a:r>
              <a:rPr lang="en-US" baseline="0" dirty="0" smtClean="0"/>
              <a:t> </a:t>
            </a:r>
            <a:r>
              <a:rPr lang="en-US" dirty="0" smtClean="0"/>
              <a:t>Floor-load</a:t>
            </a:r>
            <a:r>
              <a:rPr lang="en-US" baseline="0" dirty="0" smtClean="0"/>
              <a:t> </a:t>
            </a:r>
            <a:r>
              <a:rPr lang="en-US" dirty="0" smtClean="0"/>
              <a:t>Bunker Ceiling</a:t>
            </a:r>
            <a:r>
              <a:rPr lang="en-US" baseline="0" dirty="0" smtClean="0"/>
              <a:t> </a:t>
            </a:r>
            <a:r>
              <a:rPr lang="en-US" dirty="0" smtClean="0"/>
              <a:t>Bunker Wall</a:t>
            </a:r>
            <a:r>
              <a:rPr lang="en-US" baseline="0" dirty="0" smtClean="0"/>
              <a:t> </a:t>
            </a:r>
            <a:r>
              <a:rPr lang="en-US" dirty="0" smtClean="0"/>
              <a:t>…?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440FA-5A3A-0446-A74E-A8773403F5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20700" y="2735860"/>
            <a:ext cx="8128000" cy="1295400"/>
          </a:xfrm>
        </p:spPr>
        <p:txBody>
          <a:bodyPr/>
          <a:lstStyle>
            <a:lvl1pPr algn="ctr">
              <a:defRPr sz="3200" b="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20700" y="4336060"/>
            <a:ext cx="81280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508000" y="6400800"/>
            <a:ext cx="8153400" cy="3048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smtClean="0"/>
              <a:t>IKON 13 Feedback, ODIN</a:t>
            </a:r>
            <a:endParaRPr lang="en-US"/>
          </a:p>
        </p:txBody>
      </p:sp>
      <p:pic>
        <p:nvPicPr>
          <p:cNvPr id="12" name="Picture 29" descr="U:\Logos und Grafiken\TUMLogo_oZ_Vollfl_blau_RGB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634920" y="423276"/>
            <a:ext cx="1026072" cy="54167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 14" descr="PSI-Logo_narrow_30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 t="24270"/>
          <a:stretch>
            <a:fillRect/>
          </a:stretch>
        </p:blipFill>
        <p:spPr bwMode="auto">
          <a:xfrm>
            <a:off x="7674946" y="1994202"/>
            <a:ext cx="1016000" cy="27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46531"/>
          <a:stretch>
            <a:fillRect/>
          </a:stretch>
        </p:blipFill>
        <p:spPr bwMode="auto">
          <a:xfrm>
            <a:off x="7866387" y="1213109"/>
            <a:ext cx="576926" cy="57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453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Sept, 29th.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IKON 13 Feedback, ODIN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1288F-6C5F-6A48-B6D2-5A150C0260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 14" descr="PSI-Logo_narrow_30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>
            <a:fillRect/>
          </a:stretch>
        </p:blipFill>
        <p:spPr bwMode="auto">
          <a:xfrm>
            <a:off x="4063790" y="295226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525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8000" y="1692275"/>
            <a:ext cx="3987800" cy="4479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92275"/>
            <a:ext cx="3987800" cy="4479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Sept, 29th.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IKON 13 Feedback, ODIN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1288F-6C5F-6A48-B6D2-5A150C0260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Bild 14" descr="PSI-Logo_narrow_30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>
            <a:fillRect/>
          </a:stretch>
        </p:blipFill>
        <p:spPr bwMode="auto">
          <a:xfrm>
            <a:off x="4063790" y="295226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157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849790"/>
            <a:ext cx="8128000" cy="60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Mastertitelformat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01800"/>
            <a:ext cx="8128000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Mastertextformat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400800"/>
            <a:ext cx="1478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/>
            </a:lvl1pPr>
          </a:lstStyle>
          <a:p>
            <a:r>
              <a:rPr lang="en-US" smtClean="0"/>
              <a:t>Sept, 29th. 2017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6114" y="6400800"/>
            <a:ext cx="516580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r>
              <a:rPr lang="en-US" smtClean="0"/>
              <a:t>IKON 13 Feedback, ODIN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38376" y="6400800"/>
            <a:ext cx="119762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8A1288F-6C5F-6A48-B6D2-5A150C0260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224653" y="479425"/>
            <a:ext cx="184619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 noProof="0" dirty="0" err="1" smtClean="0">
                <a:solidFill>
                  <a:schemeClr val="bg2"/>
                </a:solidFill>
              </a:rPr>
              <a:t>Technische</a:t>
            </a:r>
            <a:r>
              <a:rPr lang="en-US" sz="900" b="0" noProof="0" dirty="0" smtClean="0">
                <a:solidFill>
                  <a:schemeClr val="bg2"/>
                </a:solidFill>
              </a:rPr>
              <a:t> </a:t>
            </a:r>
            <a:r>
              <a:rPr lang="en-US" sz="900" b="0" noProof="0" dirty="0" err="1" smtClean="0">
                <a:solidFill>
                  <a:schemeClr val="bg2"/>
                </a:solidFill>
              </a:rPr>
              <a:t>Universität</a:t>
            </a:r>
            <a:r>
              <a:rPr lang="en-US" sz="900" b="0" noProof="0" dirty="0" smtClean="0">
                <a:solidFill>
                  <a:schemeClr val="bg2"/>
                </a:solidFill>
              </a:rPr>
              <a:t> </a:t>
            </a:r>
            <a:r>
              <a:rPr lang="en-US" sz="900" b="0" noProof="0" dirty="0" err="1" smtClean="0">
                <a:solidFill>
                  <a:schemeClr val="bg2"/>
                </a:solidFill>
              </a:rPr>
              <a:t>München</a:t>
            </a:r>
            <a:endParaRPr lang="en-US" sz="900" b="0" noProof="0" dirty="0">
              <a:solidFill>
                <a:schemeClr val="bg2"/>
              </a:solidFill>
            </a:endParaRPr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b="0" noProof="0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b="0" noProof="0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pic>
        <p:nvPicPr>
          <p:cNvPr id="42" name="Picture 29" descr="U:\Logos und Grafiken\TUMLogo_oZ_Vollfl_blau_RGB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039778" y="325438"/>
            <a:ext cx="604440" cy="319088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382" y="217996"/>
            <a:ext cx="864657" cy="46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Bild 14" descr="PSI-Logo_narrow_30k.ep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>
            <a:fillRect/>
          </a:stretch>
        </p:blipFill>
        <p:spPr bwMode="auto">
          <a:xfrm>
            <a:off x="4063790" y="295226"/>
            <a:ext cx="1016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>
          <a:solidFill>
            <a:schemeClr val="tx1"/>
          </a:solidFill>
          <a:latin typeface="+mj-lt"/>
          <a:ea typeface="ＭＳ Ｐゴシック" pitchFamily="-65" charset="-128"/>
          <a:cs typeface="ＭＳ Ｐゴシック" pitchFamily="18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000" b="0">
          <a:solidFill>
            <a:schemeClr val="tx1"/>
          </a:solidFill>
          <a:latin typeface="+mn-lt"/>
          <a:ea typeface="ＭＳ Ｐゴシック" pitchFamily="-65" charset="-128"/>
          <a:cs typeface="ＭＳ Ｐゴシック" pitchFamily="18" charset="-128"/>
        </a:defRPr>
      </a:lvl1pPr>
      <a:lvl2pPr marL="534988" indent="-2682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Lucida Grande"/>
        <a:buChar char="□"/>
        <a:defRPr sz="2000" b="0">
          <a:solidFill>
            <a:schemeClr val="tx1"/>
          </a:solidFill>
          <a:latin typeface="+mn-lt"/>
          <a:ea typeface="ＭＳ Ｐゴシック" pitchFamily="-65" charset="-128"/>
        </a:defRPr>
      </a:lvl2pPr>
      <a:lvl3pPr marL="801688" indent="-2667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Lucida Grande"/>
        <a:buChar char="□"/>
        <a:defRPr sz="2000" b="0">
          <a:solidFill>
            <a:schemeClr val="tx1"/>
          </a:solidFill>
          <a:latin typeface="+mn-lt"/>
          <a:ea typeface="ＭＳ Ｐゴシック" pitchFamily="-65" charset="-128"/>
        </a:defRPr>
      </a:lvl3pPr>
      <a:lvl4pPr marL="1079500" indent="-2778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Lucida Grande"/>
        <a:buChar char="□"/>
        <a:defRPr sz="2000" b="0">
          <a:solidFill>
            <a:schemeClr val="tx1"/>
          </a:solidFill>
          <a:latin typeface="+mn-lt"/>
          <a:ea typeface="ＭＳ Ｐゴシック" pitchFamily="-65" charset="-128"/>
        </a:defRPr>
      </a:lvl4pPr>
      <a:lvl5pPr marL="1346200" indent="-2667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Lucida Grande"/>
        <a:buChar char="□"/>
        <a:defRPr sz="2000" b="0">
          <a:solidFill>
            <a:schemeClr val="tx1"/>
          </a:solidFill>
          <a:latin typeface="+mn-lt"/>
          <a:ea typeface="ＭＳ Ｐゴシック" pitchFamily="-65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sss.lu.se/display/TNSS/instrument+NBOA+drawings" TargetMode="External"/><Relationship Id="rId4" Type="http://schemas.openxmlformats.org/officeDocument/2006/relationships/hyperlink" Target="https://confluence.esss.lu.se/pages/viewpage.action?spaceKey=BO&amp;title=ODI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ODIN:</a:t>
            </a:r>
            <a:r>
              <a:rPr lang="en-US" dirty="0" smtClean="0"/>
              <a:t> </a:t>
            </a:r>
            <a:r>
              <a:rPr lang="en-US" b="1" dirty="0" smtClean="0"/>
              <a:t>IKON 13 Feedback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i="1" dirty="0" smtClean="0"/>
              <a:t>Perspectives of the ODIN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PSI:</a:t>
            </a:r>
            <a:r>
              <a:rPr lang="en-US" dirty="0" smtClean="0"/>
              <a:t> M. </a:t>
            </a:r>
            <a:r>
              <a:rPr lang="en-US" dirty="0" err="1" smtClean="0"/>
              <a:t>Morgano</a:t>
            </a:r>
            <a:r>
              <a:rPr lang="en-US" dirty="0" smtClean="0"/>
              <a:t>, M. </a:t>
            </a:r>
            <a:r>
              <a:rPr lang="en-US" dirty="0" err="1" smtClean="0"/>
              <a:t>Strobl</a:t>
            </a:r>
            <a:endParaRPr lang="en-US" dirty="0" smtClean="0"/>
          </a:p>
          <a:p>
            <a:r>
              <a:rPr lang="en-US" b="1" dirty="0" smtClean="0">
                <a:solidFill>
                  <a:schemeClr val="bg2"/>
                </a:solidFill>
              </a:rPr>
              <a:t>TUM:</a:t>
            </a:r>
            <a:r>
              <a:rPr lang="en-US" dirty="0" smtClean="0"/>
              <a:t> E. </a:t>
            </a:r>
            <a:r>
              <a:rPr lang="en-US" dirty="0" err="1" smtClean="0"/>
              <a:t>Calzada</a:t>
            </a:r>
            <a:r>
              <a:rPr lang="en-US" dirty="0" smtClean="0"/>
              <a:t>, </a:t>
            </a:r>
            <a:r>
              <a:rPr lang="en-US" u="sng" dirty="0" smtClean="0"/>
              <a:t>M. </a:t>
            </a:r>
            <a:r>
              <a:rPr lang="en-US" u="sng" dirty="0" err="1" smtClean="0"/>
              <a:t>Lerche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liked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time slots</a:t>
            </a:r>
          </a:p>
          <a:p>
            <a:r>
              <a:rPr lang="en-US" dirty="0" smtClean="0"/>
              <a:t>Introduction of new groups</a:t>
            </a:r>
          </a:p>
          <a:p>
            <a:pPr lvl="1"/>
            <a:r>
              <a:rPr lang="en-US" dirty="0" smtClean="0"/>
              <a:t>ESH &amp; Q</a:t>
            </a:r>
          </a:p>
          <a:p>
            <a:pPr lvl="2"/>
            <a:r>
              <a:rPr lang="en-US" dirty="0" smtClean="0"/>
              <a:t>Ralf </a:t>
            </a:r>
            <a:r>
              <a:rPr lang="en-US" dirty="0" err="1" smtClean="0"/>
              <a:t>Trant</a:t>
            </a:r>
            <a:endParaRPr lang="en-US" dirty="0" smtClean="0"/>
          </a:p>
          <a:p>
            <a:pPr lvl="1"/>
            <a:r>
              <a:rPr lang="en-US" dirty="0" smtClean="0"/>
              <a:t>Logistics</a:t>
            </a:r>
          </a:p>
          <a:p>
            <a:pPr lvl="2"/>
            <a:r>
              <a:rPr lang="en-US" dirty="0" err="1" smtClean="0"/>
              <a:t>Jörgen</a:t>
            </a:r>
            <a:r>
              <a:rPr lang="en-US" dirty="0" smtClean="0"/>
              <a:t> Larsson</a:t>
            </a:r>
          </a:p>
          <a:p>
            <a:pPr lvl="1"/>
            <a:r>
              <a:rPr lang="en-US" dirty="0" smtClean="0"/>
              <a:t>PSS</a:t>
            </a:r>
          </a:p>
          <a:p>
            <a:pPr lvl="2"/>
            <a:r>
              <a:rPr lang="en-US" dirty="0" smtClean="0"/>
              <a:t>Stuart Birch</a:t>
            </a:r>
          </a:p>
          <a:p>
            <a:pPr lvl="1"/>
            <a:r>
              <a:rPr lang="en-US" dirty="0" smtClean="0"/>
              <a:t>Survey Group</a:t>
            </a:r>
          </a:p>
          <a:p>
            <a:pPr lvl="2"/>
            <a:r>
              <a:rPr lang="en-US" dirty="0" smtClean="0"/>
              <a:t>Fabien Rey</a:t>
            </a:r>
          </a:p>
          <a:p>
            <a:r>
              <a:rPr lang="en-US" dirty="0" smtClean="0"/>
              <a:t>Discussion of project schedule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Sept, 29th.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88F-6C5F-6A48-B6D2-5A150C02608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IKON 13 Feedback, ODIN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improved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Style e.g. bunker feed-through, floor-load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Chess: e.g. NOSG Handbook (guide coatings)</a:t>
            </a:r>
          </a:p>
          <a:p>
            <a:pPr lvl="1"/>
            <a:r>
              <a:rPr lang="en-US" dirty="0" smtClean="0"/>
              <a:t>Confluence: e.g. search for NBOA:</a:t>
            </a:r>
          </a:p>
          <a:p>
            <a:pPr lvl="3"/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https://confluence.esss.lu.se/display/TNSS/instrument+NBOA+drawings</a:t>
            </a:r>
          </a:p>
          <a:p>
            <a:pPr lvl="3"/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https://confluence.esss.lu.se/pages/viewpage.action?spaceKey=BO&amp;title=ODIN </a:t>
            </a:r>
            <a:endParaRPr lang="en-US" sz="16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Discussion of project schedule</a:t>
            </a:r>
          </a:p>
          <a:p>
            <a:pPr lvl="1"/>
            <a:r>
              <a:rPr lang="en-US" dirty="0" smtClean="0"/>
              <a:t>Guide envelope inside light shutter is </a:t>
            </a:r>
            <a:r>
              <a:rPr lang="en-US" i="1" dirty="0" smtClean="0"/>
              <a:t>instrument responsibility</a:t>
            </a:r>
          </a:p>
          <a:p>
            <a:pPr lvl="1"/>
            <a:r>
              <a:rPr lang="en-US" dirty="0" smtClean="0"/>
              <a:t>Guide alignment </a:t>
            </a:r>
            <a:r>
              <a:rPr lang="en-US" dirty="0" smtClean="0"/>
              <a:t>session</a:t>
            </a:r>
          </a:p>
          <a:p>
            <a:r>
              <a:rPr lang="en-US" dirty="0" smtClean="0"/>
              <a:t>Format (more time for questions, clear communication)</a:t>
            </a:r>
            <a:endParaRPr lang="en-US" dirty="0" smtClean="0"/>
          </a:p>
          <a:p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Sept, 29th.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IKON 13 Feedback, ODIN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88F-6C5F-6A48-B6D2-5A150C02608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not have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Bunker base plates ”cost shared” with instruments</a:t>
            </a:r>
          </a:p>
          <a:p>
            <a:r>
              <a:rPr lang="en-US" dirty="0" smtClean="0"/>
              <a:t>Bunker wall </a:t>
            </a:r>
            <a:r>
              <a:rPr lang="en-US" dirty="0" smtClean="0"/>
              <a:t>change (?)</a:t>
            </a:r>
          </a:p>
          <a:p>
            <a:r>
              <a:rPr lang="en-US" dirty="0" smtClean="0"/>
              <a:t>Resulting ”cost creep”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Sept, 29th.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IKON 13 Feedback, ODIN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288F-6C5F-6A48-B6D2-5A150C02608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M_Vorlage_hellblau">
  <a:themeElements>
    <a:clrScheme name="Custom 1">
      <a:dk1>
        <a:srgbClr val="000000"/>
      </a:dk1>
      <a:lt1>
        <a:srgbClr val="FFFFFF"/>
      </a:lt1>
      <a:dk2>
        <a:srgbClr val="0065BD"/>
      </a:dk2>
      <a:lt2>
        <a:srgbClr val="005293"/>
      </a:lt2>
      <a:accent1>
        <a:srgbClr val="A2AD00"/>
      </a:accent1>
      <a:accent2>
        <a:srgbClr val="E37222"/>
      </a:accent2>
      <a:accent3>
        <a:srgbClr val="AAB8DB"/>
      </a:accent3>
      <a:accent4>
        <a:srgbClr val="DADADA"/>
      </a:accent4>
      <a:accent5>
        <a:srgbClr val="CED3AA"/>
      </a:accent5>
      <a:accent6>
        <a:srgbClr val="CE671E"/>
      </a:accent6>
      <a:hlink>
        <a:srgbClr val="0033FF"/>
      </a:hlink>
      <a:folHlink>
        <a:srgbClr val="3366CC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65BD"/>
        </a:dk2>
        <a:lt2>
          <a:srgbClr val="005293"/>
        </a:lt2>
        <a:accent1>
          <a:srgbClr val="A2AD00"/>
        </a:accent1>
        <a:accent2>
          <a:srgbClr val="E37222"/>
        </a:accent2>
        <a:accent3>
          <a:srgbClr val="AAB8DB"/>
        </a:accent3>
        <a:accent4>
          <a:srgbClr val="DADADA"/>
        </a:accent4>
        <a:accent5>
          <a:srgbClr val="CED3AA"/>
        </a:accent5>
        <a:accent6>
          <a:srgbClr val="CE671E"/>
        </a:accent6>
        <a:hlink>
          <a:srgbClr val="DAD7CB"/>
        </a:hlink>
        <a:folHlink>
          <a:srgbClr val="9C9D9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ODIN_Presentation_Template_01.potx</Template>
  <TotalTime>10853</TotalTime>
  <Words>276</Words>
  <Application>Microsoft Macintosh PowerPoint</Application>
  <PresentationFormat>On-screen Show (4:3)</PresentationFormat>
  <Paragraphs>49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TUM_Vorlage_hellblau</vt:lpstr>
      <vt:lpstr>ODIN: IKON 13 Feedback Perspectives of the ODIN Project  </vt:lpstr>
      <vt:lpstr>What we liked</vt:lpstr>
      <vt:lpstr>What should be improved</vt:lpstr>
      <vt:lpstr>What should not have happened</vt:lpstr>
    </vt:vector>
  </TitlesOfParts>
  <Company>UC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ODIN: Science case and high-level requirements  </dc:title>
  <dc:creator>Michael Lerche</dc:creator>
  <cp:lastModifiedBy>Michael Lerche</cp:lastModifiedBy>
  <cp:revision>103</cp:revision>
  <cp:lastPrinted>2016-09-30T07:38:50Z</cp:lastPrinted>
  <dcterms:created xsi:type="dcterms:W3CDTF">2017-09-29T07:07:42Z</dcterms:created>
  <dcterms:modified xsi:type="dcterms:W3CDTF">2017-09-29T07:12:30Z</dcterms:modified>
</cp:coreProperties>
</file>