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theme/theme3.xml" ContentType="application/vnd.openxmlformats-officedocument.them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394" r:id="rId2"/>
    <p:sldId id="258" r:id="rId3"/>
    <p:sldId id="400" r:id="rId4"/>
    <p:sldId id="40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125" d="100"/>
          <a:sy n="125" d="100"/>
        </p:scale>
        <p:origin x="-1216" y="-3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C9E76B-BB2D-7544-8E61-AFAAC4211BAF}" type="datetimeFigureOut">
              <a:rPr lang="en-US" smtClean="0"/>
              <a:pPr/>
              <a:t>9/29/17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11E3FD-746D-CD4D-895C-53B9F272C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AA5856-8698-7D41-B001-35FC37D49D9B}" type="datetimeFigureOut">
              <a:rPr lang="en-US" smtClean="0"/>
              <a:pPr/>
              <a:t>9/29/17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F440FA-5A3A-0446-A74E-A8773403F5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Phase 2, May 31</a:t>
            </a:r>
            <a:r>
              <a:rPr lang="en-US" baseline="30000" dirty="0" smtClean="0"/>
              <a:t>st</a:t>
            </a:r>
            <a:r>
              <a:rPr lang="en-US" dirty="0" smtClean="0"/>
              <a:t>.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F440FA-5A3A-0446-A74E-A8773403F56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of 7 German instruments,</a:t>
            </a:r>
            <a:r>
              <a:rPr lang="en-US" baseline="0" dirty="0" smtClean="0"/>
              <a:t> two of which are lead by TUM, (three by </a:t>
            </a:r>
            <a:r>
              <a:rPr lang="en-US" baseline="0" dirty="0" err="1" smtClean="0"/>
              <a:t>Jülich</a:t>
            </a:r>
            <a:r>
              <a:rPr lang="en-US" baseline="0" dirty="0" smtClean="0"/>
              <a:t>, one </a:t>
            </a:r>
            <a:r>
              <a:rPr lang="en-US" baseline="0" smtClean="0"/>
              <a:t>of which </a:t>
            </a:r>
            <a:r>
              <a:rPr lang="en-US" baseline="0" dirty="0" smtClean="0"/>
              <a:t>by </a:t>
            </a:r>
            <a:r>
              <a:rPr lang="en-US" baseline="0" dirty="0" err="1" smtClean="0"/>
              <a:t>Jülich</a:t>
            </a:r>
            <a:r>
              <a:rPr lang="en-US" baseline="0" dirty="0" smtClean="0"/>
              <a:t> @ MLZ,  two by former GKSS?)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F440FA-5A3A-0446-A74E-A8773403F56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Integration, software etc. </a:t>
            </a:r>
            <a:r>
              <a:rPr lang="en-US" smtClean="0"/>
              <a:t>schedule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F440FA-5A3A-0446-A74E-A8773403F56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 not trust rumors</a:t>
            </a:r>
            <a:r>
              <a:rPr lang="en-US" baseline="0" dirty="0" smtClean="0"/>
              <a:t> </a:t>
            </a:r>
            <a:r>
              <a:rPr lang="en-US" dirty="0" smtClean="0"/>
              <a:t>Moderator x3</a:t>
            </a:r>
            <a:r>
              <a:rPr lang="en-US" baseline="0" dirty="0" smtClean="0"/>
              <a:t> </a:t>
            </a:r>
            <a:r>
              <a:rPr lang="en-US" dirty="0" smtClean="0"/>
              <a:t>Floor-load</a:t>
            </a:r>
            <a:r>
              <a:rPr lang="en-US" baseline="0" dirty="0" smtClean="0"/>
              <a:t> </a:t>
            </a:r>
            <a:r>
              <a:rPr lang="en-US" dirty="0" smtClean="0"/>
              <a:t>Bunker Ceiling</a:t>
            </a:r>
            <a:r>
              <a:rPr lang="en-US" baseline="0" dirty="0" smtClean="0"/>
              <a:t> </a:t>
            </a:r>
            <a:r>
              <a:rPr lang="en-US" dirty="0" smtClean="0"/>
              <a:t>Bunker Wall</a:t>
            </a:r>
            <a:r>
              <a:rPr lang="en-US" baseline="0" dirty="0" smtClean="0"/>
              <a:t> </a:t>
            </a:r>
            <a:r>
              <a:rPr lang="en-US" dirty="0" smtClean="0"/>
              <a:t>…?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F440FA-5A3A-0446-A74E-A8773403F56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20700" y="2735860"/>
            <a:ext cx="8128000" cy="1295400"/>
          </a:xfrm>
        </p:spPr>
        <p:txBody>
          <a:bodyPr/>
          <a:lstStyle>
            <a:lvl1pPr algn="ctr">
              <a:defRPr sz="3200" b="0">
                <a:solidFill>
                  <a:schemeClr val="bg2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20700" y="4336060"/>
            <a:ext cx="8128000" cy="17526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en-US" noProof="0" smtClean="0"/>
              <a:t>Click to edit Master subtitle style</a:t>
            </a:r>
            <a:endParaRPr lang="en-US" noProof="0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508000" y="6400800"/>
            <a:ext cx="8153400" cy="304800"/>
          </a:xfrm>
        </p:spPr>
        <p:txBody>
          <a:bodyPr anchor="t"/>
          <a:lstStyle>
            <a:lvl1pPr algn="ctr">
              <a:defRPr/>
            </a:lvl1pPr>
          </a:lstStyle>
          <a:p>
            <a:r>
              <a:rPr lang="en-US" smtClean="0"/>
              <a:t>IKON 13 Feedback, ODIN</a:t>
            </a:r>
            <a:endParaRPr lang="en-US"/>
          </a:p>
        </p:txBody>
      </p:sp>
      <p:pic>
        <p:nvPicPr>
          <p:cNvPr id="12" name="Picture 29" descr="U:\Logos und Grafiken\TUMLogo_oZ_Vollfl_blau_RGB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634920" y="423276"/>
            <a:ext cx="1026072" cy="541670"/>
          </a:xfrm>
          <a:prstGeom prst="rect">
            <a:avLst/>
          </a:prstGeom>
          <a:noFill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Bild 14" descr="PSI-Logo_narrow_30k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/>
              </a:ext>
            </a:extLst>
          </a:blip>
          <a:srcRect t="24270"/>
          <a:stretch>
            <a:fillRect/>
          </a:stretch>
        </p:blipFill>
        <p:spPr bwMode="auto">
          <a:xfrm>
            <a:off x="7674946" y="1994202"/>
            <a:ext cx="1016000" cy="274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r="46531"/>
          <a:stretch>
            <a:fillRect/>
          </a:stretch>
        </p:blipFill>
        <p:spPr bwMode="auto">
          <a:xfrm>
            <a:off x="7866387" y="1213109"/>
            <a:ext cx="576926" cy="575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094531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Sept, 29th. 2017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IKON 13 Feedback, ODIN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A1288F-6C5F-6A48-B6D2-5A150C02608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Bild 14" descr="PSI-Logo_narrow_30k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/>
              </a:ext>
            </a:extLst>
          </a:blip>
          <a:srcRect/>
          <a:stretch>
            <a:fillRect/>
          </a:stretch>
        </p:blipFill>
        <p:spPr bwMode="auto">
          <a:xfrm>
            <a:off x="4063790" y="295226"/>
            <a:ext cx="101600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85259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 baseline="0"/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8000" y="1692275"/>
            <a:ext cx="3987800" cy="4479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92275"/>
            <a:ext cx="3987800" cy="44799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Sept, 29th. 2017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IKON 13 Feedback, ODIN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A1288F-6C5F-6A48-B6D2-5A150C02608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Bild 14" descr="PSI-Logo_narrow_30k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/>
              </a:ext>
            </a:extLst>
          </a:blip>
          <a:srcRect/>
          <a:stretch>
            <a:fillRect/>
          </a:stretch>
        </p:blipFill>
        <p:spPr bwMode="auto">
          <a:xfrm>
            <a:off x="4063790" y="295226"/>
            <a:ext cx="101600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11570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png"/><Relationship Id="rId6" Type="http://schemas.openxmlformats.org/officeDocument/2006/relationships/image" Target="../media/image2.png"/><Relationship Id="rId7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849790"/>
            <a:ext cx="8128000" cy="60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err="1" smtClean="0"/>
              <a:t>Mastertitelformat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701800"/>
            <a:ext cx="8128000" cy="447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err="1" smtClean="0"/>
              <a:t>Mastertextformat</a:t>
            </a:r>
            <a:r>
              <a:rPr lang="en-US" noProof="0" dirty="0" smtClean="0"/>
              <a:t> </a:t>
            </a:r>
            <a:r>
              <a:rPr lang="en-US" noProof="0" dirty="0" err="1" smtClean="0"/>
              <a:t>bearbeiten</a:t>
            </a:r>
            <a:endParaRPr lang="en-US" noProof="0" dirty="0" smtClean="0"/>
          </a:p>
          <a:p>
            <a:pPr lvl="1"/>
            <a:r>
              <a:rPr lang="en-US" noProof="0" dirty="0" err="1" smtClean="0"/>
              <a:t>Zweite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Dritte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Vierte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Fünfte</a:t>
            </a:r>
            <a:r>
              <a:rPr lang="en-US" noProof="0" dirty="0" smtClean="0"/>
              <a:t> </a:t>
            </a:r>
            <a:r>
              <a:rPr lang="en-US" noProof="0" dirty="0" err="1" smtClean="0"/>
              <a:t>Ebene</a:t>
            </a:r>
            <a:endParaRPr lang="en-US" noProof="0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8000" y="6400800"/>
            <a:ext cx="14781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/>
            </a:lvl1pPr>
          </a:lstStyle>
          <a:p>
            <a:r>
              <a:rPr lang="en-US" smtClean="0"/>
              <a:t>Sept, 29th. 2017</a:t>
            </a:r>
            <a:endParaRPr lang="en-US" dirty="0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86114" y="6400800"/>
            <a:ext cx="516580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b="0"/>
            </a:lvl1pPr>
          </a:lstStyle>
          <a:p>
            <a:r>
              <a:rPr lang="en-US" smtClean="0"/>
              <a:t>IKON 13 Feedback, ODIN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38376" y="6400800"/>
            <a:ext cx="119762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E8A1288F-6C5F-6A48-B6D2-5A150C0260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 Box 18"/>
          <p:cNvSpPr txBox="1">
            <a:spLocks noChangeArrowheads="1"/>
          </p:cNvSpPr>
          <p:nvPr/>
        </p:nvSpPr>
        <p:spPr bwMode="auto">
          <a:xfrm>
            <a:off x="6224653" y="479425"/>
            <a:ext cx="184619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900" b="0" noProof="0" dirty="0" err="1" smtClean="0">
                <a:solidFill>
                  <a:schemeClr val="bg2"/>
                </a:solidFill>
              </a:rPr>
              <a:t>Technische</a:t>
            </a:r>
            <a:r>
              <a:rPr lang="en-US" sz="900" b="0" noProof="0" dirty="0" smtClean="0">
                <a:solidFill>
                  <a:schemeClr val="bg2"/>
                </a:solidFill>
              </a:rPr>
              <a:t> </a:t>
            </a:r>
            <a:r>
              <a:rPr lang="en-US" sz="900" b="0" noProof="0" dirty="0" err="1" smtClean="0">
                <a:solidFill>
                  <a:schemeClr val="bg2"/>
                </a:solidFill>
              </a:rPr>
              <a:t>Universität</a:t>
            </a:r>
            <a:r>
              <a:rPr lang="en-US" sz="900" b="0" noProof="0" dirty="0" smtClean="0">
                <a:solidFill>
                  <a:schemeClr val="bg2"/>
                </a:solidFill>
              </a:rPr>
              <a:t> </a:t>
            </a:r>
            <a:r>
              <a:rPr lang="en-US" sz="900" b="0" noProof="0" dirty="0" err="1" smtClean="0">
                <a:solidFill>
                  <a:schemeClr val="bg2"/>
                </a:solidFill>
              </a:rPr>
              <a:t>München</a:t>
            </a:r>
            <a:endParaRPr lang="en-US" sz="900" b="0" noProof="0" dirty="0">
              <a:solidFill>
                <a:schemeClr val="bg2"/>
              </a:solidFill>
            </a:endParaRPr>
          </a:p>
        </p:txBody>
      </p:sp>
      <p:sp>
        <p:nvSpPr>
          <p:cNvPr id="14" name="Line 23"/>
          <p:cNvSpPr>
            <a:spLocks noChangeShapeType="1"/>
          </p:cNvSpPr>
          <p:nvPr/>
        </p:nvSpPr>
        <p:spPr bwMode="auto">
          <a:xfrm>
            <a:off x="0" y="6324600"/>
            <a:ext cx="9144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b="0" noProof="0">
              <a:latin typeface="Arial" pitchFamily="34" charset="0"/>
              <a:ea typeface="ＭＳ Ｐゴシック" pitchFamily="18" charset="-128"/>
              <a:cs typeface="ＭＳ Ｐゴシック" pitchFamily="18" charset="-128"/>
            </a:endParaRPr>
          </a:p>
        </p:txBody>
      </p:sp>
      <p:sp>
        <p:nvSpPr>
          <p:cNvPr id="16" name="Line 22"/>
          <p:cNvSpPr>
            <a:spLocks noChangeShapeType="1"/>
          </p:cNvSpPr>
          <p:nvPr/>
        </p:nvSpPr>
        <p:spPr bwMode="auto">
          <a:xfrm>
            <a:off x="0" y="685800"/>
            <a:ext cx="9144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b="0" noProof="0">
              <a:latin typeface="Arial" pitchFamily="34" charset="0"/>
              <a:ea typeface="ＭＳ Ｐゴシック" pitchFamily="18" charset="-128"/>
              <a:cs typeface="ＭＳ Ｐゴシック" pitchFamily="18" charset="-128"/>
            </a:endParaRPr>
          </a:p>
        </p:txBody>
      </p:sp>
      <p:pic>
        <p:nvPicPr>
          <p:cNvPr id="42" name="Picture 29" descr="U:\Logos und Grafiken\TUMLogo_oZ_Vollfl_blau_RGB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8039778" y="325438"/>
            <a:ext cx="604440" cy="319088"/>
          </a:xfrm>
          <a:prstGeom prst="rect">
            <a:avLst/>
          </a:prstGeom>
          <a:noFill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1382" y="217996"/>
            <a:ext cx="864657" cy="460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Bild 14" descr="PSI-Logo_narrow_30k.eps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/>
              </a:ext>
            </a:extLst>
          </a:blip>
          <a:srcRect/>
          <a:stretch>
            <a:fillRect/>
          </a:stretch>
        </p:blipFill>
        <p:spPr bwMode="auto">
          <a:xfrm>
            <a:off x="4063790" y="295226"/>
            <a:ext cx="101600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0">
          <a:solidFill>
            <a:schemeClr val="tx1"/>
          </a:solidFill>
          <a:latin typeface="+mj-lt"/>
          <a:ea typeface="ＭＳ Ｐゴシック" pitchFamily="-65" charset="-128"/>
          <a:cs typeface="ＭＳ Ｐゴシック" pitchFamily="18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  <a:ea typeface="ＭＳ Ｐゴシック" pitchFamily="-65" charset="-128"/>
          <a:cs typeface="ＭＳ Ｐゴシック" pitchFamily="1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  <a:ea typeface="ＭＳ Ｐゴシック" pitchFamily="-65" charset="-128"/>
          <a:cs typeface="ＭＳ Ｐゴシック" pitchFamily="1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  <a:ea typeface="ＭＳ Ｐゴシック" pitchFamily="-65" charset="-128"/>
          <a:cs typeface="ＭＳ Ｐゴシック" pitchFamily="1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  <a:ea typeface="ＭＳ Ｐゴシック" pitchFamily="-65" charset="-128"/>
          <a:cs typeface="ＭＳ Ｐゴシック" pitchFamily="1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</a:defRPr>
      </a:lvl9pPr>
    </p:titleStyle>
    <p:bodyStyle>
      <a:lvl1pPr marL="266700" indent="-2667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charset="2"/>
        <a:buChar char="§"/>
        <a:defRPr sz="2000" b="0">
          <a:solidFill>
            <a:schemeClr val="tx1"/>
          </a:solidFill>
          <a:latin typeface="+mn-lt"/>
          <a:ea typeface="ＭＳ Ｐゴシック" pitchFamily="-65" charset="-128"/>
          <a:cs typeface="ＭＳ Ｐゴシック" pitchFamily="18" charset="-128"/>
        </a:defRPr>
      </a:lvl1pPr>
      <a:lvl2pPr marL="534988" indent="-268288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Lucida Grande"/>
        <a:buChar char="□"/>
        <a:defRPr sz="2000" b="0">
          <a:solidFill>
            <a:schemeClr val="tx1"/>
          </a:solidFill>
          <a:latin typeface="+mn-lt"/>
          <a:ea typeface="ＭＳ Ｐゴシック" pitchFamily="-65" charset="-128"/>
        </a:defRPr>
      </a:lvl2pPr>
      <a:lvl3pPr marL="801688" indent="-2667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Lucida Grande"/>
        <a:buChar char="□"/>
        <a:defRPr sz="2000" b="0">
          <a:solidFill>
            <a:schemeClr val="tx1"/>
          </a:solidFill>
          <a:latin typeface="+mn-lt"/>
          <a:ea typeface="ＭＳ Ｐゴシック" pitchFamily="-65" charset="-128"/>
        </a:defRPr>
      </a:lvl3pPr>
      <a:lvl4pPr marL="1079500" indent="-27781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Lucida Grande"/>
        <a:buChar char="□"/>
        <a:defRPr sz="2000" b="0">
          <a:solidFill>
            <a:schemeClr val="tx1"/>
          </a:solidFill>
          <a:latin typeface="+mn-lt"/>
          <a:ea typeface="ＭＳ Ｐゴシック" pitchFamily="-65" charset="-128"/>
        </a:defRPr>
      </a:lvl4pPr>
      <a:lvl5pPr marL="1346200" indent="-2667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Lucida Grande"/>
        <a:buChar char="□"/>
        <a:defRPr sz="2000" b="0">
          <a:solidFill>
            <a:schemeClr val="tx1"/>
          </a:solidFill>
          <a:latin typeface="+mn-lt"/>
          <a:ea typeface="ＭＳ Ｐゴシック" pitchFamily="-65" charset="-128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onfluence.esss.lu.se/display/TNSS/instrument+NBOA+drawings" TargetMode="External"/><Relationship Id="rId4" Type="http://schemas.openxmlformats.org/officeDocument/2006/relationships/hyperlink" Target="https://confluence.esss.lu.se/pages/viewpage.action?spaceKey=BO&amp;title=ODIN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b="1" dirty="0" smtClean="0"/>
              <a:t>ODIN:</a:t>
            </a:r>
            <a:r>
              <a:rPr lang="en-US" dirty="0" smtClean="0"/>
              <a:t> </a:t>
            </a:r>
            <a:r>
              <a:rPr lang="en-US" b="1" dirty="0" smtClean="0"/>
              <a:t>IKON 13 Feedback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i="1" dirty="0" smtClean="0"/>
              <a:t>Perspectives of the ODIN Project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2"/>
                </a:solidFill>
              </a:rPr>
              <a:t>PSI:</a:t>
            </a:r>
            <a:r>
              <a:rPr lang="en-US" dirty="0" smtClean="0"/>
              <a:t> M. </a:t>
            </a:r>
            <a:r>
              <a:rPr lang="en-US" dirty="0" err="1" smtClean="0"/>
              <a:t>Morgano</a:t>
            </a:r>
            <a:r>
              <a:rPr lang="en-US" dirty="0" smtClean="0"/>
              <a:t>, M. </a:t>
            </a:r>
            <a:r>
              <a:rPr lang="en-US" dirty="0" err="1" smtClean="0"/>
              <a:t>Strobl</a:t>
            </a:r>
            <a:endParaRPr lang="en-US" dirty="0" smtClean="0"/>
          </a:p>
          <a:p>
            <a:r>
              <a:rPr lang="en-US" b="1" dirty="0" smtClean="0">
                <a:solidFill>
                  <a:schemeClr val="bg2"/>
                </a:solidFill>
              </a:rPr>
              <a:t>TUM:</a:t>
            </a:r>
            <a:r>
              <a:rPr lang="en-US" dirty="0" smtClean="0"/>
              <a:t> E. </a:t>
            </a:r>
            <a:r>
              <a:rPr lang="en-US" dirty="0" err="1" smtClean="0"/>
              <a:t>Calzada</a:t>
            </a:r>
            <a:r>
              <a:rPr lang="en-US" dirty="0" smtClean="0"/>
              <a:t>, </a:t>
            </a:r>
            <a:r>
              <a:rPr lang="en-US" u="sng" dirty="0" smtClean="0"/>
              <a:t>M. </a:t>
            </a:r>
            <a:r>
              <a:rPr lang="en-US" u="sng" dirty="0" err="1" smtClean="0"/>
              <a:t>Lerche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liked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Free time slots</a:t>
            </a:r>
          </a:p>
          <a:p>
            <a:r>
              <a:rPr lang="en-US" dirty="0" smtClean="0"/>
              <a:t>Introduction of new groups</a:t>
            </a:r>
          </a:p>
          <a:p>
            <a:pPr lvl="1"/>
            <a:r>
              <a:rPr lang="en-US" dirty="0" smtClean="0"/>
              <a:t>ESH &amp; Q</a:t>
            </a:r>
          </a:p>
          <a:p>
            <a:pPr lvl="2"/>
            <a:r>
              <a:rPr lang="en-US" dirty="0" smtClean="0"/>
              <a:t>Ralf </a:t>
            </a:r>
            <a:r>
              <a:rPr lang="en-US" dirty="0" err="1" smtClean="0"/>
              <a:t>Trant</a:t>
            </a:r>
            <a:endParaRPr lang="en-US" dirty="0" smtClean="0"/>
          </a:p>
          <a:p>
            <a:pPr lvl="1"/>
            <a:r>
              <a:rPr lang="en-US" dirty="0" smtClean="0"/>
              <a:t>Logistics</a:t>
            </a:r>
          </a:p>
          <a:p>
            <a:pPr lvl="2"/>
            <a:r>
              <a:rPr lang="en-US" dirty="0" err="1" smtClean="0"/>
              <a:t>Jörgen</a:t>
            </a:r>
            <a:r>
              <a:rPr lang="en-US" dirty="0" smtClean="0"/>
              <a:t> Larsson</a:t>
            </a:r>
          </a:p>
          <a:p>
            <a:pPr lvl="1"/>
            <a:r>
              <a:rPr lang="en-US" dirty="0" smtClean="0"/>
              <a:t>PSS</a:t>
            </a:r>
          </a:p>
          <a:p>
            <a:pPr lvl="2"/>
            <a:r>
              <a:rPr lang="en-US" dirty="0" smtClean="0"/>
              <a:t>Stuart Birch</a:t>
            </a:r>
          </a:p>
          <a:p>
            <a:pPr lvl="1"/>
            <a:r>
              <a:rPr lang="en-US" dirty="0" smtClean="0"/>
              <a:t>Survey Group</a:t>
            </a:r>
          </a:p>
          <a:p>
            <a:pPr lvl="2"/>
            <a:r>
              <a:rPr lang="en-US" dirty="0" smtClean="0"/>
              <a:t>Fabien Rey</a:t>
            </a:r>
          </a:p>
          <a:p>
            <a:r>
              <a:rPr lang="en-US" dirty="0" smtClean="0"/>
              <a:t>Discussion of project schedule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Sept, 29th.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288F-6C5F-6A48-B6D2-5A150C02608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IKON 13 Feedback, ODIN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should be improved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</a:p>
          <a:p>
            <a:pPr lvl="1"/>
            <a:r>
              <a:rPr lang="en-US" dirty="0" smtClean="0"/>
              <a:t>Style e.g. bunker feed-through, floor-load</a:t>
            </a:r>
          </a:p>
          <a:p>
            <a:r>
              <a:rPr lang="en-US" dirty="0" smtClean="0"/>
              <a:t>Communication</a:t>
            </a:r>
          </a:p>
          <a:p>
            <a:pPr lvl="1"/>
            <a:r>
              <a:rPr lang="en-US" dirty="0" smtClean="0"/>
              <a:t>Chess: e.g. NOSG Handbook (guide coatings)</a:t>
            </a:r>
          </a:p>
          <a:p>
            <a:pPr lvl="1"/>
            <a:r>
              <a:rPr lang="en-US" dirty="0" smtClean="0"/>
              <a:t>Confluence: e.g. search for NBOA:</a:t>
            </a:r>
          </a:p>
          <a:p>
            <a:pPr lvl="3"/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hlinkClick r:id="rId3"/>
              </a:rPr>
              <a:t>https://confluence.esss.lu.se/display/TNSS/instrument+NBOA+drawings</a:t>
            </a:r>
          </a:p>
          <a:p>
            <a:pPr lvl="3"/>
            <a:r>
              <a:rPr lang="en-US" sz="1600" dirty="0" smtClean="0">
                <a:solidFill>
                  <a:schemeClr val="bg2">
                    <a:lumMod val="75000"/>
                  </a:schemeClr>
                </a:solidFill>
                <a:hlinkClick r:id="rId4"/>
              </a:rPr>
              <a:t>https://confluence.esss.lu.se/pages/viewpage.action?spaceKey=BO&amp;title=ODIN </a:t>
            </a:r>
            <a:endParaRPr lang="en-US" sz="1600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n-US" dirty="0" smtClean="0"/>
              <a:t>Communication</a:t>
            </a:r>
          </a:p>
          <a:p>
            <a:pPr lvl="1"/>
            <a:r>
              <a:rPr lang="en-US" dirty="0" smtClean="0"/>
              <a:t>Discussion of project schedule</a:t>
            </a:r>
          </a:p>
          <a:p>
            <a:pPr lvl="1"/>
            <a:r>
              <a:rPr lang="en-US" dirty="0" smtClean="0"/>
              <a:t>Guide envelope inside light shutter is </a:t>
            </a:r>
            <a:r>
              <a:rPr lang="en-US" i="1" dirty="0" smtClean="0"/>
              <a:t>instrument responsibility</a:t>
            </a:r>
          </a:p>
          <a:p>
            <a:pPr lvl="1"/>
            <a:r>
              <a:rPr lang="en-US" dirty="0" smtClean="0"/>
              <a:t>Guide alignment </a:t>
            </a:r>
            <a:r>
              <a:rPr lang="en-US" dirty="0" smtClean="0"/>
              <a:t>session</a:t>
            </a:r>
          </a:p>
          <a:p>
            <a:r>
              <a:rPr lang="en-US" dirty="0" smtClean="0"/>
              <a:t>Format (more time for questions, clear communication)</a:t>
            </a:r>
            <a:endParaRPr lang="en-US" dirty="0" smtClean="0"/>
          </a:p>
          <a:p>
            <a:endParaRPr lang="en-US" sz="1600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Sept, 29th.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IKON 13 Feedback, ODIN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288F-6C5F-6A48-B6D2-5A150C02608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should not have happened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Bunker base plates ”cost shared” with instruments</a:t>
            </a:r>
          </a:p>
          <a:p>
            <a:r>
              <a:rPr lang="en-US" dirty="0" smtClean="0"/>
              <a:t>Bunker wall </a:t>
            </a:r>
            <a:r>
              <a:rPr lang="en-US" dirty="0" smtClean="0"/>
              <a:t>change (?)</a:t>
            </a:r>
          </a:p>
          <a:p>
            <a:r>
              <a:rPr lang="en-US" dirty="0" smtClean="0"/>
              <a:t>Resulting ”cost creep”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Sept, 29th.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IKON 13 Feedback, ODIN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1288F-6C5F-6A48-B6D2-5A150C026086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UM_Vorlage_hellblau">
  <a:themeElements>
    <a:clrScheme name="Custom 1">
      <a:dk1>
        <a:srgbClr val="000000"/>
      </a:dk1>
      <a:lt1>
        <a:srgbClr val="FFFFFF"/>
      </a:lt1>
      <a:dk2>
        <a:srgbClr val="0065BD"/>
      </a:dk2>
      <a:lt2>
        <a:srgbClr val="005293"/>
      </a:lt2>
      <a:accent1>
        <a:srgbClr val="A2AD00"/>
      </a:accent1>
      <a:accent2>
        <a:srgbClr val="E37222"/>
      </a:accent2>
      <a:accent3>
        <a:srgbClr val="AAB8DB"/>
      </a:accent3>
      <a:accent4>
        <a:srgbClr val="DADADA"/>
      </a:accent4>
      <a:accent5>
        <a:srgbClr val="CED3AA"/>
      </a:accent5>
      <a:accent6>
        <a:srgbClr val="CE671E"/>
      </a:accent6>
      <a:hlink>
        <a:srgbClr val="0033FF"/>
      </a:hlink>
      <a:folHlink>
        <a:srgbClr val="3366CC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65BD"/>
        </a:dk2>
        <a:lt2>
          <a:srgbClr val="005293"/>
        </a:lt2>
        <a:accent1>
          <a:srgbClr val="A2AD00"/>
        </a:accent1>
        <a:accent2>
          <a:srgbClr val="E37222"/>
        </a:accent2>
        <a:accent3>
          <a:srgbClr val="AAB8DB"/>
        </a:accent3>
        <a:accent4>
          <a:srgbClr val="DADADA"/>
        </a:accent4>
        <a:accent5>
          <a:srgbClr val="CED3AA"/>
        </a:accent5>
        <a:accent6>
          <a:srgbClr val="CE671E"/>
        </a:accent6>
        <a:hlink>
          <a:srgbClr val="DAD7CB"/>
        </a:hlink>
        <a:folHlink>
          <a:srgbClr val="9C9D9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ODIN_Presentation_Template_01.potx</Template>
  <TotalTime>10853</TotalTime>
  <Words>276</Words>
  <Application>Microsoft Macintosh PowerPoint</Application>
  <PresentationFormat>On-screen Show (4:3)</PresentationFormat>
  <Paragraphs>49</Paragraphs>
  <Slides>4</Slides>
  <Notes>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TUM_Vorlage_hellblau</vt:lpstr>
      <vt:lpstr>ODIN: IKON 13 Feedback Perspectives of the ODIN Project  </vt:lpstr>
      <vt:lpstr>What we liked</vt:lpstr>
      <vt:lpstr>What should be improved</vt:lpstr>
      <vt:lpstr>What should not have happened</vt:lpstr>
    </vt:vector>
  </TitlesOfParts>
  <Company>UC Davis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ODIN: Science case and high-level requirements  </dc:title>
  <dc:creator>Michael Lerche</dc:creator>
  <cp:lastModifiedBy>Michael Lerche</cp:lastModifiedBy>
  <cp:revision>103</cp:revision>
  <cp:lastPrinted>2016-09-30T07:38:50Z</cp:lastPrinted>
  <dcterms:created xsi:type="dcterms:W3CDTF">2017-09-29T07:07:42Z</dcterms:created>
  <dcterms:modified xsi:type="dcterms:W3CDTF">2017-09-29T07:12:30Z</dcterms:modified>
</cp:coreProperties>
</file>