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8" r:id="rId4"/>
    <p:sldId id="260" r:id="rId5"/>
    <p:sldId id="261" r:id="rId6"/>
    <p:sldId id="267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5342" autoAdjust="0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01827-D4EB-40B6-903F-3945A807686E}" type="datetimeFigureOut">
              <a:rPr lang="en-US" smtClean="0"/>
              <a:t>9/29/17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B7932-E9D7-4009-A889-EC68394C3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9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B7932-E9D7-4009-A889-EC68394C3D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1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B7932-E9D7-4009-A889-EC68394C3DA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437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B7932-E9D7-4009-A889-EC68394C3D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33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B7932-E9D7-4009-A889-EC68394C3D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11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B7932-E9D7-4009-A889-EC68394C3DA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36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B7932-E9D7-4009-A889-EC68394C3DA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471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B7932-E9D7-4009-A889-EC68394C3DA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28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107504" y="6579690"/>
            <a:ext cx="143986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0" dirty="0" smtClean="0">
                <a:solidFill>
                  <a:schemeClr val="tx1"/>
                </a:solidFill>
                <a:latin typeface="+mn-lt"/>
                <a:cs typeface="+mn-cs"/>
              </a:rPr>
              <a:t>29.09.2017</a:t>
            </a:r>
            <a:endParaRPr lang="de-DE" b="0" dirty="0" smtClean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 userDrawn="1"/>
        </p:nvSpPr>
        <p:spPr bwMode="auto">
          <a:xfrm>
            <a:off x="3851275" y="6564313"/>
            <a:ext cx="14414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ctr">
              <a:defRPr sz="1000" b="1">
                <a:solidFill>
                  <a:schemeClr val="bg1"/>
                </a:solidFill>
                <a:cs typeface="Arial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 smtClean="0">
                <a:solidFill>
                  <a:schemeClr val="tx1"/>
                </a:solidFill>
                <a:latin typeface="+mn-lt"/>
              </a:rPr>
              <a:t>IKON</a:t>
            </a:r>
            <a:r>
              <a:rPr lang="en-US" b="0" baseline="0" dirty="0" smtClean="0">
                <a:solidFill>
                  <a:schemeClr val="tx1"/>
                </a:solidFill>
                <a:latin typeface="+mn-lt"/>
              </a:rPr>
              <a:t> 13, Lund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 userDrawn="1"/>
        </p:nvSpPr>
        <p:spPr bwMode="auto">
          <a:xfrm>
            <a:off x="8709025" y="6564313"/>
            <a:ext cx="503238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051D5CB-5B2F-4E61-8E67-B84800FD3734}" type="slidenum">
              <a:rPr lang="de-DE" altLang="en-US" sz="11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‹#›</a:t>
            </a:fld>
            <a:endParaRPr lang="de-DE" altLang="en-US" sz="11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" name="pasted-image.tiff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3087596" y="128895"/>
            <a:ext cx="997747" cy="6074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ESS_Logo_Frugal_Blue_cmyk.jpg"/>
          <p:cNvPicPr>
            <a:picLocks noChangeAspect="1"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7746859" y="71120"/>
            <a:ext cx="1169514" cy="629299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8866" y="128895"/>
            <a:ext cx="1358716" cy="57152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245357" y="161546"/>
            <a:ext cx="1341488" cy="50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26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9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5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4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0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6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2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6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8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61F8B-1CC1-400A-BFB0-D7F5B36145F0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C55E8-FABF-4F23-BAED-9263FEB9C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6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96907" y="2307464"/>
            <a:ext cx="39020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IKON 13 feedback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kern="0" dirty="0" smtClean="0">
                <a:ea typeface="+mj-ea"/>
                <a:cs typeface="+mj-cs"/>
              </a:rPr>
              <a:t>MAGiC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312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82626" y="2525282"/>
            <a:ext cx="7254935" cy="28469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u="sng" dirty="0" smtClean="0"/>
              <a:t>Diffraction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Exchange of Current Status of </a:t>
            </a:r>
            <a:r>
              <a:rPr lang="en-US" sz="2000" dirty="0" err="1" smtClean="0"/>
              <a:t>MAGiC</a:t>
            </a:r>
            <a:r>
              <a:rPr lang="en-US" sz="2000" dirty="0" smtClean="0"/>
              <a:t>, DREAM, HEIMDAL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to found solution for common problems, timing…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t</a:t>
            </a:r>
            <a:r>
              <a:rPr lang="en-US" sz="2000" dirty="0" smtClean="0"/>
              <a:t>o propos to invite DMSC person on STAP meeting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t</a:t>
            </a:r>
            <a:r>
              <a:rPr lang="en-US" sz="2000" dirty="0" smtClean="0"/>
              <a:t>o visit CDT company – get to know new detector technology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Questions on  ALLOWED and PROHIBITED materials, substances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9470" y="942471"/>
            <a:ext cx="35943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Instrument </a:t>
            </a:r>
            <a:r>
              <a:rPr lang="en-US" sz="2000" b="1" i="1" dirty="0"/>
              <a:t>C</a:t>
            </a:r>
            <a:r>
              <a:rPr lang="en-US" sz="2000" b="1" i="1" dirty="0" smtClean="0"/>
              <a:t>lass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Free hour for ad-hoc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Parallel sessions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7593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8373" y="2344528"/>
            <a:ext cx="8666219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u="sng" dirty="0" smtClean="0">
                <a:solidFill>
                  <a:prstClr val="black"/>
                </a:solidFill>
              </a:rPr>
              <a:t>Clash between MAGIC and MIRACLES choppers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prstClr val="black"/>
                </a:solidFill>
              </a:rPr>
              <a:t>MAGiC</a:t>
            </a:r>
            <a:r>
              <a:rPr lang="en-US" sz="2000" dirty="0" smtClean="0">
                <a:solidFill>
                  <a:prstClr val="black"/>
                </a:solidFill>
              </a:rPr>
              <a:t> can not be moved upstream to monolith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Choppers of MIRACLES have to be updated in CATIA model then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discuss again the clash problem…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Possibility to move MIRACLES chopper downstream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The meeting was short but succeed to get off the ground the problem.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prstClr val="black"/>
              </a:solidFill>
            </a:endParaRPr>
          </a:p>
          <a:p>
            <a:pPr algn="ctr"/>
            <a:r>
              <a:rPr lang="en-US" sz="2000" u="sng" dirty="0">
                <a:solidFill>
                  <a:prstClr val="black"/>
                </a:solidFill>
              </a:rPr>
              <a:t>MAGIC team </a:t>
            </a:r>
            <a:r>
              <a:rPr lang="en-US" sz="2000" u="sng" dirty="0" smtClean="0">
                <a:solidFill>
                  <a:prstClr val="black"/>
                </a:solidFill>
              </a:rPr>
              <a:t>meeting</a:t>
            </a:r>
          </a:p>
          <a:p>
            <a:pPr algn="ctr"/>
            <a:endParaRPr lang="en-US" sz="2000" u="sng" dirty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Definition of construction parameters for polarization analyzer (PSI partner)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Integration between choppers, guide housing and magnetic guide (LLB, JCNS)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9470" y="942471"/>
            <a:ext cx="31226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</a:rPr>
              <a:t>Instrument </a:t>
            </a:r>
            <a:r>
              <a:rPr lang="en-US" sz="2000" i="1" dirty="0">
                <a:solidFill>
                  <a:prstClr val="black"/>
                </a:solidFill>
              </a:rPr>
              <a:t>C</a:t>
            </a:r>
            <a:r>
              <a:rPr lang="en-US" sz="2000" i="1" dirty="0" smtClean="0">
                <a:solidFill>
                  <a:prstClr val="black"/>
                </a:solidFill>
              </a:rPr>
              <a:t>lass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prstClr val="black"/>
                </a:solidFill>
              </a:rPr>
              <a:t>ad-hoc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</a:rPr>
              <a:t>Parallel sessions</a:t>
            </a:r>
            <a:endParaRPr lang="en-US" sz="20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55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2101" y="2142800"/>
            <a:ext cx="6869908" cy="36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u="sng" dirty="0" smtClean="0"/>
              <a:t>Remote Handling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000" dirty="0" smtClean="0"/>
              <a:t>Modular design of instrument components in the Bunker, classification of the modules -Full RH, Limited RH, No RH.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 smtClean="0"/>
              <a:t>Simple RH – vertical extraction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 smtClean="0"/>
              <a:t>Modules identification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 smtClean="0"/>
              <a:t>Several existing solutions of RH were presented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 smtClean="0"/>
              <a:t>ESS RH tools should be developed (3-6 months)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 smtClean="0"/>
              <a:t>Workshop on development of RH for ESS - ???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470" y="942471"/>
            <a:ext cx="31226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Instrument </a:t>
            </a:r>
            <a:r>
              <a:rPr lang="en-US" sz="2000" i="1" dirty="0"/>
              <a:t>C</a:t>
            </a:r>
            <a:r>
              <a:rPr lang="en-US" sz="2000" i="1" dirty="0" smtClean="0"/>
              <a:t>lass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ad-hoc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Parallel sessions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304775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3110" y="2302288"/>
            <a:ext cx="686990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u="sng" dirty="0" smtClean="0"/>
              <a:t>Instrument Installation and Infrastructures incl. experimental halls, galleries, workshops and laboratories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 smtClean="0"/>
              <a:t>Progress in buildings construction, slab load capacity tests in E01; should be done the same tests around pillars E02?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 smtClean="0"/>
              <a:t>Radiological zoning and “flexible zoning” conception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 smtClean="0"/>
              <a:t>Dedicated technical areas, labs, workshops are close to inst.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 smtClean="0"/>
              <a:t>Conventional and Containment exhaust systems</a:t>
            </a:r>
            <a:r>
              <a:rPr lang="ru-RU" sz="2000" dirty="0" smtClean="0"/>
              <a:t> </a:t>
            </a:r>
            <a:r>
              <a:rPr lang="en-US" sz="2000" dirty="0" smtClean="0"/>
              <a:t>presented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470" y="942471"/>
            <a:ext cx="31226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Instrument </a:t>
            </a:r>
            <a:r>
              <a:rPr lang="en-US" sz="2000" i="1" dirty="0"/>
              <a:t>C</a:t>
            </a:r>
            <a:r>
              <a:rPr lang="en-US" sz="2000" i="1" dirty="0" smtClean="0"/>
              <a:t>lass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ad-hoc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Parallel sessions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337941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159088"/>
            <a:ext cx="784151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u="sng" dirty="0" smtClean="0">
                <a:solidFill>
                  <a:prstClr val="black"/>
                </a:solidFill>
              </a:rPr>
              <a:t>Light shutter/Bunker/Heavy shutter/Bunker insert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NBEX, Light Shutter System were discussed in details: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Light shutters with Optics shift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BBG – guides installation, precisions, repeatability, shielding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6g – deceleration ! of the BBG,  components should be adapted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Heavy shutter – tungsten is forbidden, concept Cu+B4C.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Feedthrough alignment, installation, bunker </a:t>
            </a:r>
            <a:r>
              <a:rPr lang="en-US" sz="2000" dirty="0" err="1" smtClean="0">
                <a:solidFill>
                  <a:prstClr val="black"/>
                </a:solidFill>
              </a:rPr>
              <a:t>wall+shielding</a:t>
            </a:r>
            <a:r>
              <a:rPr lang="en-US" sz="2000" dirty="0" smtClean="0">
                <a:solidFill>
                  <a:prstClr val="black"/>
                </a:solidFill>
              </a:rPr>
              <a:t> interface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Very useful and informative session.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470" y="942471"/>
            <a:ext cx="31226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</a:rPr>
              <a:t>Instrument </a:t>
            </a:r>
            <a:r>
              <a:rPr lang="en-US" sz="2000" i="1" dirty="0">
                <a:solidFill>
                  <a:prstClr val="black"/>
                </a:solidFill>
              </a:rPr>
              <a:t>C</a:t>
            </a:r>
            <a:r>
              <a:rPr lang="en-US" sz="2000" i="1" dirty="0" smtClean="0">
                <a:solidFill>
                  <a:prstClr val="black"/>
                </a:solidFill>
              </a:rPr>
              <a:t>lass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</a:rPr>
              <a:t>ad-hoc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prstClr val="black"/>
                </a:solidFill>
              </a:rPr>
              <a:t>Parallel sessions</a:t>
            </a:r>
            <a:endParaRPr lang="en-US" sz="2000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0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159088"/>
            <a:ext cx="7841512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u="sng" dirty="0">
                <a:solidFill>
                  <a:prstClr val="black"/>
                </a:solidFill>
              </a:rPr>
              <a:t>Integrated Schedule and Prioritization: First 8 </a:t>
            </a:r>
            <a:r>
              <a:rPr lang="en-US" sz="2400" u="sng" dirty="0" smtClean="0">
                <a:solidFill>
                  <a:prstClr val="black"/>
                </a:solidFill>
              </a:rPr>
              <a:t>Instruments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Detailed planning with priority installation for short and long instrument was presented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000" dirty="0" smtClean="0">
                <a:solidFill>
                  <a:prstClr val="black"/>
                </a:solidFill>
              </a:rPr>
              <a:t>Instrument </a:t>
            </a:r>
            <a:r>
              <a:rPr lang="en-US" sz="2000" dirty="0">
                <a:solidFill>
                  <a:prstClr val="black"/>
                </a:solidFill>
              </a:rPr>
              <a:t>teams </a:t>
            </a:r>
            <a:r>
              <a:rPr lang="en-US" sz="2000" dirty="0" smtClean="0">
                <a:solidFill>
                  <a:prstClr val="black"/>
                </a:solidFill>
              </a:rPr>
              <a:t>suddenly presented their installation planning.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9470" y="942471"/>
            <a:ext cx="31226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</a:rPr>
              <a:t>Instrument </a:t>
            </a:r>
            <a:r>
              <a:rPr lang="en-US" sz="2000" i="1" dirty="0">
                <a:solidFill>
                  <a:prstClr val="black"/>
                </a:solidFill>
              </a:rPr>
              <a:t>C</a:t>
            </a:r>
            <a:r>
              <a:rPr lang="en-US" sz="2000" i="1" dirty="0" smtClean="0">
                <a:solidFill>
                  <a:prstClr val="black"/>
                </a:solidFill>
              </a:rPr>
              <a:t>lass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</a:rPr>
              <a:t>ad-hoc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prstClr val="black"/>
                </a:solidFill>
              </a:rPr>
              <a:t>Parallel sessions</a:t>
            </a:r>
            <a:endParaRPr lang="en-US" sz="2000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38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6592" y="2775315"/>
            <a:ext cx="7841512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>
                <a:solidFill>
                  <a:prstClr val="black"/>
                </a:solidFill>
              </a:rPr>
              <a:t>Thanks</a:t>
            </a:r>
            <a:endParaRPr lang="en-US" sz="32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2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2395</TotalTime>
  <Words>398</Words>
  <Application>Microsoft Macintosh PowerPoint</Application>
  <PresentationFormat>On-screen Show (4:3)</PresentationFormat>
  <Paragraphs>68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CEA Saclay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KLIMKO Sergey</dc:creator>
  <cp:lastModifiedBy>Ken Andersen</cp:lastModifiedBy>
  <cp:revision>46</cp:revision>
  <dcterms:created xsi:type="dcterms:W3CDTF">2017-09-26T19:40:28Z</dcterms:created>
  <dcterms:modified xsi:type="dcterms:W3CDTF">2017-09-29T07:39:10Z</dcterms:modified>
</cp:coreProperties>
</file>