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1" r:id="rId2"/>
    <p:sldMasterId id="2147483814" r:id="rId3"/>
  </p:sldMasterIdLst>
  <p:notesMasterIdLst>
    <p:notesMasterId r:id="rId23"/>
  </p:notesMasterIdLst>
  <p:sldIdLst>
    <p:sldId id="389" r:id="rId4"/>
    <p:sldId id="424" r:id="rId5"/>
    <p:sldId id="400" r:id="rId6"/>
    <p:sldId id="431" r:id="rId7"/>
    <p:sldId id="452" r:id="rId8"/>
    <p:sldId id="453" r:id="rId9"/>
    <p:sldId id="441" r:id="rId10"/>
    <p:sldId id="442" r:id="rId11"/>
    <p:sldId id="443" r:id="rId12"/>
    <p:sldId id="444" r:id="rId13"/>
    <p:sldId id="454" r:id="rId14"/>
    <p:sldId id="456" r:id="rId15"/>
    <p:sldId id="455" r:id="rId16"/>
    <p:sldId id="445" r:id="rId17"/>
    <p:sldId id="446" r:id="rId18"/>
    <p:sldId id="449" r:id="rId19"/>
    <p:sldId id="450" r:id="rId20"/>
    <p:sldId id="457" r:id="rId21"/>
    <p:sldId id="434" r:id="rId22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24"/>
            <p14:sldId id="400"/>
            <p14:sldId id="431"/>
            <p14:sldId id="452"/>
            <p14:sldId id="453"/>
            <p14:sldId id="441"/>
            <p14:sldId id="442"/>
            <p14:sldId id="443"/>
            <p14:sldId id="444"/>
            <p14:sldId id="454"/>
            <p14:sldId id="456"/>
            <p14:sldId id="455"/>
            <p14:sldId id="445"/>
            <p14:sldId id="446"/>
            <p14:sldId id="449"/>
            <p14:sldId id="450"/>
            <p14:sldId id="457"/>
            <p14:sldId id="43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3712" autoAdjust="0"/>
  </p:normalViewPr>
  <p:slideViewPr>
    <p:cSldViewPr snapToGrid="0" snapToObjects="1">
      <p:cViewPr>
        <p:scale>
          <a:sx n="90" d="100"/>
          <a:sy n="90" d="100"/>
        </p:scale>
        <p:origin x="-1080" y="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890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85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29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29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29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47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28/09/2017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2017-09-28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2017-09-28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2017-09-28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2017-09-28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/" TargetMode="Externa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062" y="1058334"/>
            <a:ext cx="6605752" cy="256660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5600" dirty="0" smtClean="0"/>
              <a:t>NSS installation plan </a:t>
            </a:r>
            <a:br>
              <a:rPr lang="sv-SE" sz="5600" dirty="0" smtClean="0"/>
            </a:br>
            <a:r>
              <a:rPr lang="sv-SE" sz="2400" dirty="0" smtClean="0"/>
              <a:t>(neutron bunker, test beam line and n. 15 instruments)</a:t>
            </a:r>
            <a:endParaRPr lang="sv-S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700" y="4758266"/>
            <a:ext cx="5400600" cy="10655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Antonio Bianchi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NSS Installation Co-ordinator</a:t>
            </a:r>
            <a:endParaRPr lang="sv-SE" sz="16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1600" dirty="0" smtClean="0">
                <a:solidFill>
                  <a:schemeClr val="bg1"/>
                </a:solidFill>
              </a:rPr>
              <a:t>European </a:t>
            </a:r>
            <a:r>
              <a:rPr lang="sv-SE" sz="1600" dirty="0">
                <a:solidFill>
                  <a:schemeClr val="bg1"/>
                </a:solidFill>
              </a:rPr>
              <a:t>Spallation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83254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28</a:t>
            </a:r>
            <a:r>
              <a:rPr lang="en-GB" sz="1600" baseline="30000" dirty="0" smtClean="0">
                <a:solidFill>
                  <a:srgbClr val="FFFFFF"/>
                </a:solidFill>
              </a:rPr>
              <a:t>th</a:t>
            </a:r>
            <a:r>
              <a:rPr lang="en-GB" sz="16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 September 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77800"/>
            <a:ext cx="6067426" cy="1075267"/>
          </a:xfrm>
        </p:spPr>
        <p:txBody>
          <a:bodyPr/>
          <a:lstStyle/>
          <a:p>
            <a:r>
              <a:rPr lang="en-GB" dirty="0" smtClean="0"/>
              <a:t>Q3 - 2020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10</a:t>
            </a:fld>
            <a:endParaRPr lang="sv-SE" dirty="0">
              <a:latin typeface="Calibri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3723" r="53291" b="21738"/>
          <a:stretch/>
        </p:blipFill>
        <p:spPr bwMode="auto">
          <a:xfrm>
            <a:off x="1032933" y="1515533"/>
            <a:ext cx="48990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74" y="3969504"/>
            <a:ext cx="1559052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48917" y="3969504"/>
            <a:ext cx="1339483" cy="830997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2</a:t>
            </a:r>
            <a:r>
              <a:rPr lang="en-GB" sz="1200" b="1" baseline="30000" dirty="0" smtClean="0"/>
              <a:t>ND</a:t>
            </a:r>
            <a:r>
              <a:rPr lang="en-GB" sz="1200" b="1" dirty="0" smtClean="0"/>
              <a:t> AND 3</a:t>
            </a:r>
            <a:r>
              <a:rPr lang="en-GB" sz="1200" b="1" baseline="30000" dirty="0" smtClean="0"/>
              <a:t>RD</a:t>
            </a:r>
            <a:r>
              <a:rPr lang="en-GB" sz="1200" b="1" dirty="0" smtClean="0"/>
              <a:t>  ROOF LAYERS INSTALLED</a:t>
            </a:r>
          </a:p>
          <a:p>
            <a:pPr algn="ctr"/>
            <a:r>
              <a:rPr lang="en-GB" sz="1200" b="1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0820" y="2396067"/>
            <a:ext cx="3151906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BEER, C SPEC, BIFROST AND MAGIC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PROGRESS IN THE E02 BUILDING 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3395136" y="2626900"/>
            <a:ext cx="785684" cy="5226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1297" y="5791200"/>
            <a:ext cx="1635789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ODIN, DREAM, ESTIA</a:t>
            </a:r>
          </a:p>
          <a:p>
            <a:pPr algn="ctr"/>
            <a:r>
              <a:rPr lang="en-GB" sz="1200" b="1" dirty="0" smtClean="0"/>
              <a:t>PROGRESS IN THE INSTALLATION OUT OF BUNKER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6773" y="3542765"/>
            <a:ext cx="3031627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NSS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9754" y="1609004"/>
            <a:ext cx="3107839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E02 main constraints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1" dirty="0" smtClean="0"/>
              <a:t>Slab load capacity </a:t>
            </a:r>
            <a:r>
              <a:rPr lang="en-GB" sz="1200" b="1" dirty="0"/>
              <a:t>5</a:t>
            </a:r>
            <a:r>
              <a:rPr lang="en-GB" sz="1200" b="1" dirty="0" smtClean="0"/>
              <a:t> t/m2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1" dirty="0" smtClean="0"/>
              <a:t>Forklifts 10 ton</a:t>
            </a:r>
          </a:p>
        </p:txBody>
      </p:sp>
      <p:sp>
        <p:nvSpPr>
          <p:cNvPr id="16" name="Freeform 14"/>
          <p:cNvSpPr/>
          <p:nvPr/>
        </p:nvSpPr>
        <p:spPr>
          <a:xfrm>
            <a:off x="4348692" y="387878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2394" y="6234501"/>
            <a:ext cx="3626263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Temporary Mobile Crane to support instruments installation if necessary</a:t>
            </a:r>
          </a:p>
        </p:txBody>
      </p:sp>
      <p:sp>
        <p:nvSpPr>
          <p:cNvPr id="20" name="Oval 19"/>
          <p:cNvSpPr/>
          <p:nvPr/>
        </p:nvSpPr>
        <p:spPr>
          <a:xfrm>
            <a:off x="4136753" y="6234501"/>
            <a:ext cx="203200" cy="23416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4231610" y="5240585"/>
            <a:ext cx="203200" cy="23416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Pie 21"/>
          <p:cNvSpPr/>
          <p:nvPr/>
        </p:nvSpPr>
        <p:spPr>
          <a:xfrm>
            <a:off x="3845453" y="4216400"/>
            <a:ext cx="785800" cy="828040"/>
          </a:xfrm>
          <a:prstGeom prst="pie">
            <a:avLst>
              <a:gd name="adj1" fmla="val 5696445"/>
              <a:gd name="adj2" fmla="val 158674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0800000">
            <a:off x="4010019" y="4420023"/>
            <a:ext cx="482376" cy="420793"/>
          </a:xfrm>
          <a:prstGeom prst="pie">
            <a:avLst>
              <a:gd name="adj1" fmla="val 4591840"/>
              <a:gd name="adj2" fmla="val 169556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333210" y="4642810"/>
            <a:ext cx="14235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51206" y="3288098"/>
            <a:ext cx="0" cy="681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886" y="3011099"/>
            <a:ext cx="3151906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T.B.L. COLD COMMISSIONING</a:t>
            </a:r>
          </a:p>
        </p:txBody>
      </p:sp>
      <p:sp>
        <p:nvSpPr>
          <p:cNvPr id="27" name="Oval 26"/>
          <p:cNvSpPr/>
          <p:nvPr/>
        </p:nvSpPr>
        <p:spPr>
          <a:xfrm>
            <a:off x="4118154" y="4512824"/>
            <a:ext cx="203200" cy="2341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43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77800"/>
            <a:ext cx="6067426" cy="1075267"/>
          </a:xfrm>
        </p:spPr>
        <p:txBody>
          <a:bodyPr/>
          <a:lstStyle/>
          <a:p>
            <a:r>
              <a:rPr lang="en-GB" dirty="0" smtClean="0"/>
              <a:t>Q4 - 2020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11</a:t>
            </a:fld>
            <a:endParaRPr lang="sv-SE">
              <a:latin typeface="Calibri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22837" r="18238" b="20413"/>
          <a:stretch/>
        </p:blipFill>
        <p:spPr bwMode="auto">
          <a:xfrm>
            <a:off x="694267" y="1701800"/>
            <a:ext cx="4842933" cy="465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Bildresultat för RADIOLOGICAL R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50" y="3555927"/>
            <a:ext cx="788670" cy="10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996269" y="4811691"/>
            <a:ext cx="32897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35278" y="1996566"/>
            <a:ext cx="2931189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BEER, BIFROST AND MAGIC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PROGRESS IN THE E02 BUILDING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61267" y="2458231"/>
            <a:ext cx="574012" cy="8861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35278" y="3113500"/>
            <a:ext cx="1465594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 SPEC ACCESS INTO D03 BUILDING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7611" y="5691146"/>
            <a:ext cx="1465594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ESTIA, ODIN AND DREAM CLOSE TO 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COLD COMMISSIONING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106333" y="5444067"/>
            <a:ext cx="1141278" cy="6625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479801" y="3564465"/>
            <a:ext cx="455477" cy="753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20403" y="3618066"/>
            <a:ext cx="1465594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LOKI PROGRESS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INSTALLATION INTO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D03 BUILDING</a:t>
            </a: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4572000" y="3941232"/>
            <a:ext cx="1248403" cy="469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32791" y="4630347"/>
            <a:ext cx="1356388" cy="95410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15.10.2020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BUNKER AND TBL READY FOR</a:t>
            </a:r>
          </a:p>
          <a:p>
            <a:pPr algn="ctr"/>
            <a:r>
              <a:rPr lang="en-GB" sz="2000" b="1" dirty="0" err="1" smtClean="0">
                <a:solidFill>
                  <a:srgbClr val="FF0000"/>
                </a:solidFill>
              </a:rPr>
              <a:t>B.o.T</a:t>
            </a:r>
            <a:r>
              <a:rPr lang="en-GB" sz="20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Freeform 14"/>
          <p:cNvSpPr/>
          <p:nvPr/>
        </p:nvSpPr>
        <p:spPr>
          <a:xfrm>
            <a:off x="4572000" y="384173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27221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77800"/>
            <a:ext cx="6067426" cy="1075267"/>
          </a:xfrm>
        </p:spPr>
        <p:txBody>
          <a:bodyPr/>
          <a:lstStyle/>
          <a:p>
            <a:r>
              <a:rPr lang="en-GB" dirty="0" smtClean="0"/>
              <a:t>Q1 - 2021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12</a:t>
            </a:fld>
            <a:endParaRPr lang="sv-SE">
              <a:latin typeface="Calibri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23568" r="58829" b="21205"/>
          <a:stretch/>
        </p:blipFill>
        <p:spPr bwMode="auto">
          <a:xfrm>
            <a:off x="1905000" y="1715452"/>
            <a:ext cx="4648200" cy="47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945" y="5103166"/>
            <a:ext cx="1465594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FEBRUARY 2021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ODIN READY FOR HOT COMMISSIONING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10539" y="5308600"/>
            <a:ext cx="16010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9" t="19048" r="8910" b="73383"/>
          <a:stretch/>
        </p:blipFill>
        <p:spPr bwMode="auto">
          <a:xfrm>
            <a:off x="1092200" y="4487333"/>
            <a:ext cx="905933" cy="507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5434" y="2654034"/>
            <a:ext cx="1259022" cy="1015663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NMX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FIRST ACCESS 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E01 BUILDING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MARCH 2021</a:t>
            </a: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74456" y="3412067"/>
            <a:ext cx="98848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6869" y="2922322"/>
            <a:ext cx="1914328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LOKI 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MAJORITY OF HEAVY COMPONENTS OUT OF BUNKER  INSTALLED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15000" y="3753319"/>
            <a:ext cx="621869" cy="827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25625" y="6259821"/>
            <a:ext cx="2171950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SKADI FIRST ACCESS D01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JANUARY 2021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997575" y="5308600"/>
            <a:ext cx="217892" cy="951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5603" y="5308600"/>
            <a:ext cx="1465594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MARCH 2021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ESTIA READY FOR HOT COMMISSIONING</a:t>
            </a:r>
          </a:p>
        </p:txBody>
      </p:sp>
      <p:pic>
        <p:nvPicPr>
          <p:cNvPr id="30" name="Picture 2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13040" r="79395" b="76739"/>
          <a:stretch/>
        </p:blipFill>
        <p:spPr bwMode="auto">
          <a:xfrm>
            <a:off x="6785603" y="4648200"/>
            <a:ext cx="1391295" cy="634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H="1">
            <a:off x="6024473" y="5375348"/>
            <a:ext cx="7611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02200" y="2117803"/>
            <a:ext cx="1914328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MAGIC AND </a:t>
            </a:r>
            <a:r>
              <a:rPr lang="en-GB" sz="1200" b="1" dirty="0">
                <a:solidFill>
                  <a:schemeClr val="tx1"/>
                </a:solidFill>
              </a:rPr>
              <a:t>BEER SHIELDING </a:t>
            </a:r>
            <a:r>
              <a:rPr lang="en-GB" sz="1200" b="1" dirty="0" smtClean="0">
                <a:solidFill>
                  <a:schemeClr val="tx1"/>
                </a:solidFill>
              </a:rPr>
              <a:t>INSTALLATION </a:t>
            </a:r>
            <a:r>
              <a:rPr lang="en-GB" sz="1200" b="1" dirty="0">
                <a:solidFill>
                  <a:schemeClr val="tx1"/>
                </a:solidFill>
              </a:rPr>
              <a:t>INTO </a:t>
            </a:r>
            <a:r>
              <a:rPr lang="en-GB" sz="1200" b="1" dirty="0" smtClean="0">
                <a:solidFill>
                  <a:schemeClr val="tx1"/>
                </a:solidFill>
              </a:rPr>
              <a:t>E02 BUILDINGS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250267" y="2760133"/>
            <a:ext cx="651933" cy="651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055534" y="2764134"/>
            <a:ext cx="846666" cy="1402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14"/>
          <p:cNvSpPr/>
          <p:nvPr/>
        </p:nvSpPr>
        <p:spPr>
          <a:xfrm>
            <a:off x="5215467" y="406928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4542" y="4118001"/>
            <a:ext cx="40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1</a:t>
            </a:r>
            <a:endParaRPr lang="sv-SE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15200" y="4264077"/>
            <a:ext cx="40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/>
              <a:t>2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3127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77800"/>
            <a:ext cx="6067426" cy="1075267"/>
          </a:xfrm>
        </p:spPr>
        <p:txBody>
          <a:bodyPr/>
          <a:lstStyle/>
          <a:p>
            <a:r>
              <a:rPr lang="en-GB" dirty="0" smtClean="0"/>
              <a:t>Q2 - 2021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13</a:t>
            </a:fld>
            <a:endParaRPr lang="sv-SE">
              <a:latin typeface="Calibri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6" t="23939" r="16956" b="22035"/>
          <a:stretch/>
        </p:blipFill>
        <p:spPr bwMode="auto">
          <a:xfrm>
            <a:off x="2119851" y="1655252"/>
            <a:ext cx="5229225" cy="466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3145" y="5228564"/>
            <a:ext cx="1465594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APRIL 2021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DREAM READY FOR HOT COMMISSIONING</a:t>
            </a:r>
          </a:p>
        </p:txBody>
      </p:sp>
      <p:pic>
        <p:nvPicPr>
          <p:cNvPr id="9218" name="Picture 2" descr="Government Site Bu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45" y="4657820"/>
            <a:ext cx="1346364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148739" y="5663230"/>
            <a:ext cx="9999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8" y="3274138"/>
            <a:ext cx="2184391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LOKI INSTALLATION OUT OF BUNKER CLOSE TO BE COMPLETED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3" y="5114031"/>
            <a:ext cx="1786457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SKADI PROGRESS INSTALLATION  INTO D01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74492" y="3284788"/>
            <a:ext cx="0" cy="48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74492" y="3767667"/>
            <a:ext cx="21968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8521" y="2627807"/>
            <a:ext cx="2041397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NMX BEAM GUIDES INSTALLATION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INTO E02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172209" y="5344863"/>
            <a:ext cx="7611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104467" y="3914588"/>
            <a:ext cx="255909" cy="555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14"/>
          <p:cNvSpPr/>
          <p:nvPr/>
        </p:nvSpPr>
        <p:spPr>
          <a:xfrm>
            <a:off x="5321304" y="378353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9918" y="4208421"/>
            <a:ext cx="40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3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097303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77800"/>
            <a:ext cx="6067426" cy="1075267"/>
          </a:xfrm>
        </p:spPr>
        <p:txBody>
          <a:bodyPr/>
          <a:lstStyle/>
          <a:p>
            <a:r>
              <a:rPr lang="en-GB" dirty="0" smtClean="0"/>
              <a:t>Q3 - 2021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14</a:t>
            </a:fld>
            <a:endParaRPr lang="sv-SE">
              <a:latin typeface="Calibri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5" t="19733" r="36732" b="21541"/>
          <a:stretch/>
        </p:blipFill>
        <p:spPr bwMode="auto">
          <a:xfrm>
            <a:off x="1531408" y="1736735"/>
            <a:ext cx="5021792" cy="46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9832" y="3012606"/>
            <a:ext cx="2184391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JULY – SEPTEMBER 2021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FIRST BUNKER SHUT DOWN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(AFTER B.O.T.)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9832" y="1994507"/>
            <a:ext cx="2184391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SEPTEMBER 2021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 REX ACCESS TO E01 BUILDING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70868" y="2429933"/>
            <a:ext cx="7714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05346" y="4105529"/>
            <a:ext cx="1465594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 SPEC INSTALLATION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IN BUNKER COMPONENTS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70940" y="4476295"/>
            <a:ext cx="17026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6162" y="4267028"/>
            <a:ext cx="1465594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LOKI INSTALLATION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OF IN BUNKER COMPONENTS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012267" y="4590193"/>
            <a:ext cx="14638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85466" y="5911580"/>
            <a:ext cx="1464702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SKADI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612532" y="5285048"/>
            <a:ext cx="863630" cy="626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68333" y="3652603"/>
            <a:ext cx="0" cy="818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14"/>
          <p:cNvSpPr/>
          <p:nvPr/>
        </p:nvSpPr>
        <p:spPr>
          <a:xfrm>
            <a:off x="4902200" y="461961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5506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77800"/>
            <a:ext cx="6067426" cy="1075267"/>
          </a:xfrm>
        </p:spPr>
        <p:txBody>
          <a:bodyPr/>
          <a:lstStyle/>
          <a:p>
            <a:r>
              <a:rPr lang="en-GB" dirty="0" smtClean="0"/>
              <a:t>Q4 - 2021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15</a:t>
            </a:fld>
            <a:endParaRPr lang="sv-SE">
              <a:latin typeface="Calibri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27515" r="57014" b="13758"/>
          <a:stretch/>
        </p:blipFill>
        <p:spPr bwMode="auto">
          <a:xfrm>
            <a:off x="1943100" y="1468968"/>
            <a:ext cx="4610100" cy="46577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0832" y="1943707"/>
            <a:ext cx="2184391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DECEMBER 2021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HEIMDAL ACCESS TO E01 BUILDING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67201" y="2175933"/>
            <a:ext cx="8636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30831" y="2663374"/>
            <a:ext cx="2184391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DECEMBER 2021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 REX – NEUTRON GUIDES INSTALLATION INTO E02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32" y="5634582"/>
            <a:ext cx="1464702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SKADI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520325" y="5146548"/>
            <a:ext cx="863630" cy="626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72275" y="3869266"/>
            <a:ext cx="1779059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OCTOBER 2021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LOKI READY FOR HOT COMMISSIONING</a:t>
            </a:r>
          </a:p>
        </p:txBody>
      </p:sp>
      <p:sp>
        <p:nvSpPr>
          <p:cNvPr id="2049" name="Rectangle 2048"/>
          <p:cNvSpPr/>
          <p:nvPr/>
        </p:nvSpPr>
        <p:spPr>
          <a:xfrm>
            <a:off x="3881967" y="3909763"/>
            <a:ext cx="770467" cy="37253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225770" y="4114800"/>
            <a:ext cx="6561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Risultati immagini per dang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69" y="4330419"/>
            <a:ext cx="467995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3" name="Pie 2052"/>
          <p:cNvSpPr/>
          <p:nvPr/>
        </p:nvSpPr>
        <p:spPr>
          <a:xfrm>
            <a:off x="4578349" y="4241737"/>
            <a:ext cx="692151" cy="728819"/>
          </a:xfrm>
          <a:prstGeom prst="pie">
            <a:avLst>
              <a:gd name="adj1" fmla="val 6175411"/>
              <a:gd name="adj2" fmla="val 1518666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1" name="Pie 40"/>
          <p:cNvSpPr/>
          <p:nvPr/>
        </p:nvSpPr>
        <p:spPr>
          <a:xfrm rot="10800000">
            <a:off x="4750589" y="4417537"/>
            <a:ext cx="347665" cy="362635"/>
          </a:xfrm>
          <a:prstGeom prst="pie">
            <a:avLst>
              <a:gd name="adj1" fmla="val 4591840"/>
              <a:gd name="adj2" fmla="val 1695566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733" y="1744133"/>
            <a:ext cx="1844938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NOVEMBER 2021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 SPEC READY FOR HOT COMMISSIONING</a:t>
            </a:r>
          </a:p>
        </p:txBody>
      </p:sp>
      <p:pic>
        <p:nvPicPr>
          <p:cNvPr id="43" name="Picture 42" descr="logo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6344" y="4585789"/>
            <a:ext cx="1990716" cy="55201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05350" y="2516589"/>
            <a:ext cx="1681683" cy="655236"/>
            <a:chOff x="6960986" y="1901896"/>
            <a:chExt cx="1311129" cy="434211"/>
          </a:xfrm>
        </p:grpSpPr>
        <p:pic>
          <p:nvPicPr>
            <p:cNvPr id="45" name="Picture 44" descr="tum_logo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60986" y="2001317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46" name="Picture 45" descr="LogoLLB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15" y="1993207"/>
              <a:ext cx="342900" cy="3429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572501" y="1901896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  <p:sp>
        <p:nvSpPr>
          <p:cNvPr id="48" name="Freeform 14"/>
          <p:cNvSpPr/>
          <p:nvPr/>
        </p:nvSpPr>
        <p:spPr>
          <a:xfrm>
            <a:off x="5270500" y="404281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1053" y="3964738"/>
            <a:ext cx="1579229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BIFROST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44902" y="4953136"/>
            <a:ext cx="40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4</a:t>
            </a:r>
            <a:endParaRPr lang="sv-SE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5350" y="3309705"/>
            <a:ext cx="40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5</a:t>
            </a:r>
            <a:endParaRPr lang="sv-SE" b="1" dirty="0"/>
          </a:p>
        </p:txBody>
      </p:sp>
      <p:sp>
        <p:nvSpPr>
          <p:cNvPr id="29" name="Oval 28"/>
          <p:cNvSpPr/>
          <p:nvPr/>
        </p:nvSpPr>
        <p:spPr>
          <a:xfrm>
            <a:off x="4783118" y="4498686"/>
            <a:ext cx="203200" cy="20033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82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4" t="14450" r="28853" b="12292"/>
          <a:stretch/>
        </p:blipFill>
        <p:spPr bwMode="auto">
          <a:xfrm>
            <a:off x="5781280" y="2963182"/>
            <a:ext cx="1886567" cy="1886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77800"/>
            <a:ext cx="3583508" cy="1075267"/>
          </a:xfrm>
        </p:spPr>
        <p:txBody>
          <a:bodyPr/>
          <a:lstStyle/>
          <a:p>
            <a:r>
              <a:rPr lang="en-GB" dirty="0" smtClean="0"/>
              <a:t>Q1 - 2022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16</a:t>
            </a:fld>
            <a:endParaRPr lang="sv-SE">
              <a:latin typeface="Calibri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7" t="28223" r="19139" b="13994"/>
          <a:stretch/>
        </p:blipFill>
        <p:spPr bwMode="auto">
          <a:xfrm>
            <a:off x="545050" y="2038350"/>
            <a:ext cx="48482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3859" y="1738448"/>
            <a:ext cx="2184391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2</a:t>
            </a:r>
            <a:r>
              <a:rPr lang="en-GB" sz="12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1200" b="1" dirty="0" smtClean="0">
                <a:solidFill>
                  <a:srgbClr val="FF0000"/>
                </a:solidFill>
              </a:rPr>
              <a:t> BUNKER SHUT DOWN 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(after </a:t>
            </a:r>
            <a:r>
              <a:rPr lang="en-GB" sz="1200" b="1" dirty="0" err="1" smtClean="0">
                <a:solidFill>
                  <a:srgbClr val="FF0000"/>
                </a:solidFill>
              </a:rPr>
              <a:t>B.o.T</a:t>
            </a:r>
            <a:r>
              <a:rPr lang="en-GB" sz="1200" b="1" dirty="0" smtClean="0">
                <a:solidFill>
                  <a:srgbClr val="FF0000"/>
                </a:solidFill>
              </a:rPr>
              <a:t>.)</a:t>
            </a:r>
          </a:p>
        </p:txBody>
      </p:sp>
      <p:cxnSp>
        <p:nvCxnSpPr>
          <p:cNvPr id="7" name="Straight Arrow Connector 6"/>
          <p:cNvCxnSpPr>
            <a:stCxn id="10" idx="3"/>
          </p:cNvCxnSpPr>
          <p:nvPr/>
        </p:nvCxnSpPr>
        <p:spPr>
          <a:xfrm>
            <a:off x="5096933" y="2462928"/>
            <a:ext cx="1193853" cy="1000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5933" y="2139762"/>
            <a:ext cx="1651000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W3: C SPEC COMPONENTS ALREADY INSTALLED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5933" y="3182034"/>
            <a:ext cx="1651000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W2: BEER COMPONENTS 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TO INSTALL 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5096933" y="3505200"/>
            <a:ext cx="905934" cy="123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9967" y="2495478"/>
            <a:ext cx="1975926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W4: BIFROST COMPONENTS 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TO INSTALL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443133" y="2957143"/>
            <a:ext cx="486834" cy="55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50" y="1715184"/>
            <a:ext cx="1779059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FEBRUARY 2022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MAGIC READY FOR HOT COMMISSIONING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89355" y="3191559"/>
            <a:ext cx="1138789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W6: MAGIC COMPONENTS 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TO INSTALL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582834" y="3444359"/>
            <a:ext cx="1295416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LogoLL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7" y="2403145"/>
            <a:ext cx="716483" cy="765896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1371600" y="2361515"/>
            <a:ext cx="981075" cy="595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0120" y="4682353"/>
            <a:ext cx="1779059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MARCH 2022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BEER READY FOR HOT COMMISSIONING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1604" y="5889243"/>
            <a:ext cx="1278364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SKADI 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410075" y="5889243"/>
            <a:ext cx="1241529" cy="150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87" name="Straight Connector 16386"/>
          <p:cNvCxnSpPr/>
          <p:nvPr/>
        </p:nvCxnSpPr>
        <p:spPr>
          <a:xfrm>
            <a:off x="2667000" y="4622800"/>
            <a:ext cx="730250" cy="454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86041" y="5403296"/>
            <a:ext cx="1778181" cy="858756"/>
            <a:chOff x="6037159" y="1275125"/>
            <a:chExt cx="2108561" cy="480287"/>
          </a:xfrm>
        </p:grpSpPr>
        <p:pic>
          <p:nvPicPr>
            <p:cNvPr id="46" name="Picture 45" descr="logoujf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617" y="1305167"/>
              <a:ext cx="228264" cy="450245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037159" y="1275125"/>
              <a:ext cx="2108561" cy="423602"/>
              <a:chOff x="6486159" y="1474628"/>
              <a:chExt cx="2108561" cy="423602"/>
            </a:xfrm>
          </p:grpSpPr>
          <p:pic>
            <p:nvPicPr>
              <p:cNvPr id="48" name="Picture 47" descr="logo_hzg_cms10.gif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6159" y="1585803"/>
                <a:ext cx="1131570" cy="312420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7442217" y="1498122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756417" y="1474628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  <p:sp>
        <p:nvSpPr>
          <p:cNvPr id="51" name="Freeform 14"/>
          <p:cNvSpPr/>
          <p:nvPr/>
        </p:nvSpPr>
        <p:spPr>
          <a:xfrm>
            <a:off x="5387987" y="387878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950" y="3444359"/>
            <a:ext cx="40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/>
              <a:t>6</a:t>
            </a:r>
            <a:endParaRPr lang="sv-SE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2975" y="6262052"/>
            <a:ext cx="40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 smtClean="0"/>
              <a:t>7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35095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Q2- </a:t>
            </a:r>
            <a:r>
              <a:rPr lang="en-GB" dirty="0"/>
              <a:t>2022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17</a:t>
            </a:fld>
            <a:endParaRPr lang="sv-SE">
              <a:latin typeface="Calibri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3" t="24964" r="29730" b="17012"/>
          <a:stretch/>
        </p:blipFill>
        <p:spPr bwMode="auto">
          <a:xfrm>
            <a:off x="1403884" y="1695450"/>
            <a:ext cx="5117034" cy="491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89960" y="4238625"/>
            <a:ext cx="805815" cy="452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6405" y="5051443"/>
            <a:ext cx="1779059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MAY 2022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VESPA FIRST ACCESS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INTO D01</a:t>
            </a:r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4972050" y="5295900"/>
            <a:ext cx="1884355" cy="787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7382" y="2067453"/>
            <a:ext cx="2184391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HEIMDAL PROGRESS INSTALLATION INTO E01 BUILDING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2014" y="3315229"/>
            <a:ext cx="2184391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 REX PROGRESS INSTALLATION INTO E01 BUILDING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3884" y="4109412"/>
            <a:ext cx="1183186" cy="1015663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NMX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PROGRESS INSTALLATION INTO D03 BUILDING</a:t>
            </a:r>
          </a:p>
        </p:txBody>
      </p:sp>
      <p:sp>
        <p:nvSpPr>
          <p:cNvPr id="22" name="Oval 21"/>
          <p:cNvSpPr/>
          <p:nvPr/>
        </p:nvSpPr>
        <p:spPr>
          <a:xfrm>
            <a:off x="2886074" y="2609009"/>
            <a:ext cx="238125" cy="2095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Oval 23"/>
          <p:cNvSpPr/>
          <p:nvPr/>
        </p:nvSpPr>
        <p:spPr>
          <a:xfrm>
            <a:off x="5051452" y="4444953"/>
            <a:ext cx="238125" cy="2095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Box 24"/>
          <p:cNvSpPr txBox="1"/>
          <p:nvPr/>
        </p:nvSpPr>
        <p:spPr>
          <a:xfrm>
            <a:off x="578917" y="1651954"/>
            <a:ext cx="1902371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MIRACLES  FIRST 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ACCESS E01  BUILDING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Q3 2022</a:t>
            </a: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6405" y="4141678"/>
            <a:ext cx="1430345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FREIA FIRST </a:t>
            </a:r>
            <a:endParaRPr lang="en-GB" sz="1200" b="1" dirty="0">
              <a:solidFill>
                <a:schemeClr val="tx1"/>
              </a:solidFill>
            </a:endParaRP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ACCESS </a:t>
            </a:r>
            <a:r>
              <a:rPr lang="en-GB" sz="1200" b="1" dirty="0" smtClean="0">
                <a:solidFill>
                  <a:schemeClr val="tx1"/>
                </a:solidFill>
              </a:rPr>
              <a:t>D03 </a:t>
            </a:r>
            <a:endParaRPr lang="en-GB" sz="1200" b="1" dirty="0">
              <a:solidFill>
                <a:schemeClr val="tx1"/>
              </a:solidFill>
            </a:endParaRP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Q1 2023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5289577" y="368828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107" y="2707547"/>
            <a:ext cx="1436996" cy="1015663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JUNE 2022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BIFROST READY FOR HOT COMMISSIONING</a:t>
            </a: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422" y="4792598"/>
            <a:ext cx="40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b="1" dirty="0"/>
              <a:t>8</a:t>
            </a:r>
            <a:endParaRPr lang="sv-SE" b="1" dirty="0"/>
          </a:p>
        </p:txBody>
      </p:sp>
      <p:pic>
        <p:nvPicPr>
          <p:cNvPr id="19" name="Picture 18" descr="Danmarks_Tekniske_Universitet_(logo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7" y="3867930"/>
            <a:ext cx="562050" cy="74139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6" name="Straight Arrow Connector 5"/>
          <p:cNvCxnSpPr/>
          <p:nvPr/>
        </p:nvCxnSpPr>
        <p:spPr>
          <a:xfrm>
            <a:off x="1530103" y="3638394"/>
            <a:ext cx="19598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83" y="317047"/>
            <a:ext cx="2028817" cy="903514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98" y="1804308"/>
            <a:ext cx="7812001" cy="4812846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</a:pPr>
            <a:r>
              <a:rPr lang="en-GB" sz="1400" dirty="0" smtClean="0">
                <a:solidFill>
                  <a:schemeClr val="tx1"/>
                </a:solidFill>
              </a:rPr>
              <a:t>2019 is expected a challenging year, due to CF</a:t>
            </a:r>
            <a:r>
              <a:rPr lang="en-GB" sz="1400" dirty="0">
                <a:solidFill>
                  <a:schemeClr val="tx1"/>
                </a:solidFill>
              </a:rPr>
              <a:t>, TD and NSS Divisions </a:t>
            </a:r>
            <a:r>
              <a:rPr lang="en-GB" sz="1400" dirty="0" smtClean="0">
                <a:solidFill>
                  <a:schemeClr val="tx1"/>
                </a:solidFill>
              </a:rPr>
              <a:t>simultaneous construction/installation works. NSS priority is to prepare suitable site access condition for the first instruments teams at the beginning of 2020;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</a:pPr>
            <a:r>
              <a:rPr lang="en-GB" sz="1400" dirty="0" smtClean="0">
                <a:solidFill>
                  <a:schemeClr val="tx1"/>
                </a:solidFill>
              </a:rPr>
              <a:t>The “in-Bunker shut down” with “priority access” for two or three instruments maximum, provide a benefit to better guarantee the on-time installation of the in-Bunker components (in Bunker wall feedthrough installation to be analysed in detail);</a:t>
            </a:r>
          </a:p>
          <a:p>
            <a:pPr marL="447675" indent="-4476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 startAt="3"/>
            </a:pPr>
            <a:r>
              <a:rPr lang="en-GB" sz="1400" dirty="0" smtClean="0">
                <a:solidFill>
                  <a:schemeClr val="tx1"/>
                </a:solidFill>
              </a:rPr>
              <a:t>A progressive site access in the D&amp;E buildings can be really helpful to have proper working areas for each instrument team, resources optimisation, avoiding time loss, lack of cranes availability (even if a certain degree of flexibility shall be required anyway);</a:t>
            </a:r>
          </a:p>
          <a:p>
            <a:pPr marL="447675" indent="-4476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 startAt="3"/>
            </a:pPr>
            <a:r>
              <a:rPr lang="en-GB" sz="1400" dirty="0" smtClean="0">
                <a:solidFill>
                  <a:schemeClr val="tx1"/>
                </a:solidFill>
              </a:rPr>
              <a:t>A well defined storage-plan from each instrument team is necessary to define a full picture of the on-site status trough the different facility zones (it is preferable condition do not storage material into the facility for long time in advance to the components installation);</a:t>
            </a:r>
          </a:p>
          <a:p>
            <a:pPr marL="447675" indent="-4476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 startAt="3"/>
            </a:pPr>
            <a:r>
              <a:rPr lang="en-GB" sz="1400" dirty="0" smtClean="0">
                <a:solidFill>
                  <a:schemeClr val="tx1"/>
                </a:solidFill>
              </a:rPr>
              <a:t>A common structure in the installation-plan development from any Instrument team can be really helpful to a proper integration of the information between NSS and the instrument teams  (please find the reference document </a:t>
            </a:r>
            <a:r>
              <a:rPr lang="en-GB" sz="1400" dirty="0">
                <a:solidFill>
                  <a:schemeClr val="tx1"/>
                </a:solidFill>
              </a:rPr>
              <a:t>ESS-0115143</a:t>
            </a:r>
            <a:r>
              <a:rPr lang="en-GB" sz="1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lain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457200" indent="-457200">
              <a:buAutoNum type="arabicPlain"/>
            </a:pPr>
            <a:endParaRPr lang="sv-SE" dirty="0" smtClean="0">
              <a:solidFill>
                <a:schemeClr val="tx1"/>
              </a:solidFill>
            </a:endParaRPr>
          </a:p>
          <a:p>
            <a:pPr marL="457200" indent="-457200">
              <a:buAutoNum type="arabicPlain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18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005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53" y="342900"/>
            <a:ext cx="2787080" cy="7874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19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853" y="1851000"/>
            <a:ext cx="7539872" cy="45122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14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Risultati immagini per QUES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89" y="18510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1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71" y="311083"/>
            <a:ext cx="3809430" cy="735291"/>
          </a:xfrm>
        </p:spPr>
        <p:txBody>
          <a:bodyPr>
            <a:normAutofit/>
          </a:bodyPr>
          <a:lstStyle/>
          <a:p>
            <a:r>
              <a:rPr lang="en-US" dirty="0" smtClean="0"/>
              <a:t>NSS installation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40265"/>
            <a:ext cx="7572375" cy="18649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The NSS installation work includes: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construction of the Neutron </a:t>
            </a:r>
            <a:r>
              <a:rPr lang="en-US" sz="1600" dirty="0">
                <a:solidFill>
                  <a:schemeClr val="tx1"/>
                </a:solidFill>
              </a:rPr>
              <a:t>B</a:t>
            </a:r>
            <a:r>
              <a:rPr lang="en-US" sz="1600" dirty="0" smtClean="0">
                <a:solidFill>
                  <a:schemeClr val="tx1"/>
                </a:solidFill>
              </a:rPr>
              <a:t>unker;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installation of the test beam line (T.B.L.);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installation of n. 15 instruments;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The current integrated installation plan take into account the following main milestones: </a:t>
            </a:r>
          </a:p>
          <a:p>
            <a:pPr algn="just">
              <a:lnSpc>
                <a:spcPct val="10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Master Schedule rev. 3.4 defines a priority in the installation of the following 8 instruments: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41306"/>
              </p:ext>
            </p:extLst>
          </p:nvPr>
        </p:nvGraphicFramePr>
        <p:xfrm>
          <a:off x="457200" y="3759199"/>
          <a:ext cx="8229600" cy="16679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86400"/>
                <a:gridCol w="2743200"/>
              </a:tblGrid>
              <a:tr h="277989">
                <a:tc>
                  <a:txBody>
                    <a:bodyPr/>
                    <a:lstStyle/>
                    <a:p>
                      <a:pPr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NBOA Monolith insert assembly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- 18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</a:tr>
              <a:tr h="277989">
                <a:tc>
                  <a:txBody>
                    <a:bodyPr/>
                    <a:lstStyle/>
                    <a:p>
                      <a:pPr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Bunker ready for BOT 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sv-SE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Oct-20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</a:tr>
              <a:tr h="277989">
                <a:tc>
                  <a:txBody>
                    <a:bodyPr/>
                    <a:lstStyle/>
                    <a:p>
                      <a:pPr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Beam Line ready for BOT 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sv-SE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Oct-20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</a:tr>
              <a:tr h="277989">
                <a:tc>
                  <a:txBody>
                    <a:bodyPr/>
                    <a:lstStyle/>
                    <a:p>
                      <a:pPr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 Instrument ready for Hot Commissioning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sv-SE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feb-21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</a:tr>
              <a:tr h="277989">
                <a:tc>
                  <a:txBody>
                    <a:bodyPr/>
                    <a:lstStyle/>
                    <a:p>
                      <a:pPr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First call for experiments in full User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sv-SE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Jan-23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</a:tr>
              <a:tr h="277989">
                <a:tc>
                  <a:txBody>
                    <a:bodyPr/>
                    <a:lstStyle/>
                    <a:p>
                      <a:pPr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Start of User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sv-SE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Aug-23</a:t>
                      </a:r>
                      <a:endParaRPr lang="sv-S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" marR="4445" marT="44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94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73" y="388601"/>
            <a:ext cx="5700384" cy="579652"/>
          </a:xfrm>
        </p:spPr>
        <p:txBody>
          <a:bodyPr anchor="t">
            <a:noAutofit/>
          </a:bodyPr>
          <a:lstStyle/>
          <a:p>
            <a:r>
              <a:rPr lang="en-US" dirty="0" smtClean="0"/>
              <a:t>First </a:t>
            </a:r>
            <a:r>
              <a:rPr lang="en-US" dirty="0"/>
              <a:t>8 </a:t>
            </a:r>
            <a:r>
              <a:rPr lang="en-US" dirty="0" smtClean="0"/>
              <a:t>instruments to be installed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89944"/>
              </p:ext>
            </p:extLst>
          </p:nvPr>
        </p:nvGraphicFramePr>
        <p:xfrm>
          <a:off x="897593" y="1679180"/>
          <a:ext cx="7236757" cy="396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093"/>
                <a:gridCol w="541682"/>
                <a:gridCol w="1312664"/>
                <a:gridCol w="1246200"/>
                <a:gridCol w="1983950"/>
                <a:gridCol w="1585168"/>
              </a:tblGrid>
              <a:tr h="7530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N.I.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B.P.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</a:t>
                      </a:r>
                      <a:r>
                        <a:rPr lang="en-US" sz="1200" baseline="0" dirty="0" smtClean="0"/>
                        <a:t> eight Instruments to install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D&amp;E</a:t>
                      </a:r>
                      <a:r>
                        <a:rPr lang="en-US" sz="1200" baseline="0" dirty="0" smtClean="0"/>
                        <a:t> Halls access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Bunker  priority access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TG5: Hot Comm.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start</a:t>
                      </a:r>
                      <a:endParaRPr lang="en-US" sz="1200" dirty="0"/>
                    </a:p>
                  </a:txBody>
                  <a:tcPr/>
                </a:tc>
              </a:tr>
              <a:tr h="27940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ODIN (TUM/PSI)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April</a:t>
                      </a:r>
                      <a:r>
                        <a:rPr lang="en-US" sz="1200" b="0" baseline="0" dirty="0" smtClean="0"/>
                        <a:t> 2020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December 2019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Feb</a:t>
                      </a:r>
                      <a:r>
                        <a:rPr lang="en-US" sz="1200" b="0" baseline="0" dirty="0" smtClean="0"/>
                        <a:t> 2021</a:t>
                      </a:r>
                      <a:endParaRPr lang="en-US" sz="1200" b="0" dirty="0"/>
                    </a:p>
                  </a:txBody>
                  <a:tcPr/>
                </a:tc>
              </a:tr>
              <a:tr h="27940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ESTIA (PSI)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February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2020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December 2019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March 2021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40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DREAM (FZJ) 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April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2020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December 2019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June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2021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412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LOKI</a:t>
                      </a:r>
                      <a:r>
                        <a:rPr lang="en-US" sz="1200" b="0" baseline="0" dirty="0" smtClean="0"/>
                        <a:t> (ISIS)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December 2019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July 2021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(1</a:t>
                      </a:r>
                      <a:r>
                        <a:rPr lang="en-US" sz="1200" b="0" baseline="30000" dirty="0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 shut down after </a:t>
                      </a:r>
                      <a:r>
                        <a:rPr lang="en-US" sz="1200" b="0" dirty="0" err="1" smtClean="0">
                          <a:solidFill>
                            <a:srgbClr val="FF0000"/>
                          </a:solidFill>
                        </a:rPr>
                        <a:t>B.o.T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Oct.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2021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412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C-SPEC</a:t>
                      </a:r>
                      <a:r>
                        <a:rPr lang="en-US" sz="1200" b="0" baseline="0" dirty="0" smtClean="0"/>
                        <a:t> (TUM)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November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2019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July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2021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(1</a:t>
                      </a:r>
                      <a:r>
                        <a:rPr lang="en-US" sz="1200" b="0" baseline="30000" dirty="0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 shut down after </a:t>
                      </a:r>
                      <a:r>
                        <a:rPr lang="en-US" sz="1200" b="0" dirty="0" err="1" smtClean="0">
                          <a:solidFill>
                            <a:srgbClr val="FF0000"/>
                          </a:solidFill>
                        </a:rPr>
                        <a:t>B.o.T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Nov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2021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412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MAGIC (LLB)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February 2020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December 2021</a:t>
                      </a:r>
                    </a:p>
                    <a:p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en-US" sz="1200" b="0" baseline="30000" dirty="0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 shut down after </a:t>
                      </a:r>
                      <a:r>
                        <a:rPr lang="en-US" sz="1200" b="0" dirty="0" err="1" smtClean="0">
                          <a:solidFill>
                            <a:srgbClr val="FF0000"/>
                          </a:solidFill>
                        </a:rPr>
                        <a:t>B.o.T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Feb.</a:t>
                      </a:r>
                      <a:r>
                        <a:rPr lang="en-US" sz="1200" b="0" baseline="0" dirty="0" smtClean="0"/>
                        <a:t> 2022</a:t>
                      </a:r>
                      <a:endParaRPr lang="en-US" sz="1200" b="0" dirty="0"/>
                    </a:p>
                  </a:txBody>
                  <a:tcPr/>
                </a:tc>
              </a:tr>
              <a:tr h="47412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BEER (HZG/NPI)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March</a:t>
                      </a:r>
                      <a:r>
                        <a:rPr lang="en-US" sz="1200" b="0" baseline="0" dirty="0" smtClean="0"/>
                        <a:t> 2020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December 2021</a:t>
                      </a:r>
                    </a:p>
                    <a:p>
                      <a:pPr marL="0" marR="0" indent="0" algn="l" defTabSz="457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en-US" sz="1200" b="0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</a:rPr>
                        <a:t> shut down after </a:t>
                      </a:r>
                      <a:r>
                        <a:rPr lang="en-US" sz="1200" b="0" baseline="0" dirty="0" err="1" smtClean="0">
                          <a:solidFill>
                            <a:srgbClr val="FF0000"/>
                          </a:solidFill>
                        </a:rPr>
                        <a:t>B.o.T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en-US" sz="12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March</a:t>
                      </a:r>
                      <a:r>
                        <a:rPr lang="en-US" sz="1200" b="0" baseline="0" dirty="0" smtClean="0"/>
                        <a:t> 2022</a:t>
                      </a:r>
                      <a:endParaRPr lang="en-US" sz="1200" b="0" dirty="0"/>
                    </a:p>
                  </a:txBody>
                  <a:tcPr/>
                </a:tc>
              </a:tr>
              <a:tr h="47412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June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2020</a:t>
                      </a: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December 2021</a:t>
                      </a:r>
                    </a:p>
                    <a:p>
                      <a:pPr marL="0" marR="0" indent="0" algn="l" defTabSz="457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</a:rPr>
                        <a:t>(2</a:t>
                      </a:r>
                      <a:r>
                        <a:rPr lang="en-US" sz="1200" b="0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</a:rPr>
                        <a:t> shut down after </a:t>
                      </a:r>
                      <a:r>
                        <a:rPr lang="en-US" sz="1200" b="0" baseline="0" dirty="0" err="1" smtClean="0">
                          <a:solidFill>
                            <a:srgbClr val="FF0000"/>
                          </a:solidFill>
                        </a:rPr>
                        <a:t>B.o.T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endParaRPr lang="en-US" sz="12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June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2022</a:t>
                      </a: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eform 14"/>
          <p:cNvSpPr/>
          <p:nvPr/>
        </p:nvSpPr>
        <p:spPr>
          <a:xfrm>
            <a:off x="5489424" y="292628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3" name="Rectangle 2"/>
          <p:cNvSpPr/>
          <p:nvPr/>
        </p:nvSpPr>
        <p:spPr>
          <a:xfrm>
            <a:off x="897593" y="5804237"/>
            <a:ext cx="73986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a brief analysis of the Master Schedule rev. 3.4 from construction 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perspective: 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0" y="389467"/>
            <a:ext cx="2580156" cy="702733"/>
          </a:xfrm>
        </p:spPr>
        <p:txBody>
          <a:bodyPr/>
          <a:lstStyle/>
          <a:p>
            <a:r>
              <a:rPr lang="en-US" dirty="0" smtClean="0"/>
              <a:t>Q1 - 2019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4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853" y="1851000"/>
            <a:ext cx="7539872" cy="45122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14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8366" y="1616359"/>
            <a:ext cx="6332500" cy="4981575"/>
            <a:chOff x="2282334" y="1492631"/>
            <a:chExt cx="6332500" cy="498157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7" t="20930" r="36667" b="17054"/>
            <a:stretch/>
          </p:blipFill>
          <p:spPr bwMode="auto">
            <a:xfrm>
              <a:off x="3701561" y="1492631"/>
              <a:ext cx="4913273" cy="498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82334" y="1607205"/>
              <a:ext cx="1854200" cy="523220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Full access 27 May 2019</a:t>
              </a:r>
            </a:p>
          </p:txBody>
        </p:sp>
        <p:cxnSp>
          <p:nvCxnSpPr>
            <p:cNvPr id="10" name="Elbow Connector 9"/>
            <p:cNvCxnSpPr/>
            <p:nvPr/>
          </p:nvCxnSpPr>
          <p:spPr>
            <a:xfrm>
              <a:off x="3259666" y="2235200"/>
              <a:ext cx="1617133" cy="524933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90796" y="4548782"/>
              <a:ext cx="1930401" cy="646331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CF works</a:t>
              </a:r>
              <a:r>
                <a:rPr lang="en-GB" b="1" dirty="0"/>
                <a:t> </a:t>
              </a:r>
              <a:endParaRPr lang="en-GB" b="1" dirty="0" smtClean="0"/>
            </a:p>
            <a:p>
              <a:r>
                <a:rPr lang="en-GB" b="1" dirty="0" smtClean="0"/>
                <a:t>D&amp;E buildings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555066" y="4402667"/>
              <a:ext cx="1066801" cy="410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555066" y="4813151"/>
              <a:ext cx="1388534" cy="7833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 flipH="1" flipV="1">
            <a:off x="4428790" y="4631268"/>
            <a:ext cx="2250244" cy="251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mage2017-3-29_15-14-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98" y="3882799"/>
            <a:ext cx="2002536" cy="14424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Arrow Connector 25"/>
          <p:cNvCxnSpPr/>
          <p:nvPr/>
        </p:nvCxnSpPr>
        <p:spPr>
          <a:xfrm flipH="1">
            <a:off x="4436092" y="4883016"/>
            <a:ext cx="2242942" cy="2348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51098" y="3522134"/>
            <a:ext cx="1066801" cy="14147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79034" y="3156646"/>
            <a:ext cx="1963270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BUNKER BASEPLATES</a:t>
            </a:r>
          </a:p>
          <a:p>
            <a:pPr algn="ctr"/>
            <a:r>
              <a:rPr lang="en-GB" sz="1200" b="1" dirty="0" smtClean="0"/>
              <a:t>INSTALLATION</a:t>
            </a:r>
          </a:p>
        </p:txBody>
      </p:sp>
      <p:sp>
        <p:nvSpPr>
          <p:cNvPr id="17" name="Freeform 14"/>
          <p:cNvSpPr/>
          <p:nvPr/>
        </p:nvSpPr>
        <p:spPr>
          <a:xfrm>
            <a:off x="4765930" y="447675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19" name="Freeform 14"/>
          <p:cNvSpPr/>
          <p:nvPr/>
        </p:nvSpPr>
        <p:spPr>
          <a:xfrm>
            <a:off x="6679034" y="1851000"/>
            <a:ext cx="1981200" cy="1068123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>
                <a:solidFill>
                  <a:srgbClr val="FF0000"/>
                </a:solidFill>
              </a:rPr>
              <a:t>NSS Early Access</a:t>
            </a:r>
          </a:p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dirty="0" smtClean="0">
                <a:solidFill>
                  <a:srgbClr val="FF0000"/>
                </a:solidFill>
              </a:rPr>
              <a:t>Dec 2018</a:t>
            </a:r>
          </a:p>
        </p:txBody>
      </p:sp>
      <p:sp>
        <p:nvSpPr>
          <p:cNvPr id="22" name="Freeform 14"/>
          <p:cNvSpPr/>
          <p:nvPr/>
        </p:nvSpPr>
        <p:spPr>
          <a:xfrm>
            <a:off x="6561083" y="5466266"/>
            <a:ext cx="2217102" cy="1068123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rgbClr val="FF0000"/>
                </a:solidFill>
              </a:rPr>
              <a:t>CF/NSS/TD</a:t>
            </a:r>
          </a:p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rgbClr val="FF0000"/>
                </a:solidFill>
              </a:rPr>
              <a:t>Coordination is on- going since now</a:t>
            </a:r>
          </a:p>
        </p:txBody>
      </p:sp>
    </p:spTree>
    <p:extLst>
      <p:ext uri="{BB962C8B-B14F-4D97-AF65-F5344CB8AC3E}">
        <p14:creationId xmlns:p14="http://schemas.microsoft.com/office/powerpoint/2010/main" val="34482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0" y="389467"/>
            <a:ext cx="3082866" cy="702733"/>
          </a:xfrm>
        </p:spPr>
        <p:txBody>
          <a:bodyPr/>
          <a:lstStyle/>
          <a:p>
            <a:r>
              <a:rPr lang="en-US" dirty="0" smtClean="0"/>
              <a:t>Q2 - 2019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5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853" y="1851000"/>
            <a:ext cx="7539872" cy="45122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14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90654" y="1556319"/>
            <a:ext cx="7443747" cy="4806975"/>
            <a:chOff x="1251520" y="1556320"/>
            <a:chExt cx="7443747" cy="48069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16861" r="52379" b="16279"/>
            <a:stretch/>
          </p:blipFill>
          <p:spPr bwMode="auto">
            <a:xfrm>
              <a:off x="1717684" y="1556320"/>
              <a:ext cx="4872374" cy="480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antoniobianchi\Desktop\temporary photos\IMG_105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95" y="2040100"/>
              <a:ext cx="1536192" cy="115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2" t="23635" r="15778" b="4768"/>
            <a:stretch/>
          </p:blipFill>
          <p:spPr bwMode="auto">
            <a:xfrm>
              <a:off x="6446124" y="3810000"/>
              <a:ext cx="2249143" cy="158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Users\antoniobianchi\Desktop\temporary photos\IMG_105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520" y="5143162"/>
              <a:ext cx="1536192" cy="115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4690533" y="4732867"/>
              <a:ext cx="17555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927600" y="3132668"/>
              <a:ext cx="1518524" cy="4487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Oval 17"/>
            <p:cNvSpPr/>
            <p:nvPr/>
          </p:nvSpPr>
          <p:spPr>
            <a:xfrm>
              <a:off x="5046562" y="5494868"/>
              <a:ext cx="1518524" cy="4487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6" name="Parallelogram 15"/>
          <p:cNvSpPr/>
          <p:nvPr/>
        </p:nvSpPr>
        <p:spPr>
          <a:xfrm rot="-1800000">
            <a:off x="3248571" y="2401474"/>
            <a:ext cx="482599" cy="569315"/>
          </a:xfrm>
          <a:prstGeom prst="parallelogram">
            <a:avLst>
              <a:gd name="adj" fmla="val 0"/>
            </a:avLst>
          </a:prstGeom>
          <a:gradFill>
            <a:lin ang="126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0"/>
          <p:cNvSpPr txBox="1"/>
          <p:nvPr/>
        </p:nvSpPr>
        <p:spPr>
          <a:xfrm>
            <a:off x="4093632" y="1836228"/>
            <a:ext cx="1432364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Alternative Bunker </a:t>
            </a:r>
          </a:p>
          <a:p>
            <a:r>
              <a:rPr lang="en-GB" sz="1200" b="1" dirty="0" smtClean="0"/>
              <a:t>Storage area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489870" y="2113227"/>
            <a:ext cx="603762" cy="572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4"/>
          <p:cNvSpPr/>
          <p:nvPr/>
        </p:nvSpPr>
        <p:spPr>
          <a:xfrm>
            <a:off x="4272929" y="397934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747" y="2088128"/>
            <a:ext cx="1854200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PARTIAL ACCESS</a:t>
            </a:r>
          </a:p>
          <a:p>
            <a:pPr algn="ctr"/>
            <a:r>
              <a:rPr lang="en-GB" sz="1200" b="1" dirty="0" smtClean="0"/>
              <a:t>E02.1</a:t>
            </a:r>
          </a:p>
          <a:p>
            <a:pPr algn="ctr"/>
            <a:r>
              <a:rPr lang="en-GB" sz="1200" b="1" dirty="0" smtClean="0"/>
              <a:t>27.05.2019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002947" y="2734459"/>
            <a:ext cx="949803" cy="438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28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09" y="389467"/>
            <a:ext cx="5240615" cy="702733"/>
          </a:xfrm>
        </p:spPr>
        <p:txBody>
          <a:bodyPr/>
          <a:lstStyle/>
          <a:p>
            <a:r>
              <a:rPr lang="en-US" dirty="0" smtClean="0"/>
              <a:t>Q3 - 2019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6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853" y="1851000"/>
            <a:ext cx="7539872" cy="45122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14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6" t="17151" r="12188" b="15407"/>
          <a:stretch/>
        </p:blipFill>
        <p:spPr bwMode="auto">
          <a:xfrm>
            <a:off x="3155162" y="1565846"/>
            <a:ext cx="4733926" cy="47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9" y="3798920"/>
            <a:ext cx="2240280" cy="124815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978449" y="4655155"/>
            <a:ext cx="26662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78449" y="4105636"/>
            <a:ext cx="2666278" cy="1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8309" y="1767434"/>
            <a:ext cx="1854200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E02.2</a:t>
            </a:r>
          </a:p>
          <a:p>
            <a:r>
              <a:rPr lang="en-GB" sz="1200" b="1" dirty="0" smtClean="0"/>
              <a:t>Partial access 15.11.2019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12509" y="2229099"/>
            <a:ext cx="1335318" cy="1174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35175" y="4109726"/>
            <a:ext cx="927100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20 t/m2</a:t>
            </a:r>
          </a:p>
          <a:p>
            <a:r>
              <a:rPr lang="en-GB" sz="1200" b="1" dirty="0" smtClean="0"/>
              <a:t>Storage Areas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409268" y="3964571"/>
            <a:ext cx="1325907" cy="468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1"/>
          </p:cNvCxnSpPr>
          <p:nvPr/>
        </p:nvCxnSpPr>
        <p:spPr>
          <a:xfrm flipH="1">
            <a:off x="6409268" y="4432892"/>
            <a:ext cx="1325907" cy="706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926666" y="3935550"/>
            <a:ext cx="203200" cy="23416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5943597" y="4731811"/>
            <a:ext cx="203200" cy="23416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863599" y="5570696"/>
            <a:ext cx="203200" cy="23416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Box 31"/>
          <p:cNvSpPr txBox="1"/>
          <p:nvPr/>
        </p:nvSpPr>
        <p:spPr>
          <a:xfrm>
            <a:off x="1214841" y="5456943"/>
            <a:ext cx="2375025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Temporary mobile cranes to be placed into D01 and D03</a:t>
            </a:r>
          </a:p>
          <a:p>
            <a:r>
              <a:rPr lang="en-GB" sz="1200" b="1" dirty="0" smtClean="0"/>
              <a:t>(Facility cranes not available yet)</a:t>
            </a:r>
          </a:p>
        </p:txBody>
      </p:sp>
      <p:sp>
        <p:nvSpPr>
          <p:cNvPr id="18" name="Freeform 14"/>
          <p:cNvSpPr/>
          <p:nvPr/>
        </p:nvSpPr>
        <p:spPr>
          <a:xfrm>
            <a:off x="4546600" y="458258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pic>
        <p:nvPicPr>
          <p:cNvPr id="19" name="Picture 18" descr="Risultati immagini per dang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55" y="6147396"/>
            <a:ext cx="467995" cy="43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717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77800"/>
            <a:ext cx="6067426" cy="1075267"/>
          </a:xfrm>
        </p:spPr>
        <p:txBody>
          <a:bodyPr/>
          <a:lstStyle/>
          <a:p>
            <a:r>
              <a:rPr lang="en-GB" dirty="0" smtClean="0"/>
              <a:t>Q4 - 2019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7</a:t>
            </a:fld>
            <a:endParaRPr lang="sv-SE">
              <a:latin typeface="Calibri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8" t="14119" r="31760" b="20265"/>
          <a:stretch/>
        </p:blipFill>
        <p:spPr bwMode="auto">
          <a:xfrm>
            <a:off x="578917" y="1524011"/>
            <a:ext cx="465773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797183" y="1871133"/>
            <a:ext cx="423334" cy="1439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Left Arrow 5"/>
          <p:cNvSpPr/>
          <p:nvPr/>
        </p:nvSpPr>
        <p:spPr>
          <a:xfrm rot="7200000">
            <a:off x="580092" y="3458633"/>
            <a:ext cx="423334" cy="143933"/>
          </a:xfrm>
          <a:prstGeom prst="leftArrow">
            <a:avLst/>
          </a:prstGeom>
          <a:gradFill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Left Arrow 6"/>
          <p:cNvSpPr/>
          <p:nvPr/>
        </p:nvSpPr>
        <p:spPr>
          <a:xfrm rot="12600000">
            <a:off x="528959" y="2266007"/>
            <a:ext cx="423334" cy="143933"/>
          </a:xfrm>
          <a:prstGeom prst="leftArrow">
            <a:avLst/>
          </a:prstGeom>
          <a:gradFill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5225988" y="1598301"/>
            <a:ext cx="2300879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E01 main constraints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1" dirty="0" smtClean="0"/>
              <a:t>Slab load capacity 20 t/m2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1" dirty="0" smtClean="0"/>
              <a:t>Crane capacity 10 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1" dirty="0" smtClean="0"/>
              <a:t>Hook height 10 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75" y="4030560"/>
            <a:ext cx="1559052" cy="12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334983" y="4780287"/>
            <a:ext cx="24386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20518" y="4216400"/>
            <a:ext cx="2553156" cy="434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6433" y="4030560"/>
            <a:ext cx="1339483" cy="830997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FIRST LAYER ROOF INSTALLATION</a:t>
            </a:r>
          </a:p>
          <a:p>
            <a:pPr algn="ctr"/>
            <a:r>
              <a:rPr lang="en-GB" sz="1200" b="1" dirty="0" smtClean="0"/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1202267" y="2506132"/>
            <a:ext cx="635000" cy="57590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20"/>
          <p:cNvSpPr txBox="1"/>
          <p:nvPr/>
        </p:nvSpPr>
        <p:spPr>
          <a:xfrm>
            <a:off x="3334983" y="1586670"/>
            <a:ext cx="1162112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C-SPEC</a:t>
            </a:r>
          </a:p>
          <a:p>
            <a:pPr algn="ctr"/>
            <a:r>
              <a:rPr lang="en-GB" sz="1200" b="1" dirty="0" smtClean="0"/>
              <a:t>E01 ACCESS 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NOV 2019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02660" y="1793758"/>
            <a:ext cx="586255" cy="2986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143535" y="4303234"/>
            <a:ext cx="1296448" cy="95410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C.F./SKANSKA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Works into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D01-D03 buildings</a:t>
            </a:r>
          </a:p>
        </p:txBody>
      </p:sp>
      <p:sp>
        <p:nvSpPr>
          <p:cNvPr id="22" name="Freeform 14"/>
          <p:cNvSpPr/>
          <p:nvPr/>
        </p:nvSpPr>
        <p:spPr>
          <a:xfrm>
            <a:off x="5063077" y="416453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pic>
        <p:nvPicPr>
          <p:cNvPr id="23" name="Picture 22" descr="Risultati immagini per dang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25" y="1598301"/>
            <a:ext cx="467995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7696266" y="2092440"/>
            <a:ext cx="1162112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DETAILED DESIGN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73674" y="3684487"/>
            <a:ext cx="3014725" cy="30777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NSS</a:t>
            </a:r>
          </a:p>
        </p:txBody>
      </p:sp>
    </p:spTree>
    <p:extLst>
      <p:ext uri="{BB962C8B-B14F-4D97-AF65-F5344CB8AC3E}">
        <p14:creationId xmlns:p14="http://schemas.microsoft.com/office/powerpoint/2010/main" val="202029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77800"/>
            <a:ext cx="6067426" cy="1075267"/>
          </a:xfrm>
        </p:spPr>
        <p:txBody>
          <a:bodyPr/>
          <a:lstStyle/>
          <a:p>
            <a:r>
              <a:rPr lang="en-GB" dirty="0" smtClean="0"/>
              <a:t>Q1 - 2020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8</a:t>
            </a:fld>
            <a:endParaRPr lang="sv-SE">
              <a:latin typeface="Calibri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8081" r="53085" b="18003"/>
          <a:stretch/>
        </p:blipFill>
        <p:spPr bwMode="auto">
          <a:xfrm>
            <a:off x="1290943" y="1654999"/>
            <a:ext cx="5038725" cy="50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3408" y="1887353"/>
            <a:ext cx="2463801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FEB </a:t>
            </a:r>
            <a:r>
              <a:rPr lang="en-GB" sz="1200" b="1" dirty="0" smtClean="0">
                <a:solidFill>
                  <a:srgbClr val="FF0000"/>
                </a:solidFill>
              </a:rPr>
              <a:t>2020</a:t>
            </a:r>
          </a:p>
          <a:p>
            <a:pPr algn="ctr"/>
            <a:r>
              <a:rPr lang="en-GB" sz="1200" b="1" dirty="0" smtClean="0"/>
              <a:t>MAGIC FIRST ACCESS</a:t>
            </a:r>
          </a:p>
          <a:p>
            <a:pPr algn="ctr"/>
            <a:r>
              <a:rPr lang="en-GB" sz="1200" b="1" dirty="0" smtClean="0"/>
              <a:t>FEBRUARY E01 BUILDING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2901" y="4763984"/>
            <a:ext cx="2608616" cy="120032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 BUNKER COMPONENT INSTALLATION</a:t>
            </a:r>
          </a:p>
          <a:p>
            <a:pPr algn="ctr"/>
            <a:r>
              <a:rPr lang="en-GB" sz="1200" b="1" dirty="0" smtClean="0"/>
              <a:t>ODIN</a:t>
            </a:r>
          </a:p>
          <a:p>
            <a:pPr algn="ctr"/>
            <a:r>
              <a:rPr lang="en-GB" sz="1200" b="1" dirty="0" smtClean="0"/>
              <a:t>DREAM</a:t>
            </a:r>
          </a:p>
          <a:p>
            <a:pPr algn="ctr"/>
            <a:r>
              <a:rPr lang="en-GB" sz="1200" b="1" dirty="0" smtClean="0"/>
              <a:t>ESTIA</a:t>
            </a:r>
          </a:p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DEC 2019 – MAY 2020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44381" y="5108134"/>
            <a:ext cx="1692450" cy="7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3409" y="2685117"/>
            <a:ext cx="2870643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C-SPEC INSTALLATION PROGRESS </a:t>
            </a:r>
          </a:p>
          <a:p>
            <a:pPr algn="ctr"/>
            <a:r>
              <a:rPr lang="en-GB" sz="1200" b="1" dirty="0" smtClean="0"/>
              <a:t>INTO E02.1 GUIDE HALL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61733" y="2915950"/>
            <a:ext cx="1801676" cy="620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14451" y="2210519"/>
            <a:ext cx="1548957" cy="369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2901" y="4071650"/>
            <a:ext cx="2608616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LOKI FIRST ACCESS</a:t>
            </a:r>
          </a:p>
          <a:p>
            <a:pPr algn="ctr"/>
            <a:r>
              <a:rPr lang="en-GB" sz="1200" b="1" dirty="0" smtClean="0"/>
              <a:t>D03 BUILDING </a:t>
            </a:r>
            <a:r>
              <a:rPr lang="en-GB" sz="1200" b="1" dirty="0" smtClean="0">
                <a:solidFill>
                  <a:srgbClr val="FF0000"/>
                </a:solidFill>
              </a:rPr>
              <a:t>DECEMBER 2019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663409" y="4400199"/>
            <a:ext cx="11594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63408" y="3305883"/>
            <a:ext cx="2463801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T.B.L. INSTALLATION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350934" y="3543771"/>
            <a:ext cx="339106" cy="765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6176" y="4322699"/>
            <a:ext cx="1769533" cy="138499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CONV FACILITIES WORKS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D01/D03</a:t>
            </a:r>
          </a:p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CLOSE TO COMPLETATION</a:t>
            </a:r>
          </a:p>
          <a:p>
            <a:pPr algn="ctr"/>
            <a:endParaRPr lang="en-GB" sz="14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s://confluence.esss.lu.se/download/attachments/128287734/image2017-7-3_10-48-52.png?version=1&amp;modificationDate=1499071701942&amp;api=v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2222" b="72648"/>
          <a:stretch/>
        </p:blipFill>
        <p:spPr bwMode="auto">
          <a:xfrm>
            <a:off x="160866" y="2082086"/>
            <a:ext cx="1532467" cy="9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1151467" y="3536715"/>
            <a:ext cx="17102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51467" y="3039533"/>
            <a:ext cx="0" cy="497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0866" y="1654999"/>
            <a:ext cx="2616201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BEAM SUPPORT CONCEPT DESIGN</a:t>
            </a:r>
          </a:p>
        </p:txBody>
      </p:sp>
      <p:sp>
        <p:nvSpPr>
          <p:cNvPr id="30" name="Freeform 14"/>
          <p:cNvSpPr/>
          <p:nvPr/>
        </p:nvSpPr>
        <p:spPr>
          <a:xfrm>
            <a:off x="5103675" y="368828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51465" y="6254002"/>
            <a:ext cx="1769533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PARTIAL ACCESS</a:t>
            </a:r>
          </a:p>
          <a:p>
            <a:pPr algn="ctr"/>
            <a:r>
              <a:rPr lang="en-GB" sz="1200" b="1" dirty="0" smtClean="0"/>
              <a:t>02.04.2020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88929" y="5115540"/>
            <a:ext cx="0" cy="84877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14451" y="6268722"/>
            <a:ext cx="1769534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PARTIAL ACCESS</a:t>
            </a:r>
          </a:p>
          <a:p>
            <a:pPr algn="ctr"/>
            <a:r>
              <a:rPr lang="en-GB" sz="1200" b="1" dirty="0" smtClean="0"/>
              <a:t>06.02.2020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907438" y="5539926"/>
            <a:ext cx="635862" cy="7074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986219" y="5539927"/>
            <a:ext cx="534268" cy="728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74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270933"/>
            <a:ext cx="2419571" cy="829734"/>
          </a:xfrm>
        </p:spPr>
        <p:txBody>
          <a:bodyPr/>
          <a:lstStyle/>
          <a:p>
            <a:r>
              <a:rPr lang="en-GB" dirty="0" smtClean="0"/>
              <a:t>Q2 - 2020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9</a:t>
            </a:fld>
            <a:endParaRPr lang="sv-SE">
              <a:latin typeface="Calibri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4" t="21044" r="19139" b="18711"/>
          <a:stretch/>
        </p:blipFill>
        <p:spPr bwMode="auto">
          <a:xfrm>
            <a:off x="2467810" y="1489393"/>
            <a:ext cx="5286375" cy="478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6067" y="1611273"/>
            <a:ext cx="1975376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BIFROST</a:t>
            </a:r>
          </a:p>
          <a:p>
            <a:pPr algn="ctr"/>
            <a:r>
              <a:rPr lang="en-GB" sz="1200" b="1" dirty="0" smtClean="0"/>
              <a:t>FIRST ACCESS </a:t>
            </a:r>
            <a:r>
              <a:rPr lang="en-GB" sz="1200" b="1" dirty="0" smtClean="0">
                <a:solidFill>
                  <a:srgbClr val="FF0000"/>
                </a:solidFill>
              </a:rPr>
              <a:t>JUNE 2020</a:t>
            </a:r>
          </a:p>
          <a:p>
            <a:pPr algn="ctr"/>
            <a:r>
              <a:rPr lang="en-GB" sz="1200" b="1" dirty="0" smtClean="0"/>
              <a:t>E01 BUILDING</a:t>
            </a:r>
          </a:p>
          <a:p>
            <a:pPr algn="ctr"/>
            <a:endParaRPr lang="en-GB" sz="1200" b="1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01443" y="2119104"/>
            <a:ext cx="784757" cy="3785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472" y="2878685"/>
            <a:ext cx="1975376" cy="83099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BEER</a:t>
            </a:r>
          </a:p>
          <a:p>
            <a:pPr algn="ctr"/>
            <a:r>
              <a:rPr lang="en-GB" sz="1200" b="1" dirty="0" smtClean="0"/>
              <a:t>FIRST ACCESS </a:t>
            </a:r>
            <a:r>
              <a:rPr lang="en-GB" sz="1200" b="1" dirty="0" smtClean="0">
                <a:solidFill>
                  <a:srgbClr val="FF0000"/>
                </a:solidFill>
              </a:rPr>
              <a:t>MARCH 2020</a:t>
            </a:r>
          </a:p>
          <a:p>
            <a:pPr algn="ctr"/>
            <a:r>
              <a:rPr lang="en-GB" sz="1200" b="1" dirty="0" smtClean="0"/>
              <a:t>E01 BUILDING</a:t>
            </a:r>
          </a:p>
          <a:p>
            <a:pPr algn="ctr"/>
            <a:endParaRPr lang="en-GB" sz="1200" b="1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67810" y="2975892"/>
            <a:ext cx="10260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8917" y="3968167"/>
            <a:ext cx="2616643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GANTRY CRANE AVAILABLE 10 ton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95560" y="3081866"/>
            <a:ext cx="1046240" cy="886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41558" y="2435535"/>
            <a:ext cx="2616643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C-SPEC INSTALLATION OF NEUTRON GUIDE, CHOPPERS, VAC. SYSTEM</a:t>
            </a:r>
          </a:p>
          <a:p>
            <a:pPr algn="ctr"/>
            <a:r>
              <a:rPr lang="en-GB" sz="1200" b="1" dirty="0" smtClean="0"/>
              <a:t>E02.2 AREA</a:t>
            </a: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4605868" y="2758701"/>
            <a:ext cx="1235690" cy="619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ntoniobianchi\Desktop\portable-gantry-cra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8" y="4724400"/>
            <a:ext cx="2222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857210" y="3155683"/>
            <a:ext cx="2616643" cy="276999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T.B.L. COLD COMMISSIONING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70134" y="3432682"/>
            <a:ext cx="112700" cy="3969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79611" y="3829666"/>
            <a:ext cx="1635789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D03 30 t CRANE</a:t>
            </a:r>
          </a:p>
          <a:p>
            <a:pPr algn="ctr"/>
            <a:r>
              <a:rPr lang="en-GB" sz="1200" b="1" dirty="0" smtClean="0"/>
              <a:t>AVAILABLE FOR LOKI INSTALLATION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043921" y="4276180"/>
            <a:ext cx="12356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71631" y="6096000"/>
            <a:ext cx="1635789" cy="646331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ODIN, DREAM, ESTIA</a:t>
            </a:r>
          </a:p>
          <a:p>
            <a:pPr algn="ctr"/>
            <a:r>
              <a:rPr lang="en-GB" sz="1200" b="1" dirty="0" smtClean="0"/>
              <a:t>OUT OF BUNKER INSTALLATION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983499" y="5080000"/>
            <a:ext cx="214101" cy="1016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0"/>
          </p:cNvCxnSpPr>
          <p:nvPr/>
        </p:nvCxnSpPr>
        <p:spPr>
          <a:xfrm flipH="1" flipV="1">
            <a:off x="5528734" y="5080000"/>
            <a:ext cx="460792" cy="1016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14"/>
          <p:cNvSpPr/>
          <p:nvPr/>
        </p:nvSpPr>
        <p:spPr>
          <a:xfrm>
            <a:off x="2529423" y="385231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 smtClean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79611" y="4941669"/>
            <a:ext cx="1635789" cy="461665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D01 30 t CRANE</a:t>
            </a:r>
          </a:p>
          <a:p>
            <a:pPr algn="ctr"/>
            <a:r>
              <a:rPr lang="en-GB" sz="1200" b="1" dirty="0" smtClean="0"/>
              <a:t>AVAILABLE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493933" y="5156081"/>
            <a:ext cx="7856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14"/>
          <p:cNvSpPr/>
          <p:nvPr/>
        </p:nvSpPr>
        <p:spPr>
          <a:xfrm>
            <a:off x="5854258" y="1489393"/>
            <a:ext cx="1583266" cy="63394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200" b="1" kern="1200" dirty="0" smtClean="0">
              <a:solidFill>
                <a:srgbClr val="FF0000"/>
              </a:solidFill>
            </a:endParaRPr>
          </a:p>
        </p:txBody>
      </p:sp>
      <p:sp>
        <p:nvSpPr>
          <p:cNvPr id="30" name="Freeform 14"/>
          <p:cNvSpPr/>
          <p:nvPr/>
        </p:nvSpPr>
        <p:spPr>
          <a:xfrm>
            <a:off x="5841557" y="1489393"/>
            <a:ext cx="2950018" cy="818992"/>
          </a:xfrm>
          <a:custGeom>
            <a:avLst/>
            <a:gdLst>
              <a:gd name="connsiteX0" fmla="*/ 0 w 3842325"/>
              <a:gd name="connsiteY0" fmla="*/ 0 h 1199051"/>
              <a:gd name="connsiteX1" fmla="*/ 3842325 w 3842325"/>
              <a:gd name="connsiteY1" fmla="*/ 0 h 1199051"/>
              <a:gd name="connsiteX2" fmla="*/ 3842325 w 3842325"/>
              <a:gd name="connsiteY2" fmla="*/ 1199051 h 1199051"/>
              <a:gd name="connsiteX3" fmla="*/ 0 w 3842325"/>
              <a:gd name="connsiteY3" fmla="*/ 1199051 h 1199051"/>
              <a:gd name="connsiteX4" fmla="*/ 0 w 3842325"/>
              <a:gd name="connsiteY4" fmla="*/ 0 h 11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325" h="1199051">
                <a:moveTo>
                  <a:pt x="0" y="0"/>
                </a:moveTo>
                <a:lnTo>
                  <a:pt x="3842325" y="0"/>
                </a:lnTo>
                <a:lnTo>
                  <a:pt x="3842325" y="1199051"/>
                </a:lnTo>
                <a:lnTo>
                  <a:pt x="0" y="1199051"/>
                </a:lnTo>
                <a:lnTo>
                  <a:pt x="0" y="0"/>
                </a:lnTo>
                <a:close/>
              </a:path>
            </a:pathLst>
          </a:custGeom>
          <a:noFill/>
          <a:ln w="19050"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rgbClr val="FF0000"/>
                </a:solidFill>
              </a:rPr>
              <a:t>ALL THE FIRST 8 INSTRUMENTS INVOLVED</a:t>
            </a:r>
          </a:p>
          <a:p>
            <a:pPr algn="ctr" defTabSz="8890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1200" dirty="0" smtClean="0">
                <a:solidFill>
                  <a:srgbClr val="FF0000"/>
                </a:solidFill>
              </a:rPr>
              <a:t>BUNKER ROOF TO BE COMPLETED</a:t>
            </a:r>
          </a:p>
        </p:txBody>
      </p:sp>
      <p:sp>
        <p:nvSpPr>
          <p:cNvPr id="31" name="Left Arrow 30"/>
          <p:cNvSpPr/>
          <p:nvPr/>
        </p:nvSpPr>
        <p:spPr>
          <a:xfrm rot="7200000">
            <a:off x="2983893" y="3458634"/>
            <a:ext cx="423334" cy="143933"/>
          </a:xfrm>
          <a:prstGeom prst="leftArrow">
            <a:avLst/>
          </a:prstGeom>
          <a:gradFill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 rot="1800000">
            <a:off x="5895183" y="4343254"/>
            <a:ext cx="45719" cy="262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76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27597</TotalTime>
  <Words>1139</Words>
  <Application>Microsoft Office PowerPoint</Application>
  <PresentationFormat>On-screen Show (4:3)</PresentationFormat>
  <Paragraphs>326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Office-tema</vt:lpstr>
      <vt:lpstr>1_Office-tema</vt:lpstr>
      <vt:lpstr>3_Office-tema</vt:lpstr>
      <vt:lpstr>NSS installation plan  (neutron bunker, test beam line and n. 15 instruments)</vt:lpstr>
      <vt:lpstr>NSS installation work</vt:lpstr>
      <vt:lpstr>First 8 instruments to be installed</vt:lpstr>
      <vt:lpstr>Q1 - 2019</vt:lpstr>
      <vt:lpstr>Q2 - 2019</vt:lpstr>
      <vt:lpstr>Q3 - 2019</vt:lpstr>
      <vt:lpstr>Q4 - 2019</vt:lpstr>
      <vt:lpstr>Q1 - 2020</vt:lpstr>
      <vt:lpstr>Q2 - 2020</vt:lpstr>
      <vt:lpstr>Q3 - 2020</vt:lpstr>
      <vt:lpstr>Q4 - 2020</vt:lpstr>
      <vt:lpstr>Q1 - 2021</vt:lpstr>
      <vt:lpstr>Q2 - 2021</vt:lpstr>
      <vt:lpstr>Q3 - 2021</vt:lpstr>
      <vt:lpstr>Q4 - 2021</vt:lpstr>
      <vt:lpstr>Q1 - 2022</vt:lpstr>
      <vt:lpstr>Q2- 2022</vt:lpstr>
      <vt:lpstr>Conclusions</vt:lpstr>
      <vt:lpstr>Questions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Bianchi</dc:creator>
  <cp:lastModifiedBy>Antonio Bianchi</cp:lastModifiedBy>
  <cp:revision>1037</cp:revision>
  <cp:lastPrinted>2016-07-20T04:38:31Z</cp:lastPrinted>
  <dcterms:modified xsi:type="dcterms:W3CDTF">2017-09-28T06:18:47Z</dcterms:modified>
</cp:coreProperties>
</file>