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97" r:id="rId4"/>
    <p:sldId id="298" r:id="rId5"/>
    <p:sldId id="300" r:id="rId6"/>
    <p:sldId id="299" r:id="rId7"/>
    <p:sldId id="291" r:id="rId8"/>
    <p:sldId id="279" r:id="rId9"/>
    <p:sldId id="288" r:id="rId10"/>
    <p:sldId id="270" r:id="rId11"/>
    <p:sldId id="267" r:id="rId12"/>
    <p:sldId id="296" r:id="rId13"/>
  </p:sldIdLst>
  <p:sldSz cx="9906000" cy="6858000" type="A4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3639">
          <p15:clr>
            <a:srgbClr val="A4A3A4"/>
          </p15:clr>
        </p15:guide>
        <p15:guide id="4" pos="487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432FF"/>
    <a:srgbClr val="009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4" autoAdjust="0"/>
    <p:restoredTop sz="85864" autoAdjust="0"/>
  </p:normalViewPr>
  <p:slideViewPr>
    <p:cSldViewPr>
      <p:cViewPr>
        <p:scale>
          <a:sx n="115" d="100"/>
          <a:sy n="115" d="100"/>
        </p:scale>
        <p:origin x="1384" y="824"/>
      </p:cViewPr>
      <p:guideLst>
        <p:guide orient="horz" pos="2160"/>
        <p:guide pos="2880"/>
        <p:guide orient="horz" pos="3639"/>
        <p:guide pos="487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55" d="100"/>
          <a:sy n="155" d="100"/>
        </p:scale>
        <p:origin x="-6728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2017-09-25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41263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326305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Explain</a:t>
            </a:r>
            <a:r>
              <a:rPr lang="en-US" baseline="0" dirty="0" smtClean="0"/>
              <a:t> the whole interface, services, access to sample and preparation areas, access to buildings. ETC, example of applied rules generated by Technical groups and ESS in general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566340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Boundary for instruments</a:t>
            </a:r>
            <a:r>
              <a:rPr lang="en-US" baseline="0" dirty="0" smtClean="0"/>
              <a:t> Sector North</a:t>
            </a: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Physical: base plates – floor levels and floor loading, neighbor instruments, bunker wall 11.5 m to 15m, hall buildings and access to the buildings like doors sizes, crane height and crane capacity inside bunker and hall, access to services, Functional: Operability in specific</a:t>
            </a:r>
            <a:r>
              <a:rPr lang="en-US" baseline="0" dirty="0" smtClean="0"/>
              <a:t> areas</a:t>
            </a:r>
            <a:r>
              <a:rPr lang="en-US" dirty="0" smtClean="0"/>
              <a:t>, safety, machine protection, etc.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Contractual: relation between IKP/suppliers/ESS, scope of work, assumptions, etc.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Organizational: Exchange of information – communication strategy, reporting, etc.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Resources: manpower, equipment, labor, transportation, logistics, etc.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31815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gi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en-GB" noProof="0" smtClean="0"/>
              <a:t>25/09/2017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7330" y="260649"/>
            <a:ext cx="1794199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906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en-GB" noProof="0" smtClean="0"/>
              <a:t>25/09/2017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842" y="319530"/>
            <a:ext cx="1484687" cy="733206"/>
          </a:xfrm>
          <a:prstGeom prst="rect">
            <a:avLst/>
          </a:prstGeom>
        </p:spPr>
      </p:pic>
      <p:pic>
        <p:nvPicPr>
          <p:cNvPr id="2050" name="Picture 2" descr="ildresultat för isis logo stfc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9964" y="1001005"/>
            <a:ext cx="2056036" cy="468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906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en-GB" noProof="0" smtClean="0"/>
              <a:t>25/09/2017</a:t>
            </a:fld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384" y="260649"/>
            <a:ext cx="1473145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en-GB" noProof="0" smtClean="0"/>
              <a:t>25/09/2017</a:t>
            </a:fld>
            <a:endParaRPr lang="en-GB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906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773406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en-GB" noProof="0" smtClean="0"/>
              <a:t>25/09/2017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dirty="0" smtClean="0"/>
              <a:t>IKON13</a:t>
            </a:r>
            <a:r>
              <a:rPr lang="en-GB" sz="4000" dirty="0"/>
              <a:t/>
            </a:r>
            <a:br>
              <a:rPr lang="en-GB" sz="4000" dirty="0"/>
            </a:br>
            <a:r>
              <a:rPr lang="en-GB" sz="4000" dirty="0" err="1" smtClean="0"/>
              <a:t>LoKI</a:t>
            </a:r>
            <a:r>
              <a:rPr lang="en-GB" sz="4000" dirty="0" smtClean="0"/>
              <a:t> Instrument</a:t>
            </a:r>
            <a:endParaRPr lang="en-GB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GB" sz="2000" dirty="0" err="1" smtClean="0">
                <a:solidFill>
                  <a:schemeClr val="bg1"/>
                </a:solidFill>
              </a:rPr>
              <a:t>LoKI</a:t>
            </a:r>
            <a:r>
              <a:rPr lang="en-GB" sz="2000" dirty="0" smtClean="0">
                <a:solidFill>
                  <a:schemeClr val="bg1"/>
                </a:solidFill>
              </a:rPr>
              <a:t> Team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76500" y="5949280"/>
            <a:ext cx="4953000" cy="60324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1600" dirty="0" err="1">
                <a:solidFill>
                  <a:srgbClr val="FFFFFF"/>
                </a:solidFill>
              </a:rPr>
              <a:t>www.europeanspallationsource.se</a:t>
            </a:r>
            <a:endParaRPr lang="en-GB" sz="1600">
              <a:solidFill>
                <a:srgbClr val="FFFFFF"/>
              </a:solidFill>
            </a:endParaRPr>
          </a:p>
          <a:p>
            <a:pPr algn="ctr"/>
            <a:fld id="{656E358F-28A8-D04A-99E6-206C49444CD4}" type="datetime3">
              <a:rPr lang="en-GB" sz="1400" smtClean="0">
                <a:solidFill>
                  <a:srgbClr val="FFFFFF"/>
                </a:solidFill>
              </a:rPr>
              <a:t>25 September, 2017</a:t>
            </a:fld>
            <a:endParaRPr lang="en-GB" sz="1400">
              <a:solidFill>
                <a:srgbClr val="FFFFFF"/>
              </a:solidFill>
            </a:endParaRPr>
          </a:p>
        </p:txBody>
      </p:sp>
      <p:pic>
        <p:nvPicPr>
          <p:cNvPr id="1026" name="Picture 2" descr="ildresultat för stfc logo is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472"/>
            <a:ext cx="4050189" cy="922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461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Installation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Pre-installation for </a:t>
            </a:r>
            <a:r>
              <a:rPr lang="en-US" dirty="0" err="1" smtClean="0"/>
              <a:t>LoKI</a:t>
            </a:r>
            <a:r>
              <a:rPr lang="en-US" dirty="0" smtClean="0"/>
              <a:t>- Freia and Vespa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Installation at 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10</a:t>
            </a:fld>
            <a:endParaRPr lang="en-GB" noProof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6424">
            <a:off x="5817472" y="2413094"/>
            <a:ext cx="3179478" cy="409351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4791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Loki Instrument Build Sequence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11</a:t>
            </a:fld>
            <a:endParaRPr lang="en-GB" noProof="0"/>
          </a:p>
        </p:txBody>
      </p:sp>
      <p:sp>
        <p:nvSpPr>
          <p:cNvPr id="5" name="Flowchart: Process 88"/>
          <p:cNvSpPr/>
          <p:nvPr/>
        </p:nvSpPr>
        <p:spPr>
          <a:xfrm>
            <a:off x="776536" y="4718244"/>
            <a:ext cx="989012" cy="1911212"/>
          </a:xfrm>
          <a:prstGeom prst="flowChartProcess">
            <a:avLst/>
          </a:prstGeom>
          <a:solidFill>
            <a:schemeClr val="bg1">
              <a:lumMod val="75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anchor="ctr"/>
          <a:lstStyle/>
          <a:p>
            <a:pPr algn="ctr" defTabSz="91418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lowchart: Process 9"/>
          <p:cNvSpPr/>
          <p:nvPr/>
        </p:nvSpPr>
        <p:spPr>
          <a:xfrm>
            <a:off x="1884611" y="2410277"/>
            <a:ext cx="900112" cy="314933"/>
          </a:xfrm>
          <a:prstGeom prst="flowChartProcess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anchor="ctr"/>
          <a:lstStyle/>
          <a:p>
            <a:pPr algn="ctr" defTabSz="91418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>
                <a:solidFill>
                  <a:prstClr val="white"/>
                </a:solidFill>
              </a:rPr>
              <a:t>concrete base</a:t>
            </a:r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7" name="Flowchart: Process 45"/>
          <p:cNvSpPr/>
          <p:nvPr/>
        </p:nvSpPr>
        <p:spPr>
          <a:xfrm>
            <a:off x="2959348" y="3512543"/>
            <a:ext cx="900113" cy="314933"/>
          </a:xfrm>
          <a:prstGeom prst="flowChartProcess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anchor="ctr"/>
          <a:lstStyle/>
          <a:p>
            <a:pPr algn="ctr" defTabSz="91418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>
                <a:solidFill>
                  <a:prstClr val="white"/>
                </a:solidFill>
              </a:rPr>
              <a:t>Cave walls &amp; roof</a:t>
            </a:r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8" name="Flowchart: Process 51"/>
          <p:cNvSpPr/>
          <p:nvPr/>
        </p:nvSpPr>
        <p:spPr>
          <a:xfrm>
            <a:off x="847973" y="1595156"/>
            <a:ext cx="900113" cy="316477"/>
          </a:xfrm>
          <a:prstGeom prst="flowChartProcess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anchor="ctr"/>
          <a:lstStyle/>
          <a:p>
            <a:pPr algn="ctr" defTabSz="91418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>
                <a:solidFill>
                  <a:prstClr val="white"/>
                </a:solidFill>
              </a:rPr>
              <a:t>Monolith Insert</a:t>
            </a:r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9" name="Flowchart: Process 61"/>
          <p:cNvSpPr/>
          <p:nvPr/>
        </p:nvSpPr>
        <p:spPr>
          <a:xfrm>
            <a:off x="4027736" y="3335008"/>
            <a:ext cx="900112" cy="314933"/>
          </a:xfrm>
          <a:prstGeom prst="flowChartProcess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anchor="ctr"/>
          <a:lstStyle/>
          <a:p>
            <a:pPr algn="ctr" defTabSz="91418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>
                <a:solidFill>
                  <a:prstClr val="white"/>
                </a:solidFill>
              </a:rPr>
              <a:t>Vacuum pumps</a:t>
            </a:r>
            <a:endParaRPr lang="en-US" sz="900">
              <a:solidFill>
                <a:prstClr val="white"/>
              </a:solidFill>
            </a:endParaRPr>
          </a:p>
        </p:txBody>
      </p:sp>
      <p:cxnSp>
        <p:nvCxnSpPr>
          <p:cNvPr id="10" name="Elbow Connector 9"/>
          <p:cNvCxnSpPr>
            <a:stCxn id="49" idx="3"/>
            <a:endCxn id="65" idx="1"/>
          </p:cNvCxnSpPr>
          <p:nvPr/>
        </p:nvCxnSpPr>
        <p:spPr>
          <a:xfrm flipV="1">
            <a:off x="3859461" y="3492474"/>
            <a:ext cx="168275" cy="177535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lowchart: Process 67"/>
          <p:cNvSpPr/>
          <p:nvPr/>
        </p:nvSpPr>
        <p:spPr>
          <a:xfrm>
            <a:off x="1884611" y="3534156"/>
            <a:ext cx="900112" cy="314933"/>
          </a:xfrm>
          <a:prstGeom prst="flowChartProcess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anchor="ctr"/>
          <a:lstStyle/>
          <a:p>
            <a:pPr algn="ctr" defTabSz="91418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>
                <a:solidFill>
                  <a:prstClr val="white"/>
                </a:solidFill>
              </a:rPr>
              <a:t>Detector vessel</a:t>
            </a:r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2" name="Flowchart: Process 76"/>
          <p:cNvSpPr/>
          <p:nvPr/>
        </p:nvSpPr>
        <p:spPr>
          <a:xfrm>
            <a:off x="4027736" y="3703973"/>
            <a:ext cx="900112" cy="314933"/>
          </a:xfrm>
          <a:prstGeom prst="flowChart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anchor="ctr"/>
          <a:lstStyle/>
          <a:p>
            <a:pPr algn="ctr" defTabSz="91418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>
                <a:solidFill>
                  <a:prstClr val="white"/>
                </a:solidFill>
              </a:rPr>
              <a:t>Detectors</a:t>
            </a:r>
            <a:endParaRPr lang="en-US" sz="900">
              <a:solidFill>
                <a:prstClr val="white"/>
              </a:solidFill>
            </a:endParaRPr>
          </a:p>
        </p:txBody>
      </p:sp>
      <p:cxnSp>
        <p:nvCxnSpPr>
          <p:cNvPr id="13" name="Elbow Connector 12"/>
          <p:cNvCxnSpPr/>
          <p:nvPr/>
        </p:nvCxnSpPr>
        <p:spPr>
          <a:xfrm rot="16200000" flipH="1">
            <a:off x="2475835" y="2927998"/>
            <a:ext cx="776527" cy="352425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/>
          <p:cNvCxnSpPr>
            <a:stCxn id="49" idx="3"/>
            <a:endCxn id="80" idx="1"/>
          </p:cNvCxnSpPr>
          <p:nvPr/>
        </p:nvCxnSpPr>
        <p:spPr>
          <a:xfrm>
            <a:off x="3859461" y="3670010"/>
            <a:ext cx="168275" cy="19143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>
            <a:stCxn id="55" idx="3"/>
          </p:cNvCxnSpPr>
          <p:nvPr/>
        </p:nvCxnSpPr>
        <p:spPr>
          <a:xfrm>
            <a:off x="1748086" y="1752622"/>
            <a:ext cx="161925" cy="6175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lowchart: Process 94"/>
          <p:cNvSpPr/>
          <p:nvPr/>
        </p:nvSpPr>
        <p:spPr>
          <a:xfrm>
            <a:off x="5118348" y="2407189"/>
            <a:ext cx="900113" cy="314933"/>
          </a:xfrm>
          <a:prstGeom prst="flowChartProcess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anchor="ctr"/>
          <a:lstStyle/>
          <a:p>
            <a:pPr algn="ctr" defTabSz="91418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>
                <a:solidFill>
                  <a:prstClr val="white"/>
                </a:solidFill>
              </a:rPr>
              <a:t>Beamline shielding</a:t>
            </a:r>
            <a:endParaRPr lang="en-US" sz="900">
              <a:solidFill>
                <a:prstClr val="white"/>
              </a:solidFill>
            </a:endParaRPr>
          </a:p>
        </p:txBody>
      </p:sp>
      <p:cxnSp>
        <p:nvCxnSpPr>
          <p:cNvPr id="17" name="Elbow Connector 16"/>
          <p:cNvCxnSpPr>
            <a:stCxn id="80" idx="3"/>
          </p:cNvCxnSpPr>
          <p:nvPr/>
        </p:nvCxnSpPr>
        <p:spPr>
          <a:xfrm flipV="1">
            <a:off x="4927848" y="3492474"/>
            <a:ext cx="195263" cy="368965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7"/>
          <p:cNvCxnSpPr/>
          <p:nvPr/>
        </p:nvCxnSpPr>
        <p:spPr>
          <a:xfrm>
            <a:off x="4927848" y="2558481"/>
            <a:ext cx="190500" cy="6175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lowchart: Process 103"/>
          <p:cNvSpPr/>
          <p:nvPr/>
        </p:nvSpPr>
        <p:spPr>
          <a:xfrm>
            <a:off x="6216898" y="2637214"/>
            <a:ext cx="900113" cy="314933"/>
          </a:xfrm>
          <a:prstGeom prst="flowChartProcess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anchor="ctr"/>
          <a:lstStyle/>
          <a:p>
            <a:pPr algn="ctr" defTabSz="91418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>
                <a:solidFill>
                  <a:prstClr val="white"/>
                </a:solidFill>
              </a:rPr>
              <a:t>PSS</a:t>
            </a:r>
          </a:p>
          <a:p>
            <a:pPr algn="ctr" defTabSz="91418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>
                <a:solidFill>
                  <a:prstClr val="white"/>
                </a:solidFill>
              </a:rPr>
              <a:t>Safety systems</a:t>
            </a:r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20" name="Flowchart: Process 109"/>
          <p:cNvSpPr/>
          <p:nvPr/>
        </p:nvSpPr>
        <p:spPr>
          <a:xfrm>
            <a:off x="5116761" y="3703973"/>
            <a:ext cx="900112" cy="316477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anchor="ctr"/>
          <a:lstStyle/>
          <a:p>
            <a:pPr algn="ctr" defTabSz="91418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>
                <a:solidFill>
                  <a:prstClr val="white"/>
                </a:solidFill>
              </a:rPr>
              <a:t>Loki cabin</a:t>
            </a:r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21" name="Flowchart: Process 111"/>
          <p:cNvSpPr/>
          <p:nvPr/>
        </p:nvSpPr>
        <p:spPr>
          <a:xfrm>
            <a:off x="4018211" y="4150129"/>
            <a:ext cx="900112" cy="316477"/>
          </a:xfrm>
          <a:prstGeom prst="flowChartProcess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anchor="ctr"/>
          <a:lstStyle/>
          <a:p>
            <a:pPr algn="ctr" defTabSz="91418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>
                <a:solidFill>
                  <a:prstClr val="white"/>
                </a:solidFill>
              </a:rPr>
              <a:t>Racks and services</a:t>
            </a:r>
            <a:endParaRPr lang="en-US" sz="900">
              <a:solidFill>
                <a:prstClr val="white"/>
              </a:solidFill>
            </a:endParaRPr>
          </a:p>
        </p:txBody>
      </p:sp>
      <p:cxnSp>
        <p:nvCxnSpPr>
          <p:cNvPr id="22" name="Elbow Connector 21"/>
          <p:cNvCxnSpPr>
            <a:stCxn id="49" idx="3"/>
          </p:cNvCxnSpPr>
          <p:nvPr/>
        </p:nvCxnSpPr>
        <p:spPr>
          <a:xfrm>
            <a:off x="3859461" y="3670010"/>
            <a:ext cx="158750" cy="637586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lowchart: Process 152"/>
          <p:cNvSpPr/>
          <p:nvPr/>
        </p:nvSpPr>
        <p:spPr>
          <a:xfrm>
            <a:off x="7290048" y="2631039"/>
            <a:ext cx="900113" cy="314933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anchor="ctr"/>
          <a:lstStyle/>
          <a:p>
            <a:pPr algn="ctr" defTabSz="91418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>
                <a:solidFill>
                  <a:prstClr val="black"/>
                </a:solidFill>
              </a:rPr>
              <a:t>First Neutrons</a:t>
            </a:r>
            <a:endParaRPr lang="en-US" sz="900">
              <a:solidFill>
                <a:prstClr val="black"/>
              </a:solidFill>
            </a:endParaRPr>
          </a:p>
        </p:txBody>
      </p:sp>
      <p:cxnSp>
        <p:nvCxnSpPr>
          <p:cNvPr id="24" name="Elbow Connector 23"/>
          <p:cNvCxnSpPr>
            <a:stCxn id="80" idx="3"/>
          </p:cNvCxnSpPr>
          <p:nvPr/>
        </p:nvCxnSpPr>
        <p:spPr>
          <a:xfrm>
            <a:off x="4927848" y="3861440"/>
            <a:ext cx="188913" cy="1544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24"/>
          <p:cNvCxnSpPr/>
          <p:nvPr/>
        </p:nvCxnSpPr>
        <p:spPr>
          <a:xfrm>
            <a:off x="6016873" y="3862984"/>
            <a:ext cx="179388" cy="1235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/>
          <p:cNvCxnSpPr/>
          <p:nvPr/>
        </p:nvCxnSpPr>
        <p:spPr>
          <a:xfrm flipV="1">
            <a:off x="7117011" y="2788506"/>
            <a:ext cx="173037" cy="6175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26"/>
          <p:cNvCxnSpPr>
            <a:stCxn id="13" idx="3"/>
          </p:cNvCxnSpPr>
          <p:nvPr/>
        </p:nvCxnSpPr>
        <p:spPr>
          <a:xfrm flipV="1">
            <a:off x="2784723" y="2558481"/>
            <a:ext cx="174625" cy="9263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hape 180"/>
          <p:cNvCxnSpPr/>
          <p:nvPr/>
        </p:nvCxnSpPr>
        <p:spPr>
          <a:xfrm>
            <a:off x="3859461" y="2558481"/>
            <a:ext cx="168275" cy="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897186" y="6641806"/>
            <a:ext cx="7858125" cy="15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Flowchart: Process 218"/>
          <p:cNvSpPr/>
          <p:nvPr/>
        </p:nvSpPr>
        <p:spPr>
          <a:xfrm>
            <a:off x="897186" y="5947101"/>
            <a:ext cx="565150" cy="297951"/>
          </a:xfrm>
          <a:prstGeom prst="flowChartProcess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anchor="ctr"/>
          <a:lstStyle/>
          <a:p>
            <a:pPr algn="ctr" defTabSz="91418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Flowchart: Process 219"/>
          <p:cNvSpPr/>
          <p:nvPr/>
        </p:nvSpPr>
        <p:spPr>
          <a:xfrm>
            <a:off x="1462336" y="6047446"/>
            <a:ext cx="303212" cy="123503"/>
          </a:xfrm>
          <a:prstGeom prst="flowChartProcess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anchor="ctr"/>
          <a:lstStyle/>
          <a:p>
            <a:pPr algn="ctr" defTabSz="91418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Flowchart: Process 220"/>
          <p:cNvSpPr/>
          <p:nvPr/>
        </p:nvSpPr>
        <p:spPr>
          <a:xfrm>
            <a:off x="3805486" y="6444201"/>
            <a:ext cx="1158875" cy="185255"/>
          </a:xfrm>
          <a:prstGeom prst="flowChartProcess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anchor="ctr"/>
          <a:lstStyle/>
          <a:p>
            <a:pPr algn="ctr" defTabSz="91418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Flowchart: Process 221"/>
          <p:cNvSpPr/>
          <p:nvPr/>
        </p:nvSpPr>
        <p:spPr>
          <a:xfrm>
            <a:off x="3295898" y="5511752"/>
            <a:ext cx="509588" cy="1130054"/>
          </a:xfrm>
          <a:prstGeom prst="flowChartProcess">
            <a:avLst/>
          </a:prstGeom>
          <a:solidFill>
            <a:schemeClr val="bg1">
              <a:lumMod val="75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anchor="ctr"/>
          <a:lstStyle/>
          <a:p>
            <a:pPr algn="ctr" defTabSz="91418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175123" y="6047446"/>
            <a:ext cx="814388" cy="98803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anchor="ctr"/>
          <a:lstStyle/>
          <a:p>
            <a:pPr algn="ctr" defTabSz="91418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295898" y="5959451"/>
            <a:ext cx="517525" cy="28560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anchor="ctr"/>
          <a:lstStyle/>
          <a:p>
            <a:pPr algn="ctr" defTabSz="91418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040311" y="5947101"/>
            <a:ext cx="204787" cy="297951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anchor="ctr"/>
          <a:lstStyle/>
          <a:p>
            <a:pPr algn="ctr" defTabSz="91418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813423" y="5700094"/>
            <a:ext cx="1150938" cy="54495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anchor="ctr"/>
          <a:lstStyle/>
          <a:p>
            <a:pPr algn="ctr" defTabSz="91418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295898" y="5500945"/>
            <a:ext cx="509588" cy="9880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anchor="ctr"/>
          <a:lstStyle/>
          <a:p>
            <a:pPr algn="ctr" defTabSz="91418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Flowchart: Process 227"/>
          <p:cNvSpPr/>
          <p:nvPr/>
        </p:nvSpPr>
        <p:spPr>
          <a:xfrm>
            <a:off x="4040436" y="6005765"/>
            <a:ext cx="504825" cy="165185"/>
          </a:xfrm>
          <a:prstGeom prst="flowChart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anchor="ctr"/>
          <a:lstStyle/>
          <a:p>
            <a:pPr algn="ctr" defTabSz="91418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Flowchart: Process 228"/>
          <p:cNvSpPr/>
          <p:nvPr/>
        </p:nvSpPr>
        <p:spPr>
          <a:xfrm>
            <a:off x="7480548" y="5358916"/>
            <a:ext cx="103188" cy="1282890"/>
          </a:xfrm>
          <a:prstGeom prst="flowChartProcess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anchor="ctr"/>
          <a:lstStyle/>
          <a:p>
            <a:pPr algn="ctr" defTabSz="91418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953248" y="5351198"/>
            <a:ext cx="2527300" cy="9262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anchor="ctr"/>
          <a:lstStyle/>
          <a:p>
            <a:pPr algn="ctr" defTabSz="91418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272461" y="4846378"/>
            <a:ext cx="165100" cy="49864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anchor="ctr"/>
          <a:lstStyle/>
          <a:p>
            <a:pPr algn="ctr" defTabSz="91418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5056436" y="6331504"/>
            <a:ext cx="458787" cy="297952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anchor="ctr"/>
          <a:lstStyle/>
          <a:p>
            <a:pPr algn="ctr" defTabSz="91418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4" name="Flowchart: Process 232"/>
          <p:cNvSpPr/>
          <p:nvPr/>
        </p:nvSpPr>
        <p:spPr>
          <a:xfrm>
            <a:off x="5691436" y="5624448"/>
            <a:ext cx="1704975" cy="943256"/>
          </a:xfrm>
          <a:prstGeom prst="flowChartProcess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anchor="ctr"/>
          <a:lstStyle/>
          <a:p>
            <a:pPr algn="ctr" defTabSz="91418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5" name="Flowchart: Process 233"/>
          <p:cNvSpPr/>
          <p:nvPr/>
        </p:nvSpPr>
        <p:spPr>
          <a:xfrm>
            <a:off x="8206036" y="5638343"/>
            <a:ext cx="536575" cy="1003464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anchor="ctr"/>
          <a:lstStyle/>
          <a:p>
            <a:pPr algn="ctr" defTabSz="91418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 flipV="1">
            <a:off x="3813423" y="6269752"/>
            <a:ext cx="1150938" cy="14820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anchor="ctr"/>
          <a:lstStyle/>
          <a:p>
            <a:pPr algn="ctr" defTabSz="91418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48" name="Elbow Connector 47"/>
          <p:cNvCxnSpPr/>
          <p:nvPr/>
        </p:nvCxnSpPr>
        <p:spPr>
          <a:xfrm>
            <a:off x="1748086" y="2135482"/>
            <a:ext cx="152400" cy="6175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Flowchart: Process 72"/>
          <p:cNvSpPr/>
          <p:nvPr/>
        </p:nvSpPr>
        <p:spPr>
          <a:xfrm>
            <a:off x="844798" y="3282519"/>
            <a:ext cx="900113" cy="314933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anchor="ctr"/>
          <a:lstStyle/>
          <a:p>
            <a:pPr algn="ctr" defTabSz="91418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>
                <a:solidFill>
                  <a:prstClr val="black"/>
                </a:solidFill>
              </a:rPr>
              <a:t>Jib Crane</a:t>
            </a:r>
            <a:endParaRPr lang="en-US" sz="900">
              <a:solidFill>
                <a:prstClr val="black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5654923" y="4650317"/>
            <a:ext cx="206375" cy="70088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anchor="ctr"/>
          <a:lstStyle/>
          <a:p>
            <a:pPr algn="ctr" defTabSz="913727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4626223" y="4650317"/>
            <a:ext cx="1028700" cy="14974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anchor="ctr"/>
          <a:lstStyle/>
          <a:p>
            <a:pPr algn="ctr" defTabSz="913727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52" name="Flowchart: Process 97"/>
          <p:cNvSpPr/>
          <p:nvPr/>
        </p:nvSpPr>
        <p:spPr>
          <a:xfrm>
            <a:off x="7583736" y="5913137"/>
            <a:ext cx="174625" cy="356615"/>
          </a:xfrm>
          <a:prstGeom prst="flowChartProcess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anchor="ctr"/>
          <a:lstStyle/>
          <a:p>
            <a:pPr algn="ctr" defTabSz="91418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>
                <a:solidFill>
                  <a:prstClr val="white"/>
                </a:solidFill>
              </a:rPr>
              <a:t> </a:t>
            </a:r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53" name="Flowchart: Process 99"/>
          <p:cNvSpPr/>
          <p:nvPr/>
        </p:nvSpPr>
        <p:spPr>
          <a:xfrm>
            <a:off x="1910011" y="1601331"/>
            <a:ext cx="900112" cy="316477"/>
          </a:xfrm>
          <a:prstGeom prst="flowChartProcess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anchor="ctr"/>
          <a:lstStyle/>
          <a:p>
            <a:pPr algn="ctr" defTabSz="91418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>
                <a:solidFill>
                  <a:prstClr val="white"/>
                </a:solidFill>
              </a:rPr>
              <a:t>Gamma Shutter</a:t>
            </a:r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54" name="Flowchart: Process 112"/>
          <p:cNvSpPr/>
          <p:nvPr/>
        </p:nvSpPr>
        <p:spPr>
          <a:xfrm>
            <a:off x="1900486" y="1984191"/>
            <a:ext cx="900112" cy="314933"/>
          </a:xfrm>
          <a:prstGeom prst="flowChartProcess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anchor="ctr"/>
          <a:lstStyle/>
          <a:p>
            <a:pPr algn="ctr" defTabSz="91418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>
                <a:solidFill>
                  <a:prstClr val="white"/>
                </a:solidFill>
              </a:rPr>
              <a:t>Bunker wall insert</a:t>
            </a:r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55" name="Flowchart: Process 66"/>
          <p:cNvSpPr/>
          <p:nvPr/>
        </p:nvSpPr>
        <p:spPr>
          <a:xfrm>
            <a:off x="1765548" y="5204537"/>
            <a:ext cx="2039938" cy="296408"/>
          </a:xfrm>
          <a:prstGeom prst="flowChartProcess">
            <a:avLst/>
          </a:prstGeom>
          <a:solidFill>
            <a:schemeClr val="bg1">
              <a:lumMod val="75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anchor="ctr"/>
          <a:lstStyle/>
          <a:p>
            <a:pPr algn="ctr" defTabSz="91418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1927473" y="5947101"/>
            <a:ext cx="204788" cy="297951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anchor="ctr"/>
          <a:lstStyle/>
          <a:p>
            <a:pPr algn="ctr" defTabSz="91418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3846761" y="5959451"/>
            <a:ext cx="203200" cy="29795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anchor="ctr"/>
          <a:lstStyle/>
          <a:p>
            <a:pPr algn="ctr" defTabSz="91418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8" name="Flowchart: Process 70"/>
          <p:cNvSpPr/>
          <p:nvPr/>
        </p:nvSpPr>
        <p:spPr>
          <a:xfrm>
            <a:off x="5515223" y="5443825"/>
            <a:ext cx="101600" cy="1205700"/>
          </a:xfrm>
          <a:prstGeom prst="flowChartProcess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anchor="ctr"/>
          <a:lstStyle/>
          <a:p>
            <a:pPr algn="ctr" defTabSz="91418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9" name="Flowchart: Process 71"/>
          <p:cNvSpPr/>
          <p:nvPr/>
        </p:nvSpPr>
        <p:spPr>
          <a:xfrm>
            <a:off x="4964361" y="5443825"/>
            <a:ext cx="92075" cy="1185631"/>
          </a:xfrm>
          <a:prstGeom prst="flowChartProcess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anchor="ctr"/>
          <a:lstStyle/>
          <a:p>
            <a:pPr algn="ctr" defTabSz="91418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0" name="Straight Connector 59"/>
          <p:cNvCxnSpPr/>
          <p:nvPr/>
        </p:nvCxnSpPr>
        <p:spPr>
          <a:xfrm>
            <a:off x="846386" y="6096848"/>
            <a:ext cx="7908925" cy="1544"/>
          </a:xfrm>
          <a:prstGeom prst="line">
            <a:avLst/>
          </a:prstGeom>
          <a:ln w="15875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Flowchart: Process 75"/>
          <p:cNvSpPr/>
          <p:nvPr/>
        </p:nvSpPr>
        <p:spPr>
          <a:xfrm>
            <a:off x="4570661" y="6010395"/>
            <a:ext cx="365125" cy="160554"/>
          </a:xfrm>
          <a:prstGeom prst="flowChart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anchor="ctr"/>
          <a:lstStyle/>
          <a:p>
            <a:pPr algn="ctr" defTabSz="91418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6826498" y="5096472"/>
            <a:ext cx="338138" cy="23928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anchor="ctr"/>
          <a:lstStyle/>
          <a:p>
            <a:pPr algn="ctr" defTabSz="91418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 flipH="1">
            <a:off x="8299698" y="5127347"/>
            <a:ext cx="166688" cy="49710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anchor="ctr"/>
          <a:lstStyle/>
          <a:p>
            <a:pPr algn="ctr" defTabSz="91418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 flipH="1">
            <a:off x="6024811" y="4843290"/>
            <a:ext cx="166687" cy="49864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anchor="ctr"/>
          <a:lstStyle/>
          <a:p>
            <a:pPr algn="ctr" defTabSz="91418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 flipH="1">
            <a:off x="5861298" y="5717075"/>
            <a:ext cx="100013" cy="74410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anchor="ctr"/>
          <a:lstStyle/>
          <a:p>
            <a:pPr algn="ctr" defTabSz="91418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 flipH="1">
            <a:off x="6337548" y="5718620"/>
            <a:ext cx="100013" cy="74565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anchor="ctr"/>
          <a:lstStyle/>
          <a:p>
            <a:pPr algn="ctr" defTabSz="91418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 flipH="1">
            <a:off x="6172448" y="6655700"/>
            <a:ext cx="330200" cy="7564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anchor="ctr"/>
          <a:lstStyle/>
          <a:p>
            <a:pPr algn="ctr" defTabSz="913727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68" name="Flowchart: Process 93"/>
          <p:cNvSpPr/>
          <p:nvPr/>
        </p:nvSpPr>
        <p:spPr>
          <a:xfrm>
            <a:off x="844798" y="3666922"/>
            <a:ext cx="900113" cy="314933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anchor="ctr"/>
          <a:lstStyle/>
          <a:p>
            <a:pPr algn="ctr" defTabSz="91418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>
                <a:solidFill>
                  <a:prstClr val="black"/>
                </a:solidFill>
              </a:rPr>
              <a:t>Services from Gallery</a:t>
            </a:r>
            <a:endParaRPr lang="en-US" sz="900">
              <a:solidFill>
                <a:prstClr val="black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 flipH="1">
            <a:off x="7072561" y="5916225"/>
            <a:ext cx="100012" cy="37205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anchor="ctr"/>
          <a:lstStyle/>
          <a:p>
            <a:pPr algn="ctr" defTabSz="91418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0" name="Flowchart: Process 114"/>
          <p:cNvSpPr/>
          <p:nvPr/>
        </p:nvSpPr>
        <p:spPr>
          <a:xfrm>
            <a:off x="4029323" y="2949060"/>
            <a:ext cx="898525" cy="314933"/>
          </a:xfrm>
          <a:prstGeom prst="flowChartProcess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anchor="ctr"/>
          <a:lstStyle/>
          <a:p>
            <a:pPr algn="ctr" defTabSz="91418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>
                <a:solidFill>
                  <a:prstClr val="white"/>
                </a:solidFill>
              </a:rPr>
              <a:t>Sample area access  floor</a:t>
            </a:r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71" name="Flowchart: Process 115"/>
          <p:cNvSpPr/>
          <p:nvPr/>
        </p:nvSpPr>
        <p:spPr>
          <a:xfrm>
            <a:off x="5126286" y="2949060"/>
            <a:ext cx="898525" cy="314933"/>
          </a:xfrm>
          <a:prstGeom prst="flowChartProcess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anchor="ctr"/>
          <a:lstStyle/>
          <a:p>
            <a:pPr algn="ctr" defTabSz="91418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>
                <a:solidFill>
                  <a:prstClr val="white"/>
                </a:solidFill>
              </a:rPr>
              <a:t>Sample area Components</a:t>
            </a:r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5289798" y="5942469"/>
            <a:ext cx="225425" cy="38903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anchor="ctr"/>
          <a:lstStyle/>
          <a:p>
            <a:pPr algn="ctr" defTabSz="91418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5061198" y="6053622"/>
            <a:ext cx="223838" cy="5557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anchor="ctr"/>
          <a:lstStyle/>
          <a:p>
            <a:pPr algn="ctr" defTabSz="91418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4" name="Flowchart: Process 119"/>
          <p:cNvSpPr/>
          <p:nvPr/>
        </p:nvSpPr>
        <p:spPr>
          <a:xfrm>
            <a:off x="5123111" y="3335008"/>
            <a:ext cx="898525" cy="314933"/>
          </a:xfrm>
          <a:prstGeom prst="flowChartProcess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anchor="ctr"/>
          <a:lstStyle/>
          <a:p>
            <a:pPr algn="ctr" defTabSz="91418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>
                <a:solidFill>
                  <a:prstClr val="white"/>
                </a:solidFill>
              </a:rPr>
              <a:t>End wall and beam-stop</a:t>
            </a:r>
          </a:p>
        </p:txBody>
      </p:sp>
      <p:cxnSp>
        <p:nvCxnSpPr>
          <p:cNvPr id="75" name="Elbow Connector 74"/>
          <p:cNvCxnSpPr>
            <a:stCxn id="97" idx="3"/>
            <a:endCxn id="71" idx="1"/>
          </p:cNvCxnSpPr>
          <p:nvPr/>
        </p:nvCxnSpPr>
        <p:spPr>
          <a:xfrm flipV="1">
            <a:off x="1744911" y="3691623"/>
            <a:ext cx="139700" cy="132766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Elbow Connector 75"/>
          <p:cNvCxnSpPr>
            <a:stCxn id="76" idx="3"/>
            <a:endCxn id="71" idx="1"/>
          </p:cNvCxnSpPr>
          <p:nvPr/>
        </p:nvCxnSpPr>
        <p:spPr>
          <a:xfrm>
            <a:off x="1744911" y="3439985"/>
            <a:ext cx="139700" cy="251637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Elbow Connector 76"/>
          <p:cNvCxnSpPr>
            <a:stCxn id="55" idx="3"/>
          </p:cNvCxnSpPr>
          <p:nvPr/>
        </p:nvCxnSpPr>
        <p:spPr>
          <a:xfrm>
            <a:off x="1748086" y="1752622"/>
            <a:ext cx="152400" cy="389035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Elbow Connector 77"/>
          <p:cNvCxnSpPr>
            <a:stCxn id="49" idx="3"/>
          </p:cNvCxnSpPr>
          <p:nvPr/>
        </p:nvCxnSpPr>
        <p:spPr>
          <a:xfrm flipV="1">
            <a:off x="3859461" y="3106527"/>
            <a:ext cx="169862" cy="563483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Elbow Connector 78"/>
          <p:cNvCxnSpPr/>
          <p:nvPr/>
        </p:nvCxnSpPr>
        <p:spPr>
          <a:xfrm>
            <a:off x="4927848" y="3106527"/>
            <a:ext cx="198438" cy="1235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Elbow Connector 79"/>
          <p:cNvCxnSpPr/>
          <p:nvPr/>
        </p:nvCxnSpPr>
        <p:spPr>
          <a:xfrm flipV="1">
            <a:off x="2810123" y="1746447"/>
            <a:ext cx="149225" cy="1235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Flowchart: Process 174"/>
          <p:cNvSpPr/>
          <p:nvPr/>
        </p:nvSpPr>
        <p:spPr>
          <a:xfrm>
            <a:off x="847973" y="1978015"/>
            <a:ext cx="900113" cy="314933"/>
          </a:xfrm>
          <a:prstGeom prst="flowChartProcess">
            <a:avLst/>
          </a:prstGeom>
          <a:solidFill>
            <a:schemeClr val="bg1">
              <a:lumMod val="75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anchor="ctr"/>
          <a:lstStyle/>
          <a:p>
            <a:pPr algn="ctr" defTabSz="91418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>
                <a:solidFill>
                  <a:prstClr val="white"/>
                </a:solidFill>
              </a:rPr>
              <a:t>Bunker wall</a:t>
            </a:r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82" name="Flowchart: Process 198"/>
          <p:cNvSpPr/>
          <p:nvPr/>
        </p:nvSpPr>
        <p:spPr>
          <a:xfrm>
            <a:off x="2959348" y="1588980"/>
            <a:ext cx="900113" cy="314933"/>
          </a:xfrm>
          <a:prstGeom prst="flowChartProcess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anchor="ctr"/>
          <a:lstStyle/>
          <a:p>
            <a:pPr algn="ctr" defTabSz="91418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>
                <a:solidFill>
                  <a:prstClr val="white"/>
                </a:solidFill>
              </a:rPr>
              <a:t>Loki within bunker</a:t>
            </a:r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83" name="Flowchart: Process 202"/>
          <p:cNvSpPr/>
          <p:nvPr/>
        </p:nvSpPr>
        <p:spPr>
          <a:xfrm>
            <a:off x="2959348" y="1984191"/>
            <a:ext cx="900113" cy="314933"/>
          </a:xfrm>
          <a:prstGeom prst="flowChartProcess">
            <a:avLst/>
          </a:prstGeom>
          <a:solidFill>
            <a:schemeClr val="bg1">
              <a:lumMod val="75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anchor="ctr"/>
          <a:lstStyle/>
          <a:p>
            <a:pPr algn="ctr" defTabSz="91418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>
                <a:solidFill>
                  <a:prstClr val="white"/>
                </a:solidFill>
              </a:rPr>
              <a:t>Bunker wall</a:t>
            </a:r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84" name="Flowchart: Process 205"/>
          <p:cNvSpPr/>
          <p:nvPr/>
        </p:nvSpPr>
        <p:spPr>
          <a:xfrm>
            <a:off x="4027736" y="2001173"/>
            <a:ext cx="900112" cy="314933"/>
          </a:xfrm>
          <a:prstGeom prst="flowChartProcess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anchor="ctr"/>
          <a:lstStyle/>
          <a:p>
            <a:pPr algn="ctr" defTabSz="91418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>
                <a:solidFill>
                  <a:prstClr val="white"/>
                </a:solidFill>
              </a:rPr>
              <a:t>Services through wall</a:t>
            </a:r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85" name="Flowchart: Process 206"/>
          <p:cNvSpPr/>
          <p:nvPr/>
        </p:nvSpPr>
        <p:spPr>
          <a:xfrm>
            <a:off x="5126286" y="1984191"/>
            <a:ext cx="898525" cy="314933"/>
          </a:xfrm>
          <a:prstGeom prst="flowChartProcess">
            <a:avLst/>
          </a:prstGeom>
          <a:solidFill>
            <a:schemeClr val="bg1">
              <a:lumMod val="75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anchor="ctr"/>
          <a:lstStyle/>
          <a:p>
            <a:pPr algn="ctr" defTabSz="91418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>
                <a:solidFill>
                  <a:prstClr val="white"/>
                </a:solidFill>
              </a:rPr>
              <a:t>Bunker roof</a:t>
            </a:r>
            <a:endParaRPr lang="en-US" sz="900">
              <a:solidFill>
                <a:prstClr val="white"/>
              </a:solidFill>
            </a:endParaRPr>
          </a:p>
        </p:txBody>
      </p:sp>
      <p:cxnSp>
        <p:nvCxnSpPr>
          <p:cNvPr id="86" name="Elbow Connector 85"/>
          <p:cNvCxnSpPr/>
          <p:nvPr/>
        </p:nvCxnSpPr>
        <p:spPr>
          <a:xfrm>
            <a:off x="2800598" y="2141657"/>
            <a:ext cx="158750" cy="1235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Elbow Connector 86"/>
          <p:cNvCxnSpPr/>
          <p:nvPr/>
        </p:nvCxnSpPr>
        <p:spPr>
          <a:xfrm flipV="1">
            <a:off x="2800598" y="1746447"/>
            <a:ext cx="158750" cy="39521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Elbow Connector 87"/>
          <p:cNvCxnSpPr/>
          <p:nvPr/>
        </p:nvCxnSpPr>
        <p:spPr>
          <a:xfrm>
            <a:off x="3859461" y="1746447"/>
            <a:ext cx="168275" cy="41219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Elbow Connector 88"/>
          <p:cNvCxnSpPr/>
          <p:nvPr/>
        </p:nvCxnSpPr>
        <p:spPr>
          <a:xfrm>
            <a:off x="3859461" y="2141657"/>
            <a:ext cx="168275" cy="1698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Elbow Connector 89"/>
          <p:cNvCxnSpPr/>
          <p:nvPr/>
        </p:nvCxnSpPr>
        <p:spPr>
          <a:xfrm flipV="1">
            <a:off x="4927848" y="2141657"/>
            <a:ext cx="198438" cy="1698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Flowchart: Process 262"/>
          <p:cNvSpPr/>
          <p:nvPr/>
        </p:nvSpPr>
        <p:spPr>
          <a:xfrm>
            <a:off x="6196261" y="3703973"/>
            <a:ext cx="900112" cy="316477"/>
          </a:xfrm>
          <a:prstGeom prst="flowChartProcess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anchor="ctr"/>
          <a:lstStyle/>
          <a:p>
            <a:pPr algn="ctr" defTabSz="91418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>
                <a:solidFill>
                  <a:prstClr val="white"/>
                </a:solidFill>
              </a:rPr>
              <a:t>DAE Racks</a:t>
            </a:r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92" name="Rectangle 91"/>
          <p:cNvSpPr/>
          <p:nvPr/>
        </p:nvSpPr>
        <p:spPr>
          <a:xfrm flipH="1">
            <a:off x="6540748" y="4852553"/>
            <a:ext cx="165100" cy="49864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anchor="ctr"/>
          <a:lstStyle/>
          <a:p>
            <a:pPr algn="ctr" defTabSz="91418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93" name="Elbow Connector 92"/>
          <p:cNvCxnSpPr>
            <a:endCxn id="13" idx="1"/>
          </p:cNvCxnSpPr>
          <p:nvPr/>
        </p:nvCxnSpPr>
        <p:spPr>
          <a:xfrm>
            <a:off x="1748086" y="2135482"/>
            <a:ext cx="136525" cy="432261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Flowchart: Process 288"/>
          <p:cNvSpPr/>
          <p:nvPr/>
        </p:nvSpPr>
        <p:spPr>
          <a:xfrm>
            <a:off x="2959348" y="2401014"/>
            <a:ext cx="900113" cy="314933"/>
          </a:xfrm>
          <a:prstGeom prst="flowChartProcess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anchor="ctr"/>
          <a:lstStyle/>
          <a:p>
            <a:pPr algn="ctr" defTabSz="91418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>
                <a:solidFill>
                  <a:prstClr val="white"/>
                </a:solidFill>
              </a:rPr>
              <a:t>Alignment base</a:t>
            </a:r>
            <a:endParaRPr lang="en-US" sz="900">
              <a:solidFill>
                <a:prstClr val="white"/>
              </a:solidFill>
            </a:endParaRPr>
          </a:p>
        </p:txBody>
      </p:sp>
      <p:cxnSp>
        <p:nvCxnSpPr>
          <p:cNvPr id="95" name="Elbow Connector 94"/>
          <p:cNvCxnSpPr>
            <a:stCxn id="71" idx="3"/>
            <a:endCxn id="49" idx="1"/>
          </p:cNvCxnSpPr>
          <p:nvPr/>
        </p:nvCxnSpPr>
        <p:spPr>
          <a:xfrm flipV="1">
            <a:off x="2784723" y="3670010"/>
            <a:ext cx="174625" cy="21613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Flowchart: Process 310"/>
          <p:cNvSpPr/>
          <p:nvPr/>
        </p:nvSpPr>
        <p:spPr>
          <a:xfrm>
            <a:off x="4027736" y="2401014"/>
            <a:ext cx="900112" cy="314933"/>
          </a:xfrm>
          <a:prstGeom prst="flowChart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anchor="ctr"/>
          <a:lstStyle/>
          <a:p>
            <a:pPr algn="ctr" defTabSz="91418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>
                <a:solidFill>
                  <a:prstClr val="white"/>
                </a:solidFill>
              </a:rPr>
              <a:t>Post bunker components</a:t>
            </a:r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97" name="Flowchart: Process 440"/>
          <p:cNvSpPr/>
          <p:nvPr/>
        </p:nvSpPr>
        <p:spPr>
          <a:xfrm>
            <a:off x="5126286" y="1579718"/>
            <a:ext cx="898525" cy="314933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anchor="ctr"/>
          <a:lstStyle/>
          <a:p>
            <a:pPr algn="ctr" defTabSz="91418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>
                <a:solidFill>
                  <a:schemeClr val="tx1"/>
                </a:solidFill>
              </a:rPr>
              <a:t>Generic Cables/pipes</a:t>
            </a:r>
            <a:endParaRPr lang="en-US" sz="9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26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and comments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12</a:t>
            </a:fld>
            <a:endParaRPr lang="en-GB" noProof="0"/>
          </a:p>
        </p:txBody>
      </p:sp>
      <p:pic>
        <p:nvPicPr>
          <p:cNvPr id="1030" name="Picture 6" descr="ildresultat för ques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710" y="2060848"/>
            <a:ext cx="3798590" cy="3909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864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Instruments overview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Optics and procurement</a:t>
            </a:r>
            <a:endParaRPr lang="en-GB" dirty="0" smtClean="0"/>
          </a:p>
          <a:p>
            <a:r>
              <a:rPr lang="en-GB" dirty="0" smtClean="0"/>
              <a:t>Bunker feedthrough</a:t>
            </a:r>
          </a:p>
          <a:p>
            <a:r>
              <a:rPr lang="en-GB" dirty="0" smtClean="0"/>
              <a:t>Aluminium wire seal test</a:t>
            </a:r>
            <a:endParaRPr lang="en-GB" dirty="0" smtClean="0"/>
          </a:p>
          <a:p>
            <a:r>
              <a:rPr lang="en-GB" dirty="0"/>
              <a:t>Integration </a:t>
            </a:r>
            <a:r>
              <a:rPr lang="en-GB" dirty="0" err="1"/>
              <a:t>LoKI</a:t>
            </a:r>
            <a:r>
              <a:rPr lang="en-GB" dirty="0"/>
              <a:t> and Freia in D03</a:t>
            </a:r>
          </a:p>
          <a:p>
            <a:r>
              <a:rPr lang="en-GB" dirty="0" smtClean="0"/>
              <a:t>Installation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902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Guide concept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3</a:t>
            </a:fld>
            <a:endParaRPr lang="en-GB" noProof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72" y="1628800"/>
            <a:ext cx="5688632" cy="3982431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025008" y="3140968"/>
            <a:ext cx="4612080" cy="307151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237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Guide Insert in bunker wall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4</a:t>
            </a:fld>
            <a:endParaRPr lang="en-GB" noProof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86" y="1537051"/>
            <a:ext cx="5155828" cy="340713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704" y="4120359"/>
            <a:ext cx="2372104" cy="273764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7814" y="1537051"/>
            <a:ext cx="4253381" cy="419370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864612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Aluminium</a:t>
            </a:r>
            <a:r>
              <a:rPr lang="en-US" dirty="0" smtClean="0"/>
              <a:t> sealing test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5</a:t>
            </a:fld>
            <a:endParaRPr lang="en-GB" noProof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80" y="1556792"/>
            <a:ext cx="6377897" cy="44279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724" y="1618498"/>
            <a:ext cx="2561279" cy="203095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112" y="3649451"/>
            <a:ext cx="2569891" cy="250686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485304" y="6191804"/>
            <a:ext cx="6822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Seal, flanges and bolts in </a:t>
            </a:r>
            <a:r>
              <a:rPr lang="en-US" dirty="0" err="1" smtClean="0"/>
              <a:t>aluminium</a:t>
            </a:r>
            <a:r>
              <a:rPr lang="en-US" dirty="0" smtClean="0"/>
              <a:t>  - 6082 and 6061 grade </a:t>
            </a:r>
            <a:r>
              <a:rPr lang="en-US" dirty="0" err="1" smtClean="0"/>
              <a:t>aluminium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34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Loki Overview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6</a:t>
            </a:fld>
            <a:endParaRPr lang="en-GB" noProof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576" y="1499226"/>
            <a:ext cx="7383343" cy="5205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457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Instrument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7</a:t>
            </a:fld>
            <a:endParaRPr lang="en-GB" noProof="0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72" y="1556792"/>
            <a:ext cx="5697272" cy="331236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888" y="3229544"/>
            <a:ext cx="5840016" cy="3560256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2687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Instruments overview North Sector D03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8</a:t>
            </a:fld>
            <a:endParaRPr lang="en-GB" noProof="0"/>
          </a:p>
        </p:txBody>
      </p:sp>
      <p:sp>
        <p:nvSpPr>
          <p:cNvPr id="6" name="TextBox 5"/>
          <p:cNvSpPr txBox="1"/>
          <p:nvPr/>
        </p:nvSpPr>
        <p:spPr>
          <a:xfrm>
            <a:off x="6321152" y="1510629"/>
            <a:ext cx="26895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/>
              <a:t>Port N5 Freia</a:t>
            </a:r>
          </a:p>
          <a:p>
            <a:r>
              <a:rPr lang="en-US" sz="3200" smtClean="0"/>
              <a:t>Port N7 </a:t>
            </a:r>
            <a:r>
              <a:rPr lang="en-US" sz="3200" err="1" smtClean="0"/>
              <a:t>LoKI</a:t>
            </a:r>
            <a:endParaRPr lang="en-US" sz="3200" smtClean="0"/>
          </a:p>
        </p:txBody>
      </p:sp>
      <p:grpSp>
        <p:nvGrpSpPr>
          <p:cNvPr id="9" name="Group 8"/>
          <p:cNvGrpSpPr/>
          <p:nvPr/>
        </p:nvGrpSpPr>
        <p:grpSpPr>
          <a:xfrm>
            <a:off x="185868" y="1628800"/>
            <a:ext cx="4176464" cy="3024336"/>
            <a:chOff x="5889104" y="1556792"/>
            <a:chExt cx="3678163" cy="3045475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9104" y="1556792"/>
              <a:ext cx="3678163" cy="3045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6537176" y="2276872"/>
              <a:ext cx="1692188" cy="1224136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278" y="2694271"/>
            <a:ext cx="5211129" cy="394114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40255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Interface examples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9</a:t>
            </a:fld>
            <a:endParaRPr lang="en-GB" noProof="0"/>
          </a:p>
        </p:txBody>
      </p:sp>
      <p:grpSp>
        <p:nvGrpSpPr>
          <p:cNvPr id="12" name="Group 11"/>
          <p:cNvGrpSpPr/>
          <p:nvPr/>
        </p:nvGrpSpPr>
        <p:grpSpPr>
          <a:xfrm>
            <a:off x="495300" y="1831227"/>
            <a:ext cx="4241694" cy="3541595"/>
            <a:chOff x="776536" y="1772816"/>
            <a:chExt cx="4745750" cy="404565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6536" y="1772816"/>
              <a:ext cx="4745750" cy="4045651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2792760" y="3501008"/>
              <a:ext cx="1080120" cy="864096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904" y="3115021"/>
            <a:ext cx="4896544" cy="3250292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5030657" y="1646561"/>
            <a:ext cx="46028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Penetration to galleries for </a:t>
            </a:r>
            <a:r>
              <a:rPr lang="en-US" sz="2800" smtClean="0"/>
              <a:t>access services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2197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hess Core 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B44B2280-2390-4D03-8D38-6C24B0BAA245}" vid="{0B7C071A-F5F7-47CF-A93A-F42DBF6073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Chess Core Powerpoint.potx</Template>
  <TotalTime>54954</TotalTime>
  <Words>307</Words>
  <Application>Microsoft Macintosh PowerPoint</Application>
  <PresentationFormat>A4 Paper (210x297 mm)</PresentationFormat>
  <Paragraphs>78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Calibri</vt:lpstr>
      <vt:lpstr>Arial</vt:lpstr>
      <vt:lpstr>Chess Core Powerpoint</vt:lpstr>
      <vt:lpstr>IKON13 LoKI Instrument</vt:lpstr>
      <vt:lpstr>Instruments overview</vt:lpstr>
      <vt:lpstr>Guide concept</vt:lpstr>
      <vt:lpstr>Guide Insert in bunker wall</vt:lpstr>
      <vt:lpstr>Aluminium sealing test</vt:lpstr>
      <vt:lpstr>Loki Overview</vt:lpstr>
      <vt:lpstr>Instrument example</vt:lpstr>
      <vt:lpstr>Instruments overview North Sector D03</vt:lpstr>
      <vt:lpstr>Interface examples</vt:lpstr>
      <vt:lpstr>Installation</vt:lpstr>
      <vt:lpstr>Loki Instrument Build Sequence</vt:lpstr>
      <vt:lpstr>Questions and comments</vt:lpstr>
    </vt:vector>
  </TitlesOfParts>
  <Company>ESS</Company>
  <LinksUpToDate>false</LinksUpToDate>
  <SharedDoc>false</SharedDoc>
  <HyperlinksChanged>false</HyperlinksChanged>
  <AppVersion>15.0035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Heléne Björkman</dc:creator>
  <cp:lastModifiedBy>Microsoft Office User</cp:lastModifiedBy>
  <cp:revision>286</cp:revision>
  <cp:lastPrinted>2017-01-30T09:53:35Z</cp:lastPrinted>
  <dcterms:created xsi:type="dcterms:W3CDTF">2013-10-29T16:05:10Z</dcterms:created>
  <dcterms:modified xsi:type="dcterms:W3CDTF">2017-09-26T10:23:21Z</dcterms:modified>
</cp:coreProperties>
</file>