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77" r:id="rId4"/>
    <p:sldId id="272" r:id="rId5"/>
    <p:sldId id="275" r:id="rId6"/>
    <p:sldId id="273" r:id="rId7"/>
    <p:sldId id="268" r:id="rId8"/>
    <p:sldId id="269" r:id="rId9"/>
    <p:sldId id="270" r:id="rId10"/>
    <p:sldId id="276" r:id="rId11"/>
    <p:sldId id="278" r:id="rId12"/>
    <p:sldId id="267" r:id="rId13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 varScale="1">
        <p:scale>
          <a:sx n="84" d="100"/>
          <a:sy n="84" d="100"/>
        </p:scale>
        <p:origin x="-1664" y="-104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0CD55-A2B0-B04F-81B7-74C580D0B605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E2D6EE0-2C74-724A-A52E-5462EC9D1C1C}">
      <dgm:prSet phldrT="[Text]"/>
      <dgm:spPr/>
      <dgm:t>
        <a:bodyPr/>
        <a:lstStyle/>
        <a:p>
          <a:r>
            <a:rPr lang="de-DE" dirty="0" smtClean="0"/>
            <a:t>Data</a:t>
          </a:r>
          <a:endParaRPr lang="de-DE" dirty="0"/>
        </a:p>
      </dgm:t>
    </dgm:pt>
    <dgm:pt modelId="{AD4A0504-4141-AC4D-9ACC-A1E2DEFD9B3F}" type="parTrans" cxnId="{187B3D5B-7CB8-F942-8B12-339522D6F537}">
      <dgm:prSet/>
      <dgm:spPr/>
      <dgm:t>
        <a:bodyPr/>
        <a:lstStyle/>
        <a:p>
          <a:endParaRPr lang="de-DE"/>
        </a:p>
      </dgm:t>
    </dgm:pt>
    <dgm:pt modelId="{1A2C252B-8404-A54A-A75D-34429297315B}" type="sibTrans" cxnId="{187B3D5B-7CB8-F942-8B12-339522D6F537}">
      <dgm:prSet/>
      <dgm:spPr/>
      <dgm:t>
        <a:bodyPr/>
        <a:lstStyle/>
        <a:p>
          <a:endParaRPr lang="de-DE"/>
        </a:p>
      </dgm:t>
    </dgm:pt>
    <dgm:pt modelId="{6114F106-EA6D-3742-A270-949884AF511F}">
      <dgm:prSet phldrT="[Text]"/>
      <dgm:spPr/>
      <dgm:t>
        <a:bodyPr/>
        <a:lstStyle/>
        <a:p>
          <a:r>
            <a:rPr lang="de-DE" dirty="0" smtClean="0"/>
            <a:t>Gas</a:t>
          </a:r>
          <a:endParaRPr lang="de-DE" dirty="0"/>
        </a:p>
      </dgm:t>
    </dgm:pt>
    <dgm:pt modelId="{D6EFB44D-B7C2-CF40-A988-6D396A825141}" type="parTrans" cxnId="{B7A246BE-CBA8-254F-8478-6F4160E02F62}">
      <dgm:prSet/>
      <dgm:spPr/>
      <dgm:t>
        <a:bodyPr/>
        <a:lstStyle/>
        <a:p>
          <a:endParaRPr lang="de-DE"/>
        </a:p>
      </dgm:t>
    </dgm:pt>
    <dgm:pt modelId="{DA71185E-067D-294B-A7DE-FECF077D48CC}" type="sibTrans" cxnId="{B7A246BE-CBA8-254F-8478-6F4160E02F62}">
      <dgm:prSet/>
      <dgm:spPr/>
      <dgm:t>
        <a:bodyPr/>
        <a:lstStyle/>
        <a:p>
          <a:endParaRPr lang="de-DE"/>
        </a:p>
      </dgm:t>
    </dgm:pt>
    <dgm:pt modelId="{6D1B15C6-75CA-034E-AE72-96F80AC9DCE6}">
      <dgm:prSet phldrT="[Text]"/>
      <dgm:spPr/>
      <dgm:t>
        <a:bodyPr/>
        <a:lstStyle/>
        <a:p>
          <a:r>
            <a:rPr lang="de-DE" dirty="0" smtClean="0"/>
            <a:t>Electronics</a:t>
          </a:r>
          <a:endParaRPr lang="de-DE" dirty="0"/>
        </a:p>
      </dgm:t>
    </dgm:pt>
    <dgm:pt modelId="{2511D314-A324-6A46-9296-FA0BEFFCE4BB}" type="parTrans" cxnId="{BFECDC57-5F71-1D41-A82C-6E0E80F9B5F6}">
      <dgm:prSet/>
      <dgm:spPr/>
      <dgm:t>
        <a:bodyPr/>
        <a:lstStyle/>
        <a:p>
          <a:endParaRPr lang="de-DE"/>
        </a:p>
      </dgm:t>
    </dgm:pt>
    <dgm:pt modelId="{0BA8A1D2-FEA1-F749-97FF-DCBB384B16BF}" type="sibTrans" cxnId="{BFECDC57-5F71-1D41-A82C-6E0E80F9B5F6}">
      <dgm:prSet/>
      <dgm:spPr/>
      <dgm:t>
        <a:bodyPr/>
        <a:lstStyle/>
        <a:p>
          <a:endParaRPr lang="de-DE"/>
        </a:p>
      </dgm:t>
    </dgm:pt>
    <dgm:pt modelId="{388EA101-4657-0D45-AFC6-744DAA46EDF1}" type="pres">
      <dgm:prSet presAssocID="{A6A0CD55-A2B0-B04F-81B7-74C580D0B605}" presName="Name0" presStyleCnt="0">
        <dgm:presLayoutVars>
          <dgm:dir/>
          <dgm:animLvl val="lvl"/>
          <dgm:resizeHandles val="exact"/>
        </dgm:presLayoutVars>
      </dgm:prSet>
      <dgm:spPr/>
    </dgm:pt>
    <dgm:pt modelId="{783193F3-8B42-5141-9AD4-AF59CC0F6CDD}" type="pres">
      <dgm:prSet presAssocID="{CE2D6EE0-2C74-724A-A52E-5462EC9D1C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BFAD30-FC4B-AF44-BD77-0A0770FDE246}" type="pres">
      <dgm:prSet presAssocID="{1A2C252B-8404-A54A-A75D-34429297315B}" presName="parTxOnlySpace" presStyleCnt="0"/>
      <dgm:spPr/>
    </dgm:pt>
    <dgm:pt modelId="{24969E31-6FD2-BC48-BEDC-2E86AE7CF36B}" type="pres">
      <dgm:prSet presAssocID="{6114F106-EA6D-3742-A270-949884AF51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37DCD8-1F3B-D249-B1D0-37189A5ECCA0}" type="pres">
      <dgm:prSet presAssocID="{DA71185E-067D-294B-A7DE-FECF077D48CC}" presName="parTxOnlySpace" presStyleCnt="0"/>
      <dgm:spPr/>
    </dgm:pt>
    <dgm:pt modelId="{CC899FF2-1095-554D-A7B6-04D5B276408F}" type="pres">
      <dgm:prSet presAssocID="{6D1B15C6-75CA-034E-AE72-96F80AC9DC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309D08-7984-AB41-BF27-7770E770CAA7}" type="presOf" srcId="{CE2D6EE0-2C74-724A-A52E-5462EC9D1C1C}" destId="{783193F3-8B42-5141-9AD4-AF59CC0F6CDD}" srcOrd="0" destOrd="0" presId="urn:microsoft.com/office/officeart/2005/8/layout/chevron1"/>
    <dgm:cxn modelId="{7745C1CB-0A2D-854C-BF63-7699727539C7}" type="presOf" srcId="{A6A0CD55-A2B0-B04F-81B7-74C580D0B605}" destId="{388EA101-4657-0D45-AFC6-744DAA46EDF1}" srcOrd="0" destOrd="0" presId="urn:microsoft.com/office/officeart/2005/8/layout/chevron1"/>
    <dgm:cxn modelId="{FEBD0108-682D-964E-A8DF-34A7161AA042}" type="presOf" srcId="{6D1B15C6-75CA-034E-AE72-96F80AC9DCE6}" destId="{CC899FF2-1095-554D-A7B6-04D5B276408F}" srcOrd="0" destOrd="0" presId="urn:microsoft.com/office/officeart/2005/8/layout/chevron1"/>
    <dgm:cxn modelId="{8FD19D1D-FE89-6F4E-936D-17CA71D8D59D}" type="presOf" srcId="{6114F106-EA6D-3742-A270-949884AF511F}" destId="{24969E31-6FD2-BC48-BEDC-2E86AE7CF36B}" srcOrd="0" destOrd="0" presId="urn:microsoft.com/office/officeart/2005/8/layout/chevron1"/>
    <dgm:cxn modelId="{187B3D5B-7CB8-F942-8B12-339522D6F537}" srcId="{A6A0CD55-A2B0-B04F-81B7-74C580D0B605}" destId="{CE2D6EE0-2C74-724A-A52E-5462EC9D1C1C}" srcOrd="0" destOrd="0" parTransId="{AD4A0504-4141-AC4D-9ACC-A1E2DEFD9B3F}" sibTransId="{1A2C252B-8404-A54A-A75D-34429297315B}"/>
    <dgm:cxn modelId="{B7A246BE-CBA8-254F-8478-6F4160E02F62}" srcId="{A6A0CD55-A2B0-B04F-81B7-74C580D0B605}" destId="{6114F106-EA6D-3742-A270-949884AF511F}" srcOrd="1" destOrd="0" parTransId="{D6EFB44D-B7C2-CF40-A988-6D396A825141}" sibTransId="{DA71185E-067D-294B-A7DE-FECF077D48CC}"/>
    <dgm:cxn modelId="{BFECDC57-5F71-1D41-A82C-6E0E80F9B5F6}" srcId="{A6A0CD55-A2B0-B04F-81B7-74C580D0B605}" destId="{6D1B15C6-75CA-034E-AE72-96F80AC9DCE6}" srcOrd="2" destOrd="0" parTransId="{2511D314-A324-6A46-9296-FA0BEFFCE4BB}" sibTransId="{0BA8A1D2-FEA1-F749-97FF-DCBB384B16BF}"/>
    <dgm:cxn modelId="{49110E81-6267-2C44-ACB6-1AFCA359729A}" type="presParOf" srcId="{388EA101-4657-0D45-AFC6-744DAA46EDF1}" destId="{783193F3-8B42-5141-9AD4-AF59CC0F6CDD}" srcOrd="0" destOrd="0" presId="urn:microsoft.com/office/officeart/2005/8/layout/chevron1"/>
    <dgm:cxn modelId="{EA1854B2-8AF9-DC46-87DE-630875A31FEE}" type="presParOf" srcId="{388EA101-4657-0D45-AFC6-744DAA46EDF1}" destId="{7CBFAD30-FC4B-AF44-BD77-0A0770FDE246}" srcOrd="1" destOrd="0" presId="urn:microsoft.com/office/officeart/2005/8/layout/chevron1"/>
    <dgm:cxn modelId="{5F39135E-0E43-B84A-9EB5-A04F44278997}" type="presParOf" srcId="{388EA101-4657-0D45-AFC6-744DAA46EDF1}" destId="{24969E31-6FD2-BC48-BEDC-2E86AE7CF36B}" srcOrd="2" destOrd="0" presId="urn:microsoft.com/office/officeart/2005/8/layout/chevron1"/>
    <dgm:cxn modelId="{39B4CDCB-E97D-A448-80A6-4B1B18104EAE}" type="presParOf" srcId="{388EA101-4657-0D45-AFC6-744DAA46EDF1}" destId="{2337DCD8-1F3B-D249-B1D0-37189A5ECCA0}" srcOrd="3" destOrd="0" presId="urn:microsoft.com/office/officeart/2005/8/layout/chevron1"/>
    <dgm:cxn modelId="{3FE7576D-B2AE-D846-9C40-B4BCD3DF8ACE}" type="presParOf" srcId="{388EA101-4657-0D45-AFC6-744DAA46EDF1}" destId="{CC899FF2-1095-554D-A7B6-04D5B27640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193F3-8B42-5141-9AD4-AF59CC0F6CDD}">
      <dsp:nvSpPr>
        <dsp:cNvPr id="0" name=""/>
        <dsp:cNvSpPr/>
      </dsp:nvSpPr>
      <dsp:spPr>
        <a:xfrm>
          <a:off x="724" y="479496"/>
          <a:ext cx="882317" cy="3529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Data</a:t>
          </a:r>
          <a:endParaRPr lang="de-DE" sz="800" kern="1200" dirty="0"/>
        </a:p>
      </dsp:txBody>
      <dsp:txXfrm>
        <a:off x="177187" y="479496"/>
        <a:ext cx="529391" cy="352926"/>
      </dsp:txXfrm>
    </dsp:sp>
    <dsp:sp modelId="{24969E31-6FD2-BC48-BEDC-2E86AE7CF36B}">
      <dsp:nvSpPr>
        <dsp:cNvPr id="0" name=""/>
        <dsp:cNvSpPr/>
      </dsp:nvSpPr>
      <dsp:spPr>
        <a:xfrm>
          <a:off x="794809" y="479496"/>
          <a:ext cx="882317" cy="3529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Gas</a:t>
          </a:r>
          <a:endParaRPr lang="de-DE" sz="800" kern="1200" dirty="0"/>
        </a:p>
      </dsp:txBody>
      <dsp:txXfrm>
        <a:off x="971272" y="479496"/>
        <a:ext cx="529391" cy="352926"/>
      </dsp:txXfrm>
    </dsp:sp>
    <dsp:sp modelId="{CC899FF2-1095-554D-A7B6-04D5B276408F}">
      <dsp:nvSpPr>
        <dsp:cNvPr id="0" name=""/>
        <dsp:cNvSpPr/>
      </dsp:nvSpPr>
      <dsp:spPr>
        <a:xfrm>
          <a:off x="1588894" y="479496"/>
          <a:ext cx="882317" cy="3529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Electronics</a:t>
          </a:r>
          <a:endParaRPr lang="de-DE" sz="800" kern="1200" dirty="0"/>
        </a:p>
      </dsp:txBody>
      <dsp:txXfrm>
        <a:off x="1765357" y="479496"/>
        <a:ext cx="529391" cy="35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25.09.17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September 25, 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25, 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25, 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25, 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September 25, 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25.09.17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50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62EA02-DA02-A24B-BDA9-36939495100B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540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E95670-2006-0A40-86AF-CCA3602AD222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9448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September 25, 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SKADI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Progress Update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26. </a:t>
            </a:r>
            <a:r>
              <a:rPr lang="de-DE" dirty="0" smtClean="0"/>
              <a:t>September 2017</a:t>
            </a:r>
            <a:r>
              <a:rPr lang="de-DE" dirty="0" smtClean="0"/>
              <a:t> </a:t>
            </a:r>
            <a:r>
              <a:rPr lang="de-DE" dirty="0" smtClean="0"/>
              <a:t>| </a:t>
            </a:r>
            <a:r>
              <a:rPr lang="de-DE" dirty="0" smtClean="0"/>
              <a:t>S. Jaksch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759" y="1021274"/>
            <a:ext cx="8075240" cy="41044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smtClean="0"/>
              <a:t>Option 1: TG5 01/2023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Option 2: TG5 10/2021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Discussions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Urgent partial TG3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end 2017/</a:t>
            </a:r>
            <a:r>
              <a:rPr lang="de-DE" dirty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2018 </a:t>
            </a:r>
            <a:r>
              <a:rPr lang="de-DE" dirty="0" err="1" smtClean="0"/>
              <a:t>necessary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Unified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FZJ / LLB </a:t>
            </a:r>
            <a:r>
              <a:rPr lang="de-DE" dirty="0" err="1" smtClean="0"/>
              <a:t>instruments</a:t>
            </a:r>
            <a:endParaRPr lang="de-D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35120" y="275143"/>
            <a:ext cx="7488832" cy="576064"/>
          </a:xfrm>
        </p:spPr>
        <p:txBody>
          <a:bodyPr/>
          <a:lstStyle/>
          <a:p>
            <a:r>
              <a:rPr lang="de-DE" dirty="0" err="1" smtClean="0"/>
              <a:t>Scheduling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882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759" y="900329"/>
            <a:ext cx="8075240" cy="41044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Feasibility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Model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commercially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See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Codin</a:t>
            </a:r>
            <a:r>
              <a:rPr lang="de-DE" dirty="0" smtClean="0"/>
              <a:t> Gheorghe, </a:t>
            </a:r>
            <a:r>
              <a:rPr lang="de-DE" dirty="0" err="1" smtClean="0"/>
              <a:t>Thursday</a:t>
            </a:r>
            <a:r>
              <a:rPr lang="de-DE" dirty="0" smtClean="0"/>
              <a:t> 14:00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689759" y="184434"/>
            <a:ext cx="7488832" cy="576064"/>
          </a:xfrm>
        </p:spPr>
        <p:txBody>
          <a:bodyPr/>
          <a:lstStyle/>
          <a:p>
            <a:r>
              <a:rPr lang="de-DE" dirty="0" err="1" smtClean="0"/>
              <a:t>SoNDe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pic>
        <p:nvPicPr>
          <p:cNvPr id="7" name="Picture 44" descr="Macintosh HD:Users:tiris:Documents:Uni:JCNS:Projekte:SoNDe:Reporting:Deliverables:2x2Demonstrator:2x2 Demonstrator sideward 20160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18" y="2779795"/>
            <a:ext cx="3240360" cy="24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ildschirmfoto 2017-07-05 um 02.2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0" y="2764584"/>
            <a:ext cx="4190675" cy="25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...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60" y="102570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Sylvain </a:t>
            </a:r>
            <a:r>
              <a:rPr lang="de-DE" dirty="0" err="1" smtClean="0"/>
              <a:t>Désert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Jacques </a:t>
            </a:r>
            <a:r>
              <a:rPr lang="de-DE" dirty="0" err="1" smtClean="0"/>
              <a:t>Jestin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Henrich </a:t>
            </a:r>
            <a:r>
              <a:rPr lang="de-DE" dirty="0" err="1" smtClean="0"/>
              <a:t>Frielinghaus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Romuald </a:t>
            </a:r>
            <a:r>
              <a:rPr lang="de-DE" dirty="0" err="1" smtClean="0"/>
              <a:t>Hanslik</a:t>
            </a:r>
            <a:r>
              <a:rPr lang="de-DE" dirty="0" smtClean="0"/>
              <a:t>, </a:t>
            </a:r>
            <a:r>
              <a:rPr lang="de-DE" dirty="0" smtClean="0"/>
              <a:t>FZJ</a:t>
            </a:r>
          </a:p>
          <a:p>
            <a:pPr marL="0" indent="0">
              <a:buNone/>
            </a:pPr>
            <a:r>
              <a:rPr lang="de-DE" dirty="0" smtClean="0"/>
              <a:t>Achim </a:t>
            </a:r>
            <a:r>
              <a:rPr lang="de-DE" dirty="0" err="1" smtClean="0"/>
              <a:t>Gussen</a:t>
            </a:r>
            <a:r>
              <a:rPr lang="de-DE" dirty="0" smtClean="0"/>
              <a:t>, FZJ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Herbert </a:t>
            </a:r>
            <a:r>
              <a:rPr lang="de-DE" dirty="0" err="1" smtClean="0"/>
              <a:t>Feilbach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LLB+ JCNS Technical Groups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C00-2140-594D-AB24-2AEDC0B16D3D}" type="datetimeFigureOut">
              <a:rPr lang="de-DE" smtClean="0"/>
              <a:t>25.09.17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3F89-1F75-2F44-848E-39A630E673E9}" type="slidenum">
              <a:rPr lang="de-DE" smtClean="0"/>
              <a:t>12</a:t>
            </a:fld>
            <a:endParaRPr lang="de-DE"/>
          </a:p>
        </p:txBody>
      </p:sp>
      <p:pic>
        <p:nvPicPr>
          <p:cNvPr id="7" name="Bild 4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1114135" cy="1111431"/>
          </a:xfrm>
          <a:prstGeom prst="rect">
            <a:avLst/>
          </a:prstGeom>
        </p:spPr>
      </p:pic>
      <p:pic>
        <p:nvPicPr>
          <p:cNvPr id="8" name="Bild 1" descr="LLB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2386400" cy="1594407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322053"/>
              </p:ext>
            </p:extLst>
          </p:nvPr>
        </p:nvGraphicFramePr>
        <p:xfrm>
          <a:off x="4355976" y="3645024"/>
          <a:ext cx="2730628" cy="119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5" imgW="3340800" imgH="1406880" progId="AcroExch.Document.7">
                  <p:embed/>
                </p:oleObj>
              </mc:Choice>
              <mc:Fallback>
                <p:oleObj name="Acrobat Document" r:id="rId5" imgW="3340800" imgH="14068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23"/>
                      <a:stretch>
                        <a:fillRect/>
                      </a:stretch>
                    </p:blipFill>
                    <p:spPr bwMode="auto">
                      <a:xfrm>
                        <a:off x="4355976" y="3645024"/>
                        <a:ext cx="2730628" cy="1191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2712" y="2370827"/>
            <a:ext cx="7344816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de-DE" sz="4000" dirty="0" smtClean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de-DE" sz="4000" dirty="0" smtClean="0">
                <a:solidFill>
                  <a:prstClr val="black"/>
                </a:solidFill>
              </a:rPr>
              <a:t>... </a:t>
            </a:r>
            <a:r>
              <a:rPr lang="de-DE" sz="4000" dirty="0" err="1" smtClean="0">
                <a:solidFill>
                  <a:prstClr val="black"/>
                </a:solidFill>
              </a:rPr>
              <a:t>and</a:t>
            </a:r>
            <a:r>
              <a:rPr lang="de-DE" sz="4000" dirty="0" smtClean="0">
                <a:solidFill>
                  <a:prstClr val="black"/>
                </a:solidFill>
              </a:rPr>
              <a:t> </a:t>
            </a:r>
            <a:r>
              <a:rPr lang="de-DE" sz="4000" dirty="0" err="1" smtClean="0">
                <a:solidFill>
                  <a:prstClr val="black"/>
                </a:solidFill>
              </a:rPr>
              <a:t>you</a:t>
            </a:r>
            <a:r>
              <a:rPr lang="de-DE" sz="4000" dirty="0" smtClean="0">
                <a:solidFill>
                  <a:prstClr val="black"/>
                </a:solidFill>
              </a:rPr>
              <a:t>, </a:t>
            </a:r>
            <a:r>
              <a:rPr lang="de-DE" sz="4000" dirty="0" err="1" smtClean="0">
                <a:solidFill>
                  <a:prstClr val="black"/>
                </a:solidFill>
              </a:rPr>
              <a:t>for</a:t>
            </a:r>
            <a:r>
              <a:rPr lang="de-DE" sz="4000" dirty="0" smtClean="0">
                <a:solidFill>
                  <a:prstClr val="black"/>
                </a:solidFill>
              </a:rPr>
              <a:t> </a:t>
            </a:r>
            <a:r>
              <a:rPr lang="de-DE" sz="4000" dirty="0" err="1" smtClean="0">
                <a:solidFill>
                  <a:prstClr val="black"/>
                </a:solidFill>
              </a:rPr>
              <a:t>your</a:t>
            </a:r>
            <a:r>
              <a:rPr lang="de-DE" sz="4000" dirty="0" smtClean="0">
                <a:solidFill>
                  <a:prstClr val="black"/>
                </a:solidFill>
              </a:rPr>
              <a:t> </a:t>
            </a:r>
            <a:r>
              <a:rPr lang="de-DE" sz="4000" dirty="0" err="1" smtClean="0">
                <a:solidFill>
                  <a:prstClr val="black"/>
                </a:solidFill>
              </a:rPr>
              <a:t>attention</a:t>
            </a:r>
            <a:r>
              <a:rPr lang="de-DE" sz="4000" dirty="0" smtClean="0">
                <a:solidFill>
                  <a:prstClr val="black"/>
                </a:solidFill>
              </a:rPr>
              <a:t>!</a:t>
            </a:r>
            <a:endParaRPr lang="de-DE" sz="4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18308" y="2364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91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98688" y="2247076"/>
            <a:ext cx="8075240" cy="272681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Current</a:t>
            </a:r>
            <a:r>
              <a:rPr lang="de-DE" dirty="0" smtClean="0"/>
              <a:t> Instrument </a:t>
            </a:r>
            <a:r>
              <a:rPr lang="de-DE" dirty="0" err="1" smtClean="0"/>
              <a:t>overview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Dogleg</a:t>
            </a:r>
            <a:r>
              <a:rPr lang="de-DE" dirty="0" smtClean="0"/>
              <a:t> Neutron </a:t>
            </a:r>
            <a:r>
              <a:rPr lang="de-DE" dirty="0" err="1" smtClean="0"/>
              <a:t>Extraction</a:t>
            </a:r>
            <a:r>
              <a:rPr lang="de-DE" dirty="0" smtClean="0"/>
              <a:t> Update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Sample Area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Scheduling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SoNDe</a:t>
            </a:r>
            <a:r>
              <a:rPr lang="de-DE" smtClean="0"/>
              <a:t> Detector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>
          <a:xfrm>
            <a:off x="683568" y="476672"/>
            <a:ext cx="7488832" cy="576064"/>
          </a:xfrm>
        </p:spPr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73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" y="-523108"/>
            <a:ext cx="8855341" cy="4349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2643" y="636344"/>
            <a:ext cx="10767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Choppers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4671477" y="625507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Sample Area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6948264" y="625507"/>
            <a:ext cx="14438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Detectortube</a:t>
            </a:r>
            <a:endParaRPr lang="de-DE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4691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de-DE" sz="2800" b="1" dirty="0" smtClean="0">
                <a:solidFill>
                  <a:srgbClr val="005B82"/>
                </a:solidFill>
                <a:latin typeface="Arial"/>
                <a:cs typeface="Arial"/>
              </a:rPr>
              <a:t>SKADI layout</a:t>
            </a:r>
            <a:endParaRPr lang="en-US" altLang="de-DE" sz="2800" b="1" dirty="0">
              <a:solidFill>
                <a:srgbClr val="005B82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3950661"/>
            <a:ext cx="1296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Polarizer</a:t>
            </a:r>
            <a:r>
              <a:rPr lang="de-DE" dirty="0" smtClean="0"/>
              <a:t>, Spin Flipper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625507"/>
            <a:ext cx="11312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Neutron</a:t>
            </a:r>
          </a:p>
          <a:p>
            <a:r>
              <a:rPr lang="de-DE" dirty="0" err="1" smtClean="0"/>
              <a:t>Extraction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5172308" y="3933545"/>
            <a:ext cx="1254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Collimation</a:t>
            </a:r>
            <a:endParaRPr lang="de-DE" dirty="0" smtClean="0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2432643" y="1005678"/>
            <a:ext cx="538385" cy="107350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2971028" y="1032038"/>
            <a:ext cx="1022676" cy="96950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endCxn id="15" idx="2"/>
          </p:cNvCxnSpPr>
          <p:nvPr/>
        </p:nvCxnSpPr>
        <p:spPr>
          <a:xfrm flipH="1" flipV="1">
            <a:off x="2971028" y="1005676"/>
            <a:ext cx="545552" cy="107350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19" idx="0"/>
          </p:cNvCxnSpPr>
          <p:nvPr/>
        </p:nvCxnSpPr>
        <p:spPr>
          <a:xfrm>
            <a:off x="2605177" y="2227514"/>
            <a:ext cx="1822807" cy="172314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endCxn id="13" idx="0"/>
          </p:cNvCxnSpPr>
          <p:nvPr/>
        </p:nvCxnSpPr>
        <p:spPr>
          <a:xfrm>
            <a:off x="3993704" y="2227514"/>
            <a:ext cx="1806084" cy="170603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959742" y="1309038"/>
            <a:ext cx="145413" cy="918476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8"/>
          <p:cNvSpPr txBox="1"/>
          <p:nvPr/>
        </p:nvSpPr>
        <p:spPr>
          <a:xfrm>
            <a:off x="1259632" y="3959480"/>
            <a:ext cx="8904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Bunker</a:t>
            </a:r>
            <a:endParaRPr lang="de-DE" dirty="0"/>
          </a:p>
        </p:txBody>
      </p:sp>
      <p:cxnSp>
        <p:nvCxnSpPr>
          <p:cNvPr id="30" name="Gerade Verbindung mit Pfeil 29"/>
          <p:cNvCxnSpPr>
            <a:endCxn id="29" idx="0"/>
          </p:cNvCxnSpPr>
          <p:nvPr/>
        </p:nvCxnSpPr>
        <p:spPr>
          <a:xfrm>
            <a:off x="1259632" y="2443538"/>
            <a:ext cx="445236" cy="151594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18" idx="2"/>
          </p:cNvCxnSpPr>
          <p:nvPr/>
        </p:nvCxnSpPr>
        <p:spPr>
          <a:xfrm flipV="1">
            <a:off x="7375585" y="994839"/>
            <a:ext cx="294602" cy="93769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5374566" y="1032037"/>
            <a:ext cx="637594" cy="619413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2225600" y="3951251"/>
            <a:ext cx="14908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Heavy </a:t>
            </a:r>
            <a:r>
              <a:rPr lang="de-DE" dirty="0" err="1" smtClean="0"/>
              <a:t>shutter</a:t>
            </a:r>
            <a:endParaRPr lang="de-DE" dirty="0" smtClean="0"/>
          </a:p>
        </p:txBody>
      </p:sp>
      <p:cxnSp>
        <p:nvCxnSpPr>
          <p:cNvPr id="32" name="Gerade Verbindung mit Pfeil 31"/>
          <p:cNvCxnSpPr>
            <a:endCxn id="31" idx="0"/>
          </p:cNvCxnSpPr>
          <p:nvPr/>
        </p:nvCxnSpPr>
        <p:spPr>
          <a:xfrm>
            <a:off x="1670759" y="2227514"/>
            <a:ext cx="1300270" cy="172373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013060" y="5336729"/>
            <a:ext cx="77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Shutter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r>
              <a:rPr lang="de-DE" dirty="0" smtClean="0"/>
              <a:t> (</a:t>
            </a:r>
            <a:r>
              <a:rPr lang="de-DE" dirty="0" err="1" smtClean="0"/>
              <a:t>Gabor‘s</a:t>
            </a:r>
            <a:r>
              <a:rPr lang="de-DE" dirty="0" smtClean="0"/>
              <a:t> design)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All </a:t>
            </a:r>
            <a:r>
              <a:rPr lang="de-DE" dirty="0" err="1" smtClean="0"/>
              <a:t>choppers</a:t>
            </a:r>
            <a:r>
              <a:rPr lang="de-DE" dirty="0" smtClean="0"/>
              <a:t> outside </a:t>
            </a:r>
            <a:r>
              <a:rPr lang="de-DE" dirty="0" err="1" smtClean="0"/>
              <a:t>bunker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7865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7"/>
          </p:nvPr>
        </p:nvSpPr>
        <p:spPr>
          <a:xfrm>
            <a:off x="456902" y="200176"/>
            <a:ext cx="8172480" cy="576064"/>
          </a:xfrm>
        </p:spPr>
        <p:txBody>
          <a:bodyPr/>
          <a:lstStyle/>
          <a:p>
            <a:r>
              <a:rPr lang="de-DE" dirty="0" smtClean="0"/>
              <a:t>Sample Area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92696"/>
            <a:ext cx="36724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e-DE" dirty="0" err="1" smtClean="0"/>
              <a:t>Plenty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e-DE" dirty="0"/>
              <a:t>C</a:t>
            </a:r>
            <a:r>
              <a:rPr lang="de-DE" dirty="0" smtClean="0"/>
              <a:t>ustom sample </a:t>
            </a:r>
            <a:r>
              <a:rPr lang="de-DE" dirty="0" err="1" smtClean="0"/>
              <a:t>environments</a:t>
            </a:r>
            <a:endParaRPr lang="de-DE" dirty="0" smtClean="0"/>
          </a:p>
        </p:txBody>
      </p:sp>
      <p:pic>
        <p:nvPicPr>
          <p:cNvPr id="2" name="Picture 1" descr="3P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4368800" cy="1625600"/>
          </a:xfrm>
          <a:prstGeom prst="rect">
            <a:avLst/>
          </a:prstGeom>
        </p:spPr>
      </p:pic>
      <p:pic>
        <p:nvPicPr>
          <p:cNvPr id="6" name="Picture 5" descr="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4328160" cy="4185920"/>
          </a:xfrm>
          <a:prstGeom prst="rect">
            <a:avLst/>
          </a:prstGeom>
        </p:spPr>
      </p:pic>
      <p:pic>
        <p:nvPicPr>
          <p:cNvPr id="7" name="Picture 6" descr="Box-Sa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4328160" cy="4185920"/>
          </a:xfrm>
          <a:prstGeom prst="rect">
            <a:avLst/>
          </a:prstGeom>
        </p:spPr>
      </p:pic>
      <p:pic>
        <p:nvPicPr>
          <p:cNvPr id="8" name="Picture 7" descr="Box-Sample-La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6990080" cy="4185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3928" y="692696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e-DE" dirty="0"/>
              <a:t>Fast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sample </a:t>
            </a:r>
            <a:r>
              <a:rPr lang="de-DE" dirty="0" err="1"/>
              <a:t>environment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de-DE" dirty="0"/>
              <a:t>Crane/</a:t>
            </a:r>
            <a:r>
              <a:rPr lang="de-DE" dirty="0" err="1"/>
              <a:t>forklift</a:t>
            </a:r>
            <a:r>
              <a:rPr lang="de-DE" dirty="0"/>
              <a:t> </a:t>
            </a:r>
            <a:r>
              <a:rPr lang="de-DE" dirty="0" err="1"/>
              <a:t>accessibility</a:t>
            </a:r>
            <a:endParaRPr lang="de-DE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07714050"/>
              </p:ext>
            </p:extLst>
          </p:nvPr>
        </p:nvGraphicFramePr>
        <p:xfrm>
          <a:off x="723900" y="4394200"/>
          <a:ext cx="2471936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5576" y="436510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Standardized</a:t>
            </a:r>
            <a:r>
              <a:rPr lang="de-DE" dirty="0" smtClean="0"/>
              <a:t> Interfaces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26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42046" y="4309908"/>
            <a:ext cx="8702335" cy="2294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Arial" panose="020B0604020202020204" pitchFamily="34" charset="0"/>
              <a:buChar char="•"/>
              <a:defRPr baseline="0"/>
            </a:lvl1pPr>
            <a:lvl2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de-DE" dirty="0" smtClean="0"/>
              <a:t>Media readily accessible below false floor</a:t>
            </a:r>
            <a:endParaRPr lang="en-US" altLang="de-DE" dirty="0"/>
          </a:p>
          <a:p>
            <a:r>
              <a:rPr lang="en-US" altLang="de-DE" dirty="0" smtClean="0"/>
              <a:t>Door minimum 2,0x2,0 </a:t>
            </a:r>
            <a:r>
              <a:rPr lang="en-US" altLang="de-DE" dirty="0"/>
              <a:t>m</a:t>
            </a:r>
            <a:r>
              <a:rPr lang="en-US" altLang="de-DE" baseline="30000" dirty="0"/>
              <a:t>2</a:t>
            </a:r>
          </a:p>
          <a:p>
            <a:r>
              <a:rPr lang="en-US" altLang="de-DE" dirty="0" smtClean="0"/>
              <a:t>Door and roof panel motorized</a:t>
            </a:r>
            <a:endParaRPr lang="en-US" altLang="de-DE" dirty="0"/>
          </a:p>
          <a:p>
            <a:r>
              <a:rPr lang="en-US" altLang="de-DE" dirty="0" smtClean="0"/>
              <a:t>Door also allows access to detector tube</a:t>
            </a:r>
            <a:endParaRPr lang="en-US" altLang="de-DE" dirty="0"/>
          </a:p>
          <a:p>
            <a:r>
              <a:rPr lang="en-US" altLang="de-DE" dirty="0" smtClean="0"/>
              <a:t>Hollow floor on wheels in order to be readily removable</a:t>
            </a:r>
            <a:endParaRPr lang="en-US" altLang="de-DE" dirty="0"/>
          </a:p>
          <a:p>
            <a:endParaRPr lang="en-US" altLang="de-DE" dirty="0"/>
          </a:p>
          <a:p>
            <a:endParaRPr lang="en-US" altLang="de-DE" dirty="0"/>
          </a:p>
          <a:p>
            <a:endParaRPr lang="en-US" altLang="de-DE" dirty="0"/>
          </a:p>
          <a:p>
            <a:endParaRPr lang="en-US" altLang="de-DE" dirty="0"/>
          </a:p>
        </p:txBody>
      </p:sp>
      <p:pic>
        <p:nvPicPr>
          <p:cNvPr id="14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0" y="688132"/>
            <a:ext cx="4201790" cy="247980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3052" y="3323393"/>
            <a:ext cx="1885388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de-DE" sz="1400" dirty="0"/>
              <a:t>hollow floor removable</a:t>
            </a:r>
            <a:endParaRPr lang="de-DE" sz="1400" dirty="0"/>
          </a:p>
        </p:txBody>
      </p:sp>
      <p:cxnSp>
        <p:nvCxnSpPr>
          <p:cNvPr id="5" name="Gerade Verbindung mit Pfeil 4"/>
          <p:cNvCxnSpPr>
            <a:endCxn id="2" idx="0"/>
          </p:cNvCxnSpPr>
          <p:nvPr/>
        </p:nvCxnSpPr>
        <p:spPr>
          <a:xfrm>
            <a:off x="2410131" y="2522478"/>
            <a:ext cx="1415615" cy="800915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2046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de-DE" sz="2800" b="1" dirty="0" smtClean="0">
                <a:solidFill>
                  <a:srgbClr val="005B82"/>
                </a:solidFill>
                <a:latin typeface="Arial"/>
                <a:cs typeface="Arial"/>
              </a:rPr>
              <a:t>Sample area</a:t>
            </a:r>
            <a:endParaRPr lang="en-US" altLang="de-DE" sz="2800" b="1" dirty="0">
              <a:solidFill>
                <a:srgbClr val="005B82"/>
              </a:solidFill>
              <a:latin typeface="Arial"/>
              <a:cs typeface="Arial"/>
            </a:endParaRPr>
          </a:p>
        </p:txBody>
      </p:sp>
      <p:pic>
        <p:nvPicPr>
          <p:cNvPr id="3" name="Picture 2" descr="Probenvorbereitungsort 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87294"/>
            <a:ext cx="4512196" cy="24354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79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September 25, 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720000" y="335617"/>
            <a:ext cx="8172480" cy="576064"/>
          </a:xfrm>
        </p:spPr>
        <p:txBody>
          <a:bodyPr/>
          <a:lstStyle/>
          <a:p>
            <a:r>
              <a:rPr lang="de-DE" dirty="0" smtClean="0"/>
              <a:t>Sample Area</a:t>
            </a:r>
            <a:endParaRPr lang="de-DE" dirty="0"/>
          </a:p>
        </p:txBody>
      </p:sp>
      <p:pic>
        <p:nvPicPr>
          <p:cNvPr id="11" name="Picture 10" descr="DSCN03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0094" y="1164450"/>
            <a:ext cx="3389255" cy="2541942"/>
          </a:xfrm>
          <a:prstGeom prst="rect">
            <a:avLst/>
          </a:prstGeom>
        </p:spPr>
      </p:pic>
      <p:pic>
        <p:nvPicPr>
          <p:cNvPr id="13" name="Picture 12" descr="image00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9" y="1012919"/>
            <a:ext cx="3909790" cy="2932935"/>
          </a:xfrm>
          <a:prstGeom prst="rect">
            <a:avLst/>
          </a:prstGeom>
        </p:spPr>
      </p:pic>
      <p:pic>
        <p:nvPicPr>
          <p:cNvPr id="12" name="Picture 11" descr="image00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32" y="3254872"/>
            <a:ext cx="4327074" cy="32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2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340768"/>
            <a:ext cx="8075240" cy="4104455"/>
          </a:xfrm>
        </p:spPr>
        <p:txBody>
          <a:bodyPr/>
          <a:lstStyle/>
          <a:p>
            <a:r>
              <a:rPr lang="de-DE" dirty="0" smtClean="0"/>
              <a:t>Goals: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usable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sample </a:t>
            </a:r>
            <a:r>
              <a:rPr lang="de-DE" dirty="0" err="1" smtClean="0"/>
              <a:t>position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Low </a:t>
            </a:r>
            <a:r>
              <a:rPr lang="de-DE" dirty="0" err="1" smtClean="0"/>
              <a:t>background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Go easy on </a:t>
            </a:r>
            <a:r>
              <a:rPr lang="de-DE" dirty="0" err="1" smtClean="0"/>
              <a:t>budget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r>
              <a:rPr lang="de-DE" dirty="0" err="1" smtClean="0"/>
              <a:t>Requirements</a:t>
            </a:r>
            <a:r>
              <a:rPr lang="de-DE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Twice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sight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Metal</a:t>
            </a:r>
            <a:r>
              <a:rPr lang="de-DE" dirty="0"/>
              <a:t> </a:t>
            </a:r>
            <a:r>
              <a:rPr lang="de-DE" dirty="0" err="1" smtClean="0"/>
              <a:t>substrates</a:t>
            </a:r>
            <a:r>
              <a:rPr lang="de-DE" dirty="0" smtClean="0"/>
              <a:t> in </a:t>
            </a:r>
            <a:r>
              <a:rPr lang="de-DE" dirty="0" err="1" smtClean="0"/>
              <a:t>bunker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Manageable</a:t>
            </a:r>
            <a:r>
              <a:rPr lang="de-DE" dirty="0" smtClean="0"/>
              <a:t> m-</a:t>
            </a:r>
            <a:r>
              <a:rPr lang="de-DE" dirty="0" err="1" smtClean="0"/>
              <a:t>values</a:t>
            </a:r>
            <a:r>
              <a:rPr lang="de-DE" dirty="0" smtClean="0"/>
              <a:t> (m &lt;= 4)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r>
              <a:rPr lang="de-DE" dirty="0" smtClean="0"/>
              <a:t>Change </a:t>
            </a:r>
            <a:r>
              <a:rPr lang="de-DE" dirty="0" err="1" smtClean="0"/>
              <a:t>request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design update </a:t>
            </a:r>
            <a:r>
              <a:rPr lang="de-DE" dirty="0" err="1" smtClean="0"/>
              <a:t>submitted</a:t>
            </a:r>
            <a:r>
              <a:rPr lang="de-DE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332656"/>
            <a:ext cx="7488832" cy="576064"/>
          </a:xfrm>
        </p:spPr>
        <p:txBody>
          <a:bodyPr/>
          <a:lstStyle/>
          <a:p>
            <a:r>
              <a:rPr lang="de-DE" dirty="0" err="1" smtClean="0"/>
              <a:t>Dogleg</a:t>
            </a:r>
            <a:r>
              <a:rPr lang="de-DE" dirty="0" smtClean="0"/>
              <a:t> Neutron </a:t>
            </a:r>
            <a:r>
              <a:rPr lang="de-DE" dirty="0" err="1" smtClean="0"/>
              <a:t>Extraction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068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335" y="781394"/>
            <a:ext cx="8075240" cy="4104455"/>
          </a:xfrm>
        </p:spPr>
        <p:txBody>
          <a:bodyPr/>
          <a:lstStyle/>
          <a:p>
            <a:r>
              <a:rPr lang="de-DE" dirty="0" smtClean="0"/>
              <a:t>Properties: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m=4 </a:t>
            </a:r>
            <a:r>
              <a:rPr lang="de-DE" dirty="0" err="1" smtClean="0"/>
              <a:t>everywhere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Al </a:t>
            </a:r>
            <a:r>
              <a:rPr lang="de-DE" dirty="0" err="1" smtClean="0"/>
              <a:t>substrate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guides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Inclinations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-0.9°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-1.97°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-0.9</a:t>
            </a: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Offset 235 mm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bunker</a:t>
            </a:r>
            <a:r>
              <a:rPr lang="de-DE" dirty="0" smtClean="0"/>
              <a:t> wall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55576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Dogleg</a:t>
            </a:r>
            <a:r>
              <a:rPr lang="de-DE" dirty="0" smtClean="0"/>
              <a:t> Neutron </a:t>
            </a:r>
            <a:r>
              <a:rPr lang="de-DE" dirty="0" err="1" smtClean="0"/>
              <a:t>Extraction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9" y="4486063"/>
            <a:ext cx="8705506" cy="19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September 25, 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683568" y="188640"/>
            <a:ext cx="7488832" cy="576064"/>
          </a:xfrm>
        </p:spPr>
        <p:txBody>
          <a:bodyPr/>
          <a:lstStyle/>
          <a:p>
            <a:r>
              <a:rPr lang="de-DE" dirty="0" err="1" smtClean="0"/>
              <a:t>Dogleg</a:t>
            </a:r>
            <a:r>
              <a:rPr lang="de-DE" dirty="0" smtClean="0"/>
              <a:t> Neutron </a:t>
            </a:r>
            <a:r>
              <a:rPr lang="de-DE" dirty="0" err="1" smtClean="0"/>
              <a:t>Extraction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4680520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378274"/>
            <a:ext cx="4698876" cy="281932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51520" y="980728"/>
            <a:ext cx="4158554" cy="3065254"/>
            <a:chOff x="251520" y="980728"/>
            <a:chExt cx="4158554" cy="3065254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980728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r>
                <a:rPr lang="de-DE" sz="1400" baseline="30000" dirty="0" smtClean="0"/>
                <a:t>9</a:t>
              </a:r>
              <a:endParaRPr lang="de-DE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544" y="1340768"/>
              <a:ext cx="43204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4" y="1321023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r>
                <a:rPr lang="de-DE" sz="1400" baseline="30000" dirty="0" smtClean="0"/>
                <a:t>8</a:t>
              </a:r>
              <a:endParaRPr lang="de-DE" sz="1400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1681063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r>
                <a:rPr lang="de-DE" sz="1400" baseline="30000" dirty="0" smtClean="0"/>
                <a:t>7</a:t>
              </a:r>
              <a:endParaRPr lang="de-DE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44" y="2060848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r>
                <a:rPr lang="de-DE" sz="1400" baseline="30000" dirty="0" smtClean="0"/>
                <a:t>6</a:t>
              </a:r>
              <a:endParaRPr lang="de-DE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544" y="2473151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r>
                <a:rPr lang="de-DE" sz="1400" baseline="30000" dirty="0" smtClean="0"/>
                <a:t>5</a:t>
              </a:r>
              <a:endParaRPr lang="de-DE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4" y="2905199"/>
              <a:ext cx="432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r>
                <a:rPr lang="de-DE" sz="1400" baseline="30000" dirty="0" smtClean="0"/>
                <a:t>4</a:t>
              </a:r>
              <a:endParaRPr lang="de-DE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355902" y="202019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intensity</a:t>
              </a:r>
              <a:r>
                <a:rPr lang="de-DE" dirty="0" smtClean="0"/>
                <a:t> / cm</a:t>
              </a:r>
              <a:r>
                <a:rPr lang="de-DE" baseline="30000" dirty="0" smtClean="0"/>
                <a:t>2</a:t>
              </a:r>
              <a:endParaRPr lang="de-DE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6851" y="3387725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0</a:t>
              </a:r>
              <a:endParaRPr lang="de-DE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5976" y="3384550"/>
              <a:ext cx="288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5</a:t>
              </a:r>
              <a:endParaRPr lang="de-DE" sz="1400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2448744" y="2807618"/>
              <a:ext cx="432048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97000" y="3378200"/>
              <a:ext cx="428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10</a:t>
              </a:r>
              <a:endParaRPr lang="de-DE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3275" y="3381375"/>
              <a:ext cx="428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15</a:t>
              </a:r>
              <a:endParaRPr lang="de-DE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33675" y="3381375"/>
              <a:ext cx="428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20</a:t>
              </a:r>
              <a:endParaRPr lang="de-DE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1375" y="3381375"/>
              <a:ext cx="4286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2</a:t>
              </a:r>
              <a:r>
                <a:rPr lang="de-DE" sz="1400" dirty="0" smtClean="0"/>
                <a:t>5</a:t>
              </a:r>
              <a:endParaRPr lang="de-DE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17700" y="3676650"/>
              <a:ext cx="163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wavelength</a:t>
              </a:r>
              <a:r>
                <a:rPr lang="de-DE" dirty="0" smtClean="0"/>
                <a:t> / </a:t>
              </a:r>
              <a:r>
                <a:rPr lang="de-DE" dirty="0" err="1" smtClean="0"/>
                <a:t>Å</a:t>
              </a:r>
              <a:endParaRPr lang="de-DE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33875" y="3590925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1.0</a:t>
            </a:r>
            <a:endParaRPr lang="de-DE" sz="1400" dirty="0"/>
          </a:p>
        </p:txBody>
      </p:sp>
      <p:sp>
        <p:nvSpPr>
          <p:cNvPr id="48" name="Rectangle 47"/>
          <p:cNvSpPr/>
          <p:nvPr/>
        </p:nvSpPr>
        <p:spPr>
          <a:xfrm>
            <a:off x="4936067" y="3987800"/>
            <a:ext cx="406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Box 27"/>
          <p:cNvSpPr txBox="1"/>
          <p:nvPr/>
        </p:nvSpPr>
        <p:spPr>
          <a:xfrm>
            <a:off x="4933875" y="3994150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0.8</a:t>
            </a:r>
            <a:endParaRPr lang="de-D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33875" y="4403725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0.6</a:t>
            </a:r>
            <a:endParaRPr lang="de-D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7525" y="4816475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0.4</a:t>
            </a:r>
            <a:endParaRPr lang="de-D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24350" y="5226050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0.2</a:t>
            </a:r>
            <a:endParaRPr lang="de-D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924350" y="5619750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0.0</a:t>
            </a:r>
            <a:endParaRPr lang="de-DE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67251" y="5936192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0</a:t>
            </a:r>
            <a:endParaRPr lang="de-DE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886376" y="5933017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5</a:t>
            </a:r>
            <a:endParaRPr lang="de-DE" sz="1400" dirty="0"/>
          </a:p>
        </p:txBody>
      </p:sp>
      <p:sp>
        <p:nvSpPr>
          <p:cNvPr id="42" name="Rectangle 41"/>
          <p:cNvSpPr/>
          <p:nvPr/>
        </p:nvSpPr>
        <p:spPr>
          <a:xfrm rot="5400000">
            <a:off x="6919144" y="5356085"/>
            <a:ext cx="432048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Box 42"/>
          <p:cNvSpPr txBox="1"/>
          <p:nvPr/>
        </p:nvSpPr>
        <p:spPr>
          <a:xfrm>
            <a:off x="6467400" y="5926667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10</a:t>
            </a:r>
            <a:endParaRPr lang="de-DE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143675" y="5929842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15</a:t>
            </a:r>
            <a:endParaRPr lang="de-DE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804075" y="5929842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20</a:t>
            </a:r>
            <a:endParaRPr lang="de-DE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8451775" y="5929842"/>
            <a:ext cx="4286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5</a:t>
            </a:r>
            <a:endParaRPr lang="de-DE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8100" y="6225117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wavelength</a:t>
            </a:r>
            <a:r>
              <a:rPr lang="de-DE" dirty="0" smtClean="0"/>
              <a:t> / </a:t>
            </a:r>
            <a:r>
              <a:rPr lang="de-DE" dirty="0" err="1" smtClean="0"/>
              <a:t>Å</a:t>
            </a:r>
            <a:endParaRPr lang="de-DE" dirty="0"/>
          </a:p>
        </p:txBody>
      </p:sp>
      <p:sp>
        <p:nvSpPr>
          <p:cNvPr id="49" name="TextBox 48"/>
          <p:cNvSpPr txBox="1"/>
          <p:nvPr/>
        </p:nvSpPr>
        <p:spPr>
          <a:xfrm>
            <a:off x="5001176" y="1160313"/>
            <a:ext cx="3825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all </a:t>
            </a:r>
            <a:r>
              <a:rPr lang="de-DE" dirty="0" err="1" smtClean="0"/>
              <a:t>wavelengths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Still </a:t>
            </a:r>
            <a:r>
              <a:rPr lang="de-DE" dirty="0" err="1" smtClean="0"/>
              <a:t>reasonable</a:t>
            </a:r>
            <a:r>
              <a:rPr lang="de-DE" dirty="0" smtClean="0"/>
              <a:t> </a:t>
            </a:r>
            <a:r>
              <a:rPr lang="de-DE" dirty="0" err="1" smtClean="0"/>
              <a:t>suppression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wavelengths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distortion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de-DE" dirty="0"/>
          </a:p>
        </p:txBody>
      </p:sp>
      <p:sp>
        <p:nvSpPr>
          <p:cNvPr id="50" name="TextBox 49"/>
          <p:cNvSpPr txBox="1"/>
          <p:nvPr/>
        </p:nvSpPr>
        <p:spPr>
          <a:xfrm>
            <a:off x="859412" y="4653839"/>
            <a:ext cx="382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/>
              <a:t>Approximately</a:t>
            </a:r>
            <a:r>
              <a:rPr lang="de-DE" dirty="0" smtClean="0"/>
              <a:t> 60 %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plateau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In 3-8 </a:t>
            </a:r>
            <a:r>
              <a:rPr lang="de-DE" dirty="0" err="1" smtClean="0"/>
              <a:t>Å</a:t>
            </a:r>
            <a:r>
              <a:rPr lang="de-DE" dirty="0" smtClean="0"/>
              <a:t> band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4.4</a:t>
            </a:r>
          </a:p>
        </p:txBody>
      </p:sp>
    </p:spTree>
    <p:extLst>
      <p:ext uri="{BB962C8B-B14F-4D97-AF65-F5344CB8AC3E}">
        <p14:creationId xmlns:p14="http://schemas.microsoft.com/office/powerpoint/2010/main" val="80365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CNS-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JCNS-Presentation.pptx</Template>
  <TotalTime>315</TotalTime>
  <Words>372</Words>
  <Application>Microsoft Macintosh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JCNS-Presentation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Sebastian Jaksch</cp:lastModifiedBy>
  <cp:revision>89</cp:revision>
  <cp:lastPrinted>2011-05-13T10:04:16Z</cp:lastPrinted>
  <dcterms:created xsi:type="dcterms:W3CDTF">2011-04-21T10:53:40Z</dcterms:created>
  <dcterms:modified xsi:type="dcterms:W3CDTF">2017-09-25T11:54:09Z</dcterms:modified>
</cp:coreProperties>
</file>