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91" r:id="rId2"/>
    <p:sldMasterId id="2147483814" r:id="rId3"/>
  </p:sldMasterIdLst>
  <p:notesMasterIdLst>
    <p:notesMasterId r:id="rId24"/>
  </p:notesMasterIdLst>
  <p:sldIdLst>
    <p:sldId id="389" r:id="rId4"/>
    <p:sldId id="400" r:id="rId5"/>
    <p:sldId id="460" r:id="rId6"/>
    <p:sldId id="464" r:id="rId7"/>
    <p:sldId id="461" r:id="rId8"/>
    <p:sldId id="471" r:id="rId9"/>
    <p:sldId id="475" r:id="rId10"/>
    <p:sldId id="477" r:id="rId11"/>
    <p:sldId id="487" r:id="rId12"/>
    <p:sldId id="436" r:id="rId13"/>
    <p:sldId id="486" r:id="rId14"/>
    <p:sldId id="485" r:id="rId15"/>
    <p:sldId id="451" r:id="rId16"/>
    <p:sldId id="484" r:id="rId17"/>
    <p:sldId id="489" r:id="rId18"/>
    <p:sldId id="490" r:id="rId19"/>
    <p:sldId id="472" r:id="rId20"/>
    <p:sldId id="479" r:id="rId21"/>
    <p:sldId id="482" r:id="rId22"/>
    <p:sldId id="434" r:id="rId23"/>
  </p:sldIdLst>
  <p:sldSz cx="9144000" cy="6858000" type="screen4x3"/>
  <p:notesSz cx="6858000" cy="9144000"/>
  <p:defaultTextStyle>
    <a:defPPr marL="0" marR="0" indent="0" algn="l" defTabSz="91429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05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059" algn="l" defTabSz="45705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120" algn="l" defTabSz="45705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180" algn="l" defTabSz="45705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238" algn="l" defTabSz="45705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5299" algn="l" defTabSz="45705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2359" algn="l" defTabSz="45705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199417" algn="l" defTabSz="45705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6478" algn="l" defTabSz="45705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521415D9-36F7-43E2-AB2F-B90AF26B5E84}">
      <p14:sectionLst xmlns:p14="http://schemas.microsoft.com/office/powerpoint/2010/main">
        <p14:section name="Default Section" id="{031BD2B8-F27D-7346-8C43-E9CA4C2C7F71}">
          <p14:sldIdLst>
            <p14:sldId id="389"/>
            <p14:sldId id="400"/>
            <p14:sldId id="460"/>
            <p14:sldId id="464"/>
            <p14:sldId id="461"/>
            <p14:sldId id="471"/>
            <p14:sldId id="475"/>
            <p14:sldId id="477"/>
            <p14:sldId id="487"/>
            <p14:sldId id="436"/>
            <p14:sldId id="486"/>
            <p14:sldId id="485"/>
            <p14:sldId id="451"/>
            <p14:sldId id="484"/>
            <p14:sldId id="489"/>
            <p14:sldId id="490"/>
            <p14:sldId id="472"/>
            <p14:sldId id="479"/>
            <p14:sldId id="482"/>
            <p14:sldId id="434"/>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0584" autoAdjust="0"/>
    <p:restoredTop sz="92019" autoAdjust="0"/>
  </p:normalViewPr>
  <p:slideViewPr>
    <p:cSldViewPr snapToGrid="0" snapToObjects="1">
      <p:cViewPr>
        <p:scale>
          <a:sx n="80" d="100"/>
          <a:sy n="80" d="100"/>
        </p:scale>
        <p:origin x="-1306" y="-58"/>
      </p:cViewPr>
      <p:guideLst>
        <p:guide orient="horz" pos="2160"/>
        <p:guide pos="2880"/>
      </p:guideLst>
    </p:cSldViewPr>
  </p:slideViewPr>
  <p:outlineViewPr>
    <p:cViewPr>
      <p:scale>
        <a:sx n="33" d="100"/>
        <a:sy n="33" d="100"/>
      </p:scale>
      <p:origin x="0" y="-26512"/>
    </p:cViewPr>
  </p:outlineViewPr>
  <p:notesTextViewPr>
    <p:cViewPr>
      <p:scale>
        <a:sx n="100" d="100"/>
        <a:sy n="100" d="100"/>
      </p:scale>
      <p:origin x="0" y="0"/>
    </p:cViewPr>
  </p:notesTextViewPr>
  <p:sorterViewPr>
    <p:cViewPr>
      <p:scale>
        <a:sx n="200" d="100"/>
        <a:sy n="200" d="100"/>
      </p:scale>
      <p:origin x="0" y="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xfrm>
            <a:off x="1143000" y="685800"/>
            <a:ext cx="4572000" cy="3429000"/>
          </a:xfrm>
          <a:prstGeom prst="rect">
            <a:avLst/>
          </a:prstGeom>
        </p:spPr>
        <p:txBody>
          <a:bodyPr/>
          <a:lstStyle/>
          <a:p>
            <a:endParaRPr/>
          </a:p>
        </p:txBody>
      </p:sp>
      <p:sp>
        <p:nvSpPr>
          <p:cNvPr id="427" name="Shape 42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96493883"/>
      </p:ext>
    </p:extLst>
  </p:cSld>
  <p:clrMap bg1="lt1" tx1="dk1" bg2="lt2" tx2="dk2" accent1="accent1" accent2="accent2" accent3="accent3" accent4="accent4" accent5="accent5" accent6="accent6" hlink="hlink" folHlink="folHlink"/>
  <p:notesStyle>
    <a:lvl1pPr defTabSz="457145" latinLnBrk="0">
      <a:lnSpc>
        <a:spcPct val="125000"/>
      </a:lnSpc>
      <a:defRPr sz="2400">
        <a:latin typeface="+mn-lt"/>
        <a:ea typeface="+mn-ea"/>
        <a:cs typeface="+mn-cs"/>
        <a:sym typeface="Avenir Roman"/>
      </a:defRPr>
    </a:lvl1pPr>
    <a:lvl2pPr indent="228573" defTabSz="457145" latinLnBrk="0">
      <a:lnSpc>
        <a:spcPct val="125000"/>
      </a:lnSpc>
      <a:defRPr sz="2400">
        <a:latin typeface="+mn-lt"/>
        <a:ea typeface="+mn-ea"/>
        <a:cs typeface="+mn-cs"/>
        <a:sym typeface="Avenir Roman"/>
      </a:defRPr>
    </a:lvl2pPr>
    <a:lvl3pPr indent="457145" defTabSz="457145" latinLnBrk="0">
      <a:lnSpc>
        <a:spcPct val="125000"/>
      </a:lnSpc>
      <a:defRPr sz="2400">
        <a:latin typeface="+mn-lt"/>
        <a:ea typeface="+mn-ea"/>
        <a:cs typeface="+mn-cs"/>
        <a:sym typeface="Avenir Roman"/>
      </a:defRPr>
    </a:lvl3pPr>
    <a:lvl4pPr indent="685718" defTabSz="457145" latinLnBrk="0">
      <a:lnSpc>
        <a:spcPct val="125000"/>
      </a:lnSpc>
      <a:defRPr sz="2400">
        <a:latin typeface="+mn-lt"/>
        <a:ea typeface="+mn-ea"/>
        <a:cs typeface="+mn-cs"/>
        <a:sym typeface="Avenir Roman"/>
      </a:defRPr>
    </a:lvl4pPr>
    <a:lvl5pPr indent="914290" defTabSz="457145" latinLnBrk="0">
      <a:lnSpc>
        <a:spcPct val="125000"/>
      </a:lnSpc>
      <a:defRPr sz="2400">
        <a:latin typeface="+mn-lt"/>
        <a:ea typeface="+mn-ea"/>
        <a:cs typeface="+mn-cs"/>
        <a:sym typeface="Avenir Roman"/>
      </a:defRPr>
    </a:lvl5pPr>
    <a:lvl6pPr indent="1142863" defTabSz="457145" latinLnBrk="0">
      <a:lnSpc>
        <a:spcPct val="125000"/>
      </a:lnSpc>
      <a:defRPr sz="2400">
        <a:latin typeface="+mn-lt"/>
        <a:ea typeface="+mn-ea"/>
        <a:cs typeface="+mn-cs"/>
        <a:sym typeface="Avenir Roman"/>
      </a:defRPr>
    </a:lvl6pPr>
    <a:lvl7pPr indent="1371435" defTabSz="457145" latinLnBrk="0">
      <a:lnSpc>
        <a:spcPct val="125000"/>
      </a:lnSpc>
      <a:defRPr sz="2400">
        <a:latin typeface="+mn-lt"/>
        <a:ea typeface="+mn-ea"/>
        <a:cs typeface="+mn-cs"/>
        <a:sym typeface="Avenir Roman"/>
      </a:defRPr>
    </a:lvl7pPr>
    <a:lvl8pPr indent="1600008" defTabSz="457145" latinLnBrk="0">
      <a:lnSpc>
        <a:spcPct val="125000"/>
      </a:lnSpc>
      <a:defRPr sz="2400">
        <a:latin typeface="+mn-lt"/>
        <a:ea typeface="+mn-ea"/>
        <a:cs typeface="+mn-cs"/>
        <a:sym typeface="Avenir Roman"/>
      </a:defRPr>
    </a:lvl8pPr>
    <a:lvl9pPr indent="1828581" defTabSz="457145" latinLnBrk="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547834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972852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021294" y="9721111"/>
            <a:ext cx="3076364" cy="511731"/>
          </a:xfrm>
          <a:prstGeom prst="rect">
            <a:avLst/>
          </a:prstGeom>
        </p:spPr>
        <p:txBody>
          <a:bodyPr/>
          <a:lstStyle/>
          <a:p>
            <a:fld id="{161A53A7-64CD-4D0E-AAE8-1AC9C79D7085}" type="slidenum">
              <a:rPr lang="sv-SE" smtClean="0"/>
              <a:pPr/>
              <a:t>3</a:t>
            </a:fld>
            <a:endParaRPr lang="sv-SE" dirty="0"/>
          </a:p>
        </p:txBody>
      </p:sp>
    </p:spTree>
    <p:extLst>
      <p:ext uri="{BB962C8B-B14F-4D97-AF65-F5344CB8AC3E}">
        <p14:creationId xmlns:p14="http://schemas.microsoft.com/office/powerpoint/2010/main" val="598339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61A53A7-64CD-4D0E-AAE8-1AC9C79D7085}" type="slidenum">
              <a:rPr lang="sv-SE" smtClean="0"/>
              <a:t>5</a:t>
            </a:fld>
            <a:endParaRPr lang="sv-SE" dirty="0"/>
          </a:p>
        </p:txBody>
      </p:sp>
    </p:spTree>
    <p:extLst>
      <p:ext uri="{BB962C8B-B14F-4D97-AF65-F5344CB8AC3E}">
        <p14:creationId xmlns:p14="http://schemas.microsoft.com/office/powerpoint/2010/main" val="153263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764492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064" y="8685046"/>
            <a:ext cx="2972335" cy="457493"/>
          </a:xfrm>
          <a:prstGeom prst="rect">
            <a:avLst/>
          </a:prstGeom>
        </p:spPr>
        <p:txBody>
          <a:bodyPr/>
          <a:lstStyle/>
          <a:p>
            <a:fld id="{161A53A7-64CD-4D0E-AAE8-1AC9C79D7085}" type="slidenum">
              <a:rPr lang="sv-SE" smtClean="0">
                <a:solidFill>
                  <a:prstClr val="black"/>
                </a:solidFill>
                <a:latin typeface="Calibri"/>
              </a:rPr>
              <a:pPr/>
              <a:t>10</a:t>
            </a:fld>
            <a:endParaRPr lang="sv-SE" dirty="0">
              <a:solidFill>
                <a:prstClr val="black"/>
              </a:solidFill>
              <a:latin typeface="Calibri"/>
            </a:endParaRPr>
          </a:p>
        </p:txBody>
      </p:sp>
    </p:spTree>
    <p:extLst>
      <p:ext uri="{BB962C8B-B14F-4D97-AF65-F5344CB8AC3E}">
        <p14:creationId xmlns:p14="http://schemas.microsoft.com/office/powerpoint/2010/main" val="913295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064" y="8685046"/>
            <a:ext cx="2972335" cy="457493"/>
          </a:xfrm>
          <a:prstGeom prst="rect">
            <a:avLst/>
          </a:prstGeom>
        </p:spPr>
        <p:txBody>
          <a:bodyPr/>
          <a:lstStyle/>
          <a:p>
            <a:fld id="{161A53A7-64CD-4D0E-AAE8-1AC9C79D7085}" type="slidenum">
              <a:rPr lang="sv-SE" smtClean="0">
                <a:solidFill>
                  <a:prstClr val="black"/>
                </a:solidFill>
                <a:latin typeface="Calibri"/>
              </a:rPr>
              <a:pPr/>
              <a:t>12</a:t>
            </a:fld>
            <a:endParaRPr lang="sv-SE" dirty="0">
              <a:solidFill>
                <a:prstClr val="black"/>
              </a:solidFill>
              <a:latin typeface="Calibri"/>
            </a:endParaRPr>
          </a:p>
        </p:txBody>
      </p:sp>
    </p:spTree>
    <p:extLst>
      <p:ext uri="{BB962C8B-B14F-4D97-AF65-F5344CB8AC3E}">
        <p14:creationId xmlns:p14="http://schemas.microsoft.com/office/powerpoint/2010/main" val="913295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731473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481895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latin typeface="Calibri"/>
              </a:rPr>
              <a:pPr/>
              <a:t>2017-09-27</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884416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1"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1" y="1435103"/>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latin typeface="Calibri"/>
              </a:rPr>
              <a:pPr/>
              <a:t>2017-09-27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0376808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latin typeface="Calibri"/>
              </a:rPr>
              <a:pPr/>
              <a:t>2017-09-27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24226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latin typeface="Calibri"/>
              </a:rPr>
              <a:pPr/>
              <a:t>2017-09-27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66308192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49"/>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49"/>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latin typeface="Calibri"/>
              </a:rPr>
              <a:pPr/>
              <a:t>2017-09-27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11720726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11"/>
            <a:ext cx="9144000" cy="16827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a:ext>
            </a:extLst>
          </a:blip>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latin typeface="Calibri"/>
              </a:rPr>
              <a:pPr/>
              <a:t>2017-09-27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144" y="130723"/>
            <a:ext cx="6290083" cy="1470025"/>
          </a:xfrm>
          <a:prstGeom prst="rect">
            <a:avLst/>
          </a:prstGeom>
          <a:noFill/>
        </p:spPr>
        <p:txBody>
          <a:bodyPr>
            <a:normAutofit/>
          </a:bodyPr>
          <a:lstStyle>
            <a:lvl1pPr algn="l">
              <a:defRPr sz="4000">
                <a:solidFill>
                  <a:srgbClr val="0094CA"/>
                </a:solidFill>
              </a:defRPr>
            </a:lvl1pPr>
          </a:lstStyle>
          <a:p>
            <a:r>
              <a:rPr lang="sv-SE" smtClean="0"/>
              <a:t>Klicka här för att ändra format</a:t>
            </a:r>
            <a:endParaRPr lang="sv-SE"/>
          </a:p>
        </p:txBody>
      </p:sp>
    </p:spTree>
    <p:extLst>
      <p:ext uri="{BB962C8B-B14F-4D97-AF65-F5344CB8AC3E}">
        <p14:creationId xmlns:p14="http://schemas.microsoft.com/office/powerpoint/2010/main" val="372329360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115267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8" y="1955801"/>
            <a:ext cx="4766944" cy="3780620"/>
          </a:xfrm>
        </p:spPr>
        <p:txBody>
          <a:bodyPr lIns="0" tIns="0" rIns="0" bIns="0">
            <a:noAutofit/>
          </a:bodyPr>
          <a:lstStyle>
            <a:lvl1pPr marL="342859" indent="-342859" algn="l">
              <a:lnSpc>
                <a:spcPct val="90000"/>
              </a:lnSpc>
              <a:buFont typeface="Arial"/>
              <a:buChar char="•"/>
              <a:defRPr sz="2400">
                <a:solidFill>
                  <a:schemeClr val="bg1"/>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62" y="1955801"/>
            <a:ext cx="2479040" cy="2479040"/>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prstClr val="white"/>
              </a:solidFill>
              <a:latin typeface="Calibri"/>
            </a:endParaRPr>
          </a:p>
        </p:txBody>
      </p:sp>
      <p:cxnSp>
        <p:nvCxnSpPr>
          <p:cNvPr id="7"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379370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8" y="1955801"/>
            <a:ext cx="4766944" cy="3780620"/>
          </a:xfrm>
        </p:spPr>
        <p:txBody>
          <a:bodyPr lIns="0" tIns="0" rIns="0" bIns="0">
            <a:noAutofit/>
          </a:bodyPr>
          <a:lstStyle>
            <a:lvl1pPr marL="396852" marR="0" indent="-342859" algn="l" defTabSz="457145" rtl="0" eaLnBrk="1" fontAlgn="auto" latinLnBrk="0" hangingPunct="1">
              <a:lnSpc>
                <a:spcPct val="100000"/>
              </a:lnSpc>
              <a:spcBef>
                <a:spcPts val="1200"/>
              </a:spcBef>
              <a:spcAft>
                <a:spcPts val="600"/>
              </a:spcAft>
              <a:buClrTx/>
              <a:buSzTx/>
              <a:buFont typeface="Arial"/>
              <a:buChar char="•"/>
              <a:defRPr sz="2400" b="0">
                <a:solidFill>
                  <a:schemeClr val="bg1"/>
                </a:solidFill>
              </a:defRPr>
            </a:lvl1pPr>
            <a:lvl2pPr marL="647922" marR="0" indent="-233972" algn="l" defTabSz="457145" rtl="0" eaLnBrk="1" fontAlgn="auto" latinLnBrk="0" hangingPunct="1">
              <a:lnSpc>
                <a:spcPct val="100000"/>
              </a:lnSpc>
              <a:spcBef>
                <a:spcPts val="200"/>
              </a:spcBef>
              <a:spcAft>
                <a:spcPts val="200"/>
              </a:spcAft>
              <a:buClrTx/>
              <a:buSzPct val="75000"/>
              <a:buFont typeface="Lucida Grande"/>
              <a:buChar char="-"/>
              <a:defRPr sz="1800" baseline="0">
                <a:solidFill>
                  <a:srgbClr val="FFFFFF"/>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63578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8" y="1955801"/>
            <a:ext cx="4766944" cy="3780620"/>
          </a:xfrm>
        </p:spPr>
        <p:txBody>
          <a:bodyPr lIns="0" tIns="0" rIns="0" bIns="0">
            <a:noAutofit/>
          </a:bodyPr>
          <a:lstStyle>
            <a:lvl1pPr marL="396852" marR="0" indent="-342859" algn="l" defTabSz="457145" rtl="0" eaLnBrk="1" fontAlgn="auto" latinLnBrk="0" hangingPunct="1">
              <a:lnSpc>
                <a:spcPct val="100000"/>
              </a:lnSpc>
              <a:spcBef>
                <a:spcPts val="1200"/>
              </a:spcBef>
              <a:spcAft>
                <a:spcPts val="600"/>
              </a:spcAft>
              <a:buClrTx/>
              <a:buSzTx/>
              <a:buFont typeface="Arial"/>
              <a:buChar char="•"/>
              <a:defRPr sz="2400" b="0">
                <a:solidFill>
                  <a:srgbClr val="0094CA"/>
                </a:solidFill>
              </a:defRPr>
            </a:lvl1pPr>
            <a:lvl2pPr marL="647922" marR="0" indent="-233972" algn="l" defTabSz="457145" rtl="0" eaLnBrk="1" fontAlgn="auto" latinLnBrk="0" hangingPunct="1">
              <a:lnSpc>
                <a:spcPct val="100000"/>
              </a:lnSpc>
              <a:spcBef>
                <a:spcPts val="200"/>
              </a:spcBef>
              <a:spcAft>
                <a:spcPts val="200"/>
              </a:spcAft>
              <a:buClrTx/>
              <a:buSzPct val="75000"/>
              <a:buFont typeface="Lucida Grande"/>
              <a:buChar char="-"/>
              <a:defRPr sz="1800" baseline="0">
                <a:solidFill>
                  <a:srgbClr val="0094CA"/>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971004"/>
      </p:ext>
    </p:extLst>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8" y="1955801"/>
            <a:ext cx="4766944" cy="3780620"/>
          </a:xfrm>
        </p:spPr>
        <p:txBody>
          <a:bodyPr lIns="0" tIns="0" rIns="0" bIns="0">
            <a:noAutofit/>
          </a:bodyPr>
          <a:lstStyle>
            <a:lvl1pPr marL="342859" indent="-342859" algn="l">
              <a:lnSpc>
                <a:spcPct val="90000"/>
              </a:lnSpc>
              <a:buFont typeface="Arial"/>
              <a:buChar char="•"/>
              <a:defRPr sz="2400">
                <a:solidFill>
                  <a:schemeClr val="bg1"/>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62" y="1955801"/>
            <a:ext cx="2479040" cy="2479040"/>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prstClr val="white"/>
              </a:solidFill>
              <a:latin typeface="Calibri"/>
            </a:endParaRPr>
          </a:p>
        </p:txBody>
      </p:sp>
      <p:cxnSp>
        <p:nvCxnSpPr>
          <p:cNvPr id="7"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850413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7" y="11"/>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9" y="1964949"/>
            <a:ext cx="6536399" cy="4038981"/>
          </a:xfrm>
        </p:spPr>
        <p:txBody>
          <a:bodyPr/>
          <a:lstStyle>
            <a:lvl1pPr marL="0" indent="0">
              <a:buNone/>
            </a:lvl1pPr>
            <a:lvl2pPr marL="457145" indent="0">
              <a:buNone/>
            </a:lvl2pPr>
            <a:lvl3pPr marL="914290" indent="0">
              <a:buNone/>
            </a:lvl3pPr>
            <a:lvl4pPr marL="1371435" indent="0">
              <a:buNone/>
            </a:lvl4pPr>
            <a:lvl5pPr marL="1828581" indent="0">
              <a:buNone/>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latin typeface="Calibri"/>
              </a:rPr>
              <a:pPr/>
              <a:t>2017-09-27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438385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11"/>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latin typeface="Calibri"/>
              </a:rPr>
              <a:pPr/>
              <a:t>2017-09-27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9370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latin typeface="Calibri"/>
              </a:rPr>
              <a:pPr/>
              <a:t>2017-09-27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12968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0"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latin typeface="Calibri"/>
              </a:rPr>
              <a:pPr/>
              <a:t>2017-09-27</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62206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latin typeface="Calibri"/>
              </a:rPr>
              <a:pPr/>
              <a:t>2017-09-27</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163465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latin typeface="Calibri"/>
              </a:rPr>
              <a:pPr/>
              <a:t>2017-09-27</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0685110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1"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1" y="1435103"/>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latin typeface="Calibri"/>
              </a:rPr>
              <a:pPr/>
              <a:t>2017-09-27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4999555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latin typeface="Calibri"/>
              </a:rPr>
              <a:pPr/>
              <a:t>2017-09-27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07572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latin typeface="Calibri"/>
              </a:rPr>
              <a:pPr/>
              <a:t>2017-09-27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33560321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49"/>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49"/>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latin typeface="Calibri"/>
              </a:rPr>
              <a:pPr/>
              <a:t>2017-09-27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71219549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8" y="1955801"/>
            <a:ext cx="4766944" cy="3780620"/>
          </a:xfrm>
        </p:spPr>
        <p:txBody>
          <a:bodyPr lIns="0" tIns="0" rIns="0" bIns="0">
            <a:noAutofit/>
          </a:bodyPr>
          <a:lstStyle>
            <a:lvl1pPr marL="396852" marR="0" indent="-342859" algn="l" defTabSz="457145" rtl="0" eaLnBrk="1" fontAlgn="auto" latinLnBrk="0" hangingPunct="1">
              <a:lnSpc>
                <a:spcPct val="100000"/>
              </a:lnSpc>
              <a:spcBef>
                <a:spcPts val="1200"/>
              </a:spcBef>
              <a:spcAft>
                <a:spcPts val="600"/>
              </a:spcAft>
              <a:buClrTx/>
              <a:buSzTx/>
              <a:buFont typeface="Arial"/>
              <a:buChar char="•"/>
              <a:defRPr sz="2400" b="0">
                <a:solidFill>
                  <a:schemeClr val="bg1"/>
                </a:solidFill>
              </a:defRPr>
            </a:lvl1pPr>
            <a:lvl2pPr marL="647922" marR="0" indent="-233972" algn="l" defTabSz="457145" rtl="0" eaLnBrk="1" fontAlgn="auto" latinLnBrk="0" hangingPunct="1">
              <a:lnSpc>
                <a:spcPct val="100000"/>
              </a:lnSpc>
              <a:spcBef>
                <a:spcPts val="200"/>
              </a:spcBef>
              <a:spcAft>
                <a:spcPts val="200"/>
              </a:spcAft>
              <a:buClrTx/>
              <a:buSzPct val="75000"/>
              <a:buFont typeface="Lucida Grande"/>
              <a:buChar char="-"/>
              <a:defRPr sz="1800" baseline="0">
                <a:solidFill>
                  <a:srgbClr val="FFFFFF"/>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37798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11"/>
            <a:ext cx="9144000" cy="16827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a:ext>
            </a:extLst>
          </a:blip>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latin typeface="Calibri"/>
              </a:rPr>
              <a:pPr/>
              <a:t>2017-09-27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144" y="130723"/>
            <a:ext cx="6290083" cy="1470025"/>
          </a:xfrm>
          <a:prstGeom prst="rect">
            <a:avLst/>
          </a:prstGeom>
          <a:noFill/>
        </p:spPr>
        <p:txBody>
          <a:bodyPr>
            <a:normAutofit/>
          </a:bodyPr>
          <a:lstStyle>
            <a:lvl1pPr algn="l">
              <a:defRPr sz="4000">
                <a:solidFill>
                  <a:srgbClr val="0094CA"/>
                </a:solidFill>
              </a:defRPr>
            </a:lvl1pPr>
          </a:lstStyle>
          <a:p>
            <a:r>
              <a:rPr lang="sv-SE" smtClean="0"/>
              <a:t>Klicka här för att ändra format</a:t>
            </a:r>
            <a:endParaRPr lang="sv-SE"/>
          </a:p>
        </p:txBody>
      </p:sp>
    </p:spTree>
    <p:extLst>
      <p:ext uri="{BB962C8B-B14F-4D97-AF65-F5344CB8AC3E}">
        <p14:creationId xmlns:p14="http://schemas.microsoft.com/office/powerpoint/2010/main" val="396064753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EG Top">
    <p:spTree>
      <p:nvGrpSpPr>
        <p:cNvPr id="1" name=""/>
        <p:cNvGrpSpPr/>
        <p:nvPr/>
      </p:nvGrpSpPr>
      <p:grpSpPr>
        <a:xfrm>
          <a:off x="0" y="0"/>
          <a:ext cx="0" cy="0"/>
          <a:chOff x="0" y="0"/>
          <a:chExt cx="0" cy="0"/>
        </a:xfrm>
      </p:grpSpPr>
      <p:sp>
        <p:nvSpPr>
          <p:cNvPr id="10" name="Rektangel 6"/>
          <p:cNvSpPr/>
          <p:nvPr userDrawn="1"/>
        </p:nvSpPr>
        <p:spPr>
          <a:xfrm>
            <a:off x="-18580" y="0"/>
            <a:ext cx="9162580" cy="476672"/>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18" tIns="45710" rIns="91418" bIns="45710" rtlCol="0" anchor="ctr"/>
          <a:lstStyle/>
          <a:p>
            <a:pPr algn="ctr"/>
            <a:endParaRPr lang="sv-SE" dirty="0">
              <a:solidFill>
                <a:srgbClr val="0094CA"/>
              </a:solidFill>
            </a:endParaRPr>
          </a:p>
        </p:txBody>
      </p:sp>
      <p:sp>
        <p:nvSpPr>
          <p:cNvPr id="15" name="Title 1"/>
          <p:cNvSpPr>
            <a:spLocks noGrp="1"/>
          </p:cNvSpPr>
          <p:nvPr>
            <p:ph type="title"/>
          </p:nvPr>
        </p:nvSpPr>
        <p:spPr>
          <a:xfrm>
            <a:off x="-18580" y="0"/>
            <a:ext cx="6084168" cy="476672"/>
          </a:xfrm>
        </p:spPr>
        <p:txBody>
          <a:bodyPr>
            <a:normAutofit/>
          </a:bodyPr>
          <a:lstStyle>
            <a:lvl1pPr>
              <a:defRPr sz="2000" b="0"/>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sv-SE"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1" y="119728"/>
            <a:ext cx="1460059" cy="278306"/>
          </a:xfrm>
          <a:prstGeom prst="rect">
            <a:avLst/>
          </a:prstGeom>
        </p:spPr>
      </p:pic>
    </p:spTree>
    <p:extLst>
      <p:ext uri="{BB962C8B-B14F-4D97-AF65-F5344CB8AC3E}">
        <p14:creationId xmlns:p14="http://schemas.microsoft.com/office/powerpoint/2010/main" val="1559160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500449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859" indent="-342859" algn="l">
              <a:lnSpc>
                <a:spcPct val="90000"/>
              </a:lnSpc>
              <a:buFont typeface="Arial"/>
              <a:buChar char="•"/>
              <a:defRPr sz="2400">
                <a:solidFill>
                  <a:schemeClr val="bg1"/>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prstClr val="white"/>
              </a:solidFill>
              <a:latin typeface="Calibri"/>
            </a:endParaRPr>
          </a:p>
        </p:txBody>
      </p:sp>
      <p:cxnSp>
        <p:nvCxnSpPr>
          <p:cNvPr id="7"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940752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852" marR="0" indent="-342859" algn="l" defTabSz="457145" rtl="0" eaLnBrk="1" fontAlgn="auto" latinLnBrk="0" hangingPunct="1">
              <a:lnSpc>
                <a:spcPct val="100000"/>
              </a:lnSpc>
              <a:spcBef>
                <a:spcPts val="1200"/>
              </a:spcBef>
              <a:spcAft>
                <a:spcPts val="600"/>
              </a:spcAft>
              <a:buClrTx/>
              <a:buSzTx/>
              <a:buFont typeface="Arial"/>
              <a:buChar char="•"/>
              <a:defRPr sz="2400" b="0">
                <a:solidFill>
                  <a:schemeClr val="bg1"/>
                </a:solidFill>
              </a:defRPr>
            </a:lvl1pPr>
            <a:lvl2pPr marL="647922" marR="0" indent="-233972" algn="l" defTabSz="457145" rtl="0" eaLnBrk="1" fontAlgn="auto" latinLnBrk="0" hangingPunct="1">
              <a:lnSpc>
                <a:spcPct val="100000"/>
              </a:lnSpc>
              <a:spcBef>
                <a:spcPts val="200"/>
              </a:spcBef>
              <a:spcAft>
                <a:spcPts val="200"/>
              </a:spcAft>
              <a:buClrTx/>
              <a:buSzPct val="75000"/>
              <a:buFont typeface="Lucida Grande"/>
              <a:buChar char="-"/>
              <a:defRPr sz="1800" baseline="0">
                <a:solidFill>
                  <a:srgbClr val="FFFFFF"/>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929292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852" marR="0" indent="-342859" algn="l" defTabSz="457145" rtl="0" eaLnBrk="1" fontAlgn="auto" latinLnBrk="0" hangingPunct="1">
              <a:lnSpc>
                <a:spcPct val="100000"/>
              </a:lnSpc>
              <a:spcBef>
                <a:spcPts val="1200"/>
              </a:spcBef>
              <a:spcAft>
                <a:spcPts val="600"/>
              </a:spcAft>
              <a:buClrTx/>
              <a:buSzTx/>
              <a:buFont typeface="Arial"/>
              <a:buChar char="•"/>
              <a:defRPr sz="2400" b="0">
                <a:solidFill>
                  <a:srgbClr val="0094CA"/>
                </a:solidFill>
              </a:defRPr>
            </a:lvl1pPr>
            <a:lvl2pPr marL="647922" marR="0" indent="-233972" algn="l" defTabSz="457145" rtl="0" eaLnBrk="1" fontAlgn="auto" latinLnBrk="0" hangingPunct="1">
              <a:lnSpc>
                <a:spcPct val="100000"/>
              </a:lnSpc>
              <a:spcBef>
                <a:spcPts val="200"/>
              </a:spcBef>
              <a:spcAft>
                <a:spcPts val="200"/>
              </a:spcAft>
              <a:buClrTx/>
              <a:buSzPct val="75000"/>
              <a:buFont typeface="Lucida Grande"/>
              <a:buChar char="-"/>
              <a:defRPr sz="1800" baseline="0">
                <a:solidFill>
                  <a:srgbClr val="0094CA"/>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1526168"/>
      </p:ext>
    </p:extLst>
  </p:cSld>
  <p:clrMapOvr>
    <a:overrideClrMapping bg1="lt1" tx1="dk1" bg2="lt2" tx2="dk2" accent1="accent1" accent2="accent2" accent3="accent3" accent4="accent4" accent5="accent5" accent6="accent6" hlink="hlink" folHlink="folHlink"/>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1"/>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4" y="1964946"/>
            <a:ext cx="6536399" cy="4038981"/>
          </a:xfrm>
        </p:spPr>
        <p:txBody>
          <a:bodyPr/>
          <a:lstStyle>
            <a:lvl1pPr marL="0" indent="0">
              <a:buNone/>
            </a:lvl1pPr>
            <a:lvl2pPr marL="457145" indent="0">
              <a:buNone/>
            </a:lvl2pPr>
            <a:lvl3pPr marL="914290" indent="0">
              <a:buNone/>
            </a:lvl3pPr>
            <a:lvl4pPr marL="1371435" indent="0">
              <a:buNone/>
            </a:lvl4pPr>
            <a:lvl5pPr marL="1828581" indent="0">
              <a:buNone/>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pPr/>
              <a:t>2017-09-27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435414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pPr/>
              <a:t>2017-09-27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796219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pPr/>
              <a:t>2017-09-27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pPr/>
              <a:t>‹#›</a:t>
            </a:fld>
            <a:endParaRPr lang="sv-SE"/>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184338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pPr/>
              <a:t>2017-09-27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38C62C7-F79B-CD4A-A5DF-5683BBEC4A65}" type="slidenum">
              <a:rPr lang="sv-SE" smtClean="0"/>
              <a:pPr/>
              <a:t>‹#›</a:t>
            </a:fld>
            <a:endParaRPr lang="sv-SE"/>
          </a:p>
        </p:txBody>
      </p:sp>
      <p:cxnSp>
        <p:nvCxnSpPr>
          <p:cNvPr id="10"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719565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8" y="1955801"/>
            <a:ext cx="4766944" cy="3780620"/>
          </a:xfrm>
        </p:spPr>
        <p:txBody>
          <a:bodyPr lIns="0" tIns="0" rIns="0" bIns="0">
            <a:noAutofit/>
          </a:bodyPr>
          <a:lstStyle>
            <a:lvl1pPr marL="396852" marR="0" indent="-342859" algn="l" defTabSz="457145" rtl="0" eaLnBrk="1" fontAlgn="auto" latinLnBrk="0" hangingPunct="1">
              <a:lnSpc>
                <a:spcPct val="100000"/>
              </a:lnSpc>
              <a:spcBef>
                <a:spcPts val="1200"/>
              </a:spcBef>
              <a:spcAft>
                <a:spcPts val="600"/>
              </a:spcAft>
              <a:buClrTx/>
              <a:buSzTx/>
              <a:buFont typeface="Arial"/>
              <a:buChar char="•"/>
              <a:defRPr sz="2400" b="0">
                <a:solidFill>
                  <a:srgbClr val="0094CA"/>
                </a:solidFill>
              </a:defRPr>
            </a:lvl1pPr>
            <a:lvl2pPr marL="647922" marR="0" indent="-233972" algn="l" defTabSz="457145" rtl="0" eaLnBrk="1" fontAlgn="auto" latinLnBrk="0" hangingPunct="1">
              <a:lnSpc>
                <a:spcPct val="100000"/>
              </a:lnSpc>
              <a:spcBef>
                <a:spcPts val="200"/>
              </a:spcBef>
              <a:spcAft>
                <a:spcPts val="200"/>
              </a:spcAft>
              <a:buClrTx/>
              <a:buSzPct val="75000"/>
              <a:buFont typeface="Lucida Grande"/>
              <a:buChar char="-"/>
              <a:defRPr sz="1800" baseline="0">
                <a:solidFill>
                  <a:srgbClr val="0094CA"/>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0927325"/>
      </p:ext>
    </p:extLst>
  </p:cSld>
  <p:clrMapOvr>
    <a:overrideClrMapping bg1="lt1" tx1="dk1" bg2="lt2" tx2="dk2" accent1="accent1" accent2="accent2" accent3="accent3" accent4="accent4" accent5="accent5" accent6="accent6" hlink="hlink" folHlink="folHlink"/>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pPr/>
              <a:t>2017-09-27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38C62C7-F79B-CD4A-A5DF-5683BBEC4A65}" type="slidenum">
              <a:rPr lang="sv-SE" smtClean="0"/>
              <a:pPr/>
              <a:t>‹#›</a:t>
            </a:fld>
            <a:endParaRPr lang="sv-SE"/>
          </a:p>
        </p:txBody>
      </p:sp>
      <p:cxnSp>
        <p:nvCxnSpPr>
          <p:cNvPr id="6"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3082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pPr/>
              <a:t>2017-09-27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38C62C7-F79B-CD4A-A5DF-5683BBEC4A65}" type="slidenum">
              <a:rPr lang="sv-SE" smtClean="0"/>
              <a:pPr/>
              <a:t>‹#›</a:t>
            </a:fld>
            <a:endParaRPr lang="sv-SE"/>
          </a:p>
        </p:txBody>
      </p:sp>
    </p:spTree>
    <p:extLst>
      <p:ext uri="{BB962C8B-B14F-4D97-AF65-F5344CB8AC3E}">
        <p14:creationId xmlns:p14="http://schemas.microsoft.com/office/powerpoint/2010/main" val="24283270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pPr/>
              <a:t>2017-09-27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pPr/>
              <a:t>‹#›</a:t>
            </a:fld>
            <a:endParaRPr lang="sv-SE"/>
          </a:p>
        </p:txBody>
      </p:sp>
    </p:spTree>
    <p:extLst>
      <p:ext uri="{BB962C8B-B14F-4D97-AF65-F5344CB8AC3E}">
        <p14:creationId xmlns:p14="http://schemas.microsoft.com/office/powerpoint/2010/main" val="54260985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pPr/>
              <a:t>2017-09-27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pPr/>
              <a:t>‹#›</a:t>
            </a:fld>
            <a:endParaRPr lang="sv-SE"/>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347534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pPr/>
              <a:t>2017-09-27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spTree>
    <p:extLst>
      <p:ext uri="{BB962C8B-B14F-4D97-AF65-F5344CB8AC3E}">
        <p14:creationId xmlns:p14="http://schemas.microsoft.com/office/powerpoint/2010/main" val="35792472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9"/>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9"/>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pPr/>
              <a:t>2017-09-27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spTree>
    <p:extLst>
      <p:ext uri="{BB962C8B-B14F-4D97-AF65-F5344CB8AC3E}">
        <p14:creationId xmlns:p14="http://schemas.microsoft.com/office/powerpoint/2010/main" val="236563710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1"/>
            <a:ext cx="9144000" cy="16827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pPr/>
              <a:t>2017-09-27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sp>
        <p:nvSpPr>
          <p:cNvPr id="9" name="Rubrik 1"/>
          <p:cNvSpPr>
            <a:spLocks noGrp="1"/>
          </p:cNvSpPr>
          <p:nvPr>
            <p:ph type="ctrTitle"/>
          </p:nvPr>
        </p:nvSpPr>
        <p:spPr>
          <a:xfrm>
            <a:off x="622139" y="130719"/>
            <a:ext cx="6290083" cy="1470025"/>
          </a:xfrm>
          <a:prstGeom prst="rect">
            <a:avLst/>
          </a:prstGeom>
          <a:noFill/>
        </p:spPr>
        <p:txBody>
          <a:bodyPr>
            <a:normAutofit/>
          </a:bodyPr>
          <a:lstStyle>
            <a:lvl1pPr algn="l">
              <a:defRPr sz="4000">
                <a:solidFill>
                  <a:srgbClr val="0094CA"/>
                </a:solidFill>
              </a:defRPr>
            </a:lvl1pPr>
          </a:lstStyle>
          <a:p>
            <a:r>
              <a:rPr lang="sv-SE" smtClean="0"/>
              <a:t>Klicka här för att ändra format</a:t>
            </a:r>
            <a:endParaRPr lang="sv-SE"/>
          </a:p>
        </p:txBody>
      </p:sp>
    </p:spTree>
    <p:extLst>
      <p:ext uri="{BB962C8B-B14F-4D97-AF65-F5344CB8AC3E}">
        <p14:creationId xmlns:p14="http://schemas.microsoft.com/office/powerpoint/2010/main" val="279074424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136BC8AF-8001-1E43-8EF9-7E94DB65C1E0}" type="datetime1">
              <a:rPr lang="en-GB" smtClean="0"/>
              <a:t>27/09/2017</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9"/>
            <a:ext cx="1656184" cy="886059"/>
          </a:xfrm>
          <a:prstGeom prst="rect">
            <a:avLst/>
          </a:prstGeom>
        </p:spPr>
      </p:pic>
    </p:spTree>
    <p:extLst>
      <p:ext uri="{BB962C8B-B14F-4D97-AF65-F5344CB8AC3E}">
        <p14:creationId xmlns:p14="http://schemas.microsoft.com/office/powerpoint/2010/main" val="413824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7" y="11"/>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9" y="1964949"/>
            <a:ext cx="6536399" cy="4038981"/>
          </a:xfrm>
        </p:spPr>
        <p:txBody>
          <a:bodyPr/>
          <a:lstStyle>
            <a:lvl1pPr marL="0" indent="0">
              <a:buNone/>
            </a:lvl1pPr>
            <a:lvl2pPr marL="457145" indent="0">
              <a:buNone/>
            </a:lvl2pPr>
            <a:lvl3pPr marL="914290" indent="0">
              <a:buNone/>
            </a:lvl3pPr>
            <a:lvl4pPr marL="1371435" indent="0">
              <a:buNone/>
            </a:lvl4pPr>
            <a:lvl5pPr marL="1828581" indent="0">
              <a:buNone/>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latin typeface="Calibri"/>
              </a:rPr>
              <a:pPr/>
              <a:t>2017-09-27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18998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11"/>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latin typeface="Calibri"/>
              </a:rPr>
              <a:pPr/>
              <a:t>2017-09-27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83957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latin typeface="Calibri"/>
              </a:rPr>
              <a:pPr/>
              <a:t>2017-09-27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182568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0"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latin typeface="Calibri"/>
              </a:rPr>
              <a:pPr/>
              <a:t>2017-09-27</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227124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latin typeface="Calibri"/>
              </a:rPr>
              <a:pPr/>
              <a:t>2017-09-27</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932227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7" y="1964949"/>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61"/>
            <a:ext cx="2133600" cy="365125"/>
          </a:xfrm>
          <a:prstGeom prst="rect">
            <a:avLst/>
          </a:prstGeom>
        </p:spPr>
        <p:txBody>
          <a:bodyPr vert="horz" lIns="91429" tIns="45715" rIns="91429" bIns="45715" rtlCol="0" anchor="ctr"/>
          <a:lstStyle>
            <a:lvl1pPr algn="l">
              <a:defRPr sz="1200">
                <a:solidFill>
                  <a:srgbClr val="0094CA"/>
                </a:solidFill>
              </a:defRPr>
            </a:lvl1pPr>
          </a:lstStyle>
          <a:p>
            <a:pPr defTabSz="457145" hangingPunct="1"/>
            <a:fld id="{536FF277-5E8C-C849-958D-3EBBE89D3841}" type="datetime1">
              <a:rPr lang="sv-SE" kern="1200" smtClean="0">
                <a:ea typeface="+mn-ea"/>
                <a:cs typeface="+mn-cs"/>
              </a:rPr>
              <a:pPr defTabSz="457145" hangingPunct="1"/>
              <a:t>2017-09-27</a:t>
            </a:fld>
            <a:endParaRPr lang="sv-SE" kern="1200">
              <a:ea typeface="+mn-ea"/>
              <a:cs typeface="+mn-cs"/>
            </a:endParaRPr>
          </a:p>
        </p:txBody>
      </p:sp>
      <p:sp>
        <p:nvSpPr>
          <p:cNvPr id="5" name="Platshållare för sidfot 4"/>
          <p:cNvSpPr>
            <a:spLocks noGrp="1"/>
          </p:cNvSpPr>
          <p:nvPr>
            <p:ph type="ftr" sz="quarter" idx="3"/>
          </p:nvPr>
        </p:nvSpPr>
        <p:spPr>
          <a:xfrm>
            <a:off x="3124200" y="6356361"/>
            <a:ext cx="2895600" cy="365125"/>
          </a:xfrm>
          <a:prstGeom prst="rect">
            <a:avLst/>
          </a:prstGeom>
        </p:spPr>
        <p:txBody>
          <a:bodyPr vert="horz" lIns="91429" tIns="45715" rIns="91429" bIns="45715" rtlCol="0" anchor="ctr"/>
          <a:lstStyle>
            <a:lvl1pPr algn="ctr">
              <a:defRPr sz="1200">
                <a:solidFill>
                  <a:srgbClr val="0094CA"/>
                </a:solidFill>
              </a:defRPr>
            </a:lvl1pPr>
          </a:lstStyle>
          <a:p>
            <a:pPr defTabSz="457145" hangingPunct="1"/>
            <a:endParaRPr lang="sv-SE" kern="1200">
              <a:ea typeface="+mn-ea"/>
              <a:cs typeface="+mn-cs"/>
            </a:endParaRPr>
          </a:p>
        </p:txBody>
      </p:sp>
      <p:sp>
        <p:nvSpPr>
          <p:cNvPr id="6" name="Platshållare för bildnummer 5"/>
          <p:cNvSpPr>
            <a:spLocks noGrp="1"/>
          </p:cNvSpPr>
          <p:nvPr>
            <p:ph type="sldNum" sz="quarter" idx="4"/>
          </p:nvPr>
        </p:nvSpPr>
        <p:spPr>
          <a:xfrm>
            <a:off x="6553200" y="6356361"/>
            <a:ext cx="2133600" cy="365125"/>
          </a:xfrm>
          <a:prstGeom prst="rect">
            <a:avLst/>
          </a:prstGeom>
        </p:spPr>
        <p:txBody>
          <a:bodyPr vert="horz" lIns="91429" tIns="45715" rIns="91429" bIns="45715" rtlCol="0" anchor="ctr"/>
          <a:lstStyle>
            <a:lvl1pPr algn="r">
              <a:defRPr sz="1200">
                <a:solidFill>
                  <a:srgbClr val="0094CA"/>
                </a:solidFill>
              </a:defRPr>
            </a:lvl1pPr>
          </a:lstStyle>
          <a:p>
            <a:pPr defTabSz="457145" hangingPunct="1"/>
            <a:fld id="{038C62C7-F79B-CD4A-A5DF-5683BBEC4A65}" type="slidenum">
              <a:rPr lang="sv-SE" kern="1200" smtClean="0">
                <a:ea typeface="+mn-ea"/>
                <a:cs typeface="+mn-cs"/>
              </a:rPr>
              <a:pPr defTabSz="457145" hangingPunct="1"/>
              <a:t>‹#›</a:t>
            </a:fld>
            <a:endParaRPr lang="sv-SE" kern="1200">
              <a:ea typeface="+mn-ea"/>
              <a:cs typeface="+mn-cs"/>
            </a:endParaRPr>
          </a:p>
        </p:txBody>
      </p:sp>
      <p:sp>
        <p:nvSpPr>
          <p:cNvPr id="7"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srgbClr val="0094CA"/>
              </a:solidFill>
              <a:latin typeface="Calibri"/>
            </a:endParaRPr>
          </a:p>
        </p:txBody>
      </p:sp>
      <p:pic>
        <p:nvPicPr>
          <p:cNvPr id="8" name="Bildobjekt 7" descr="ESS-vit-logga.png"/>
          <p:cNvPicPr>
            <a:picLocks noChangeAspect="1"/>
          </p:cNvPicPr>
          <p:nvPr userDrawn="1"/>
        </p:nvPicPr>
        <p:blipFill>
          <a:blip r:embed="rId17" cstate="print">
            <a:extLst>
              <a:ext uri="{28A0092B-C50C-407E-A947-70E740481C1C}">
                <a14:useLocalDpi xmlns:a14="http://schemas.microsoft.com/office/drawing/2010/main"/>
              </a:ext>
            </a:extLst>
          </a:blip>
          <a:stretch/>
        </p:blipFill>
        <p:spPr>
          <a:xfrm>
            <a:off x="7326974" y="37876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3598281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ransition/>
  <p:hf hdr="0" ftr="0" dt="0"/>
  <p:txStyles>
    <p:titleStyle>
      <a:lvl1pPr algn="l" defTabSz="457145" rtl="0" eaLnBrk="1" latinLnBrk="0" hangingPunct="1">
        <a:spcBef>
          <a:spcPct val="0"/>
        </a:spcBef>
        <a:buNone/>
        <a:defRPr sz="2800" kern="1200">
          <a:solidFill>
            <a:schemeClr val="bg1"/>
          </a:solidFill>
          <a:latin typeface="+mj-lt"/>
          <a:ea typeface="+mj-ea"/>
          <a:cs typeface="+mj-cs"/>
        </a:defRPr>
      </a:lvl1pPr>
    </p:titleStyle>
    <p:body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7" y="1964949"/>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61"/>
            <a:ext cx="2133600" cy="365125"/>
          </a:xfrm>
          <a:prstGeom prst="rect">
            <a:avLst/>
          </a:prstGeom>
        </p:spPr>
        <p:txBody>
          <a:bodyPr vert="horz" lIns="91429" tIns="45715" rIns="91429" bIns="45715" rtlCol="0" anchor="ctr"/>
          <a:lstStyle>
            <a:lvl1pPr algn="l">
              <a:defRPr sz="1200">
                <a:solidFill>
                  <a:srgbClr val="0094CA"/>
                </a:solidFill>
              </a:defRPr>
            </a:lvl1pPr>
          </a:lstStyle>
          <a:p>
            <a:pPr defTabSz="457145" hangingPunct="1"/>
            <a:fld id="{536FF277-5E8C-C849-958D-3EBBE89D3841}" type="datetime1">
              <a:rPr lang="sv-SE" kern="1200" smtClean="0">
                <a:ea typeface="+mn-ea"/>
                <a:cs typeface="+mn-cs"/>
              </a:rPr>
              <a:pPr defTabSz="457145" hangingPunct="1"/>
              <a:t>2017-09-27</a:t>
            </a:fld>
            <a:endParaRPr lang="sv-SE" kern="1200">
              <a:ea typeface="+mn-ea"/>
              <a:cs typeface="+mn-cs"/>
            </a:endParaRPr>
          </a:p>
        </p:txBody>
      </p:sp>
      <p:sp>
        <p:nvSpPr>
          <p:cNvPr id="5" name="Platshållare för sidfot 4"/>
          <p:cNvSpPr>
            <a:spLocks noGrp="1"/>
          </p:cNvSpPr>
          <p:nvPr>
            <p:ph type="ftr" sz="quarter" idx="3"/>
          </p:nvPr>
        </p:nvSpPr>
        <p:spPr>
          <a:xfrm>
            <a:off x="3124200" y="6356361"/>
            <a:ext cx="2895600" cy="365125"/>
          </a:xfrm>
          <a:prstGeom prst="rect">
            <a:avLst/>
          </a:prstGeom>
        </p:spPr>
        <p:txBody>
          <a:bodyPr vert="horz" lIns="91429" tIns="45715" rIns="91429" bIns="45715" rtlCol="0" anchor="ctr"/>
          <a:lstStyle>
            <a:lvl1pPr algn="ctr">
              <a:defRPr sz="1200">
                <a:solidFill>
                  <a:srgbClr val="0094CA"/>
                </a:solidFill>
              </a:defRPr>
            </a:lvl1pPr>
          </a:lstStyle>
          <a:p>
            <a:pPr defTabSz="457145" hangingPunct="1"/>
            <a:endParaRPr lang="sv-SE" kern="1200">
              <a:ea typeface="+mn-ea"/>
              <a:cs typeface="+mn-cs"/>
            </a:endParaRPr>
          </a:p>
        </p:txBody>
      </p:sp>
      <p:sp>
        <p:nvSpPr>
          <p:cNvPr id="6" name="Platshållare för bildnummer 5"/>
          <p:cNvSpPr>
            <a:spLocks noGrp="1"/>
          </p:cNvSpPr>
          <p:nvPr>
            <p:ph type="sldNum" sz="quarter" idx="4"/>
          </p:nvPr>
        </p:nvSpPr>
        <p:spPr>
          <a:xfrm>
            <a:off x="6553200" y="6356361"/>
            <a:ext cx="2133600" cy="365125"/>
          </a:xfrm>
          <a:prstGeom prst="rect">
            <a:avLst/>
          </a:prstGeom>
        </p:spPr>
        <p:txBody>
          <a:bodyPr vert="horz" lIns="91429" tIns="45715" rIns="91429" bIns="45715" rtlCol="0" anchor="ctr"/>
          <a:lstStyle>
            <a:lvl1pPr algn="r">
              <a:defRPr sz="1200">
                <a:solidFill>
                  <a:srgbClr val="0094CA"/>
                </a:solidFill>
              </a:defRPr>
            </a:lvl1pPr>
          </a:lstStyle>
          <a:p>
            <a:pPr defTabSz="457145" hangingPunct="1"/>
            <a:fld id="{038C62C7-F79B-CD4A-A5DF-5683BBEC4A65}" type="slidenum">
              <a:rPr lang="sv-SE" kern="1200" smtClean="0">
                <a:ea typeface="+mn-ea"/>
                <a:cs typeface="+mn-cs"/>
              </a:rPr>
              <a:pPr defTabSz="457145" hangingPunct="1"/>
              <a:t>‹#›</a:t>
            </a:fld>
            <a:endParaRPr lang="sv-SE" kern="1200">
              <a:ea typeface="+mn-ea"/>
              <a:cs typeface="+mn-cs"/>
            </a:endParaRPr>
          </a:p>
        </p:txBody>
      </p:sp>
      <p:sp>
        <p:nvSpPr>
          <p:cNvPr id="7"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srgbClr val="0094CA"/>
              </a:solidFill>
              <a:latin typeface="Calibri"/>
            </a:endParaRPr>
          </a:p>
        </p:txBody>
      </p:sp>
      <p:pic>
        <p:nvPicPr>
          <p:cNvPr id="8" name="Bildobjekt 7" descr="ESS-vit-logga.png"/>
          <p:cNvPicPr>
            <a:picLocks noChangeAspect="1"/>
          </p:cNvPicPr>
          <p:nvPr userDrawn="1"/>
        </p:nvPicPr>
        <p:blipFill>
          <a:blip r:embed="rId18" cstate="print">
            <a:extLst>
              <a:ext uri="{28A0092B-C50C-407E-A947-70E740481C1C}">
                <a14:useLocalDpi xmlns:a14="http://schemas.microsoft.com/office/drawing/2010/main"/>
              </a:ext>
            </a:extLst>
          </a:blip>
          <a:stretch/>
        </p:blipFill>
        <p:spPr>
          <a:xfrm>
            <a:off x="7326974" y="37876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345308670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838" r:id="rId16"/>
  </p:sldLayoutIdLst>
  <p:transition/>
  <p:hf hdr="0" ftr="0" dt="0"/>
  <p:txStyles>
    <p:titleStyle>
      <a:lvl1pPr algn="l" defTabSz="457145" rtl="0" eaLnBrk="1" latinLnBrk="0" hangingPunct="1">
        <a:spcBef>
          <a:spcPct val="0"/>
        </a:spcBef>
        <a:buNone/>
        <a:defRPr sz="2800" kern="1200">
          <a:solidFill>
            <a:schemeClr val="bg1"/>
          </a:solidFill>
          <a:latin typeface="+mj-lt"/>
          <a:ea typeface="+mj-ea"/>
          <a:cs typeface="+mj-cs"/>
        </a:defRPr>
      </a:lvl1pPr>
    </p:titleStyle>
    <p:body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2" y="1964946"/>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rgbClr val="0094CA"/>
                </a:solidFill>
              </a:defRPr>
            </a:lvl1pPr>
          </a:lstStyle>
          <a:p>
            <a:pPr defTabSz="457145" hangingPunct="1"/>
            <a:fld id="{536FF277-5E8C-C849-958D-3EBBE89D3841}" type="datetime1">
              <a:rPr lang="sv-SE" kern="1200" smtClean="0"/>
              <a:pPr defTabSz="457145" hangingPunct="1"/>
              <a:t>2017-09-27</a:t>
            </a:fld>
            <a:endParaRPr lang="sv-SE" kern="1200"/>
          </a:p>
        </p:txBody>
      </p:sp>
      <p:sp>
        <p:nvSpPr>
          <p:cNvPr id="5" name="Platshållare för sidfot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rgbClr val="0094CA"/>
                </a:solidFill>
              </a:defRPr>
            </a:lvl1pPr>
          </a:lstStyle>
          <a:p>
            <a:pPr defTabSz="457145" hangingPunct="1"/>
            <a:endParaRPr lang="sv-SE" kern="1200"/>
          </a:p>
        </p:txBody>
      </p:sp>
      <p:sp>
        <p:nvSpPr>
          <p:cNvPr id="6" name="Platshållare för bildnummer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1200">
                <a:solidFill>
                  <a:srgbClr val="0094CA"/>
                </a:solidFill>
              </a:defRPr>
            </a:lvl1pPr>
          </a:lstStyle>
          <a:p>
            <a:pPr defTabSz="457145" hangingPunct="1"/>
            <a:fld id="{038C62C7-F79B-CD4A-A5DF-5683BBEC4A65}" type="slidenum">
              <a:rPr lang="sv-SE" kern="1200" smtClean="0"/>
              <a:pPr defTabSz="457145" hangingPunct="1"/>
              <a:t>‹#›</a:t>
            </a:fld>
            <a:endParaRPr lang="sv-SE" kern="1200"/>
          </a:p>
        </p:txBody>
      </p:sp>
      <p:sp>
        <p:nvSpPr>
          <p:cNvPr id="7"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srgbClr val="0094CA"/>
              </a:solidFill>
              <a:latin typeface="Calibri"/>
            </a:endParaRPr>
          </a:p>
        </p:txBody>
      </p:sp>
      <p:pic>
        <p:nvPicPr>
          <p:cNvPr id="8" name="Bildobjekt 7" descr="ESS-vit-logga.png"/>
          <p:cNvPicPr>
            <a:picLocks noChangeAspect="1"/>
          </p:cNvPicPr>
          <p:nvPr userDrawn="1"/>
        </p:nvPicPr>
        <p:blipFill>
          <a:blip r:embed="rId18" cstate="print">
            <a:extLst>
              <a:ext uri="{28A0092B-C50C-407E-A947-70E740481C1C}">
                <a14:useLocalDpi xmlns:a14="http://schemas.microsoft.com/office/drawing/2010/main" val="0"/>
              </a:ext>
            </a:extLst>
          </a:blip>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32479927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6" r:id="rId16"/>
  </p:sldLayoutIdLst>
  <p:transition/>
  <p:hf hdr="0" ftr="0" dt="0"/>
  <p:txStyles>
    <p:titleStyle>
      <a:lvl1pPr algn="l" defTabSz="457145" rtl="0" eaLnBrk="1" latinLnBrk="0" hangingPunct="1">
        <a:spcBef>
          <a:spcPct val="0"/>
        </a:spcBef>
        <a:buNone/>
        <a:defRPr sz="2800" kern="1200">
          <a:solidFill>
            <a:schemeClr val="bg1"/>
          </a:solidFill>
          <a:latin typeface="+mj-lt"/>
          <a:ea typeface="+mj-ea"/>
          <a:cs typeface="+mj-cs"/>
        </a:defRPr>
      </a:lvl1pPr>
    </p:titleStyle>
    <p:body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uropeanspallationsource.se/" TargetMode="External"/><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20.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0.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s://chess.esss.lu.se/enovia/tvc-action/showObject/dmg_Model/ESS-0026362/valid" TargetMode="External"/><Relationship Id="rId2" Type="http://schemas.openxmlformats.org/officeDocument/2006/relationships/hyperlink" Target="https://chess.esss.lu.se/enovia/tvc-action/showObject/dmg_Model/ESS-0026363/valid" TargetMode="Externa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www.autodesk.com/products/autodesk-navisworks-family/autodesk-navisworks-freed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0.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2449" y="1019175"/>
            <a:ext cx="6605752" cy="1476375"/>
          </a:xfrm>
        </p:spPr>
        <p:txBody>
          <a:bodyPr>
            <a:noAutofit/>
          </a:bodyPr>
          <a:lstStyle/>
          <a:p>
            <a:pPr algn="ctr">
              <a:lnSpc>
                <a:spcPct val="150000"/>
              </a:lnSpc>
              <a:spcBef>
                <a:spcPts val="0"/>
              </a:spcBef>
            </a:pPr>
            <a:r>
              <a:rPr lang="sv-SE" sz="4000" dirty="0" smtClean="0"/>
              <a:t/>
            </a:r>
            <a:br>
              <a:rPr lang="sv-SE" sz="4000" dirty="0" smtClean="0"/>
            </a:br>
            <a:r>
              <a:rPr lang="sv-SE" sz="4000" dirty="0" smtClean="0"/>
              <a:t>Conventional Facilities</a:t>
            </a:r>
            <a:br>
              <a:rPr lang="sv-SE" sz="4000" dirty="0" smtClean="0"/>
            </a:br>
            <a:r>
              <a:rPr lang="sv-SE" sz="4000" dirty="0" smtClean="0"/>
              <a:t>General update D&amp;E buildings</a:t>
            </a:r>
            <a:br>
              <a:rPr lang="sv-SE" sz="4000" dirty="0" smtClean="0"/>
            </a:br>
            <a:r>
              <a:rPr lang="sv-SE" sz="4000" dirty="0" smtClean="0"/>
              <a:t>Experimental Halls and galleries </a:t>
            </a:r>
            <a:br>
              <a:rPr lang="sv-SE" sz="4000" dirty="0" smtClean="0"/>
            </a:br>
            <a:endParaRPr lang="sv-SE" sz="4000" dirty="0"/>
          </a:p>
        </p:txBody>
      </p:sp>
      <p:sp>
        <p:nvSpPr>
          <p:cNvPr id="3" name="Subtitle 2"/>
          <p:cNvSpPr>
            <a:spLocks noGrp="1"/>
          </p:cNvSpPr>
          <p:nvPr>
            <p:ph type="subTitle" idx="1"/>
          </p:nvPr>
        </p:nvSpPr>
        <p:spPr>
          <a:xfrm>
            <a:off x="1785975" y="4453466"/>
            <a:ext cx="5400600" cy="1065591"/>
          </a:xfrm>
        </p:spPr>
        <p:txBody>
          <a:bodyPr>
            <a:noAutofit/>
          </a:bodyPr>
          <a:lstStyle/>
          <a:p>
            <a:pPr>
              <a:lnSpc>
                <a:spcPct val="100000"/>
              </a:lnSpc>
              <a:spcBef>
                <a:spcPts val="600"/>
              </a:spcBef>
              <a:spcAft>
                <a:spcPts val="0"/>
              </a:spcAft>
            </a:pPr>
            <a:r>
              <a:rPr lang="en-GB" sz="1600" dirty="0" smtClean="0">
                <a:solidFill>
                  <a:schemeClr val="bg1"/>
                </a:solidFill>
              </a:rPr>
              <a:t>Antonio Bianchi</a:t>
            </a:r>
          </a:p>
          <a:p>
            <a:pPr>
              <a:lnSpc>
                <a:spcPct val="100000"/>
              </a:lnSpc>
              <a:spcBef>
                <a:spcPts val="600"/>
              </a:spcBef>
              <a:spcAft>
                <a:spcPts val="0"/>
              </a:spcAft>
            </a:pPr>
            <a:r>
              <a:rPr lang="en-GB" sz="1600" dirty="0" smtClean="0">
                <a:solidFill>
                  <a:schemeClr val="bg1"/>
                </a:solidFill>
              </a:rPr>
              <a:t>NSS Installation Co-ordinator</a:t>
            </a:r>
            <a:endParaRPr lang="sv-SE" sz="1600" dirty="0" smtClean="0">
              <a:solidFill>
                <a:schemeClr val="bg1"/>
              </a:solidFill>
            </a:endParaRPr>
          </a:p>
          <a:p>
            <a:pPr>
              <a:lnSpc>
                <a:spcPct val="100000"/>
              </a:lnSpc>
              <a:spcBef>
                <a:spcPts val="600"/>
              </a:spcBef>
              <a:spcAft>
                <a:spcPts val="0"/>
              </a:spcAft>
            </a:pPr>
            <a:r>
              <a:rPr lang="sv-SE" sz="1600" dirty="0" smtClean="0">
                <a:solidFill>
                  <a:schemeClr val="bg1"/>
                </a:solidFill>
              </a:rPr>
              <a:t>European </a:t>
            </a:r>
            <a:r>
              <a:rPr lang="sv-SE" sz="1600" dirty="0">
                <a:solidFill>
                  <a:schemeClr val="bg1"/>
                </a:solidFill>
              </a:rPr>
              <a:t>Spallation Source ERIC</a:t>
            </a:r>
          </a:p>
        </p:txBody>
      </p:sp>
      <p:sp>
        <p:nvSpPr>
          <p:cNvPr id="4" name="Rectangle 3"/>
          <p:cNvSpPr/>
          <p:nvPr/>
        </p:nvSpPr>
        <p:spPr>
          <a:xfrm>
            <a:off x="2219325" y="5607653"/>
            <a:ext cx="4572000" cy="683254"/>
          </a:xfrm>
          <a:prstGeom prst="rect">
            <a:avLst/>
          </a:prstGeom>
        </p:spPr>
        <p:txBody>
          <a:bodyPr lIns="91429" tIns="45715" rIns="91429" bIns="45715">
            <a:spAutoFit/>
          </a:bodyPr>
          <a:lstStyle/>
          <a:p>
            <a:pPr algn="ctr">
              <a:lnSpc>
                <a:spcPct val="120000"/>
              </a:lnSpc>
            </a:pPr>
            <a:r>
              <a:rPr lang="en-GB" sz="1600" dirty="0" smtClean="0">
                <a:solidFill>
                  <a:srgbClr val="FFFFFF"/>
                </a:solidFill>
                <a:hlinkClick r:id="rId3"/>
              </a:rPr>
              <a:t>www.europeanspallationsource.se</a:t>
            </a:r>
            <a:endParaRPr lang="en-GB" sz="1600" dirty="0">
              <a:solidFill>
                <a:srgbClr val="FFFFFF"/>
              </a:solidFill>
            </a:endParaRPr>
          </a:p>
          <a:p>
            <a:pPr algn="ctr">
              <a:lnSpc>
                <a:spcPct val="120000"/>
              </a:lnSpc>
            </a:pPr>
            <a:r>
              <a:rPr lang="en-GB" sz="1600" dirty="0" smtClean="0">
                <a:solidFill>
                  <a:srgbClr val="FFFFFF"/>
                </a:solidFill>
              </a:rPr>
              <a:t>27</a:t>
            </a:r>
            <a:r>
              <a:rPr lang="en-GB" sz="1600" baseline="30000" dirty="0" smtClean="0">
                <a:solidFill>
                  <a:srgbClr val="FFFFFF"/>
                </a:solidFill>
              </a:rPr>
              <a:t>th</a:t>
            </a:r>
            <a:r>
              <a:rPr lang="en-GB" sz="1600" dirty="0" smtClean="0">
                <a:solidFill>
                  <a:srgbClr val="FFFFFF"/>
                </a:solidFill>
              </a:rPr>
              <a:t> </a:t>
            </a:r>
            <a:r>
              <a:rPr lang="en-GB" sz="1400" dirty="0" smtClean="0">
                <a:solidFill>
                  <a:srgbClr val="FFFFFF"/>
                </a:solidFill>
              </a:rPr>
              <a:t> September 2017</a:t>
            </a:r>
            <a:endParaRPr lang="en-GB" sz="1400" dirty="0">
              <a:solidFill>
                <a:srgbClr val="FFFFFF"/>
              </a:solidFill>
            </a:endParaRPr>
          </a:p>
        </p:txBody>
      </p:sp>
    </p:spTree>
    <p:extLst>
      <p:ext uri="{BB962C8B-B14F-4D97-AF65-F5344CB8AC3E}">
        <p14:creationId xmlns:p14="http://schemas.microsoft.com/office/powerpoint/2010/main" val="3400138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53" y="352426"/>
            <a:ext cx="4856122" cy="590550"/>
          </a:xfrm>
        </p:spPr>
        <p:txBody>
          <a:bodyPr>
            <a:normAutofit/>
          </a:bodyPr>
          <a:lstStyle/>
          <a:p>
            <a:pPr>
              <a:lnSpc>
                <a:spcPts val="3600"/>
              </a:lnSpc>
              <a:spcAft>
                <a:spcPts val="600"/>
              </a:spcAft>
            </a:pPr>
            <a:r>
              <a:rPr lang="en-US" dirty="0" smtClean="0"/>
              <a:t>Load test E01 – </a:t>
            </a:r>
            <a:r>
              <a:rPr lang="en-US" dirty="0"/>
              <a:t>T</a:t>
            </a:r>
            <a:r>
              <a:rPr lang="en-US" dirty="0" smtClean="0"/>
              <a:t>echnical report</a:t>
            </a:r>
            <a:endParaRPr lang="en-US" dirty="0"/>
          </a:p>
        </p:txBody>
      </p:sp>
      <p:sp>
        <p:nvSpPr>
          <p:cNvPr id="5" name="TextBox 4"/>
          <p:cNvSpPr txBox="1"/>
          <p:nvPr/>
        </p:nvSpPr>
        <p:spPr>
          <a:xfrm>
            <a:off x="-220133" y="1481668"/>
            <a:ext cx="184666" cy="369332"/>
          </a:xfrm>
          <a:prstGeom prst="rect">
            <a:avLst/>
          </a:prstGeom>
          <a:noFill/>
        </p:spPr>
        <p:txBody>
          <a:bodyPr wrap="none" lIns="91429" tIns="45715" rIns="91429" bIns="45715" rtlCol="0">
            <a:spAutoFit/>
          </a:bodyPr>
          <a:lstStyle/>
          <a:p>
            <a:pPr defTabSz="914290"/>
            <a:endParaRPr lang="en-US" dirty="0">
              <a:solidFill>
                <a:prstClr val="black"/>
              </a:solidFill>
              <a:latin typeface="Calibri"/>
            </a:endParaRPr>
          </a:p>
        </p:txBody>
      </p:sp>
      <p:sp>
        <p:nvSpPr>
          <p:cNvPr id="49" name="Slide Number Placeholder 48"/>
          <p:cNvSpPr>
            <a:spLocks noGrp="1"/>
          </p:cNvSpPr>
          <p:nvPr>
            <p:ph type="sldNum" sz="quarter" idx="12"/>
          </p:nvPr>
        </p:nvSpPr>
        <p:spPr>
          <a:xfrm>
            <a:off x="6902896" y="6525345"/>
            <a:ext cx="2133600" cy="365125"/>
          </a:xfrm>
        </p:spPr>
        <p:txBody>
          <a:bodyPr/>
          <a:lstStyle/>
          <a:p>
            <a:fld id="{551115BC-487E-4422-894C-CB7CD3E79223}" type="slidenum">
              <a:rPr lang="sv-SE" smtClean="0">
                <a:latin typeface="Calibri"/>
              </a:rPr>
              <a:pPr/>
              <a:t>10</a:t>
            </a:fld>
            <a:endParaRPr lang="sv-SE" dirty="0">
              <a:latin typeface="Calibri"/>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96" t="36354" r="7831" b="32172"/>
          <a:stretch/>
        </p:blipFill>
        <p:spPr bwMode="auto">
          <a:xfrm>
            <a:off x="430253" y="4591049"/>
            <a:ext cx="5181219" cy="162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63" t="37210" r="13514" b="27066"/>
          <a:stretch/>
        </p:blipFill>
        <p:spPr bwMode="auto">
          <a:xfrm>
            <a:off x="574185" y="1576645"/>
            <a:ext cx="1127759" cy="2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p:nvPr/>
        </p:nvPicPr>
        <p:blipFill rotWithShape="1">
          <a:blip r:embed="rId5" cstate="print">
            <a:extLst>
              <a:ext uri="{28A0092B-C50C-407E-A947-70E740481C1C}">
                <a14:useLocalDpi xmlns:a14="http://schemas.microsoft.com/office/drawing/2010/main" val="0"/>
              </a:ext>
            </a:extLst>
          </a:blip>
          <a:srcRect l="25255" t="47085" r="48643" b="6054"/>
          <a:stretch/>
        </p:blipFill>
        <p:spPr bwMode="auto">
          <a:xfrm>
            <a:off x="5957033" y="1666334"/>
            <a:ext cx="2620643" cy="2272298"/>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5" cstate="print">
            <a:extLst>
              <a:ext uri="{28A0092B-C50C-407E-A947-70E740481C1C}">
                <a14:useLocalDpi xmlns:a14="http://schemas.microsoft.com/office/drawing/2010/main" val="0"/>
              </a:ext>
            </a:extLst>
          </a:blip>
          <a:srcRect l="23571" t="10762" r="25800" b="52915"/>
          <a:stretch/>
        </p:blipFill>
        <p:spPr bwMode="auto">
          <a:xfrm>
            <a:off x="304800" y="2028825"/>
            <a:ext cx="5486400" cy="2338916"/>
          </a:xfrm>
          <a:prstGeom prst="rect">
            <a:avLst/>
          </a:prstGeom>
          <a:ln>
            <a:noFill/>
          </a:ln>
          <a:extLst>
            <a:ext uri="{53640926-AAD7-44D8-BBD7-CCE9431645EC}">
              <a14:shadowObscured xmlns:a14="http://schemas.microsoft.com/office/drawing/2010/main"/>
            </a:ext>
          </a:extLst>
        </p:spPr>
      </p:pic>
      <p:pic>
        <p:nvPicPr>
          <p:cNvPr id="14" name="Picture 13" descr="C:\Users\antoniobianchi\Pictures\From Iphone\ESS SITE\Load test pictures\IMG_082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7033" y="4204044"/>
            <a:ext cx="2620644" cy="2154729"/>
          </a:xfrm>
          <a:prstGeom prst="rect">
            <a:avLst/>
          </a:prstGeom>
          <a:noFill/>
          <a:ln>
            <a:noFill/>
          </a:ln>
        </p:spPr>
      </p:pic>
      <p:sp>
        <p:nvSpPr>
          <p:cNvPr id="19" name="TextBox 18"/>
          <p:cNvSpPr txBox="1"/>
          <p:nvPr/>
        </p:nvSpPr>
        <p:spPr>
          <a:xfrm>
            <a:off x="3378200" y="6220273"/>
            <a:ext cx="1727200" cy="276999"/>
          </a:xfrm>
          <a:prstGeom prst="rect">
            <a:avLst/>
          </a:prstGeom>
          <a:noFill/>
        </p:spPr>
        <p:txBody>
          <a:bodyPr wrap="square" rtlCol="0">
            <a:spAutoFit/>
          </a:bodyPr>
          <a:lstStyle/>
          <a:p>
            <a:r>
              <a:rPr lang="en-GB" sz="1200" b="1" dirty="0" smtClean="0"/>
              <a:t>Beam over the piles row</a:t>
            </a:r>
            <a:endParaRPr lang="sv-SE" sz="1200" b="1" dirty="0"/>
          </a:p>
        </p:txBody>
      </p:sp>
      <p:sp>
        <p:nvSpPr>
          <p:cNvPr id="20" name="TextBox 19"/>
          <p:cNvSpPr txBox="1"/>
          <p:nvPr/>
        </p:nvSpPr>
        <p:spPr>
          <a:xfrm>
            <a:off x="7529693" y="5319827"/>
            <a:ext cx="303933" cy="276999"/>
          </a:xfrm>
          <a:prstGeom prst="rect">
            <a:avLst/>
          </a:prstGeom>
          <a:noFill/>
        </p:spPr>
        <p:txBody>
          <a:bodyPr wrap="square" rtlCol="0">
            <a:spAutoFit/>
          </a:bodyPr>
          <a:lstStyle/>
          <a:p>
            <a:r>
              <a:rPr lang="en-GB" sz="1200" b="1" dirty="0" smtClean="0"/>
              <a:t>1</a:t>
            </a:r>
            <a:endParaRPr lang="sv-SE" sz="1200" b="1" dirty="0"/>
          </a:p>
        </p:txBody>
      </p:sp>
      <p:sp>
        <p:nvSpPr>
          <p:cNvPr id="21" name="TextBox 20"/>
          <p:cNvSpPr txBox="1"/>
          <p:nvPr/>
        </p:nvSpPr>
        <p:spPr>
          <a:xfrm>
            <a:off x="6659179" y="5274321"/>
            <a:ext cx="303933" cy="276999"/>
          </a:xfrm>
          <a:prstGeom prst="rect">
            <a:avLst/>
          </a:prstGeom>
          <a:noFill/>
        </p:spPr>
        <p:txBody>
          <a:bodyPr wrap="square" rtlCol="0">
            <a:spAutoFit/>
          </a:bodyPr>
          <a:lstStyle/>
          <a:p>
            <a:r>
              <a:rPr lang="en-GB" sz="1200" b="1" dirty="0" smtClean="0"/>
              <a:t>2</a:t>
            </a:r>
            <a:endParaRPr lang="sv-SE" sz="1200" b="1" dirty="0"/>
          </a:p>
        </p:txBody>
      </p:sp>
      <p:sp>
        <p:nvSpPr>
          <p:cNvPr id="23" name="TextBox 22"/>
          <p:cNvSpPr txBox="1"/>
          <p:nvPr/>
        </p:nvSpPr>
        <p:spPr>
          <a:xfrm>
            <a:off x="6505228" y="3051985"/>
            <a:ext cx="210065" cy="276999"/>
          </a:xfrm>
          <a:prstGeom prst="rect">
            <a:avLst/>
          </a:prstGeom>
          <a:noFill/>
        </p:spPr>
        <p:txBody>
          <a:bodyPr wrap="square" rtlCol="0">
            <a:spAutoFit/>
          </a:bodyPr>
          <a:lstStyle/>
          <a:p>
            <a:r>
              <a:rPr lang="en-GB" sz="1200" b="1" dirty="0" smtClean="0"/>
              <a:t>2</a:t>
            </a:r>
            <a:endParaRPr lang="sv-SE" sz="1200" b="1" dirty="0"/>
          </a:p>
        </p:txBody>
      </p:sp>
      <p:sp>
        <p:nvSpPr>
          <p:cNvPr id="24" name="TextBox 23"/>
          <p:cNvSpPr txBox="1"/>
          <p:nvPr/>
        </p:nvSpPr>
        <p:spPr>
          <a:xfrm>
            <a:off x="6902896" y="3063591"/>
            <a:ext cx="260988" cy="276999"/>
          </a:xfrm>
          <a:prstGeom prst="rect">
            <a:avLst/>
          </a:prstGeom>
          <a:noFill/>
        </p:spPr>
        <p:txBody>
          <a:bodyPr wrap="square" rtlCol="0">
            <a:spAutoFit/>
          </a:bodyPr>
          <a:lstStyle/>
          <a:p>
            <a:r>
              <a:rPr lang="en-GB" sz="1200" b="1" dirty="0" smtClean="0"/>
              <a:t>1</a:t>
            </a:r>
            <a:endParaRPr lang="sv-SE" sz="1200" b="1" dirty="0"/>
          </a:p>
        </p:txBody>
      </p:sp>
      <p:cxnSp>
        <p:nvCxnSpPr>
          <p:cNvPr id="6" name="Straight Arrow Connector 5"/>
          <p:cNvCxnSpPr>
            <a:stCxn id="19" idx="3"/>
          </p:cNvCxnSpPr>
          <p:nvPr/>
        </p:nvCxnSpPr>
        <p:spPr>
          <a:xfrm flipV="1">
            <a:off x="5105400" y="5596826"/>
            <a:ext cx="2018561" cy="7619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381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8" y="314325"/>
            <a:ext cx="2669108" cy="752475"/>
          </a:xfrm>
        </p:spPr>
        <p:txBody>
          <a:bodyPr/>
          <a:lstStyle/>
          <a:p>
            <a:r>
              <a:rPr lang="en-GB" dirty="0" smtClean="0"/>
              <a:t>Load test design</a:t>
            </a:r>
            <a:endParaRPr lang="sv-SE"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11</a:t>
            </a:fld>
            <a:endParaRPr lang="sv-SE">
              <a:latin typeface="Calibri"/>
            </a:endParaRPr>
          </a:p>
        </p:txBody>
      </p:sp>
      <p:pic>
        <p:nvPicPr>
          <p:cNvPr id="5" name="Picture 4" descr="/Users/fabienrey/Desktop/Screen Shot 2017-09-01 at 14.50.4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4355" y="4193533"/>
            <a:ext cx="2219325" cy="1995151"/>
          </a:xfrm>
          <a:prstGeom prst="rect">
            <a:avLst/>
          </a:prstGeom>
          <a:noFill/>
          <a:ln>
            <a:solidFill>
              <a:schemeClr val="tx1"/>
            </a:solidFill>
          </a:ln>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28" t="25920" r="27260" b="27180"/>
          <a:stretch/>
        </p:blipFill>
        <p:spPr bwMode="auto">
          <a:xfrm>
            <a:off x="412299" y="2232502"/>
            <a:ext cx="3835990" cy="1475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79" t="19913" r="23441" b="21512"/>
          <a:stretch/>
        </p:blipFill>
        <p:spPr bwMode="auto">
          <a:xfrm>
            <a:off x="4989374" y="1865260"/>
            <a:ext cx="3904486" cy="184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rotWithShape="1">
          <a:blip r:embed="rId5" cstate="print">
            <a:extLst>
              <a:ext uri="{28A0092B-C50C-407E-A947-70E740481C1C}">
                <a14:useLocalDpi xmlns:a14="http://schemas.microsoft.com/office/drawing/2010/main" val="0"/>
              </a:ext>
            </a:extLst>
          </a:blip>
          <a:srcRect l="9019" t="19059" r="23996" b="14349"/>
          <a:stretch/>
        </p:blipFill>
        <p:spPr bwMode="auto">
          <a:xfrm>
            <a:off x="412299" y="4079233"/>
            <a:ext cx="4002608" cy="2483492"/>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895351" y="1547937"/>
            <a:ext cx="809624" cy="338554"/>
          </a:xfrm>
          <a:prstGeom prst="rect">
            <a:avLst/>
          </a:prstGeom>
          <a:noFill/>
          <a:ln w="19050">
            <a:solidFill>
              <a:srgbClr val="FF0000"/>
            </a:solidFill>
          </a:ln>
        </p:spPr>
        <p:txBody>
          <a:bodyPr wrap="square" rtlCol="0">
            <a:spAutoFit/>
          </a:bodyPr>
          <a:lstStyle/>
          <a:p>
            <a:r>
              <a:rPr lang="en-GB" sz="1600" b="1" dirty="0" smtClean="0"/>
              <a:t>1</a:t>
            </a:r>
            <a:r>
              <a:rPr lang="en-GB" sz="1600" b="1" baseline="30000" dirty="0" smtClean="0"/>
              <a:t>st</a:t>
            </a:r>
            <a:r>
              <a:rPr lang="en-GB" sz="1600" b="1" dirty="0" smtClean="0"/>
              <a:t> step</a:t>
            </a:r>
            <a:endParaRPr lang="sv-SE" sz="1600" b="1" dirty="0"/>
          </a:p>
        </p:txBody>
      </p:sp>
      <p:sp>
        <p:nvSpPr>
          <p:cNvPr id="9" name="TextBox 8"/>
          <p:cNvSpPr txBox="1"/>
          <p:nvPr/>
        </p:nvSpPr>
        <p:spPr>
          <a:xfrm>
            <a:off x="5079481" y="1526706"/>
            <a:ext cx="991120" cy="338554"/>
          </a:xfrm>
          <a:prstGeom prst="rect">
            <a:avLst/>
          </a:prstGeom>
          <a:noFill/>
          <a:ln w="19050">
            <a:solidFill>
              <a:srgbClr val="FF0000"/>
            </a:solidFill>
          </a:ln>
        </p:spPr>
        <p:txBody>
          <a:bodyPr wrap="square" rtlCol="0">
            <a:spAutoFit/>
          </a:bodyPr>
          <a:lstStyle/>
          <a:p>
            <a:r>
              <a:rPr lang="en-GB" sz="1600" b="1" dirty="0" smtClean="0"/>
              <a:t>2</a:t>
            </a:r>
            <a:r>
              <a:rPr lang="en-GB" sz="1600" b="1" baseline="30000" dirty="0" smtClean="0"/>
              <a:t>nd</a:t>
            </a:r>
            <a:r>
              <a:rPr lang="en-GB" sz="1600" b="1" dirty="0" smtClean="0"/>
              <a:t> step</a:t>
            </a:r>
            <a:endParaRPr lang="sv-SE" sz="1600" b="1" dirty="0"/>
          </a:p>
        </p:txBody>
      </p:sp>
      <p:sp>
        <p:nvSpPr>
          <p:cNvPr id="10" name="TextBox 9"/>
          <p:cNvSpPr txBox="1"/>
          <p:nvPr/>
        </p:nvSpPr>
        <p:spPr>
          <a:xfrm>
            <a:off x="761472" y="3672424"/>
            <a:ext cx="1077382" cy="338554"/>
          </a:xfrm>
          <a:prstGeom prst="rect">
            <a:avLst/>
          </a:prstGeom>
          <a:noFill/>
          <a:ln w="19050">
            <a:solidFill>
              <a:srgbClr val="FF0000"/>
            </a:solidFill>
          </a:ln>
        </p:spPr>
        <p:txBody>
          <a:bodyPr wrap="square" rtlCol="0">
            <a:spAutoFit/>
          </a:bodyPr>
          <a:lstStyle/>
          <a:p>
            <a:r>
              <a:rPr lang="en-GB" sz="1600" b="1" dirty="0" smtClean="0"/>
              <a:t>3</a:t>
            </a:r>
            <a:r>
              <a:rPr lang="en-GB" sz="1600" b="1" baseline="30000" dirty="0" smtClean="0"/>
              <a:t>rd</a:t>
            </a:r>
            <a:r>
              <a:rPr lang="en-GB" sz="1600" b="1" dirty="0" smtClean="0"/>
              <a:t>  step</a:t>
            </a:r>
            <a:endParaRPr lang="sv-SE" sz="1600" b="1" dirty="0"/>
          </a:p>
        </p:txBody>
      </p:sp>
      <p:sp>
        <p:nvSpPr>
          <p:cNvPr id="11" name="TextBox 10"/>
          <p:cNvSpPr txBox="1"/>
          <p:nvPr/>
        </p:nvSpPr>
        <p:spPr>
          <a:xfrm>
            <a:off x="4667250" y="5151702"/>
            <a:ext cx="1154632" cy="276999"/>
          </a:xfrm>
          <a:prstGeom prst="rect">
            <a:avLst/>
          </a:prstGeom>
          <a:noFill/>
          <a:ln w="19050">
            <a:solidFill>
              <a:srgbClr val="FF0000"/>
            </a:solidFill>
          </a:ln>
        </p:spPr>
        <p:txBody>
          <a:bodyPr wrap="square" rtlCol="0">
            <a:spAutoFit/>
          </a:bodyPr>
          <a:lstStyle/>
          <a:p>
            <a:r>
              <a:rPr lang="en-GB" sz="1200" b="1" dirty="0" smtClean="0"/>
              <a:t>Laser tracker</a:t>
            </a:r>
            <a:endParaRPr lang="sv-SE" sz="1200" b="1" dirty="0"/>
          </a:p>
        </p:txBody>
      </p:sp>
      <p:cxnSp>
        <p:nvCxnSpPr>
          <p:cNvPr id="6" name="Straight Arrow Connector 5"/>
          <p:cNvCxnSpPr/>
          <p:nvPr/>
        </p:nvCxnSpPr>
        <p:spPr>
          <a:xfrm flipV="1">
            <a:off x="5821882" y="4533901"/>
            <a:ext cx="162473" cy="6178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821882" y="5428701"/>
            <a:ext cx="731318" cy="6101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20025" y="3739356"/>
            <a:ext cx="1154632" cy="276999"/>
          </a:xfrm>
          <a:prstGeom prst="rect">
            <a:avLst/>
          </a:prstGeom>
          <a:noFill/>
          <a:ln w="19050">
            <a:solidFill>
              <a:srgbClr val="FF0000"/>
            </a:solidFill>
          </a:ln>
        </p:spPr>
        <p:txBody>
          <a:bodyPr wrap="square" rtlCol="0">
            <a:spAutoFit/>
          </a:bodyPr>
          <a:lstStyle/>
          <a:p>
            <a:r>
              <a:rPr lang="en-GB" sz="1200" b="1" dirty="0" smtClean="0"/>
              <a:t>Laser tracker</a:t>
            </a:r>
            <a:endParaRPr lang="sv-SE" sz="1200" b="1" dirty="0"/>
          </a:p>
        </p:txBody>
      </p:sp>
      <p:cxnSp>
        <p:nvCxnSpPr>
          <p:cNvPr id="15" name="Straight Arrow Connector 14"/>
          <p:cNvCxnSpPr/>
          <p:nvPr/>
        </p:nvCxnSpPr>
        <p:spPr>
          <a:xfrm flipH="1">
            <a:off x="8203680" y="4016355"/>
            <a:ext cx="316433" cy="10414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187541" y="6356361"/>
            <a:ext cx="1632483" cy="276999"/>
          </a:xfrm>
          <a:prstGeom prst="rect">
            <a:avLst/>
          </a:prstGeom>
          <a:noFill/>
          <a:ln w="19050">
            <a:solidFill>
              <a:srgbClr val="FF0000"/>
            </a:solidFill>
          </a:ln>
        </p:spPr>
        <p:txBody>
          <a:bodyPr wrap="square" rtlCol="0">
            <a:spAutoFit/>
          </a:bodyPr>
          <a:lstStyle/>
          <a:p>
            <a:pPr algn="ctr"/>
            <a:r>
              <a:rPr lang="en-GB" sz="1200" b="1" dirty="0" smtClean="0"/>
              <a:t>Measured points</a:t>
            </a:r>
            <a:endParaRPr lang="sv-SE" sz="1200" b="1" dirty="0"/>
          </a:p>
        </p:txBody>
      </p:sp>
      <p:cxnSp>
        <p:nvCxnSpPr>
          <p:cNvPr id="22" name="Straight Arrow Connector 21"/>
          <p:cNvCxnSpPr/>
          <p:nvPr/>
        </p:nvCxnSpPr>
        <p:spPr>
          <a:xfrm flipV="1">
            <a:off x="7130516" y="5842000"/>
            <a:ext cx="116951" cy="5143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623278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53" y="257175"/>
            <a:ext cx="6334614" cy="809625"/>
          </a:xfrm>
        </p:spPr>
        <p:txBody>
          <a:bodyPr>
            <a:normAutofit/>
          </a:bodyPr>
          <a:lstStyle/>
          <a:p>
            <a:pPr>
              <a:lnSpc>
                <a:spcPts val="3600"/>
              </a:lnSpc>
              <a:spcAft>
                <a:spcPts val="600"/>
              </a:spcAft>
            </a:pPr>
            <a:r>
              <a:rPr lang="en-US" dirty="0" smtClean="0"/>
              <a:t>Load test E01 – August/September 2017</a:t>
            </a:r>
            <a:endParaRPr lang="en-US" dirty="0"/>
          </a:p>
        </p:txBody>
      </p:sp>
      <p:sp>
        <p:nvSpPr>
          <p:cNvPr id="5" name="TextBox 4"/>
          <p:cNvSpPr txBox="1"/>
          <p:nvPr/>
        </p:nvSpPr>
        <p:spPr>
          <a:xfrm>
            <a:off x="-220133" y="1481668"/>
            <a:ext cx="184666" cy="369332"/>
          </a:xfrm>
          <a:prstGeom prst="rect">
            <a:avLst/>
          </a:prstGeom>
          <a:noFill/>
        </p:spPr>
        <p:txBody>
          <a:bodyPr wrap="none" lIns="91429" tIns="45715" rIns="91429" bIns="45715" rtlCol="0">
            <a:spAutoFit/>
          </a:bodyPr>
          <a:lstStyle/>
          <a:p>
            <a:pPr defTabSz="914290"/>
            <a:endParaRPr lang="en-US" dirty="0">
              <a:solidFill>
                <a:prstClr val="black"/>
              </a:solidFill>
              <a:latin typeface="Calibri"/>
            </a:endParaRPr>
          </a:p>
        </p:txBody>
      </p:sp>
      <p:sp>
        <p:nvSpPr>
          <p:cNvPr id="49" name="Slide Number Placeholder 48"/>
          <p:cNvSpPr>
            <a:spLocks noGrp="1"/>
          </p:cNvSpPr>
          <p:nvPr>
            <p:ph type="sldNum" sz="quarter" idx="12"/>
          </p:nvPr>
        </p:nvSpPr>
        <p:spPr>
          <a:xfrm>
            <a:off x="6902896" y="6525345"/>
            <a:ext cx="2133600" cy="365125"/>
          </a:xfrm>
        </p:spPr>
        <p:txBody>
          <a:bodyPr/>
          <a:lstStyle/>
          <a:p>
            <a:fld id="{551115BC-487E-4422-894C-CB7CD3E79223}" type="slidenum">
              <a:rPr lang="sv-SE" smtClean="0">
                <a:latin typeface="Calibri"/>
              </a:rPr>
              <a:pPr/>
              <a:t>12</a:t>
            </a:fld>
            <a:endParaRPr lang="sv-SE" dirty="0">
              <a:latin typeface="Calibri"/>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421" t="18384" r="34316" b="10526"/>
          <a:stretch/>
        </p:blipFill>
        <p:spPr bwMode="auto">
          <a:xfrm>
            <a:off x="5595256" y="2469549"/>
            <a:ext cx="3213441" cy="4055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Users\antoniobianchi\Pictures\From Iphone\ESS SITE\Load test pictures\IMG_093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5085" y="1786328"/>
            <a:ext cx="2253343" cy="2143414"/>
          </a:xfrm>
          <a:prstGeom prst="rect">
            <a:avLst/>
          </a:prstGeom>
          <a:noFill/>
          <a:ln>
            <a:noFill/>
          </a:ln>
        </p:spPr>
      </p:pic>
      <p:pic>
        <p:nvPicPr>
          <p:cNvPr id="11" name="Picture 10" descr="C:\Users\antoniobianchi\Pictures\From Iphone\ESS SITE\Load test pictures\IMG_097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887" y="4034229"/>
            <a:ext cx="2497951" cy="2491115"/>
          </a:xfrm>
          <a:prstGeom prst="rect">
            <a:avLst/>
          </a:prstGeom>
          <a:noFill/>
          <a:ln>
            <a:noFill/>
          </a:ln>
        </p:spPr>
      </p:pic>
      <p:pic>
        <p:nvPicPr>
          <p:cNvPr id="12" name="Picture 11"/>
          <p:cNvPicPr/>
          <p:nvPr/>
        </p:nvPicPr>
        <p:blipFill>
          <a:blip r:embed="rId6" cstate="print">
            <a:extLst>
              <a:ext uri="{28A0092B-C50C-407E-A947-70E740481C1C}">
                <a14:useLocalDpi xmlns:a14="http://schemas.microsoft.com/office/drawing/2010/main" val="0"/>
              </a:ext>
            </a:extLst>
          </a:blip>
          <a:stretch>
            <a:fillRect/>
          </a:stretch>
        </p:blipFill>
        <p:spPr>
          <a:xfrm>
            <a:off x="3135086" y="4041753"/>
            <a:ext cx="2253343" cy="2483591"/>
          </a:xfrm>
          <a:prstGeom prst="rect">
            <a:avLst/>
          </a:prstGeom>
        </p:spPr>
      </p:pic>
      <p:pic>
        <p:nvPicPr>
          <p:cNvPr id="13" name="Picture 12" descr="C:\Users\antoniobianchi\Pictures\From Iphone\ESS SITE\Load test pictures\IMG_0928.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1887" y="1786328"/>
            <a:ext cx="2497952" cy="2143413"/>
          </a:xfrm>
          <a:prstGeom prst="rect">
            <a:avLst/>
          </a:prstGeom>
          <a:noFill/>
          <a:ln>
            <a:noFill/>
          </a:ln>
        </p:spPr>
      </p:pic>
      <p:sp>
        <p:nvSpPr>
          <p:cNvPr id="3" name="Oval 2"/>
          <p:cNvSpPr/>
          <p:nvPr/>
        </p:nvSpPr>
        <p:spPr>
          <a:xfrm>
            <a:off x="1192129" y="2539999"/>
            <a:ext cx="897467" cy="82973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TextBox 13"/>
          <p:cNvSpPr txBox="1"/>
          <p:nvPr/>
        </p:nvSpPr>
        <p:spPr>
          <a:xfrm>
            <a:off x="562949" y="1985285"/>
            <a:ext cx="2155825" cy="276999"/>
          </a:xfrm>
          <a:prstGeom prst="rect">
            <a:avLst/>
          </a:prstGeom>
          <a:noFill/>
          <a:ln>
            <a:solidFill>
              <a:srgbClr val="FF0000"/>
            </a:solidFill>
          </a:ln>
        </p:spPr>
        <p:txBody>
          <a:bodyPr wrap="square" rtlCol="0">
            <a:spAutoFit/>
          </a:bodyPr>
          <a:lstStyle/>
          <a:p>
            <a:r>
              <a:rPr lang="en-GB" sz="1200" b="1" dirty="0" smtClean="0"/>
              <a:t>Little gap to measure inside</a:t>
            </a:r>
            <a:endParaRPr lang="sv-SE" sz="1200" b="1" dirty="0"/>
          </a:p>
        </p:txBody>
      </p:sp>
      <p:sp>
        <p:nvSpPr>
          <p:cNvPr id="15" name="TextBox 14"/>
          <p:cNvSpPr txBox="1"/>
          <p:nvPr/>
        </p:nvSpPr>
        <p:spPr>
          <a:xfrm>
            <a:off x="6524625" y="1810531"/>
            <a:ext cx="1154632" cy="276999"/>
          </a:xfrm>
          <a:prstGeom prst="rect">
            <a:avLst/>
          </a:prstGeom>
          <a:noFill/>
          <a:ln w="19050">
            <a:solidFill>
              <a:srgbClr val="FF0000"/>
            </a:solidFill>
          </a:ln>
        </p:spPr>
        <p:txBody>
          <a:bodyPr wrap="square" rtlCol="0">
            <a:spAutoFit/>
          </a:bodyPr>
          <a:lstStyle/>
          <a:p>
            <a:r>
              <a:rPr lang="en-GB" sz="1200" b="1" dirty="0" smtClean="0"/>
              <a:t>Section view</a:t>
            </a:r>
            <a:endParaRPr lang="sv-SE" sz="1200" b="1" dirty="0"/>
          </a:p>
        </p:txBody>
      </p:sp>
    </p:spTree>
    <p:extLst>
      <p:ext uri="{BB962C8B-B14F-4D97-AF65-F5344CB8AC3E}">
        <p14:creationId xmlns:p14="http://schemas.microsoft.com/office/powerpoint/2010/main" val="4144486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6" y="304800"/>
            <a:ext cx="4212159" cy="847725"/>
          </a:xfrm>
        </p:spPr>
        <p:txBody>
          <a:bodyPr/>
          <a:lstStyle/>
          <a:p>
            <a:r>
              <a:rPr lang="en-GB" dirty="0" smtClean="0"/>
              <a:t>Load test: final result</a:t>
            </a:r>
            <a:endParaRPr lang="sv-SE"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5858031"/>
              </p:ext>
            </p:extLst>
          </p:nvPr>
        </p:nvGraphicFramePr>
        <p:xfrm>
          <a:off x="390868" y="2032900"/>
          <a:ext cx="8362607" cy="2437500"/>
        </p:xfrm>
        <a:graphic>
          <a:graphicData uri="http://schemas.openxmlformats.org/drawingml/2006/table">
            <a:tbl>
              <a:tblPr firstRow="1" firstCol="1" bandRow="1">
                <a:tableStyleId>{5940675A-B579-460E-94D1-54222C63F5DA}</a:tableStyleId>
              </a:tblPr>
              <a:tblGrid>
                <a:gridCol w="1030652"/>
                <a:gridCol w="654930"/>
                <a:gridCol w="1562100"/>
                <a:gridCol w="1485900"/>
                <a:gridCol w="1104900"/>
                <a:gridCol w="2524125"/>
              </a:tblGrid>
              <a:tr h="481700">
                <a:tc>
                  <a:txBody>
                    <a:bodyPr/>
                    <a:lstStyle/>
                    <a:p>
                      <a:pPr algn="ctr">
                        <a:lnSpc>
                          <a:spcPts val="1400"/>
                        </a:lnSpc>
                        <a:spcAft>
                          <a:spcPts val="1200"/>
                        </a:spcAft>
                      </a:pPr>
                      <a:r>
                        <a:rPr lang="en-GB" sz="1400" b="1" dirty="0">
                          <a:effectLst/>
                        </a:rPr>
                        <a:t>Date</a:t>
                      </a:r>
                      <a:endParaRPr lang="sv-SE" sz="1400" b="1"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400" b="1" dirty="0">
                          <a:effectLst/>
                        </a:rPr>
                        <a:t>Epoch</a:t>
                      </a:r>
                      <a:endParaRPr lang="sv-SE" sz="1400" b="1"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400" b="1" dirty="0" smtClean="0">
                          <a:effectLst/>
                          <a:latin typeface="Calibri"/>
                          <a:ea typeface="Calibri"/>
                          <a:cs typeface="Times New Roman"/>
                        </a:rPr>
                        <a:t>Load (T/m2)</a:t>
                      </a:r>
                      <a:endParaRPr lang="sv-SE" sz="1400" b="1"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400" b="1" dirty="0">
                          <a:effectLst/>
                        </a:rPr>
                        <a:t>Comments</a:t>
                      </a:r>
                      <a:endParaRPr lang="sv-SE" sz="1400" b="1"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400" b="1" dirty="0" smtClean="0">
                          <a:effectLst/>
                          <a:latin typeface="Calibri"/>
                          <a:ea typeface="Calibri"/>
                          <a:cs typeface="Times New Roman"/>
                        </a:rPr>
                        <a:t>Deflection (mm)</a:t>
                      </a:r>
                      <a:endParaRPr lang="sv-SE" sz="1400" b="1"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400" b="1" dirty="0">
                          <a:effectLst/>
                        </a:rPr>
                        <a:t>Comments</a:t>
                      </a:r>
                      <a:endParaRPr lang="sv-SE" sz="1400" b="1" dirty="0">
                        <a:effectLst/>
                        <a:latin typeface="Calibri"/>
                        <a:ea typeface="Calibri"/>
                        <a:cs typeface="Times New Roman"/>
                      </a:endParaRPr>
                    </a:p>
                  </a:txBody>
                  <a:tcPr marL="68580" marR="68580" marT="0" marB="0" anchor="ctr"/>
                </a:tc>
              </a:tr>
              <a:tr h="0">
                <a:tc>
                  <a:txBody>
                    <a:bodyPr/>
                    <a:lstStyle/>
                    <a:p>
                      <a:pPr algn="ctr">
                        <a:lnSpc>
                          <a:spcPts val="1400"/>
                        </a:lnSpc>
                        <a:spcAft>
                          <a:spcPts val="1200"/>
                        </a:spcAft>
                      </a:pPr>
                      <a:r>
                        <a:rPr lang="en-GB" sz="1200">
                          <a:effectLst/>
                        </a:rPr>
                        <a:t>17/08/2017</a:t>
                      </a:r>
                      <a:endParaRPr lang="sv-SE" sz="120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0</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rPr>
                        <a:t>No</a:t>
                      </a:r>
                      <a:r>
                        <a:rPr lang="en-GB" sz="1200" baseline="0" dirty="0" smtClean="0">
                          <a:effectLst/>
                        </a:rPr>
                        <a:t> Load (</a:t>
                      </a:r>
                      <a:r>
                        <a:rPr lang="en-GB" sz="1200" dirty="0" smtClean="0">
                          <a:effectLst/>
                        </a:rPr>
                        <a:t>only </a:t>
                      </a:r>
                      <a:r>
                        <a:rPr lang="en-GB" sz="1200" dirty="0">
                          <a:effectLst/>
                        </a:rPr>
                        <a:t>2 </a:t>
                      </a:r>
                      <a:r>
                        <a:rPr lang="en-GB" sz="1200" dirty="0" smtClean="0">
                          <a:effectLst/>
                        </a:rPr>
                        <a:t>beams)</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rPr>
                        <a:t>Zero status</a:t>
                      </a:r>
                      <a:r>
                        <a:rPr lang="en-GB" sz="1200" baseline="0" dirty="0" smtClean="0">
                          <a:effectLst/>
                        </a:rPr>
                        <a:t> </a:t>
                      </a:r>
                      <a:endParaRPr lang="sv-SE" sz="1200" dirty="0">
                        <a:effectLst/>
                        <a:latin typeface="Calibri"/>
                        <a:ea typeface="Calibri"/>
                        <a:cs typeface="Times New Roman"/>
                      </a:endParaRPr>
                    </a:p>
                  </a:txBody>
                  <a:tcPr marL="68580" marR="68580" marT="0" marB="0" anchor="ctr"/>
                </a:tc>
                <a:tc>
                  <a:txBody>
                    <a:bodyPr/>
                    <a:lstStyle/>
                    <a:p>
                      <a:pPr marL="0" algn="ctr" defTabSz="457145" rtl="0" eaLnBrk="1" latinLnBrk="0" hangingPunct="1">
                        <a:lnSpc>
                          <a:spcPts val="1400"/>
                        </a:lnSpc>
                        <a:spcAft>
                          <a:spcPts val="1200"/>
                        </a:spcAft>
                      </a:pPr>
                      <a:r>
                        <a:rPr lang="en-GB" sz="1200" kern="1200" dirty="0" smtClean="0">
                          <a:solidFill>
                            <a:schemeClr val="tx1"/>
                          </a:solidFill>
                          <a:effectLst/>
                          <a:latin typeface="Calibri"/>
                          <a:ea typeface="Calibri"/>
                          <a:cs typeface="Times New Roman"/>
                        </a:rPr>
                        <a:t>0,0000</a:t>
                      </a:r>
                      <a:endParaRPr lang="sv-SE" sz="1200" kern="12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Initial Measurement – No load - only 2 beams</a:t>
                      </a:r>
                      <a:endParaRPr lang="sv-SE" sz="1200" dirty="0">
                        <a:effectLst/>
                        <a:latin typeface="Calibri"/>
                        <a:ea typeface="Calibri"/>
                        <a:cs typeface="Times New Roman"/>
                      </a:endParaRPr>
                    </a:p>
                  </a:txBody>
                  <a:tcPr marL="68580" marR="68580" marT="0" marB="0" anchor="ctr"/>
                </a:tc>
              </a:tr>
              <a:tr h="0">
                <a:tc>
                  <a:txBody>
                    <a:bodyPr/>
                    <a:lstStyle/>
                    <a:p>
                      <a:pPr algn="ctr">
                        <a:lnSpc>
                          <a:spcPts val="1400"/>
                        </a:lnSpc>
                        <a:spcAft>
                          <a:spcPts val="1200"/>
                        </a:spcAft>
                      </a:pPr>
                      <a:r>
                        <a:rPr lang="en-GB" sz="1200" dirty="0">
                          <a:effectLst/>
                        </a:rPr>
                        <a:t>22/08/2017</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1</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 8.6 </a:t>
                      </a:r>
                      <a:r>
                        <a:rPr lang="en-GB" sz="1200" dirty="0" smtClean="0">
                          <a:effectLst/>
                        </a:rPr>
                        <a:t>T/m</a:t>
                      </a:r>
                      <a:r>
                        <a:rPr lang="en-GB" sz="1200" baseline="30000" dirty="0" smtClean="0">
                          <a:effectLst/>
                        </a:rPr>
                        <a:t>2</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 </a:t>
                      </a:r>
                      <a:r>
                        <a:rPr lang="en-GB" sz="1200" dirty="0" smtClean="0">
                          <a:effectLst/>
                        </a:rPr>
                        <a:t>20 </a:t>
                      </a:r>
                      <a:r>
                        <a:rPr lang="en-GB" sz="1200" dirty="0">
                          <a:effectLst/>
                        </a:rPr>
                        <a:t>hours after loading</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Calibri"/>
                          <a:ea typeface="Calibri"/>
                          <a:cs typeface="Times New Roman"/>
                        </a:rPr>
                        <a:t>0,3204</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 8.6 T/m</a:t>
                      </a:r>
                      <a:r>
                        <a:rPr lang="en-GB" sz="1200" baseline="30000" dirty="0">
                          <a:effectLst/>
                        </a:rPr>
                        <a:t>2</a:t>
                      </a:r>
                      <a:r>
                        <a:rPr lang="en-GB" sz="1200" dirty="0">
                          <a:effectLst/>
                        </a:rPr>
                        <a:t> - 20 hours after loading</a:t>
                      </a:r>
                      <a:endParaRPr lang="sv-SE" sz="1200" dirty="0">
                        <a:effectLst/>
                        <a:latin typeface="Calibri"/>
                        <a:ea typeface="Calibri"/>
                        <a:cs typeface="Times New Roman"/>
                      </a:endParaRPr>
                    </a:p>
                  </a:txBody>
                  <a:tcPr marL="68580" marR="68580" marT="0" marB="0" anchor="ctr"/>
                </a:tc>
              </a:tr>
              <a:tr h="0">
                <a:tc>
                  <a:txBody>
                    <a:bodyPr/>
                    <a:lstStyle/>
                    <a:p>
                      <a:pPr algn="ctr">
                        <a:lnSpc>
                          <a:spcPts val="1400"/>
                        </a:lnSpc>
                        <a:spcAft>
                          <a:spcPts val="1200"/>
                        </a:spcAft>
                      </a:pPr>
                      <a:r>
                        <a:rPr lang="en-GB" sz="1200">
                          <a:effectLst/>
                        </a:rPr>
                        <a:t>22/08/2017</a:t>
                      </a:r>
                      <a:endParaRPr lang="sv-SE" sz="120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2</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16.3 T/m</a:t>
                      </a:r>
                      <a:r>
                        <a:rPr lang="en-GB" sz="1200" baseline="30000" dirty="0">
                          <a:effectLst/>
                        </a:rPr>
                        <a:t>2</a:t>
                      </a:r>
                      <a:r>
                        <a:rPr lang="en-GB" sz="1200" dirty="0">
                          <a:effectLst/>
                        </a:rPr>
                        <a:t> </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rPr>
                        <a:t>3 </a:t>
                      </a:r>
                      <a:r>
                        <a:rPr lang="en-GB" sz="1200" dirty="0">
                          <a:effectLst/>
                        </a:rPr>
                        <a:t>hours after loading</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Calibri"/>
                          <a:ea typeface="Calibri"/>
                          <a:cs typeface="Times New Roman"/>
                        </a:rPr>
                        <a:t>0,2396</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16.3 T/m</a:t>
                      </a:r>
                      <a:r>
                        <a:rPr lang="en-GB" sz="1200" baseline="30000" dirty="0">
                          <a:effectLst/>
                        </a:rPr>
                        <a:t>2</a:t>
                      </a:r>
                      <a:r>
                        <a:rPr lang="en-GB" sz="1200" dirty="0">
                          <a:effectLst/>
                        </a:rPr>
                        <a:t> - 3 hours after loading</a:t>
                      </a:r>
                      <a:endParaRPr lang="sv-SE" sz="1200" dirty="0">
                        <a:effectLst/>
                        <a:latin typeface="Calibri"/>
                        <a:ea typeface="Calibri"/>
                        <a:cs typeface="Times New Roman"/>
                      </a:endParaRPr>
                    </a:p>
                  </a:txBody>
                  <a:tcPr marL="68580" marR="68580" marT="0" marB="0" anchor="ctr"/>
                </a:tc>
              </a:tr>
              <a:tr h="0">
                <a:tc>
                  <a:txBody>
                    <a:bodyPr/>
                    <a:lstStyle/>
                    <a:p>
                      <a:pPr algn="ctr">
                        <a:lnSpc>
                          <a:spcPts val="1400"/>
                        </a:lnSpc>
                        <a:spcAft>
                          <a:spcPts val="1200"/>
                        </a:spcAft>
                      </a:pPr>
                      <a:r>
                        <a:rPr lang="en-GB" sz="1200">
                          <a:effectLst/>
                        </a:rPr>
                        <a:t>23/08/2017</a:t>
                      </a:r>
                      <a:endParaRPr lang="sv-SE" sz="120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3</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24 T/m</a:t>
                      </a:r>
                      <a:r>
                        <a:rPr lang="en-GB" sz="1200" baseline="30000" dirty="0">
                          <a:effectLst/>
                        </a:rPr>
                        <a:t>2</a:t>
                      </a:r>
                      <a:r>
                        <a:rPr lang="en-GB" sz="1200" dirty="0">
                          <a:effectLst/>
                        </a:rPr>
                        <a:t> </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rPr>
                        <a:t> </a:t>
                      </a:r>
                      <a:r>
                        <a:rPr lang="en-GB" sz="1200" dirty="0">
                          <a:effectLst/>
                        </a:rPr>
                        <a:t>4 hours after loading</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Calibri"/>
                          <a:ea typeface="Calibri"/>
                          <a:cs typeface="Times New Roman"/>
                        </a:rPr>
                        <a:t>0,3388</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24 T/m</a:t>
                      </a:r>
                      <a:r>
                        <a:rPr lang="en-GB" sz="1200" baseline="30000" dirty="0">
                          <a:effectLst/>
                        </a:rPr>
                        <a:t>2</a:t>
                      </a:r>
                      <a:r>
                        <a:rPr lang="en-GB" sz="1200" dirty="0">
                          <a:effectLst/>
                        </a:rPr>
                        <a:t> - 4 hours after loading</a:t>
                      </a:r>
                      <a:endParaRPr lang="sv-SE" sz="1200" dirty="0">
                        <a:effectLst/>
                        <a:latin typeface="Calibri"/>
                        <a:ea typeface="Calibri"/>
                        <a:cs typeface="Times New Roman"/>
                      </a:endParaRPr>
                    </a:p>
                  </a:txBody>
                  <a:tcPr marL="68580" marR="68580" marT="0" marB="0" anchor="ctr"/>
                </a:tc>
              </a:tr>
              <a:tr h="0">
                <a:tc>
                  <a:txBody>
                    <a:bodyPr/>
                    <a:lstStyle/>
                    <a:p>
                      <a:pPr algn="ctr">
                        <a:lnSpc>
                          <a:spcPts val="1400"/>
                        </a:lnSpc>
                        <a:spcAft>
                          <a:spcPts val="1200"/>
                        </a:spcAft>
                      </a:pPr>
                      <a:r>
                        <a:rPr lang="en-GB" sz="1200">
                          <a:effectLst/>
                        </a:rPr>
                        <a:t>30/08/2017</a:t>
                      </a:r>
                      <a:endParaRPr lang="sv-SE" sz="120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4</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24 T/m</a:t>
                      </a:r>
                      <a:r>
                        <a:rPr lang="en-GB" sz="1200" baseline="30000" dirty="0">
                          <a:effectLst/>
                        </a:rPr>
                        <a:t>2</a:t>
                      </a:r>
                      <a:r>
                        <a:rPr lang="en-GB" sz="1200" dirty="0">
                          <a:effectLst/>
                        </a:rPr>
                        <a:t> </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rPr>
                        <a:t>7 </a:t>
                      </a:r>
                      <a:r>
                        <a:rPr lang="en-GB" sz="1200" dirty="0">
                          <a:effectLst/>
                        </a:rPr>
                        <a:t>days after loading</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Calibri"/>
                          <a:ea typeface="Calibri"/>
                          <a:cs typeface="Times New Roman"/>
                        </a:rPr>
                        <a:t>0,3760</a:t>
                      </a:r>
                      <a:endParaRPr lang="sv-SE"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24 T/m</a:t>
                      </a:r>
                      <a:r>
                        <a:rPr lang="en-GB" sz="1200" baseline="30000" dirty="0">
                          <a:effectLst/>
                        </a:rPr>
                        <a:t>2</a:t>
                      </a:r>
                      <a:r>
                        <a:rPr lang="en-GB" sz="1200" dirty="0">
                          <a:effectLst/>
                        </a:rPr>
                        <a:t> – 7 days after loading</a:t>
                      </a:r>
                      <a:endParaRPr lang="sv-SE" sz="1200" dirty="0">
                        <a:effectLst/>
                        <a:latin typeface="Calibri"/>
                        <a:ea typeface="Calibri"/>
                        <a:cs typeface="Times New Roman"/>
                      </a:endParaRPr>
                    </a:p>
                  </a:txBody>
                  <a:tcPr marL="68580" marR="68580" marT="0" marB="0" anchor="ctr"/>
                </a:tc>
              </a:tr>
              <a:tr h="0">
                <a:tc>
                  <a:txBody>
                    <a:bodyPr/>
                    <a:lstStyle/>
                    <a:p>
                      <a:pPr algn="ctr">
                        <a:lnSpc>
                          <a:spcPts val="1400"/>
                        </a:lnSpc>
                        <a:spcAft>
                          <a:spcPts val="1200"/>
                        </a:spcAft>
                      </a:pPr>
                      <a:r>
                        <a:rPr lang="en-GB" sz="1200" b="0" dirty="0">
                          <a:effectLst/>
                          <a:latin typeface="Calibri"/>
                          <a:ea typeface="Calibri"/>
                          <a:cs typeface="Times New Roman"/>
                        </a:rPr>
                        <a:t>05/09/2017</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a:effectLst/>
                          <a:latin typeface="Calibri"/>
                          <a:ea typeface="Calibri"/>
                          <a:cs typeface="Times New Roman"/>
                        </a:rPr>
                        <a:t>5</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a:effectLst/>
                          <a:latin typeface="Calibri"/>
                          <a:ea typeface="Calibri"/>
                          <a:cs typeface="Times New Roman"/>
                        </a:rPr>
                        <a:t>24 T/m</a:t>
                      </a:r>
                      <a:r>
                        <a:rPr lang="en-GB" sz="1200" b="0" baseline="30000" dirty="0">
                          <a:effectLst/>
                          <a:latin typeface="Calibri"/>
                          <a:ea typeface="Calibri"/>
                          <a:cs typeface="Times New Roman"/>
                        </a:rPr>
                        <a:t>2</a:t>
                      </a:r>
                      <a:r>
                        <a:rPr lang="en-GB" sz="1200" b="0" dirty="0">
                          <a:effectLst/>
                          <a:latin typeface="Calibri"/>
                          <a:ea typeface="Calibri"/>
                          <a:cs typeface="Times New Roman"/>
                        </a:rPr>
                        <a:t> </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smtClean="0">
                          <a:effectLst/>
                          <a:latin typeface="Calibri"/>
                          <a:ea typeface="Calibri"/>
                          <a:cs typeface="Times New Roman"/>
                        </a:rPr>
                        <a:t>13 </a:t>
                      </a:r>
                      <a:r>
                        <a:rPr lang="en-GB" sz="1200" b="0" dirty="0">
                          <a:effectLst/>
                          <a:latin typeface="Calibri"/>
                          <a:ea typeface="Calibri"/>
                          <a:cs typeface="Times New Roman"/>
                        </a:rPr>
                        <a:t>days after loading</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smtClean="0">
                          <a:effectLst/>
                          <a:latin typeface="Calibri"/>
                          <a:ea typeface="Calibri"/>
                          <a:cs typeface="Times New Roman"/>
                        </a:rPr>
                        <a:t>0,5484</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a:effectLst/>
                          <a:latin typeface="Calibri"/>
                          <a:ea typeface="Calibri"/>
                          <a:cs typeface="Times New Roman"/>
                        </a:rPr>
                        <a:t>24 T/m</a:t>
                      </a:r>
                      <a:r>
                        <a:rPr lang="en-GB" sz="1200" b="0" baseline="30000" dirty="0">
                          <a:effectLst/>
                          <a:latin typeface="Calibri"/>
                          <a:ea typeface="Calibri"/>
                          <a:cs typeface="Times New Roman"/>
                        </a:rPr>
                        <a:t>2</a:t>
                      </a:r>
                      <a:r>
                        <a:rPr lang="en-GB" sz="1200" b="0" dirty="0">
                          <a:effectLst/>
                          <a:latin typeface="Calibri"/>
                          <a:ea typeface="Calibri"/>
                          <a:cs typeface="Times New Roman"/>
                        </a:rPr>
                        <a:t> – 13 days after loading</a:t>
                      </a:r>
                      <a:endParaRPr lang="sv-SE" sz="1200" b="0" dirty="0">
                        <a:effectLst/>
                        <a:latin typeface="Calibri"/>
                        <a:ea typeface="Calibri"/>
                        <a:cs typeface="Times New Roman"/>
                      </a:endParaRPr>
                    </a:p>
                  </a:txBody>
                  <a:tcPr marL="68580" marR="68580" marT="0" marB="0" anchor="ctr"/>
                </a:tc>
              </a:tr>
              <a:tr h="0">
                <a:tc>
                  <a:txBody>
                    <a:bodyPr/>
                    <a:lstStyle/>
                    <a:p>
                      <a:pPr algn="ctr">
                        <a:lnSpc>
                          <a:spcPts val="1400"/>
                        </a:lnSpc>
                        <a:spcAft>
                          <a:spcPts val="1200"/>
                        </a:spcAft>
                      </a:pPr>
                      <a:r>
                        <a:rPr lang="en-GB" sz="1200" b="0">
                          <a:effectLst/>
                          <a:latin typeface="Calibri"/>
                          <a:ea typeface="Calibri"/>
                          <a:cs typeface="Times New Roman"/>
                        </a:rPr>
                        <a:t>15/09/2017</a:t>
                      </a:r>
                      <a:endParaRPr lang="sv-SE" sz="1200" b="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a:effectLst/>
                          <a:latin typeface="Calibri"/>
                          <a:ea typeface="Calibri"/>
                          <a:cs typeface="Times New Roman"/>
                        </a:rPr>
                        <a:t>6</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a:effectLst/>
                          <a:latin typeface="Calibri"/>
                          <a:ea typeface="Calibri"/>
                          <a:cs typeface="Times New Roman"/>
                        </a:rPr>
                        <a:t>24 </a:t>
                      </a:r>
                      <a:r>
                        <a:rPr lang="en-GB" sz="1200" b="0" dirty="0" smtClean="0">
                          <a:effectLst/>
                          <a:latin typeface="Calibri"/>
                          <a:ea typeface="Calibri"/>
                          <a:cs typeface="Times New Roman"/>
                        </a:rPr>
                        <a:t>T/m</a:t>
                      </a:r>
                      <a:r>
                        <a:rPr lang="en-GB" sz="1200" b="0" baseline="30000" dirty="0" smtClean="0">
                          <a:effectLst/>
                          <a:latin typeface="Calibri"/>
                          <a:ea typeface="Calibri"/>
                          <a:cs typeface="Times New Roman"/>
                        </a:rPr>
                        <a:t>2</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smtClean="0">
                          <a:effectLst/>
                          <a:latin typeface="Calibri"/>
                          <a:ea typeface="Calibri"/>
                          <a:cs typeface="Times New Roman"/>
                        </a:rPr>
                        <a:t>23 </a:t>
                      </a:r>
                      <a:r>
                        <a:rPr lang="en-GB" sz="1200" b="0" dirty="0">
                          <a:effectLst/>
                          <a:latin typeface="Calibri"/>
                          <a:ea typeface="Calibri"/>
                          <a:cs typeface="Times New Roman"/>
                        </a:rPr>
                        <a:t>days after loading</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smtClean="0">
                          <a:effectLst/>
                          <a:latin typeface="Calibri"/>
                          <a:ea typeface="Calibri"/>
                          <a:cs typeface="Times New Roman"/>
                        </a:rPr>
                        <a:t>0,7103</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a:effectLst/>
                          <a:latin typeface="Calibri"/>
                          <a:ea typeface="Calibri"/>
                          <a:cs typeface="Times New Roman"/>
                        </a:rPr>
                        <a:t>24 T/m</a:t>
                      </a:r>
                      <a:r>
                        <a:rPr lang="en-GB" sz="1200" b="0" baseline="30000" dirty="0">
                          <a:effectLst/>
                          <a:latin typeface="Calibri"/>
                          <a:ea typeface="Calibri"/>
                          <a:cs typeface="Times New Roman"/>
                        </a:rPr>
                        <a:t>2</a:t>
                      </a:r>
                      <a:r>
                        <a:rPr lang="en-GB" sz="1200" b="0" dirty="0">
                          <a:effectLst/>
                          <a:latin typeface="Calibri"/>
                          <a:ea typeface="Calibri"/>
                          <a:cs typeface="Times New Roman"/>
                        </a:rPr>
                        <a:t> –23 days after loading</a:t>
                      </a:r>
                      <a:endParaRPr lang="sv-SE" sz="1200" b="0" dirty="0">
                        <a:effectLst/>
                        <a:latin typeface="Calibri"/>
                        <a:ea typeface="Calibri"/>
                        <a:cs typeface="Times New Roman"/>
                      </a:endParaRPr>
                    </a:p>
                  </a:txBody>
                  <a:tcPr marL="68580" marR="68580" marT="0" marB="0" anchor="ctr"/>
                </a:tc>
              </a:tr>
              <a:tr h="0">
                <a:tc>
                  <a:txBody>
                    <a:bodyPr/>
                    <a:lstStyle/>
                    <a:p>
                      <a:pPr algn="ctr">
                        <a:lnSpc>
                          <a:spcPts val="1400"/>
                        </a:lnSpc>
                        <a:spcAft>
                          <a:spcPts val="1200"/>
                        </a:spcAft>
                      </a:pPr>
                      <a:r>
                        <a:rPr lang="en-GB" sz="1200" b="0">
                          <a:effectLst/>
                          <a:latin typeface="Calibri"/>
                          <a:ea typeface="Calibri"/>
                          <a:cs typeface="Times New Roman"/>
                        </a:rPr>
                        <a:t>22/09/2017</a:t>
                      </a:r>
                      <a:endParaRPr lang="sv-SE" sz="1200" b="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a:effectLst/>
                          <a:latin typeface="Calibri"/>
                          <a:ea typeface="Calibri"/>
                          <a:cs typeface="Times New Roman"/>
                        </a:rPr>
                        <a:t>7</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a:effectLst/>
                          <a:latin typeface="Calibri"/>
                          <a:ea typeface="Calibri"/>
                          <a:cs typeface="Times New Roman"/>
                        </a:rPr>
                        <a:t> 4 days after NO LOAD</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a:effectLst/>
                          <a:latin typeface="Calibri"/>
                          <a:ea typeface="Calibri"/>
                          <a:cs typeface="Times New Roman"/>
                        </a:rPr>
                        <a:t> 4 days after NO LOAD</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smtClean="0">
                          <a:effectLst/>
                          <a:latin typeface="Calibri"/>
                          <a:ea typeface="Calibri"/>
                          <a:cs typeface="Times New Roman"/>
                        </a:rPr>
                        <a:t>0,5539</a:t>
                      </a:r>
                      <a:endParaRPr lang="sv-SE" sz="1200" b="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b="0" dirty="0">
                          <a:effectLst/>
                          <a:latin typeface="Calibri"/>
                          <a:ea typeface="Calibri"/>
                          <a:cs typeface="Times New Roman"/>
                        </a:rPr>
                        <a:t> 4 days after NO LOAD</a:t>
                      </a:r>
                      <a:endParaRPr lang="sv-SE" sz="1200" b="0" dirty="0">
                        <a:effectLst/>
                        <a:latin typeface="Calibri"/>
                        <a:ea typeface="Calibri"/>
                        <a:cs typeface="Times New Roman"/>
                      </a:endParaRPr>
                    </a:p>
                  </a:txBody>
                  <a:tcPr marL="68580" marR="68580" marT="0" marB="0" anchor="ctr"/>
                </a:tc>
              </a:tr>
            </a:tbl>
          </a:graphicData>
        </a:graphic>
      </p:graphicFrame>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13</a:t>
            </a:fld>
            <a:endParaRPr lang="sv-SE">
              <a:latin typeface="Calibri"/>
            </a:endParaRPr>
          </a:p>
        </p:txBody>
      </p:sp>
      <p:sp>
        <p:nvSpPr>
          <p:cNvPr id="6" name="TextBox 5"/>
          <p:cNvSpPr txBox="1"/>
          <p:nvPr/>
        </p:nvSpPr>
        <p:spPr>
          <a:xfrm>
            <a:off x="390868" y="4995171"/>
            <a:ext cx="4022382" cy="1200329"/>
          </a:xfrm>
          <a:prstGeom prst="rect">
            <a:avLst/>
          </a:prstGeom>
          <a:noFill/>
        </p:spPr>
        <p:txBody>
          <a:bodyPr wrap="square" rtlCol="0">
            <a:spAutoFit/>
          </a:bodyPr>
          <a:lstStyle/>
          <a:p>
            <a:r>
              <a:rPr lang="en-GB" sz="1200" b="1" dirty="0" smtClean="0"/>
              <a:t>NSS requirement: 3+3 mm (3  mm elastic + 3 mm plastic)</a:t>
            </a:r>
          </a:p>
          <a:p>
            <a:endParaRPr lang="en-GB" sz="1200" b="1" dirty="0"/>
          </a:p>
          <a:p>
            <a:r>
              <a:rPr lang="en-GB" sz="1200" b="1" dirty="0" smtClean="0"/>
              <a:t>Final total deflection: 0,71 mm</a:t>
            </a:r>
          </a:p>
          <a:p>
            <a:endParaRPr lang="en-GB" sz="1200" b="1" dirty="0"/>
          </a:p>
          <a:p>
            <a:endParaRPr lang="en-GB" sz="1200" b="1" dirty="0" smtClean="0"/>
          </a:p>
          <a:p>
            <a:endParaRPr lang="en-GB" sz="1200" b="1" dirty="0"/>
          </a:p>
        </p:txBody>
      </p:sp>
      <p:pic>
        <p:nvPicPr>
          <p:cNvPr id="7" name="Picture 6"/>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38850" y="5052790"/>
            <a:ext cx="1181100" cy="1162180"/>
          </a:xfrm>
          <a:prstGeom prst="rect">
            <a:avLst/>
          </a:prstGeom>
        </p:spPr>
      </p:pic>
    </p:spTree>
    <p:extLst>
      <p:ext uri="{BB962C8B-B14F-4D97-AF65-F5344CB8AC3E}">
        <p14:creationId xmlns:p14="http://schemas.microsoft.com/office/powerpoint/2010/main" val="393111688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759" y="309627"/>
            <a:ext cx="6067426" cy="847725"/>
          </a:xfrm>
        </p:spPr>
        <p:txBody>
          <a:bodyPr/>
          <a:lstStyle/>
          <a:p>
            <a:r>
              <a:rPr lang="en-GB" dirty="0" smtClean="0"/>
              <a:t>Deformation diagrams</a:t>
            </a:r>
            <a:endParaRPr lang="sv-SE"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14</a:t>
            </a:fld>
            <a:endParaRPr lang="sv-SE">
              <a:latin typeface="Calibri"/>
            </a:endParaRPr>
          </a:p>
        </p:txBody>
      </p:sp>
      <p:pic>
        <p:nvPicPr>
          <p:cNvPr id="5" name="Picture 4" descr="/Volumes/Share/Collaboration Area/Survey Alignment Metrology/Fabien/2017 08 30 E1 loading/E1.JPG"/>
          <p:cNvPicPr/>
          <p:nvPr/>
        </p:nvPicPr>
        <p:blipFill rotWithShape="1">
          <a:blip r:embed="rId2">
            <a:extLst>
              <a:ext uri="{28A0092B-C50C-407E-A947-70E740481C1C}">
                <a14:useLocalDpi xmlns:a14="http://schemas.microsoft.com/office/drawing/2010/main" val="0"/>
              </a:ext>
            </a:extLst>
          </a:blip>
          <a:srcRect l="4152" t="7853" r="9334" b="9687"/>
          <a:stretch/>
        </p:blipFill>
        <p:spPr bwMode="auto">
          <a:xfrm>
            <a:off x="5841364" y="1684159"/>
            <a:ext cx="2821305" cy="1491352"/>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2100" y="152400"/>
            <a:ext cx="1181100" cy="1162180"/>
          </a:xfrm>
          <a:prstGeom prst="rect">
            <a:avLst/>
          </a:prstGeom>
        </p:spPr>
      </p:pic>
      <p:sp>
        <p:nvSpPr>
          <p:cNvPr id="9" name="TextBox 8"/>
          <p:cNvSpPr txBox="1"/>
          <p:nvPr/>
        </p:nvSpPr>
        <p:spPr>
          <a:xfrm>
            <a:off x="266700" y="1955811"/>
            <a:ext cx="4122457" cy="369332"/>
          </a:xfrm>
          <a:prstGeom prst="rect">
            <a:avLst/>
          </a:prstGeom>
          <a:noFill/>
        </p:spPr>
        <p:txBody>
          <a:bodyPr wrap="square" rtlCol="0">
            <a:spAutoFit/>
          </a:bodyPr>
          <a:lstStyle/>
          <a:p>
            <a:r>
              <a:rPr lang="en-GB" dirty="0" smtClean="0"/>
              <a:t>Epoch 1 : 8.6 t/m2 </a:t>
            </a:r>
            <a:r>
              <a:rPr lang="en-GB" dirty="0"/>
              <a:t>20 hours after loading</a:t>
            </a:r>
            <a:r>
              <a:rPr lang="en-GB" dirty="0" smtClean="0"/>
              <a:t> </a:t>
            </a:r>
            <a:r>
              <a:rPr lang="en-GB" b="1" dirty="0" smtClean="0"/>
              <a:t>  </a:t>
            </a:r>
            <a:endParaRPr lang="sv-SE" b="1" dirty="0"/>
          </a:p>
        </p:txBody>
      </p:sp>
      <p:sp>
        <p:nvSpPr>
          <p:cNvPr id="12" name="Rectangle 11"/>
          <p:cNvSpPr/>
          <p:nvPr/>
        </p:nvSpPr>
        <p:spPr>
          <a:xfrm>
            <a:off x="266700" y="3939653"/>
            <a:ext cx="4514849" cy="369332"/>
          </a:xfrm>
          <a:prstGeom prst="rect">
            <a:avLst/>
          </a:prstGeom>
        </p:spPr>
        <p:txBody>
          <a:bodyPr wrap="square">
            <a:spAutoFit/>
          </a:bodyPr>
          <a:lstStyle/>
          <a:p>
            <a:pPr lvl="1" indent="0"/>
            <a:r>
              <a:rPr lang="en-GB" dirty="0"/>
              <a:t>Epoch 2: 16.3 T/m</a:t>
            </a:r>
            <a:r>
              <a:rPr lang="en-GB" baseline="30000" dirty="0"/>
              <a:t>2</a:t>
            </a:r>
            <a:r>
              <a:rPr lang="en-GB" dirty="0"/>
              <a:t> - 3 hours after loading</a:t>
            </a:r>
            <a:endParaRPr lang="sv-SE" dirty="0"/>
          </a:p>
        </p:txBody>
      </p:sp>
      <p:pic>
        <p:nvPicPr>
          <p:cNvPr id="13" name="Picture 12" descr="/Volumes/Share/Collaboration Area/Survey Alignment Metrology/Fabien/2017 08 30 E1 loading/E2.JPG"/>
          <p:cNvPicPr/>
          <p:nvPr/>
        </p:nvPicPr>
        <p:blipFill rotWithShape="1">
          <a:blip r:embed="rId4">
            <a:extLst>
              <a:ext uri="{28A0092B-C50C-407E-A947-70E740481C1C}">
                <a14:useLocalDpi xmlns:a14="http://schemas.microsoft.com/office/drawing/2010/main" val="0"/>
              </a:ext>
            </a:extLst>
          </a:blip>
          <a:srcRect l="6121" t="2346" r="10628" b="15069"/>
          <a:stretch/>
        </p:blipFill>
        <p:spPr bwMode="auto">
          <a:xfrm>
            <a:off x="5848349" y="3175511"/>
            <a:ext cx="2814320" cy="1581110"/>
          </a:xfrm>
          <a:prstGeom prst="rect">
            <a:avLst/>
          </a:prstGeom>
          <a:noFill/>
          <a:ln>
            <a:noFill/>
          </a:ln>
          <a:extLst>
            <a:ext uri="{53640926-AAD7-44D8-BBD7-CCE9431645EC}">
              <a14:shadowObscured xmlns:a14="http://schemas.microsoft.com/office/drawing/2010/main"/>
            </a:ext>
          </a:extLst>
        </p:spPr>
      </p:pic>
      <p:sp>
        <p:nvSpPr>
          <p:cNvPr id="16" name="Rectangle 15"/>
          <p:cNvSpPr/>
          <p:nvPr/>
        </p:nvSpPr>
        <p:spPr>
          <a:xfrm>
            <a:off x="406977" y="5777984"/>
            <a:ext cx="3982180" cy="369332"/>
          </a:xfrm>
          <a:prstGeom prst="rect">
            <a:avLst/>
          </a:prstGeom>
        </p:spPr>
        <p:txBody>
          <a:bodyPr wrap="none">
            <a:spAutoFit/>
          </a:bodyPr>
          <a:lstStyle/>
          <a:p>
            <a:pPr lvl="1" indent="0"/>
            <a:r>
              <a:rPr lang="en-GB" dirty="0"/>
              <a:t>Epoch 3: 24 T/m</a:t>
            </a:r>
            <a:r>
              <a:rPr lang="en-GB" baseline="30000" dirty="0"/>
              <a:t>2</a:t>
            </a:r>
            <a:r>
              <a:rPr lang="en-GB" dirty="0"/>
              <a:t> - 4 hours after loading</a:t>
            </a:r>
            <a:endParaRPr lang="sv-SE" dirty="0"/>
          </a:p>
        </p:txBody>
      </p:sp>
      <p:pic>
        <p:nvPicPr>
          <p:cNvPr id="17" name="Picture 16" descr="/Volumes/Share/Collaboration Area/Survey Alignment Metrology/Fabien/2017 08 30 E1 loading/E3.JPG"/>
          <p:cNvPicPr/>
          <p:nvPr/>
        </p:nvPicPr>
        <p:blipFill rotWithShape="1">
          <a:blip r:embed="rId5" cstate="print">
            <a:extLst>
              <a:ext uri="{28A0092B-C50C-407E-A947-70E740481C1C}">
                <a14:useLocalDpi xmlns:a14="http://schemas.microsoft.com/office/drawing/2010/main" val="0"/>
              </a:ext>
            </a:extLst>
          </a:blip>
          <a:srcRect l="2738" r="3060" b="2679"/>
          <a:stretch/>
        </p:blipFill>
        <p:spPr bwMode="auto">
          <a:xfrm>
            <a:off x="6277927" y="4828563"/>
            <a:ext cx="2306955" cy="1748789"/>
          </a:xfrm>
          <a:prstGeom prst="rect">
            <a:avLst/>
          </a:prstGeom>
          <a:noFill/>
          <a:ln>
            <a:noFill/>
          </a:ln>
          <a:extLst>
            <a:ext uri="{53640926-AAD7-44D8-BBD7-CCE9431645EC}">
              <a14:shadowObscured xmlns:a14="http://schemas.microsoft.com/office/drawing/2010/main"/>
            </a:ext>
          </a:extLst>
        </p:spPr>
      </p:pic>
      <p:sp>
        <p:nvSpPr>
          <p:cNvPr id="18" name="Content Placeholder 2"/>
          <p:cNvSpPr txBox="1">
            <a:spLocks/>
          </p:cNvSpPr>
          <p:nvPr/>
        </p:nvSpPr>
        <p:spPr>
          <a:xfrm>
            <a:off x="4926962" y="2593390"/>
            <a:ext cx="981076" cy="359151"/>
          </a:xfrm>
          <a:prstGeom prst="rect">
            <a:avLst/>
          </a:prstGeom>
        </p:spPr>
        <p:txBody>
          <a:bodyPr vert="horz" lIns="0" tIns="0" rIns="0" bIns="0" rtlCol="0">
            <a:noAutofit/>
          </a:bodyPr>
          <a:lst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0" lvl="1">
              <a:lnSpc>
                <a:spcPts val="2400"/>
              </a:lnSpc>
              <a:spcAft>
                <a:spcPts val="1200"/>
              </a:spcAft>
            </a:pPr>
            <a:r>
              <a:rPr lang="en-GB" sz="1600" dirty="0" smtClean="0">
                <a:solidFill>
                  <a:schemeClr val="tx1"/>
                </a:solidFill>
              </a:rPr>
              <a:t>0,3204 mm</a:t>
            </a:r>
            <a:endParaRPr lang="sv-SE" sz="1600" dirty="0" smtClean="0">
              <a:solidFill>
                <a:schemeClr val="tx1"/>
              </a:solidFill>
            </a:endParaRPr>
          </a:p>
          <a:p>
            <a:endParaRPr lang="sv-SE" dirty="0"/>
          </a:p>
        </p:txBody>
      </p:sp>
      <p:sp>
        <p:nvSpPr>
          <p:cNvPr id="19" name="Content Placeholder 2"/>
          <p:cNvSpPr txBox="1">
            <a:spLocks/>
          </p:cNvSpPr>
          <p:nvPr/>
        </p:nvSpPr>
        <p:spPr>
          <a:xfrm>
            <a:off x="4981574" y="4344930"/>
            <a:ext cx="981076" cy="359151"/>
          </a:xfrm>
          <a:prstGeom prst="rect">
            <a:avLst/>
          </a:prstGeom>
        </p:spPr>
        <p:txBody>
          <a:bodyPr vert="horz" lIns="0" tIns="0" rIns="0" bIns="0" rtlCol="0">
            <a:noAutofit/>
          </a:bodyPr>
          <a:lst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0" lvl="1">
              <a:lnSpc>
                <a:spcPts val="2400"/>
              </a:lnSpc>
              <a:spcAft>
                <a:spcPts val="1200"/>
              </a:spcAft>
            </a:pPr>
            <a:r>
              <a:rPr lang="en-GB" sz="1600" dirty="0" smtClean="0">
                <a:solidFill>
                  <a:schemeClr val="tx1"/>
                </a:solidFill>
              </a:rPr>
              <a:t>0,2396 mm</a:t>
            </a:r>
            <a:endParaRPr lang="sv-SE" sz="1600" dirty="0" smtClean="0">
              <a:solidFill>
                <a:schemeClr val="tx1"/>
              </a:solidFill>
            </a:endParaRPr>
          </a:p>
          <a:p>
            <a:endParaRPr lang="sv-SE" dirty="0"/>
          </a:p>
        </p:txBody>
      </p:sp>
      <p:sp>
        <p:nvSpPr>
          <p:cNvPr id="20" name="Content Placeholder 2"/>
          <p:cNvSpPr txBox="1">
            <a:spLocks/>
          </p:cNvSpPr>
          <p:nvPr/>
        </p:nvSpPr>
        <p:spPr>
          <a:xfrm>
            <a:off x="5012688" y="5719489"/>
            <a:ext cx="981076" cy="359151"/>
          </a:xfrm>
          <a:prstGeom prst="rect">
            <a:avLst/>
          </a:prstGeom>
        </p:spPr>
        <p:txBody>
          <a:bodyPr vert="horz" lIns="0" tIns="0" rIns="0" bIns="0" rtlCol="0">
            <a:noAutofit/>
          </a:bodyPr>
          <a:lst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0" lvl="1">
              <a:lnSpc>
                <a:spcPts val="2400"/>
              </a:lnSpc>
              <a:spcAft>
                <a:spcPts val="1200"/>
              </a:spcAft>
            </a:pPr>
            <a:r>
              <a:rPr lang="en-GB" sz="1600" dirty="0" smtClean="0">
                <a:solidFill>
                  <a:schemeClr val="tx1"/>
                </a:solidFill>
              </a:rPr>
              <a:t>0,3388 mm</a:t>
            </a:r>
            <a:endParaRPr lang="sv-SE" sz="1600" dirty="0" smtClean="0">
              <a:solidFill>
                <a:schemeClr val="tx1"/>
              </a:solidFill>
            </a:endParaRPr>
          </a:p>
          <a:p>
            <a:endParaRPr lang="sv-SE" dirty="0"/>
          </a:p>
        </p:txBody>
      </p:sp>
    </p:spTree>
    <p:extLst>
      <p:ext uri="{BB962C8B-B14F-4D97-AF65-F5344CB8AC3E}">
        <p14:creationId xmlns:p14="http://schemas.microsoft.com/office/powerpoint/2010/main" val="389841249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6" y="333374"/>
            <a:ext cx="3554934" cy="714375"/>
          </a:xfrm>
        </p:spPr>
        <p:txBody>
          <a:bodyPr/>
          <a:lstStyle/>
          <a:p>
            <a:r>
              <a:rPr lang="en-GB" dirty="0"/>
              <a:t>Deformation diagrams</a:t>
            </a:r>
            <a:endParaRPr lang="sv-SE" dirty="0"/>
          </a:p>
        </p:txBody>
      </p:sp>
      <p:sp>
        <p:nvSpPr>
          <p:cNvPr id="3" name="Content Placeholder 2"/>
          <p:cNvSpPr>
            <a:spLocks noGrp="1"/>
          </p:cNvSpPr>
          <p:nvPr>
            <p:ph idx="1"/>
          </p:nvPr>
        </p:nvSpPr>
        <p:spPr>
          <a:xfrm>
            <a:off x="439896" y="1986798"/>
            <a:ext cx="4316326" cy="359151"/>
          </a:xfrm>
        </p:spPr>
        <p:txBody>
          <a:bodyPr/>
          <a:lstStyle/>
          <a:p>
            <a:pPr marL="0" lvl="1">
              <a:lnSpc>
                <a:spcPts val="2400"/>
              </a:lnSpc>
              <a:spcAft>
                <a:spcPts val="1200"/>
              </a:spcAft>
            </a:pPr>
            <a:r>
              <a:rPr lang="en-GB" dirty="0">
                <a:solidFill>
                  <a:schemeClr val="tx1"/>
                </a:solidFill>
              </a:rPr>
              <a:t>Epoch 4 : 24 T/m</a:t>
            </a:r>
            <a:r>
              <a:rPr lang="en-GB" baseline="30000" dirty="0">
                <a:solidFill>
                  <a:schemeClr val="tx1"/>
                </a:solidFill>
              </a:rPr>
              <a:t>2</a:t>
            </a:r>
            <a:r>
              <a:rPr lang="en-GB" dirty="0">
                <a:solidFill>
                  <a:schemeClr val="tx1"/>
                </a:solidFill>
              </a:rPr>
              <a:t> – 7 days after loading</a:t>
            </a:r>
            <a:endParaRPr lang="sv-SE" dirty="0">
              <a:solidFill>
                <a:schemeClr val="tx1"/>
              </a:solidFill>
            </a:endParaRPr>
          </a:p>
          <a:p>
            <a:endParaRPr lang="sv-SE"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15</a:t>
            </a:fld>
            <a:endParaRPr lang="sv-SE">
              <a:latin typeface="Calibri"/>
            </a:endParaRPr>
          </a:p>
        </p:txBody>
      </p:sp>
      <p:sp>
        <p:nvSpPr>
          <p:cNvPr id="5" name="Rectangle 4"/>
          <p:cNvSpPr/>
          <p:nvPr/>
        </p:nvSpPr>
        <p:spPr>
          <a:xfrm>
            <a:off x="439896" y="3657600"/>
            <a:ext cx="4038285" cy="369332"/>
          </a:xfrm>
          <a:prstGeom prst="rect">
            <a:avLst/>
          </a:prstGeom>
        </p:spPr>
        <p:txBody>
          <a:bodyPr wrap="none">
            <a:spAutoFit/>
          </a:bodyPr>
          <a:lstStyle/>
          <a:p>
            <a:pPr lvl="1" indent="0"/>
            <a:r>
              <a:rPr lang="en-GB" dirty="0"/>
              <a:t>Epoch 5: 24 T/m</a:t>
            </a:r>
            <a:r>
              <a:rPr lang="en-GB" baseline="30000" dirty="0"/>
              <a:t>2</a:t>
            </a:r>
            <a:r>
              <a:rPr lang="en-GB" dirty="0"/>
              <a:t> – 13 days after loading</a:t>
            </a:r>
            <a:endParaRPr lang="sv-SE" dirty="0"/>
          </a:p>
        </p:txBody>
      </p:sp>
      <p:sp>
        <p:nvSpPr>
          <p:cNvPr id="6" name="Rectangle 5"/>
          <p:cNvSpPr/>
          <p:nvPr/>
        </p:nvSpPr>
        <p:spPr>
          <a:xfrm>
            <a:off x="578916" y="5507593"/>
            <a:ext cx="4038285" cy="369332"/>
          </a:xfrm>
          <a:prstGeom prst="rect">
            <a:avLst/>
          </a:prstGeom>
        </p:spPr>
        <p:txBody>
          <a:bodyPr wrap="none">
            <a:spAutoFit/>
          </a:bodyPr>
          <a:lstStyle/>
          <a:p>
            <a:pPr lvl="1" indent="0"/>
            <a:r>
              <a:rPr lang="en-GB" dirty="0"/>
              <a:t>Epoch 6: 24 T/m</a:t>
            </a:r>
            <a:r>
              <a:rPr lang="en-GB" baseline="30000" dirty="0"/>
              <a:t>2</a:t>
            </a:r>
            <a:r>
              <a:rPr lang="en-GB" dirty="0"/>
              <a:t> – 23 days after loading</a:t>
            </a:r>
            <a:endParaRPr lang="sv-SE" dirty="0"/>
          </a:p>
        </p:txBody>
      </p:sp>
      <p:pic>
        <p:nvPicPr>
          <p:cNvPr id="7" name="Picture 6" descr="/Volumes/Share/Collaboration Area/Survey Alignment Metrology/Fabien/2017 08 30 E1 loading/E4.JPG"/>
          <p:cNvPicPr/>
          <p:nvPr/>
        </p:nvPicPr>
        <p:blipFill rotWithShape="1">
          <a:blip r:embed="rId2">
            <a:extLst>
              <a:ext uri="{28A0092B-C50C-407E-A947-70E740481C1C}">
                <a14:useLocalDpi xmlns:a14="http://schemas.microsoft.com/office/drawing/2010/main" val="0"/>
              </a:ext>
            </a:extLst>
          </a:blip>
          <a:srcRect l="6157" t="6838" r="6725" b="8192"/>
          <a:stretch/>
        </p:blipFill>
        <p:spPr bwMode="auto">
          <a:xfrm>
            <a:off x="5615620" y="1593592"/>
            <a:ext cx="2999105" cy="1298659"/>
          </a:xfrm>
          <a:prstGeom prst="rect">
            <a:avLst/>
          </a:prstGeom>
          <a:noFill/>
          <a:ln>
            <a:noFill/>
          </a:ln>
          <a:extLst>
            <a:ext uri="{53640926-AAD7-44D8-BBD7-CCE9431645EC}">
              <a14:shadowObscured xmlns:a14="http://schemas.microsoft.com/office/drawing/2010/main"/>
            </a:ext>
          </a:extLst>
        </p:spPr>
      </p:pic>
      <p:pic>
        <p:nvPicPr>
          <p:cNvPr id="8" name="Picture 7" descr="/Volumes/Share/Collaboration Area/Survey Alignment Metrology/Fabien/2017 08 30 E1 loading/51.JPG"/>
          <p:cNvPicPr/>
          <p:nvPr/>
        </p:nvPicPr>
        <p:blipFill rotWithShape="1">
          <a:blip r:embed="rId3">
            <a:extLst>
              <a:ext uri="{28A0092B-C50C-407E-A947-70E740481C1C}">
                <a14:useLocalDpi xmlns:a14="http://schemas.microsoft.com/office/drawing/2010/main" val="0"/>
              </a:ext>
            </a:extLst>
          </a:blip>
          <a:srcRect l="5737" t="2724" r="6212" b="6381"/>
          <a:stretch/>
        </p:blipFill>
        <p:spPr bwMode="auto">
          <a:xfrm>
            <a:off x="5883908" y="3005152"/>
            <a:ext cx="2462530" cy="1539547"/>
          </a:xfrm>
          <a:prstGeom prst="rect">
            <a:avLst/>
          </a:prstGeom>
          <a:noFill/>
          <a:ln>
            <a:noFill/>
          </a:ln>
          <a:extLst>
            <a:ext uri="{53640926-AAD7-44D8-BBD7-CCE9431645EC}">
              <a14:shadowObscured xmlns:a14="http://schemas.microsoft.com/office/drawing/2010/main"/>
            </a:ext>
          </a:extLst>
        </p:spPr>
      </p:pic>
      <p:pic>
        <p:nvPicPr>
          <p:cNvPr id="9" name="Picture 8" descr="/Volumes/Share/Collaboration Area/Survey Alignment Metrology/Fabien/2017 08 30 E1 loading/61.JPG"/>
          <p:cNvPicPr/>
          <p:nvPr/>
        </p:nvPicPr>
        <p:blipFill rotWithShape="1">
          <a:blip r:embed="rId4">
            <a:extLst>
              <a:ext uri="{28A0092B-C50C-407E-A947-70E740481C1C}">
                <a14:useLocalDpi xmlns:a14="http://schemas.microsoft.com/office/drawing/2010/main" val="0"/>
              </a:ext>
            </a:extLst>
          </a:blip>
          <a:srcRect l="5545" t="2723" r="7717" b="4541"/>
          <a:stretch/>
        </p:blipFill>
        <p:spPr bwMode="auto">
          <a:xfrm>
            <a:off x="5883908" y="4832585"/>
            <a:ext cx="2462530" cy="1719348"/>
          </a:xfrm>
          <a:prstGeom prst="rect">
            <a:avLst/>
          </a:prstGeom>
          <a:noFill/>
          <a:ln>
            <a:noFill/>
          </a:ln>
          <a:extLst>
            <a:ext uri="{53640926-AAD7-44D8-BBD7-CCE9431645EC}">
              <a14:shadowObscured xmlns:a14="http://schemas.microsoft.com/office/drawing/2010/main"/>
            </a:ext>
          </a:extLst>
        </p:spPr>
      </p:pic>
      <p:sp>
        <p:nvSpPr>
          <p:cNvPr id="11" name="Content Placeholder 2"/>
          <p:cNvSpPr txBox="1">
            <a:spLocks/>
          </p:cNvSpPr>
          <p:nvPr/>
        </p:nvSpPr>
        <p:spPr>
          <a:xfrm>
            <a:off x="4902832" y="2646001"/>
            <a:ext cx="981076" cy="359151"/>
          </a:xfrm>
          <a:prstGeom prst="rect">
            <a:avLst/>
          </a:prstGeom>
        </p:spPr>
        <p:txBody>
          <a:bodyPr vert="horz" lIns="0" tIns="0" rIns="0" bIns="0" rtlCol="0">
            <a:noAutofit/>
          </a:bodyPr>
          <a:lst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0" lvl="1">
              <a:lnSpc>
                <a:spcPts val="2400"/>
              </a:lnSpc>
              <a:spcAft>
                <a:spcPts val="1200"/>
              </a:spcAft>
            </a:pPr>
            <a:r>
              <a:rPr lang="en-GB" sz="1600" dirty="0" smtClean="0">
                <a:solidFill>
                  <a:schemeClr val="tx1"/>
                </a:solidFill>
              </a:rPr>
              <a:t>0,3760 mm</a:t>
            </a:r>
            <a:endParaRPr lang="sv-SE" sz="1600" dirty="0" smtClean="0">
              <a:solidFill>
                <a:schemeClr val="tx1"/>
              </a:solidFill>
            </a:endParaRPr>
          </a:p>
          <a:p>
            <a:endParaRPr lang="sv-SE" dirty="0"/>
          </a:p>
        </p:txBody>
      </p:sp>
      <p:sp>
        <p:nvSpPr>
          <p:cNvPr id="12" name="Content Placeholder 2"/>
          <p:cNvSpPr txBox="1">
            <a:spLocks/>
          </p:cNvSpPr>
          <p:nvPr/>
        </p:nvSpPr>
        <p:spPr>
          <a:xfrm>
            <a:off x="4902832" y="4365124"/>
            <a:ext cx="981076" cy="359151"/>
          </a:xfrm>
          <a:prstGeom prst="rect">
            <a:avLst/>
          </a:prstGeom>
        </p:spPr>
        <p:txBody>
          <a:bodyPr vert="horz" lIns="0" tIns="0" rIns="0" bIns="0" rtlCol="0">
            <a:noAutofit/>
          </a:bodyPr>
          <a:lst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0" lvl="1">
              <a:lnSpc>
                <a:spcPts val="2400"/>
              </a:lnSpc>
              <a:spcAft>
                <a:spcPts val="1200"/>
              </a:spcAft>
            </a:pPr>
            <a:r>
              <a:rPr lang="en-GB" sz="1600" dirty="0" smtClean="0">
                <a:solidFill>
                  <a:schemeClr val="tx1"/>
                </a:solidFill>
              </a:rPr>
              <a:t>0,5484 mm</a:t>
            </a:r>
            <a:endParaRPr lang="sv-SE" sz="1600" dirty="0" smtClean="0">
              <a:solidFill>
                <a:schemeClr val="tx1"/>
              </a:solidFill>
            </a:endParaRPr>
          </a:p>
          <a:p>
            <a:endParaRPr lang="sv-SE" dirty="0"/>
          </a:p>
        </p:txBody>
      </p:sp>
      <p:sp>
        <p:nvSpPr>
          <p:cNvPr id="13" name="Content Placeholder 2"/>
          <p:cNvSpPr txBox="1">
            <a:spLocks/>
          </p:cNvSpPr>
          <p:nvPr/>
        </p:nvSpPr>
        <p:spPr>
          <a:xfrm>
            <a:off x="4902832" y="6024919"/>
            <a:ext cx="981076" cy="359151"/>
          </a:xfrm>
          <a:prstGeom prst="rect">
            <a:avLst/>
          </a:prstGeom>
        </p:spPr>
        <p:txBody>
          <a:bodyPr vert="horz" lIns="0" tIns="0" rIns="0" bIns="0" rtlCol="0">
            <a:noAutofit/>
          </a:bodyPr>
          <a:lst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0" lvl="1">
              <a:lnSpc>
                <a:spcPts val="2400"/>
              </a:lnSpc>
              <a:spcAft>
                <a:spcPts val="1200"/>
              </a:spcAft>
            </a:pPr>
            <a:r>
              <a:rPr lang="en-GB" sz="1600" dirty="0" smtClean="0">
                <a:solidFill>
                  <a:schemeClr val="tx1"/>
                </a:solidFill>
              </a:rPr>
              <a:t>0,7103 mm</a:t>
            </a:r>
            <a:endParaRPr lang="sv-SE" sz="1600" dirty="0" smtClean="0">
              <a:solidFill>
                <a:schemeClr val="tx1"/>
              </a:solidFill>
            </a:endParaRPr>
          </a:p>
          <a:p>
            <a:endParaRPr lang="sv-SE" dirty="0"/>
          </a:p>
        </p:txBody>
      </p:sp>
    </p:spTree>
    <p:extLst>
      <p:ext uri="{BB962C8B-B14F-4D97-AF65-F5344CB8AC3E}">
        <p14:creationId xmlns:p14="http://schemas.microsoft.com/office/powerpoint/2010/main" val="421694191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7" y="400050"/>
            <a:ext cx="3383483" cy="838200"/>
          </a:xfrm>
        </p:spPr>
        <p:txBody>
          <a:bodyPr/>
          <a:lstStyle/>
          <a:p>
            <a:r>
              <a:rPr lang="en-GB" dirty="0"/>
              <a:t>Deformation diagrams</a:t>
            </a:r>
            <a:endParaRPr lang="sv-SE"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16</a:t>
            </a:fld>
            <a:endParaRPr lang="sv-SE">
              <a:latin typeface="Calibri"/>
            </a:endParaRPr>
          </a:p>
        </p:txBody>
      </p:sp>
      <p:sp>
        <p:nvSpPr>
          <p:cNvPr id="7" name="Content Placeholder 6"/>
          <p:cNvSpPr>
            <a:spLocks noGrp="1"/>
          </p:cNvSpPr>
          <p:nvPr>
            <p:ph idx="1"/>
          </p:nvPr>
        </p:nvSpPr>
        <p:spPr>
          <a:xfrm>
            <a:off x="485775" y="1964950"/>
            <a:ext cx="3476625" cy="444876"/>
          </a:xfrm>
        </p:spPr>
        <p:txBody>
          <a:bodyPr/>
          <a:lstStyle/>
          <a:p>
            <a:pPr marL="0" lvl="1">
              <a:lnSpc>
                <a:spcPts val="2400"/>
              </a:lnSpc>
              <a:spcAft>
                <a:spcPts val="1200"/>
              </a:spcAft>
            </a:pPr>
            <a:r>
              <a:rPr lang="en-GB" dirty="0">
                <a:solidFill>
                  <a:schemeClr val="tx1"/>
                </a:solidFill>
              </a:rPr>
              <a:t>Epoch 7:  4 days after NO LOAD</a:t>
            </a:r>
            <a:endParaRPr lang="sv-SE" dirty="0">
              <a:solidFill>
                <a:schemeClr val="tx1"/>
              </a:solidFill>
            </a:endParaRPr>
          </a:p>
          <a:p>
            <a:endParaRPr lang="sv-SE" dirty="0"/>
          </a:p>
        </p:txBody>
      </p:sp>
      <p:pic>
        <p:nvPicPr>
          <p:cNvPr id="8" name="Picture 7"/>
          <p:cNvPicPr/>
          <p:nvPr/>
        </p:nvPicPr>
        <p:blipFill>
          <a:blip r:embed="rId2"/>
          <a:stretch>
            <a:fillRect/>
          </a:stretch>
        </p:blipFill>
        <p:spPr>
          <a:xfrm>
            <a:off x="6327138" y="1842770"/>
            <a:ext cx="2121535" cy="2200910"/>
          </a:xfrm>
          <a:prstGeom prst="rect">
            <a:avLst/>
          </a:prstGeom>
        </p:spPr>
      </p:pic>
      <p:sp>
        <p:nvSpPr>
          <p:cNvPr id="10" name="Content Placeholder 6"/>
          <p:cNvSpPr txBox="1">
            <a:spLocks/>
          </p:cNvSpPr>
          <p:nvPr/>
        </p:nvSpPr>
        <p:spPr>
          <a:xfrm>
            <a:off x="447675" y="2877261"/>
            <a:ext cx="4257676" cy="930650"/>
          </a:xfrm>
          <a:prstGeom prst="rect">
            <a:avLst/>
          </a:prstGeom>
        </p:spPr>
        <p:txBody>
          <a:bodyPr vert="horz" lIns="0" tIns="0" rIns="0" bIns="0" rtlCol="0">
            <a:noAutofit/>
          </a:bodyPr>
          <a:lst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0" lvl="1">
              <a:lnSpc>
                <a:spcPts val="2400"/>
              </a:lnSpc>
              <a:spcAft>
                <a:spcPts val="1200"/>
              </a:spcAft>
            </a:pPr>
            <a:r>
              <a:rPr lang="en-GB" dirty="0" smtClean="0">
                <a:solidFill>
                  <a:schemeClr val="tx1"/>
                </a:solidFill>
              </a:rPr>
              <a:t>Further information available on Chess</a:t>
            </a:r>
          </a:p>
          <a:p>
            <a:pPr marL="0" lvl="1">
              <a:lnSpc>
                <a:spcPts val="2400"/>
              </a:lnSpc>
              <a:spcAft>
                <a:spcPts val="1200"/>
              </a:spcAft>
            </a:pPr>
            <a:r>
              <a:rPr lang="en-GB" b="1" dirty="0" smtClean="0">
                <a:solidFill>
                  <a:schemeClr val="tx1"/>
                </a:solidFill>
              </a:rPr>
              <a:t>ESS - 0134619</a:t>
            </a:r>
            <a:endParaRPr lang="sv-SE" b="1" dirty="0" smtClean="0">
              <a:solidFill>
                <a:schemeClr val="tx1"/>
              </a:solidFill>
            </a:endParaRPr>
          </a:p>
          <a:p>
            <a:endParaRPr lang="sv-SE" dirty="0"/>
          </a:p>
        </p:txBody>
      </p:sp>
      <p:sp>
        <p:nvSpPr>
          <p:cNvPr id="11" name="Content Placeholder 2"/>
          <p:cNvSpPr txBox="1">
            <a:spLocks/>
          </p:cNvSpPr>
          <p:nvPr/>
        </p:nvSpPr>
        <p:spPr>
          <a:xfrm>
            <a:off x="5346062" y="3628336"/>
            <a:ext cx="981076" cy="359151"/>
          </a:xfrm>
          <a:prstGeom prst="rect">
            <a:avLst/>
          </a:prstGeom>
        </p:spPr>
        <p:txBody>
          <a:bodyPr vert="horz" lIns="0" tIns="0" rIns="0" bIns="0" rtlCol="0">
            <a:noAutofit/>
          </a:bodyPr>
          <a:lst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0" lvl="1">
              <a:lnSpc>
                <a:spcPts val="2400"/>
              </a:lnSpc>
              <a:spcAft>
                <a:spcPts val="1200"/>
              </a:spcAft>
            </a:pPr>
            <a:r>
              <a:rPr lang="en-GB" sz="1600" dirty="0" smtClean="0">
                <a:solidFill>
                  <a:schemeClr val="tx1"/>
                </a:solidFill>
              </a:rPr>
              <a:t>0,5539 mm</a:t>
            </a:r>
            <a:endParaRPr lang="sv-SE" sz="1600" dirty="0" smtClean="0">
              <a:solidFill>
                <a:schemeClr val="tx1"/>
              </a:solidFill>
            </a:endParaRPr>
          </a:p>
          <a:p>
            <a:endParaRPr lang="sv-SE" dirty="0"/>
          </a:p>
        </p:txBody>
      </p:sp>
      <p:sp>
        <p:nvSpPr>
          <p:cNvPr id="9" name="Content Placeholder 6"/>
          <p:cNvSpPr txBox="1">
            <a:spLocks/>
          </p:cNvSpPr>
          <p:nvPr/>
        </p:nvSpPr>
        <p:spPr>
          <a:xfrm>
            <a:off x="485775" y="4553661"/>
            <a:ext cx="4257676" cy="930650"/>
          </a:xfrm>
          <a:prstGeom prst="rect">
            <a:avLst/>
          </a:prstGeom>
        </p:spPr>
        <p:txBody>
          <a:bodyPr vert="horz" lIns="0" tIns="0" rIns="0" bIns="0" rtlCol="0">
            <a:noAutofit/>
          </a:bodyPr>
          <a:lst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0" lvl="1">
              <a:lnSpc>
                <a:spcPts val="2400"/>
              </a:lnSpc>
              <a:spcAft>
                <a:spcPts val="1200"/>
              </a:spcAft>
            </a:pPr>
            <a:endParaRPr lang="sv-SE" b="1" dirty="0" smtClean="0">
              <a:solidFill>
                <a:schemeClr val="tx1"/>
              </a:solidFill>
            </a:endParaRPr>
          </a:p>
          <a:p>
            <a:endParaRPr lang="sv-SE" dirty="0"/>
          </a:p>
        </p:txBody>
      </p:sp>
      <p:sp>
        <p:nvSpPr>
          <p:cNvPr id="12" name="Content Placeholder 6"/>
          <p:cNvSpPr txBox="1">
            <a:spLocks/>
          </p:cNvSpPr>
          <p:nvPr/>
        </p:nvSpPr>
        <p:spPr>
          <a:xfrm>
            <a:off x="447675" y="4540083"/>
            <a:ext cx="7781925" cy="1984542"/>
          </a:xfrm>
          <a:prstGeom prst="rect">
            <a:avLst/>
          </a:prstGeom>
        </p:spPr>
        <p:txBody>
          <a:bodyPr vert="horz" lIns="0" tIns="0" rIns="0" bIns="0" rtlCol="0">
            <a:noAutofit/>
          </a:bodyPr>
          <a:lst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0" lvl="1">
              <a:lnSpc>
                <a:spcPts val="2400"/>
              </a:lnSpc>
              <a:spcAft>
                <a:spcPts val="1200"/>
              </a:spcAft>
            </a:pPr>
            <a:r>
              <a:rPr lang="en-GB" b="1" dirty="0" smtClean="0">
                <a:solidFill>
                  <a:schemeClr val="tx1"/>
                </a:solidFill>
              </a:rPr>
              <a:t>Comment</a:t>
            </a:r>
          </a:p>
          <a:p>
            <a:pPr marL="0" lvl="1" algn="just">
              <a:lnSpc>
                <a:spcPts val="2400"/>
              </a:lnSpc>
              <a:spcAft>
                <a:spcPts val="1200"/>
              </a:spcAft>
            </a:pPr>
            <a:r>
              <a:rPr lang="en-GB" dirty="0" smtClean="0">
                <a:solidFill>
                  <a:schemeClr val="tx1"/>
                </a:solidFill>
              </a:rPr>
              <a:t>The concrete slab behaviour into E01 fulfil the NSS requirement and the total deflection surveyed  is consistent with the structural analysis.</a:t>
            </a:r>
          </a:p>
          <a:p>
            <a:pPr marL="0" lvl="1">
              <a:lnSpc>
                <a:spcPts val="2400"/>
              </a:lnSpc>
              <a:spcAft>
                <a:spcPts val="1200"/>
              </a:spcAft>
            </a:pPr>
            <a:r>
              <a:rPr lang="en-US" dirty="0">
                <a:solidFill>
                  <a:schemeClr val="tx1"/>
                </a:solidFill>
              </a:rPr>
              <a:t>A</a:t>
            </a:r>
            <a:r>
              <a:rPr lang="en-US" dirty="0" smtClean="0">
                <a:solidFill>
                  <a:schemeClr val="tx1"/>
                </a:solidFill>
              </a:rPr>
              <a:t> </a:t>
            </a:r>
            <a:r>
              <a:rPr lang="en-US" dirty="0">
                <a:solidFill>
                  <a:schemeClr val="tx1"/>
                </a:solidFill>
              </a:rPr>
              <a:t>single month load test </a:t>
            </a:r>
            <a:r>
              <a:rPr lang="en-US" dirty="0" smtClean="0">
                <a:solidFill>
                  <a:schemeClr val="tx1"/>
                </a:solidFill>
              </a:rPr>
              <a:t>provides an indication but remain a  </a:t>
            </a:r>
            <a:r>
              <a:rPr lang="en-US" dirty="0">
                <a:solidFill>
                  <a:schemeClr val="tx1"/>
                </a:solidFill>
              </a:rPr>
              <a:t>partial results on the slab </a:t>
            </a:r>
            <a:r>
              <a:rPr lang="en-US" dirty="0" smtClean="0">
                <a:solidFill>
                  <a:schemeClr val="tx1"/>
                </a:solidFill>
              </a:rPr>
              <a:t>behavior. </a:t>
            </a:r>
            <a:endParaRPr lang="sv-SE" dirty="0">
              <a:solidFill>
                <a:schemeClr val="tx1"/>
              </a:solidFill>
            </a:endParaRPr>
          </a:p>
        </p:txBody>
      </p:sp>
    </p:spTree>
    <p:extLst>
      <p:ext uri="{BB962C8B-B14F-4D97-AF65-F5344CB8AC3E}">
        <p14:creationId xmlns:p14="http://schemas.microsoft.com/office/powerpoint/2010/main" val="391418947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6" y="457200"/>
            <a:ext cx="5793309" cy="685800"/>
          </a:xfrm>
        </p:spPr>
        <p:txBody>
          <a:bodyPr/>
          <a:lstStyle/>
          <a:p>
            <a:r>
              <a:rPr lang="en-GB" dirty="0" err="1" smtClean="0"/>
              <a:t>Naviswork</a:t>
            </a:r>
            <a:r>
              <a:rPr lang="en-GB" dirty="0" smtClean="0"/>
              <a:t> - 3D coordination models</a:t>
            </a:r>
            <a:endParaRPr lang="sv-SE"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77328469"/>
              </p:ext>
            </p:extLst>
          </p:nvPr>
        </p:nvGraphicFramePr>
        <p:xfrm>
          <a:off x="569913" y="2016125"/>
          <a:ext cx="8012112" cy="741680"/>
        </p:xfrm>
        <a:graphic>
          <a:graphicData uri="http://schemas.openxmlformats.org/drawingml/2006/table">
            <a:tbl>
              <a:tblPr firstRow="1" bandRow="1">
                <a:tableStyleId>{5940675A-B579-460E-94D1-54222C63F5DA}</a:tableStyleId>
              </a:tblPr>
              <a:tblGrid>
                <a:gridCol w="4006056"/>
                <a:gridCol w="4006056"/>
              </a:tblGrid>
              <a:tr h="370840">
                <a:tc>
                  <a:txBody>
                    <a:bodyPr/>
                    <a:lstStyle/>
                    <a:p>
                      <a:r>
                        <a:rPr lang="en-GB" dirty="0" smtClean="0"/>
                        <a:t>Updated coordination model D</a:t>
                      </a:r>
                      <a:r>
                        <a:rPr lang="en-GB" baseline="0" dirty="0" smtClean="0"/>
                        <a:t> </a:t>
                      </a:r>
                      <a:r>
                        <a:rPr lang="en-GB" dirty="0" smtClean="0"/>
                        <a:t>buildings</a:t>
                      </a:r>
                      <a:endParaRPr lang="sv-SE" dirty="0"/>
                    </a:p>
                  </a:txBody>
                  <a:tcPr/>
                </a:tc>
                <a:tc>
                  <a:txBody>
                    <a:bodyPr/>
                    <a:lstStyle/>
                    <a:p>
                      <a:pPr algn="ctr"/>
                      <a:r>
                        <a:rPr lang="en-US" sz="1800" u="sng" kern="1200" dirty="0" smtClean="0">
                          <a:solidFill>
                            <a:schemeClr val="tx1"/>
                          </a:solidFill>
                          <a:effectLst/>
                          <a:latin typeface="+mn-lt"/>
                          <a:ea typeface="+mn-ea"/>
                          <a:cs typeface="+mn-cs"/>
                          <a:hlinkClick r:id="rId2"/>
                        </a:rPr>
                        <a:t>ESS-0026363</a:t>
                      </a:r>
                      <a:r>
                        <a:rPr lang="en-US" sz="1800" u="sng" kern="1200" dirty="0" smtClean="0">
                          <a:solidFill>
                            <a:schemeClr val="tx1"/>
                          </a:solidFill>
                          <a:effectLst/>
                          <a:latin typeface="+mn-lt"/>
                          <a:ea typeface="+mn-ea"/>
                          <a:cs typeface="+mn-cs"/>
                        </a:rPr>
                        <a:t> (available in CHESS)</a:t>
                      </a:r>
                      <a:endParaRPr lang="sv-SE" dirty="0"/>
                    </a:p>
                  </a:txBody>
                  <a:tcPr/>
                </a:tc>
              </a:tr>
              <a:tr h="370840">
                <a:tc>
                  <a:txBody>
                    <a:bodyPr/>
                    <a:lstStyle/>
                    <a:p>
                      <a:r>
                        <a:rPr lang="en-GB" dirty="0" smtClean="0"/>
                        <a:t>Updated coordination model E</a:t>
                      </a:r>
                      <a:r>
                        <a:rPr lang="en-GB" baseline="0" dirty="0" smtClean="0"/>
                        <a:t> </a:t>
                      </a:r>
                      <a:r>
                        <a:rPr lang="en-GB" dirty="0" smtClean="0"/>
                        <a:t>buildings</a:t>
                      </a:r>
                      <a:endParaRPr lang="sv-SE" dirty="0"/>
                    </a:p>
                  </a:txBody>
                  <a:tcPr/>
                </a:tc>
                <a:tc>
                  <a:txBody>
                    <a:bodyPr/>
                    <a:lstStyle/>
                    <a:p>
                      <a:pPr algn="ctr"/>
                      <a:r>
                        <a:rPr lang="en-US" sz="1800" u="sng" kern="1200" dirty="0" smtClean="0">
                          <a:solidFill>
                            <a:schemeClr val="tx1"/>
                          </a:solidFill>
                          <a:effectLst/>
                          <a:latin typeface="+mn-lt"/>
                          <a:ea typeface="+mn-ea"/>
                          <a:cs typeface="+mn-cs"/>
                          <a:hlinkClick r:id="rId3"/>
                        </a:rPr>
                        <a:t>ESS-0026362</a:t>
                      </a:r>
                      <a:r>
                        <a:rPr lang="en-US" sz="1800" u="sng" kern="1200" dirty="0" smtClean="0">
                          <a:solidFill>
                            <a:schemeClr val="tx1"/>
                          </a:solidFill>
                          <a:effectLst/>
                          <a:latin typeface="+mn-lt"/>
                          <a:ea typeface="+mn-ea"/>
                          <a:cs typeface="+mn-cs"/>
                        </a:rPr>
                        <a:t> (available in CHESS)</a:t>
                      </a:r>
                      <a:endParaRPr lang="sv-SE" dirty="0"/>
                    </a:p>
                  </a:txBody>
                  <a:tcPr/>
                </a:tc>
              </a:tr>
            </a:tbl>
          </a:graphicData>
        </a:graphic>
      </p:graphicFrame>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17</a:t>
            </a:fld>
            <a:endParaRPr lang="sv-SE">
              <a:latin typeface="Calibri"/>
            </a:endParaRPr>
          </a:p>
        </p:txBody>
      </p:sp>
      <p:sp>
        <p:nvSpPr>
          <p:cNvPr id="6" name="Rectangle 5"/>
          <p:cNvSpPr/>
          <p:nvPr/>
        </p:nvSpPr>
        <p:spPr>
          <a:xfrm>
            <a:off x="578916" y="3118678"/>
            <a:ext cx="3725862" cy="1477328"/>
          </a:xfrm>
          <a:prstGeom prst="rect">
            <a:avLst/>
          </a:prstGeom>
        </p:spPr>
        <p:txBody>
          <a:bodyPr wrap="square">
            <a:spAutoFit/>
          </a:bodyPr>
          <a:lstStyle/>
          <a:p>
            <a:r>
              <a:rPr lang="en-US" dirty="0"/>
              <a:t>You can download </a:t>
            </a:r>
            <a:r>
              <a:rPr lang="en-US" b="1" dirty="0" err="1"/>
              <a:t>Navisworks</a:t>
            </a:r>
            <a:r>
              <a:rPr lang="en-US" dirty="0"/>
              <a:t> Freedom 2017 at: </a:t>
            </a:r>
            <a:r>
              <a:rPr lang="en-US" u="sng" dirty="0">
                <a:hlinkClick r:id="rId4"/>
              </a:rPr>
              <a:t>http://www.autodesk.com/products/autodesk-navisworks-family/autodesk-navisworks-freedom</a:t>
            </a:r>
            <a:endParaRPr lang="sv-SE" dirty="0"/>
          </a:p>
        </p:txBody>
      </p:sp>
      <p:pic>
        <p:nvPicPr>
          <p:cNvPr id="7170" name="Picture 2" descr="Risultati immagini per naviswork freedom 20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7676" y="4824412"/>
            <a:ext cx="1220367" cy="122036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6372" t="28440" r="46362"/>
          <a:stretch/>
        </p:blipFill>
        <p:spPr bwMode="auto">
          <a:xfrm>
            <a:off x="4914143" y="2971994"/>
            <a:ext cx="3278114" cy="337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530775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3" y="219075"/>
            <a:ext cx="6553202" cy="847725"/>
          </a:xfrm>
        </p:spPr>
        <p:txBody>
          <a:bodyPr/>
          <a:lstStyle/>
          <a:p>
            <a:r>
              <a:rPr lang="en-GB" dirty="0" err="1" smtClean="0"/>
              <a:t>Naviswork</a:t>
            </a:r>
            <a:r>
              <a:rPr lang="en-GB" dirty="0" smtClean="0"/>
              <a:t> 3D model (E01,E02,D03 buildings) </a:t>
            </a:r>
            <a:endParaRPr lang="sv-SE"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18</a:t>
            </a:fld>
            <a:endParaRPr lang="sv-SE">
              <a:latin typeface="Calibri"/>
            </a:endParaRP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2647" t="19741" r="24953" b="7295"/>
          <a:stretch/>
        </p:blipFill>
        <p:spPr bwMode="auto">
          <a:xfrm>
            <a:off x="312824" y="1643148"/>
            <a:ext cx="4192501" cy="225552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cstate="print">
            <a:extLst>
              <a:ext uri="{28A0092B-C50C-407E-A947-70E740481C1C}">
                <a14:useLocalDpi xmlns:a14="http://schemas.microsoft.com/office/drawing/2010/main" val="0"/>
              </a:ext>
            </a:extLst>
          </a:blip>
          <a:srcRect l="4541" t="22204" r="24376" b="10468"/>
          <a:stretch/>
        </p:blipFill>
        <p:spPr bwMode="auto">
          <a:xfrm>
            <a:off x="4724400" y="1643148"/>
            <a:ext cx="4076701" cy="2255520"/>
          </a:xfrm>
          <a:prstGeom prst="rect">
            <a:avLst/>
          </a:prstGeom>
          <a:ln>
            <a:noFill/>
          </a:ln>
          <a:extLst>
            <a:ext uri="{53640926-AAD7-44D8-BBD7-CCE9431645EC}">
              <a14:shadowObscured xmlns:a14="http://schemas.microsoft.com/office/drawing/2010/main"/>
            </a:ext>
          </a:extLst>
        </p:spPr>
      </p:pic>
      <p:sp>
        <p:nvSpPr>
          <p:cNvPr id="8" name="Title 1"/>
          <p:cNvSpPr txBox="1">
            <a:spLocks/>
          </p:cNvSpPr>
          <p:nvPr/>
        </p:nvSpPr>
        <p:spPr>
          <a:xfrm>
            <a:off x="5450417" y="4484158"/>
            <a:ext cx="2624666" cy="1219200"/>
          </a:xfrm>
          <a:prstGeom prst="rect">
            <a:avLst/>
          </a:prstGeom>
        </p:spPr>
        <p:txBody>
          <a:bodyPr vert="horz" lIns="0" tIns="0" rIns="0" bIns="0" rtlCol="0" anchor="ctr">
            <a:noAutofit/>
          </a:bodyPr>
          <a:lstStyle>
            <a:lvl1pPr algn="l" defTabSz="457145" rtl="0" eaLnBrk="1" latinLnBrk="0" hangingPunct="1">
              <a:spcBef>
                <a:spcPct val="0"/>
              </a:spcBef>
              <a:buNone/>
              <a:defRPr sz="2800" kern="1200">
                <a:solidFill>
                  <a:schemeClr val="bg1"/>
                </a:solidFill>
                <a:latin typeface="+mj-lt"/>
                <a:ea typeface="+mj-ea"/>
                <a:cs typeface="+mj-cs"/>
              </a:defRPr>
            </a:lvl1pPr>
          </a:lstStyle>
          <a:p>
            <a:pPr algn="ctr"/>
            <a:r>
              <a:rPr lang="en-GB" sz="2000" dirty="0" smtClean="0">
                <a:solidFill>
                  <a:schemeClr val="tx1"/>
                </a:solidFill>
              </a:rPr>
              <a:t>Buildings and instruments integration </a:t>
            </a:r>
            <a:endParaRPr lang="sv-SE" sz="2000" dirty="0">
              <a:solidFill>
                <a:schemeClr val="tx1"/>
              </a:solidFill>
            </a:endParaRPr>
          </a:p>
        </p:txBody>
      </p:sp>
      <p:pic>
        <p:nvPicPr>
          <p:cNvPr id="9"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1908" t="28195" r="30814" b="4841"/>
          <a:stretch/>
        </p:blipFill>
        <p:spPr bwMode="auto">
          <a:xfrm>
            <a:off x="312824" y="4031192"/>
            <a:ext cx="4192501" cy="24324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651081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7" y="276225"/>
            <a:ext cx="6067426" cy="847725"/>
          </a:xfrm>
        </p:spPr>
        <p:txBody>
          <a:bodyPr/>
          <a:lstStyle/>
          <a:p>
            <a:r>
              <a:rPr lang="en-GB" dirty="0" smtClean="0"/>
              <a:t>Sections E buildings</a:t>
            </a:r>
            <a:endParaRPr lang="sv-SE"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19</a:t>
            </a:fld>
            <a:endParaRPr lang="sv-SE">
              <a:latin typeface="Calibri"/>
            </a:endParaRPr>
          </a:p>
        </p:txBody>
      </p:sp>
      <p:pic>
        <p:nvPicPr>
          <p:cNvPr id="5" name="Content Placeholder 4"/>
          <p:cNvPicPr>
            <a:picLocks noGrp="1"/>
          </p:cNvPicPr>
          <p:nvPr>
            <p:ph idx="1"/>
          </p:nvPr>
        </p:nvPicPr>
        <p:blipFill rotWithShape="1">
          <a:blip r:embed="rId2" cstate="print">
            <a:extLst>
              <a:ext uri="{28A0092B-C50C-407E-A947-70E740481C1C}">
                <a14:useLocalDpi xmlns:a14="http://schemas.microsoft.com/office/drawing/2010/main" val="0"/>
              </a:ext>
            </a:extLst>
          </a:blip>
          <a:srcRect l="9452" t="31215" r="26465" b="11536"/>
          <a:stretch/>
        </p:blipFill>
        <p:spPr bwMode="auto">
          <a:xfrm>
            <a:off x="578917" y="1842117"/>
            <a:ext cx="3697148" cy="2136226"/>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9282" t="22909" r="26843" b="8013"/>
          <a:stretch/>
        </p:blipFill>
        <p:spPr bwMode="auto">
          <a:xfrm>
            <a:off x="4526571" y="1842117"/>
            <a:ext cx="3903053" cy="2136226"/>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cstate="print">
            <a:extLst>
              <a:ext uri="{28A0092B-C50C-407E-A947-70E740481C1C}">
                <a14:useLocalDpi xmlns:a14="http://schemas.microsoft.com/office/drawing/2010/main" val="0"/>
              </a:ext>
            </a:extLst>
          </a:blip>
          <a:srcRect l="19282" t="22909" r="26843" b="8013"/>
          <a:stretch/>
        </p:blipFill>
        <p:spPr bwMode="auto">
          <a:xfrm>
            <a:off x="578917" y="4114800"/>
            <a:ext cx="7850707" cy="22415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069795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673" y="388601"/>
            <a:ext cx="5700384" cy="579652"/>
          </a:xfrm>
        </p:spPr>
        <p:txBody>
          <a:bodyPr anchor="t">
            <a:noAutofit/>
          </a:bodyPr>
          <a:lstStyle/>
          <a:p>
            <a:r>
              <a:rPr lang="en-US" dirty="0" smtClean="0"/>
              <a:t>CF scope of work</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a:t>
            </a:fld>
            <a:endParaRPr lang="sv-SE" dirty="0">
              <a:solidFill>
                <a:prstClr val="black">
                  <a:tint val="75000"/>
                </a:prstClr>
              </a:solidFill>
              <a:latin typeface="Calibri"/>
            </a:endParaRPr>
          </a:p>
        </p:txBody>
      </p:sp>
      <p:sp>
        <p:nvSpPr>
          <p:cNvPr id="3" name="Rectangle 2"/>
          <p:cNvSpPr/>
          <p:nvPr/>
        </p:nvSpPr>
        <p:spPr>
          <a:xfrm>
            <a:off x="565705" y="1608088"/>
            <a:ext cx="7677502" cy="1138773"/>
          </a:xfrm>
          <a:prstGeom prst="rect">
            <a:avLst/>
          </a:prstGeom>
        </p:spPr>
        <p:txBody>
          <a:bodyPr wrap="square">
            <a:spAutoFit/>
          </a:bodyPr>
          <a:lstStyle/>
          <a:p>
            <a:pPr algn="just"/>
            <a:r>
              <a:rPr lang="en-US" sz="1200" dirty="0"/>
              <a:t>Conventional Facilities (CF) works </a:t>
            </a:r>
            <a:r>
              <a:rPr lang="en-US" sz="1200" dirty="0" smtClean="0"/>
              <a:t>to prepare </a:t>
            </a:r>
            <a:r>
              <a:rPr lang="en-US" sz="1200" dirty="0"/>
              <a:t>and execute the construction of European Spallation Source ERIC. Responsibilities include all buildings and systems required for operation of Accelerator, Target and Instruments, as well as site and infrastructure preparation, construction support, all facility buildings, user and general service buildings</a:t>
            </a:r>
            <a:r>
              <a:rPr lang="en-US" sz="1200" dirty="0" smtClean="0"/>
              <a:t>.</a:t>
            </a:r>
          </a:p>
          <a:p>
            <a:pPr algn="just"/>
            <a:endParaRPr lang="en-US" sz="1600" dirty="0"/>
          </a:p>
          <a:p>
            <a:pPr algn="just"/>
            <a:r>
              <a:rPr lang="en-US" sz="1400" dirty="0" smtClean="0"/>
              <a:t>With reference to NSS Division,  the buildings to be delivered are the following:</a:t>
            </a:r>
          </a:p>
        </p:txBody>
      </p:sp>
      <p:graphicFrame>
        <p:nvGraphicFramePr>
          <p:cNvPr id="9" name="Content Placeholder 4"/>
          <p:cNvGraphicFramePr>
            <a:graphicFrameLocks noGrp="1"/>
          </p:cNvGraphicFramePr>
          <p:nvPr>
            <p:ph idx="1"/>
            <p:extLst>
              <p:ext uri="{D42A27DB-BD31-4B8C-83A1-F6EECF244321}">
                <p14:modId xmlns:p14="http://schemas.microsoft.com/office/powerpoint/2010/main" val="1916753015"/>
              </p:ext>
            </p:extLst>
          </p:nvPr>
        </p:nvGraphicFramePr>
        <p:xfrm>
          <a:off x="647348" y="3074883"/>
          <a:ext cx="7467953" cy="2586143"/>
        </p:xfrm>
        <a:graphic>
          <a:graphicData uri="http://schemas.openxmlformats.org/drawingml/2006/table">
            <a:tbl>
              <a:tblPr firstRow="1" firstCol="1" bandRow="1">
                <a:tableStyleId>{5940675A-B579-460E-94D1-54222C63F5DA}</a:tableStyleId>
              </a:tblPr>
              <a:tblGrid>
                <a:gridCol w="787007"/>
                <a:gridCol w="2093709"/>
                <a:gridCol w="1181096"/>
                <a:gridCol w="3406141"/>
              </a:tblGrid>
              <a:tr h="477943">
                <a:tc>
                  <a:txBody>
                    <a:bodyPr/>
                    <a:lstStyle/>
                    <a:p>
                      <a:pPr algn="ctr">
                        <a:lnSpc>
                          <a:spcPts val="1400"/>
                        </a:lnSpc>
                        <a:spcAft>
                          <a:spcPts val="1200"/>
                        </a:spcAft>
                      </a:pPr>
                      <a:r>
                        <a:rPr lang="en-GB" sz="1200" b="1" dirty="0" smtClean="0">
                          <a:effectLst/>
                          <a:latin typeface="+mn-lt"/>
                          <a:ea typeface="+mn-ea"/>
                          <a:cs typeface="+mn-cs"/>
                        </a:rPr>
                        <a:t>Building</a:t>
                      </a:r>
                      <a:endParaRPr lang="sv-SE" sz="1200" b="1"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b="1" dirty="0" smtClean="0">
                          <a:effectLst/>
                          <a:latin typeface="+mn-lt"/>
                          <a:ea typeface="+mn-ea"/>
                          <a:cs typeface="+mn-cs"/>
                        </a:rPr>
                        <a:t>Description</a:t>
                      </a:r>
                      <a:endParaRPr lang="sv-SE" sz="1200" b="1"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b="1" dirty="0" smtClean="0">
                          <a:effectLst/>
                          <a:latin typeface="+mn-lt"/>
                          <a:ea typeface="+mn-ea"/>
                          <a:cs typeface="+mn-cs"/>
                        </a:rPr>
                        <a:t>Delivery</a:t>
                      </a:r>
                      <a:r>
                        <a:rPr lang="en-GB" sz="1200" b="1" baseline="0" dirty="0" smtClean="0">
                          <a:effectLst/>
                          <a:latin typeface="+mn-lt"/>
                          <a:ea typeface="+mn-ea"/>
                          <a:cs typeface="+mn-cs"/>
                        </a:rPr>
                        <a:t> date</a:t>
                      </a:r>
                      <a:r>
                        <a:rPr lang="sv-SE" sz="1200" b="1" baseline="0" dirty="0" smtClean="0">
                          <a:effectLst/>
                          <a:latin typeface="+mn-lt"/>
                          <a:ea typeface="+mn-ea"/>
                          <a:cs typeface="Times New Roman"/>
                        </a:rPr>
                        <a:t> (FULL ACCESS)</a:t>
                      </a:r>
                      <a:endParaRPr lang="en-GB" sz="1200" b="1" baseline="0" dirty="0" smtClean="0">
                        <a:effectLst/>
                        <a:latin typeface="+mn-lt"/>
                        <a:ea typeface="+mn-ea"/>
                        <a:cs typeface="+mn-cs"/>
                      </a:endParaRPr>
                    </a:p>
                  </a:txBody>
                  <a:tcPr marL="68580" marR="68580" marT="0" marB="0" anchor="ctr"/>
                </a:tc>
                <a:tc>
                  <a:txBody>
                    <a:bodyPr/>
                    <a:lstStyle/>
                    <a:p>
                      <a:pPr algn="ctr">
                        <a:lnSpc>
                          <a:spcPts val="1400"/>
                        </a:lnSpc>
                        <a:spcAft>
                          <a:spcPts val="1200"/>
                        </a:spcAft>
                      </a:pPr>
                      <a:r>
                        <a:rPr lang="en-GB" sz="1200" b="1" baseline="0" dirty="0" smtClean="0">
                          <a:effectLst/>
                          <a:latin typeface="+mn-lt"/>
                          <a:ea typeface="+mn-ea"/>
                          <a:cs typeface="+mn-cs"/>
                        </a:rPr>
                        <a:t>Building access</a:t>
                      </a:r>
                    </a:p>
                  </a:txBody>
                  <a:tcPr marL="68580" marR="68580" marT="0" marB="0" anchor="ctr"/>
                </a:tc>
              </a:tr>
              <a:tr h="0">
                <a:tc>
                  <a:txBody>
                    <a:bodyPr/>
                    <a:lstStyle/>
                    <a:p>
                      <a:pPr algn="ctr">
                        <a:lnSpc>
                          <a:spcPts val="1400"/>
                        </a:lnSpc>
                        <a:spcAft>
                          <a:spcPts val="1200"/>
                        </a:spcAft>
                      </a:pPr>
                      <a:r>
                        <a:rPr lang="en-GB" sz="1200" b="1" dirty="0" smtClean="0">
                          <a:effectLst/>
                          <a:latin typeface="+mn-lt"/>
                          <a:ea typeface="Calibri"/>
                          <a:cs typeface="Times New Roman"/>
                        </a:rPr>
                        <a:t>D01</a:t>
                      </a:r>
                      <a:endParaRPr lang="sv-SE" sz="1200" b="1"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Experimental Hall (Hall n. 1)</a:t>
                      </a:r>
                      <a:endParaRPr lang="sv-SE" sz="1200"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28.06.2020</a:t>
                      </a:r>
                      <a:endParaRPr lang="sv-SE" sz="1200"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Partial Access according to the Master</a:t>
                      </a:r>
                      <a:r>
                        <a:rPr lang="en-GB" sz="1200" baseline="0" dirty="0" smtClean="0">
                          <a:effectLst/>
                          <a:latin typeface="+mn-lt"/>
                          <a:ea typeface="Calibri"/>
                          <a:cs typeface="Times New Roman"/>
                        </a:rPr>
                        <a:t> Schedule 3.4</a:t>
                      </a:r>
                      <a:endParaRPr lang="sv-SE" sz="1200" dirty="0">
                        <a:effectLst/>
                        <a:latin typeface="+mn-lt"/>
                        <a:ea typeface="Calibri"/>
                        <a:cs typeface="Times New Roman"/>
                      </a:endParaRPr>
                    </a:p>
                  </a:txBody>
                  <a:tcPr marL="68580" marR="68580" marT="0" marB="0" anchor="ctr"/>
                </a:tc>
              </a:tr>
              <a:tr h="0">
                <a:tc>
                  <a:txBody>
                    <a:bodyPr/>
                    <a:lstStyle/>
                    <a:p>
                      <a:pPr algn="ctr">
                        <a:lnSpc>
                          <a:spcPts val="1400"/>
                        </a:lnSpc>
                        <a:spcAft>
                          <a:spcPts val="1200"/>
                        </a:spcAft>
                      </a:pPr>
                      <a:r>
                        <a:rPr lang="en-GB" sz="1200" b="1" dirty="0" smtClean="0">
                          <a:effectLst/>
                          <a:latin typeface="+mn-lt"/>
                          <a:ea typeface="Calibri"/>
                          <a:cs typeface="Times New Roman"/>
                        </a:rPr>
                        <a:t>D03</a:t>
                      </a:r>
                      <a:endParaRPr lang="sv-SE" sz="1200" b="1"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Experimental (Hall  n. 2)</a:t>
                      </a:r>
                      <a:endParaRPr lang="sv-SE" sz="1200"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02.04.2020</a:t>
                      </a:r>
                      <a:endParaRPr lang="sv-SE" sz="1200"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Partial Access according to the Master</a:t>
                      </a:r>
                      <a:r>
                        <a:rPr lang="en-GB" sz="1200" baseline="0" dirty="0" smtClean="0">
                          <a:effectLst/>
                          <a:latin typeface="+mn-lt"/>
                          <a:ea typeface="Calibri"/>
                          <a:cs typeface="Times New Roman"/>
                        </a:rPr>
                        <a:t> Schedule 3.4</a:t>
                      </a:r>
                      <a:endParaRPr lang="sv-SE" sz="1200" dirty="0">
                        <a:effectLst/>
                        <a:latin typeface="+mn-lt"/>
                        <a:ea typeface="Calibri"/>
                        <a:cs typeface="Times New Roman"/>
                      </a:endParaRPr>
                    </a:p>
                  </a:txBody>
                  <a:tcPr marL="68580" marR="68580" marT="0" marB="0" anchor="ctr"/>
                </a:tc>
              </a:tr>
              <a:tr h="0">
                <a:tc>
                  <a:txBody>
                    <a:bodyPr/>
                    <a:lstStyle/>
                    <a:p>
                      <a:pPr algn="ctr">
                        <a:lnSpc>
                          <a:spcPts val="1400"/>
                        </a:lnSpc>
                        <a:spcAft>
                          <a:spcPts val="1200"/>
                        </a:spcAft>
                      </a:pPr>
                      <a:r>
                        <a:rPr lang="en-GB" sz="1200" b="1" dirty="0" smtClean="0">
                          <a:solidFill>
                            <a:schemeClr val="tx1"/>
                          </a:solidFill>
                          <a:effectLst/>
                          <a:latin typeface="+mn-lt"/>
                          <a:ea typeface="Calibri"/>
                          <a:cs typeface="Times New Roman"/>
                        </a:rPr>
                        <a:t>D04</a:t>
                      </a:r>
                      <a:endParaRPr lang="sv-SE" sz="1200" b="1" dirty="0">
                        <a:solidFill>
                          <a:schemeClr val="tx1"/>
                        </a:solidFill>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solidFill>
                            <a:schemeClr val="tx1"/>
                          </a:solidFill>
                          <a:effectLst/>
                          <a:latin typeface="+mn-lt"/>
                          <a:ea typeface="Calibri"/>
                          <a:cs typeface="Times New Roman"/>
                        </a:rPr>
                        <a:t>Laboratory &amp; Workshops</a:t>
                      </a:r>
                      <a:endParaRPr lang="sv-SE" sz="1200" dirty="0">
                        <a:solidFill>
                          <a:schemeClr val="tx1"/>
                        </a:solidFill>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solidFill>
                            <a:schemeClr val="tx1"/>
                          </a:solidFill>
                          <a:effectLst/>
                          <a:latin typeface="+mn-lt"/>
                          <a:ea typeface="Calibri"/>
                          <a:cs typeface="Times New Roman"/>
                        </a:rPr>
                        <a:t>18.08.2019</a:t>
                      </a:r>
                      <a:endParaRPr lang="sv-SE" sz="1200" dirty="0">
                        <a:solidFill>
                          <a:schemeClr val="tx1"/>
                        </a:solidFill>
                        <a:effectLst/>
                        <a:latin typeface="+mn-lt"/>
                        <a:ea typeface="Calibri"/>
                        <a:cs typeface="Times New Roman"/>
                      </a:endParaRPr>
                    </a:p>
                  </a:txBody>
                  <a:tcPr marL="68580" marR="68580" marT="0" marB="0" anchor="ctr"/>
                </a:tc>
                <a:tc>
                  <a:txBody>
                    <a:bodyPr/>
                    <a:lstStyle/>
                    <a:p>
                      <a:pPr algn="ctr">
                        <a:lnSpc>
                          <a:spcPts val="1400"/>
                        </a:lnSpc>
                        <a:spcAft>
                          <a:spcPts val="1200"/>
                        </a:spcAft>
                      </a:pPr>
                      <a:endParaRPr lang="sv-SE" sz="1200" dirty="0">
                        <a:solidFill>
                          <a:schemeClr val="tx1"/>
                        </a:solidFill>
                        <a:effectLst/>
                        <a:latin typeface="+mn-lt"/>
                        <a:ea typeface="Calibri"/>
                        <a:cs typeface="Times New Roman"/>
                      </a:endParaRPr>
                    </a:p>
                  </a:txBody>
                  <a:tcPr marL="68580" marR="68580" marT="0" marB="0" anchor="ctr"/>
                </a:tc>
              </a:tr>
              <a:tr h="0">
                <a:tc>
                  <a:txBody>
                    <a:bodyPr/>
                    <a:lstStyle/>
                    <a:p>
                      <a:pPr algn="ctr">
                        <a:lnSpc>
                          <a:spcPts val="1400"/>
                        </a:lnSpc>
                        <a:spcAft>
                          <a:spcPts val="1200"/>
                        </a:spcAft>
                      </a:pPr>
                      <a:r>
                        <a:rPr lang="en-GB" sz="1200" b="1" dirty="0" smtClean="0">
                          <a:solidFill>
                            <a:schemeClr val="bg1">
                              <a:lumMod val="50000"/>
                            </a:schemeClr>
                          </a:solidFill>
                          <a:effectLst/>
                          <a:latin typeface="+mn-lt"/>
                          <a:ea typeface="Calibri"/>
                          <a:cs typeface="Times New Roman"/>
                        </a:rPr>
                        <a:t>D07</a:t>
                      </a:r>
                      <a:endParaRPr lang="sv-SE" sz="1200" b="1" dirty="0">
                        <a:solidFill>
                          <a:schemeClr val="bg1">
                            <a:lumMod val="50000"/>
                          </a:schemeClr>
                        </a:solidFill>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solidFill>
                            <a:schemeClr val="bg1">
                              <a:lumMod val="50000"/>
                            </a:schemeClr>
                          </a:solidFill>
                          <a:effectLst/>
                          <a:latin typeface="+mn-lt"/>
                          <a:ea typeface="Calibri"/>
                          <a:cs typeface="Times New Roman"/>
                        </a:rPr>
                        <a:t>Laboratory &amp; Workshops</a:t>
                      </a:r>
                      <a:endParaRPr lang="sv-SE" sz="1200" dirty="0">
                        <a:solidFill>
                          <a:schemeClr val="bg1">
                            <a:lumMod val="50000"/>
                          </a:schemeClr>
                        </a:solidFill>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strike="sngStrike" dirty="0" smtClean="0">
                          <a:solidFill>
                            <a:schemeClr val="bg1">
                              <a:lumMod val="50000"/>
                            </a:schemeClr>
                          </a:solidFill>
                          <a:effectLst/>
                          <a:latin typeface="+mn-lt"/>
                          <a:ea typeface="Calibri"/>
                          <a:cs typeface="Times New Roman"/>
                        </a:rPr>
                        <a:t>19.12.2019</a:t>
                      </a:r>
                    </a:p>
                    <a:p>
                      <a:pPr algn="ctr">
                        <a:lnSpc>
                          <a:spcPts val="1400"/>
                        </a:lnSpc>
                        <a:spcAft>
                          <a:spcPts val="1200"/>
                        </a:spcAft>
                      </a:pPr>
                      <a:r>
                        <a:rPr lang="en-GB" sz="1200" strike="noStrike" dirty="0" smtClean="0">
                          <a:solidFill>
                            <a:schemeClr val="bg1">
                              <a:lumMod val="50000"/>
                            </a:schemeClr>
                          </a:solidFill>
                          <a:effectLst/>
                          <a:latin typeface="+mn-lt"/>
                          <a:ea typeface="Calibri"/>
                          <a:cs typeface="Times New Roman"/>
                        </a:rPr>
                        <a:t>Out of CF Scope</a:t>
                      </a:r>
                      <a:endParaRPr lang="sv-SE" sz="1200" strike="noStrike" dirty="0">
                        <a:solidFill>
                          <a:schemeClr val="bg1">
                            <a:lumMod val="50000"/>
                          </a:schemeClr>
                        </a:solidFill>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baseline="0" dirty="0" smtClean="0">
                          <a:solidFill>
                            <a:schemeClr val="bg1">
                              <a:lumMod val="50000"/>
                            </a:schemeClr>
                          </a:solidFill>
                          <a:effectLst/>
                          <a:latin typeface="+mn-lt"/>
                          <a:ea typeface="Calibri"/>
                          <a:cs typeface="Times New Roman"/>
                        </a:rPr>
                        <a:t>CF provides design</a:t>
                      </a:r>
                      <a:endParaRPr lang="sv-SE" sz="1200" baseline="0" dirty="0" smtClean="0">
                        <a:solidFill>
                          <a:schemeClr val="bg1">
                            <a:lumMod val="50000"/>
                          </a:schemeClr>
                        </a:solidFill>
                        <a:effectLst/>
                        <a:latin typeface="+mn-lt"/>
                        <a:ea typeface="Calibri"/>
                        <a:cs typeface="Times New Roman"/>
                      </a:endParaRPr>
                    </a:p>
                    <a:p>
                      <a:pPr algn="ctr">
                        <a:lnSpc>
                          <a:spcPts val="1400"/>
                        </a:lnSpc>
                        <a:spcAft>
                          <a:spcPts val="1200"/>
                        </a:spcAft>
                      </a:pPr>
                      <a:r>
                        <a:rPr lang="en-GB" sz="1200" baseline="0" dirty="0" smtClean="0">
                          <a:solidFill>
                            <a:schemeClr val="bg1">
                              <a:lumMod val="50000"/>
                            </a:schemeClr>
                          </a:solidFill>
                          <a:effectLst/>
                          <a:latin typeface="+mn-lt"/>
                          <a:ea typeface="Calibri"/>
                          <a:cs typeface="Times New Roman"/>
                        </a:rPr>
                        <a:t>(18 months later)</a:t>
                      </a:r>
                    </a:p>
                  </a:txBody>
                  <a:tcPr marL="68580" marR="68580" marT="0" marB="0" anchor="ctr"/>
                </a:tc>
              </a:tr>
              <a:tr h="0">
                <a:tc>
                  <a:txBody>
                    <a:bodyPr/>
                    <a:lstStyle/>
                    <a:p>
                      <a:pPr algn="ctr">
                        <a:lnSpc>
                          <a:spcPts val="1400"/>
                        </a:lnSpc>
                        <a:spcAft>
                          <a:spcPts val="1200"/>
                        </a:spcAft>
                      </a:pPr>
                      <a:r>
                        <a:rPr lang="en-GB" sz="1200" b="1" dirty="0" smtClean="0">
                          <a:solidFill>
                            <a:schemeClr val="tx1"/>
                          </a:solidFill>
                          <a:effectLst/>
                          <a:latin typeface="+mn-lt"/>
                          <a:ea typeface="Calibri"/>
                          <a:cs typeface="Times New Roman"/>
                        </a:rPr>
                        <a:t>D08</a:t>
                      </a:r>
                      <a:endParaRPr lang="sv-SE" sz="1200" b="1" dirty="0">
                        <a:solidFill>
                          <a:schemeClr val="tx1"/>
                        </a:solidFill>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solidFill>
                            <a:schemeClr val="tx1"/>
                          </a:solidFill>
                          <a:effectLst/>
                          <a:latin typeface="+mn-lt"/>
                          <a:ea typeface="Calibri"/>
                          <a:cs typeface="Times New Roman"/>
                        </a:rPr>
                        <a:t>Laboratory &amp; Workshops</a:t>
                      </a:r>
                      <a:endParaRPr lang="sv-SE" sz="1200" dirty="0">
                        <a:solidFill>
                          <a:schemeClr val="tx1"/>
                        </a:solidFill>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solidFill>
                            <a:schemeClr val="tx1"/>
                          </a:solidFill>
                          <a:effectLst/>
                          <a:latin typeface="+mn-lt"/>
                          <a:ea typeface="Calibri"/>
                          <a:cs typeface="Times New Roman"/>
                        </a:rPr>
                        <a:t>19.12.2019</a:t>
                      </a:r>
                      <a:endParaRPr lang="sv-SE" sz="1200" dirty="0">
                        <a:solidFill>
                          <a:schemeClr val="tx1"/>
                        </a:solidFill>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err="1" smtClean="0">
                          <a:effectLst/>
                          <a:latin typeface="+mn-lt"/>
                          <a:ea typeface="Calibri"/>
                          <a:cs typeface="Times New Roman"/>
                        </a:rPr>
                        <a:t>tbd</a:t>
                      </a:r>
                      <a:endParaRPr lang="sv-SE" sz="1200" dirty="0">
                        <a:effectLst/>
                        <a:latin typeface="+mn-lt"/>
                        <a:ea typeface="Calibri"/>
                        <a:cs typeface="Times New Roman"/>
                      </a:endParaRPr>
                    </a:p>
                  </a:txBody>
                  <a:tcPr marL="68580" marR="68580" marT="0" marB="0" anchor="ctr"/>
                </a:tc>
              </a:tr>
              <a:tr h="0">
                <a:tc>
                  <a:txBody>
                    <a:bodyPr/>
                    <a:lstStyle/>
                    <a:p>
                      <a:pPr algn="ctr">
                        <a:lnSpc>
                          <a:spcPts val="1400"/>
                        </a:lnSpc>
                        <a:spcAft>
                          <a:spcPts val="1200"/>
                        </a:spcAft>
                      </a:pPr>
                      <a:r>
                        <a:rPr lang="en-GB" sz="1200" b="1" dirty="0" smtClean="0">
                          <a:effectLst/>
                          <a:latin typeface="+mn-lt"/>
                          <a:ea typeface="Calibri"/>
                          <a:cs typeface="Times New Roman"/>
                        </a:rPr>
                        <a:t>E01</a:t>
                      </a:r>
                      <a:endParaRPr lang="sv-SE" sz="1200" b="1"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Experimental Hall (Hall n. 3)</a:t>
                      </a:r>
                      <a:endParaRPr lang="sv-SE" sz="1200"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27.04.2019</a:t>
                      </a:r>
                      <a:endParaRPr lang="sv-SE" sz="1200"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Partial Access according to the Master</a:t>
                      </a:r>
                      <a:r>
                        <a:rPr lang="en-GB" sz="1200" baseline="0" dirty="0" smtClean="0">
                          <a:effectLst/>
                          <a:latin typeface="+mn-lt"/>
                          <a:ea typeface="Calibri"/>
                          <a:cs typeface="Times New Roman"/>
                        </a:rPr>
                        <a:t> Schedule 3.4</a:t>
                      </a:r>
                      <a:endParaRPr lang="sv-SE" sz="1200" dirty="0">
                        <a:effectLst/>
                        <a:latin typeface="+mn-lt"/>
                        <a:ea typeface="Calibri"/>
                        <a:cs typeface="Times New Roman"/>
                      </a:endParaRPr>
                    </a:p>
                  </a:txBody>
                  <a:tcPr marL="68580" marR="68580" marT="0" marB="0" anchor="ctr"/>
                </a:tc>
              </a:tr>
              <a:tr h="0">
                <a:tc>
                  <a:txBody>
                    <a:bodyPr/>
                    <a:lstStyle/>
                    <a:p>
                      <a:pPr algn="ctr">
                        <a:lnSpc>
                          <a:spcPts val="1400"/>
                        </a:lnSpc>
                        <a:spcAft>
                          <a:spcPts val="1200"/>
                        </a:spcAft>
                      </a:pPr>
                      <a:r>
                        <a:rPr lang="en-GB" sz="1200" b="1" dirty="0" smtClean="0">
                          <a:effectLst/>
                          <a:latin typeface="+mn-lt"/>
                          <a:ea typeface="Calibri"/>
                          <a:cs typeface="Times New Roman"/>
                        </a:rPr>
                        <a:t>E02</a:t>
                      </a:r>
                      <a:endParaRPr lang="sv-SE" sz="1200" b="1"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Instruments</a:t>
                      </a:r>
                      <a:r>
                        <a:rPr lang="en-GB" sz="1200" baseline="0" dirty="0" smtClean="0">
                          <a:effectLst/>
                          <a:latin typeface="+mn-lt"/>
                          <a:ea typeface="Calibri"/>
                          <a:cs typeface="Times New Roman"/>
                        </a:rPr>
                        <a:t> G</a:t>
                      </a:r>
                      <a:r>
                        <a:rPr lang="en-GB" sz="1200" dirty="0" smtClean="0">
                          <a:effectLst/>
                          <a:latin typeface="+mn-lt"/>
                          <a:ea typeface="Calibri"/>
                          <a:cs typeface="Times New Roman"/>
                        </a:rPr>
                        <a:t>uide Hall</a:t>
                      </a:r>
                      <a:endParaRPr lang="sv-SE" sz="1200"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19.12.2019</a:t>
                      </a:r>
                      <a:endParaRPr lang="sv-SE" sz="1200"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Partial Access according to the Master</a:t>
                      </a:r>
                      <a:r>
                        <a:rPr lang="en-GB" sz="1200" baseline="0" dirty="0" smtClean="0">
                          <a:effectLst/>
                          <a:latin typeface="+mn-lt"/>
                          <a:ea typeface="Calibri"/>
                          <a:cs typeface="Times New Roman"/>
                        </a:rPr>
                        <a:t> Schedule 3.4</a:t>
                      </a:r>
                      <a:endParaRPr lang="sv-SE" sz="1200" dirty="0">
                        <a:effectLst/>
                        <a:latin typeface="+mn-lt"/>
                        <a:ea typeface="Calibri"/>
                        <a:cs typeface="Times New Roman"/>
                      </a:endParaRPr>
                    </a:p>
                  </a:txBody>
                  <a:tcPr marL="68580" marR="68580" marT="0" marB="0" anchor="ctr"/>
                </a:tc>
              </a:tr>
              <a:tr h="0">
                <a:tc>
                  <a:txBody>
                    <a:bodyPr/>
                    <a:lstStyle/>
                    <a:p>
                      <a:pPr algn="ctr">
                        <a:lnSpc>
                          <a:spcPts val="1400"/>
                        </a:lnSpc>
                        <a:spcAft>
                          <a:spcPts val="1200"/>
                        </a:spcAft>
                      </a:pPr>
                      <a:r>
                        <a:rPr lang="en-GB" sz="1200" b="1" dirty="0" smtClean="0">
                          <a:effectLst/>
                          <a:latin typeface="+mn-lt"/>
                          <a:ea typeface="Calibri"/>
                          <a:cs typeface="Times New Roman"/>
                        </a:rPr>
                        <a:t>E03</a:t>
                      </a:r>
                      <a:endParaRPr lang="sv-SE" sz="1200" b="1"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solidFill>
                            <a:schemeClr val="tx1"/>
                          </a:solidFill>
                          <a:effectLst/>
                          <a:latin typeface="+mn-lt"/>
                          <a:ea typeface="Calibri"/>
                          <a:cs typeface="Times New Roman"/>
                        </a:rPr>
                        <a:t>Laboratory &amp; Workshops</a:t>
                      </a:r>
                      <a:endParaRPr lang="sv-SE" sz="1200" dirty="0">
                        <a:solidFill>
                          <a:schemeClr val="tx1"/>
                        </a:solidFill>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smtClean="0">
                          <a:effectLst/>
                          <a:latin typeface="+mn-lt"/>
                          <a:ea typeface="Calibri"/>
                          <a:cs typeface="Times New Roman"/>
                        </a:rPr>
                        <a:t>27.04.2019</a:t>
                      </a:r>
                      <a:endParaRPr lang="sv-SE" sz="1200"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January</a:t>
                      </a:r>
                      <a:r>
                        <a:rPr lang="en-GB" sz="1200" baseline="0" dirty="0" smtClean="0">
                          <a:effectLst/>
                          <a:latin typeface="+mn-lt"/>
                          <a:ea typeface="Calibri"/>
                          <a:cs typeface="Times New Roman"/>
                        </a:rPr>
                        <a:t> 2019 (furnishing for sample preparation area)</a:t>
                      </a:r>
                      <a:endParaRPr lang="sv-SE" sz="1200" dirty="0">
                        <a:effectLst/>
                        <a:latin typeface="+mn-lt"/>
                        <a:ea typeface="Calibri"/>
                        <a:cs typeface="Times New Roman"/>
                      </a:endParaRPr>
                    </a:p>
                  </a:txBody>
                  <a:tcPr marL="68580" marR="68580" marT="0" marB="0" anchor="ctr"/>
                </a:tc>
              </a:tr>
              <a:tr h="0">
                <a:tc>
                  <a:txBody>
                    <a:bodyPr/>
                    <a:lstStyle/>
                    <a:p>
                      <a:pPr algn="ctr">
                        <a:lnSpc>
                          <a:spcPts val="1400"/>
                        </a:lnSpc>
                        <a:spcAft>
                          <a:spcPts val="1200"/>
                        </a:spcAft>
                      </a:pPr>
                      <a:r>
                        <a:rPr lang="en-GB" sz="1200" b="1" dirty="0" smtClean="0">
                          <a:effectLst/>
                          <a:latin typeface="+mn-lt"/>
                          <a:ea typeface="Calibri"/>
                          <a:cs typeface="Times New Roman"/>
                        </a:rPr>
                        <a:t>E04</a:t>
                      </a:r>
                      <a:endParaRPr lang="sv-SE" sz="1200" b="1"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solidFill>
                            <a:schemeClr val="tx1"/>
                          </a:solidFill>
                          <a:effectLst/>
                          <a:latin typeface="+mn-lt"/>
                          <a:ea typeface="Calibri"/>
                          <a:cs typeface="Times New Roman"/>
                        </a:rPr>
                        <a:t>Laboratory &amp; Workshops</a:t>
                      </a:r>
                      <a:endParaRPr lang="sv-SE" sz="1200" dirty="0">
                        <a:solidFill>
                          <a:schemeClr val="tx1"/>
                        </a:solidFill>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smtClean="0">
                          <a:effectLst/>
                          <a:latin typeface="+mn-lt"/>
                          <a:ea typeface="Calibri"/>
                          <a:cs typeface="Times New Roman"/>
                        </a:rPr>
                        <a:t>27.04.2019</a:t>
                      </a:r>
                      <a:endParaRPr lang="sv-SE" sz="1200" dirty="0">
                        <a:effectLst/>
                        <a:latin typeface="+mn-lt"/>
                        <a:ea typeface="Calibri"/>
                        <a:cs typeface="Times New Roman"/>
                      </a:endParaRPr>
                    </a:p>
                  </a:txBody>
                  <a:tcPr marL="68580" marR="68580" marT="0" marB="0" anchor="ctr"/>
                </a:tc>
                <a:tc>
                  <a:txBody>
                    <a:bodyPr/>
                    <a:lstStyle/>
                    <a:p>
                      <a:pPr algn="ctr">
                        <a:lnSpc>
                          <a:spcPts val="1400"/>
                        </a:lnSpc>
                        <a:spcAft>
                          <a:spcPts val="1200"/>
                        </a:spcAft>
                      </a:pPr>
                      <a:r>
                        <a:rPr lang="en-GB" sz="1200" dirty="0" err="1" smtClean="0">
                          <a:effectLst/>
                          <a:latin typeface="+mn-lt"/>
                          <a:ea typeface="Calibri"/>
                          <a:cs typeface="Times New Roman"/>
                        </a:rPr>
                        <a:t>tbd</a:t>
                      </a:r>
                      <a:endParaRPr lang="sv-SE" sz="1200" dirty="0">
                        <a:effectLst/>
                        <a:latin typeface="+mn-lt"/>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737152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53" y="342900"/>
            <a:ext cx="2787080" cy="787400"/>
          </a:xfrm>
        </p:spPr>
        <p:txBody>
          <a:bodyPr/>
          <a:lstStyle/>
          <a:p>
            <a:r>
              <a:rPr lang="en-US" dirty="0" smtClean="0"/>
              <a:t>Questions</a:t>
            </a:r>
            <a:endParaRPr lang="en-US" dirty="0"/>
          </a:p>
        </p:txBody>
      </p:sp>
      <p:sp>
        <p:nvSpPr>
          <p:cNvPr id="4" name="Slide Number Placeholder 3"/>
          <p:cNvSpPr>
            <a:spLocks noGrp="1"/>
          </p:cNvSpPr>
          <p:nvPr>
            <p:ph type="sldNum" sz="quarter" idx="12"/>
          </p:nvPr>
        </p:nvSpPr>
        <p:spPr>
          <a:xfrm>
            <a:off x="7011455" y="6474207"/>
            <a:ext cx="2133600" cy="365125"/>
          </a:xfrm>
        </p:spPr>
        <p:txBody>
          <a:bodyPr/>
          <a:lstStyle/>
          <a:p>
            <a:fld id="{038C62C7-F79B-CD4A-A5DF-5683BBEC4A65}" type="slidenum">
              <a:rPr lang="sv-SE" sz="1800">
                <a:solidFill>
                  <a:schemeClr val="tx1"/>
                </a:solidFill>
              </a:rPr>
              <a:pPr/>
              <a:t>20</a:t>
            </a:fld>
            <a:endParaRPr lang="sv-SE" sz="1800" dirty="0">
              <a:solidFill>
                <a:schemeClr val="tx1"/>
              </a:solidFill>
            </a:endParaRPr>
          </a:p>
        </p:txBody>
      </p:sp>
      <p:sp>
        <p:nvSpPr>
          <p:cNvPr id="5" name="Title 1"/>
          <p:cNvSpPr txBox="1">
            <a:spLocks/>
          </p:cNvSpPr>
          <p:nvPr/>
        </p:nvSpPr>
        <p:spPr>
          <a:xfrm>
            <a:off x="658853" y="1851000"/>
            <a:ext cx="7539872" cy="4512296"/>
          </a:xfrm>
          <a:prstGeom prst="rect">
            <a:avLst/>
          </a:prstGeom>
        </p:spPr>
        <p:txBody>
          <a:bodyPr vert="horz" lIns="0" tIns="0" rIns="0" bIns="0" rtlCol="0" anchor="t">
            <a:normAutofit/>
          </a:bodyPr>
          <a:lstStyle>
            <a:lvl1pPr algn="l" defTabSz="457145" rtl="0" eaLnBrk="1" latinLnBrk="0" hangingPunct="1">
              <a:spcBef>
                <a:spcPct val="0"/>
              </a:spcBef>
              <a:buNone/>
              <a:defRPr sz="2800" kern="1200">
                <a:solidFill>
                  <a:schemeClr val="bg1"/>
                </a:solidFill>
                <a:latin typeface="+mj-lt"/>
                <a:ea typeface="+mj-ea"/>
                <a:cs typeface="+mj-cs"/>
              </a:defRPr>
            </a:lvl1pPr>
          </a:lstStyle>
          <a:p>
            <a:pPr algn="just">
              <a:lnSpc>
                <a:spcPct val="110000"/>
              </a:lnSpc>
            </a:pPr>
            <a:endParaRPr lang="en-US" sz="2000" dirty="0" smtClean="0">
              <a:solidFill>
                <a:schemeClr val="tx1"/>
              </a:solidFill>
              <a:latin typeface="+mn-lt"/>
            </a:endParaRPr>
          </a:p>
        </p:txBody>
      </p:sp>
      <p:pic>
        <p:nvPicPr>
          <p:cNvPr id="4098" name="Picture 2" descr="Risultati immagini per QUES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9989" y="1974825"/>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01254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109" y="109329"/>
            <a:ext cx="4089868" cy="476672"/>
          </a:xfrm>
        </p:spPr>
        <p:txBody>
          <a:bodyPr>
            <a:noAutofit/>
          </a:bodyPr>
          <a:lstStyle/>
          <a:p>
            <a:r>
              <a:rPr lang="sv-SE" dirty="0" smtClean="0"/>
              <a:t>Access Dates for NSS IK partners</a:t>
            </a:r>
            <a:r>
              <a:rPr lang="sv-SE" dirty="0"/>
              <a:t> </a:t>
            </a:r>
            <a:endParaRPr lang="en-GB"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95" y="742279"/>
            <a:ext cx="6686456" cy="6115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reeform 7"/>
          <p:cNvSpPr/>
          <p:nvPr/>
        </p:nvSpPr>
        <p:spPr>
          <a:xfrm>
            <a:off x="2599848" y="4321770"/>
            <a:ext cx="3732245" cy="920338"/>
          </a:xfrm>
          <a:custGeom>
            <a:avLst/>
            <a:gdLst>
              <a:gd name="connsiteX0" fmla="*/ 5219205 w 5225143"/>
              <a:gd name="connsiteY0" fmla="*/ 421574 h 1288473"/>
              <a:gd name="connsiteX1" fmla="*/ 2078182 w 5225143"/>
              <a:gd name="connsiteY1" fmla="*/ 427512 h 1288473"/>
              <a:gd name="connsiteX2" fmla="*/ 2066307 w 5225143"/>
              <a:gd name="connsiteY2" fmla="*/ 326571 h 1288473"/>
              <a:gd name="connsiteX3" fmla="*/ 1098468 w 5225143"/>
              <a:gd name="connsiteY3" fmla="*/ 326571 h 1288473"/>
              <a:gd name="connsiteX4" fmla="*/ 1092530 w 5225143"/>
              <a:gd name="connsiteY4" fmla="*/ 112816 h 1288473"/>
              <a:gd name="connsiteX5" fmla="*/ 754083 w 5225143"/>
              <a:gd name="connsiteY5" fmla="*/ 112816 h 1288473"/>
              <a:gd name="connsiteX6" fmla="*/ 694707 w 5225143"/>
              <a:gd name="connsiteY6" fmla="*/ 0 h 1288473"/>
              <a:gd name="connsiteX7" fmla="*/ 308758 w 5225143"/>
              <a:gd name="connsiteY7" fmla="*/ 190005 h 1288473"/>
              <a:gd name="connsiteX8" fmla="*/ 338447 w 5225143"/>
              <a:gd name="connsiteY8" fmla="*/ 255319 h 1288473"/>
              <a:gd name="connsiteX9" fmla="*/ 0 w 5225143"/>
              <a:gd name="connsiteY9" fmla="*/ 255319 h 1288473"/>
              <a:gd name="connsiteX10" fmla="*/ 0 w 5225143"/>
              <a:gd name="connsiteY10" fmla="*/ 427512 h 1288473"/>
              <a:gd name="connsiteX11" fmla="*/ 47501 w 5225143"/>
              <a:gd name="connsiteY11" fmla="*/ 427512 h 1288473"/>
              <a:gd name="connsiteX12" fmla="*/ 47501 w 5225143"/>
              <a:gd name="connsiteY12" fmla="*/ 1282535 h 1288473"/>
              <a:gd name="connsiteX13" fmla="*/ 1086592 w 5225143"/>
              <a:gd name="connsiteY13" fmla="*/ 1288473 h 1288473"/>
              <a:gd name="connsiteX14" fmla="*/ 1086592 w 5225143"/>
              <a:gd name="connsiteY14" fmla="*/ 1211283 h 1288473"/>
              <a:gd name="connsiteX15" fmla="*/ 2078182 w 5225143"/>
              <a:gd name="connsiteY15" fmla="*/ 1217221 h 1288473"/>
              <a:gd name="connsiteX16" fmla="*/ 2072244 w 5225143"/>
              <a:gd name="connsiteY16" fmla="*/ 1122218 h 1288473"/>
              <a:gd name="connsiteX17" fmla="*/ 5225143 w 5225143"/>
              <a:gd name="connsiteY17" fmla="*/ 1122218 h 1288473"/>
              <a:gd name="connsiteX18" fmla="*/ 5219205 w 5225143"/>
              <a:gd name="connsiteY18" fmla="*/ 421574 h 128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25143" h="1288473">
                <a:moveTo>
                  <a:pt x="5219205" y="421574"/>
                </a:moveTo>
                <a:lnTo>
                  <a:pt x="2078182" y="427512"/>
                </a:lnTo>
                <a:lnTo>
                  <a:pt x="2066307" y="326571"/>
                </a:lnTo>
                <a:lnTo>
                  <a:pt x="1098468" y="326571"/>
                </a:lnTo>
                <a:lnTo>
                  <a:pt x="1092530" y="112816"/>
                </a:lnTo>
                <a:lnTo>
                  <a:pt x="754083" y="112816"/>
                </a:lnTo>
                <a:lnTo>
                  <a:pt x="694707" y="0"/>
                </a:lnTo>
                <a:lnTo>
                  <a:pt x="308758" y="190005"/>
                </a:lnTo>
                <a:lnTo>
                  <a:pt x="338447" y="255319"/>
                </a:lnTo>
                <a:lnTo>
                  <a:pt x="0" y="255319"/>
                </a:lnTo>
                <a:lnTo>
                  <a:pt x="0" y="427512"/>
                </a:lnTo>
                <a:lnTo>
                  <a:pt x="47501" y="427512"/>
                </a:lnTo>
                <a:lnTo>
                  <a:pt x="47501" y="1282535"/>
                </a:lnTo>
                <a:lnTo>
                  <a:pt x="1086592" y="1288473"/>
                </a:lnTo>
                <a:lnTo>
                  <a:pt x="1086592" y="1211283"/>
                </a:lnTo>
                <a:lnTo>
                  <a:pt x="2078182" y="1217221"/>
                </a:lnTo>
                <a:lnTo>
                  <a:pt x="2072244" y="1122218"/>
                </a:lnTo>
                <a:lnTo>
                  <a:pt x="5225143" y="1122218"/>
                </a:lnTo>
                <a:cubicBezTo>
                  <a:pt x="5223164" y="892628"/>
                  <a:pt x="5221184" y="663039"/>
                  <a:pt x="5219205" y="421574"/>
                </a:cubicBezTo>
                <a:close/>
              </a:path>
            </a:pathLst>
          </a:custGeom>
          <a:solidFill>
            <a:schemeClr val="bg1">
              <a:lumMod val="75000"/>
              <a:alpha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43" name="Freeform 42"/>
          <p:cNvSpPr/>
          <p:nvPr/>
        </p:nvSpPr>
        <p:spPr>
          <a:xfrm>
            <a:off x="3329079" y="1028457"/>
            <a:ext cx="906601" cy="760375"/>
          </a:xfrm>
          <a:custGeom>
            <a:avLst/>
            <a:gdLst>
              <a:gd name="connsiteX0" fmla="*/ 0 w 1269242"/>
              <a:gd name="connsiteY0" fmla="*/ 416257 h 1064525"/>
              <a:gd name="connsiteX1" fmla="*/ 320723 w 1269242"/>
              <a:gd name="connsiteY1" fmla="*/ 1064525 h 1064525"/>
              <a:gd name="connsiteX2" fmla="*/ 532263 w 1269242"/>
              <a:gd name="connsiteY2" fmla="*/ 962167 h 1064525"/>
              <a:gd name="connsiteX3" fmla="*/ 873457 w 1269242"/>
              <a:gd name="connsiteY3" fmla="*/ 832513 h 1064525"/>
              <a:gd name="connsiteX4" fmla="*/ 1269242 w 1269242"/>
              <a:gd name="connsiteY4" fmla="*/ 702860 h 1064525"/>
              <a:gd name="connsiteX5" fmla="*/ 1084997 w 1269242"/>
              <a:gd name="connsiteY5" fmla="*/ 0 h 1064525"/>
              <a:gd name="connsiteX6" fmla="*/ 784747 w 1269242"/>
              <a:gd name="connsiteY6" fmla="*/ 88710 h 1064525"/>
              <a:gd name="connsiteX7" fmla="*/ 477672 w 1269242"/>
              <a:gd name="connsiteY7" fmla="*/ 197892 h 1064525"/>
              <a:gd name="connsiteX8" fmla="*/ 129654 w 1269242"/>
              <a:gd name="connsiteY8" fmla="*/ 354842 h 1064525"/>
              <a:gd name="connsiteX9" fmla="*/ 0 w 1269242"/>
              <a:gd name="connsiteY9" fmla="*/ 416257 h 106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242" h="1064525">
                <a:moveTo>
                  <a:pt x="0" y="416257"/>
                </a:moveTo>
                <a:lnTo>
                  <a:pt x="320723" y="1064525"/>
                </a:lnTo>
                <a:lnTo>
                  <a:pt x="532263" y="962167"/>
                </a:lnTo>
                <a:lnTo>
                  <a:pt x="873457" y="832513"/>
                </a:lnTo>
                <a:lnTo>
                  <a:pt x="1269242" y="702860"/>
                </a:lnTo>
                <a:lnTo>
                  <a:pt x="1084997" y="0"/>
                </a:lnTo>
                <a:lnTo>
                  <a:pt x="784747" y="88710"/>
                </a:lnTo>
                <a:lnTo>
                  <a:pt x="477672" y="197892"/>
                </a:lnTo>
                <a:lnTo>
                  <a:pt x="129654" y="354842"/>
                </a:lnTo>
                <a:lnTo>
                  <a:pt x="0" y="416257"/>
                </a:lnTo>
                <a:close/>
              </a:path>
            </a:pathLst>
          </a:custGeom>
          <a:solidFill>
            <a:srgbClr val="FFFF0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44" name="Freeform 43"/>
          <p:cNvSpPr/>
          <p:nvPr/>
        </p:nvSpPr>
        <p:spPr>
          <a:xfrm>
            <a:off x="2320119" y="1320909"/>
            <a:ext cx="1233173" cy="1101569"/>
          </a:xfrm>
          <a:custGeom>
            <a:avLst/>
            <a:gdLst>
              <a:gd name="connsiteX0" fmla="*/ 1405720 w 1726442"/>
              <a:gd name="connsiteY0" fmla="*/ 0 h 1542197"/>
              <a:gd name="connsiteX1" fmla="*/ 934872 w 1726442"/>
              <a:gd name="connsiteY1" fmla="*/ 272955 h 1542197"/>
              <a:gd name="connsiteX2" fmla="*/ 627797 w 1726442"/>
              <a:gd name="connsiteY2" fmla="*/ 498143 h 1542197"/>
              <a:gd name="connsiteX3" fmla="*/ 286603 w 1726442"/>
              <a:gd name="connsiteY3" fmla="*/ 764274 h 1542197"/>
              <a:gd name="connsiteX4" fmla="*/ 0 w 1726442"/>
              <a:gd name="connsiteY4" fmla="*/ 1037229 h 1542197"/>
              <a:gd name="connsiteX5" fmla="*/ 504967 w 1726442"/>
              <a:gd name="connsiteY5" fmla="*/ 1542197 h 1542197"/>
              <a:gd name="connsiteX6" fmla="*/ 750627 w 1726442"/>
              <a:gd name="connsiteY6" fmla="*/ 1317009 h 1542197"/>
              <a:gd name="connsiteX7" fmla="*/ 1030406 w 1726442"/>
              <a:gd name="connsiteY7" fmla="*/ 1098644 h 1542197"/>
              <a:gd name="connsiteX8" fmla="*/ 1412543 w 1726442"/>
              <a:gd name="connsiteY8" fmla="*/ 839337 h 1542197"/>
              <a:gd name="connsiteX9" fmla="*/ 1726442 w 1726442"/>
              <a:gd name="connsiteY9" fmla="*/ 655092 h 1542197"/>
              <a:gd name="connsiteX10" fmla="*/ 1405720 w 1726442"/>
              <a:gd name="connsiteY10" fmla="*/ 0 h 15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6442" h="1542197">
                <a:moveTo>
                  <a:pt x="1405720" y="0"/>
                </a:moveTo>
                <a:lnTo>
                  <a:pt x="934872" y="272955"/>
                </a:lnTo>
                <a:lnTo>
                  <a:pt x="627797" y="498143"/>
                </a:lnTo>
                <a:lnTo>
                  <a:pt x="286603" y="764274"/>
                </a:lnTo>
                <a:lnTo>
                  <a:pt x="0" y="1037229"/>
                </a:lnTo>
                <a:lnTo>
                  <a:pt x="504967" y="1542197"/>
                </a:lnTo>
                <a:lnTo>
                  <a:pt x="750627" y="1317009"/>
                </a:lnTo>
                <a:lnTo>
                  <a:pt x="1030406" y="1098644"/>
                </a:lnTo>
                <a:lnTo>
                  <a:pt x="1412543" y="839337"/>
                </a:lnTo>
                <a:lnTo>
                  <a:pt x="1726442" y="655092"/>
                </a:lnTo>
                <a:lnTo>
                  <a:pt x="1405720" y="0"/>
                </a:lnTo>
                <a:close/>
              </a:path>
            </a:pathLst>
          </a:custGeom>
          <a:solidFill>
            <a:srgbClr val="FFFF0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45" name="Freeform 44"/>
          <p:cNvSpPr/>
          <p:nvPr/>
        </p:nvSpPr>
        <p:spPr>
          <a:xfrm>
            <a:off x="1584116" y="2061786"/>
            <a:ext cx="1101569" cy="1262419"/>
          </a:xfrm>
          <a:custGeom>
            <a:avLst/>
            <a:gdLst>
              <a:gd name="connsiteX0" fmla="*/ 1030406 w 1542197"/>
              <a:gd name="connsiteY0" fmla="*/ 0 h 1767386"/>
              <a:gd name="connsiteX1" fmla="*/ 859809 w 1542197"/>
              <a:gd name="connsiteY1" fmla="*/ 191069 h 1767386"/>
              <a:gd name="connsiteX2" fmla="*/ 627797 w 1542197"/>
              <a:gd name="connsiteY2" fmla="*/ 464024 h 1767386"/>
              <a:gd name="connsiteX3" fmla="*/ 416257 w 1542197"/>
              <a:gd name="connsiteY3" fmla="*/ 730156 h 1767386"/>
              <a:gd name="connsiteX4" fmla="*/ 163773 w 1542197"/>
              <a:gd name="connsiteY4" fmla="*/ 1139589 h 1767386"/>
              <a:gd name="connsiteX5" fmla="*/ 0 w 1542197"/>
              <a:gd name="connsiteY5" fmla="*/ 1433015 h 1767386"/>
              <a:gd name="connsiteX6" fmla="*/ 661917 w 1542197"/>
              <a:gd name="connsiteY6" fmla="*/ 1767386 h 1767386"/>
              <a:gd name="connsiteX7" fmla="*/ 818866 w 1542197"/>
              <a:gd name="connsiteY7" fmla="*/ 1446663 h 1767386"/>
              <a:gd name="connsiteX8" fmla="*/ 1009935 w 1542197"/>
              <a:gd name="connsiteY8" fmla="*/ 1146412 h 1767386"/>
              <a:gd name="connsiteX9" fmla="*/ 1228299 w 1542197"/>
              <a:gd name="connsiteY9" fmla="*/ 873457 h 1767386"/>
              <a:gd name="connsiteX10" fmla="*/ 1371600 w 1542197"/>
              <a:gd name="connsiteY10" fmla="*/ 689212 h 1767386"/>
              <a:gd name="connsiteX11" fmla="*/ 1542197 w 1542197"/>
              <a:gd name="connsiteY11" fmla="*/ 511792 h 1767386"/>
              <a:gd name="connsiteX12" fmla="*/ 1030406 w 1542197"/>
              <a:gd name="connsiteY12" fmla="*/ 0 h 17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2197" h="1767386">
                <a:moveTo>
                  <a:pt x="1030406" y="0"/>
                </a:moveTo>
                <a:lnTo>
                  <a:pt x="859809" y="191069"/>
                </a:lnTo>
                <a:lnTo>
                  <a:pt x="627797" y="464024"/>
                </a:lnTo>
                <a:lnTo>
                  <a:pt x="416257" y="730156"/>
                </a:lnTo>
                <a:lnTo>
                  <a:pt x="163773" y="1139589"/>
                </a:lnTo>
                <a:lnTo>
                  <a:pt x="0" y="1433015"/>
                </a:lnTo>
                <a:lnTo>
                  <a:pt x="661917" y="1767386"/>
                </a:lnTo>
                <a:lnTo>
                  <a:pt x="818866" y="1446663"/>
                </a:lnTo>
                <a:lnTo>
                  <a:pt x="1009935" y="1146412"/>
                </a:lnTo>
                <a:lnTo>
                  <a:pt x="1228299" y="873457"/>
                </a:lnTo>
                <a:lnTo>
                  <a:pt x="1371600" y="689212"/>
                </a:lnTo>
                <a:lnTo>
                  <a:pt x="1542197" y="511792"/>
                </a:lnTo>
                <a:lnTo>
                  <a:pt x="1030406" y="0"/>
                </a:lnTo>
                <a:close/>
              </a:path>
            </a:pathLst>
          </a:custGeom>
          <a:solidFill>
            <a:srgbClr val="FFFF0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47" name="Freeform 46"/>
          <p:cNvSpPr/>
          <p:nvPr/>
        </p:nvSpPr>
        <p:spPr>
          <a:xfrm>
            <a:off x="2051720" y="1596970"/>
            <a:ext cx="2153219" cy="1923541"/>
          </a:xfrm>
          <a:custGeom>
            <a:avLst/>
            <a:gdLst>
              <a:gd name="connsiteX0" fmla="*/ 0 w 3014506"/>
              <a:gd name="connsiteY0" fmla="*/ 2371411 h 2692958"/>
              <a:gd name="connsiteX1" fmla="*/ 145702 w 3014506"/>
              <a:gd name="connsiteY1" fmla="*/ 2080009 h 2692958"/>
              <a:gd name="connsiteX2" fmla="*/ 341644 w 3014506"/>
              <a:gd name="connsiteY2" fmla="*/ 1773534 h 2692958"/>
              <a:gd name="connsiteX3" fmla="*/ 527539 w 3014506"/>
              <a:gd name="connsiteY3" fmla="*/ 1547446 h 2692958"/>
              <a:gd name="connsiteX4" fmla="*/ 638071 w 3014506"/>
              <a:gd name="connsiteY4" fmla="*/ 1406769 h 2692958"/>
              <a:gd name="connsiteX5" fmla="*/ 869183 w 3014506"/>
              <a:gd name="connsiteY5" fmla="*/ 1160585 h 2692958"/>
              <a:gd name="connsiteX6" fmla="*/ 1100295 w 3014506"/>
              <a:gd name="connsiteY6" fmla="*/ 934497 h 2692958"/>
              <a:gd name="connsiteX7" fmla="*/ 1386673 w 3014506"/>
              <a:gd name="connsiteY7" fmla="*/ 703385 h 2692958"/>
              <a:gd name="connsiteX8" fmla="*/ 1783583 w 3014506"/>
              <a:gd name="connsiteY8" fmla="*/ 437104 h 2692958"/>
              <a:gd name="connsiteX9" fmla="*/ 2090058 w 3014506"/>
              <a:gd name="connsiteY9" fmla="*/ 266282 h 2692958"/>
              <a:gd name="connsiteX10" fmla="*/ 2286000 w 3014506"/>
              <a:gd name="connsiteY10" fmla="*/ 170822 h 2692958"/>
              <a:gd name="connsiteX11" fmla="*/ 2743200 w 3014506"/>
              <a:gd name="connsiteY11" fmla="*/ 0 h 2692958"/>
              <a:gd name="connsiteX12" fmla="*/ 3014506 w 3014506"/>
              <a:gd name="connsiteY12" fmla="*/ 743578 h 2692958"/>
              <a:gd name="connsiteX13" fmla="*/ 2441750 w 3014506"/>
              <a:gd name="connsiteY13" fmla="*/ 989763 h 2692958"/>
              <a:gd name="connsiteX14" fmla="*/ 1738365 w 3014506"/>
              <a:gd name="connsiteY14" fmla="*/ 1446963 h 2692958"/>
              <a:gd name="connsiteX15" fmla="*/ 1150537 w 3014506"/>
              <a:gd name="connsiteY15" fmla="*/ 2054888 h 2692958"/>
              <a:gd name="connsiteX16" fmla="*/ 718458 w 3014506"/>
              <a:gd name="connsiteY16" fmla="*/ 2692958 h 2692958"/>
              <a:gd name="connsiteX17" fmla="*/ 145702 w 3014506"/>
              <a:gd name="connsiteY17" fmla="*/ 2366387 h 2692958"/>
              <a:gd name="connsiteX18" fmla="*/ 100484 w 3014506"/>
              <a:gd name="connsiteY18" fmla="*/ 2431701 h 2692958"/>
              <a:gd name="connsiteX19" fmla="*/ 0 w 3014506"/>
              <a:gd name="connsiteY19" fmla="*/ 2371411 h 269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4506" h="2692958">
                <a:moveTo>
                  <a:pt x="0" y="2371411"/>
                </a:moveTo>
                <a:lnTo>
                  <a:pt x="145702" y="2080009"/>
                </a:lnTo>
                <a:lnTo>
                  <a:pt x="341644" y="1773534"/>
                </a:lnTo>
                <a:lnTo>
                  <a:pt x="527539" y="1547446"/>
                </a:lnTo>
                <a:lnTo>
                  <a:pt x="638071" y="1406769"/>
                </a:lnTo>
                <a:lnTo>
                  <a:pt x="869183" y="1160585"/>
                </a:lnTo>
                <a:lnTo>
                  <a:pt x="1100295" y="934497"/>
                </a:lnTo>
                <a:lnTo>
                  <a:pt x="1386673" y="703385"/>
                </a:lnTo>
                <a:lnTo>
                  <a:pt x="1783583" y="437104"/>
                </a:lnTo>
                <a:lnTo>
                  <a:pt x="2090058" y="266282"/>
                </a:lnTo>
                <a:lnTo>
                  <a:pt x="2286000" y="170822"/>
                </a:lnTo>
                <a:lnTo>
                  <a:pt x="2743200" y="0"/>
                </a:lnTo>
                <a:lnTo>
                  <a:pt x="3014506" y="743578"/>
                </a:lnTo>
                <a:lnTo>
                  <a:pt x="2441750" y="989763"/>
                </a:lnTo>
                <a:lnTo>
                  <a:pt x="1738365" y="1446963"/>
                </a:lnTo>
                <a:lnTo>
                  <a:pt x="1150537" y="2054888"/>
                </a:lnTo>
                <a:lnTo>
                  <a:pt x="718458" y="2692958"/>
                </a:lnTo>
                <a:lnTo>
                  <a:pt x="145702" y="2366387"/>
                </a:lnTo>
                <a:lnTo>
                  <a:pt x="100484" y="2431701"/>
                </a:lnTo>
                <a:lnTo>
                  <a:pt x="0" y="2371411"/>
                </a:lnTo>
                <a:close/>
              </a:path>
            </a:pathLst>
          </a:custGeom>
          <a:solidFill>
            <a:srgbClr val="FFFF0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49" name="Freeform 48"/>
          <p:cNvSpPr/>
          <p:nvPr/>
        </p:nvSpPr>
        <p:spPr>
          <a:xfrm>
            <a:off x="2583863" y="2128097"/>
            <a:ext cx="1819469" cy="1661567"/>
          </a:xfrm>
          <a:custGeom>
            <a:avLst/>
            <a:gdLst>
              <a:gd name="connsiteX0" fmla="*/ 0 w 2547257"/>
              <a:gd name="connsiteY0" fmla="*/ 1944356 h 2326194"/>
              <a:gd name="connsiteX1" fmla="*/ 427055 w 2547257"/>
              <a:gd name="connsiteY1" fmla="*/ 1321359 h 2326194"/>
              <a:gd name="connsiteX2" fmla="*/ 1019907 w 2547257"/>
              <a:gd name="connsiteY2" fmla="*/ 703385 h 2326194"/>
              <a:gd name="connsiteX3" fmla="*/ 1738364 w 2547257"/>
              <a:gd name="connsiteY3" fmla="*/ 246185 h 2326194"/>
              <a:gd name="connsiteX4" fmla="*/ 2296048 w 2547257"/>
              <a:gd name="connsiteY4" fmla="*/ 0 h 2326194"/>
              <a:gd name="connsiteX5" fmla="*/ 2547257 w 2547257"/>
              <a:gd name="connsiteY5" fmla="*/ 713433 h 2326194"/>
              <a:gd name="connsiteX6" fmla="*/ 2090057 w 2547257"/>
              <a:gd name="connsiteY6" fmla="*/ 914400 h 2326194"/>
              <a:gd name="connsiteX7" fmla="*/ 1507252 w 2547257"/>
              <a:gd name="connsiteY7" fmla="*/ 1291213 h 2326194"/>
              <a:gd name="connsiteX8" fmla="*/ 1029956 w 2547257"/>
              <a:gd name="connsiteY8" fmla="*/ 1778559 h 2326194"/>
              <a:gd name="connsiteX9" fmla="*/ 648118 w 2547257"/>
              <a:gd name="connsiteY9" fmla="*/ 2326194 h 2326194"/>
              <a:gd name="connsiteX10" fmla="*/ 0 w 2547257"/>
              <a:gd name="connsiteY10" fmla="*/ 1944356 h 232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7257" h="2326194">
                <a:moveTo>
                  <a:pt x="0" y="1944356"/>
                </a:moveTo>
                <a:lnTo>
                  <a:pt x="427055" y="1321359"/>
                </a:lnTo>
                <a:lnTo>
                  <a:pt x="1019907" y="703385"/>
                </a:lnTo>
                <a:lnTo>
                  <a:pt x="1738364" y="246185"/>
                </a:lnTo>
                <a:lnTo>
                  <a:pt x="2296048" y="0"/>
                </a:lnTo>
                <a:lnTo>
                  <a:pt x="2547257" y="713433"/>
                </a:lnTo>
                <a:lnTo>
                  <a:pt x="2090057" y="914400"/>
                </a:lnTo>
                <a:lnTo>
                  <a:pt x="1507252" y="1291213"/>
                </a:lnTo>
                <a:lnTo>
                  <a:pt x="1029956" y="1778559"/>
                </a:lnTo>
                <a:lnTo>
                  <a:pt x="648118" y="2326194"/>
                </a:lnTo>
                <a:lnTo>
                  <a:pt x="0" y="1944356"/>
                </a:lnTo>
                <a:close/>
              </a:path>
            </a:pathLst>
          </a:custGeom>
          <a:solidFill>
            <a:srgbClr val="FFFF00">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57" name="Freeform 56"/>
          <p:cNvSpPr/>
          <p:nvPr/>
        </p:nvSpPr>
        <p:spPr>
          <a:xfrm>
            <a:off x="3556399" y="3150876"/>
            <a:ext cx="1324229" cy="800280"/>
          </a:xfrm>
          <a:custGeom>
            <a:avLst/>
            <a:gdLst>
              <a:gd name="connsiteX0" fmla="*/ 0 w 1853921"/>
              <a:gd name="connsiteY0" fmla="*/ 1115367 h 1120392"/>
              <a:gd name="connsiteX1" fmla="*/ 261257 w 1853921"/>
              <a:gd name="connsiteY1" fmla="*/ 813917 h 1120392"/>
              <a:gd name="connsiteX2" fmla="*/ 617974 w 1853921"/>
              <a:gd name="connsiteY2" fmla="*/ 452176 h 1120392"/>
              <a:gd name="connsiteX3" fmla="*/ 1065126 w 1853921"/>
              <a:gd name="connsiteY3" fmla="*/ 160774 h 1120392"/>
              <a:gd name="connsiteX4" fmla="*/ 1451987 w 1853921"/>
              <a:gd name="connsiteY4" fmla="*/ 0 h 1120392"/>
              <a:gd name="connsiteX5" fmla="*/ 1853921 w 1853921"/>
              <a:gd name="connsiteY5" fmla="*/ 1120392 h 1120392"/>
              <a:gd name="connsiteX6" fmla="*/ 0 w 1853921"/>
              <a:gd name="connsiteY6" fmla="*/ 1115367 h 11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3921" h="1120392">
                <a:moveTo>
                  <a:pt x="0" y="1115367"/>
                </a:moveTo>
                <a:lnTo>
                  <a:pt x="261257" y="813917"/>
                </a:lnTo>
                <a:lnTo>
                  <a:pt x="617974" y="452176"/>
                </a:lnTo>
                <a:lnTo>
                  <a:pt x="1065126" y="160774"/>
                </a:lnTo>
                <a:lnTo>
                  <a:pt x="1451987" y="0"/>
                </a:lnTo>
                <a:lnTo>
                  <a:pt x="1853921" y="1120392"/>
                </a:lnTo>
                <a:lnTo>
                  <a:pt x="0" y="1115367"/>
                </a:lnTo>
                <a:close/>
              </a:path>
            </a:pathLst>
          </a:custGeom>
          <a:solidFill>
            <a:schemeClr val="bg2">
              <a:lumMod val="50000"/>
              <a:alpha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62" name="Freeform 61"/>
          <p:cNvSpPr/>
          <p:nvPr/>
        </p:nvSpPr>
        <p:spPr>
          <a:xfrm>
            <a:off x="3050392" y="2637692"/>
            <a:ext cx="1539551" cy="1334996"/>
          </a:xfrm>
          <a:custGeom>
            <a:avLst/>
            <a:gdLst>
              <a:gd name="connsiteX0" fmla="*/ 0 w 2155372"/>
              <a:gd name="connsiteY0" fmla="*/ 1612761 h 1868994"/>
              <a:gd name="connsiteX1" fmla="*/ 376814 w 2155372"/>
              <a:gd name="connsiteY1" fmla="*/ 1075174 h 1868994"/>
              <a:gd name="connsiteX2" fmla="*/ 849086 w 2155372"/>
              <a:gd name="connsiteY2" fmla="*/ 582805 h 1868994"/>
              <a:gd name="connsiteX3" fmla="*/ 1441939 w 2155372"/>
              <a:gd name="connsiteY3" fmla="*/ 205991 h 1868994"/>
              <a:gd name="connsiteX4" fmla="*/ 1904163 w 2155372"/>
              <a:gd name="connsiteY4" fmla="*/ 0 h 1868994"/>
              <a:gd name="connsiteX5" fmla="*/ 2155372 w 2155372"/>
              <a:gd name="connsiteY5" fmla="*/ 718457 h 1868994"/>
              <a:gd name="connsiteX6" fmla="*/ 1778559 w 2155372"/>
              <a:gd name="connsiteY6" fmla="*/ 874207 h 1868994"/>
              <a:gd name="connsiteX7" fmla="*/ 1336431 w 2155372"/>
              <a:gd name="connsiteY7" fmla="*/ 1160585 h 1868994"/>
              <a:gd name="connsiteX8" fmla="*/ 954594 w 2155372"/>
              <a:gd name="connsiteY8" fmla="*/ 1552471 h 1868994"/>
              <a:gd name="connsiteX9" fmla="*/ 708409 w 2155372"/>
              <a:gd name="connsiteY9" fmla="*/ 1833824 h 1868994"/>
              <a:gd name="connsiteX10" fmla="*/ 467249 w 2155372"/>
              <a:gd name="connsiteY10" fmla="*/ 1843873 h 1868994"/>
              <a:gd name="connsiteX11" fmla="*/ 462225 w 2155372"/>
              <a:gd name="connsiteY11" fmla="*/ 1868994 h 1868994"/>
              <a:gd name="connsiteX12" fmla="*/ 0 w 2155372"/>
              <a:gd name="connsiteY12" fmla="*/ 1612761 h 186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5372" h="1868994">
                <a:moveTo>
                  <a:pt x="0" y="1612761"/>
                </a:moveTo>
                <a:lnTo>
                  <a:pt x="376814" y="1075174"/>
                </a:lnTo>
                <a:lnTo>
                  <a:pt x="849086" y="582805"/>
                </a:lnTo>
                <a:lnTo>
                  <a:pt x="1441939" y="205991"/>
                </a:lnTo>
                <a:lnTo>
                  <a:pt x="1904163" y="0"/>
                </a:lnTo>
                <a:lnTo>
                  <a:pt x="2155372" y="718457"/>
                </a:lnTo>
                <a:lnTo>
                  <a:pt x="1778559" y="874207"/>
                </a:lnTo>
                <a:lnTo>
                  <a:pt x="1336431" y="1160585"/>
                </a:lnTo>
                <a:lnTo>
                  <a:pt x="954594" y="1552471"/>
                </a:lnTo>
                <a:lnTo>
                  <a:pt x="708409" y="1833824"/>
                </a:lnTo>
                <a:lnTo>
                  <a:pt x="467249" y="1843873"/>
                </a:lnTo>
                <a:lnTo>
                  <a:pt x="462225" y="1868994"/>
                </a:lnTo>
                <a:lnTo>
                  <a:pt x="0" y="1612761"/>
                </a:lnTo>
                <a:close/>
              </a:path>
            </a:pathLst>
          </a:custGeom>
          <a:solidFill>
            <a:schemeClr val="bg2">
              <a:lumMod val="50000"/>
              <a:alpha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63" name="Freeform 62"/>
          <p:cNvSpPr/>
          <p:nvPr/>
        </p:nvSpPr>
        <p:spPr>
          <a:xfrm>
            <a:off x="3044214" y="2629610"/>
            <a:ext cx="1363081" cy="1164298"/>
          </a:xfrm>
          <a:custGeom>
            <a:avLst/>
            <a:gdLst>
              <a:gd name="connsiteX0" fmla="*/ 0 w 1908313"/>
              <a:gd name="connsiteY0" fmla="*/ 1630017 h 1630017"/>
              <a:gd name="connsiteX1" fmla="*/ 373711 w 1908313"/>
              <a:gd name="connsiteY1" fmla="*/ 1097280 h 1630017"/>
              <a:gd name="connsiteX2" fmla="*/ 866692 w 1908313"/>
              <a:gd name="connsiteY2" fmla="*/ 588396 h 1630017"/>
              <a:gd name="connsiteX3" fmla="*/ 1423284 w 1908313"/>
              <a:gd name="connsiteY3" fmla="*/ 230588 h 1630017"/>
              <a:gd name="connsiteX4" fmla="*/ 1908313 w 1908313"/>
              <a:gd name="connsiteY4" fmla="*/ 0 h 163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313" h="1630017">
                <a:moveTo>
                  <a:pt x="0" y="1630017"/>
                </a:moveTo>
                <a:lnTo>
                  <a:pt x="373711" y="1097280"/>
                </a:lnTo>
                <a:lnTo>
                  <a:pt x="866692" y="588396"/>
                </a:lnTo>
                <a:lnTo>
                  <a:pt x="1423284" y="230588"/>
                </a:lnTo>
                <a:lnTo>
                  <a:pt x="1908313" y="0"/>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85" name="TextBox 84"/>
          <p:cNvSpPr txBox="1"/>
          <p:nvPr/>
        </p:nvSpPr>
        <p:spPr>
          <a:xfrm>
            <a:off x="3191692" y="2836907"/>
            <a:ext cx="493923" cy="246221"/>
          </a:xfrm>
          <a:prstGeom prst="rect">
            <a:avLst/>
          </a:prstGeom>
          <a:solidFill>
            <a:schemeClr val="bg1"/>
          </a:solidFill>
          <a:ln w="3175">
            <a:solidFill>
              <a:schemeClr val="tx1"/>
            </a:solidFill>
          </a:ln>
        </p:spPr>
        <p:txBody>
          <a:bodyPr wrap="square" rtlCol="0">
            <a:spAutoFit/>
          </a:bodyPr>
          <a:lstStyle/>
          <a:p>
            <a:pPr algn="ctr"/>
            <a:r>
              <a:rPr lang="sv-SE" sz="1000" dirty="0"/>
              <a:t>E02</a:t>
            </a:r>
            <a:endParaRPr lang="en-GB" sz="1000" dirty="0"/>
          </a:p>
        </p:txBody>
      </p:sp>
      <p:sp>
        <p:nvSpPr>
          <p:cNvPr id="86" name="TextBox 85"/>
          <p:cNvSpPr txBox="1"/>
          <p:nvPr/>
        </p:nvSpPr>
        <p:spPr>
          <a:xfrm>
            <a:off x="1469013" y="2170245"/>
            <a:ext cx="444743" cy="246221"/>
          </a:xfrm>
          <a:prstGeom prst="rect">
            <a:avLst/>
          </a:prstGeom>
          <a:solidFill>
            <a:schemeClr val="accent4">
              <a:lumMod val="75000"/>
            </a:schemeClr>
          </a:solidFill>
          <a:ln w="3175">
            <a:solidFill>
              <a:schemeClr val="tx1"/>
            </a:solidFill>
          </a:ln>
        </p:spPr>
        <p:txBody>
          <a:bodyPr wrap="square" rtlCol="0">
            <a:spAutoFit/>
          </a:bodyPr>
          <a:lstStyle>
            <a:defPPr>
              <a:defRPr lang="sv-SE"/>
            </a:defPPr>
            <a:lvl1pPr algn="ctr">
              <a:defRPr sz="800" b="1">
                <a:solidFill>
                  <a:schemeClr val="bg1"/>
                </a:solidFill>
              </a:defRPr>
            </a:lvl1pPr>
          </a:lstStyle>
          <a:p>
            <a:r>
              <a:rPr lang="sv-SE" sz="1000" dirty="0"/>
              <a:t>E03</a:t>
            </a:r>
            <a:endParaRPr lang="en-GB" sz="1000" dirty="0"/>
          </a:p>
        </p:txBody>
      </p:sp>
      <p:sp>
        <p:nvSpPr>
          <p:cNvPr id="87" name="TextBox 86"/>
          <p:cNvSpPr txBox="1"/>
          <p:nvPr/>
        </p:nvSpPr>
        <p:spPr>
          <a:xfrm>
            <a:off x="2630242" y="1244428"/>
            <a:ext cx="444743" cy="246221"/>
          </a:xfrm>
          <a:prstGeom prst="rect">
            <a:avLst/>
          </a:prstGeom>
          <a:solidFill>
            <a:schemeClr val="accent4">
              <a:lumMod val="75000"/>
            </a:schemeClr>
          </a:solidFill>
          <a:ln w="3175">
            <a:solidFill>
              <a:schemeClr val="tx1"/>
            </a:solidFill>
          </a:ln>
        </p:spPr>
        <p:txBody>
          <a:bodyPr wrap="square" rtlCol="0">
            <a:spAutoFit/>
          </a:bodyPr>
          <a:lstStyle>
            <a:defPPr>
              <a:defRPr lang="sv-SE"/>
            </a:defPPr>
            <a:lvl1pPr algn="ctr">
              <a:defRPr sz="800" b="1">
                <a:solidFill>
                  <a:schemeClr val="bg1"/>
                </a:solidFill>
              </a:defRPr>
            </a:lvl1pPr>
          </a:lstStyle>
          <a:p>
            <a:r>
              <a:rPr lang="sv-SE" sz="1000" dirty="0"/>
              <a:t>E04</a:t>
            </a:r>
            <a:endParaRPr lang="en-GB" sz="1000" dirty="0"/>
          </a:p>
        </p:txBody>
      </p:sp>
      <p:sp>
        <p:nvSpPr>
          <p:cNvPr id="88" name="TextBox 87"/>
          <p:cNvSpPr txBox="1"/>
          <p:nvPr/>
        </p:nvSpPr>
        <p:spPr>
          <a:xfrm>
            <a:off x="3412359" y="895841"/>
            <a:ext cx="398238" cy="246221"/>
          </a:xfrm>
          <a:prstGeom prst="rect">
            <a:avLst/>
          </a:prstGeom>
          <a:solidFill>
            <a:schemeClr val="accent4">
              <a:lumMod val="75000"/>
            </a:schemeClr>
          </a:solidFill>
          <a:ln w="3175">
            <a:solidFill>
              <a:schemeClr val="tx1"/>
            </a:solidFill>
          </a:ln>
        </p:spPr>
        <p:txBody>
          <a:bodyPr wrap="square" rtlCol="0">
            <a:spAutoFit/>
          </a:bodyPr>
          <a:lstStyle>
            <a:defPPr>
              <a:defRPr lang="sv-SE"/>
            </a:defPPr>
            <a:lvl1pPr algn="ctr">
              <a:defRPr sz="800" b="1">
                <a:solidFill>
                  <a:schemeClr val="bg1"/>
                </a:solidFill>
              </a:defRPr>
            </a:lvl1pPr>
          </a:lstStyle>
          <a:p>
            <a:r>
              <a:rPr lang="sv-SE" sz="1000" dirty="0"/>
              <a:t>E05</a:t>
            </a:r>
            <a:endParaRPr lang="en-GB" sz="1000" dirty="0"/>
          </a:p>
        </p:txBody>
      </p:sp>
      <p:sp>
        <p:nvSpPr>
          <p:cNvPr id="89" name="TextBox 88"/>
          <p:cNvSpPr txBox="1"/>
          <p:nvPr/>
        </p:nvSpPr>
        <p:spPr>
          <a:xfrm>
            <a:off x="2702544" y="1836487"/>
            <a:ext cx="450745" cy="246221"/>
          </a:xfrm>
          <a:prstGeom prst="rect">
            <a:avLst/>
          </a:prstGeom>
          <a:solidFill>
            <a:schemeClr val="bg1"/>
          </a:solidFill>
          <a:ln w="3175">
            <a:solidFill>
              <a:schemeClr val="tx1"/>
            </a:solidFill>
          </a:ln>
        </p:spPr>
        <p:txBody>
          <a:bodyPr wrap="square" rtlCol="0">
            <a:spAutoFit/>
          </a:bodyPr>
          <a:lstStyle/>
          <a:p>
            <a:pPr algn="ctr"/>
            <a:r>
              <a:rPr lang="sv-SE" sz="1000" dirty="0"/>
              <a:t>E01</a:t>
            </a:r>
            <a:endParaRPr lang="en-GB" sz="1000" dirty="0"/>
          </a:p>
        </p:txBody>
      </p:sp>
      <p:sp>
        <p:nvSpPr>
          <p:cNvPr id="92" name="TextBox 91"/>
          <p:cNvSpPr txBox="1"/>
          <p:nvPr/>
        </p:nvSpPr>
        <p:spPr>
          <a:xfrm>
            <a:off x="6478874" y="5433198"/>
            <a:ext cx="398238" cy="246221"/>
          </a:xfrm>
          <a:prstGeom prst="rect">
            <a:avLst/>
          </a:prstGeom>
          <a:solidFill>
            <a:schemeClr val="accent4">
              <a:lumMod val="75000"/>
            </a:schemeClr>
          </a:solidFill>
          <a:ln w="3175">
            <a:solidFill>
              <a:schemeClr val="tx1"/>
            </a:solidFill>
          </a:ln>
        </p:spPr>
        <p:txBody>
          <a:bodyPr wrap="square" rtlCol="0">
            <a:spAutoFit/>
          </a:bodyPr>
          <a:lstStyle/>
          <a:p>
            <a:pPr algn="ctr"/>
            <a:r>
              <a:rPr lang="sv-SE" sz="1000" b="1" dirty="0">
                <a:solidFill>
                  <a:schemeClr val="bg1"/>
                </a:solidFill>
              </a:rPr>
              <a:t>D06</a:t>
            </a:r>
            <a:endParaRPr lang="en-GB" sz="1000" b="1" dirty="0">
              <a:solidFill>
                <a:schemeClr val="bg1"/>
              </a:solidFill>
            </a:endParaRPr>
          </a:p>
        </p:txBody>
      </p:sp>
      <p:sp>
        <p:nvSpPr>
          <p:cNvPr id="93" name="TextBox 92"/>
          <p:cNvSpPr txBox="1"/>
          <p:nvPr/>
        </p:nvSpPr>
        <p:spPr>
          <a:xfrm>
            <a:off x="5483408" y="6396002"/>
            <a:ext cx="398238" cy="246221"/>
          </a:xfrm>
          <a:prstGeom prst="rect">
            <a:avLst/>
          </a:prstGeom>
          <a:solidFill>
            <a:schemeClr val="accent4">
              <a:lumMod val="75000"/>
            </a:schemeClr>
          </a:solidFill>
          <a:ln w="3175">
            <a:solidFill>
              <a:schemeClr val="tx1"/>
            </a:solidFill>
          </a:ln>
        </p:spPr>
        <p:txBody>
          <a:bodyPr wrap="square" rtlCol="0">
            <a:spAutoFit/>
          </a:bodyPr>
          <a:lstStyle/>
          <a:p>
            <a:pPr algn="ctr"/>
            <a:r>
              <a:rPr lang="sv-SE" sz="1000" b="1" dirty="0">
                <a:solidFill>
                  <a:schemeClr val="bg1"/>
                </a:solidFill>
              </a:rPr>
              <a:t>D07</a:t>
            </a:r>
            <a:endParaRPr lang="en-GB" sz="1000" b="1" dirty="0">
              <a:solidFill>
                <a:schemeClr val="bg1"/>
              </a:solidFill>
            </a:endParaRPr>
          </a:p>
        </p:txBody>
      </p:sp>
      <p:sp>
        <p:nvSpPr>
          <p:cNvPr id="94" name="TextBox 93"/>
          <p:cNvSpPr txBox="1"/>
          <p:nvPr/>
        </p:nvSpPr>
        <p:spPr>
          <a:xfrm>
            <a:off x="2817771" y="5606964"/>
            <a:ext cx="468545" cy="246221"/>
          </a:xfrm>
          <a:prstGeom prst="rect">
            <a:avLst/>
          </a:prstGeom>
          <a:solidFill>
            <a:schemeClr val="accent4">
              <a:lumMod val="75000"/>
            </a:schemeClr>
          </a:solidFill>
          <a:ln w="3175">
            <a:solidFill>
              <a:schemeClr val="tx1"/>
            </a:solidFill>
          </a:ln>
        </p:spPr>
        <p:txBody>
          <a:bodyPr wrap="square" rtlCol="0">
            <a:spAutoFit/>
          </a:bodyPr>
          <a:lstStyle/>
          <a:p>
            <a:pPr algn="ctr"/>
            <a:r>
              <a:rPr lang="sv-SE" sz="1000" b="1" dirty="0">
                <a:solidFill>
                  <a:schemeClr val="bg1"/>
                </a:solidFill>
              </a:rPr>
              <a:t>D08</a:t>
            </a:r>
            <a:endParaRPr lang="en-GB" sz="1000" b="1" dirty="0">
              <a:solidFill>
                <a:schemeClr val="bg1"/>
              </a:solidFill>
            </a:endParaRPr>
          </a:p>
        </p:txBody>
      </p:sp>
      <p:sp>
        <p:nvSpPr>
          <p:cNvPr id="73" name="Freeform 72"/>
          <p:cNvSpPr/>
          <p:nvPr/>
        </p:nvSpPr>
        <p:spPr>
          <a:xfrm>
            <a:off x="3375985" y="3952787"/>
            <a:ext cx="2947626" cy="670108"/>
          </a:xfrm>
          <a:custGeom>
            <a:avLst/>
            <a:gdLst>
              <a:gd name="connsiteX0" fmla="*/ 0 w 4126676"/>
              <a:gd name="connsiteY0" fmla="*/ 5938 h 938151"/>
              <a:gd name="connsiteX1" fmla="*/ 4126676 w 4126676"/>
              <a:gd name="connsiteY1" fmla="*/ 0 h 938151"/>
              <a:gd name="connsiteX2" fmla="*/ 4126676 w 4126676"/>
              <a:gd name="connsiteY2" fmla="*/ 938151 h 938151"/>
              <a:gd name="connsiteX3" fmla="*/ 979715 w 4126676"/>
              <a:gd name="connsiteY3" fmla="*/ 938151 h 938151"/>
              <a:gd name="connsiteX4" fmla="*/ 979715 w 4126676"/>
              <a:gd name="connsiteY4" fmla="*/ 843148 h 938151"/>
              <a:gd name="connsiteX5" fmla="*/ 5938 w 4126676"/>
              <a:gd name="connsiteY5" fmla="*/ 837211 h 938151"/>
              <a:gd name="connsiteX6" fmla="*/ 0 w 4126676"/>
              <a:gd name="connsiteY6" fmla="*/ 5938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6676" h="938151">
                <a:moveTo>
                  <a:pt x="0" y="5938"/>
                </a:moveTo>
                <a:lnTo>
                  <a:pt x="4126676" y="0"/>
                </a:lnTo>
                <a:lnTo>
                  <a:pt x="4126676" y="938151"/>
                </a:lnTo>
                <a:lnTo>
                  <a:pt x="979715" y="938151"/>
                </a:lnTo>
                <a:lnTo>
                  <a:pt x="979715" y="843148"/>
                </a:lnTo>
                <a:lnTo>
                  <a:pt x="5938" y="837211"/>
                </a:lnTo>
                <a:cubicBezTo>
                  <a:pt x="3959" y="562099"/>
                  <a:pt x="1979" y="286988"/>
                  <a:pt x="0" y="5938"/>
                </a:cubicBezTo>
                <a:close/>
              </a:path>
            </a:pathLst>
          </a:custGeom>
          <a:solidFill>
            <a:schemeClr val="accent4">
              <a:lumMod val="60000"/>
              <a:lumOff val="40000"/>
              <a:alpha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96" name="Rectangle 95"/>
          <p:cNvSpPr/>
          <p:nvPr/>
        </p:nvSpPr>
        <p:spPr>
          <a:xfrm>
            <a:off x="4484773" y="5117143"/>
            <a:ext cx="1834596" cy="1182857"/>
          </a:xfrm>
          <a:prstGeom prst="rect">
            <a:avLst/>
          </a:prstGeom>
          <a:solidFill>
            <a:srgbClr val="0094CA">
              <a:alpha val="3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grpSp>
        <p:nvGrpSpPr>
          <p:cNvPr id="104" name="Group 103"/>
          <p:cNvGrpSpPr/>
          <p:nvPr/>
        </p:nvGrpSpPr>
        <p:grpSpPr>
          <a:xfrm>
            <a:off x="2979360" y="2304801"/>
            <a:ext cx="432999" cy="627272"/>
            <a:chOff x="363172" y="7817246"/>
            <a:chExt cx="434212" cy="683314"/>
          </a:xfrm>
        </p:grpSpPr>
        <p:sp>
          <p:nvSpPr>
            <p:cNvPr id="105" name="Oval 104"/>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06" name="TextBox 105"/>
            <p:cNvSpPr txBox="1"/>
            <p:nvPr/>
          </p:nvSpPr>
          <p:spPr>
            <a:xfrm>
              <a:off x="363172" y="7817246"/>
              <a:ext cx="434212" cy="683314"/>
            </a:xfrm>
            <a:prstGeom prst="rect">
              <a:avLst/>
            </a:prstGeom>
            <a:noFill/>
          </p:spPr>
          <p:txBody>
            <a:bodyPr wrap="square" rtlCol="0">
              <a:spAutoFit/>
            </a:bodyPr>
            <a:lstStyle/>
            <a:p>
              <a:pPr algn="ctr"/>
              <a:r>
                <a:rPr lang="sv-SE" sz="1286" b="1" dirty="0"/>
                <a:t>1b</a:t>
              </a:r>
              <a:endParaRPr lang="en-GB" sz="1286" b="1" dirty="0"/>
            </a:p>
          </p:txBody>
        </p:sp>
      </p:grpSp>
      <p:grpSp>
        <p:nvGrpSpPr>
          <p:cNvPr id="107" name="Group 106"/>
          <p:cNvGrpSpPr/>
          <p:nvPr/>
        </p:nvGrpSpPr>
        <p:grpSpPr>
          <a:xfrm>
            <a:off x="5143297" y="5847556"/>
            <a:ext cx="257143" cy="290208"/>
            <a:chOff x="400278" y="7817246"/>
            <a:chExt cx="360000" cy="406291"/>
          </a:xfrm>
        </p:grpSpPr>
        <p:sp>
          <p:nvSpPr>
            <p:cNvPr id="108" name="Oval 107"/>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09" name="TextBox 108"/>
            <p:cNvSpPr txBox="1"/>
            <p:nvPr/>
          </p:nvSpPr>
          <p:spPr>
            <a:xfrm>
              <a:off x="436262" y="7817246"/>
              <a:ext cx="288032" cy="406291"/>
            </a:xfrm>
            <a:prstGeom prst="rect">
              <a:avLst/>
            </a:prstGeom>
            <a:noFill/>
          </p:spPr>
          <p:txBody>
            <a:bodyPr wrap="square" rtlCol="0">
              <a:spAutoFit/>
            </a:bodyPr>
            <a:lstStyle/>
            <a:p>
              <a:pPr algn="ctr"/>
              <a:r>
                <a:rPr lang="sv-SE" sz="1286" b="1" dirty="0"/>
                <a:t>4</a:t>
              </a:r>
              <a:endParaRPr lang="en-GB" sz="1286" b="1" dirty="0"/>
            </a:p>
          </p:txBody>
        </p:sp>
      </p:grpSp>
      <p:grpSp>
        <p:nvGrpSpPr>
          <p:cNvPr id="110" name="Group 109"/>
          <p:cNvGrpSpPr/>
          <p:nvPr/>
        </p:nvGrpSpPr>
        <p:grpSpPr>
          <a:xfrm>
            <a:off x="3796447" y="4076474"/>
            <a:ext cx="257143" cy="290208"/>
            <a:chOff x="400278" y="7817246"/>
            <a:chExt cx="360000" cy="406291"/>
          </a:xfrm>
        </p:grpSpPr>
        <p:sp>
          <p:nvSpPr>
            <p:cNvPr id="111" name="Oval 110"/>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12" name="TextBox 111"/>
            <p:cNvSpPr txBox="1"/>
            <p:nvPr/>
          </p:nvSpPr>
          <p:spPr>
            <a:xfrm>
              <a:off x="436262" y="7817246"/>
              <a:ext cx="288032" cy="406291"/>
            </a:xfrm>
            <a:prstGeom prst="rect">
              <a:avLst/>
            </a:prstGeom>
            <a:noFill/>
          </p:spPr>
          <p:txBody>
            <a:bodyPr wrap="square" rtlCol="0">
              <a:spAutoFit/>
            </a:bodyPr>
            <a:lstStyle/>
            <a:p>
              <a:pPr algn="ctr"/>
              <a:r>
                <a:rPr lang="sv-SE" sz="1286" b="1" dirty="0"/>
                <a:t>3</a:t>
              </a:r>
              <a:endParaRPr lang="en-GB" sz="1286" b="1" dirty="0"/>
            </a:p>
          </p:txBody>
        </p:sp>
      </p:grpSp>
      <p:grpSp>
        <p:nvGrpSpPr>
          <p:cNvPr id="113" name="Group 112"/>
          <p:cNvGrpSpPr/>
          <p:nvPr/>
        </p:nvGrpSpPr>
        <p:grpSpPr>
          <a:xfrm>
            <a:off x="3925019" y="3340804"/>
            <a:ext cx="257143" cy="290208"/>
            <a:chOff x="400278" y="7817246"/>
            <a:chExt cx="360000" cy="406291"/>
          </a:xfrm>
        </p:grpSpPr>
        <p:sp>
          <p:nvSpPr>
            <p:cNvPr id="114" name="Oval 113"/>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15" name="TextBox 114"/>
            <p:cNvSpPr txBox="1"/>
            <p:nvPr/>
          </p:nvSpPr>
          <p:spPr>
            <a:xfrm>
              <a:off x="436262" y="7817246"/>
              <a:ext cx="288032" cy="406291"/>
            </a:xfrm>
            <a:prstGeom prst="rect">
              <a:avLst/>
            </a:prstGeom>
            <a:noFill/>
          </p:spPr>
          <p:txBody>
            <a:bodyPr wrap="square" rtlCol="0">
              <a:spAutoFit/>
            </a:bodyPr>
            <a:lstStyle/>
            <a:p>
              <a:pPr algn="ctr"/>
              <a:r>
                <a:rPr lang="sv-SE" sz="1286" b="1" dirty="0"/>
                <a:t>2</a:t>
              </a:r>
              <a:endParaRPr lang="en-GB" sz="1286" b="1" dirty="0"/>
            </a:p>
          </p:txBody>
        </p:sp>
      </p:grpSp>
      <p:sp>
        <p:nvSpPr>
          <p:cNvPr id="18" name="Freeform 17"/>
          <p:cNvSpPr/>
          <p:nvPr/>
        </p:nvSpPr>
        <p:spPr>
          <a:xfrm>
            <a:off x="1579695" y="1025283"/>
            <a:ext cx="2658139" cy="2293595"/>
          </a:xfrm>
          <a:custGeom>
            <a:avLst/>
            <a:gdLst>
              <a:gd name="connsiteX0" fmla="*/ 669851 w 3721395"/>
              <a:gd name="connsiteY0" fmla="*/ 3211033 h 3211033"/>
              <a:gd name="connsiteX1" fmla="*/ 925033 w 3721395"/>
              <a:gd name="connsiteY1" fmla="*/ 2732568 h 3211033"/>
              <a:gd name="connsiteX2" fmla="*/ 1190847 w 3721395"/>
              <a:gd name="connsiteY2" fmla="*/ 2360428 h 3211033"/>
              <a:gd name="connsiteX3" fmla="*/ 1552354 w 3721395"/>
              <a:gd name="connsiteY3" fmla="*/ 1956391 h 3211033"/>
              <a:gd name="connsiteX4" fmla="*/ 1967023 w 3721395"/>
              <a:gd name="connsiteY4" fmla="*/ 1605517 h 3211033"/>
              <a:gd name="connsiteX5" fmla="*/ 2413591 w 3721395"/>
              <a:gd name="connsiteY5" fmla="*/ 1265275 h 3211033"/>
              <a:gd name="connsiteX6" fmla="*/ 2892056 w 3721395"/>
              <a:gd name="connsiteY6" fmla="*/ 1020726 h 3211033"/>
              <a:gd name="connsiteX7" fmla="*/ 3455581 w 3721395"/>
              <a:gd name="connsiteY7" fmla="*/ 786810 h 3211033"/>
              <a:gd name="connsiteX8" fmla="*/ 3721395 w 3721395"/>
              <a:gd name="connsiteY8" fmla="*/ 712382 h 3211033"/>
              <a:gd name="connsiteX9" fmla="*/ 3540642 w 3721395"/>
              <a:gd name="connsiteY9" fmla="*/ 0 h 3211033"/>
              <a:gd name="connsiteX10" fmla="*/ 2977116 w 3721395"/>
              <a:gd name="connsiteY10" fmla="*/ 170121 h 3211033"/>
              <a:gd name="connsiteX11" fmla="*/ 2339163 w 3721395"/>
              <a:gd name="connsiteY11" fmla="*/ 467833 h 3211033"/>
              <a:gd name="connsiteX12" fmla="*/ 1828800 w 3721395"/>
              <a:gd name="connsiteY12" fmla="*/ 776177 h 3211033"/>
              <a:gd name="connsiteX13" fmla="*/ 1318437 w 3721395"/>
              <a:gd name="connsiteY13" fmla="*/ 1169582 h 3211033"/>
              <a:gd name="connsiteX14" fmla="*/ 935665 w 3721395"/>
              <a:gd name="connsiteY14" fmla="*/ 1552354 h 3211033"/>
              <a:gd name="connsiteX15" fmla="*/ 584791 w 3721395"/>
              <a:gd name="connsiteY15" fmla="*/ 1977656 h 3211033"/>
              <a:gd name="connsiteX16" fmla="*/ 255181 w 3721395"/>
              <a:gd name="connsiteY16" fmla="*/ 2424224 h 3211033"/>
              <a:gd name="connsiteX17" fmla="*/ 0 w 3721395"/>
              <a:gd name="connsiteY17" fmla="*/ 2913321 h 3211033"/>
              <a:gd name="connsiteX18" fmla="*/ 669851 w 3721395"/>
              <a:gd name="connsiteY18" fmla="*/ 3211033 h 321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21395" h="3211033">
                <a:moveTo>
                  <a:pt x="669851" y="3211033"/>
                </a:moveTo>
                <a:lnTo>
                  <a:pt x="925033" y="2732568"/>
                </a:lnTo>
                <a:lnTo>
                  <a:pt x="1190847" y="2360428"/>
                </a:lnTo>
                <a:lnTo>
                  <a:pt x="1552354" y="1956391"/>
                </a:lnTo>
                <a:lnTo>
                  <a:pt x="1967023" y="1605517"/>
                </a:lnTo>
                <a:lnTo>
                  <a:pt x="2413591" y="1265275"/>
                </a:lnTo>
                <a:lnTo>
                  <a:pt x="2892056" y="1020726"/>
                </a:lnTo>
                <a:lnTo>
                  <a:pt x="3455581" y="786810"/>
                </a:lnTo>
                <a:lnTo>
                  <a:pt x="3721395" y="712382"/>
                </a:lnTo>
                <a:lnTo>
                  <a:pt x="3540642" y="0"/>
                </a:lnTo>
                <a:lnTo>
                  <a:pt x="2977116" y="170121"/>
                </a:lnTo>
                <a:lnTo>
                  <a:pt x="2339163" y="467833"/>
                </a:lnTo>
                <a:lnTo>
                  <a:pt x="1828800" y="776177"/>
                </a:lnTo>
                <a:lnTo>
                  <a:pt x="1318437" y="1169582"/>
                </a:lnTo>
                <a:lnTo>
                  <a:pt x="935665" y="1552354"/>
                </a:lnTo>
                <a:lnTo>
                  <a:pt x="584791" y="1977656"/>
                </a:lnTo>
                <a:lnTo>
                  <a:pt x="255181" y="2424224"/>
                </a:lnTo>
                <a:lnTo>
                  <a:pt x="0" y="2913321"/>
                </a:lnTo>
                <a:lnTo>
                  <a:pt x="669851" y="3211033"/>
                </a:lnTo>
                <a:close/>
              </a:path>
            </a:pathLst>
          </a:custGeom>
          <a:noFill/>
          <a:ln w="38100">
            <a:solidFill>
              <a:srgbClr val="190AE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grpSp>
        <p:nvGrpSpPr>
          <p:cNvPr id="122" name="Group 121"/>
          <p:cNvGrpSpPr/>
          <p:nvPr/>
        </p:nvGrpSpPr>
        <p:grpSpPr>
          <a:xfrm>
            <a:off x="2288706" y="2089873"/>
            <a:ext cx="435473" cy="597514"/>
            <a:chOff x="363172" y="7817246"/>
            <a:chExt cx="434212" cy="683314"/>
          </a:xfrm>
        </p:grpSpPr>
        <p:sp>
          <p:nvSpPr>
            <p:cNvPr id="123" name="Oval 122"/>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24" name="TextBox 123"/>
            <p:cNvSpPr txBox="1"/>
            <p:nvPr/>
          </p:nvSpPr>
          <p:spPr>
            <a:xfrm>
              <a:off x="363172" y="7817246"/>
              <a:ext cx="434212" cy="683314"/>
            </a:xfrm>
            <a:prstGeom prst="rect">
              <a:avLst/>
            </a:prstGeom>
            <a:noFill/>
          </p:spPr>
          <p:txBody>
            <a:bodyPr wrap="square" rtlCol="0">
              <a:spAutoFit/>
            </a:bodyPr>
            <a:lstStyle/>
            <a:p>
              <a:pPr algn="ctr"/>
              <a:r>
                <a:rPr lang="sv-SE" sz="1286" b="1" dirty="0"/>
                <a:t>1a</a:t>
              </a:r>
              <a:endParaRPr lang="en-GB" sz="1286" b="1" dirty="0"/>
            </a:p>
          </p:txBody>
        </p:sp>
      </p:grpSp>
      <p:sp>
        <p:nvSpPr>
          <p:cNvPr id="19" name="Freeform 18"/>
          <p:cNvSpPr/>
          <p:nvPr/>
        </p:nvSpPr>
        <p:spPr>
          <a:xfrm>
            <a:off x="3706034" y="-103188"/>
            <a:ext cx="5487020" cy="3340206"/>
          </a:xfrm>
          <a:custGeom>
            <a:avLst/>
            <a:gdLst>
              <a:gd name="connsiteX0" fmla="*/ 0 w 5571460"/>
              <a:gd name="connsiteY0" fmla="*/ 42530 h 4136065"/>
              <a:gd name="connsiteX1" fmla="*/ 1265274 w 5571460"/>
              <a:gd name="connsiteY1" fmla="*/ 4136065 h 4136065"/>
              <a:gd name="connsiteX2" fmla="*/ 5571460 w 5571460"/>
              <a:gd name="connsiteY2" fmla="*/ 4136065 h 4136065"/>
              <a:gd name="connsiteX3" fmla="*/ 5550195 w 5571460"/>
              <a:gd name="connsiteY3" fmla="*/ 0 h 4136065"/>
              <a:gd name="connsiteX4" fmla="*/ 0 w 5571460"/>
              <a:gd name="connsiteY4" fmla="*/ 42530 h 4136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460" h="4136065">
                <a:moveTo>
                  <a:pt x="0" y="42530"/>
                </a:moveTo>
                <a:lnTo>
                  <a:pt x="1265274" y="4136065"/>
                </a:lnTo>
                <a:lnTo>
                  <a:pt x="5571460" y="4136065"/>
                </a:lnTo>
                <a:lnTo>
                  <a:pt x="5550195" y="0"/>
                </a:lnTo>
                <a:lnTo>
                  <a:pt x="0" y="42530"/>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grpSp>
        <p:nvGrpSpPr>
          <p:cNvPr id="9" name="Group 8"/>
          <p:cNvGrpSpPr/>
          <p:nvPr/>
        </p:nvGrpSpPr>
        <p:grpSpPr>
          <a:xfrm>
            <a:off x="4946231" y="887867"/>
            <a:ext cx="4197769" cy="2284623"/>
            <a:chOff x="5600280" y="903451"/>
            <a:chExt cx="4433549" cy="2284623"/>
          </a:xfrm>
        </p:grpSpPr>
        <p:grpSp>
          <p:nvGrpSpPr>
            <p:cNvPr id="225" name="Group 224"/>
            <p:cNvGrpSpPr/>
            <p:nvPr/>
          </p:nvGrpSpPr>
          <p:grpSpPr>
            <a:xfrm>
              <a:off x="5678945" y="1670099"/>
              <a:ext cx="257143" cy="290208"/>
              <a:chOff x="1332293" y="7803057"/>
              <a:chExt cx="360000" cy="406291"/>
            </a:xfrm>
          </p:grpSpPr>
          <p:sp>
            <p:nvSpPr>
              <p:cNvPr id="226" name="Oval 225"/>
              <p:cNvSpPr/>
              <p:nvPr/>
            </p:nvSpPr>
            <p:spPr>
              <a:xfrm>
                <a:off x="1332293" y="7817820"/>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227" name="TextBox 226"/>
              <p:cNvSpPr txBox="1"/>
              <p:nvPr/>
            </p:nvSpPr>
            <p:spPr>
              <a:xfrm>
                <a:off x="1380402" y="7803057"/>
                <a:ext cx="288032" cy="406291"/>
              </a:xfrm>
              <a:prstGeom prst="rect">
                <a:avLst/>
              </a:prstGeom>
              <a:noFill/>
            </p:spPr>
            <p:txBody>
              <a:bodyPr wrap="square" rtlCol="0">
                <a:spAutoFit/>
              </a:bodyPr>
              <a:lstStyle/>
              <a:p>
                <a:pPr algn="ctr"/>
                <a:r>
                  <a:rPr lang="sv-SE" sz="1286" b="1" dirty="0"/>
                  <a:t>2</a:t>
                </a:r>
                <a:endParaRPr lang="en-GB" sz="1286" b="1" dirty="0"/>
              </a:p>
            </p:txBody>
          </p:sp>
        </p:grpSp>
        <p:grpSp>
          <p:nvGrpSpPr>
            <p:cNvPr id="6" name="Group 5"/>
            <p:cNvGrpSpPr/>
            <p:nvPr/>
          </p:nvGrpSpPr>
          <p:grpSpPr>
            <a:xfrm>
              <a:off x="5600280" y="903451"/>
              <a:ext cx="4433549" cy="2284623"/>
              <a:chOff x="4907648" y="913587"/>
              <a:chExt cx="4433549" cy="2284623"/>
            </a:xfrm>
          </p:grpSpPr>
          <p:sp>
            <p:nvSpPr>
              <p:cNvPr id="203" name="Rectangle 202"/>
              <p:cNvSpPr/>
              <p:nvPr/>
            </p:nvSpPr>
            <p:spPr>
              <a:xfrm>
                <a:off x="5338494" y="973038"/>
                <a:ext cx="411474" cy="257171"/>
              </a:xfrm>
              <a:prstGeom prst="rect">
                <a:avLst/>
              </a:prstGeom>
              <a:solidFill>
                <a:srgbClr val="FFFF00"/>
              </a:solidFill>
              <a:ln w="31750">
                <a:solidFill>
                  <a:srgbClr val="411BC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205" name="TextBox 204"/>
              <p:cNvSpPr txBox="1"/>
              <p:nvPr/>
            </p:nvSpPr>
            <p:spPr>
              <a:xfrm>
                <a:off x="5782032" y="980712"/>
                <a:ext cx="2651986" cy="246221"/>
              </a:xfrm>
              <a:prstGeom prst="rect">
                <a:avLst/>
              </a:prstGeom>
              <a:noFill/>
            </p:spPr>
            <p:txBody>
              <a:bodyPr wrap="square" rtlCol="0">
                <a:spAutoFit/>
              </a:bodyPr>
              <a:lstStyle/>
              <a:p>
                <a:r>
                  <a:rPr lang="sv-SE" sz="1000" b="1" dirty="0"/>
                  <a:t>E01 – Full Access 27-May-19 (</a:t>
                </a:r>
                <a:r>
                  <a:rPr lang="sv-SE" sz="1000" b="1" dirty="0" err="1"/>
                  <a:t>incl</a:t>
                </a:r>
                <a:r>
                  <a:rPr lang="sv-SE" sz="1000" b="1" dirty="0"/>
                  <a:t>. </a:t>
                </a:r>
                <a:r>
                  <a:rPr lang="sv-SE" sz="1000" b="1" dirty="0" err="1"/>
                  <a:t>Crane</a:t>
                </a:r>
                <a:r>
                  <a:rPr lang="sv-SE" sz="1000" b="1" dirty="0"/>
                  <a:t>)</a:t>
                </a:r>
                <a:endParaRPr lang="en-GB" sz="1000" b="1" dirty="0"/>
              </a:p>
            </p:txBody>
          </p:sp>
          <p:sp>
            <p:nvSpPr>
              <p:cNvPr id="206" name="Rectangle 205"/>
              <p:cNvSpPr/>
              <p:nvPr/>
            </p:nvSpPr>
            <p:spPr>
              <a:xfrm>
                <a:off x="5338494" y="1308662"/>
                <a:ext cx="411474" cy="257171"/>
              </a:xfrm>
              <a:prstGeom prst="rect">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grpSp>
            <p:nvGrpSpPr>
              <p:cNvPr id="207" name="Group 206"/>
              <p:cNvGrpSpPr/>
              <p:nvPr/>
            </p:nvGrpSpPr>
            <p:grpSpPr>
              <a:xfrm>
                <a:off x="4907649" y="913587"/>
                <a:ext cx="430845" cy="652493"/>
                <a:chOff x="363172" y="7817246"/>
                <a:chExt cx="434212" cy="683314"/>
              </a:xfrm>
            </p:grpSpPr>
            <p:sp>
              <p:nvSpPr>
                <p:cNvPr id="208" name="Oval 207"/>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209" name="TextBox 208"/>
                <p:cNvSpPr txBox="1"/>
                <p:nvPr/>
              </p:nvSpPr>
              <p:spPr>
                <a:xfrm>
                  <a:off x="363172" y="7817246"/>
                  <a:ext cx="434212" cy="683314"/>
                </a:xfrm>
                <a:prstGeom prst="rect">
                  <a:avLst/>
                </a:prstGeom>
                <a:noFill/>
              </p:spPr>
              <p:txBody>
                <a:bodyPr wrap="square" rtlCol="0">
                  <a:spAutoFit/>
                </a:bodyPr>
                <a:lstStyle/>
                <a:p>
                  <a:pPr algn="ctr"/>
                  <a:r>
                    <a:rPr lang="sv-SE" sz="1286" b="1" dirty="0"/>
                    <a:t>1a</a:t>
                  </a:r>
                  <a:endParaRPr lang="en-GB" sz="1286" b="1" dirty="0"/>
                </a:p>
              </p:txBody>
            </p:sp>
          </p:grpSp>
          <p:grpSp>
            <p:nvGrpSpPr>
              <p:cNvPr id="210" name="Group 209"/>
              <p:cNvGrpSpPr/>
              <p:nvPr/>
            </p:nvGrpSpPr>
            <p:grpSpPr>
              <a:xfrm>
                <a:off x="4907648" y="1308664"/>
                <a:ext cx="441923" cy="614474"/>
                <a:chOff x="363172" y="7817246"/>
                <a:chExt cx="434212" cy="683314"/>
              </a:xfrm>
            </p:grpSpPr>
            <p:sp>
              <p:nvSpPr>
                <p:cNvPr id="211" name="Oval 210"/>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212" name="TextBox 211"/>
                <p:cNvSpPr txBox="1"/>
                <p:nvPr/>
              </p:nvSpPr>
              <p:spPr>
                <a:xfrm>
                  <a:off x="363172" y="7817246"/>
                  <a:ext cx="434212" cy="683314"/>
                </a:xfrm>
                <a:prstGeom prst="rect">
                  <a:avLst/>
                </a:prstGeom>
                <a:noFill/>
              </p:spPr>
              <p:txBody>
                <a:bodyPr wrap="square" rtlCol="0">
                  <a:spAutoFit/>
                </a:bodyPr>
                <a:lstStyle/>
                <a:p>
                  <a:pPr algn="ctr"/>
                  <a:r>
                    <a:rPr lang="sv-SE" sz="1286" b="1" dirty="0"/>
                    <a:t>1b</a:t>
                  </a:r>
                  <a:endParaRPr lang="en-GB" sz="1286" b="1" dirty="0"/>
                </a:p>
              </p:txBody>
            </p:sp>
          </p:grpSp>
          <p:sp>
            <p:nvSpPr>
              <p:cNvPr id="213" name="TextBox 212"/>
              <p:cNvSpPr txBox="1"/>
              <p:nvPr/>
            </p:nvSpPr>
            <p:spPr>
              <a:xfrm>
                <a:off x="5789429" y="1327327"/>
                <a:ext cx="3266863" cy="246221"/>
              </a:xfrm>
              <a:prstGeom prst="rect">
                <a:avLst/>
              </a:prstGeom>
              <a:noFill/>
            </p:spPr>
            <p:txBody>
              <a:bodyPr wrap="square" rtlCol="0">
                <a:spAutoFit/>
              </a:bodyPr>
              <a:lstStyle/>
              <a:p>
                <a:r>
                  <a:rPr lang="sv-SE" sz="1000" b="1" dirty="0"/>
                  <a:t>E02 Area 1 – Partial Access 27-May-19</a:t>
                </a:r>
                <a:endParaRPr lang="en-GB" sz="1000" b="1" dirty="0"/>
              </a:p>
            </p:txBody>
          </p:sp>
          <p:sp>
            <p:nvSpPr>
              <p:cNvPr id="223" name="Rectangle 222"/>
              <p:cNvSpPr/>
              <p:nvPr/>
            </p:nvSpPr>
            <p:spPr>
              <a:xfrm>
                <a:off x="5339442" y="1680235"/>
                <a:ext cx="411474" cy="257171"/>
              </a:xfrm>
              <a:prstGeom prst="rect">
                <a:avLst/>
              </a:prstGeom>
              <a:solidFill>
                <a:schemeClr val="bg2">
                  <a:lumMod val="5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224" name="TextBox 223"/>
              <p:cNvSpPr txBox="1"/>
              <p:nvPr/>
            </p:nvSpPr>
            <p:spPr>
              <a:xfrm>
                <a:off x="5782032" y="1717565"/>
                <a:ext cx="3266863" cy="246221"/>
              </a:xfrm>
              <a:prstGeom prst="rect">
                <a:avLst/>
              </a:prstGeom>
              <a:noFill/>
            </p:spPr>
            <p:txBody>
              <a:bodyPr wrap="square" rtlCol="0">
                <a:spAutoFit/>
              </a:bodyPr>
              <a:lstStyle/>
              <a:p>
                <a:r>
                  <a:rPr lang="sv-SE" sz="1000" b="1" dirty="0"/>
                  <a:t>E02 Area 2 – Partial Access 15-Nov-19</a:t>
                </a:r>
                <a:endParaRPr lang="en-GB" sz="1000" b="1" dirty="0"/>
              </a:p>
            </p:txBody>
          </p:sp>
          <p:sp>
            <p:nvSpPr>
              <p:cNvPr id="228" name="Rectangle 227"/>
              <p:cNvSpPr/>
              <p:nvPr/>
            </p:nvSpPr>
            <p:spPr>
              <a:xfrm>
                <a:off x="5330024" y="2040275"/>
                <a:ext cx="411474" cy="257171"/>
              </a:xfrm>
              <a:prstGeom prst="rect">
                <a:avLst/>
              </a:prstGeom>
              <a:solidFill>
                <a:schemeClr val="accent4">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229" name="TextBox 228"/>
              <p:cNvSpPr txBox="1"/>
              <p:nvPr/>
            </p:nvSpPr>
            <p:spPr>
              <a:xfrm>
                <a:off x="5789700" y="2040275"/>
                <a:ext cx="3551497" cy="246221"/>
              </a:xfrm>
              <a:prstGeom prst="rect">
                <a:avLst/>
              </a:prstGeom>
              <a:noFill/>
            </p:spPr>
            <p:txBody>
              <a:bodyPr wrap="square" rtlCol="0">
                <a:spAutoFit/>
              </a:bodyPr>
              <a:lstStyle/>
              <a:p>
                <a:r>
                  <a:rPr lang="sv-SE" sz="1000" b="1" dirty="0"/>
                  <a:t>D03 Main Hall – Partial Access 01-Dec-19 (incl. Cranes)</a:t>
                </a:r>
                <a:endParaRPr lang="en-GB" sz="1000" b="1" dirty="0"/>
              </a:p>
            </p:txBody>
          </p:sp>
          <p:grpSp>
            <p:nvGrpSpPr>
              <p:cNvPr id="230" name="Group 229"/>
              <p:cNvGrpSpPr/>
              <p:nvPr/>
            </p:nvGrpSpPr>
            <p:grpSpPr>
              <a:xfrm>
                <a:off x="5012016" y="2040274"/>
                <a:ext cx="257143" cy="290208"/>
                <a:chOff x="400278" y="7817246"/>
                <a:chExt cx="360000" cy="406291"/>
              </a:xfrm>
            </p:grpSpPr>
            <p:sp>
              <p:nvSpPr>
                <p:cNvPr id="231" name="Oval 230"/>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232" name="TextBox 231"/>
                <p:cNvSpPr txBox="1"/>
                <p:nvPr/>
              </p:nvSpPr>
              <p:spPr>
                <a:xfrm>
                  <a:off x="436262" y="7817246"/>
                  <a:ext cx="288032" cy="406291"/>
                </a:xfrm>
                <a:prstGeom prst="rect">
                  <a:avLst/>
                </a:prstGeom>
                <a:noFill/>
              </p:spPr>
              <p:txBody>
                <a:bodyPr wrap="square" rtlCol="0">
                  <a:spAutoFit/>
                </a:bodyPr>
                <a:lstStyle/>
                <a:p>
                  <a:pPr algn="ctr"/>
                  <a:r>
                    <a:rPr lang="sv-SE" sz="1286" b="1" dirty="0"/>
                    <a:t>3</a:t>
                  </a:r>
                  <a:endParaRPr lang="en-GB" sz="1286" b="1" dirty="0"/>
                </a:p>
              </p:txBody>
            </p:sp>
          </p:grpSp>
          <p:sp>
            <p:nvSpPr>
              <p:cNvPr id="233" name="Rectangle 232"/>
              <p:cNvSpPr/>
              <p:nvPr/>
            </p:nvSpPr>
            <p:spPr>
              <a:xfrm>
                <a:off x="5339442" y="2451749"/>
                <a:ext cx="411474" cy="257171"/>
              </a:xfrm>
              <a:prstGeom prst="rect">
                <a:avLst/>
              </a:prstGeom>
              <a:solidFill>
                <a:srgbClr val="0094CA">
                  <a:alpha val="4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234" name="TextBox 233"/>
              <p:cNvSpPr txBox="1"/>
              <p:nvPr/>
            </p:nvSpPr>
            <p:spPr>
              <a:xfrm>
                <a:off x="5791634" y="2400314"/>
                <a:ext cx="3266863" cy="400110"/>
              </a:xfrm>
              <a:prstGeom prst="rect">
                <a:avLst/>
              </a:prstGeom>
              <a:noFill/>
            </p:spPr>
            <p:txBody>
              <a:bodyPr wrap="square" rtlCol="0">
                <a:spAutoFit/>
              </a:bodyPr>
              <a:lstStyle/>
              <a:p>
                <a:r>
                  <a:rPr lang="sv-SE" sz="1000" b="1" dirty="0"/>
                  <a:t>D01 Area 1 Main Hall – Partial Access 06-Feb-20 </a:t>
                </a:r>
              </a:p>
              <a:p>
                <a:r>
                  <a:rPr lang="sv-SE" sz="1000" b="1" dirty="0"/>
                  <a:t>(incl. Cranes)</a:t>
                </a:r>
                <a:endParaRPr lang="en-GB" sz="1000" b="1" dirty="0"/>
              </a:p>
            </p:txBody>
          </p:sp>
          <p:grpSp>
            <p:nvGrpSpPr>
              <p:cNvPr id="235" name="Group 234"/>
              <p:cNvGrpSpPr/>
              <p:nvPr/>
            </p:nvGrpSpPr>
            <p:grpSpPr>
              <a:xfrm>
                <a:off x="5021433" y="2445111"/>
                <a:ext cx="257143" cy="290208"/>
                <a:chOff x="400278" y="7817246"/>
                <a:chExt cx="360000" cy="406291"/>
              </a:xfrm>
            </p:grpSpPr>
            <p:sp>
              <p:nvSpPr>
                <p:cNvPr id="236" name="Oval 235"/>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237" name="TextBox 236"/>
                <p:cNvSpPr txBox="1"/>
                <p:nvPr/>
              </p:nvSpPr>
              <p:spPr>
                <a:xfrm>
                  <a:off x="436262" y="7817246"/>
                  <a:ext cx="288032" cy="406291"/>
                </a:xfrm>
                <a:prstGeom prst="rect">
                  <a:avLst/>
                </a:prstGeom>
                <a:noFill/>
              </p:spPr>
              <p:txBody>
                <a:bodyPr wrap="square" rtlCol="0">
                  <a:spAutoFit/>
                </a:bodyPr>
                <a:lstStyle/>
                <a:p>
                  <a:pPr algn="ctr"/>
                  <a:r>
                    <a:rPr lang="sv-SE" sz="1286" b="1" dirty="0"/>
                    <a:t>4</a:t>
                  </a:r>
                  <a:endParaRPr lang="en-GB" sz="1286" b="1" dirty="0"/>
                </a:p>
              </p:txBody>
            </p:sp>
          </p:grpSp>
          <p:sp>
            <p:nvSpPr>
              <p:cNvPr id="238" name="Rectangle 237"/>
              <p:cNvSpPr/>
              <p:nvPr/>
            </p:nvSpPr>
            <p:spPr>
              <a:xfrm>
                <a:off x="5337221" y="2863223"/>
                <a:ext cx="411474" cy="257171"/>
              </a:xfrm>
              <a:prstGeom prst="rect">
                <a:avLst/>
              </a:prstGeom>
              <a:solidFill>
                <a:srgbClr val="22E622"/>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239" name="TextBox 238"/>
              <p:cNvSpPr txBox="1"/>
              <p:nvPr/>
            </p:nvSpPr>
            <p:spPr>
              <a:xfrm>
                <a:off x="5794280" y="2798100"/>
                <a:ext cx="3336342" cy="400110"/>
              </a:xfrm>
              <a:prstGeom prst="rect">
                <a:avLst/>
              </a:prstGeom>
              <a:noFill/>
            </p:spPr>
            <p:txBody>
              <a:bodyPr wrap="square" rtlCol="0">
                <a:spAutoFit/>
              </a:bodyPr>
              <a:lstStyle/>
              <a:p>
                <a:r>
                  <a:rPr lang="sv-SE" sz="1000" b="1" dirty="0"/>
                  <a:t>D01 Area 2 Main Hall – Partial Access 02-April-20 </a:t>
                </a:r>
              </a:p>
              <a:p>
                <a:r>
                  <a:rPr lang="sv-SE" sz="1000" b="1" dirty="0"/>
                  <a:t>(incl. Crane)</a:t>
                </a:r>
                <a:endParaRPr lang="en-GB" sz="1000" b="1" dirty="0"/>
              </a:p>
            </p:txBody>
          </p:sp>
          <p:grpSp>
            <p:nvGrpSpPr>
              <p:cNvPr id="240" name="Group 239"/>
              <p:cNvGrpSpPr/>
              <p:nvPr/>
            </p:nvGrpSpPr>
            <p:grpSpPr>
              <a:xfrm>
                <a:off x="5005989" y="2856586"/>
                <a:ext cx="257143" cy="290208"/>
                <a:chOff x="400278" y="7817246"/>
                <a:chExt cx="360000" cy="406291"/>
              </a:xfrm>
            </p:grpSpPr>
            <p:sp>
              <p:nvSpPr>
                <p:cNvPr id="241" name="Oval 240"/>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242" name="TextBox 241"/>
                <p:cNvSpPr txBox="1"/>
                <p:nvPr/>
              </p:nvSpPr>
              <p:spPr>
                <a:xfrm>
                  <a:off x="436262" y="7817246"/>
                  <a:ext cx="288032" cy="406291"/>
                </a:xfrm>
                <a:prstGeom prst="rect">
                  <a:avLst/>
                </a:prstGeom>
                <a:noFill/>
              </p:spPr>
              <p:txBody>
                <a:bodyPr wrap="square" rtlCol="0">
                  <a:spAutoFit/>
                </a:bodyPr>
                <a:lstStyle/>
                <a:p>
                  <a:pPr algn="ctr"/>
                  <a:r>
                    <a:rPr lang="sv-SE" sz="1286" b="1" dirty="0"/>
                    <a:t>5</a:t>
                  </a:r>
                  <a:endParaRPr lang="en-GB" sz="1286" b="1" dirty="0"/>
                </a:p>
              </p:txBody>
            </p:sp>
          </p:grpSp>
        </p:grpSp>
      </p:grpSp>
      <p:sp>
        <p:nvSpPr>
          <p:cNvPr id="22" name="AutoShape 2" descr="Image result for draft"/>
          <p:cNvSpPr>
            <a:spLocks noChangeAspect="1" noChangeArrowheads="1"/>
          </p:cNvSpPr>
          <p:nvPr/>
        </p:nvSpPr>
        <p:spPr bwMode="auto">
          <a:xfrm>
            <a:off x="0" y="-103188"/>
            <a:ext cx="217714" cy="2177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1286"/>
          </a:p>
        </p:txBody>
      </p:sp>
      <p:sp>
        <p:nvSpPr>
          <p:cNvPr id="125" name="TextBox 124"/>
          <p:cNvSpPr txBox="1"/>
          <p:nvPr/>
        </p:nvSpPr>
        <p:spPr>
          <a:xfrm>
            <a:off x="1655616" y="3382829"/>
            <a:ext cx="906128" cy="422039"/>
          </a:xfrm>
          <a:prstGeom prst="rect">
            <a:avLst/>
          </a:prstGeom>
          <a:solidFill>
            <a:srgbClr val="92D050"/>
          </a:solidFill>
          <a:ln w="3175">
            <a:solidFill>
              <a:schemeClr val="tx1"/>
            </a:solidFill>
            <a:tailEnd type="arrow"/>
          </a:ln>
        </p:spPr>
        <p:txBody>
          <a:bodyPr wrap="square" rtlCol="0">
            <a:spAutoFit/>
          </a:bodyPr>
          <a:lstStyle>
            <a:defPPr>
              <a:defRPr lang="sv-SE"/>
            </a:defPPr>
            <a:lvl1pPr algn="ctr">
              <a:defRPr sz="1000" b="1"/>
            </a:lvl1pPr>
          </a:lstStyle>
          <a:p>
            <a:r>
              <a:rPr lang="sv-SE" sz="714" dirty="0" err="1"/>
              <a:t>Exact</a:t>
            </a:r>
            <a:r>
              <a:rPr lang="sv-SE" sz="714" dirty="0"/>
              <a:t> </a:t>
            </a:r>
            <a:r>
              <a:rPr lang="sv-SE" sz="714" dirty="0" err="1"/>
              <a:t>Location</a:t>
            </a:r>
            <a:r>
              <a:rPr lang="sv-SE" sz="714" dirty="0"/>
              <a:t> </a:t>
            </a:r>
            <a:r>
              <a:rPr lang="sv-SE" sz="714" dirty="0" err="1"/>
              <a:t>of</a:t>
            </a:r>
            <a:r>
              <a:rPr lang="sv-SE" sz="714" dirty="0"/>
              <a:t> Final De-</a:t>
            </a:r>
            <a:r>
              <a:rPr lang="sv-SE" sz="714" dirty="0" err="1"/>
              <a:t>Lineation</a:t>
            </a:r>
            <a:r>
              <a:rPr lang="sv-SE" sz="714" dirty="0"/>
              <a:t> Point TBC</a:t>
            </a:r>
            <a:endParaRPr lang="en-GB" sz="714" dirty="0"/>
          </a:p>
        </p:txBody>
      </p:sp>
      <p:sp>
        <p:nvSpPr>
          <p:cNvPr id="5" name="Freeform 4"/>
          <p:cNvSpPr/>
          <p:nvPr/>
        </p:nvSpPr>
        <p:spPr>
          <a:xfrm>
            <a:off x="2567004" y="3539123"/>
            <a:ext cx="554411" cy="113920"/>
          </a:xfrm>
          <a:custGeom>
            <a:avLst/>
            <a:gdLst>
              <a:gd name="connsiteX0" fmla="*/ 0 w 776176"/>
              <a:gd name="connsiteY0" fmla="*/ 0 h 159488"/>
              <a:gd name="connsiteX1" fmla="*/ 520995 w 776176"/>
              <a:gd name="connsiteY1" fmla="*/ 0 h 159488"/>
              <a:gd name="connsiteX2" fmla="*/ 776176 w 776176"/>
              <a:gd name="connsiteY2" fmla="*/ 159488 h 159488"/>
            </a:gdLst>
            <a:ahLst/>
            <a:cxnLst>
              <a:cxn ang="0">
                <a:pos x="connsiteX0" y="connsiteY0"/>
              </a:cxn>
              <a:cxn ang="0">
                <a:pos x="connsiteX1" y="connsiteY1"/>
              </a:cxn>
              <a:cxn ang="0">
                <a:pos x="connsiteX2" y="connsiteY2"/>
              </a:cxn>
            </a:cxnLst>
            <a:rect l="l" t="t" r="r" b="b"/>
            <a:pathLst>
              <a:path w="776176" h="159488">
                <a:moveTo>
                  <a:pt x="0" y="0"/>
                </a:moveTo>
                <a:lnTo>
                  <a:pt x="520995" y="0"/>
                </a:lnTo>
                <a:lnTo>
                  <a:pt x="776176" y="159488"/>
                </a:lnTo>
              </a:path>
            </a:pathLst>
          </a:custGeom>
          <a:noFill/>
          <a:ln w="381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7" name="Freeform 6"/>
          <p:cNvSpPr/>
          <p:nvPr/>
        </p:nvSpPr>
        <p:spPr>
          <a:xfrm>
            <a:off x="3373904" y="5124968"/>
            <a:ext cx="1113949" cy="1182068"/>
          </a:xfrm>
          <a:custGeom>
            <a:avLst/>
            <a:gdLst>
              <a:gd name="connsiteX0" fmla="*/ 1548309 w 1559529"/>
              <a:gd name="connsiteY0" fmla="*/ 0 h 1654895"/>
              <a:gd name="connsiteX1" fmla="*/ 987328 w 1559529"/>
              <a:gd name="connsiteY1" fmla="*/ 0 h 1654895"/>
              <a:gd name="connsiteX2" fmla="*/ 992937 w 1559529"/>
              <a:gd name="connsiteY2" fmla="*/ 95366 h 1654895"/>
              <a:gd name="connsiteX3" fmla="*/ 11220 w 1559529"/>
              <a:gd name="connsiteY3" fmla="*/ 89757 h 1654895"/>
              <a:gd name="connsiteX4" fmla="*/ 0 w 1559529"/>
              <a:gd name="connsiteY4" fmla="*/ 1649285 h 1654895"/>
              <a:gd name="connsiteX5" fmla="*/ 1559529 w 1559529"/>
              <a:gd name="connsiteY5" fmla="*/ 1654895 h 1654895"/>
              <a:gd name="connsiteX6" fmla="*/ 1548309 w 1559529"/>
              <a:gd name="connsiteY6" fmla="*/ 0 h 165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9" h="1654895">
                <a:moveTo>
                  <a:pt x="1548309" y="0"/>
                </a:moveTo>
                <a:lnTo>
                  <a:pt x="987328" y="0"/>
                </a:lnTo>
                <a:lnTo>
                  <a:pt x="992937" y="95366"/>
                </a:lnTo>
                <a:lnTo>
                  <a:pt x="11220" y="89757"/>
                </a:lnTo>
                <a:lnTo>
                  <a:pt x="0" y="1649285"/>
                </a:lnTo>
                <a:lnTo>
                  <a:pt x="1559529" y="1654895"/>
                </a:lnTo>
                <a:lnTo>
                  <a:pt x="1548309" y="0"/>
                </a:lnTo>
                <a:close/>
              </a:path>
            </a:pathLst>
          </a:custGeom>
          <a:solidFill>
            <a:srgbClr val="22E622">
              <a:alpha val="6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26" name="Freeform 125"/>
          <p:cNvSpPr/>
          <p:nvPr/>
        </p:nvSpPr>
        <p:spPr>
          <a:xfrm>
            <a:off x="4479094" y="5128591"/>
            <a:ext cx="5679" cy="1187016"/>
          </a:xfrm>
          <a:custGeom>
            <a:avLst/>
            <a:gdLst>
              <a:gd name="connsiteX0" fmla="*/ 0 w 7951"/>
              <a:gd name="connsiteY0" fmla="*/ 0 h 1661822"/>
              <a:gd name="connsiteX1" fmla="*/ 7951 w 7951"/>
              <a:gd name="connsiteY1" fmla="*/ 1661822 h 1661822"/>
            </a:gdLst>
            <a:ahLst/>
            <a:cxnLst>
              <a:cxn ang="0">
                <a:pos x="connsiteX0" y="connsiteY0"/>
              </a:cxn>
              <a:cxn ang="0">
                <a:pos x="connsiteX1" y="connsiteY1"/>
              </a:cxn>
            </a:cxnLst>
            <a:rect l="l" t="t" r="r" b="b"/>
            <a:pathLst>
              <a:path w="7951" h="1661822">
                <a:moveTo>
                  <a:pt x="0" y="0"/>
                </a:moveTo>
                <a:cubicBezTo>
                  <a:pt x="2650" y="553941"/>
                  <a:pt x="5301" y="1107881"/>
                  <a:pt x="7951" y="1661822"/>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grpSp>
        <p:nvGrpSpPr>
          <p:cNvPr id="127" name="Group 126"/>
          <p:cNvGrpSpPr/>
          <p:nvPr/>
        </p:nvGrpSpPr>
        <p:grpSpPr>
          <a:xfrm>
            <a:off x="3822150" y="5614336"/>
            <a:ext cx="257143" cy="290208"/>
            <a:chOff x="400278" y="7817246"/>
            <a:chExt cx="360000" cy="406291"/>
          </a:xfrm>
        </p:grpSpPr>
        <p:sp>
          <p:nvSpPr>
            <p:cNvPr id="128" name="Oval 127"/>
            <p:cNvSpPr/>
            <p:nvPr/>
          </p:nvSpPr>
          <p:spPr>
            <a:xfrm>
              <a:off x="400278" y="7817246"/>
              <a:ext cx="360000" cy="36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29" name="TextBox 128"/>
            <p:cNvSpPr txBox="1"/>
            <p:nvPr/>
          </p:nvSpPr>
          <p:spPr>
            <a:xfrm>
              <a:off x="436262" y="7817246"/>
              <a:ext cx="288032" cy="406291"/>
            </a:xfrm>
            <a:prstGeom prst="rect">
              <a:avLst/>
            </a:prstGeom>
            <a:noFill/>
          </p:spPr>
          <p:txBody>
            <a:bodyPr wrap="square" rtlCol="0">
              <a:spAutoFit/>
            </a:bodyPr>
            <a:lstStyle/>
            <a:p>
              <a:pPr algn="ctr"/>
              <a:r>
                <a:rPr lang="sv-SE" sz="1286" b="1" dirty="0"/>
                <a:t>5</a:t>
              </a:r>
              <a:endParaRPr lang="en-GB" sz="1286" b="1" dirty="0"/>
            </a:p>
          </p:txBody>
        </p:sp>
      </p:grpSp>
      <p:sp>
        <p:nvSpPr>
          <p:cNvPr id="80" name="TextBox 79"/>
          <p:cNvSpPr txBox="1"/>
          <p:nvPr/>
        </p:nvSpPr>
        <p:spPr>
          <a:xfrm>
            <a:off x="4289994" y="5648073"/>
            <a:ext cx="493923" cy="246221"/>
          </a:xfrm>
          <a:prstGeom prst="rect">
            <a:avLst/>
          </a:prstGeom>
          <a:solidFill>
            <a:schemeClr val="bg1"/>
          </a:solidFill>
          <a:ln w="3175">
            <a:solidFill>
              <a:schemeClr val="tx1"/>
            </a:solidFill>
          </a:ln>
        </p:spPr>
        <p:txBody>
          <a:bodyPr wrap="square" rtlCol="0">
            <a:spAutoFit/>
          </a:bodyPr>
          <a:lstStyle/>
          <a:p>
            <a:pPr algn="ctr"/>
            <a:r>
              <a:rPr lang="sv-SE" sz="1000" dirty="0"/>
              <a:t>D</a:t>
            </a:r>
            <a:r>
              <a:rPr lang="sv-SE" sz="1000" dirty="0" smtClean="0"/>
              <a:t>01</a:t>
            </a:r>
            <a:endParaRPr lang="en-GB" sz="1000" dirty="0"/>
          </a:p>
        </p:txBody>
      </p:sp>
      <p:sp>
        <p:nvSpPr>
          <p:cNvPr id="81" name="TextBox 80"/>
          <p:cNvSpPr txBox="1"/>
          <p:nvPr/>
        </p:nvSpPr>
        <p:spPr>
          <a:xfrm>
            <a:off x="4629138" y="4186645"/>
            <a:ext cx="493923" cy="246221"/>
          </a:xfrm>
          <a:prstGeom prst="rect">
            <a:avLst/>
          </a:prstGeom>
          <a:solidFill>
            <a:schemeClr val="bg1"/>
          </a:solidFill>
          <a:ln w="3175">
            <a:solidFill>
              <a:schemeClr val="tx1"/>
            </a:solidFill>
          </a:ln>
        </p:spPr>
        <p:txBody>
          <a:bodyPr wrap="square" rtlCol="0">
            <a:spAutoFit/>
          </a:bodyPr>
          <a:lstStyle/>
          <a:p>
            <a:pPr algn="ctr"/>
            <a:r>
              <a:rPr lang="sv-SE" sz="1000" dirty="0" smtClean="0"/>
              <a:t>D03</a:t>
            </a:r>
            <a:endParaRPr lang="en-GB" sz="1000" dirty="0"/>
          </a:p>
        </p:txBody>
      </p:sp>
      <p:sp>
        <p:nvSpPr>
          <p:cNvPr id="82" name="TextBox 81"/>
          <p:cNvSpPr txBox="1"/>
          <p:nvPr/>
        </p:nvSpPr>
        <p:spPr>
          <a:xfrm>
            <a:off x="4240891" y="4734373"/>
            <a:ext cx="493923" cy="246221"/>
          </a:xfrm>
          <a:prstGeom prst="rect">
            <a:avLst/>
          </a:prstGeom>
          <a:solidFill>
            <a:schemeClr val="bg1"/>
          </a:solidFill>
          <a:ln w="3175">
            <a:solidFill>
              <a:schemeClr val="tx1"/>
            </a:solidFill>
          </a:ln>
        </p:spPr>
        <p:txBody>
          <a:bodyPr wrap="square" rtlCol="0">
            <a:spAutoFit/>
          </a:bodyPr>
          <a:lstStyle/>
          <a:p>
            <a:pPr algn="ctr"/>
            <a:r>
              <a:rPr lang="sv-SE" sz="1000" dirty="0"/>
              <a:t>D</a:t>
            </a:r>
            <a:r>
              <a:rPr lang="sv-SE" sz="1000" dirty="0" smtClean="0"/>
              <a:t>02</a:t>
            </a:r>
            <a:endParaRPr lang="en-GB" sz="1000" dirty="0"/>
          </a:p>
        </p:txBody>
      </p:sp>
      <p:sp>
        <p:nvSpPr>
          <p:cNvPr id="4" name="Rectangle 3"/>
          <p:cNvSpPr/>
          <p:nvPr/>
        </p:nvSpPr>
        <p:spPr>
          <a:xfrm>
            <a:off x="-29815" y="742280"/>
            <a:ext cx="750452" cy="748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Box 89"/>
          <p:cNvSpPr txBox="1"/>
          <p:nvPr/>
        </p:nvSpPr>
        <p:spPr>
          <a:xfrm>
            <a:off x="5682527" y="3318878"/>
            <a:ext cx="398238" cy="246221"/>
          </a:xfrm>
          <a:prstGeom prst="rect">
            <a:avLst/>
          </a:prstGeom>
          <a:solidFill>
            <a:schemeClr val="accent4">
              <a:lumMod val="75000"/>
            </a:schemeClr>
          </a:solidFill>
          <a:ln w="3175">
            <a:solidFill>
              <a:schemeClr val="tx1"/>
            </a:solidFill>
          </a:ln>
        </p:spPr>
        <p:txBody>
          <a:bodyPr wrap="square" rtlCol="0">
            <a:spAutoFit/>
          </a:bodyPr>
          <a:lstStyle/>
          <a:p>
            <a:pPr algn="ctr"/>
            <a:r>
              <a:rPr lang="sv-SE" sz="1000" b="1" dirty="0">
                <a:solidFill>
                  <a:schemeClr val="bg1"/>
                </a:solidFill>
              </a:rPr>
              <a:t>D05</a:t>
            </a:r>
            <a:endParaRPr lang="en-GB" sz="1000" b="1" dirty="0">
              <a:solidFill>
                <a:schemeClr val="bg1"/>
              </a:solidFill>
            </a:endParaRPr>
          </a:p>
        </p:txBody>
      </p:sp>
      <p:sp>
        <p:nvSpPr>
          <p:cNvPr id="91" name="TextBox 90"/>
          <p:cNvSpPr txBox="1"/>
          <p:nvPr/>
        </p:nvSpPr>
        <p:spPr>
          <a:xfrm>
            <a:off x="6653627" y="3854375"/>
            <a:ext cx="398238" cy="246221"/>
          </a:xfrm>
          <a:prstGeom prst="rect">
            <a:avLst/>
          </a:prstGeom>
          <a:solidFill>
            <a:schemeClr val="accent4">
              <a:lumMod val="75000"/>
            </a:schemeClr>
          </a:solidFill>
          <a:ln w="3175">
            <a:solidFill>
              <a:schemeClr val="tx1"/>
            </a:solidFill>
          </a:ln>
        </p:spPr>
        <p:txBody>
          <a:bodyPr wrap="square" rtlCol="0">
            <a:spAutoFit/>
          </a:bodyPr>
          <a:lstStyle/>
          <a:p>
            <a:pPr algn="ctr"/>
            <a:r>
              <a:rPr lang="sv-SE" sz="1000" b="1" dirty="0">
                <a:solidFill>
                  <a:schemeClr val="bg1"/>
                </a:solidFill>
              </a:rPr>
              <a:t>D04</a:t>
            </a:r>
            <a:endParaRPr lang="en-GB" sz="1000" b="1" dirty="0">
              <a:solidFill>
                <a:schemeClr val="bg1"/>
              </a:solidFill>
            </a:endParaRPr>
          </a:p>
        </p:txBody>
      </p:sp>
      <p:sp>
        <p:nvSpPr>
          <p:cNvPr id="10" name="TextBox 9"/>
          <p:cNvSpPr txBox="1"/>
          <p:nvPr/>
        </p:nvSpPr>
        <p:spPr>
          <a:xfrm>
            <a:off x="4774932" y="22326"/>
            <a:ext cx="3456858" cy="646331"/>
          </a:xfrm>
          <a:prstGeom prst="rect">
            <a:avLst/>
          </a:prstGeom>
          <a:noFill/>
        </p:spPr>
        <p:txBody>
          <a:bodyPr wrap="square" rtlCol="0">
            <a:spAutoFit/>
          </a:bodyPr>
          <a:lstStyle/>
          <a:p>
            <a:pPr algn="ctr"/>
            <a:r>
              <a:rPr lang="en-US" dirty="0" smtClean="0">
                <a:solidFill>
                  <a:srgbClr val="FF0000"/>
                </a:solidFill>
              </a:rPr>
              <a:t>Hand-over dates from NSS Project to Instrument teams</a:t>
            </a:r>
            <a:endParaRPr lang="en-US" dirty="0">
              <a:solidFill>
                <a:srgbClr val="FF0000"/>
              </a:solidFill>
            </a:endParaRPr>
          </a:p>
        </p:txBody>
      </p:sp>
      <p:sp>
        <p:nvSpPr>
          <p:cNvPr id="95" name="TextBox 94"/>
          <p:cNvSpPr txBox="1"/>
          <p:nvPr/>
        </p:nvSpPr>
        <p:spPr>
          <a:xfrm>
            <a:off x="345411" y="5792387"/>
            <a:ext cx="1921386" cy="523220"/>
          </a:xfrm>
          <a:prstGeom prst="rect">
            <a:avLst/>
          </a:prstGeom>
          <a:noFill/>
        </p:spPr>
        <p:txBody>
          <a:bodyPr wrap="square" rtlCol="0">
            <a:spAutoFit/>
          </a:bodyPr>
          <a:lstStyle/>
          <a:p>
            <a:pPr algn="ctr"/>
            <a:r>
              <a:rPr lang="en-US" sz="1400" dirty="0" smtClean="0">
                <a:solidFill>
                  <a:srgbClr val="FF0000"/>
                </a:solidFill>
              </a:rPr>
              <a:t>RML to be completed before </a:t>
            </a:r>
            <a:r>
              <a:rPr lang="en-US" sz="1400" dirty="0" err="1" smtClean="0">
                <a:solidFill>
                  <a:srgbClr val="FF0000"/>
                </a:solidFill>
              </a:rPr>
              <a:t>B.o.T</a:t>
            </a:r>
            <a:r>
              <a:rPr lang="en-US" sz="1400" dirty="0" smtClean="0">
                <a:solidFill>
                  <a:srgbClr val="FF0000"/>
                </a:solidFill>
              </a:rPr>
              <a:t>.</a:t>
            </a:r>
            <a:endParaRPr lang="en-US" sz="1400" dirty="0">
              <a:solidFill>
                <a:srgbClr val="FF0000"/>
              </a:solidFill>
            </a:endParaRPr>
          </a:p>
        </p:txBody>
      </p:sp>
      <p:cxnSp>
        <p:nvCxnSpPr>
          <p:cNvPr id="13" name="Straight Arrow Connector 12"/>
          <p:cNvCxnSpPr/>
          <p:nvPr/>
        </p:nvCxnSpPr>
        <p:spPr>
          <a:xfrm>
            <a:off x="5975381" y="6496051"/>
            <a:ext cx="147866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7462687" y="6104699"/>
            <a:ext cx="1423892" cy="646331"/>
          </a:xfrm>
          <a:prstGeom prst="rect">
            <a:avLst/>
          </a:prstGeom>
          <a:noFill/>
        </p:spPr>
        <p:txBody>
          <a:bodyPr wrap="square" rtlCol="0">
            <a:spAutoFit/>
          </a:bodyPr>
          <a:lstStyle/>
          <a:p>
            <a:r>
              <a:rPr lang="en-US" sz="1200" b="1" dirty="0" smtClean="0">
                <a:solidFill>
                  <a:srgbClr val="FF0000"/>
                </a:solidFill>
              </a:rPr>
              <a:t>Out of CF scope</a:t>
            </a:r>
          </a:p>
          <a:p>
            <a:pPr algn="just"/>
            <a:r>
              <a:rPr lang="en-US" sz="1200" b="1" dirty="0" smtClean="0">
                <a:solidFill>
                  <a:srgbClr val="FF0000"/>
                </a:solidFill>
              </a:rPr>
              <a:t>Delivered from NSS ( April 2021)</a:t>
            </a:r>
          </a:p>
        </p:txBody>
      </p:sp>
      <p:sp>
        <p:nvSpPr>
          <p:cNvPr id="100" name="TextBox 99"/>
          <p:cNvSpPr txBox="1"/>
          <p:nvPr/>
        </p:nvSpPr>
        <p:spPr>
          <a:xfrm>
            <a:off x="7257434" y="3786535"/>
            <a:ext cx="1276965" cy="461665"/>
          </a:xfrm>
          <a:prstGeom prst="rect">
            <a:avLst/>
          </a:prstGeom>
          <a:noFill/>
        </p:spPr>
        <p:txBody>
          <a:bodyPr wrap="square" rtlCol="0">
            <a:spAutoFit/>
          </a:bodyPr>
          <a:lstStyle/>
          <a:p>
            <a:r>
              <a:rPr lang="sv-SE" sz="1200" b="1" dirty="0" smtClean="0"/>
              <a:t>D04 Full access</a:t>
            </a:r>
          </a:p>
          <a:p>
            <a:r>
              <a:rPr lang="en-GB" sz="1200" b="1" dirty="0" smtClean="0"/>
              <a:t>18.08.2019</a:t>
            </a:r>
            <a:endParaRPr lang="sv-SE" sz="1200" b="1" dirty="0"/>
          </a:p>
        </p:txBody>
      </p:sp>
      <p:sp>
        <p:nvSpPr>
          <p:cNvPr id="101" name="TextBox 100"/>
          <p:cNvSpPr txBox="1"/>
          <p:nvPr/>
        </p:nvSpPr>
        <p:spPr>
          <a:xfrm>
            <a:off x="704553" y="5116269"/>
            <a:ext cx="1027630" cy="646331"/>
          </a:xfrm>
          <a:prstGeom prst="rect">
            <a:avLst/>
          </a:prstGeom>
          <a:noFill/>
        </p:spPr>
        <p:txBody>
          <a:bodyPr wrap="square" rtlCol="0">
            <a:spAutoFit/>
          </a:bodyPr>
          <a:lstStyle/>
          <a:p>
            <a:r>
              <a:rPr lang="sv-SE" sz="1200" b="1" dirty="0" smtClean="0"/>
              <a:t>D08 Full access</a:t>
            </a:r>
          </a:p>
          <a:p>
            <a:r>
              <a:rPr lang="en-GB" sz="1200" b="1" dirty="0" smtClean="0"/>
              <a:t>19.12.2019</a:t>
            </a:r>
            <a:endParaRPr lang="sv-SE" sz="1200" b="1" dirty="0"/>
          </a:p>
        </p:txBody>
      </p:sp>
      <p:sp>
        <p:nvSpPr>
          <p:cNvPr id="97" name="TextBox 96"/>
          <p:cNvSpPr txBox="1"/>
          <p:nvPr/>
        </p:nvSpPr>
        <p:spPr>
          <a:xfrm>
            <a:off x="556486" y="1204489"/>
            <a:ext cx="1027630" cy="646331"/>
          </a:xfrm>
          <a:prstGeom prst="rect">
            <a:avLst/>
          </a:prstGeom>
          <a:noFill/>
        </p:spPr>
        <p:txBody>
          <a:bodyPr wrap="square" rtlCol="0">
            <a:spAutoFit/>
          </a:bodyPr>
          <a:lstStyle/>
          <a:p>
            <a:r>
              <a:rPr lang="en-GB" sz="1200" b="1" dirty="0" smtClean="0"/>
              <a:t>E03, E04</a:t>
            </a:r>
          </a:p>
          <a:p>
            <a:r>
              <a:rPr lang="en-GB" sz="1200" b="1" dirty="0" smtClean="0"/>
              <a:t>Full access</a:t>
            </a:r>
          </a:p>
          <a:p>
            <a:r>
              <a:rPr lang="en-GB" sz="1200" b="1" dirty="0" smtClean="0"/>
              <a:t>27.04.2019</a:t>
            </a:r>
            <a:endParaRPr lang="sv-SE" sz="1200" b="1" dirty="0" smtClean="0"/>
          </a:p>
        </p:txBody>
      </p:sp>
    </p:spTree>
    <p:extLst>
      <p:ext uri="{BB962C8B-B14F-4D97-AF65-F5344CB8AC3E}">
        <p14:creationId xmlns:p14="http://schemas.microsoft.com/office/powerpoint/2010/main" val="720058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14324" y="0"/>
            <a:ext cx="5751263" cy="476672"/>
          </a:xfrm>
        </p:spPr>
        <p:txBody>
          <a:bodyPr/>
          <a:lstStyle/>
          <a:p>
            <a:r>
              <a:rPr lang="sv-SE" dirty="0" smtClean="0"/>
              <a:t>E01-E05 3-Month </a:t>
            </a:r>
            <a:r>
              <a:rPr lang="sv-SE" dirty="0" err="1" smtClean="0"/>
              <a:t>Lookahead</a:t>
            </a:r>
            <a:endParaRPr lang="sv-SE" dirty="0"/>
          </a:p>
        </p:txBody>
      </p:sp>
      <p:pic>
        <p:nvPicPr>
          <p:cNvPr id="3" name="Bildobjekt 2"/>
          <p:cNvPicPr>
            <a:picLocks noChangeAspect="1"/>
          </p:cNvPicPr>
          <p:nvPr/>
        </p:nvPicPr>
        <p:blipFill>
          <a:blip r:embed="rId2"/>
          <a:stretch>
            <a:fillRect/>
          </a:stretch>
        </p:blipFill>
        <p:spPr>
          <a:xfrm>
            <a:off x="160867" y="990600"/>
            <a:ext cx="8949354" cy="5647267"/>
          </a:xfrm>
          <a:prstGeom prst="rect">
            <a:avLst/>
          </a:prstGeom>
        </p:spPr>
      </p:pic>
    </p:spTree>
    <p:extLst>
      <p:ext uri="{BB962C8B-B14F-4D97-AF65-F5344CB8AC3E}">
        <p14:creationId xmlns:p14="http://schemas.microsoft.com/office/powerpoint/2010/main" val="2588190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E-buildings are going up NOW!</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5</a:t>
            </a:fld>
            <a:endParaRPr lang="en-GB"/>
          </a:p>
        </p:txBody>
      </p:sp>
      <p:pic>
        <p:nvPicPr>
          <p:cNvPr id="5" name="Picture 4" descr="IMG_20170907_10454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12776"/>
            <a:ext cx="4355976" cy="3266982"/>
          </a:xfrm>
          <a:prstGeom prst="rect">
            <a:avLst/>
          </a:prstGeom>
        </p:spPr>
      </p:pic>
      <p:pic>
        <p:nvPicPr>
          <p:cNvPr id="6" name="Picture 5" descr="IMG_20170907_10470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3483006"/>
            <a:ext cx="4499992" cy="3374994"/>
          </a:xfrm>
          <a:prstGeom prst="rect">
            <a:avLst/>
          </a:prstGeom>
        </p:spPr>
      </p:pic>
      <p:sp>
        <p:nvSpPr>
          <p:cNvPr id="3" name="Rounded Rectangular Callout 2"/>
          <p:cNvSpPr/>
          <p:nvPr/>
        </p:nvSpPr>
        <p:spPr>
          <a:xfrm>
            <a:off x="5580112" y="1700808"/>
            <a:ext cx="2952328" cy="1296144"/>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E01, E03, E04: </a:t>
            </a:r>
          </a:p>
          <a:p>
            <a:pPr algn="ctr"/>
            <a:r>
              <a:rPr lang="en-US" dirty="0" smtClean="0"/>
              <a:t>full access April 2019 </a:t>
            </a:r>
          </a:p>
        </p:txBody>
      </p:sp>
      <p:sp>
        <p:nvSpPr>
          <p:cNvPr id="7" name="Rounded Rectangular Callout 6"/>
          <p:cNvSpPr/>
          <p:nvPr/>
        </p:nvSpPr>
        <p:spPr>
          <a:xfrm>
            <a:off x="467544" y="5013176"/>
            <a:ext cx="2952328" cy="1296144"/>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Sample prep labs: </a:t>
            </a:r>
          </a:p>
          <a:p>
            <a:pPr algn="ctr"/>
            <a:r>
              <a:rPr lang="en-US" dirty="0" smtClean="0"/>
              <a:t>furnishing to commence January 2019 </a:t>
            </a:r>
          </a:p>
        </p:txBody>
      </p:sp>
    </p:spTree>
    <p:extLst>
      <p:ext uri="{BB962C8B-B14F-4D97-AF65-F5344CB8AC3E}">
        <p14:creationId xmlns:p14="http://schemas.microsoft.com/office/powerpoint/2010/main" val="105359680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17" y="315686"/>
            <a:ext cx="6067426" cy="925285"/>
          </a:xfrm>
        </p:spPr>
        <p:txBody>
          <a:bodyPr/>
          <a:lstStyle/>
          <a:p>
            <a:r>
              <a:rPr lang="en-GB" dirty="0" smtClean="0"/>
              <a:t>D&amp;E buildings - slabs load capacity</a:t>
            </a:r>
            <a:endParaRPr lang="sv-SE"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6</a:t>
            </a:fld>
            <a:endParaRPr lang="sv-SE">
              <a:latin typeface="Calibri"/>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036" t="18863" r="29453" b="12274"/>
          <a:stretch/>
        </p:blipFill>
        <p:spPr bwMode="auto">
          <a:xfrm>
            <a:off x="3219450" y="1619246"/>
            <a:ext cx="5343534" cy="473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232" t="65643" r="60276" b="14599"/>
          <a:stretch/>
        </p:blipFill>
        <p:spPr bwMode="auto">
          <a:xfrm>
            <a:off x="304800" y="1686979"/>
            <a:ext cx="2714625" cy="271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Risultati immagini per forklift 10 ton capacity"/>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124" y="4583736"/>
            <a:ext cx="1831975" cy="939165"/>
          </a:xfrm>
          <a:prstGeom prst="rect">
            <a:avLst/>
          </a:prstGeom>
          <a:noFill/>
          <a:ln>
            <a:noFill/>
          </a:ln>
        </p:spPr>
      </p:pic>
      <p:sp>
        <p:nvSpPr>
          <p:cNvPr id="7" name="TextBox 6"/>
          <p:cNvSpPr txBox="1"/>
          <p:nvPr/>
        </p:nvSpPr>
        <p:spPr>
          <a:xfrm>
            <a:off x="798512" y="5691822"/>
            <a:ext cx="1727200" cy="646331"/>
          </a:xfrm>
          <a:prstGeom prst="rect">
            <a:avLst/>
          </a:prstGeom>
          <a:noFill/>
        </p:spPr>
        <p:txBody>
          <a:bodyPr wrap="square" rtlCol="0">
            <a:spAutoFit/>
          </a:bodyPr>
          <a:lstStyle/>
          <a:p>
            <a:pPr algn="ctr"/>
            <a:r>
              <a:rPr lang="en-GB" b="1" dirty="0" smtClean="0"/>
              <a:t>10 ton capacity</a:t>
            </a:r>
          </a:p>
          <a:p>
            <a:pPr algn="ctr"/>
            <a:r>
              <a:rPr lang="en-GB" b="1" dirty="0" smtClean="0"/>
              <a:t>ALL AREAS</a:t>
            </a:r>
            <a:endParaRPr lang="sv-SE" b="1" dirty="0"/>
          </a:p>
        </p:txBody>
      </p:sp>
    </p:spTree>
    <p:extLst>
      <p:ext uri="{BB962C8B-B14F-4D97-AF65-F5344CB8AC3E}">
        <p14:creationId xmlns:p14="http://schemas.microsoft.com/office/powerpoint/2010/main" val="417006628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a:xfrm>
            <a:off x="6553200" y="6356350"/>
            <a:ext cx="2133600" cy="365125"/>
          </a:xfrm>
        </p:spPr>
        <p:txBody>
          <a:bodyPr/>
          <a:lstStyle/>
          <a:p>
            <a:fld id="{551115BC-487E-4422-894C-CB7CD3E79223}" type="slidenum">
              <a:rPr lang="sv-SE" smtClean="0"/>
              <a:t>7</a:t>
            </a:fld>
            <a:endParaRPr lang="sv-SE" dirty="0"/>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0738" y="1658744"/>
            <a:ext cx="8273162" cy="264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30738" y="385971"/>
            <a:ext cx="4136581" cy="523220"/>
          </a:xfrm>
          <a:prstGeom prst="rect">
            <a:avLst/>
          </a:prstGeom>
        </p:spPr>
        <p:txBody>
          <a:bodyPr wrap="square">
            <a:spAutoFit/>
          </a:bodyPr>
          <a:lstStyle/>
          <a:p>
            <a:r>
              <a:rPr lang="sv-SE" sz="2800" dirty="0" smtClean="0">
                <a:solidFill>
                  <a:schemeClr val="bg1"/>
                </a:solidFill>
              </a:rPr>
              <a:t>Gallery </a:t>
            </a:r>
            <a:r>
              <a:rPr lang="sv-SE" sz="2800" dirty="0">
                <a:solidFill>
                  <a:schemeClr val="bg1"/>
                </a:solidFill>
              </a:rPr>
              <a:t>Penetrations </a:t>
            </a:r>
            <a:r>
              <a:rPr lang="sv-SE" sz="2800" dirty="0" smtClean="0">
                <a:solidFill>
                  <a:schemeClr val="bg1"/>
                </a:solidFill>
              </a:rPr>
              <a:t>(D03)</a:t>
            </a:r>
            <a:endParaRPr lang="sv-SE" sz="2800" dirty="0">
              <a:solidFill>
                <a:schemeClr val="bg1"/>
              </a:solidFill>
            </a:endParaRP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4418" y="3736181"/>
            <a:ext cx="3217209"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0251" y="4587163"/>
            <a:ext cx="3067832" cy="153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64418" y="2493301"/>
            <a:ext cx="1916523" cy="461665"/>
          </a:xfrm>
          <a:prstGeom prst="rect">
            <a:avLst/>
          </a:prstGeom>
          <a:solidFill>
            <a:srgbClr val="FF0000"/>
          </a:solidFill>
        </p:spPr>
        <p:txBody>
          <a:bodyPr wrap="square" rtlCol="0">
            <a:spAutoFit/>
          </a:bodyPr>
          <a:lstStyle/>
          <a:p>
            <a:r>
              <a:rPr lang="en-GB" sz="1200" b="1" dirty="0" smtClean="0"/>
              <a:t>Penetration position to be marked from C.F.</a:t>
            </a:r>
            <a:endParaRPr lang="sv-SE" sz="1200" b="1" dirty="0"/>
          </a:p>
        </p:txBody>
      </p:sp>
      <p:cxnSp>
        <p:nvCxnSpPr>
          <p:cNvPr id="9" name="Straight Arrow Connector 8"/>
          <p:cNvCxnSpPr/>
          <p:nvPr/>
        </p:nvCxnSpPr>
        <p:spPr>
          <a:xfrm>
            <a:off x="2077811" y="2981020"/>
            <a:ext cx="0" cy="96233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49763" y="3004973"/>
            <a:ext cx="172804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396852" y="6280745"/>
            <a:ext cx="1023124" cy="276999"/>
          </a:xfrm>
          <a:prstGeom prst="rect">
            <a:avLst/>
          </a:prstGeom>
          <a:noFill/>
        </p:spPr>
        <p:txBody>
          <a:bodyPr wrap="square" rtlCol="0">
            <a:spAutoFit/>
          </a:bodyPr>
          <a:lstStyle/>
          <a:p>
            <a:r>
              <a:rPr lang="en-GB" sz="1200" b="1" dirty="0" smtClean="0"/>
              <a:t>Conduits</a:t>
            </a:r>
            <a:endParaRPr lang="sv-SE" sz="1200" b="1" dirty="0"/>
          </a:p>
        </p:txBody>
      </p:sp>
      <p:sp>
        <p:nvSpPr>
          <p:cNvPr id="12" name="Rectangle 11"/>
          <p:cNvSpPr/>
          <p:nvPr/>
        </p:nvSpPr>
        <p:spPr>
          <a:xfrm>
            <a:off x="3535486" y="6444474"/>
            <a:ext cx="309712" cy="265048"/>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ctangle 13"/>
          <p:cNvSpPr/>
          <p:nvPr/>
        </p:nvSpPr>
        <p:spPr>
          <a:xfrm>
            <a:off x="1166923" y="6456428"/>
            <a:ext cx="284335" cy="25309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5" name="TextBox 14"/>
          <p:cNvSpPr txBox="1"/>
          <p:nvPr/>
        </p:nvSpPr>
        <p:spPr>
          <a:xfrm>
            <a:off x="3845198" y="6444475"/>
            <a:ext cx="2173033" cy="276999"/>
          </a:xfrm>
          <a:prstGeom prst="rect">
            <a:avLst/>
          </a:prstGeom>
          <a:noFill/>
        </p:spPr>
        <p:txBody>
          <a:bodyPr wrap="square" rtlCol="0">
            <a:spAutoFit/>
          </a:bodyPr>
          <a:lstStyle/>
          <a:p>
            <a:r>
              <a:rPr lang="en-GB" sz="1200" b="1" dirty="0" smtClean="0"/>
              <a:t>Areas suitable for penetrations</a:t>
            </a:r>
            <a:endParaRPr lang="sv-SE" sz="1200" b="1" dirty="0"/>
          </a:p>
        </p:txBody>
      </p:sp>
      <p:sp>
        <p:nvSpPr>
          <p:cNvPr id="16" name="TextBox 15"/>
          <p:cNvSpPr txBox="1"/>
          <p:nvPr/>
        </p:nvSpPr>
        <p:spPr>
          <a:xfrm>
            <a:off x="1437210" y="6456428"/>
            <a:ext cx="2098276" cy="276999"/>
          </a:xfrm>
          <a:prstGeom prst="rect">
            <a:avLst/>
          </a:prstGeom>
          <a:noFill/>
        </p:spPr>
        <p:txBody>
          <a:bodyPr wrap="square" rtlCol="0">
            <a:spAutoFit/>
          </a:bodyPr>
          <a:lstStyle/>
          <a:p>
            <a:r>
              <a:rPr lang="en-GB" sz="1200" b="1" dirty="0" smtClean="0"/>
              <a:t>Penetrations not allowed</a:t>
            </a:r>
            <a:endParaRPr lang="sv-SE" sz="1200" b="1" dirty="0"/>
          </a:p>
        </p:txBody>
      </p:sp>
      <p:pic>
        <p:nvPicPr>
          <p:cNvPr id="17" name="Picture 16" descr="C:\Users\antoniobianchi\Pictures\From Iphone\ESS SITE\IMG_095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4141" y="4543425"/>
            <a:ext cx="1681759" cy="1737320"/>
          </a:xfrm>
          <a:prstGeom prst="rect">
            <a:avLst/>
          </a:prstGeom>
          <a:noFill/>
          <a:ln>
            <a:noFill/>
          </a:ln>
        </p:spPr>
      </p:pic>
    </p:spTree>
    <p:extLst>
      <p:ext uri="{BB962C8B-B14F-4D97-AF65-F5344CB8AC3E}">
        <p14:creationId xmlns:p14="http://schemas.microsoft.com/office/powerpoint/2010/main" val="220746033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Logistics</a:t>
            </a:r>
            <a:endParaRPr lang="sv-SE" dirty="0"/>
          </a:p>
        </p:txBody>
      </p:sp>
      <p:sp>
        <p:nvSpPr>
          <p:cNvPr id="4" name="AutoShape 2" descr="Logistics 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6" name="Slide Number Placeholder 3"/>
          <p:cNvSpPr>
            <a:spLocks noGrp="1"/>
          </p:cNvSpPr>
          <p:nvPr>
            <p:ph type="sldNum" sz="quarter" idx="12"/>
          </p:nvPr>
        </p:nvSpPr>
        <p:spPr>
          <a:xfrm>
            <a:off x="6553200" y="6356350"/>
            <a:ext cx="2133600" cy="365125"/>
          </a:xfrm>
        </p:spPr>
        <p:txBody>
          <a:bodyPr/>
          <a:lstStyle/>
          <a:p>
            <a:fld id="{551115BC-487E-4422-894C-CB7CD3E79223}" type="slidenum">
              <a:rPr lang="sv-SE" smtClean="0"/>
              <a:t>8</a:t>
            </a:fld>
            <a:endParaRPr lang="sv-SE" dirty="0"/>
          </a:p>
        </p:txBody>
      </p:sp>
      <p:pic>
        <p:nvPicPr>
          <p:cNvPr id="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79254" b="64757"/>
          <a:stretch/>
        </p:blipFill>
        <p:spPr bwMode="auto">
          <a:xfrm>
            <a:off x="6281799" y="1676398"/>
            <a:ext cx="2471676" cy="2688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55034" r="75847" b="24827"/>
          <a:stretch/>
        </p:blipFill>
        <p:spPr bwMode="auto">
          <a:xfrm>
            <a:off x="6281798" y="4364566"/>
            <a:ext cx="2626673" cy="210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60375" y="1581150"/>
            <a:ext cx="5689600" cy="4889500"/>
            <a:chOff x="460375" y="1581150"/>
            <a:chExt cx="5689600" cy="488950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04" t="18023" r="27027" b="7364"/>
            <a:stretch/>
          </p:blipFill>
          <p:spPr bwMode="auto">
            <a:xfrm>
              <a:off x="460375" y="1581150"/>
              <a:ext cx="5689600" cy="488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17473" y="1676398"/>
              <a:ext cx="1239982" cy="166254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5" name="Rectangle 14"/>
            <p:cNvSpPr/>
            <p:nvPr/>
          </p:nvSpPr>
          <p:spPr>
            <a:xfrm>
              <a:off x="515793" y="4385156"/>
              <a:ext cx="1167533" cy="11774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71171927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E02 Beam support concept design </a:t>
            </a:r>
            <a:endParaRPr lang="sv-SE"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9</a:t>
            </a:fld>
            <a:endParaRPr lang="sv-SE">
              <a:latin typeface="Calibri"/>
            </a:endParaRPr>
          </a:p>
        </p:txBody>
      </p:sp>
      <p:pic>
        <p:nvPicPr>
          <p:cNvPr id="5" name="Picture 2" descr="C:\Users\antoniobianchi\Pictures\From Iphone\ESS SITE\IMG_08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7370" y="1811861"/>
            <a:ext cx="2944495" cy="26431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2017-7-3_10-48-5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484" y="1650995"/>
            <a:ext cx="2935224" cy="330623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8" name="Picture 7" descr="C:\Users\antoniobianchi\Pictures\From Iphone\ESS SITE\IMG_0835.JPG"/>
          <p:cNvPicPr/>
          <p:nvPr/>
        </p:nvPicPr>
        <p:blipFill rotWithShape="1">
          <a:blip r:embed="rId4" cstate="print">
            <a:extLst>
              <a:ext uri="{28A0092B-C50C-407E-A947-70E740481C1C}">
                <a14:useLocalDpi xmlns:a14="http://schemas.microsoft.com/office/drawing/2010/main" val="0"/>
              </a:ext>
            </a:extLst>
          </a:blip>
          <a:srcRect l="13225" t="37060" r="10189" b="35257"/>
          <a:stretch/>
        </p:blipFill>
        <p:spPr bwMode="auto">
          <a:xfrm>
            <a:off x="4867370" y="4887605"/>
            <a:ext cx="2944495" cy="1417955"/>
          </a:xfrm>
          <a:prstGeom prst="rect">
            <a:avLst/>
          </a:prstGeom>
          <a:noFill/>
          <a:ln>
            <a:noFill/>
          </a:ln>
          <a:extLst>
            <a:ext uri="{53640926-AAD7-44D8-BBD7-CCE9431645EC}">
              <a14:shadowObscured xmlns:a14="http://schemas.microsoft.com/office/drawing/2010/main"/>
            </a:ext>
          </a:extLst>
        </p:spPr>
      </p:pic>
      <p:cxnSp>
        <p:nvCxnSpPr>
          <p:cNvPr id="9" name="Straight Arrow Connector 8"/>
          <p:cNvCxnSpPr/>
          <p:nvPr/>
        </p:nvCxnSpPr>
        <p:spPr>
          <a:xfrm>
            <a:off x="3543300" y="5901382"/>
            <a:ext cx="132407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714501" y="5762883"/>
            <a:ext cx="1828800" cy="338554"/>
          </a:xfrm>
          <a:prstGeom prst="rect">
            <a:avLst/>
          </a:prstGeom>
          <a:noFill/>
          <a:ln w="19050">
            <a:solidFill>
              <a:srgbClr val="FF0000"/>
            </a:solidFill>
          </a:ln>
        </p:spPr>
        <p:txBody>
          <a:bodyPr wrap="square" rtlCol="0">
            <a:spAutoFit/>
          </a:bodyPr>
          <a:lstStyle/>
          <a:p>
            <a:r>
              <a:rPr lang="en-GB" sz="1600" b="1" dirty="0" smtClean="0"/>
              <a:t>Slab/pile joint</a:t>
            </a:r>
            <a:endParaRPr lang="sv-SE" sz="1600" b="1" dirty="0"/>
          </a:p>
        </p:txBody>
      </p:sp>
      <p:sp>
        <p:nvSpPr>
          <p:cNvPr id="10" name="TextBox 9"/>
          <p:cNvSpPr txBox="1"/>
          <p:nvPr/>
        </p:nvSpPr>
        <p:spPr>
          <a:xfrm>
            <a:off x="498484" y="5034749"/>
            <a:ext cx="1304916" cy="246221"/>
          </a:xfrm>
          <a:prstGeom prst="rect">
            <a:avLst/>
          </a:prstGeom>
          <a:noFill/>
          <a:ln w="19050">
            <a:noFill/>
          </a:ln>
        </p:spPr>
        <p:txBody>
          <a:bodyPr wrap="square" rtlCol="0">
            <a:spAutoFit/>
          </a:bodyPr>
          <a:lstStyle/>
          <a:p>
            <a:r>
              <a:rPr lang="en-GB" sz="1000" i="1" dirty="0" smtClean="0"/>
              <a:t>From Gabor </a:t>
            </a:r>
            <a:r>
              <a:rPr lang="en-GB" sz="1000" i="1" dirty="0" err="1" smtClean="0"/>
              <a:t>Laslo</a:t>
            </a:r>
            <a:endParaRPr lang="sv-SE" sz="1000" i="1" dirty="0"/>
          </a:p>
        </p:txBody>
      </p:sp>
    </p:spTree>
    <p:extLst>
      <p:ext uri="{BB962C8B-B14F-4D97-AF65-F5344CB8AC3E}">
        <p14:creationId xmlns:p14="http://schemas.microsoft.com/office/powerpoint/2010/main" val="174896884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11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11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27205</TotalTime>
  <Words>856</Words>
  <Application>Microsoft Office PowerPoint</Application>
  <PresentationFormat>On-screen Show (4:3)</PresentationFormat>
  <Paragraphs>243</Paragraphs>
  <Slides>20</Slides>
  <Notes>8</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Office-tema</vt:lpstr>
      <vt:lpstr>1_Office-tema</vt:lpstr>
      <vt:lpstr>3_Office-tema</vt:lpstr>
      <vt:lpstr> Conventional Facilities General update D&amp;E buildings Experimental Halls and galleries  </vt:lpstr>
      <vt:lpstr>CF scope of work</vt:lpstr>
      <vt:lpstr>Access Dates for NSS IK partners </vt:lpstr>
      <vt:lpstr>E01-E05 3-Month Lookahead</vt:lpstr>
      <vt:lpstr>E-buildings are going up NOW!</vt:lpstr>
      <vt:lpstr>D&amp;E buildings - slabs load capacity</vt:lpstr>
      <vt:lpstr>PowerPoint Presentation</vt:lpstr>
      <vt:lpstr>Logistics</vt:lpstr>
      <vt:lpstr>E02 Beam support concept design </vt:lpstr>
      <vt:lpstr>Load test E01 – Technical report</vt:lpstr>
      <vt:lpstr>Load test design</vt:lpstr>
      <vt:lpstr>Load test E01 – August/September 2017</vt:lpstr>
      <vt:lpstr>Load test: final result</vt:lpstr>
      <vt:lpstr>Deformation diagrams</vt:lpstr>
      <vt:lpstr>Deformation diagrams</vt:lpstr>
      <vt:lpstr>Deformation diagrams</vt:lpstr>
      <vt:lpstr>Naviswork - 3D coordination models</vt:lpstr>
      <vt:lpstr>Naviswork 3D model (E01,E02,D03 buildings) </vt:lpstr>
      <vt:lpstr>Sections E buildings</vt:lpstr>
      <vt:lpstr>Questions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Antonio Bianchi</dc:creator>
  <cp:lastModifiedBy>Antonio Bianchi</cp:lastModifiedBy>
  <cp:revision>1084</cp:revision>
  <cp:lastPrinted>2016-07-20T04:38:31Z</cp:lastPrinted>
  <dcterms:modified xsi:type="dcterms:W3CDTF">2017-09-27T07:48:06Z</dcterms:modified>
</cp:coreProperties>
</file>