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02" r:id="rId3"/>
    <p:sldId id="399" r:id="rId4"/>
    <p:sldId id="403" r:id="rId5"/>
    <p:sldId id="404" r:id="rId6"/>
    <p:sldId id="405" r:id="rId7"/>
    <p:sldId id="406" r:id="rId8"/>
    <p:sldId id="379" r:id="rId9"/>
    <p:sldId id="380" r:id="rId10"/>
    <p:sldId id="381" r:id="rId11"/>
    <p:sldId id="382" r:id="rId12"/>
    <p:sldId id="302" r:id="rId13"/>
    <p:sldId id="378" r:id="rId14"/>
    <p:sldId id="372" r:id="rId15"/>
    <p:sldId id="313" r:id="rId16"/>
    <p:sldId id="364" r:id="rId17"/>
    <p:sldId id="365" r:id="rId18"/>
    <p:sldId id="389" r:id="rId19"/>
    <p:sldId id="386" r:id="rId20"/>
    <p:sldId id="387" r:id="rId21"/>
    <p:sldId id="388" r:id="rId22"/>
    <p:sldId id="385" r:id="rId23"/>
    <p:sldId id="338" r:id="rId24"/>
    <p:sldId id="369" r:id="rId25"/>
    <p:sldId id="396" r:id="rId26"/>
    <p:sldId id="407" r:id="rId27"/>
    <p:sldId id="408" r:id="rId28"/>
    <p:sldId id="409" r:id="rId29"/>
    <p:sldId id="410" r:id="rId30"/>
    <p:sldId id="400" r:id="rId31"/>
    <p:sldId id="358" r:id="rId32"/>
    <p:sldId id="391" r:id="rId33"/>
    <p:sldId id="394" r:id="rId34"/>
    <p:sldId id="393" r:id="rId35"/>
    <p:sldId id="395" r:id="rId36"/>
    <p:sldId id="392" r:id="rId37"/>
    <p:sldId id="363" r:id="rId38"/>
    <p:sldId id="397" r:id="rId39"/>
    <p:sldId id="390" r:id="rId4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8F6B81-6CD4-F74D-A45B-A61DDD6F33DB}">
          <p14:sldIdLst>
            <p14:sldId id="256"/>
            <p14:sldId id="402"/>
            <p14:sldId id="399"/>
            <p14:sldId id="403"/>
            <p14:sldId id="404"/>
            <p14:sldId id="405"/>
            <p14:sldId id="406"/>
            <p14:sldId id="379"/>
            <p14:sldId id="380"/>
            <p14:sldId id="381"/>
            <p14:sldId id="382"/>
            <p14:sldId id="302"/>
            <p14:sldId id="378"/>
            <p14:sldId id="372"/>
            <p14:sldId id="313"/>
            <p14:sldId id="364"/>
            <p14:sldId id="365"/>
            <p14:sldId id="389"/>
            <p14:sldId id="386"/>
            <p14:sldId id="387"/>
            <p14:sldId id="388"/>
            <p14:sldId id="385"/>
            <p14:sldId id="338"/>
            <p14:sldId id="369"/>
            <p14:sldId id="396"/>
            <p14:sldId id="407"/>
            <p14:sldId id="408"/>
            <p14:sldId id="409"/>
            <p14:sldId id="410"/>
            <p14:sldId id="400"/>
            <p14:sldId id="358"/>
            <p14:sldId id="391"/>
            <p14:sldId id="394"/>
            <p14:sldId id="393"/>
            <p14:sldId id="395"/>
            <p14:sldId id="392"/>
            <p14:sldId id="363"/>
            <p14:sldId id="397"/>
            <p14:sldId id="3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0348" autoAdjust="0"/>
  </p:normalViewPr>
  <p:slideViewPr>
    <p:cSldViewPr>
      <p:cViewPr>
        <p:scale>
          <a:sx n="100" d="100"/>
          <a:sy n="100" d="100"/>
        </p:scale>
        <p:origin x="-162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09BF3-837D-3B41-88B7-538152886AEB}" type="datetimeFigureOut">
              <a:rPr lang="en-US" smtClean="0"/>
              <a:t>26/09/17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0ED9-63A6-C447-A7DD-5D362E3B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752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26/09/17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arxiv.org/abs/1701.08117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arxiv.org/abs/1701.08117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arxiv.org/abs/1701.08117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arxiv.org/abs/1701.08117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 smtClean="0"/>
              <a:t>Point out: </a:t>
            </a:r>
          </a:p>
          <a:p>
            <a:r>
              <a:rPr lang="en-GB" sz="1600" b="1" dirty="0" smtClean="0"/>
              <a:t>Need for low background</a:t>
            </a:r>
          </a:p>
          <a:p>
            <a:r>
              <a:rPr lang="en-GB" sz="1600" b="1" dirty="0" smtClean="0"/>
              <a:t>Scattering</a:t>
            </a:r>
            <a:r>
              <a:rPr lang="en-GB" sz="1600" b="1" baseline="0" dirty="0" smtClean="0"/>
              <a:t> on aluminium (AL transparent d)</a:t>
            </a:r>
            <a:endParaRPr lang="en-GB" sz="1600" b="1" dirty="0" smtClean="0"/>
          </a:p>
          <a:p>
            <a:r>
              <a:rPr lang="en-GB" sz="1600" b="1" dirty="0" smtClean="0"/>
              <a:t>Visualisation</a:t>
            </a:r>
            <a:r>
              <a:rPr lang="en-GB" sz="1600" b="1" baseline="0" dirty="0" smtClean="0"/>
              <a:t> with CF</a:t>
            </a:r>
            <a:endParaRPr lang="en-GB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Origin</a:t>
            </a:r>
            <a:r>
              <a:rPr lang="en-GB" baseline="0" dirty="0" smtClean="0"/>
              <a:t> of particles…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Realistic detector model and representative simplified sample environment was built</a:t>
            </a:r>
            <a:endParaRPr lang="en-GB" baseline="-250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ESS</a:t>
            </a:r>
          </a:p>
          <a:p>
            <a:pPr lvl="1"/>
            <a:r>
              <a:rPr lang="en-GB" dirty="0" smtClean="0"/>
              <a:t>Several detectors for various instruments, different phases  of development (get nice plot from IKON12!)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Conclusion:</a:t>
            </a:r>
          </a:p>
          <a:p>
            <a:pPr lvl="2"/>
            <a:r>
              <a:rPr lang="en-GB" dirty="0" smtClean="0"/>
              <a:t>We cannot manage without very effective tools 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Core of all measurement is the SBR. ESS increases flux, so increases Signal. Now we have to build detectors with low Bg.</a:t>
            </a:r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marL="914400" lvl="2" indent="0">
              <a:buNone/>
            </a:pPr>
            <a:r>
              <a:rPr lang="en-GB" dirty="0" smtClean="0"/>
              <a:t>(keep in mind:</a:t>
            </a:r>
            <a:br>
              <a:rPr lang="en-GB" dirty="0" smtClean="0"/>
            </a:br>
            <a:r>
              <a:rPr lang="en-GB" dirty="0" smtClean="0"/>
              <a:t>@CF it’s 	easy and fast to build up  and modify geometries, </a:t>
            </a:r>
          </a:p>
          <a:p>
            <a:pPr marL="914400" lvl="2" indent="0">
              <a:buNone/>
            </a:pPr>
            <a:r>
              <a:rPr lang="en-GB" dirty="0" smtClean="0"/>
              <a:t>	analyse and plot data, </a:t>
            </a:r>
            <a:br>
              <a:rPr lang="en-GB" dirty="0" smtClean="0"/>
            </a:br>
            <a:r>
              <a:rPr lang="en-GB" dirty="0" smtClean="0"/>
              <a:t>	move from one code to the other</a:t>
            </a:r>
            <a:br>
              <a:rPr lang="en-GB" dirty="0" smtClean="0"/>
            </a:br>
            <a:r>
              <a:rPr lang="en-GB" dirty="0" smtClean="0"/>
              <a:t>	safe, handles well the big amount of data)</a:t>
            </a:r>
            <a:endParaRPr lang="en-GB" u="sng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858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 smtClean="0"/>
              <a:t>Point out: </a:t>
            </a:r>
          </a:p>
          <a:p>
            <a:r>
              <a:rPr lang="en-GB" sz="1600" b="1" dirty="0" smtClean="0"/>
              <a:t>Need for low background</a:t>
            </a:r>
          </a:p>
          <a:p>
            <a:r>
              <a:rPr lang="en-GB" sz="1600" b="1" dirty="0" smtClean="0"/>
              <a:t>Scattering</a:t>
            </a:r>
            <a:r>
              <a:rPr lang="en-GB" sz="1600" b="1" baseline="0" dirty="0" smtClean="0"/>
              <a:t> on aluminium</a:t>
            </a:r>
            <a:endParaRPr lang="en-GB" sz="1600" b="1" dirty="0" smtClean="0"/>
          </a:p>
          <a:p>
            <a:r>
              <a:rPr lang="en-GB" sz="1600" b="1" dirty="0" smtClean="0"/>
              <a:t>Visualisation</a:t>
            </a:r>
            <a:r>
              <a:rPr lang="en-GB" sz="1600" b="1" baseline="0" dirty="0" smtClean="0"/>
              <a:t> with CF</a:t>
            </a:r>
            <a:endParaRPr lang="en-GB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2249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858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PhD student</a:t>
            </a:r>
          </a:p>
          <a:p>
            <a:r>
              <a:rPr lang="en-GB" dirty="0" smtClean="0"/>
              <a:t>Based</a:t>
            </a:r>
            <a:r>
              <a:rPr lang="en-GB" baseline="0" dirty="0" smtClean="0"/>
              <a:t> in Hungary, HAS CER, in collaboration with DG</a:t>
            </a:r>
          </a:p>
          <a:p>
            <a:r>
              <a:rPr lang="en-GB" dirty="0" smtClean="0"/>
              <a:t>Modelling MG, aim: shielding optimisation to increase SNR</a:t>
            </a:r>
          </a:p>
          <a:p>
            <a:r>
              <a:rPr lang="en-GB" dirty="0" smtClean="0"/>
              <a:t>This is an example how to use the afore introduced tool is detector development.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8A03-D1D7-D14D-B75D-DE3E6F2CC150}" type="datetime1">
              <a:rPr lang="en-GB" noProof="0" smtClean="0"/>
              <a:t>26/09/17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F557-DED1-D345-A2D8-C2F6EF86A2A2}" type="datetime1">
              <a:rPr lang="en-GB" noProof="0" smtClean="0"/>
              <a:t>26/09/17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AA276-0B82-B240-8A6B-4A82C4D1E542}" type="datetime1">
              <a:rPr lang="en-GB" noProof="0" smtClean="0"/>
              <a:t>26/09/17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E03B-707D-FF40-8B4B-0BFA5165E17A}" type="datetime1">
              <a:rPr lang="en-GB" noProof="0" smtClean="0"/>
              <a:t>26/09/17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C828-0851-B348-89AF-64BD4A531F5F}" type="datetime1">
              <a:rPr lang="en-GB" noProof="0" smtClean="0"/>
              <a:t>26/09/17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hyperlink" Target="https://doi.org/10.1016/j.apradiso.2017.06.00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hyperlink" Target="https://doi.org/10.1016/j.apradiso.2017.06.00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hyperlink" Target="http://dx.doi.org/10.1016/j.nima.2012.12.02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5" Type="http://schemas.openxmlformats.org/officeDocument/2006/relationships/hyperlink" Target="https://doi.org/10.1088/1748-0221/12/04/P04030" TargetMode="External"/><Relationship Id="rId6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hyperlink" Target="http://iopscience.iop.org/article/10.1088/1742-6596/528/1/012040/pdf" TargetMode="External"/><Relationship Id="rId7" Type="http://schemas.openxmlformats.org/officeDocument/2006/relationships/image" Target="../media/image43.png"/><Relationship Id="rId8" Type="http://schemas.openxmlformats.org/officeDocument/2006/relationships/hyperlink" Target="https://doi.org/10.1016/S0168-9002(03)01368-8" TargetMode="External"/><Relationship Id="rId9" Type="http://schemas.openxmlformats.org/officeDocument/2006/relationships/hyperlink" Target="https://doi.org/10.1088/1742-6596/513/2/0220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hyperlink" Target="http://dx.doi.org/10.1016/j.nima.2012.12.02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hyperlink" Target="https://confluence.esss.lu.se/display/SD/NSS+Seminars?preview=/64913835/237732378/DG_NSS_seminar_19Sep2017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i.org/10.1016/S0168-9002(03)01368-8" TargetMode="External"/><Relationship Id="rId4" Type="http://schemas.openxmlformats.org/officeDocument/2006/relationships/hyperlink" Target="https://doi.org/10.1088/1742-6596/513/2/022017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dx.doi.org/10.1016/j.cpc.2014.11.009" TargetMode="External"/><Relationship Id="rId7" Type="http://schemas.openxmlformats.org/officeDocument/2006/relationships/hyperlink" Target="http://nxsg4.web.cern.ch/nxsg4/" TargetMode="External"/><Relationship Id="rId8" Type="http://schemas.openxmlformats.org/officeDocument/2006/relationships/hyperlink" Target="https://github.com/mctools/ncrystal/wiki" TargetMode="External"/><Relationship Id="rId9" Type="http://schemas.openxmlformats.org/officeDocument/2006/relationships/hyperlink" Target="https://mctools.github.io/mcpl/" TargetMode="External"/><Relationship Id="rId10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hyperlink" Target="https://doi.org/10.1016/j.apradiso.2017.06.00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hyperlink" Target="https://doi.org/10.1016/j.apradiso.2017.06.00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Evaluation of detector characteristics with Geant4 simulation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488832" cy="175260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E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  <a:r>
              <a:rPr lang="en-GB" sz="2000" dirty="0" smtClean="0">
                <a:solidFill>
                  <a:schemeClr val="bg1"/>
                </a:solidFill>
              </a:rPr>
              <a:t>Dian</a:t>
            </a:r>
            <a:r>
              <a:rPr lang="en-GB" sz="2000" baseline="30000" dirty="0" smtClean="0">
                <a:solidFill>
                  <a:schemeClr val="bg1"/>
                </a:solidFill>
              </a:rPr>
              <a:t>1,2</a:t>
            </a:r>
            <a:r>
              <a:rPr lang="en-GB" sz="2000" dirty="0" smtClean="0">
                <a:solidFill>
                  <a:schemeClr val="bg1"/>
                </a:solidFill>
              </a:rPr>
              <a:t>, G. Galgóczi</a:t>
            </a:r>
            <a:r>
              <a:rPr lang="en-GB" sz="2000" baseline="30000" dirty="0" smtClean="0">
                <a:solidFill>
                  <a:schemeClr val="bg1"/>
                </a:solidFill>
              </a:rPr>
              <a:t>3</a:t>
            </a:r>
            <a:r>
              <a:rPr lang="en-GB" sz="2000" dirty="0" smtClean="0">
                <a:solidFill>
                  <a:schemeClr val="bg1"/>
                </a:solidFill>
              </a:rPr>
              <a:t>, M. Klausz</a:t>
            </a:r>
            <a:r>
              <a:rPr lang="en-GB" sz="2000" baseline="30000" dirty="0" smtClean="0">
                <a:solidFill>
                  <a:schemeClr val="bg1"/>
                </a:solidFill>
              </a:rPr>
              <a:t>1,2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600" baseline="30000" dirty="0" smtClean="0">
                <a:solidFill>
                  <a:schemeClr val="bg1"/>
                </a:solidFill>
              </a:rPr>
              <a:t>1</a:t>
            </a:r>
            <a:r>
              <a:rPr lang="en-GB" sz="1600" dirty="0" smtClean="0">
                <a:solidFill>
                  <a:schemeClr val="bg1"/>
                </a:solidFill>
              </a:rPr>
              <a:t>HAS </a:t>
            </a:r>
            <a:r>
              <a:rPr lang="en-GB" sz="1600" dirty="0">
                <a:solidFill>
                  <a:schemeClr val="bg1"/>
                </a:solidFill>
              </a:rPr>
              <a:t>Centre for Energy </a:t>
            </a:r>
            <a:r>
              <a:rPr lang="en-GB" sz="1600" dirty="0" smtClean="0">
                <a:solidFill>
                  <a:schemeClr val="bg1"/>
                </a:solidFill>
              </a:rPr>
              <a:t>Research</a:t>
            </a:r>
          </a:p>
          <a:p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European </a:t>
            </a:r>
            <a:r>
              <a:rPr lang="en-GB" sz="1600" dirty="0">
                <a:solidFill>
                  <a:schemeClr val="bg1"/>
                </a:solidFill>
              </a:rPr>
              <a:t>Spallation Source ESS </a:t>
            </a:r>
            <a:r>
              <a:rPr lang="en-GB" sz="1600" dirty="0" smtClean="0">
                <a:solidFill>
                  <a:schemeClr val="bg1"/>
                </a:solidFill>
              </a:rPr>
              <a:t>ERIC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baseline="30000" dirty="0" smtClean="0">
                <a:solidFill>
                  <a:schemeClr val="bg1"/>
                </a:solidFill>
              </a:rPr>
              <a:t>3</a:t>
            </a:r>
            <a:r>
              <a:rPr lang="en-GB" sz="1600" dirty="0" smtClean="0">
                <a:solidFill>
                  <a:schemeClr val="bg1"/>
                </a:solidFill>
              </a:rPr>
              <a:t>HAS </a:t>
            </a:r>
            <a:r>
              <a:rPr lang="en-US" sz="1600" dirty="0" smtClean="0">
                <a:solidFill>
                  <a:schemeClr val="bg1"/>
                </a:solidFill>
              </a:rPr>
              <a:t>Wigner </a:t>
            </a:r>
            <a:r>
              <a:rPr lang="en-US" sz="1600" dirty="0">
                <a:solidFill>
                  <a:schemeClr val="bg1"/>
                </a:solidFill>
              </a:rPr>
              <a:t>Research Centre for </a:t>
            </a:r>
            <a:r>
              <a:rPr lang="en-US" sz="1600" dirty="0" smtClean="0">
                <a:solidFill>
                  <a:schemeClr val="bg1"/>
                </a:solidFill>
              </a:rPr>
              <a:t>Physics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28 September 2017, IKON13, Lund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7" y="332656"/>
            <a:ext cx="1297191" cy="725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32656"/>
            <a:ext cx="1224136" cy="723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32656"/>
            <a:ext cx="1080120" cy="7237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00192" y="1124744"/>
            <a:ext cx="65620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676548</a:t>
            </a:r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32656"/>
            <a:ext cx="88463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332656"/>
            <a:ext cx="504056" cy="7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332656"/>
            <a:ext cx="1812615" cy="6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(MCNP6)</a:t>
            </a:r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neutrons (Geant4)</a:t>
            </a:r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72200" y="1715324"/>
            <a:ext cx="2664296" cy="201593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General neutron activation study </a:t>
            </a:r>
            <a:r>
              <a:rPr lang="en-US" sz="1600" dirty="0" smtClean="0"/>
              <a:t>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500" dirty="0"/>
          </a:p>
          <a:p>
            <a:r>
              <a:rPr lang="en-US" sz="1500" dirty="0"/>
              <a:t>E. Dian et al. </a:t>
            </a:r>
            <a:br>
              <a:rPr lang="en-US" sz="1500" dirty="0"/>
            </a:br>
            <a:r>
              <a:rPr lang="nb-NO" sz="1500" dirty="0" smtClean="0">
                <a:hlinkClick r:id="rId5"/>
              </a:rPr>
              <a:t>10.1016</a:t>
            </a:r>
            <a:r>
              <a:rPr lang="nb-NO" sz="1500" dirty="0">
                <a:hlinkClick r:id="rId5"/>
              </a:rPr>
              <a:t>/j.apradiso.</a:t>
            </a:r>
            <a:r>
              <a:rPr lang="nb-NO" sz="1500" dirty="0" smtClean="0">
                <a:hlinkClick r:id="rId5"/>
              </a:rPr>
              <a:t>2017.06.003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83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</a:t>
            </a:r>
            <a:r>
              <a:rPr lang="en-US" sz="2000" dirty="0" smtClean="0"/>
              <a:t>)</a:t>
            </a:r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</a:t>
            </a:r>
            <a:r>
              <a:rPr lang="en-US" sz="2000" dirty="0" smtClean="0"/>
              <a:t>(Geant4)</a:t>
            </a:r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72200" y="1715324"/>
            <a:ext cx="2664296" cy="201593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General neutron activation study </a:t>
            </a:r>
            <a:r>
              <a:rPr lang="en-US" sz="1600" dirty="0" smtClean="0"/>
              <a:t>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500" dirty="0"/>
          </a:p>
          <a:p>
            <a:r>
              <a:rPr lang="en-US" sz="1500" dirty="0"/>
              <a:t>E. Dian et al. </a:t>
            </a:r>
            <a:br>
              <a:rPr lang="en-US" sz="1500" dirty="0"/>
            </a:br>
            <a:r>
              <a:rPr lang="nb-NO" sz="1500" dirty="0" smtClean="0">
                <a:hlinkClick r:id="rId5"/>
              </a:rPr>
              <a:t>10.1016</a:t>
            </a:r>
            <a:r>
              <a:rPr lang="nb-NO" sz="1500" dirty="0">
                <a:hlinkClick r:id="rId5"/>
              </a:rPr>
              <a:t>/j.apradiso.</a:t>
            </a:r>
            <a:r>
              <a:rPr lang="nb-NO" sz="1500" dirty="0" smtClean="0">
                <a:hlinkClick r:id="rId5"/>
              </a:rPr>
              <a:t>2017.06.003</a:t>
            </a:r>
            <a:endParaRPr lang="en-US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1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Scattered neutron </a:t>
            </a:r>
            <a:r>
              <a:rPr lang="en-US" dirty="0" smtClean="0"/>
              <a:t>background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97735"/>
            <a:ext cx="4680520" cy="3143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3717032"/>
            <a:ext cx="93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Detector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5949280"/>
            <a:ext cx="1965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Sample environment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3707740"/>
            <a:ext cx="1727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Scattered neutron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504" y="3212976"/>
            <a:ext cx="3713708" cy="27852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2120" y="5877272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and measurable neutron energy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3486" y="4188765"/>
            <a:ext cx="1508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Scattered neutron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043608" y="4149080"/>
            <a:ext cx="216024" cy="108012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88224" y="4496542"/>
            <a:ext cx="36004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4824536" cy="211683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Neutron scattering on detector </a:t>
            </a:r>
            <a:br>
              <a:rPr lang="en-GB" sz="2000" dirty="0" smtClean="0"/>
            </a:br>
            <a:r>
              <a:rPr lang="en-GB" sz="2000" dirty="0" smtClean="0"/>
              <a:t>and environment</a:t>
            </a:r>
          </a:p>
          <a:p>
            <a:r>
              <a:rPr lang="en-GB" sz="2000" dirty="0" smtClean="0"/>
              <a:t>Study and distinguish background effects</a:t>
            </a:r>
          </a:p>
          <a:p>
            <a:endParaRPr lang="en-GB" sz="2000" dirty="0" smtClean="0"/>
          </a:p>
          <a:p>
            <a:r>
              <a:rPr lang="en-GB" sz="2000" dirty="0" smtClean="0"/>
              <a:t>Guidelines for detector design</a:t>
            </a:r>
          </a:p>
          <a:p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3779912" y="3140968"/>
            <a:ext cx="1872208" cy="3385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Realistic simulation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6433591"/>
            <a:ext cx="2376264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@Coding Framework</a:t>
            </a:r>
            <a:endParaRPr lang="en-US" sz="1400" dirty="0">
              <a:solidFill>
                <a:srgbClr val="00009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012160" y="1988840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8104" y="1628800"/>
            <a:ext cx="1018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Prototype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242088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Full-scale detector model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619672" y="2492896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68344" y="1607314"/>
            <a:ext cx="1152128" cy="323165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8000"/>
                </a:solidFill>
              </a:rPr>
              <a:t>Validation</a:t>
            </a:r>
            <a:endParaRPr lang="en-US" sz="1500" b="1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336" y="2399402"/>
            <a:ext cx="1296144" cy="323165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8000"/>
                </a:solidFill>
              </a:rPr>
              <a:t>Optimization</a:t>
            </a:r>
            <a:endParaRPr lang="en-US" sz="1500" b="1" dirty="0">
              <a:solidFill>
                <a:srgbClr val="008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244408" y="1967354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1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smtClean="0"/>
              <a:t>The Multi-Grid Detector </a:t>
            </a:r>
            <a:r>
              <a:rPr lang="en-GB" sz="3600" dirty="0"/>
              <a:t>M</a:t>
            </a:r>
            <a:r>
              <a:rPr lang="en-GB" sz="3600" dirty="0" smtClean="0"/>
              <a:t>odel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u="sng" dirty="0" err="1" smtClean="0">
                <a:solidFill>
                  <a:schemeClr val="bg1"/>
                </a:solidFill>
              </a:rPr>
              <a:t>Eszter</a:t>
            </a:r>
            <a:r>
              <a:rPr lang="en-US" sz="2000" u="sng" dirty="0" smtClean="0">
                <a:solidFill>
                  <a:schemeClr val="bg1"/>
                </a:solidFill>
              </a:rPr>
              <a:t> Dian</a:t>
            </a:r>
            <a:r>
              <a:rPr lang="en-US" sz="2000" baseline="30000" dirty="0" smtClean="0">
                <a:solidFill>
                  <a:schemeClr val="bg1"/>
                </a:solidFill>
              </a:rPr>
              <a:t>1,2, </a:t>
            </a:r>
            <a:r>
              <a:rPr lang="en-US" sz="2000" dirty="0" err="1" smtClean="0">
                <a:solidFill>
                  <a:schemeClr val="bg1"/>
                </a:solidFill>
              </a:rPr>
              <a:t>Kalliopi</a:t>
            </a:r>
            <a:r>
              <a:rPr lang="en-US" sz="2000" dirty="0" smtClean="0">
                <a:solidFill>
                  <a:schemeClr val="bg1"/>
                </a:solidFill>
              </a:rPr>
              <a:t> Kanaki</a:t>
            </a:r>
            <a:r>
              <a:rPr lang="en-US" sz="2000" baseline="30000" dirty="0" smtClean="0">
                <a:solidFill>
                  <a:schemeClr val="bg1"/>
                </a:solidFill>
              </a:rPr>
              <a:t>2, </a:t>
            </a:r>
            <a:r>
              <a:rPr lang="en-US" sz="2000" dirty="0" smtClean="0">
                <a:solidFill>
                  <a:schemeClr val="bg1"/>
                </a:solidFill>
              </a:rPr>
              <a:t>Anton Khaplanov</a:t>
            </a:r>
            <a:r>
              <a:rPr lang="en-US" sz="2000" baseline="30000" dirty="0" smtClean="0">
                <a:solidFill>
                  <a:schemeClr val="bg1"/>
                </a:solidFill>
              </a:rPr>
              <a:t>2 </a:t>
            </a:r>
            <a:br>
              <a:rPr lang="en-US" sz="2000" baseline="300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dian.eszter@energia.mta.hu</a:t>
            </a:r>
            <a:r>
              <a:rPr lang="en-US" sz="1600" baseline="-25000" dirty="0" smtClean="0">
                <a:noFill/>
              </a:rPr>
              <a:t>1,2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Hungarian Academy of Sciences, Centre for Energy Research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European Spallation Source ESS ERIC</a:t>
            </a:r>
          </a:p>
          <a:p>
            <a:endParaRPr lang="en-GB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9" y="188639"/>
            <a:ext cx="1673829" cy="9361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88640"/>
            <a:ext cx="1584176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037" y="188640"/>
            <a:ext cx="1396955" cy="9361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76056" y="1196752"/>
            <a:ext cx="65620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676548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28 September 2017, IKON13, Lund</a:t>
            </a:r>
          </a:p>
        </p:txBody>
      </p:sp>
    </p:spTree>
    <p:extLst>
      <p:ext uri="{BB962C8B-B14F-4D97-AF65-F5344CB8AC3E}">
        <p14:creationId xmlns:p14="http://schemas.microsoft.com/office/powerpoint/2010/main" val="91050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Large area detector for chopper spectroscopy – Multi-Grid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1811319"/>
            <a:ext cx="5544616" cy="3561897"/>
          </a:xfrm>
          <a:prstGeom prst="rect">
            <a:avLst/>
          </a:prstGeom>
        </p:spPr>
      </p:pic>
      <p:cxnSp>
        <p:nvCxnSpPr>
          <p:cNvPr id="11" name="Egyenes összekötő 8"/>
          <p:cNvCxnSpPr/>
          <p:nvPr/>
        </p:nvCxnSpPr>
        <p:spPr>
          <a:xfrm flipH="1">
            <a:off x="2555776" y="2852936"/>
            <a:ext cx="1080120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SCF0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013176"/>
            <a:ext cx="1656184" cy="1156568"/>
          </a:xfrm>
          <a:prstGeom prst="rect">
            <a:avLst/>
          </a:prstGeom>
          <a:scene3d>
            <a:camera prst="orthographicFront">
              <a:rot lat="10800000" lon="0" rev="1620000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5017617"/>
            <a:ext cx="2018273" cy="144750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3" y="4769879"/>
            <a:ext cx="1661913" cy="153944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475656" y="5737697"/>
            <a:ext cx="108012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6" idx="1"/>
          </p:cNvCxnSpPr>
          <p:nvPr/>
        </p:nvCxnSpPr>
        <p:spPr>
          <a:xfrm>
            <a:off x="5148064" y="4149080"/>
            <a:ext cx="479657" cy="78812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364088" y="4663804"/>
            <a:ext cx="1800200" cy="1866874"/>
          </a:xfrm>
          <a:prstGeom prst="ellipse">
            <a:avLst/>
          </a:prstGeom>
          <a:noFill/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364088" y="1484784"/>
            <a:ext cx="377991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Multi-Grid </a:t>
            </a:r>
          </a:p>
          <a:p>
            <a:r>
              <a:rPr lang="en-US" sz="1900" dirty="0"/>
              <a:t>L</a:t>
            </a:r>
            <a:r>
              <a:rPr lang="en-US" sz="1900" dirty="0" smtClean="0"/>
              <a:t>arge area detector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Inelastic </a:t>
            </a:r>
            <a:r>
              <a:rPr lang="en-US" sz="1900" dirty="0" smtClean="0"/>
              <a:t>instrument, </a:t>
            </a:r>
            <a:br>
              <a:rPr lang="en-US" sz="1900" dirty="0" smtClean="0"/>
            </a:br>
            <a:r>
              <a:rPr lang="en-US" sz="1900" dirty="0" smtClean="0"/>
              <a:t>chopper spectroscopy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1900" dirty="0" smtClean="0"/>
              <a:t>Solid B</a:t>
            </a:r>
            <a:r>
              <a:rPr lang="en-US" sz="1900" baseline="-25000" dirty="0" smtClean="0"/>
              <a:t>4</a:t>
            </a:r>
            <a:r>
              <a:rPr lang="en-US" sz="1900" dirty="0" smtClean="0"/>
              <a:t>C converter + </a:t>
            </a:r>
            <a:r>
              <a:rPr lang="en-US" sz="1900" dirty="0" err="1" smtClean="0"/>
              <a:t>Ar</a:t>
            </a:r>
            <a:r>
              <a:rPr lang="en-US" sz="1900" dirty="0" smtClean="0"/>
              <a:t>/CO</a:t>
            </a:r>
            <a:r>
              <a:rPr lang="en-US" sz="1900" baseline="-25000" dirty="0" smtClean="0"/>
              <a:t>2</a:t>
            </a:r>
          </a:p>
          <a:p>
            <a:r>
              <a:rPr lang="en-US" sz="1900" dirty="0" err="1" smtClean="0"/>
              <a:t>Aluminium</a:t>
            </a:r>
            <a:r>
              <a:rPr lang="en-US" sz="1900" dirty="0" smtClean="0"/>
              <a:t> frame – </a:t>
            </a:r>
            <a:r>
              <a:rPr lang="en-US" sz="1900" b="1" dirty="0" smtClean="0"/>
              <a:t>crystalline 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6056" y="63006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 smtClean="0"/>
              <a:t>A. Khaplanov et al.</a:t>
            </a:r>
            <a:endParaRPr lang="hr-HR" sz="1600" dirty="0" smtClean="0">
              <a:hlinkClick r:id="rId8"/>
            </a:endParaRPr>
          </a:p>
          <a:p>
            <a:r>
              <a:rPr lang="hr-HR" sz="1600" dirty="0" smtClean="0">
                <a:hlinkClick r:id="rId8"/>
              </a:rPr>
              <a:t>http</a:t>
            </a:r>
            <a:r>
              <a:rPr lang="hr-HR" sz="1600" dirty="0">
                <a:hlinkClick r:id="rId8"/>
              </a:rPr>
              <a:t>://dx.doi.org/10.1016</a:t>
            </a:r>
            <a:r>
              <a:rPr lang="hr-HR" sz="1600" dirty="0" smtClean="0">
                <a:hlinkClick r:id="rId8"/>
              </a:rPr>
              <a:t>/j.nima</a:t>
            </a:r>
            <a:r>
              <a:rPr lang="hr-HR" sz="1600" dirty="0">
                <a:hlinkClick r:id="rId8"/>
              </a:rPr>
              <a:t>.</a:t>
            </a:r>
            <a:r>
              <a:rPr lang="hr-HR" sz="1600" dirty="0" smtClean="0">
                <a:hlinkClick r:id="rId8"/>
              </a:rPr>
              <a:t>2012.12.021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008" y="1484784"/>
            <a:ext cx="2339752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@Coding Framework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005064"/>
            <a:ext cx="2592288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Scattered neutron background induced in detector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6216" y="2889811"/>
            <a:ext cx="2592288" cy="32316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indent="-457200" algn="ctr"/>
            <a:r>
              <a:rPr lang="en-US" sz="1500" dirty="0">
                <a:solidFill>
                  <a:srgbClr val="FF0000"/>
                </a:solidFill>
              </a:rPr>
              <a:t>Low background is </a:t>
            </a:r>
            <a:r>
              <a:rPr lang="en-US" sz="1500" dirty="0" smtClean="0">
                <a:solidFill>
                  <a:srgbClr val="FF0000"/>
                </a:solidFill>
              </a:rPr>
              <a:t>essential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2247900" y="196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Autofit/>
          </a:bodyPr>
          <a:lstStyle/>
          <a:p>
            <a:r>
              <a:rPr lang="en-US" sz="2900" dirty="0" smtClean="0"/>
              <a:t>Multi-Grid detector test at CNCS, SNS</a:t>
            </a:r>
            <a:br>
              <a:rPr lang="en-US" sz="2900" dirty="0" smtClean="0"/>
            </a:b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6168" b="6168"/>
          <a:stretch>
            <a:fillRect/>
          </a:stretch>
        </p:blipFill>
        <p:spPr>
          <a:xfrm>
            <a:off x="158824" y="2071389"/>
            <a:ext cx="8229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5631432" y="2564904"/>
            <a:ext cx="93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Detector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4968" y="2492896"/>
            <a:ext cx="1965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Sample environment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07096" y="2996952"/>
            <a:ext cx="4392488" cy="1584176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82642" y="378904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3.3 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5328" y="5157192"/>
            <a:ext cx="29290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Isotropic scattering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particles simulated from sample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08" y="1484784"/>
            <a:ext cx="2483768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@Coding Framework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6011996"/>
            <a:ext cx="324308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Instrument outputs can be used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as particle guns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6" y="2420888"/>
            <a:ext cx="1023436" cy="338437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7308304" y="3573016"/>
            <a:ext cx="576064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12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" y="1700808"/>
            <a:ext cx="6360707" cy="477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/>
          </a:bodyPr>
          <a:lstStyle/>
          <a:p>
            <a:r>
              <a:rPr lang="en-US" sz="2900" dirty="0" err="1"/>
              <a:t>MultiGrid</a:t>
            </a:r>
            <a:r>
              <a:rPr lang="en-US" sz="2900" dirty="0"/>
              <a:t> detector test at </a:t>
            </a:r>
            <a:r>
              <a:rPr lang="en-US" sz="2900" dirty="0" smtClean="0"/>
              <a:t>CNCS, SNS</a:t>
            </a:r>
            <a:endParaRPr lang="en-GB" sz="2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596" y="2060849"/>
            <a:ext cx="3466728" cy="331236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Chopper spectroscopy</a:t>
            </a:r>
          </a:p>
          <a:p>
            <a:r>
              <a:rPr lang="en-GB" sz="2400" dirty="0" smtClean="0"/>
              <a:t>Measured quantities: </a:t>
            </a:r>
          </a:p>
          <a:p>
            <a:pPr lvl="1"/>
            <a:r>
              <a:rPr lang="en-GB" sz="2000" dirty="0" err="1" smtClean="0"/>
              <a:t>ToF</a:t>
            </a:r>
            <a:endParaRPr lang="en-GB" sz="2000" dirty="0"/>
          </a:p>
          <a:p>
            <a:pPr lvl="1"/>
            <a:r>
              <a:rPr lang="en-GB" sz="2000" dirty="0" smtClean="0"/>
              <a:t>detection-coordinates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Energy transfer:</a:t>
            </a:r>
            <a:br>
              <a:rPr lang="en-GB" sz="2400" dirty="0" smtClean="0"/>
            </a:br>
            <a:r>
              <a:rPr lang="en-GB" sz="2400" dirty="0" err="1" smtClean="0"/>
              <a:t>E</a:t>
            </a:r>
            <a:r>
              <a:rPr lang="en-GB" sz="2400" baseline="-25000" dirty="0" err="1" smtClean="0"/>
              <a:t>trf</a:t>
            </a:r>
            <a:r>
              <a:rPr lang="en-GB" sz="2400" dirty="0" smtClean="0"/>
              <a:t> =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initial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–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final</a:t>
            </a:r>
            <a:endParaRPr lang="en-GB" sz="2400" baseline="-250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3789040"/>
            <a:ext cx="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7624" y="2636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 smtClean="0"/>
              <a:t>E</a:t>
            </a:r>
            <a:r>
              <a:rPr lang="en-GB" b="1" baseline="-25000" dirty="0" err="1" smtClean="0"/>
              <a:t>initial</a:t>
            </a:r>
            <a:r>
              <a:rPr lang="en-GB" b="1" dirty="0" smtClean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1556792"/>
            <a:ext cx="403244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Derived energy transfer at 3.678 </a:t>
            </a:r>
            <a:r>
              <a:rPr lang="en-GB" sz="1600" dirty="0" err="1" smtClean="0"/>
              <a:t>meV</a:t>
            </a:r>
            <a:r>
              <a:rPr lang="en-GB" sz="1600" dirty="0" smtClean="0"/>
              <a:t> from measurement</a:t>
            </a:r>
            <a:endParaRPr lang="en-GB" sz="1600" baseline="-25000" dirty="0"/>
          </a:p>
        </p:txBody>
      </p:sp>
      <p:sp>
        <p:nvSpPr>
          <p:cNvPr id="14" name="TextBox 8"/>
          <p:cNvSpPr txBox="1"/>
          <p:nvPr/>
        </p:nvSpPr>
        <p:spPr>
          <a:xfrm>
            <a:off x="-836020" y="3913311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Counts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01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Anton </a:t>
            </a:r>
            <a:r>
              <a:rPr lang="en-GB" sz="1200" dirty="0" err="1"/>
              <a:t>Khaplanov</a:t>
            </a:r>
            <a:r>
              <a:rPr lang="en-GB" sz="1200" dirty="0"/>
              <a:t> et al.</a:t>
            </a:r>
            <a:r>
              <a:rPr lang="en-GB" sz="1200" dirty="0" smtClean="0"/>
              <a:t>:</a:t>
            </a:r>
            <a:br>
              <a:rPr lang="en-GB" sz="1200" dirty="0" smtClean="0"/>
            </a:br>
            <a:r>
              <a:rPr lang="en-GB" sz="1200" dirty="0" smtClean="0"/>
              <a:t>Multi</a:t>
            </a:r>
            <a:r>
              <a:rPr lang="en-GB" sz="1200" dirty="0"/>
              <a:t>-Grid Detector for Neutron Spectroscopy: Results Obtained on Time-of-Flight Spectrometer </a:t>
            </a:r>
            <a:r>
              <a:rPr lang="en-GB" sz="1200" dirty="0" smtClean="0"/>
              <a:t>CNCS</a:t>
            </a:r>
          </a:p>
          <a:p>
            <a:r>
              <a:rPr lang="fr-FR" sz="1200" dirty="0">
                <a:hlinkClick r:id="rId5"/>
              </a:rPr>
              <a:t>doi:10.1088/1748-0221/12/04/P04030</a:t>
            </a:r>
            <a:r>
              <a:rPr lang="fr-FR" sz="1200" dirty="0"/>
              <a:t>, </a:t>
            </a:r>
            <a:r>
              <a:rPr lang="fr-FR" sz="1200" dirty="0">
                <a:hlinkClick r:id="rId6"/>
              </a:rPr>
              <a:t>https://arxiv.org/abs/1703.03626</a:t>
            </a:r>
            <a:r>
              <a:rPr lang="fr-FR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816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4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detector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2620887"/>
          </a:xfrm>
        </p:spPr>
        <p:txBody>
          <a:bodyPr>
            <a:normAutofit/>
          </a:bodyPr>
          <a:lstStyle/>
          <a:p>
            <a:r>
              <a:rPr lang="en-GB" sz="1600" dirty="0"/>
              <a:t>V</a:t>
            </a:r>
            <a:r>
              <a:rPr lang="en-GB" sz="1600" dirty="0" smtClean="0"/>
              <a:t>arious detectors for various instruments at ESS</a:t>
            </a:r>
          </a:p>
          <a:p>
            <a:r>
              <a:rPr lang="en-GB" sz="1600" dirty="0" smtClean="0"/>
              <a:t>All with </a:t>
            </a:r>
            <a:r>
              <a:rPr lang="en-GB" sz="1600" b="1" dirty="0" smtClean="0"/>
              <a:t>different designs</a:t>
            </a:r>
            <a:r>
              <a:rPr lang="en-GB" sz="1600" dirty="0" smtClean="0"/>
              <a:t>, all have</a:t>
            </a:r>
            <a:r>
              <a:rPr lang="en-GB" sz="1600" dirty="0"/>
              <a:t> </a:t>
            </a:r>
            <a:r>
              <a:rPr lang="en-GB" sz="1600" dirty="0" smtClean="0"/>
              <a:t>to be </a:t>
            </a:r>
            <a:r>
              <a:rPr lang="en-GB" sz="1600" b="1" dirty="0" smtClean="0"/>
              <a:t>optimised </a:t>
            </a:r>
            <a:r>
              <a:rPr lang="en-GB" sz="1600" dirty="0" smtClean="0"/>
              <a:t>for respective instrument requirements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08" y="4797152"/>
            <a:ext cx="2625257" cy="183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700808"/>
            <a:ext cx="2467511" cy="234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104" y="2185432"/>
            <a:ext cx="1872208" cy="2407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650" y="4869160"/>
            <a:ext cx="3005542" cy="178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9592" y="3573016"/>
            <a:ext cx="2808312" cy="83099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Serious efforts on </a:t>
            </a:r>
            <a:br>
              <a:rPr lang="en-US" sz="1600" dirty="0" smtClean="0"/>
            </a:br>
            <a:r>
              <a:rPr lang="en-US" sz="1600" dirty="0" smtClean="0"/>
              <a:t>detector simulations </a:t>
            </a:r>
            <a:br>
              <a:rPr lang="en-US" sz="1600" dirty="0" smtClean="0"/>
            </a:br>
            <a:r>
              <a:rPr lang="en-US" sz="1600" dirty="0" smtClean="0"/>
              <a:t>@ ESS DG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248" y="5074151"/>
            <a:ext cx="1614554" cy="1512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4288" y="6237312"/>
            <a:ext cx="524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SANS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4797152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BandGEM</a:t>
            </a:r>
            <a:r>
              <a:rPr lang="en-US" sz="1200" b="1" dirty="0" smtClean="0"/>
              <a:t> (Milan/CNR/INFN/CERN/ESS)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22003" y="4129648"/>
            <a:ext cx="1711301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Molecular crystallography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339752" y="2636912"/>
            <a:ext cx="0" cy="86409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5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0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0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8610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144" y="436510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484784"/>
            <a:ext cx="6336704" cy="47525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916832"/>
            <a:ext cx="58848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187624" y="284364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924944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335699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35896" y="3212976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067944" y="3861048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3608" y="342900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7704" y="3861048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6228184" y="1916832"/>
            <a:ext cx="2736304" cy="108012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</a:t>
            </a:r>
            <a:r>
              <a:rPr lang="en-US" sz="2000" dirty="0" smtClean="0"/>
              <a:t>nergy transfer reproduced with simulation at 3.678 </a:t>
            </a:r>
            <a:r>
              <a:rPr lang="en-US" sz="2000" dirty="0" err="1" smtClean="0"/>
              <a:t>meV</a:t>
            </a:r>
            <a:endParaRPr lang="en-US" sz="2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812360" y="1484784"/>
            <a:ext cx="1152128" cy="338554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Validation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228184" y="3645024"/>
            <a:ext cx="2736304" cy="72008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rgbClr val="FF0000"/>
                </a:solidFill>
              </a:rPr>
              <a:t>Distinguish different </a:t>
            </a:r>
            <a:r>
              <a:rPr lang="en-GB" sz="1800" b="1" dirty="0" smtClean="0">
                <a:solidFill>
                  <a:srgbClr val="FF0000"/>
                </a:solidFill>
              </a:rPr>
              <a:t/>
            </a:r>
            <a:br>
              <a:rPr lang="en-GB" sz="1800" b="1" dirty="0" smtClean="0">
                <a:solidFill>
                  <a:srgbClr val="FF0000"/>
                </a:solidFill>
              </a:rPr>
            </a:br>
            <a:r>
              <a:rPr lang="en-GB" sz="1800" b="1" dirty="0" smtClean="0">
                <a:solidFill>
                  <a:srgbClr val="FF0000"/>
                </a:solidFill>
              </a:rPr>
              <a:t>sources </a:t>
            </a:r>
            <a:r>
              <a:rPr lang="en-GB" sz="1800" b="1" dirty="0">
                <a:solidFill>
                  <a:srgbClr val="FF0000"/>
                </a:solidFill>
              </a:rPr>
              <a:t>of </a:t>
            </a:r>
            <a:r>
              <a:rPr lang="en-GB" sz="1800" b="1" dirty="0" smtClean="0">
                <a:solidFill>
                  <a:srgbClr val="FF0000"/>
                </a:solidFill>
              </a:rPr>
              <a:t>background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228184" y="4437112"/>
            <a:ext cx="2736304" cy="864096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Detailed analysis </a:t>
            </a:r>
            <a:r>
              <a:rPr lang="en-GB" sz="1800" b="1" dirty="0">
                <a:solidFill>
                  <a:srgbClr val="FF0000"/>
                </a:solidFill>
              </a:rPr>
              <a:t>and quantification </a:t>
            </a:r>
            <a:r>
              <a:rPr lang="en-GB" sz="1800" b="1" dirty="0" smtClean="0">
                <a:solidFill>
                  <a:srgbClr val="FF0000"/>
                </a:solidFill>
              </a:rPr>
              <a:t>of </a:t>
            </a:r>
            <a:br>
              <a:rPr lang="en-GB" sz="1800" b="1" dirty="0" smtClean="0">
                <a:solidFill>
                  <a:srgbClr val="FF0000"/>
                </a:solidFill>
              </a:rPr>
            </a:br>
            <a:r>
              <a:rPr lang="en-GB" sz="1800" b="1" dirty="0" smtClean="0">
                <a:solidFill>
                  <a:srgbClr val="FF0000"/>
                </a:solidFill>
              </a:rPr>
              <a:t>background </a:t>
            </a:r>
            <a:r>
              <a:rPr lang="en-GB" sz="1800" b="1" dirty="0">
                <a:solidFill>
                  <a:srgbClr val="FF0000"/>
                </a:solidFill>
              </a:rPr>
              <a:t>effects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264" y="5877272"/>
            <a:ext cx="1316856" cy="338554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Optimization</a:t>
            </a:r>
            <a:endParaRPr lang="en-US" sz="1600" b="1" dirty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596336" y="5373216"/>
            <a:ext cx="0" cy="4320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0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44018"/>
            <a:ext cx="4464496" cy="1224136"/>
          </a:xfrm>
          <a:ln w="19050" cmpd="sng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Realistic Multi-Grid model built</a:t>
            </a:r>
          </a:p>
          <a:p>
            <a:pPr lvl="1"/>
            <a:r>
              <a:rPr lang="en-US" dirty="0" smtClean="0"/>
              <a:t>reproduced measured results from </a:t>
            </a:r>
            <a:br>
              <a:rPr lang="en-US" dirty="0" smtClean="0"/>
            </a:br>
            <a:r>
              <a:rPr lang="en-US" dirty="0" smtClean="0"/>
              <a:t>IN6 and CNCS experiments</a:t>
            </a:r>
          </a:p>
          <a:p>
            <a:r>
              <a:rPr lang="en-US" dirty="0" smtClean="0"/>
              <a:t>Ready to use for optimization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6156176" y="1700808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Instruments </a:t>
            </a:r>
            <a:r>
              <a:rPr lang="en-US" b="1" dirty="0">
                <a:solidFill>
                  <a:srgbClr val="FF0000"/>
                </a:solidFill>
              </a:rPr>
              <a:t>with better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signal-to-background ratio by design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860032" y="2183706"/>
            <a:ext cx="936104" cy="8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6296" y="38610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9384" y="2946028"/>
            <a:ext cx="5544616" cy="3561897"/>
          </a:xfrm>
          <a:prstGeom prst="rect">
            <a:avLst/>
          </a:prstGeom>
        </p:spPr>
      </p:pic>
      <p:cxnSp>
        <p:nvCxnSpPr>
          <p:cNvPr id="20" name="Egyenes összekötő 8"/>
          <p:cNvCxnSpPr/>
          <p:nvPr/>
        </p:nvCxnSpPr>
        <p:spPr>
          <a:xfrm flipH="1">
            <a:off x="6263680" y="3987645"/>
            <a:ext cx="1080120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51520" y="3501008"/>
            <a:ext cx="3672408" cy="2736304"/>
          </a:xfrm>
          <a:prstGeom prst="rect">
            <a:avLst/>
          </a:prstGeom>
          <a:ln w="1905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Predicament for background sources and levels in full-scale detector</a:t>
            </a:r>
          </a:p>
          <a:p>
            <a:r>
              <a:rPr lang="en-US" sz="2000" dirty="0"/>
              <a:t>Shielding </a:t>
            </a:r>
            <a:r>
              <a:rPr lang="en-US" sz="2000" dirty="0" smtClean="0"/>
              <a:t>and design optimization </a:t>
            </a:r>
            <a:r>
              <a:rPr lang="en-US" sz="2000" dirty="0"/>
              <a:t>in the level of grids, columns and full-scale detector</a:t>
            </a:r>
          </a:p>
          <a:p>
            <a:endParaRPr lang="en-US" sz="2200" dirty="0" smtClean="0"/>
          </a:p>
          <a:p>
            <a:endParaRPr lang="en-US" sz="2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51720" y="2852936"/>
            <a:ext cx="8384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60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550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44" y="3792726"/>
            <a:ext cx="4077952" cy="3236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smtClean="0"/>
              <a:t>Multi-Grid detector test at ILL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32448"/>
            <a:ext cx="4482835" cy="2692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700808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In-beam test of the Boron-10 Multi-Grid </a:t>
            </a:r>
            <a:r>
              <a:rPr lang="en-US" sz="2000" dirty="0" smtClean="0"/>
              <a:t>neutron </a:t>
            </a:r>
            <a:br>
              <a:rPr lang="en-US" sz="2000" dirty="0" smtClean="0"/>
            </a:br>
            <a:r>
              <a:rPr lang="en-US" sz="2000" dirty="0" smtClean="0"/>
              <a:t>detector </a:t>
            </a:r>
            <a:r>
              <a:rPr lang="en-US" sz="2000" dirty="0"/>
              <a:t>at the IN6 time-of-flight spectrometer </a:t>
            </a:r>
            <a:r>
              <a:rPr lang="en-US" sz="2000" dirty="0" smtClean="0"/>
              <a:t>at</a:t>
            </a:r>
            <a:br>
              <a:rPr lang="en-US" sz="2000" dirty="0" smtClean="0"/>
            </a:br>
            <a:r>
              <a:rPr lang="en-US" sz="2000" dirty="0" smtClean="0"/>
              <a:t>the ILL</a:t>
            </a:r>
          </a:p>
          <a:p>
            <a:endParaRPr lang="en-US" sz="2000" dirty="0"/>
          </a:p>
          <a:p>
            <a:r>
              <a:rPr lang="fr-FR" sz="2000" dirty="0" smtClean="0"/>
              <a:t>A. Khaplanov et al.</a:t>
            </a:r>
            <a:endParaRPr lang="fr-FR" sz="2000" dirty="0" smtClean="0">
              <a:hlinkClick r:id="rId6"/>
            </a:endParaRPr>
          </a:p>
          <a:p>
            <a:r>
              <a:rPr lang="fr-FR" sz="2000" dirty="0" smtClean="0">
                <a:hlinkClick r:id="rId6"/>
              </a:rPr>
              <a:t>http</a:t>
            </a:r>
            <a:r>
              <a:rPr lang="fr-FR" sz="2000" dirty="0">
                <a:hlinkClick r:id="rId6"/>
              </a:rPr>
              <a:t>://iopscience.iop.org/article/10.1088/1742-6596/528/1/012040/pdf</a:t>
            </a:r>
            <a:endParaRPr lang="en-US" sz="2000" dirty="0"/>
          </a:p>
        </p:txBody>
      </p:sp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644008" y="5616624"/>
            <a:ext cx="108012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80112" y="3024336"/>
            <a:ext cx="3244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shielding on the rear wall of grids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52320" y="3384376"/>
            <a:ext cx="432048" cy="7200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52320" y="3384376"/>
            <a:ext cx="936104" cy="7920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2240" y="1484784"/>
            <a:ext cx="2339752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</a:rPr>
              <a:t>Geant4 @Coding Framework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4168" y="1772816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0090"/>
                </a:solidFill>
              </a:rPr>
              <a:t> S. </a:t>
            </a:r>
            <a:r>
              <a:rPr lang="en-US" sz="1400" dirty="0" err="1">
                <a:solidFill>
                  <a:srgbClr val="000090"/>
                </a:solidFill>
              </a:rPr>
              <a:t>Agostinelli</a:t>
            </a:r>
            <a:r>
              <a:rPr lang="en-US" sz="1400" dirty="0">
                <a:solidFill>
                  <a:srgbClr val="000090"/>
                </a:solidFill>
              </a:rPr>
              <a:t> et </a:t>
            </a:r>
            <a:r>
              <a:rPr lang="en-US" sz="1400" dirty="0" smtClean="0">
                <a:solidFill>
                  <a:srgbClr val="000090"/>
                </a:solidFill>
              </a:rPr>
              <a:t>al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  <a:hlinkClick r:id="rId8"/>
              </a:rPr>
              <a:t>doi</a:t>
            </a:r>
            <a:r>
              <a:rPr lang="en-US" sz="1400" dirty="0">
                <a:solidFill>
                  <a:srgbClr val="000090"/>
                </a:solidFill>
                <a:hlinkClick r:id="rId8"/>
              </a:rPr>
              <a:t>:10.1016</a:t>
            </a:r>
            <a:r>
              <a:rPr lang="en-US" sz="1400" dirty="0" smtClean="0">
                <a:solidFill>
                  <a:srgbClr val="000090"/>
                </a:solidFill>
                <a:hlinkClick r:id="rId8"/>
              </a:rPr>
              <a:t>/S0168</a:t>
            </a:r>
            <a:r>
              <a:rPr lang="en-US" sz="1400" dirty="0">
                <a:solidFill>
                  <a:srgbClr val="000090"/>
                </a:solidFill>
                <a:hlinkClick r:id="rId8"/>
              </a:rPr>
              <a:t>-9002(03)01368-</a:t>
            </a:r>
            <a:r>
              <a:rPr lang="en-US" sz="1400" dirty="0" smtClean="0">
                <a:solidFill>
                  <a:srgbClr val="000090"/>
                </a:solidFill>
                <a:hlinkClick r:id="rId8"/>
              </a:rPr>
              <a:t>8</a:t>
            </a:r>
            <a:endParaRPr lang="en-US" sz="1400" dirty="0" smtClean="0">
              <a:solidFill>
                <a:srgbClr val="000090"/>
              </a:solidFill>
            </a:endParaRPr>
          </a:p>
          <a:p>
            <a:pPr algn="r"/>
            <a:r>
              <a:rPr lang="en-US" sz="1400" dirty="0">
                <a:solidFill>
                  <a:srgbClr val="000090"/>
                </a:solidFill>
              </a:rPr>
              <a:t> T. </a:t>
            </a:r>
            <a:r>
              <a:rPr lang="en-US" sz="1400" dirty="0" err="1" smtClean="0">
                <a:solidFill>
                  <a:srgbClr val="000090"/>
                </a:solidFill>
              </a:rPr>
              <a:t>Kittelmann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et al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  <a:hlinkClick r:id="rId9"/>
              </a:rPr>
              <a:t>doi</a:t>
            </a:r>
            <a:r>
              <a:rPr lang="en-US" sz="1400" dirty="0">
                <a:solidFill>
                  <a:srgbClr val="000090"/>
                </a:solidFill>
                <a:hlinkClick r:id="rId9"/>
              </a:rPr>
              <a:t>:</a:t>
            </a:r>
            <a:r>
              <a:rPr lang="en-US" sz="1400" dirty="0" smtClean="0">
                <a:solidFill>
                  <a:srgbClr val="000090"/>
                </a:solidFill>
                <a:hlinkClick r:id="rId9"/>
              </a:rPr>
              <a:t>10.1088</a:t>
            </a:r>
            <a:r>
              <a:rPr lang="en-US" sz="1400" dirty="0">
                <a:solidFill>
                  <a:srgbClr val="000090"/>
                </a:solidFill>
                <a:hlinkClick r:id="rId9"/>
              </a:rPr>
              <a:t>/1742-6596/513/2/</a:t>
            </a:r>
            <a:r>
              <a:rPr lang="en-US" sz="1400" dirty="0" smtClean="0">
                <a:solidFill>
                  <a:srgbClr val="000090"/>
                </a:solidFill>
                <a:hlinkClick r:id="rId9"/>
              </a:rPr>
              <a:t>022017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smtClean="0"/>
              <a:t>Multi-Grid detector test at ILL</a:t>
            </a:r>
            <a:br>
              <a:rPr lang="en-US" dirty="0" smtClean="0"/>
            </a:br>
            <a:r>
              <a:rPr lang="en-US" sz="2400" dirty="0" smtClean="0"/>
              <a:t>Measured data (</a:t>
            </a:r>
            <a:r>
              <a:rPr lang="en-US" sz="2400" dirty="0" err="1" smtClean="0"/>
              <a:t>ToF</a:t>
            </a:r>
            <a:r>
              <a:rPr lang="en-US" sz="2400" dirty="0" smtClean="0"/>
              <a:t>, depth of detection)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916832"/>
            <a:ext cx="6768752" cy="2968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8363" y="4805445"/>
            <a:ext cx="6659981" cy="205255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5004048" y="2060848"/>
            <a:ext cx="720080" cy="1440160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99992" y="2060848"/>
            <a:ext cx="1224136" cy="720080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1560" y="1619508"/>
            <a:ext cx="80501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Measured scattering phenomena can be studied with simulation inside the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2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165304"/>
            <a:ext cx="588480" cy="504056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043608" y="5949280"/>
            <a:ext cx="7128792" cy="792088"/>
          </a:xfrm>
          <a:ln w="19050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ToF</a:t>
            </a:r>
            <a:r>
              <a:rPr lang="en-US" sz="2000" dirty="0" smtClean="0"/>
              <a:t>-depth characteristic and backscatter phenomena reproduced with simulation at 4.1 and 4.6 </a:t>
            </a:r>
            <a:r>
              <a:rPr lang="en-US" sz="2000" dirty="0" err="1" smtClean="0"/>
              <a:t>Å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</a:t>
            </a:r>
            <a:r>
              <a:rPr lang="en-US" dirty="0" smtClean="0"/>
              <a:t>ILL</a:t>
            </a:r>
            <a:br>
              <a:rPr lang="en-US" dirty="0" smtClean="0"/>
            </a:br>
            <a:r>
              <a:rPr lang="en-US" sz="2400" dirty="0" smtClean="0"/>
              <a:t>Measured and simulated </a:t>
            </a:r>
            <a:r>
              <a:rPr lang="en-US" sz="2400" dirty="0" err="1" smtClean="0"/>
              <a:t>ToF</a:t>
            </a:r>
            <a:r>
              <a:rPr lang="en-US" sz="2400" dirty="0" smtClean="0"/>
              <a:t>-depth of detection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5421" y="2084188"/>
            <a:ext cx="4274691" cy="32077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635896" y="2060848"/>
            <a:ext cx="57606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11760" y="5363924"/>
            <a:ext cx="5328592" cy="0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16016" y="55079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ToF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2023100"/>
            <a:ext cx="4248472" cy="318803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436096" y="2060848"/>
            <a:ext cx="165618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/>
          <p:nvPr/>
        </p:nvSpPr>
        <p:spPr>
          <a:xfrm>
            <a:off x="388116" y="3500438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75856" y="148652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Backscatter from the unshielded rear wall of the detector </a:t>
            </a:r>
            <a:r>
              <a:rPr lang="en-US" dirty="0"/>
              <a:t>at 4.6 </a:t>
            </a:r>
            <a:r>
              <a:rPr lang="en-US" dirty="0" err="1"/>
              <a:t>Å</a:t>
            </a:r>
            <a:endParaRPr lang="en-US" dirty="0"/>
          </a:p>
        </p:txBody>
      </p:sp>
      <p:sp>
        <p:nvSpPr>
          <p:cNvPr id="19" name="TextBox 8"/>
          <p:cNvSpPr txBox="1"/>
          <p:nvPr/>
        </p:nvSpPr>
        <p:spPr>
          <a:xfrm>
            <a:off x="4139952" y="3429000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20" name="Picture 71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5696" y="241159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m</a:t>
            </a:r>
            <a:r>
              <a:rPr lang="en-US" sz="1400" dirty="0" smtClean="0">
                <a:solidFill>
                  <a:srgbClr val="FFFFFF"/>
                </a:solidFill>
              </a:rPr>
              <a:t>easured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4128" y="246385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simulated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0" y="2214389"/>
            <a:ext cx="1318320" cy="286150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403648" y="2411596"/>
            <a:ext cx="8384" cy="2528664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008" y="1484785"/>
            <a:ext cx="2339752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</a:rPr>
              <a:t>Geant4 @Coding Framework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56376" y="5373216"/>
            <a:ext cx="1152128" cy="338554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Validation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8224" y="1772816"/>
            <a:ext cx="2634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 http://nxsg4.web.cern.ch/nxsg4/</a:t>
            </a:r>
          </a:p>
        </p:txBody>
      </p:sp>
    </p:spTree>
    <p:extLst>
      <p:ext uri="{BB962C8B-B14F-4D97-AF65-F5344CB8AC3E}">
        <p14:creationId xmlns:p14="http://schemas.microsoft.com/office/powerpoint/2010/main" val="200190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 smtClean="0"/>
              <a:t>MultiGrid</a:t>
            </a:r>
            <a:r>
              <a:rPr lang="en-US" dirty="0" smtClean="0"/>
              <a:t> detector test at ILL</a:t>
            </a:r>
            <a:br>
              <a:rPr lang="en-US" dirty="0" smtClean="0"/>
            </a:br>
            <a:r>
              <a:rPr lang="en-US" sz="2400" dirty="0" smtClean="0"/>
              <a:t>Measured and simulated </a:t>
            </a:r>
            <a:r>
              <a:rPr lang="en-US" sz="2400" dirty="0" err="1" smtClean="0"/>
              <a:t>ToF</a:t>
            </a:r>
            <a:r>
              <a:rPr lang="en-US" sz="2400" dirty="0" smtClean="0"/>
              <a:t> spectra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484784"/>
            <a:ext cx="7164288" cy="5373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5445224"/>
            <a:ext cx="588480" cy="50405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588224" y="4437112"/>
            <a:ext cx="2304256" cy="1584176"/>
          </a:xfrm>
          <a:ln w="19050" cmpd="sng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err="1" smtClean="0"/>
              <a:t>ToF</a:t>
            </a:r>
            <a:r>
              <a:rPr lang="en-US" sz="2000" dirty="0"/>
              <a:t>-</a:t>
            </a:r>
            <a:r>
              <a:rPr lang="en-US" sz="2000" dirty="0" smtClean="0"/>
              <a:t>spectrum reproduced with simulation at 4.1 and 4.6 </a:t>
            </a:r>
            <a:r>
              <a:rPr lang="en-US" sz="2000" dirty="0" err="1" smtClean="0"/>
              <a:t>Å</a:t>
            </a:r>
            <a:endParaRPr lang="en-US" sz="20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88224" y="2276872"/>
            <a:ext cx="24482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Estimated flat alpha-background added (red), </a:t>
            </a:r>
            <a:br>
              <a:rPr lang="en-US" sz="2000" dirty="0" smtClean="0"/>
            </a:br>
            <a:r>
              <a:rPr lang="en-US" sz="2000" dirty="0" smtClean="0"/>
              <a:t>unique for this prototype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352" y="6186790"/>
            <a:ext cx="1152128" cy="338554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Validation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301208"/>
            <a:ext cx="2361862" cy="144016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600201"/>
            <a:ext cx="8640960" cy="46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Several projects, the </a:t>
            </a:r>
            <a:r>
              <a:rPr lang="en-US" sz="1800" dirty="0"/>
              <a:t>majority of detector demonstrators have been modeled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600" dirty="0" smtClean="0"/>
              <a:t>E</a:t>
            </a:r>
            <a:r>
              <a:rPr lang="en-US" sz="1600" dirty="0"/>
              <a:t>. Dian, G. </a:t>
            </a:r>
            <a:r>
              <a:rPr lang="en-US" sz="1600" dirty="0" err="1"/>
              <a:t>Galgóczi</a:t>
            </a:r>
            <a:r>
              <a:rPr lang="en-US" sz="1600" dirty="0"/>
              <a:t>, K. </a:t>
            </a:r>
            <a:r>
              <a:rPr lang="en-US" sz="1600" dirty="0" err="1"/>
              <a:t>Kanaki</a:t>
            </a:r>
            <a:r>
              <a:rPr lang="en-US" sz="1600" dirty="0"/>
              <a:t>, M. </a:t>
            </a:r>
            <a:r>
              <a:rPr lang="en-US" sz="1600" dirty="0" err="1"/>
              <a:t>Klausz</a:t>
            </a:r>
            <a:r>
              <a:rPr lang="en-US" sz="1600" dirty="0"/>
              <a:t>, D. </a:t>
            </a:r>
            <a:r>
              <a:rPr lang="en-US" sz="1600" dirty="0" err="1"/>
              <a:t>Lucsányi</a:t>
            </a:r>
            <a:r>
              <a:rPr lang="en-US" sz="1600" dirty="0" smtClean="0"/>
              <a:t>, V</a:t>
            </a:r>
            <a:r>
              <a:rPr lang="en-US" sz="1600" dirty="0"/>
              <a:t>. </a:t>
            </a:r>
            <a:r>
              <a:rPr lang="en-US" sz="1600" dirty="0" err="1"/>
              <a:t>Maulerova</a:t>
            </a:r>
            <a:r>
              <a:rPr lang="en-US" sz="1600" dirty="0"/>
              <a:t>, D. Pfeiffer, I. </a:t>
            </a:r>
            <a:r>
              <a:rPr lang="en-US" sz="1600" dirty="0" err="1"/>
              <a:t>Stefanescu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</a:t>
            </a:r>
            <a:r>
              <a:rPr lang="en-US" sz="1600" dirty="0"/>
              <a:t>. </a:t>
            </a:r>
            <a:r>
              <a:rPr lang="en-US" sz="1600" dirty="0" err="1" smtClean="0"/>
              <a:t>Sørgaard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Grid</a:t>
            </a:r>
            <a:endParaRPr lang="en-US" sz="1400" dirty="0"/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Blade</a:t>
            </a:r>
            <a:endParaRPr lang="en-US" sz="1400" dirty="0"/>
          </a:p>
          <a:p>
            <a:pPr lvl="1"/>
            <a:r>
              <a:rPr lang="en-US" sz="1400" dirty="0" smtClean="0"/>
              <a:t>He</a:t>
            </a:r>
            <a:r>
              <a:rPr lang="en-US" sz="1400" dirty="0"/>
              <a:t>-</a:t>
            </a:r>
            <a:r>
              <a:rPr lang="en-US" sz="1400" dirty="0" smtClean="0"/>
              <a:t>3</a:t>
            </a:r>
            <a:endParaRPr lang="en-US" sz="1400" dirty="0"/>
          </a:p>
          <a:p>
            <a:pPr lvl="1"/>
            <a:r>
              <a:rPr lang="en-US" sz="1400" dirty="0" smtClean="0"/>
              <a:t>BAND</a:t>
            </a:r>
            <a:r>
              <a:rPr lang="en-US" sz="1400" dirty="0"/>
              <a:t>-</a:t>
            </a:r>
            <a:r>
              <a:rPr lang="en-US" sz="1400" dirty="0" smtClean="0"/>
              <a:t>GEM</a:t>
            </a:r>
            <a:endParaRPr lang="en-US" sz="1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99992" y="2420888"/>
            <a:ext cx="352839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B</a:t>
            </a:r>
            <a:r>
              <a:rPr lang="en-US" sz="1400" dirty="0"/>
              <a:t>/</a:t>
            </a:r>
            <a:r>
              <a:rPr lang="en-US" sz="1400" dirty="0" err="1"/>
              <a:t>Gd</a:t>
            </a:r>
            <a:r>
              <a:rPr lang="en-US" sz="1400" dirty="0"/>
              <a:t>-GEM</a:t>
            </a:r>
          </a:p>
          <a:p>
            <a:pPr lvl="1"/>
            <a:r>
              <a:rPr lang="en-US" sz="1400" dirty="0"/>
              <a:t>Jalousie</a:t>
            </a:r>
          </a:p>
          <a:p>
            <a:pPr lvl="1"/>
            <a:r>
              <a:rPr lang="en-US" sz="1400" dirty="0" smtClean="0"/>
              <a:t>Si sensors</a:t>
            </a:r>
          </a:p>
          <a:p>
            <a:pPr lvl="1"/>
            <a:r>
              <a:rPr lang="en-US" sz="1400" dirty="0" smtClean="0"/>
              <a:t>boron-coated straws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75325"/>
            <a:ext cx="1617920" cy="132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3" y="3973992"/>
            <a:ext cx="2160240" cy="1352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717032"/>
            <a:ext cx="2384654" cy="185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005064"/>
            <a:ext cx="2191256" cy="1313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5533177"/>
            <a:ext cx="2059015" cy="2000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5661248"/>
            <a:ext cx="1944216" cy="1090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2" y="5661248"/>
            <a:ext cx="2085360" cy="1070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301208"/>
            <a:ext cx="16242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Boron-coated straws</a:t>
            </a:r>
            <a:endParaRPr lang="en-US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23928" y="5301208"/>
            <a:ext cx="9797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BAND-GEM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36296" y="5301208"/>
            <a:ext cx="9341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He-3 tubes</a:t>
            </a:r>
            <a:endParaRPr lang="en-US" sz="13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24328" y="3645024"/>
            <a:ext cx="9989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Si sensors</a:t>
            </a:r>
            <a:endParaRPr lang="en-US" sz="13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16016" y="3645024"/>
            <a:ext cx="206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Source Testing Facility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83768" y="3645024"/>
            <a:ext cx="10648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Multi-Grid</a:t>
            </a:r>
            <a:endParaRPr lang="en-US" sz="1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7544" y="3645024"/>
            <a:ext cx="1174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Multi-Blade</a:t>
            </a:r>
            <a:endParaRPr lang="en-US" sz="1300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DG simulation projects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835696" y="2420888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macro-structured MWPC</a:t>
            </a:r>
          </a:p>
          <a:p>
            <a:pPr lvl="1"/>
            <a:r>
              <a:rPr lang="en-US" sz="1400" dirty="0" smtClean="0"/>
              <a:t>flat MWPC</a:t>
            </a:r>
          </a:p>
          <a:p>
            <a:pPr lvl="1"/>
            <a:r>
              <a:rPr lang="en-US" sz="1400" dirty="0" smtClean="0"/>
              <a:t>plastic scintillators</a:t>
            </a:r>
          </a:p>
          <a:p>
            <a:pPr lvl="1"/>
            <a:r>
              <a:rPr lang="en-US" sz="1400" dirty="0" smtClean="0"/>
              <a:t>Source Testing </a:t>
            </a:r>
            <a:r>
              <a:rPr lang="en-US" sz="1400" dirty="0" err="1" smtClean="0"/>
              <a:t>Facility@LU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11450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Large area detector for chopper spectroscopy – Multi-Grid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1811319"/>
            <a:ext cx="5544616" cy="3561897"/>
          </a:xfrm>
          <a:prstGeom prst="rect">
            <a:avLst/>
          </a:prstGeom>
        </p:spPr>
      </p:pic>
      <p:cxnSp>
        <p:nvCxnSpPr>
          <p:cNvPr id="11" name="Egyenes összekötő 8"/>
          <p:cNvCxnSpPr/>
          <p:nvPr/>
        </p:nvCxnSpPr>
        <p:spPr>
          <a:xfrm flipH="1">
            <a:off x="2555776" y="2852936"/>
            <a:ext cx="1080120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SCF0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013176"/>
            <a:ext cx="1656184" cy="1156568"/>
          </a:xfrm>
          <a:prstGeom prst="rect">
            <a:avLst/>
          </a:prstGeom>
          <a:scene3d>
            <a:camera prst="orthographicFront">
              <a:rot lat="10800000" lon="0" rev="1620000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5017617"/>
            <a:ext cx="2018273" cy="144750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3" y="4769879"/>
            <a:ext cx="1661913" cy="153944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475656" y="5737697"/>
            <a:ext cx="108012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6" idx="1"/>
          </p:cNvCxnSpPr>
          <p:nvPr/>
        </p:nvCxnSpPr>
        <p:spPr>
          <a:xfrm>
            <a:off x="5148064" y="4149080"/>
            <a:ext cx="479657" cy="78812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364088" y="4663804"/>
            <a:ext cx="1800200" cy="1866874"/>
          </a:xfrm>
          <a:prstGeom prst="ellipse">
            <a:avLst/>
          </a:prstGeom>
          <a:noFill/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716016" y="1556792"/>
            <a:ext cx="406794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Measured data:</a:t>
            </a:r>
          </a:p>
          <a:p>
            <a:r>
              <a:rPr lang="en-US" sz="2000" dirty="0" err="1" smtClean="0"/>
              <a:t>ToF</a:t>
            </a:r>
            <a:endParaRPr lang="en-US" sz="2000" dirty="0" smtClean="0"/>
          </a:p>
          <a:p>
            <a:r>
              <a:rPr lang="en-US" sz="2000" dirty="0" smtClean="0"/>
              <a:t>Detection point coordinates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6056" y="63006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 smtClean="0"/>
              <a:t>A. Khaplanov et al.</a:t>
            </a:r>
            <a:endParaRPr lang="hr-HR" sz="1600" dirty="0" smtClean="0">
              <a:hlinkClick r:id="rId8"/>
            </a:endParaRPr>
          </a:p>
          <a:p>
            <a:r>
              <a:rPr lang="hr-HR" sz="1600" dirty="0" smtClean="0">
                <a:hlinkClick r:id="rId8"/>
              </a:rPr>
              <a:t>http</a:t>
            </a:r>
            <a:r>
              <a:rPr lang="hr-HR" sz="1600" dirty="0">
                <a:hlinkClick r:id="rId8"/>
              </a:rPr>
              <a:t>://dx.doi.org/10.1016</a:t>
            </a:r>
            <a:r>
              <a:rPr lang="hr-HR" sz="1600" dirty="0" smtClean="0">
                <a:hlinkClick r:id="rId8"/>
              </a:rPr>
              <a:t>/j.nima</a:t>
            </a:r>
            <a:r>
              <a:rPr lang="hr-HR" sz="1600" dirty="0">
                <a:hlinkClick r:id="rId8"/>
              </a:rPr>
              <a:t>.</a:t>
            </a:r>
            <a:r>
              <a:rPr lang="hr-HR" sz="1600" dirty="0" smtClean="0">
                <a:hlinkClick r:id="rId8"/>
              </a:rPr>
              <a:t>2012.12.021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5496" y="1484784"/>
            <a:ext cx="2339752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@Coding Framework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2247900" y="196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05061" y="2996952"/>
            <a:ext cx="3731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60066"/>
                </a:solidFill>
              </a:rPr>
              <a:t>Sample </a:t>
            </a:r>
            <a:r>
              <a:rPr lang="en-US" sz="2000" dirty="0">
                <a:solidFill>
                  <a:srgbClr val="660066"/>
                </a:solidFill>
              </a:rPr>
              <a:t>– detection point </a:t>
            </a:r>
            <a:r>
              <a:rPr lang="en-US" sz="2000" dirty="0" smtClean="0">
                <a:solidFill>
                  <a:srgbClr val="660066"/>
                </a:solidFill>
              </a:rPr>
              <a:t>distance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≠</a:t>
            </a:r>
          </a:p>
          <a:p>
            <a:pPr algn="ctr"/>
            <a:r>
              <a:rPr lang="en-US" sz="2000" dirty="0" smtClean="0">
                <a:solidFill>
                  <a:srgbClr val="00FF00"/>
                </a:solidFill>
              </a:rPr>
              <a:t>Real neutron path</a:t>
            </a:r>
            <a:endParaRPr lang="en-US" sz="2000" dirty="0">
              <a:solidFill>
                <a:srgbClr val="00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6665" y="2123564"/>
            <a:ext cx="82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8028384" y="1938536"/>
            <a:ext cx="216024" cy="770384"/>
          </a:xfrm>
          <a:prstGeom prst="rightBrac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90"/>
                </a:solidFill>
              </a:ln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</a:t>
            </a:r>
            <a:r>
              <a:rPr lang="en-US" dirty="0" smtClean="0"/>
              <a:t>CNCS</a:t>
            </a:r>
            <a:br>
              <a:rPr lang="en-US" dirty="0" smtClean="0"/>
            </a:br>
            <a:r>
              <a:rPr lang="en-US" sz="2400" dirty="0" smtClean="0"/>
              <a:t>[Anton </a:t>
            </a:r>
            <a:r>
              <a:rPr lang="en-US" sz="2400" dirty="0" err="1" smtClean="0"/>
              <a:t>Khaplanov</a:t>
            </a:r>
            <a:r>
              <a:rPr lang="en-US" sz="2400" dirty="0" smtClean="0"/>
              <a:t>]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700808"/>
            <a:ext cx="6264696" cy="46985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596" y="2060849"/>
            <a:ext cx="3466728" cy="331236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Chopper spectroscopy</a:t>
            </a:r>
          </a:p>
          <a:p>
            <a:r>
              <a:rPr lang="en-GB" sz="2400" dirty="0" smtClean="0"/>
              <a:t>Measured quantities: </a:t>
            </a:r>
          </a:p>
          <a:p>
            <a:pPr lvl="1"/>
            <a:r>
              <a:rPr lang="en-GB" sz="2000" dirty="0" err="1" smtClean="0"/>
              <a:t>ToF</a:t>
            </a:r>
            <a:endParaRPr lang="en-GB" sz="2000" dirty="0"/>
          </a:p>
          <a:p>
            <a:pPr lvl="1"/>
            <a:r>
              <a:rPr lang="en-GB" sz="2000" dirty="0" smtClean="0"/>
              <a:t>detection-coordinates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Energy transfer:</a:t>
            </a:r>
            <a:br>
              <a:rPr lang="en-GB" sz="2400" dirty="0" smtClean="0"/>
            </a:br>
            <a:r>
              <a:rPr lang="en-GB" sz="2400" dirty="0" err="1" smtClean="0"/>
              <a:t>E</a:t>
            </a:r>
            <a:r>
              <a:rPr lang="en-GB" sz="2400" baseline="-25000" dirty="0" err="1" smtClean="0"/>
              <a:t>trf</a:t>
            </a:r>
            <a:r>
              <a:rPr lang="en-GB" sz="2400" dirty="0" smtClean="0"/>
              <a:t> =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initial</a:t>
            </a:r>
            <a:r>
              <a:rPr lang="en-GB" sz="2400" dirty="0" smtClean="0"/>
              <a:t> –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final</a:t>
            </a:r>
            <a:endParaRPr lang="en-GB" sz="2400" baseline="-250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3789040"/>
            <a:ext cx="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7624" y="2636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1556792"/>
            <a:ext cx="403244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Derived energy transfer at 3.807 </a:t>
            </a:r>
            <a:r>
              <a:rPr lang="en-GB" sz="1600" dirty="0" err="1" smtClean="0"/>
              <a:t>meV</a:t>
            </a:r>
            <a:r>
              <a:rPr lang="en-GB" sz="1600" dirty="0" smtClean="0"/>
              <a:t> from measurement</a:t>
            </a:r>
            <a:endParaRPr lang="en-GB" sz="1600" baseline="-25000" dirty="0"/>
          </a:p>
        </p:txBody>
      </p:sp>
      <p:sp>
        <p:nvSpPr>
          <p:cNvPr id="14" name="TextBox 8"/>
          <p:cNvSpPr txBox="1"/>
          <p:nvPr/>
        </p:nvSpPr>
        <p:spPr>
          <a:xfrm>
            <a:off x="-836020" y="3913311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Counts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01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Anton </a:t>
            </a:r>
            <a:r>
              <a:rPr lang="en-GB" sz="1200" dirty="0" err="1"/>
              <a:t>Khaplanov</a:t>
            </a:r>
            <a:r>
              <a:rPr lang="en-GB" sz="1200" dirty="0"/>
              <a:t> et al.</a:t>
            </a:r>
            <a:r>
              <a:rPr lang="en-GB" sz="1200" dirty="0" smtClean="0"/>
              <a:t>:</a:t>
            </a:r>
            <a:br>
              <a:rPr lang="en-GB" sz="1200" dirty="0" smtClean="0"/>
            </a:br>
            <a:r>
              <a:rPr lang="en-GB" sz="1200" dirty="0" smtClean="0"/>
              <a:t>Multi</a:t>
            </a:r>
            <a:r>
              <a:rPr lang="en-GB" sz="1200" dirty="0"/>
              <a:t>-Grid Detector for Neutron Spectroscopy: Results Obtained on Time-of-Flight Spectrometer </a:t>
            </a:r>
            <a:r>
              <a:rPr lang="en-GB" sz="1200" dirty="0" smtClean="0"/>
              <a:t>CNCS</a:t>
            </a:r>
          </a:p>
          <a:p>
            <a:r>
              <a:rPr lang="en-GB" sz="1200" dirty="0"/>
              <a:t>Submitted to </a:t>
            </a:r>
            <a:r>
              <a:rPr lang="en-GB" sz="1200" dirty="0" smtClean="0"/>
              <a:t>JINST </a:t>
            </a:r>
            <a:r>
              <a:rPr lang="en-US" sz="1200" dirty="0">
                <a:hlinkClick r:id="rId5"/>
              </a:rPr>
              <a:t>arXiv:</a:t>
            </a:r>
            <a:r>
              <a:rPr lang="en-US" sz="1200" dirty="0" smtClean="0">
                <a:hlinkClick r:id="rId5"/>
              </a:rPr>
              <a:t>1703.03626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240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68741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407707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7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68741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407707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9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68741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407707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4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68741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407707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8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04" y="1484784"/>
            <a:ext cx="7164288" cy="537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33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58909" y="306896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368741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070877" y="335699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407707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0392" y="1484784"/>
            <a:ext cx="1008112" cy="30777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NXSG4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5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016" y="1476164"/>
            <a:ext cx="6444208" cy="4833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4725144"/>
            <a:ext cx="58848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043608" y="269962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636912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321297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91880" y="2996952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995936" y="371703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5616" y="327636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79712" y="370841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84168" y="2060849"/>
            <a:ext cx="2880320" cy="259228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Distinguish different </a:t>
            </a:r>
            <a:r>
              <a:rPr lang="en-GB" sz="2400" dirty="0"/>
              <a:t>sources of background</a:t>
            </a:r>
          </a:p>
          <a:p>
            <a:r>
              <a:rPr lang="en-GB" sz="2400" dirty="0" smtClean="0"/>
              <a:t>Detailed analysis</a:t>
            </a:r>
            <a:r>
              <a:rPr lang="en-GB" sz="2400" dirty="0"/>
              <a:t> </a:t>
            </a:r>
            <a:r>
              <a:rPr lang="en-GB" sz="2400" dirty="0" smtClean="0"/>
              <a:t>and quantification of background effects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84168" y="4653136"/>
            <a:ext cx="2880320" cy="108012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</a:t>
            </a:r>
            <a:r>
              <a:rPr lang="en-US" sz="2000" dirty="0" smtClean="0"/>
              <a:t>nergy transfer reproduced with simulation at 3.807 </a:t>
            </a:r>
            <a:r>
              <a:rPr lang="en-US" sz="2000" dirty="0" err="1" smtClean="0"/>
              <a:t>meV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320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44018"/>
            <a:ext cx="4464496" cy="1224136"/>
          </a:xfrm>
          <a:ln w="19050" cmpd="sng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Realistic Multi-Grid model built</a:t>
            </a:r>
          </a:p>
          <a:p>
            <a:pPr lvl="1"/>
            <a:r>
              <a:rPr lang="en-US" dirty="0" smtClean="0"/>
              <a:t>reproduced measured results from </a:t>
            </a:r>
            <a:br>
              <a:rPr lang="en-US" dirty="0" smtClean="0"/>
            </a:br>
            <a:r>
              <a:rPr lang="en-US" dirty="0" smtClean="0"/>
              <a:t>IN6 and CNCS experiments</a:t>
            </a:r>
          </a:p>
          <a:p>
            <a:r>
              <a:rPr lang="en-US" dirty="0" smtClean="0"/>
              <a:t>Ready to use for optimization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6156176" y="1700808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Instruments </a:t>
            </a:r>
            <a:r>
              <a:rPr lang="en-US" b="1" dirty="0">
                <a:solidFill>
                  <a:srgbClr val="FF0000"/>
                </a:solidFill>
              </a:rPr>
              <a:t>with better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signal-to-background ratio by design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860032" y="2183706"/>
            <a:ext cx="936104" cy="8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6296" y="38610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9384" y="2946028"/>
            <a:ext cx="5544616" cy="3561897"/>
          </a:xfrm>
          <a:prstGeom prst="rect">
            <a:avLst/>
          </a:prstGeom>
        </p:spPr>
      </p:pic>
      <p:cxnSp>
        <p:nvCxnSpPr>
          <p:cNvPr id="20" name="Egyenes összekötő 8"/>
          <p:cNvCxnSpPr/>
          <p:nvPr/>
        </p:nvCxnSpPr>
        <p:spPr>
          <a:xfrm flipH="1">
            <a:off x="6263680" y="3987645"/>
            <a:ext cx="1080120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51520" y="3501008"/>
            <a:ext cx="3672408" cy="2736304"/>
          </a:xfrm>
          <a:prstGeom prst="rect">
            <a:avLst/>
          </a:prstGeom>
          <a:ln w="19050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Predicament for background sources and levels in full-scale detector</a:t>
            </a:r>
          </a:p>
          <a:p>
            <a:r>
              <a:rPr lang="en-US" sz="2000" dirty="0"/>
              <a:t>Shielding </a:t>
            </a:r>
            <a:r>
              <a:rPr lang="en-US" sz="2000" dirty="0" smtClean="0"/>
              <a:t>and design optimization </a:t>
            </a:r>
            <a:r>
              <a:rPr lang="en-US" sz="2000" dirty="0"/>
              <a:t>in the level of grids, columns and full-scale detector</a:t>
            </a:r>
          </a:p>
          <a:p>
            <a:endParaRPr lang="en-US" sz="2200" dirty="0" smtClean="0"/>
          </a:p>
          <a:p>
            <a:endParaRPr lang="en-US" sz="2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51720" y="2852936"/>
            <a:ext cx="8384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24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26 September 2017</a:t>
            </a:fld>
            <a:r>
              <a:rPr lang="en-GB" sz="1400" dirty="0" smtClean="0">
                <a:solidFill>
                  <a:srgbClr val="FFFFFF"/>
                </a:solidFill>
              </a:rPr>
              <a:t>, ICANS XXII, Oxford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" y="188639"/>
            <a:ext cx="1802585" cy="10081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88640"/>
            <a:ext cx="1706036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183443"/>
            <a:ext cx="1512168" cy="10133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5976" y="1196752"/>
            <a:ext cx="41865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676548</a:t>
            </a:r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839" y="188640"/>
            <a:ext cx="1238489" cy="1008112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755576" y="1600200"/>
            <a:ext cx="43924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smtClean="0"/>
              <a:t>Thank you for your attention!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099" y="188640"/>
            <a:ext cx="688077" cy="1008112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74" y="1484784"/>
            <a:ext cx="35172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632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301208"/>
            <a:ext cx="2361862" cy="144016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600201"/>
            <a:ext cx="8640960" cy="46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Several projects, the </a:t>
            </a:r>
            <a:r>
              <a:rPr lang="en-US" sz="1800" dirty="0"/>
              <a:t>majority of detector demonstrators have been modeled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600" dirty="0" smtClean="0"/>
              <a:t>E</a:t>
            </a:r>
            <a:r>
              <a:rPr lang="en-US" sz="1600" dirty="0"/>
              <a:t>. Dian, G. </a:t>
            </a:r>
            <a:r>
              <a:rPr lang="en-US" sz="1600" dirty="0" err="1"/>
              <a:t>Galgóczi</a:t>
            </a:r>
            <a:r>
              <a:rPr lang="en-US" sz="1600" dirty="0"/>
              <a:t>, K. </a:t>
            </a:r>
            <a:r>
              <a:rPr lang="en-US" sz="1600" dirty="0" err="1"/>
              <a:t>Kanaki</a:t>
            </a:r>
            <a:r>
              <a:rPr lang="en-US" sz="1600" dirty="0"/>
              <a:t>, M. </a:t>
            </a:r>
            <a:r>
              <a:rPr lang="en-US" sz="1600" dirty="0" err="1"/>
              <a:t>Klausz</a:t>
            </a:r>
            <a:r>
              <a:rPr lang="en-US" sz="1600" dirty="0"/>
              <a:t>, D. </a:t>
            </a:r>
            <a:r>
              <a:rPr lang="en-US" sz="1600" dirty="0" err="1"/>
              <a:t>Lucsányi</a:t>
            </a:r>
            <a:r>
              <a:rPr lang="en-US" sz="1600" dirty="0" smtClean="0"/>
              <a:t>, V</a:t>
            </a:r>
            <a:r>
              <a:rPr lang="en-US" sz="1600" dirty="0"/>
              <a:t>. </a:t>
            </a:r>
            <a:r>
              <a:rPr lang="en-US" sz="1600" dirty="0" err="1"/>
              <a:t>Maulerova</a:t>
            </a:r>
            <a:r>
              <a:rPr lang="en-US" sz="1600" dirty="0"/>
              <a:t>, D. Pfeiffer, I. </a:t>
            </a:r>
            <a:r>
              <a:rPr lang="en-US" sz="1600" dirty="0" err="1"/>
              <a:t>Stefanescu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</a:t>
            </a:r>
            <a:r>
              <a:rPr lang="en-US" sz="1600" dirty="0"/>
              <a:t>. </a:t>
            </a:r>
            <a:r>
              <a:rPr lang="en-US" sz="1600" dirty="0" err="1" smtClean="0"/>
              <a:t>Sørgaard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Grid</a:t>
            </a:r>
            <a:endParaRPr lang="en-US" sz="1400" dirty="0"/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Blade</a:t>
            </a:r>
            <a:endParaRPr lang="en-US" sz="1400" dirty="0"/>
          </a:p>
          <a:p>
            <a:pPr lvl="1"/>
            <a:r>
              <a:rPr lang="en-US" sz="1400" dirty="0" smtClean="0"/>
              <a:t>He</a:t>
            </a:r>
            <a:r>
              <a:rPr lang="en-US" sz="1400" dirty="0"/>
              <a:t>-</a:t>
            </a:r>
            <a:r>
              <a:rPr lang="en-US" sz="1400" dirty="0" smtClean="0"/>
              <a:t>3</a:t>
            </a:r>
            <a:endParaRPr lang="en-US" sz="1400" dirty="0"/>
          </a:p>
          <a:p>
            <a:pPr lvl="1"/>
            <a:r>
              <a:rPr lang="en-US" sz="1400" dirty="0" smtClean="0"/>
              <a:t>BAND</a:t>
            </a:r>
            <a:r>
              <a:rPr lang="en-US" sz="1400" dirty="0"/>
              <a:t>-</a:t>
            </a:r>
            <a:r>
              <a:rPr lang="en-US" sz="1400" dirty="0" smtClean="0"/>
              <a:t>GEM</a:t>
            </a:r>
            <a:endParaRPr lang="en-US" sz="1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99992" y="2420888"/>
            <a:ext cx="352839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B</a:t>
            </a:r>
            <a:r>
              <a:rPr lang="en-US" sz="1400" dirty="0"/>
              <a:t>/</a:t>
            </a:r>
            <a:r>
              <a:rPr lang="en-US" sz="1400" dirty="0" err="1"/>
              <a:t>Gd</a:t>
            </a:r>
            <a:r>
              <a:rPr lang="en-US" sz="1400" dirty="0"/>
              <a:t>-GEM</a:t>
            </a:r>
          </a:p>
          <a:p>
            <a:pPr lvl="1"/>
            <a:r>
              <a:rPr lang="en-US" sz="1400" dirty="0"/>
              <a:t>Jalousie</a:t>
            </a:r>
          </a:p>
          <a:p>
            <a:pPr lvl="1"/>
            <a:r>
              <a:rPr lang="en-US" sz="1400" dirty="0" smtClean="0"/>
              <a:t>Si sensors</a:t>
            </a:r>
          </a:p>
          <a:p>
            <a:pPr lvl="1"/>
            <a:r>
              <a:rPr lang="en-US" sz="1400" dirty="0" smtClean="0"/>
              <a:t>boron-coated straws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75325"/>
            <a:ext cx="1617920" cy="132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3" y="3973992"/>
            <a:ext cx="2160240" cy="1352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717032"/>
            <a:ext cx="2384654" cy="185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005064"/>
            <a:ext cx="2191256" cy="1313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5533177"/>
            <a:ext cx="2059015" cy="2000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5661248"/>
            <a:ext cx="1944216" cy="1090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2" y="5661248"/>
            <a:ext cx="2085360" cy="1070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301208"/>
            <a:ext cx="16242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Boron-coated straws</a:t>
            </a:r>
            <a:endParaRPr lang="en-US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23928" y="5301208"/>
            <a:ext cx="9797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BAND-GEM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36296" y="5301208"/>
            <a:ext cx="9341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He-3 tubes</a:t>
            </a:r>
            <a:endParaRPr lang="en-US" sz="13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24328" y="3645024"/>
            <a:ext cx="9989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Si sensors</a:t>
            </a:r>
            <a:endParaRPr lang="en-US" sz="13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16016" y="3645024"/>
            <a:ext cx="206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Source Testing Facility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83768" y="3645024"/>
            <a:ext cx="10648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Multi-Grid</a:t>
            </a:r>
            <a:endParaRPr lang="en-US" sz="1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7544" y="3645024"/>
            <a:ext cx="1174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Multi-Blade</a:t>
            </a:r>
            <a:endParaRPr lang="en-US" sz="1300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DG simulation projects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835696" y="2420888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macro-structured MWPC</a:t>
            </a:r>
          </a:p>
          <a:p>
            <a:pPr lvl="1"/>
            <a:r>
              <a:rPr lang="en-US" sz="1400" dirty="0" smtClean="0"/>
              <a:t>flat MWPC</a:t>
            </a:r>
          </a:p>
          <a:p>
            <a:pPr lvl="1"/>
            <a:r>
              <a:rPr lang="en-US" sz="1400" dirty="0" smtClean="0"/>
              <a:t>plastic scintillators</a:t>
            </a:r>
          </a:p>
          <a:p>
            <a:pPr lvl="1"/>
            <a:r>
              <a:rPr lang="en-US" sz="1400" dirty="0" smtClean="0"/>
              <a:t>Source Testing </a:t>
            </a:r>
            <a:r>
              <a:rPr lang="en-US" sz="1400" dirty="0" err="1" smtClean="0"/>
              <a:t>Facility@LU</a:t>
            </a:r>
            <a:endParaRPr lang="en-GB" sz="1400" dirty="0" smtClean="0"/>
          </a:p>
        </p:txBody>
      </p:sp>
      <p:sp>
        <p:nvSpPr>
          <p:cNvPr id="28" name="Oval 27"/>
          <p:cNvSpPr/>
          <p:nvPr/>
        </p:nvSpPr>
        <p:spPr>
          <a:xfrm>
            <a:off x="1907704" y="3573016"/>
            <a:ext cx="2304256" cy="165618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301208"/>
            <a:ext cx="2361862" cy="144016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600201"/>
            <a:ext cx="8640960" cy="46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Several projects, the </a:t>
            </a:r>
            <a:r>
              <a:rPr lang="en-US" sz="1800" dirty="0"/>
              <a:t>majority of detector demonstrators have been modeled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600" dirty="0" smtClean="0"/>
              <a:t>E</a:t>
            </a:r>
            <a:r>
              <a:rPr lang="en-US" sz="1600" dirty="0"/>
              <a:t>. Dian, G. </a:t>
            </a:r>
            <a:r>
              <a:rPr lang="en-US" sz="1600" dirty="0" err="1"/>
              <a:t>Galgóczi</a:t>
            </a:r>
            <a:r>
              <a:rPr lang="en-US" sz="1600" dirty="0"/>
              <a:t>, K. </a:t>
            </a:r>
            <a:r>
              <a:rPr lang="en-US" sz="1600" dirty="0" err="1"/>
              <a:t>Kanaki</a:t>
            </a:r>
            <a:r>
              <a:rPr lang="en-US" sz="1600" dirty="0"/>
              <a:t>, M. </a:t>
            </a:r>
            <a:r>
              <a:rPr lang="en-US" sz="1600" dirty="0" err="1"/>
              <a:t>Klausz</a:t>
            </a:r>
            <a:r>
              <a:rPr lang="en-US" sz="1600" dirty="0"/>
              <a:t>, D. </a:t>
            </a:r>
            <a:r>
              <a:rPr lang="en-US" sz="1600" dirty="0" err="1"/>
              <a:t>Lucsányi</a:t>
            </a:r>
            <a:r>
              <a:rPr lang="en-US" sz="1600" dirty="0" smtClean="0"/>
              <a:t>, V</a:t>
            </a:r>
            <a:r>
              <a:rPr lang="en-US" sz="1600" dirty="0"/>
              <a:t>. </a:t>
            </a:r>
            <a:r>
              <a:rPr lang="en-US" sz="1600" dirty="0" err="1"/>
              <a:t>Maulerova</a:t>
            </a:r>
            <a:r>
              <a:rPr lang="en-US" sz="1600" dirty="0"/>
              <a:t>, D. Pfeiffer, I. </a:t>
            </a:r>
            <a:r>
              <a:rPr lang="en-US" sz="1600" dirty="0" err="1"/>
              <a:t>Stefanescu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</a:t>
            </a:r>
            <a:r>
              <a:rPr lang="en-US" sz="1600" dirty="0"/>
              <a:t>. </a:t>
            </a:r>
            <a:r>
              <a:rPr lang="en-US" sz="1600" dirty="0" err="1" smtClean="0"/>
              <a:t>Sørgaard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Grid</a:t>
            </a:r>
            <a:endParaRPr lang="en-US" sz="1400" dirty="0"/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Blade</a:t>
            </a:r>
            <a:endParaRPr lang="en-US" sz="1400" dirty="0"/>
          </a:p>
          <a:p>
            <a:pPr lvl="1"/>
            <a:r>
              <a:rPr lang="en-US" sz="1400" dirty="0" smtClean="0"/>
              <a:t>He</a:t>
            </a:r>
            <a:r>
              <a:rPr lang="en-US" sz="1400" dirty="0"/>
              <a:t>-</a:t>
            </a:r>
            <a:r>
              <a:rPr lang="en-US" sz="1400" dirty="0" smtClean="0"/>
              <a:t>3</a:t>
            </a:r>
            <a:endParaRPr lang="en-US" sz="1400" dirty="0"/>
          </a:p>
          <a:p>
            <a:pPr lvl="1"/>
            <a:r>
              <a:rPr lang="en-US" sz="1400" dirty="0" smtClean="0"/>
              <a:t>BAND</a:t>
            </a:r>
            <a:r>
              <a:rPr lang="en-US" sz="1400" dirty="0"/>
              <a:t>-</a:t>
            </a:r>
            <a:r>
              <a:rPr lang="en-US" sz="1400" dirty="0" smtClean="0"/>
              <a:t>GEM</a:t>
            </a:r>
            <a:endParaRPr lang="en-US" sz="1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99992" y="2420888"/>
            <a:ext cx="352839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B</a:t>
            </a:r>
            <a:r>
              <a:rPr lang="en-US" sz="1400" dirty="0"/>
              <a:t>/</a:t>
            </a:r>
            <a:r>
              <a:rPr lang="en-US" sz="1400" dirty="0" err="1"/>
              <a:t>Gd</a:t>
            </a:r>
            <a:r>
              <a:rPr lang="en-US" sz="1400" dirty="0"/>
              <a:t>-GEM</a:t>
            </a:r>
          </a:p>
          <a:p>
            <a:pPr lvl="1"/>
            <a:r>
              <a:rPr lang="en-US" sz="1400" dirty="0"/>
              <a:t>Jalousie</a:t>
            </a:r>
          </a:p>
          <a:p>
            <a:pPr lvl="1"/>
            <a:r>
              <a:rPr lang="en-US" sz="1400" dirty="0" smtClean="0"/>
              <a:t>Si sensors</a:t>
            </a:r>
          </a:p>
          <a:p>
            <a:pPr lvl="1"/>
            <a:r>
              <a:rPr lang="en-US" sz="1400" dirty="0" smtClean="0"/>
              <a:t>boron-coated straws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75325"/>
            <a:ext cx="1617920" cy="132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3" y="3973992"/>
            <a:ext cx="2160240" cy="1352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717032"/>
            <a:ext cx="2384654" cy="185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005064"/>
            <a:ext cx="2191256" cy="1313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5533177"/>
            <a:ext cx="2059015" cy="2000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5661248"/>
            <a:ext cx="1944216" cy="1090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2" y="5661248"/>
            <a:ext cx="2085360" cy="1070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301208"/>
            <a:ext cx="16242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Boron-coated straws</a:t>
            </a:r>
            <a:endParaRPr lang="en-US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23928" y="5301208"/>
            <a:ext cx="9797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BAND-GEM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36296" y="5301208"/>
            <a:ext cx="9341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He-3 tubes</a:t>
            </a:r>
            <a:endParaRPr lang="en-US" sz="13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24328" y="3645024"/>
            <a:ext cx="9989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Si sensors</a:t>
            </a:r>
            <a:endParaRPr lang="en-US" sz="13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16016" y="3645024"/>
            <a:ext cx="206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Source Testing Facility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83768" y="3645024"/>
            <a:ext cx="10648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Multi-Grid</a:t>
            </a:r>
            <a:endParaRPr lang="en-US" sz="1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7544" y="3645024"/>
            <a:ext cx="1174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Multi-Blade</a:t>
            </a:r>
            <a:endParaRPr lang="en-US" sz="1300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DG simulation projects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835696" y="2420888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macro-structured MWPC</a:t>
            </a:r>
          </a:p>
          <a:p>
            <a:pPr lvl="1"/>
            <a:r>
              <a:rPr lang="en-US" sz="1400" dirty="0" smtClean="0"/>
              <a:t>flat MWPC</a:t>
            </a:r>
          </a:p>
          <a:p>
            <a:pPr lvl="1"/>
            <a:r>
              <a:rPr lang="en-US" sz="1400" dirty="0" smtClean="0"/>
              <a:t>plastic scintillators</a:t>
            </a:r>
          </a:p>
          <a:p>
            <a:pPr lvl="1"/>
            <a:r>
              <a:rPr lang="en-US" sz="1400" dirty="0" smtClean="0"/>
              <a:t>Source Testing </a:t>
            </a:r>
            <a:r>
              <a:rPr lang="en-US" sz="1400" dirty="0" err="1" smtClean="0"/>
              <a:t>Facility@LU</a:t>
            </a:r>
            <a:endParaRPr lang="en-GB" sz="1400" dirty="0" smtClean="0"/>
          </a:p>
        </p:txBody>
      </p:sp>
      <p:sp>
        <p:nvSpPr>
          <p:cNvPr id="28" name="Oval 27"/>
          <p:cNvSpPr/>
          <p:nvPr/>
        </p:nvSpPr>
        <p:spPr>
          <a:xfrm>
            <a:off x="1907704" y="3573016"/>
            <a:ext cx="2304256" cy="165618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3528" y="3573016"/>
            <a:ext cx="1503784" cy="165618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3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301208"/>
            <a:ext cx="2361862" cy="144016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600201"/>
            <a:ext cx="8640960" cy="46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Several projects, the </a:t>
            </a:r>
            <a:r>
              <a:rPr lang="en-US" sz="1800" dirty="0"/>
              <a:t>majority of detector demonstrators have been modeled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600" dirty="0" smtClean="0"/>
              <a:t>E</a:t>
            </a:r>
            <a:r>
              <a:rPr lang="en-US" sz="1600" dirty="0"/>
              <a:t>. Dian, G. </a:t>
            </a:r>
            <a:r>
              <a:rPr lang="en-US" sz="1600" dirty="0" err="1"/>
              <a:t>Galgóczi</a:t>
            </a:r>
            <a:r>
              <a:rPr lang="en-US" sz="1600" dirty="0"/>
              <a:t>, K. </a:t>
            </a:r>
            <a:r>
              <a:rPr lang="en-US" sz="1600" dirty="0" err="1"/>
              <a:t>Kanaki</a:t>
            </a:r>
            <a:r>
              <a:rPr lang="en-US" sz="1600" dirty="0"/>
              <a:t>, M. </a:t>
            </a:r>
            <a:r>
              <a:rPr lang="en-US" sz="1600" dirty="0" err="1"/>
              <a:t>Klausz</a:t>
            </a:r>
            <a:r>
              <a:rPr lang="en-US" sz="1600" dirty="0"/>
              <a:t>, D. </a:t>
            </a:r>
            <a:r>
              <a:rPr lang="en-US" sz="1600" dirty="0" err="1"/>
              <a:t>Lucsányi</a:t>
            </a:r>
            <a:r>
              <a:rPr lang="en-US" sz="1600" dirty="0" smtClean="0"/>
              <a:t>, V</a:t>
            </a:r>
            <a:r>
              <a:rPr lang="en-US" sz="1600" dirty="0"/>
              <a:t>. </a:t>
            </a:r>
            <a:r>
              <a:rPr lang="en-US" sz="1600" dirty="0" err="1"/>
              <a:t>Maulerova</a:t>
            </a:r>
            <a:r>
              <a:rPr lang="en-US" sz="1600" dirty="0"/>
              <a:t>, D. Pfeiffer, I. </a:t>
            </a:r>
            <a:r>
              <a:rPr lang="en-US" sz="1600" dirty="0" err="1"/>
              <a:t>Stefanescu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</a:t>
            </a:r>
            <a:r>
              <a:rPr lang="en-US" sz="1600" dirty="0"/>
              <a:t>. </a:t>
            </a:r>
            <a:r>
              <a:rPr lang="en-US" sz="1600" dirty="0" err="1" smtClean="0"/>
              <a:t>Sørgaard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Grid</a:t>
            </a:r>
            <a:endParaRPr lang="en-US" sz="1400" dirty="0"/>
          </a:p>
          <a:p>
            <a:pPr lvl="1"/>
            <a:r>
              <a:rPr lang="en-US" sz="1400" dirty="0" smtClean="0"/>
              <a:t>Multi</a:t>
            </a:r>
            <a:r>
              <a:rPr lang="en-US" sz="1400" dirty="0"/>
              <a:t>-</a:t>
            </a:r>
            <a:r>
              <a:rPr lang="en-US" sz="1400" dirty="0" smtClean="0"/>
              <a:t>Blade</a:t>
            </a:r>
            <a:endParaRPr lang="en-US" sz="1400" dirty="0"/>
          </a:p>
          <a:p>
            <a:pPr lvl="1"/>
            <a:r>
              <a:rPr lang="en-US" sz="1400" dirty="0" smtClean="0"/>
              <a:t>He</a:t>
            </a:r>
            <a:r>
              <a:rPr lang="en-US" sz="1400" dirty="0"/>
              <a:t>-</a:t>
            </a:r>
            <a:r>
              <a:rPr lang="en-US" sz="1400" dirty="0" smtClean="0"/>
              <a:t>3</a:t>
            </a:r>
            <a:endParaRPr lang="en-US" sz="1400" dirty="0"/>
          </a:p>
          <a:p>
            <a:pPr lvl="1"/>
            <a:r>
              <a:rPr lang="en-US" sz="1400" dirty="0" smtClean="0"/>
              <a:t>BAND</a:t>
            </a:r>
            <a:r>
              <a:rPr lang="en-US" sz="1400" dirty="0"/>
              <a:t>-</a:t>
            </a:r>
            <a:r>
              <a:rPr lang="en-US" sz="1400" dirty="0" smtClean="0"/>
              <a:t>GEM</a:t>
            </a:r>
            <a:endParaRPr lang="en-US" sz="1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99992" y="2420888"/>
            <a:ext cx="352839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B</a:t>
            </a:r>
            <a:r>
              <a:rPr lang="en-US" sz="1400" dirty="0"/>
              <a:t>/</a:t>
            </a:r>
            <a:r>
              <a:rPr lang="en-US" sz="1400" dirty="0" err="1"/>
              <a:t>Gd</a:t>
            </a:r>
            <a:r>
              <a:rPr lang="en-US" sz="1400" dirty="0"/>
              <a:t>-GEM</a:t>
            </a:r>
          </a:p>
          <a:p>
            <a:pPr lvl="1"/>
            <a:r>
              <a:rPr lang="en-US" sz="1400" dirty="0"/>
              <a:t>Jalousie</a:t>
            </a:r>
          </a:p>
          <a:p>
            <a:pPr lvl="1"/>
            <a:r>
              <a:rPr lang="en-US" sz="1400" dirty="0" smtClean="0"/>
              <a:t>Si sensors</a:t>
            </a:r>
          </a:p>
          <a:p>
            <a:pPr lvl="1"/>
            <a:r>
              <a:rPr lang="en-US" sz="1400" dirty="0" smtClean="0"/>
              <a:t>boron-coated straws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75325"/>
            <a:ext cx="1617920" cy="132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3" y="3973992"/>
            <a:ext cx="2160240" cy="1352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717032"/>
            <a:ext cx="2384654" cy="185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005064"/>
            <a:ext cx="2191256" cy="1313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5533177"/>
            <a:ext cx="2059015" cy="2000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5661248"/>
            <a:ext cx="1944216" cy="1090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2" y="5661248"/>
            <a:ext cx="2085360" cy="1070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301208"/>
            <a:ext cx="16242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Boron-coated straws</a:t>
            </a:r>
            <a:endParaRPr lang="en-US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23928" y="5301208"/>
            <a:ext cx="9797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BAND-GEM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36296" y="5301208"/>
            <a:ext cx="9341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He-3 tubes</a:t>
            </a:r>
            <a:endParaRPr lang="en-US" sz="13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24328" y="3645024"/>
            <a:ext cx="9989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Si sensors</a:t>
            </a:r>
            <a:endParaRPr lang="en-US" sz="13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16016" y="3645024"/>
            <a:ext cx="206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Source Testing Facility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83768" y="3645024"/>
            <a:ext cx="10648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Multi-Grid</a:t>
            </a:r>
            <a:endParaRPr lang="en-US" sz="1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7544" y="3645024"/>
            <a:ext cx="1174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Multi-Blade</a:t>
            </a:r>
            <a:endParaRPr lang="en-US" sz="1300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DG simulation projects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835696" y="2420888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macro-structured MWPC</a:t>
            </a:r>
          </a:p>
          <a:p>
            <a:pPr lvl="1"/>
            <a:r>
              <a:rPr lang="en-US" sz="1400" dirty="0" smtClean="0"/>
              <a:t>flat MWPC</a:t>
            </a:r>
          </a:p>
          <a:p>
            <a:pPr lvl="1"/>
            <a:r>
              <a:rPr lang="en-US" sz="1400" dirty="0" smtClean="0"/>
              <a:t>plastic scintillators</a:t>
            </a:r>
          </a:p>
          <a:p>
            <a:pPr lvl="1"/>
            <a:r>
              <a:rPr lang="en-US" sz="1400" dirty="0" smtClean="0"/>
              <a:t>Source Testing </a:t>
            </a:r>
            <a:r>
              <a:rPr lang="en-US" sz="1400" dirty="0" err="1" smtClean="0"/>
              <a:t>Facility@LU</a:t>
            </a:r>
            <a:endParaRPr lang="en-GB" sz="1400" dirty="0" smtClean="0"/>
          </a:p>
        </p:txBody>
      </p:sp>
      <p:sp>
        <p:nvSpPr>
          <p:cNvPr id="28" name="Oval 27"/>
          <p:cNvSpPr/>
          <p:nvPr/>
        </p:nvSpPr>
        <p:spPr>
          <a:xfrm>
            <a:off x="1907704" y="3573016"/>
            <a:ext cx="2304256" cy="165618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3528" y="3573016"/>
            <a:ext cx="1503784" cy="165618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7504" y="5301208"/>
            <a:ext cx="2232248" cy="136815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5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203848" y="5057308"/>
            <a:ext cx="5923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ESS Coding Framework - </a:t>
            </a:r>
            <a:br>
              <a:rPr lang="en-US" b="1" dirty="0" smtClean="0"/>
            </a:br>
            <a:r>
              <a:rPr lang="en-GB" sz="1600" dirty="0"/>
              <a:t>Geant4 simulation </a:t>
            </a:r>
            <a:r>
              <a:rPr lang="en-GB" sz="1600" dirty="0" smtClean="0"/>
              <a:t>framework Developed </a:t>
            </a:r>
            <a:r>
              <a:rPr lang="en-GB" sz="1600" dirty="0"/>
              <a:t>by ESS Detector </a:t>
            </a:r>
            <a:r>
              <a:rPr lang="en-GB" sz="1600" dirty="0" smtClean="0"/>
              <a:t>Group</a:t>
            </a:r>
            <a:br>
              <a:rPr lang="en-GB" sz="1600" dirty="0" smtClean="0"/>
            </a:br>
            <a:r>
              <a:rPr lang="en-US" sz="1600" dirty="0">
                <a:solidFill>
                  <a:srgbClr val="000090"/>
                </a:solidFill>
                <a:hlinkClick r:id="rId3"/>
              </a:rPr>
              <a:t>doi:10.1016/S0168-9002(03)01368-</a:t>
            </a:r>
            <a:r>
              <a:rPr lang="en-US" sz="1600" dirty="0" smtClean="0">
                <a:solidFill>
                  <a:srgbClr val="000090"/>
                </a:solidFill>
                <a:hlinkClick r:id="rId3"/>
              </a:rPr>
              <a:t>8</a:t>
            </a:r>
            <a:r>
              <a:rPr lang="en-US" sz="1600" dirty="0" smtClean="0">
                <a:solidFill>
                  <a:srgbClr val="000090"/>
                </a:solidFill>
              </a:rPr>
              <a:t/>
            </a:r>
            <a:br>
              <a:rPr lang="en-US" sz="1600" dirty="0" smtClean="0">
                <a:solidFill>
                  <a:srgbClr val="000090"/>
                </a:solidFill>
              </a:rPr>
            </a:br>
            <a:r>
              <a:rPr lang="en-US" sz="1600" dirty="0">
                <a:solidFill>
                  <a:srgbClr val="000090"/>
                </a:solidFill>
                <a:hlinkClick r:id="rId4"/>
              </a:rPr>
              <a:t>doi:10.1088/1742-6596/513/2/</a:t>
            </a:r>
            <a:r>
              <a:rPr lang="en-US" sz="1600" dirty="0" smtClean="0">
                <a:solidFill>
                  <a:srgbClr val="000090"/>
                </a:solidFill>
                <a:hlinkClick r:id="rId4"/>
              </a:rPr>
              <a:t>022017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844824"/>
            <a:ext cx="8640960" cy="46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New tools &amp; utilities are recently developed for neutron studies</a:t>
            </a:r>
          </a:p>
          <a:p>
            <a:pPr lvl="1"/>
            <a:r>
              <a:rPr lang="en-GB" sz="2000" dirty="0"/>
              <a:t>Physics</a:t>
            </a:r>
          </a:p>
          <a:p>
            <a:pPr lvl="2"/>
            <a:r>
              <a:rPr lang="en-GB" sz="1800" dirty="0"/>
              <a:t>Coherent scattering	</a:t>
            </a:r>
          </a:p>
          <a:p>
            <a:pPr lvl="2"/>
            <a:r>
              <a:rPr lang="en-GB" sz="1800" dirty="0"/>
              <a:t>Inelastic scattering</a:t>
            </a:r>
          </a:p>
          <a:p>
            <a:pPr lvl="2"/>
            <a:r>
              <a:rPr lang="en-GB" sz="1800" dirty="0"/>
              <a:t>Single- and </a:t>
            </a:r>
            <a:r>
              <a:rPr lang="en-GB" sz="1800" dirty="0" smtClean="0"/>
              <a:t>poly-crystals</a:t>
            </a:r>
            <a:r>
              <a:rPr lang="en-GB" sz="1800" dirty="0"/>
              <a:t>…</a:t>
            </a:r>
          </a:p>
          <a:p>
            <a:pPr lvl="1"/>
            <a:r>
              <a:rPr lang="en-GB" sz="2000" dirty="0"/>
              <a:t>And </a:t>
            </a:r>
            <a:r>
              <a:rPr lang="en-GB" sz="2000" dirty="0" smtClean="0"/>
              <a:t>more</a:t>
            </a:r>
            <a:endParaRPr lang="en-GB" sz="2000" dirty="0"/>
          </a:p>
          <a:p>
            <a:pPr lvl="2"/>
            <a:r>
              <a:rPr lang="en-GB" sz="1800" dirty="0"/>
              <a:t>Communication</a:t>
            </a:r>
          </a:p>
          <a:p>
            <a:pPr lvl="2"/>
            <a:r>
              <a:rPr lang="en-GB" sz="1800" dirty="0"/>
              <a:t>Visualisation</a:t>
            </a:r>
          </a:p>
          <a:p>
            <a:pPr lvl="2"/>
            <a:r>
              <a:rPr lang="en-GB" sz="1800" dirty="0"/>
              <a:t>Ready-to use…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Simulation tools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4" name="Straight Arrow Connector 33"/>
          <p:cNvCxnSpPr/>
          <p:nvPr/>
        </p:nvCxnSpPr>
        <p:spPr>
          <a:xfrm flipV="1">
            <a:off x="4211960" y="2564904"/>
            <a:ext cx="180020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11960" y="3140968"/>
            <a:ext cx="1296144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>
            <a:off x="3923928" y="2708920"/>
            <a:ext cx="216024" cy="864096"/>
          </a:xfrm>
          <a:prstGeom prst="rightBrac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012160" y="2351202"/>
            <a:ext cx="29803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NXSG4</a:t>
            </a:r>
            <a:br>
              <a:rPr lang="hr-HR" b="1" dirty="0" smtClean="0"/>
            </a:br>
            <a:r>
              <a:rPr lang="hr-HR" sz="1600" dirty="0" smtClean="0">
                <a:hlinkClick r:id="rId6"/>
              </a:rPr>
              <a:t>doi</a:t>
            </a:r>
            <a:r>
              <a:rPr lang="hr-HR" sz="1600" dirty="0">
                <a:hlinkClick r:id="rId6"/>
              </a:rPr>
              <a:t>:10.1016/j.cpc.</a:t>
            </a:r>
            <a:r>
              <a:rPr lang="hr-HR" sz="1600" dirty="0" smtClean="0">
                <a:hlinkClick r:id="rId6"/>
              </a:rPr>
              <a:t>2014.11.009</a:t>
            </a: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en-US" sz="1600" dirty="0" smtClean="0">
                <a:hlinkClick r:id="rId7"/>
              </a:rPr>
              <a:t>http</a:t>
            </a:r>
            <a:r>
              <a:rPr lang="en-US" sz="1600" dirty="0">
                <a:hlinkClick r:id="rId7"/>
              </a:rPr>
              <a:t>://nxsg4.web.cern.ch/nxsg4/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508104" y="3356992"/>
            <a:ext cx="36588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N</a:t>
            </a:r>
            <a:r>
              <a:rPr lang="en-US" b="1" dirty="0"/>
              <a:t>C</a:t>
            </a:r>
            <a:r>
              <a:rPr lang="hr-HR" b="1" dirty="0" smtClean="0"/>
              <a:t>rystal</a:t>
            </a:r>
            <a:r>
              <a:rPr lang="hr-HR" b="1" dirty="0" smtClean="0">
                <a:solidFill>
                  <a:srgbClr val="FF0000"/>
                </a:solidFill>
              </a:rPr>
              <a:t/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000000"/>
                </a:solidFill>
                <a:hlinkClick r:id="rId8"/>
              </a:rPr>
              <a:t>https://</a:t>
            </a:r>
            <a:r>
              <a:rPr lang="en-US" sz="1600" dirty="0" err="1">
                <a:solidFill>
                  <a:srgbClr val="000000"/>
                </a:solidFill>
                <a:hlinkClick r:id="rId8"/>
              </a:rPr>
              <a:t>github.com</a:t>
            </a:r>
            <a:r>
              <a:rPr lang="en-US" sz="1600" dirty="0">
                <a:solidFill>
                  <a:srgbClr val="000000"/>
                </a:solidFill>
                <a:hlinkClick r:id="rId8"/>
              </a:rPr>
              <a:t>/</a:t>
            </a:r>
            <a:r>
              <a:rPr lang="en-US" sz="1600" dirty="0" err="1">
                <a:solidFill>
                  <a:srgbClr val="000000"/>
                </a:solidFill>
                <a:hlinkClick r:id="rId8"/>
              </a:rPr>
              <a:t>mctools</a:t>
            </a:r>
            <a:r>
              <a:rPr lang="en-US" sz="1600" dirty="0">
                <a:solidFill>
                  <a:srgbClr val="000000"/>
                </a:solidFill>
                <a:hlinkClick r:id="rId8"/>
              </a:rPr>
              <a:t>/</a:t>
            </a:r>
            <a:r>
              <a:rPr lang="en-US" sz="1600" dirty="0" err="1">
                <a:solidFill>
                  <a:srgbClr val="000000"/>
                </a:solidFill>
                <a:hlinkClick r:id="rId8"/>
              </a:rPr>
              <a:t>ncrystal</a:t>
            </a:r>
            <a:r>
              <a:rPr lang="en-US" sz="1600" dirty="0">
                <a:solidFill>
                  <a:srgbClr val="000000"/>
                </a:solidFill>
                <a:hlinkClick r:id="rId8"/>
              </a:rPr>
              <a:t>/wiki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491880" y="4365104"/>
            <a:ext cx="2304256" cy="14401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491880" y="4509120"/>
            <a:ext cx="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>
            <a:off x="3203848" y="4077072"/>
            <a:ext cx="216024" cy="864096"/>
          </a:xfrm>
          <a:prstGeom prst="rightBrac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796136" y="4192632"/>
            <a:ext cx="28459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b="1" dirty="0" smtClean="0"/>
              <a:t>MCPL - </a:t>
            </a:r>
            <a:br>
              <a:rPr lang="en-US" b="1" dirty="0" smtClean="0"/>
            </a:br>
            <a:r>
              <a:rPr lang="en-US" b="1" dirty="0" smtClean="0"/>
              <a:t>M</a:t>
            </a:r>
            <a:r>
              <a:rPr lang="en-US" dirty="0" smtClean="0"/>
              <a:t>onte</a:t>
            </a:r>
            <a:r>
              <a:rPr lang="en-US" b="1" dirty="0" smtClean="0"/>
              <a:t> C</a:t>
            </a:r>
            <a:r>
              <a:rPr lang="en-US" dirty="0" smtClean="0"/>
              <a:t>arlo</a:t>
            </a:r>
            <a:r>
              <a:rPr lang="en-US" b="1" dirty="0" smtClean="0"/>
              <a:t> P</a:t>
            </a:r>
            <a:r>
              <a:rPr lang="en-US" dirty="0" smtClean="0"/>
              <a:t>article</a:t>
            </a:r>
            <a:r>
              <a:rPr lang="en-US" b="1" dirty="0" smtClean="0"/>
              <a:t> L</a:t>
            </a:r>
            <a:r>
              <a:rPr lang="en-US" dirty="0" smtClean="0"/>
              <a:t>ist</a:t>
            </a:r>
          </a:p>
          <a:p>
            <a:pPr marL="0" lvl="1"/>
            <a:r>
              <a:rPr lang="en-GB" sz="1600" dirty="0" smtClean="0">
                <a:hlinkClick r:id="rId9"/>
              </a:rPr>
              <a:t>https</a:t>
            </a:r>
            <a:r>
              <a:rPr lang="en-GB" sz="1600" dirty="0">
                <a:hlinkClick r:id="rId9"/>
              </a:rPr>
              <a:t>://mctools.github.io/mcpl</a:t>
            </a:r>
            <a:r>
              <a:rPr lang="en-GB" sz="1600" dirty="0" smtClean="0">
                <a:hlinkClick r:id="rId9"/>
              </a:rPr>
              <a:t>/</a:t>
            </a:r>
            <a:endParaRPr lang="en-GB" sz="16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2360" y="1124744"/>
            <a:ext cx="1224136" cy="72335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0232" y="1124744"/>
            <a:ext cx="1080120" cy="7237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2120" y="1124744"/>
            <a:ext cx="884636" cy="7200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056" y="1124744"/>
            <a:ext cx="504056" cy="738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20" name="TextBox 19"/>
          <p:cNvSpPr txBox="1"/>
          <p:nvPr/>
        </p:nvSpPr>
        <p:spPr>
          <a:xfrm>
            <a:off x="251520" y="6290156"/>
            <a:ext cx="8640960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hlinkClick r:id="rId14"/>
              </a:rPr>
              <a:t>19 Sept. NSS Seminar</a:t>
            </a:r>
            <a:br>
              <a:rPr lang="en-US" sz="1400" b="1" dirty="0" smtClean="0">
                <a:solidFill>
                  <a:srgbClr val="000090"/>
                </a:solidFill>
                <a:hlinkClick r:id="rId14"/>
              </a:rPr>
            </a:br>
            <a:r>
              <a:rPr lang="en-US" sz="1400" dirty="0" smtClean="0">
                <a:solidFill>
                  <a:srgbClr val="000090"/>
                </a:solidFill>
              </a:rPr>
              <a:t>K. </a:t>
            </a:r>
            <a:r>
              <a:rPr lang="en-US" sz="1400" dirty="0" err="1" smtClean="0">
                <a:solidFill>
                  <a:srgbClr val="000090"/>
                </a:solidFill>
              </a:rPr>
              <a:t>Kanaki</a:t>
            </a:r>
            <a:r>
              <a:rPr lang="en-US" sz="1400" dirty="0" smtClean="0">
                <a:solidFill>
                  <a:srgbClr val="000090"/>
                </a:solidFill>
              </a:rPr>
              <a:t>, X X. </a:t>
            </a:r>
            <a:r>
              <a:rPr lang="en-US" sz="1400" dirty="0" err="1" smtClean="0">
                <a:solidFill>
                  <a:srgbClr val="000090"/>
                </a:solidFill>
              </a:rPr>
              <a:t>Cai</a:t>
            </a:r>
            <a:r>
              <a:rPr lang="en-US" sz="1400" dirty="0" smtClean="0">
                <a:solidFill>
                  <a:srgbClr val="000090"/>
                </a:solidFill>
              </a:rPr>
              <a:t>, E. Dian: </a:t>
            </a:r>
            <a:r>
              <a:rPr lang="en-US" sz="1400" dirty="0" smtClean="0"/>
              <a:t>Optimization </a:t>
            </a:r>
            <a:r>
              <a:rPr lang="en-US" sz="1400" dirty="0"/>
              <a:t>of detector design for </a:t>
            </a:r>
            <a:r>
              <a:rPr lang="en-US" sz="1400" dirty="0" smtClean="0"/>
              <a:t> instruments with simulations</a:t>
            </a:r>
            <a:r>
              <a:rPr lang="en-US" sz="1400" dirty="0"/>
              <a:t>: Tools </a:t>
            </a:r>
            <a:r>
              <a:rPr lang="en-US" sz="1400" dirty="0" smtClean="0"/>
              <a:t>and applications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537012"/>
            <a:ext cx="4464496" cy="33483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(MCNP6)</a:t>
            </a:r>
            <a:endParaRPr lang="en-US" sz="2000" dirty="0" smtClean="0"/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(Geant4)</a:t>
            </a:r>
            <a:endParaRPr lang="en-US" sz="2000" dirty="0" smtClean="0"/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72200" y="1715324"/>
            <a:ext cx="2664296" cy="201593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General neutron activation study </a:t>
            </a:r>
            <a:r>
              <a:rPr lang="en-US" sz="1600" dirty="0" smtClean="0"/>
              <a:t>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500" dirty="0"/>
          </a:p>
          <a:p>
            <a:r>
              <a:rPr lang="en-US" sz="1500" dirty="0"/>
              <a:t>E. Dian et al. </a:t>
            </a:r>
            <a:br>
              <a:rPr lang="en-US" sz="1500" dirty="0"/>
            </a:br>
            <a:r>
              <a:rPr lang="nb-NO" sz="1500" dirty="0" smtClean="0">
                <a:hlinkClick r:id="rId5"/>
              </a:rPr>
              <a:t>10.1016</a:t>
            </a:r>
            <a:r>
              <a:rPr lang="nb-NO" sz="1500" dirty="0">
                <a:hlinkClick r:id="rId5"/>
              </a:rPr>
              <a:t>/j.apradiso.</a:t>
            </a:r>
            <a:r>
              <a:rPr lang="nb-NO" sz="1500" dirty="0" smtClean="0">
                <a:hlinkClick r:id="rId5"/>
              </a:rPr>
              <a:t>2017.06.003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9445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(MCNP6)</a:t>
            </a:r>
            <a:endParaRPr lang="en-US" sz="2000" dirty="0" smtClean="0"/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(Geant4)</a:t>
            </a:r>
            <a:endParaRPr lang="en-US" sz="2000" dirty="0" smtClean="0"/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72200" y="1715324"/>
            <a:ext cx="2664296" cy="201593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General neutron activation study </a:t>
            </a:r>
            <a:r>
              <a:rPr lang="en-US" sz="1600" dirty="0" smtClean="0"/>
              <a:t>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500" dirty="0"/>
          </a:p>
          <a:p>
            <a:r>
              <a:rPr lang="en-US" sz="1500" dirty="0"/>
              <a:t>E. Dian et al. </a:t>
            </a:r>
            <a:br>
              <a:rPr lang="en-US" sz="1500" dirty="0"/>
            </a:br>
            <a:r>
              <a:rPr lang="nb-NO" sz="1500" dirty="0" smtClean="0">
                <a:hlinkClick r:id="rId5"/>
              </a:rPr>
              <a:t>10.1016</a:t>
            </a:r>
            <a:r>
              <a:rPr lang="nb-NO" sz="1500" dirty="0">
                <a:hlinkClick r:id="rId5"/>
              </a:rPr>
              <a:t>/j.apradiso.</a:t>
            </a:r>
            <a:r>
              <a:rPr lang="nb-NO" sz="1500" dirty="0" smtClean="0">
                <a:hlinkClick r:id="rId5"/>
              </a:rPr>
              <a:t>2017.06.003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1267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31871</TotalTime>
  <Words>1843</Words>
  <Application>Microsoft Macintosh PowerPoint</Application>
  <PresentationFormat>On-screen Show (4:3)</PresentationFormat>
  <Paragraphs>511</Paragraphs>
  <Slides>39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Chess Core Powerpoint</vt:lpstr>
      <vt:lpstr>Evaluation of detector characteristics with Geant4 simulation</vt:lpstr>
      <vt:lpstr>The ESS detector challenge</vt:lpstr>
      <vt:lpstr>The ESS DG simulation projects</vt:lpstr>
      <vt:lpstr>The ESS DG simulation projects</vt:lpstr>
      <vt:lpstr>The ESS DG simulation projects</vt:lpstr>
      <vt:lpstr>The ESS DG simulation projects</vt:lpstr>
      <vt:lpstr>Simulation tools</vt:lpstr>
      <vt:lpstr>Detector background study  with Monte Carlo codes</vt:lpstr>
      <vt:lpstr>Detector background study  with Monte Carlo codes</vt:lpstr>
      <vt:lpstr>Detector background study  with Monte Carlo codes</vt:lpstr>
      <vt:lpstr>Detector background study  with Monte Carlo codes</vt:lpstr>
      <vt:lpstr>Scattered neutron background</vt:lpstr>
      <vt:lpstr>The Multi-Grid Detector Model </vt:lpstr>
      <vt:lpstr>Large area detector for chopper spectroscopy – Multi-Grid</vt:lpstr>
      <vt:lpstr>Multi-Grid detector test at CNCS, SNS </vt:lpstr>
      <vt:lpstr>MultiGrid detector test at CNCS, SNS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Conclusion</vt:lpstr>
      <vt:lpstr>Backup slides</vt:lpstr>
      <vt:lpstr>Multi-Grid detector test at ILL</vt:lpstr>
      <vt:lpstr>Multi-Grid detector test at ILL Measured data (ToF, depth of detection)</vt:lpstr>
      <vt:lpstr>MultiGrid detector test at ILL Measured and simulated ToF-depth of detection</vt:lpstr>
      <vt:lpstr>MultiGrid detector test at ILL Measured and simulated ToF spectra</vt:lpstr>
      <vt:lpstr>Large area detector for chopper spectroscopy – Multi-Grid</vt:lpstr>
      <vt:lpstr>MultiGrid detector test at CNCS [Anton Khaplanov]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</vt:lpstr>
      <vt:lpstr>Conclusion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415</cp:revision>
  <dcterms:created xsi:type="dcterms:W3CDTF">2013-10-29T16:05:10Z</dcterms:created>
  <dcterms:modified xsi:type="dcterms:W3CDTF">2017-09-26T13:30:13Z</dcterms:modified>
</cp:coreProperties>
</file>