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68" r:id="rId4"/>
    <p:sldId id="269" r:id="rId5"/>
    <p:sldId id="270" r:id="rId6"/>
    <p:sldId id="263" r:id="rId7"/>
    <p:sldId id="264" r:id="rId8"/>
    <p:sldId id="259" r:id="rId9"/>
    <p:sldId id="273" r:id="rId10"/>
    <p:sldId id="274" r:id="rId11"/>
    <p:sldId id="272" r:id="rId12"/>
    <p:sldId id="260" r:id="rId13"/>
    <p:sldId id="265" r:id="rId14"/>
    <p:sldId id="261" r:id="rId15"/>
    <p:sldId id="262" r:id="rId16"/>
    <p:sldId id="275" r:id="rId17"/>
    <p:sldId id="266" r:id="rId1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73" autoAdjust="0"/>
    <p:restoredTop sz="93646" autoAdjust="0"/>
  </p:normalViewPr>
  <p:slideViewPr>
    <p:cSldViewPr>
      <p:cViewPr varScale="1">
        <p:scale>
          <a:sx n="95" d="100"/>
          <a:sy n="95" d="100"/>
        </p:scale>
        <p:origin x="200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2017-09-26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7482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ESS-0055446</a:t>
            </a:r>
            <a:r>
              <a:rPr lang="en-US" baseline="0" dirty="0" smtClean="0"/>
              <a:t> ESS procedure for Graded approach. </a:t>
            </a:r>
          </a:p>
          <a:p>
            <a:r>
              <a:rPr lang="en-US" dirty="0" smtClean="0"/>
              <a:t>ESS-0016468</a:t>
            </a:r>
            <a:r>
              <a:rPr lang="en-US" baseline="0" dirty="0" smtClean="0"/>
              <a:t> </a:t>
            </a:r>
            <a:r>
              <a:rPr lang="en-US" dirty="0" smtClean="0"/>
              <a:t>ESS rule for identification and classification of safety important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9099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6792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EEA = European Economic</a:t>
            </a:r>
            <a:r>
              <a:rPr lang="en-US" baseline="0" dirty="0" smtClean="0"/>
              <a:t> Area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409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42 Machine</a:t>
            </a:r>
          </a:p>
          <a:p>
            <a:r>
              <a:rPr lang="en-US" dirty="0" smtClean="0"/>
              <a:t>35 Low</a:t>
            </a:r>
            <a:r>
              <a:rPr lang="en-US" baseline="0" dirty="0" smtClean="0"/>
              <a:t> voltage</a:t>
            </a:r>
          </a:p>
          <a:p>
            <a:r>
              <a:rPr lang="en-US" baseline="0" dirty="0" smtClean="0"/>
              <a:t>30 Electromagnetic compatibility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87590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607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26/09/2017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26/09/2017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26/09/2017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26/09/2017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26/09/2017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IKON #13</a:t>
            </a:r>
            <a:br>
              <a:rPr lang="en-GB" sz="4000" dirty="0" smtClean="0"/>
            </a:br>
            <a:r>
              <a:rPr lang="en-GB" sz="4000" dirty="0" smtClean="0"/>
              <a:t>Standards &amp; Quality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Mattias Skafar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Head of Quality Division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26 September, 2017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market…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en-US" sz="3000" dirty="0">
                <a:solidFill>
                  <a:srgbClr val="000000"/>
                </a:solidFill>
              </a:rPr>
              <a:t>According to </a:t>
            </a:r>
            <a:r>
              <a:rPr lang="en-US" sz="3000" dirty="0" smtClean="0">
                <a:solidFill>
                  <a:srgbClr val="000000"/>
                </a:solidFill>
              </a:rPr>
              <a:t>the </a:t>
            </a:r>
            <a:r>
              <a:rPr lang="en-US" sz="3000" dirty="0">
                <a:solidFill>
                  <a:srgbClr val="000000"/>
                </a:solidFill>
              </a:rPr>
              <a:t>CE directives, a product </a:t>
            </a:r>
            <a:r>
              <a:rPr lang="en-US" sz="3000" dirty="0" smtClean="0">
                <a:solidFill>
                  <a:srgbClr val="000000"/>
                </a:solidFill>
              </a:rPr>
              <a:t>has to comply </a:t>
            </a:r>
            <a:r>
              <a:rPr lang="en-US" sz="3000" dirty="0">
                <a:solidFill>
                  <a:srgbClr val="000000"/>
                </a:solidFill>
              </a:rPr>
              <a:t>with the </a:t>
            </a:r>
            <a:r>
              <a:rPr lang="en-US" sz="3000" dirty="0" smtClean="0">
                <a:solidFill>
                  <a:srgbClr val="000000"/>
                </a:solidFill>
              </a:rPr>
              <a:t>EU Directives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  <a:r>
              <a:rPr lang="en-US" sz="3000" dirty="0">
                <a:solidFill>
                  <a:srgbClr val="000000"/>
                </a:solidFill>
              </a:rPr>
              <a:t>and have a </a:t>
            </a:r>
            <a:r>
              <a:rPr lang="en-US" sz="3000" dirty="0" smtClean="0">
                <a:solidFill>
                  <a:srgbClr val="000000"/>
                </a:solidFill>
              </a:rPr>
              <a:t>CE-marking </a:t>
            </a:r>
            <a:r>
              <a:rPr lang="en-US" sz="3000" dirty="0">
                <a:solidFill>
                  <a:srgbClr val="000000"/>
                </a:solidFill>
              </a:rPr>
              <a:t>from the moment it is</a:t>
            </a:r>
            <a:r>
              <a:rPr lang="en-US" sz="3000" dirty="0" smtClean="0">
                <a:solidFill>
                  <a:srgbClr val="000000"/>
                </a:solidFill>
              </a:rPr>
              <a:t>:</a:t>
            </a:r>
            <a:br>
              <a:rPr lang="en-US" sz="3000" dirty="0" smtClean="0">
                <a:solidFill>
                  <a:srgbClr val="000000"/>
                </a:solidFill>
              </a:rPr>
            </a:br>
            <a:endParaRPr lang="en-US" sz="3000" dirty="0">
              <a:solidFill>
                <a:srgbClr val="000000"/>
              </a:solidFill>
            </a:endParaRPr>
          </a:p>
          <a:p>
            <a:pPr lvl="1"/>
            <a:r>
              <a:rPr lang="en-US" sz="2800" dirty="0" smtClean="0">
                <a:solidFill>
                  <a:srgbClr val="000000"/>
                </a:solidFill>
              </a:rPr>
              <a:t>placed </a:t>
            </a:r>
            <a:r>
              <a:rPr lang="en-US" sz="2800" dirty="0">
                <a:solidFill>
                  <a:srgbClr val="000000"/>
                </a:solidFill>
              </a:rPr>
              <a:t>on the Community market for the first time</a:t>
            </a:r>
            <a:r>
              <a:rPr lang="en-US" sz="2800" dirty="0" smtClean="0">
                <a:solidFill>
                  <a:srgbClr val="000000"/>
                </a:solidFill>
              </a:rPr>
              <a:t>;</a:t>
            </a:r>
          </a:p>
          <a:p>
            <a:pPr marL="457200" lvl="1" indent="0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lvl="1"/>
            <a:r>
              <a:rPr lang="en-US" sz="2800" dirty="0" smtClean="0">
                <a:solidFill>
                  <a:srgbClr val="000000"/>
                </a:solidFill>
              </a:rPr>
              <a:t>put </a:t>
            </a:r>
            <a:r>
              <a:rPr lang="en-US" sz="2800" dirty="0">
                <a:solidFill>
                  <a:srgbClr val="000000"/>
                </a:solidFill>
              </a:rPr>
              <a:t>into </a:t>
            </a:r>
            <a:r>
              <a:rPr lang="en-US" sz="2800" dirty="0" smtClean="0">
                <a:solidFill>
                  <a:srgbClr val="000000"/>
                </a:solidFill>
              </a:rPr>
              <a:t>service(use) </a:t>
            </a:r>
            <a:r>
              <a:rPr lang="en-US" sz="2800" dirty="0">
                <a:solidFill>
                  <a:srgbClr val="000000"/>
                </a:solidFill>
              </a:rPr>
              <a:t>in the Community market for the first time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>
                <a:solidFill>
                  <a:srgbClr val="000000"/>
                </a:solidFill>
              </a:rPr>
              <a:t/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3300" dirty="0" smtClean="0">
                <a:solidFill>
                  <a:srgbClr val="000000"/>
                </a:solidFill>
              </a:rPr>
              <a:t> </a:t>
            </a:r>
            <a:r>
              <a:rPr lang="en-US" sz="900" dirty="0" smtClean="0">
                <a:solidFill>
                  <a:srgbClr val="000000"/>
                </a:solidFill>
              </a:rPr>
              <a:t> </a:t>
            </a:r>
            <a:endParaRPr lang="en-US" sz="900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Placing on the market is the initial action of making a product available for the first time, either for payment or free of charge.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Putting </a:t>
            </a:r>
            <a:r>
              <a:rPr lang="en-US" dirty="0">
                <a:solidFill>
                  <a:srgbClr val="000000"/>
                </a:solidFill>
              </a:rPr>
              <a:t>into </a:t>
            </a:r>
            <a:r>
              <a:rPr lang="en-US" dirty="0" smtClean="0">
                <a:solidFill>
                  <a:srgbClr val="000000"/>
                </a:solidFill>
              </a:rPr>
              <a:t>service(use) </a:t>
            </a:r>
            <a:r>
              <a:rPr lang="en-US" dirty="0">
                <a:solidFill>
                  <a:srgbClr val="000000"/>
                </a:solidFill>
              </a:rPr>
              <a:t>takes place at the moment of first use within the EEA by the end user.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8/11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7679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r>
              <a:rPr lang="mr-IN" dirty="0" smtClean="0"/>
              <a:t>–</a:t>
            </a:r>
            <a:r>
              <a:rPr lang="en-US" dirty="0" smtClean="0"/>
              <a:t>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grpSp>
        <p:nvGrpSpPr>
          <p:cNvPr id="14" name="Group 13"/>
          <p:cNvGrpSpPr/>
          <p:nvPr/>
        </p:nvGrpSpPr>
        <p:grpSpPr>
          <a:xfrm>
            <a:off x="978293" y="2721409"/>
            <a:ext cx="7122099" cy="2867831"/>
            <a:chOff x="978293" y="2793417"/>
            <a:chExt cx="7122099" cy="2867831"/>
          </a:xfrm>
        </p:grpSpPr>
        <p:sp>
          <p:nvSpPr>
            <p:cNvPr id="5" name="Rounded Rectangle 4"/>
            <p:cNvSpPr/>
            <p:nvPr/>
          </p:nvSpPr>
          <p:spPr>
            <a:xfrm>
              <a:off x="978293" y="2793417"/>
              <a:ext cx="7122099" cy="648072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USE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387214" y="3585505"/>
              <a:ext cx="2304256" cy="995623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Defined intended purpose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5796137" y="3585505"/>
              <a:ext cx="2303252" cy="99562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Transport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Conversion Dismantling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987418" y="3585505"/>
              <a:ext cx="2304256" cy="99562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Assembly 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T</a:t>
              </a:r>
              <a:r>
                <a:rPr lang="en-US" sz="1200" dirty="0" smtClean="0">
                  <a:solidFill>
                    <a:schemeClr val="tx1"/>
                  </a:solidFill>
                </a:rPr>
                <a:t>esting </a:t>
              </a:r>
            </a:p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</a:t>
              </a:r>
              <a:r>
                <a:rPr lang="en-US" sz="1200" dirty="0" smtClean="0">
                  <a:solidFill>
                    <a:schemeClr val="tx1"/>
                  </a:solidFill>
                </a:rPr>
                <a:t>utting into service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387214" y="4725144"/>
              <a:ext cx="2304256" cy="9361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Inspections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796137" y="4725144"/>
              <a:ext cx="2303252" cy="9361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Maintenance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Repair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987418" y="4725144"/>
              <a:ext cx="2304256" cy="93610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Incidents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7584" y="1580599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With regard to mechanical devices, the term „use” covers all of the activities shown in the diagram </a:t>
            </a:r>
            <a:r>
              <a:rPr lang="en-GB" dirty="0" smtClean="0"/>
              <a:t>below, </a:t>
            </a:r>
            <a:r>
              <a:rPr lang="en-GB" dirty="0"/>
              <a:t>arising in connection with the use of the mechanical device.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9552" y="5951021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Its clearly defined intended use is specialised in the operating instructions or manual.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  <p:sp>
        <p:nvSpPr>
          <p:cNvPr id="5" name="Rectangle 4"/>
          <p:cNvSpPr/>
          <p:nvPr/>
        </p:nvSpPr>
        <p:spPr>
          <a:xfrm>
            <a:off x="5148064" y="2276872"/>
            <a:ext cx="1764704" cy="30963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Issue </a:t>
            </a:r>
          </a:p>
          <a:p>
            <a:pPr algn="ctr"/>
            <a:r>
              <a:rPr lang="en-US" dirty="0" smtClean="0"/>
              <a:t>User manual</a:t>
            </a:r>
          </a:p>
          <a:p>
            <a:pPr algn="ctr"/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E</a:t>
            </a:r>
            <a:r>
              <a:rPr lang="en-US" dirty="0" smtClean="0"/>
              <a:t>nglish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85592" y="2276872"/>
            <a:ext cx="1764704" cy="30963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Compile Technical file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Description, </a:t>
            </a:r>
            <a:r>
              <a:rPr lang="en-US" dirty="0"/>
              <a:t>Technical </a:t>
            </a:r>
            <a:r>
              <a:rPr lang="en-US" dirty="0" smtClean="0"/>
              <a:t>reports, </a:t>
            </a:r>
            <a:r>
              <a:rPr lang="en-US" dirty="0"/>
              <a:t>Test </a:t>
            </a:r>
            <a:r>
              <a:rPr lang="en-US" dirty="0" smtClean="0"/>
              <a:t>reports, </a:t>
            </a:r>
            <a:r>
              <a:rPr lang="en-US" dirty="0"/>
              <a:t>Construction </a:t>
            </a:r>
            <a:r>
              <a:rPr lang="en-US" dirty="0" smtClean="0"/>
              <a:t>plans, </a:t>
            </a:r>
            <a:r>
              <a:rPr lang="en-US" dirty="0"/>
              <a:t>Circuit </a:t>
            </a:r>
            <a:r>
              <a:rPr lang="en-US" dirty="0" smtClean="0"/>
              <a:t>diagrams, </a:t>
            </a:r>
            <a:r>
              <a:rPr lang="en-US" dirty="0"/>
              <a:t>Part lists etc.</a:t>
            </a:r>
          </a:p>
        </p:txBody>
      </p:sp>
      <p:sp>
        <p:nvSpPr>
          <p:cNvPr id="7" name="Rectangle 6"/>
          <p:cNvSpPr/>
          <p:nvPr/>
        </p:nvSpPr>
        <p:spPr>
          <a:xfrm>
            <a:off x="1115616" y="2276872"/>
            <a:ext cx="1764704" cy="309634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Identify Relevant </a:t>
            </a:r>
            <a:r>
              <a:rPr lang="en-US" dirty="0"/>
              <a:t>EC Directives </a:t>
            </a:r>
            <a:r>
              <a:rPr lang="en-US" dirty="0" smtClean="0"/>
              <a:t>e.g.</a:t>
            </a:r>
          </a:p>
          <a:p>
            <a:pPr algn="ctr"/>
            <a:r>
              <a:rPr lang="en-US" dirty="0" smtClean="0"/>
              <a:t>2006/42/EC</a:t>
            </a:r>
          </a:p>
          <a:p>
            <a:pPr algn="ctr"/>
            <a:r>
              <a:rPr lang="en-US" dirty="0" smtClean="0"/>
              <a:t>2014/35/EU</a:t>
            </a:r>
          </a:p>
          <a:p>
            <a:pPr algn="ctr"/>
            <a:r>
              <a:rPr lang="en-US" dirty="0" smtClean="0"/>
              <a:t>2014/30/EU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Identify </a:t>
            </a:r>
            <a:r>
              <a:rPr lang="en-US" dirty="0"/>
              <a:t>and </a:t>
            </a:r>
            <a:r>
              <a:rPr lang="en-US" dirty="0" smtClean="0"/>
              <a:t>apply </a:t>
            </a:r>
            <a:r>
              <a:rPr lang="en-US" dirty="0"/>
              <a:t>applicable </a:t>
            </a:r>
            <a:r>
              <a:rPr lang="en-US" dirty="0" smtClean="0"/>
              <a:t>provisions</a:t>
            </a:r>
          </a:p>
          <a:p>
            <a:endParaRPr lang="en-US" dirty="0" smtClean="0"/>
          </a:p>
        </p:txBody>
      </p:sp>
      <p:sp>
        <p:nvSpPr>
          <p:cNvPr id="8" name="Rectangle 7"/>
          <p:cNvSpPr/>
          <p:nvPr/>
        </p:nvSpPr>
        <p:spPr>
          <a:xfrm>
            <a:off x="2123728" y="5733257"/>
            <a:ext cx="3888432" cy="5040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Create </a:t>
            </a:r>
            <a:r>
              <a:rPr lang="en-US" dirty="0" smtClean="0"/>
              <a:t>a EC - Declaration </a:t>
            </a:r>
            <a:r>
              <a:rPr lang="en-US" dirty="0"/>
              <a:t>of conformity</a:t>
            </a:r>
          </a:p>
        </p:txBody>
      </p:sp>
      <p:sp>
        <p:nvSpPr>
          <p:cNvPr id="9" name="Rectangle 8"/>
          <p:cNvSpPr/>
          <p:nvPr/>
        </p:nvSpPr>
        <p:spPr>
          <a:xfrm>
            <a:off x="2123728" y="6294185"/>
            <a:ext cx="3888432" cy="44718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Award of the EC</a:t>
            </a:r>
            <a:r>
              <a:rPr lang="en-US" dirty="0" smtClean="0"/>
              <a:t>-Conformity </a:t>
            </a:r>
            <a:r>
              <a:rPr lang="en-US" dirty="0"/>
              <a:t>mark (CE)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31840" y="1484784"/>
            <a:ext cx="1872208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</a:t>
            </a:r>
            <a:endParaRPr lang="en-US" dirty="0"/>
          </a:p>
        </p:txBody>
      </p:sp>
      <p:cxnSp>
        <p:nvCxnSpPr>
          <p:cNvPr id="13" name="Elbow Connector 12"/>
          <p:cNvCxnSpPr>
            <a:stCxn id="11" idx="2"/>
            <a:endCxn id="7" idx="0"/>
          </p:cNvCxnSpPr>
          <p:nvPr/>
        </p:nvCxnSpPr>
        <p:spPr>
          <a:xfrm rot="5400000">
            <a:off x="2924944" y="1133872"/>
            <a:ext cx="216024" cy="206997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1" idx="2"/>
            <a:endCxn id="5" idx="0"/>
          </p:cNvCxnSpPr>
          <p:nvPr/>
        </p:nvCxnSpPr>
        <p:spPr>
          <a:xfrm rot="16200000" flipH="1">
            <a:off x="4941168" y="1187624"/>
            <a:ext cx="216024" cy="196247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1" idx="2"/>
            <a:endCxn id="6" idx="0"/>
          </p:cNvCxnSpPr>
          <p:nvPr/>
        </p:nvCxnSpPr>
        <p:spPr>
          <a:xfrm rot="5400000">
            <a:off x="3959932" y="2168860"/>
            <a:ext cx="216024" cy="127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Decision 22"/>
          <p:cNvSpPr/>
          <p:nvPr/>
        </p:nvSpPr>
        <p:spPr>
          <a:xfrm>
            <a:off x="3960470" y="5445224"/>
            <a:ext cx="214949" cy="144016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Elbow Connector 24"/>
          <p:cNvCxnSpPr>
            <a:stCxn id="7" idx="2"/>
            <a:endCxn id="23" idx="1"/>
          </p:cNvCxnSpPr>
          <p:nvPr/>
        </p:nvCxnSpPr>
        <p:spPr>
          <a:xfrm rot="16200000" flipH="1">
            <a:off x="2907211" y="4463973"/>
            <a:ext cx="144016" cy="19625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5" idx="2"/>
            <a:endCxn id="23" idx="3"/>
          </p:cNvCxnSpPr>
          <p:nvPr/>
        </p:nvCxnSpPr>
        <p:spPr>
          <a:xfrm rot="5400000">
            <a:off x="5030910" y="4517726"/>
            <a:ext cx="144016" cy="185499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6" idx="2"/>
            <a:endCxn id="23" idx="0"/>
          </p:cNvCxnSpPr>
          <p:nvPr/>
        </p:nvCxnSpPr>
        <p:spPr>
          <a:xfrm rot="16200000" flipH="1">
            <a:off x="4031940" y="5409219"/>
            <a:ext cx="72008" cy="1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3" idx="2"/>
            <a:endCxn id="8" idx="0"/>
          </p:cNvCxnSpPr>
          <p:nvPr/>
        </p:nvCxnSpPr>
        <p:spPr>
          <a:xfrm rot="5400000">
            <a:off x="3995937" y="5661248"/>
            <a:ext cx="144017" cy="1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8" idx="2"/>
            <a:endCxn id="9" idx="0"/>
          </p:cNvCxnSpPr>
          <p:nvPr/>
        </p:nvCxnSpPr>
        <p:spPr>
          <a:xfrm rot="5400000">
            <a:off x="4039508" y="6265748"/>
            <a:ext cx="56873" cy="127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84168" y="57959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(Machine or part of a machine)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84168" y="63014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(If applicable)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2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of Conformity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Contributions</a:t>
            </a:r>
            <a:r>
              <a:rPr lang="en-US" dirty="0" smtClean="0">
                <a:solidFill>
                  <a:schemeClr val="tx1"/>
                </a:solidFill>
              </a:rPr>
              <a:t> needs to be delivered with a </a:t>
            </a:r>
            <a:r>
              <a:rPr lang="en-US" dirty="0" err="1" smtClean="0">
                <a:solidFill>
                  <a:schemeClr val="tx1"/>
                </a:solidFill>
              </a:rPr>
              <a:t>DoC</a:t>
            </a:r>
            <a:r>
              <a:rPr lang="en-US" dirty="0" smtClean="0">
                <a:solidFill>
                  <a:schemeClr val="tx1"/>
                </a:solidFill>
              </a:rPr>
              <a:t>*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Verifying that applicable directives and requirements have been applied by the supplier/IKC.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This will ease the integration process and secure that the Manufacturer of a deliverable have taken their responsibility for the delivery in terms of: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Safety requirements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Quality requirements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Technical requirements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Compliance to European and Swedish legislation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Applies for commercial and In-Kind </a:t>
            </a:r>
            <a:r>
              <a:rPr lang="en-US" dirty="0">
                <a:solidFill>
                  <a:schemeClr val="tx1"/>
                </a:solidFill>
              </a:rPr>
              <a:t>deliveries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sp>
        <p:nvSpPr>
          <p:cNvPr id="4" name="TextBox 3"/>
          <p:cNvSpPr txBox="1"/>
          <p:nvPr/>
        </p:nvSpPr>
        <p:spPr>
          <a:xfrm>
            <a:off x="2915816" y="612405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According to ISO 17050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00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191" b="57865"/>
          <a:stretch/>
        </p:blipFill>
        <p:spPr>
          <a:xfrm>
            <a:off x="2411760" y="1743968"/>
            <a:ext cx="2664296" cy="2549128"/>
          </a:xfrm>
          <a:prstGeom prst="rect">
            <a:avLst/>
          </a:prstGeom>
        </p:spPr>
      </p:pic>
      <p:sp>
        <p:nvSpPr>
          <p:cNvPr id="13" name="Document 12"/>
          <p:cNvSpPr/>
          <p:nvPr/>
        </p:nvSpPr>
        <p:spPr>
          <a:xfrm>
            <a:off x="5004048" y="3356992"/>
            <a:ext cx="1368152" cy="1440160"/>
          </a:xfrm>
          <a:prstGeom prst="flowChartDocumen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Declaration of Conformity*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ocument 9"/>
          <p:cNvSpPr/>
          <p:nvPr/>
        </p:nvSpPr>
        <p:spPr>
          <a:xfrm>
            <a:off x="5508104" y="2708920"/>
            <a:ext cx="1368152" cy="1440160"/>
          </a:xfrm>
          <a:prstGeom prst="flowChartDocumen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Declaration of Conformity*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14</a:t>
            </a:fld>
            <a:endParaRPr lang="en-GB"/>
          </a:p>
        </p:txBody>
      </p:sp>
      <p:sp>
        <p:nvSpPr>
          <p:cNvPr id="6" name="Document 5"/>
          <p:cNvSpPr/>
          <p:nvPr/>
        </p:nvSpPr>
        <p:spPr>
          <a:xfrm>
            <a:off x="5940152" y="2060848"/>
            <a:ext cx="1368152" cy="1440160"/>
          </a:xfrm>
          <a:prstGeom prst="flowChartDocumen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Declaration of Conformity*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67544" y="4293096"/>
            <a:ext cx="8229600" cy="4525963"/>
          </a:xfrm>
        </p:spPr>
        <p:txBody>
          <a:bodyPr/>
          <a:lstStyle/>
          <a:p>
            <a:r>
              <a:rPr lang="en-US" dirty="0" smtClean="0"/>
              <a:t>Type of delivery:</a:t>
            </a:r>
          </a:p>
          <a:p>
            <a:pPr lvl="1"/>
            <a:r>
              <a:rPr lang="en-US" dirty="0" smtClean="0"/>
              <a:t>In house design</a:t>
            </a:r>
          </a:p>
          <a:p>
            <a:pPr lvl="1"/>
            <a:r>
              <a:rPr lang="en-US" dirty="0" smtClean="0"/>
              <a:t>In-kind Contribution</a:t>
            </a:r>
          </a:p>
          <a:p>
            <a:pPr lvl="1"/>
            <a:r>
              <a:rPr lang="en-US" dirty="0" smtClean="0"/>
              <a:t>External provider</a:t>
            </a:r>
          </a:p>
          <a:p>
            <a:pPr lvl="1"/>
            <a:r>
              <a:rPr lang="en-US" dirty="0" smtClean="0"/>
              <a:t>Of the shelf, CE marked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88224" y="40050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Supplier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948264" y="335699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Partner institute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380312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IKC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3" idx="1"/>
          </p:cNvCxnSpPr>
          <p:nvPr/>
        </p:nvCxnSpPr>
        <p:spPr>
          <a:xfrm flipH="1">
            <a:off x="4283968" y="4077072"/>
            <a:ext cx="72008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1"/>
          </p:cNvCxnSpPr>
          <p:nvPr/>
        </p:nvCxnSpPr>
        <p:spPr>
          <a:xfrm flipH="1" flipV="1">
            <a:off x="4644008" y="3717032"/>
            <a:ext cx="360040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779912" y="2204864"/>
            <a:ext cx="936104" cy="93610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endCxn id="21" idx="6"/>
          </p:cNvCxnSpPr>
          <p:nvPr/>
        </p:nvCxnSpPr>
        <p:spPr>
          <a:xfrm flipH="1" flipV="1">
            <a:off x="4716016" y="2672916"/>
            <a:ext cx="792088" cy="3240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483768" y="1772816"/>
            <a:ext cx="2808312" cy="259228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27" idx="7"/>
          </p:cNvCxnSpPr>
          <p:nvPr/>
        </p:nvCxnSpPr>
        <p:spPr>
          <a:xfrm flipH="1" flipV="1">
            <a:off x="4880812" y="2152448"/>
            <a:ext cx="1059340" cy="1964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292080" y="538046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Declaration </a:t>
            </a:r>
            <a:r>
              <a:rPr lang="en-US" sz="1200" dirty="0"/>
              <a:t>of </a:t>
            </a:r>
            <a:r>
              <a:rPr lang="en-US" sz="1200" dirty="0" smtClean="0"/>
              <a:t>Conformity for part of machine (to be incorporated)  or a complete machine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406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1A1A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1A1A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1A1A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1A1A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6" grpId="0" animBg="1"/>
      <p:bldP spid="14" grpId="0"/>
      <p:bldP spid="15" grpId="0"/>
      <p:bldP spid="16" grpId="0"/>
      <p:bldP spid="21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in Logical packages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15</a:t>
            </a:fld>
            <a:endParaRPr lang="en-GB" noProof="0"/>
          </a:p>
        </p:txBody>
      </p:sp>
      <p:pic>
        <p:nvPicPr>
          <p:cNvPr id="5" name="Picture 4" descr="Screen Shot 2016-09-16 at 14.09.09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11"/>
          <a:stretch/>
        </p:blipFill>
        <p:spPr>
          <a:xfrm>
            <a:off x="372480" y="5485287"/>
            <a:ext cx="8592008" cy="1256081"/>
          </a:xfrm>
          <a:prstGeom prst="rect">
            <a:avLst/>
          </a:prstGeom>
        </p:spPr>
      </p:pic>
      <p:sp>
        <p:nvSpPr>
          <p:cNvPr id="7" name="Document 6"/>
          <p:cNvSpPr/>
          <p:nvPr/>
        </p:nvSpPr>
        <p:spPr>
          <a:xfrm>
            <a:off x="3851920" y="1844823"/>
            <a:ext cx="1368152" cy="1440160"/>
          </a:xfrm>
          <a:prstGeom prst="flowChartDocumen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Declaration of Conformity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9552" y="3635732"/>
            <a:ext cx="7992888" cy="1809492"/>
            <a:chOff x="539552" y="3635732"/>
            <a:chExt cx="7992888" cy="1809492"/>
          </a:xfrm>
        </p:grpSpPr>
        <p:sp>
          <p:nvSpPr>
            <p:cNvPr id="8" name="Document 7"/>
            <p:cNvSpPr/>
            <p:nvPr/>
          </p:nvSpPr>
          <p:spPr>
            <a:xfrm>
              <a:off x="539552" y="4005064"/>
              <a:ext cx="1368152" cy="1440160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Declaration of Conformity*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39552" y="363573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IKC A</a:t>
              </a:r>
              <a:endParaRPr lang="en-US" dirty="0"/>
            </a:p>
          </p:txBody>
        </p:sp>
        <p:sp>
          <p:nvSpPr>
            <p:cNvPr id="10" name="Document 9"/>
            <p:cNvSpPr/>
            <p:nvPr/>
          </p:nvSpPr>
          <p:spPr>
            <a:xfrm>
              <a:off x="2195736" y="4005064"/>
              <a:ext cx="1368152" cy="1440160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Declaration of Conformity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195736" y="363573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IKC B</a:t>
              </a:r>
              <a:endParaRPr lang="en-US" dirty="0"/>
            </a:p>
          </p:txBody>
        </p:sp>
        <p:sp>
          <p:nvSpPr>
            <p:cNvPr id="14" name="Document 13"/>
            <p:cNvSpPr/>
            <p:nvPr/>
          </p:nvSpPr>
          <p:spPr>
            <a:xfrm>
              <a:off x="3851920" y="4005064"/>
              <a:ext cx="1368152" cy="1440160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Declaration of Conformity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851920" y="363573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IKC C</a:t>
              </a:r>
              <a:endParaRPr lang="en-US" dirty="0"/>
            </a:p>
          </p:txBody>
        </p:sp>
        <p:sp>
          <p:nvSpPr>
            <p:cNvPr id="17" name="Document 16"/>
            <p:cNvSpPr/>
            <p:nvPr/>
          </p:nvSpPr>
          <p:spPr>
            <a:xfrm>
              <a:off x="5508104" y="4005064"/>
              <a:ext cx="1368152" cy="1440160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Declaration of Conformity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08104" y="363573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IKC D</a:t>
              </a:r>
              <a:endParaRPr lang="en-US" dirty="0"/>
            </a:p>
          </p:txBody>
        </p:sp>
        <p:sp>
          <p:nvSpPr>
            <p:cNvPr id="20" name="Document 19"/>
            <p:cNvSpPr/>
            <p:nvPr/>
          </p:nvSpPr>
          <p:spPr>
            <a:xfrm>
              <a:off x="7164288" y="4005064"/>
              <a:ext cx="1368152" cy="1440160"/>
            </a:xfrm>
            <a:prstGeom prst="flowChartDocumen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Declaration of Conformity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164288" y="3635732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IKC E</a:t>
              </a:r>
              <a:endParaRPr lang="en-US" dirty="0"/>
            </a:p>
          </p:txBody>
        </p:sp>
      </p:grpSp>
      <p:sp>
        <p:nvSpPr>
          <p:cNvPr id="22" name="Left Brace 21"/>
          <p:cNvSpPr/>
          <p:nvPr/>
        </p:nvSpPr>
        <p:spPr>
          <a:xfrm rot="5400000">
            <a:off x="4355976" y="-675457"/>
            <a:ext cx="360040" cy="842493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51920" y="147549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ESS level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700808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Declaration </a:t>
            </a:r>
            <a:r>
              <a:rPr lang="en-US" sz="1200" dirty="0"/>
              <a:t>of </a:t>
            </a:r>
            <a:r>
              <a:rPr lang="en-US" sz="1200" dirty="0" smtClean="0"/>
              <a:t>Conformity for part of machine (to be incorporated)  or a complete machine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7207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2" grpId="0" animBg="1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 </a:t>
            </a:r>
            <a:r>
              <a:rPr lang="mr-IN" dirty="0"/>
              <a:t>–</a:t>
            </a:r>
            <a:r>
              <a:rPr lang="en-US" dirty="0" smtClean="0"/>
              <a:t> Steering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ESS has issued a steering document </a:t>
            </a:r>
            <a:r>
              <a:rPr lang="en-US" dirty="0"/>
              <a:t>d</a:t>
            </a:r>
            <a:r>
              <a:rPr lang="en-US" dirty="0" smtClean="0"/>
              <a:t>escribing the approach:</a:t>
            </a:r>
          </a:p>
          <a:p>
            <a:pPr lvl="1"/>
            <a:r>
              <a:rPr lang="en-US" dirty="0" smtClean="0"/>
              <a:t>ESS Rules for CE Marking</a:t>
            </a:r>
          </a:p>
          <a:p>
            <a:pPr lvl="2"/>
            <a:r>
              <a:rPr lang="en-US" dirty="0" smtClean="0"/>
              <a:t>ESS-0127031</a:t>
            </a:r>
          </a:p>
          <a:p>
            <a:r>
              <a:rPr lang="en-US" dirty="0" smtClean="0"/>
              <a:t>Supported by four templates:</a:t>
            </a:r>
          </a:p>
          <a:p>
            <a:pPr lvl="1"/>
            <a:r>
              <a:rPr lang="en-US" dirty="0" smtClean="0"/>
              <a:t>EU Declaration of Conformity (machine)</a:t>
            </a:r>
          </a:p>
          <a:p>
            <a:pPr lvl="2"/>
            <a:r>
              <a:rPr lang="en-US" dirty="0" smtClean="0"/>
              <a:t>ESS-0145024</a:t>
            </a:r>
          </a:p>
          <a:p>
            <a:pPr lvl="1"/>
            <a:r>
              <a:rPr lang="en-US" dirty="0" smtClean="0"/>
              <a:t>EU Declaration of Incorporation (part of a machine)</a:t>
            </a:r>
          </a:p>
          <a:p>
            <a:pPr lvl="2"/>
            <a:r>
              <a:rPr lang="en-US" dirty="0" smtClean="0"/>
              <a:t>ESS-0145023</a:t>
            </a:r>
          </a:p>
          <a:p>
            <a:pPr lvl="1"/>
            <a:r>
              <a:rPr lang="en-US" dirty="0" smtClean="0"/>
              <a:t>Signature card for EU Declaration of Conformity</a:t>
            </a:r>
          </a:p>
          <a:p>
            <a:pPr lvl="2"/>
            <a:r>
              <a:rPr lang="en-US" dirty="0" smtClean="0"/>
              <a:t>ESS-0145020</a:t>
            </a:r>
          </a:p>
          <a:p>
            <a:pPr lvl="1"/>
            <a:r>
              <a:rPr lang="en-US" dirty="0" smtClean="0"/>
              <a:t>Checklist for formal assessment of the EU conformity procedure</a:t>
            </a:r>
          </a:p>
          <a:p>
            <a:pPr lvl="2"/>
            <a:r>
              <a:rPr lang="en-US" dirty="0" smtClean="0"/>
              <a:t>ESS-0145018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911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</a:t>
            </a:r>
            <a:r>
              <a:rPr lang="en-US" dirty="0" smtClean="0"/>
              <a:t>attention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17</a:t>
            </a:fld>
            <a:endParaRPr lang="sv-SE"/>
          </a:p>
        </p:txBody>
      </p:sp>
      <p:pic>
        <p:nvPicPr>
          <p:cNvPr id="5" name="Picture 4" descr="questio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060848"/>
            <a:ext cx="3816424" cy="4176464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7544" y="1927373"/>
            <a:ext cx="5544616" cy="2077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chemeClr val="tx1"/>
                </a:solidFill>
              </a:rPr>
              <a:t>a</a:t>
            </a:r>
            <a:r>
              <a:rPr lang="en-US" sz="4000" dirty="0" smtClean="0">
                <a:solidFill>
                  <a:schemeClr val="tx1"/>
                </a:solidFill>
              </a:rPr>
              <a:t>nd now</a:t>
            </a:r>
            <a:r>
              <a:rPr lang="is-IS" sz="4000" dirty="0" smtClean="0">
                <a:solidFill>
                  <a:schemeClr val="tx1"/>
                </a:solidFill>
              </a:rPr>
              <a:t>…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8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Organisation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496" y="3873822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Overall QA/QC </a:t>
            </a:r>
          </a:p>
          <a:p>
            <a:r>
              <a:rPr lang="en-US" dirty="0" smtClean="0"/>
              <a:t>responsibility </a:t>
            </a:r>
          </a:p>
          <a:p>
            <a:r>
              <a:rPr lang="en-US" dirty="0" smtClean="0"/>
              <a:t>and coordination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496" y="566298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Delegated QA/QC </a:t>
            </a:r>
          </a:p>
          <a:p>
            <a:r>
              <a:rPr lang="en-US" dirty="0" smtClean="0"/>
              <a:t>responsibility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330894" y="5432684"/>
            <a:ext cx="2185322" cy="1092661"/>
            <a:chOff x="395605" y="3104550"/>
            <a:chExt cx="2185322" cy="1092661"/>
          </a:xfrm>
        </p:grpSpPr>
        <p:sp>
          <p:nvSpPr>
            <p:cNvPr id="15" name="Rectangle 14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 smtClean="0"/>
                <a:t>Project Y</a:t>
              </a:r>
              <a:endParaRPr lang="en-US" sz="31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954630" y="5432684"/>
            <a:ext cx="2185322" cy="1092661"/>
            <a:chOff x="3039845" y="3104550"/>
            <a:chExt cx="2185322" cy="1092661"/>
          </a:xfrm>
        </p:grpSpPr>
        <p:sp>
          <p:nvSpPr>
            <p:cNvPr id="13" name="Rectangle 12"/>
            <p:cNvSpPr/>
            <p:nvPr/>
          </p:nvSpPr>
          <p:spPr>
            <a:xfrm>
              <a:off x="3039845" y="3104550"/>
              <a:ext cx="2185322" cy="1092661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3039845" y="3104550"/>
              <a:ext cx="2185322" cy="1092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kern="1200" dirty="0" smtClean="0"/>
                <a:t>Project X</a:t>
              </a:r>
              <a:endParaRPr lang="en-US" sz="3100" kern="1200" dirty="0"/>
            </a:p>
          </p:txBody>
        </p:sp>
      </p:grp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2"/>
            <a:ext cx="2133600" cy="365125"/>
          </a:xfrm>
        </p:spPr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grpSp>
        <p:nvGrpSpPr>
          <p:cNvPr id="20" name="Group 19"/>
          <p:cNvGrpSpPr/>
          <p:nvPr/>
        </p:nvGrpSpPr>
        <p:grpSpPr>
          <a:xfrm>
            <a:off x="3129720" y="1549113"/>
            <a:ext cx="2185322" cy="829490"/>
            <a:chOff x="395605" y="3104550"/>
            <a:chExt cx="2185322" cy="1092661"/>
          </a:xfrm>
        </p:grpSpPr>
        <p:sp>
          <p:nvSpPr>
            <p:cNvPr id="21" name="Rectangle 20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395605" y="3242482"/>
              <a:ext cx="2185322" cy="8294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Director General</a:t>
              </a:r>
            </a:p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John </a:t>
              </a:r>
              <a:r>
                <a:rPr lang="en-US" sz="2000" kern="1200" dirty="0" err="1" smtClean="0"/>
                <a:t>Womersley</a:t>
              </a:r>
              <a:endParaRPr lang="en-US" sz="20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31840" y="2492896"/>
            <a:ext cx="2185322" cy="1092661"/>
            <a:chOff x="395605" y="3104550"/>
            <a:chExt cx="2185322" cy="1092661"/>
          </a:xfrm>
        </p:grpSpPr>
        <p:sp>
          <p:nvSpPr>
            <p:cNvPr id="24" name="Rectangle 23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Associate Director ESH&amp;Q</a:t>
              </a:r>
            </a:p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Ralf </a:t>
              </a:r>
              <a:r>
                <a:rPr lang="en-US" sz="2000" kern="1200" dirty="0" err="1" smtClean="0"/>
                <a:t>Trant</a:t>
              </a:r>
              <a:endParaRPr lang="en-US" sz="20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9252520" y="5412259"/>
            <a:ext cx="2185322" cy="1092661"/>
            <a:chOff x="395605" y="3104550"/>
            <a:chExt cx="2185322" cy="1092661"/>
          </a:xfrm>
        </p:grpSpPr>
        <p:sp>
          <p:nvSpPr>
            <p:cNvPr id="37" name="Rectangle 36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  <a:solidFill>
              <a:srgbClr val="FFFFFF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100" dirty="0" smtClean="0"/>
                <a:t>Consultants</a:t>
              </a: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1331640" y="4984373"/>
            <a:ext cx="6264696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131840" y="3704491"/>
            <a:ext cx="2185322" cy="1092661"/>
            <a:chOff x="395605" y="3104550"/>
            <a:chExt cx="2185322" cy="1092661"/>
          </a:xfrm>
        </p:grpSpPr>
        <p:sp>
          <p:nvSpPr>
            <p:cNvPr id="46" name="Rectangle 45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395605" y="3104550"/>
              <a:ext cx="2185322" cy="1092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685" tIns="19685" rIns="19685" bIns="19685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Head of Quality Division</a:t>
              </a:r>
            </a:p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Mattias Skafar</a:t>
              </a:r>
              <a:endParaRPr lang="en-US" sz="2000" kern="1200" dirty="0"/>
            </a:p>
          </p:txBody>
        </p:sp>
      </p:grpSp>
      <p:cxnSp>
        <p:nvCxnSpPr>
          <p:cNvPr id="49" name="Straight Connector 48"/>
          <p:cNvCxnSpPr>
            <a:stCxn id="24" idx="2"/>
            <a:endCxn id="46" idx="0"/>
          </p:cNvCxnSpPr>
          <p:nvPr/>
        </p:nvCxnSpPr>
        <p:spPr>
          <a:xfrm>
            <a:off x="4224501" y="3585557"/>
            <a:ext cx="0" cy="118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46" idx="2"/>
            <a:endCxn id="13" idx="0"/>
          </p:cNvCxnSpPr>
          <p:nvPr/>
        </p:nvCxnSpPr>
        <p:spPr>
          <a:xfrm rot="5400000">
            <a:off x="3318130" y="4526313"/>
            <a:ext cx="635532" cy="1177210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15" idx="0"/>
            <a:endCxn id="46" idx="2"/>
          </p:cNvCxnSpPr>
          <p:nvPr/>
        </p:nvCxnSpPr>
        <p:spPr>
          <a:xfrm rot="16200000" flipV="1">
            <a:off x="4506262" y="4515391"/>
            <a:ext cx="635532" cy="119905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64088" y="3645024"/>
            <a:ext cx="43204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Quality Assurance Officer, Ivan </a:t>
            </a:r>
            <a:r>
              <a:rPr lang="en-US" sz="1400" dirty="0" err="1" smtClean="0"/>
              <a:t>Korunoski</a:t>
            </a:r>
            <a:endParaRPr lang="en-US" sz="1400" dirty="0" smtClean="0"/>
          </a:p>
          <a:p>
            <a:r>
              <a:rPr lang="en-US" sz="1400" dirty="0" smtClean="0"/>
              <a:t>Quality Assurance Officer, Carl Tillman</a:t>
            </a:r>
          </a:p>
          <a:p>
            <a:r>
              <a:rPr lang="en-US" sz="1400" dirty="0" smtClean="0"/>
              <a:t>Quality Control Officer, Cecilia Lowe</a:t>
            </a:r>
          </a:p>
          <a:p>
            <a:r>
              <a:rPr lang="en-US" sz="1400" dirty="0" smtClean="0"/>
              <a:t>Document mgmt./arch. specialist, Diana </a:t>
            </a:r>
            <a:r>
              <a:rPr lang="en-US" sz="1400" dirty="0" err="1" smtClean="0"/>
              <a:t>Bading</a:t>
            </a:r>
            <a:endParaRPr lang="en-US" sz="1400" dirty="0" smtClean="0"/>
          </a:p>
          <a:p>
            <a:r>
              <a:rPr lang="en-US" sz="1400" dirty="0" smtClean="0"/>
              <a:t>Quality Inspections Tech</a:t>
            </a:r>
            <a:r>
              <a:rPr lang="en-US" sz="1400" dirty="0"/>
              <a:t>. </a:t>
            </a:r>
            <a:r>
              <a:rPr lang="en-US" sz="1400" dirty="0" err="1"/>
              <a:t>Conny</a:t>
            </a:r>
            <a:r>
              <a:rPr lang="en-US" sz="1400" dirty="0"/>
              <a:t> </a:t>
            </a:r>
            <a:r>
              <a:rPr lang="en-US" sz="1400" dirty="0" smtClean="0"/>
              <a:t>Wendt</a:t>
            </a:r>
            <a:endParaRPr lang="en-US" sz="1400" dirty="0"/>
          </a:p>
        </p:txBody>
      </p:sp>
      <p:cxnSp>
        <p:nvCxnSpPr>
          <p:cNvPr id="4" name="Straight Connector 3"/>
          <p:cNvCxnSpPr>
            <a:stCxn id="21" idx="2"/>
            <a:endCxn id="24" idx="0"/>
          </p:cNvCxnSpPr>
          <p:nvPr/>
        </p:nvCxnSpPr>
        <p:spPr>
          <a:xfrm>
            <a:off x="4222381" y="2378603"/>
            <a:ext cx="2120" cy="1142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96136" y="61653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WPM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94790" y="61653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08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5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</a:t>
            </a:r>
            <a:r>
              <a:rPr lang="en-US" dirty="0"/>
              <a:t>Management </a:t>
            </a:r>
            <a:r>
              <a:rPr lang="en-US" dirty="0" smtClean="0"/>
              <a:t>- Foundation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sp>
        <p:nvSpPr>
          <p:cNvPr id="5" name="Isosceles Triangle 4"/>
          <p:cNvSpPr/>
          <p:nvPr/>
        </p:nvSpPr>
        <p:spPr>
          <a:xfrm>
            <a:off x="2555776" y="2204864"/>
            <a:ext cx="3528392" cy="3041717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141277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ESS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5211197"/>
            <a:ext cx="2304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External provider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444208" y="5211197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In-Kind Collaborator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652120" y="2492896"/>
            <a:ext cx="33123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IKC Contract</a:t>
            </a:r>
          </a:p>
          <a:p>
            <a:r>
              <a:rPr lang="en-US" dirty="0" smtClean="0"/>
              <a:t>   Technical Annex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/>
              <a:t>Project Quality Plan</a:t>
            </a:r>
          </a:p>
          <a:p>
            <a:r>
              <a:rPr lang="en-US" dirty="0" smtClean="0"/>
              <a:t>          Applicable standards</a:t>
            </a:r>
          </a:p>
          <a:p>
            <a:r>
              <a:rPr lang="en-US" dirty="0" smtClean="0"/>
              <a:t>             Non-conformity reports</a:t>
            </a:r>
          </a:p>
          <a:p>
            <a:r>
              <a:rPr lang="en-US" dirty="0" smtClean="0"/>
              <a:t>                Quality visits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3212976"/>
            <a:ext cx="1800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High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(Right)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 Quality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Delivery 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31840" y="5949280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Commercial contract</a:t>
            </a:r>
          </a:p>
          <a:p>
            <a:r>
              <a:rPr lang="en-US" dirty="0" smtClean="0"/>
              <a:t>Technical specification</a:t>
            </a: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860032" y="2060848"/>
            <a:ext cx="1800200" cy="3096344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483768" y="5805264"/>
            <a:ext cx="3744416" cy="0"/>
          </a:xfrm>
          <a:prstGeom prst="straightConnector1">
            <a:avLst/>
          </a:prstGeom>
          <a:ln w="50800"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1979712" y="2060848"/>
            <a:ext cx="1872208" cy="302433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796136" y="4797152"/>
            <a:ext cx="2952328" cy="165618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59632" y="285293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Supplier audits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0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2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Quality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ESS has developed a PQP template ready for IKC and external providers to use - if needed.</a:t>
            </a:r>
          </a:p>
          <a:p>
            <a:r>
              <a:rPr lang="en-US" dirty="0" smtClean="0"/>
              <a:t>Template based on EN-ISO 10005 “Quality </a:t>
            </a:r>
            <a:r>
              <a:rPr lang="en-US" dirty="0"/>
              <a:t>management systems - </a:t>
            </a:r>
            <a:r>
              <a:rPr lang="en-US" dirty="0" smtClean="0"/>
              <a:t>Guideline </a:t>
            </a:r>
            <a:r>
              <a:rPr lang="en-US" dirty="0"/>
              <a:t>for </a:t>
            </a:r>
            <a:r>
              <a:rPr lang="en-US" dirty="0" smtClean="0"/>
              <a:t>Quality plans”</a:t>
            </a:r>
            <a:endParaRPr lang="en-US" dirty="0"/>
          </a:p>
          <a:p>
            <a:r>
              <a:rPr lang="en-US" dirty="0" smtClean="0"/>
              <a:t>All headings should be addressed</a:t>
            </a:r>
          </a:p>
          <a:p>
            <a:r>
              <a:rPr lang="en-US" dirty="0" smtClean="0"/>
              <a:t>IKC can of course use their own template based on their own Management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960" y="2276872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Purpose of Project Quality Plan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5</a:t>
            </a:fld>
            <a:endParaRPr lang="en-GB"/>
          </a:p>
        </p:txBody>
      </p:sp>
      <p:sp>
        <p:nvSpPr>
          <p:cNvPr id="5" name="Document 4"/>
          <p:cNvSpPr/>
          <p:nvPr/>
        </p:nvSpPr>
        <p:spPr>
          <a:xfrm>
            <a:off x="6084168" y="2564904"/>
            <a:ext cx="1152128" cy="1512168"/>
          </a:xfrm>
          <a:prstGeom prst="flowChartDocumen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PQP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Alternate Process 6"/>
          <p:cNvSpPr/>
          <p:nvPr/>
        </p:nvSpPr>
        <p:spPr>
          <a:xfrm>
            <a:off x="4572000" y="1772816"/>
            <a:ext cx="1368152" cy="108012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IKC</a:t>
            </a:r>
            <a:endParaRPr lang="en-US" dirty="0"/>
          </a:p>
        </p:txBody>
      </p:sp>
      <p:sp>
        <p:nvSpPr>
          <p:cNvPr id="8" name="Alternate Process 7"/>
          <p:cNvSpPr/>
          <p:nvPr/>
        </p:nvSpPr>
        <p:spPr>
          <a:xfrm>
            <a:off x="7380312" y="1772816"/>
            <a:ext cx="1368152" cy="108012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79512" y="1600200"/>
            <a:ext cx="4320480" cy="49251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PQP serves as a link between ESS and IKC</a:t>
            </a:r>
          </a:p>
          <a:p>
            <a:r>
              <a:rPr lang="en-US" dirty="0" smtClean="0"/>
              <a:t>The PQP addresses fundamental topics needed to secure high quality level on execution and delivery</a:t>
            </a:r>
          </a:p>
          <a:p>
            <a:r>
              <a:rPr lang="en-US" dirty="0" smtClean="0"/>
              <a:t>The PQP must be agreed and approved by both parties before manufacturing starts, but it should be considered as a living document</a:t>
            </a:r>
            <a:endParaRPr lang="en-US" dirty="0"/>
          </a:p>
        </p:txBody>
      </p:sp>
      <p:pic>
        <p:nvPicPr>
          <p:cNvPr id="12" name="Picture 11" descr="1-handshake-black-white-woodcut-circle-aloysius-patrimoni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257600"/>
            <a:ext cx="2195736" cy="2195736"/>
          </a:xfrm>
          <a:prstGeom prst="rect">
            <a:avLst/>
          </a:prstGeom>
        </p:spPr>
      </p:pic>
      <p:cxnSp>
        <p:nvCxnSpPr>
          <p:cNvPr id="16" name="Elbow Connector 15"/>
          <p:cNvCxnSpPr>
            <a:stCxn id="7" idx="2"/>
            <a:endCxn id="5" idx="1"/>
          </p:cNvCxnSpPr>
          <p:nvPr/>
        </p:nvCxnSpPr>
        <p:spPr>
          <a:xfrm rot="16200000" flipH="1">
            <a:off x="5436096" y="2672916"/>
            <a:ext cx="468052" cy="828092"/>
          </a:xfrm>
          <a:prstGeom prst="bentConnector2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5" idx="3"/>
          </p:cNvCxnSpPr>
          <p:nvPr/>
        </p:nvCxnSpPr>
        <p:spPr>
          <a:xfrm rot="5400000">
            <a:off x="7416316" y="2672916"/>
            <a:ext cx="468052" cy="828092"/>
          </a:xfrm>
          <a:prstGeom prst="bentConnector2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2"/>
          </p:cNvCxnSpPr>
          <p:nvPr/>
        </p:nvCxnSpPr>
        <p:spPr>
          <a:xfrm>
            <a:off x="6660232" y="3977101"/>
            <a:ext cx="0" cy="460011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298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document management?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4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ESS has several internal and external stakeholders requiring us to have our Management system and facility documentation structured and retrievable.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ESS organization itself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Swedish Radiation Authority - SSM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Swedish work environmental authority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Insurance company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This to be able to show: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the facility is built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safety analysis and measures have been applied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requirements have been met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dirty="0" smtClean="0">
                <a:solidFill>
                  <a:schemeClr val="tx1"/>
                </a:solidFill>
              </a:rPr>
              <a:t>ow we intend to archive and plan for long term preservation of facility documentation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This will give us the means to: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Install,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Operate,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Maintain,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Repair and update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  <p:sp>
        <p:nvSpPr>
          <p:cNvPr id="5" name="TextBox 4"/>
          <p:cNvSpPr txBox="1"/>
          <p:nvPr/>
        </p:nvSpPr>
        <p:spPr>
          <a:xfrm>
            <a:off x="4036341" y="5373216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the facility in a safe and cost effective way.</a:t>
            </a:r>
          </a:p>
        </p:txBody>
      </p:sp>
      <p:sp>
        <p:nvSpPr>
          <p:cNvPr id="6" name="Right Brace 5"/>
          <p:cNvSpPr/>
          <p:nvPr/>
        </p:nvSpPr>
        <p:spPr>
          <a:xfrm>
            <a:off x="3598350" y="5161838"/>
            <a:ext cx="360040" cy="8594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0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Facility documentation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466728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ESS definition on high-level (extract from ESS-0068713):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System </a:t>
            </a:r>
            <a:r>
              <a:rPr lang="en-GB" sz="2400" dirty="0">
                <a:solidFill>
                  <a:schemeClr val="tx1"/>
                </a:solidFill>
              </a:rPr>
              <a:t>Requirement Specification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Concept </a:t>
            </a:r>
            <a:r>
              <a:rPr lang="en-GB" sz="2400" dirty="0">
                <a:solidFill>
                  <a:schemeClr val="tx1"/>
                </a:solidFill>
              </a:rPr>
              <a:t>of Operation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System </a:t>
            </a:r>
            <a:r>
              <a:rPr lang="en-GB" sz="2400" dirty="0">
                <a:solidFill>
                  <a:schemeClr val="tx1"/>
                </a:solidFill>
              </a:rPr>
              <a:t>Architecture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System </a:t>
            </a:r>
            <a:r>
              <a:rPr lang="en-GB" sz="2400" dirty="0">
                <a:solidFill>
                  <a:schemeClr val="tx1"/>
                </a:solidFill>
              </a:rPr>
              <a:t>Detailed Design Descriptions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Non-Conformity </a:t>
            </a:r>
            <a:r>
              <a:rPr lang="en-GB" sz="2400" dirty="0">
                <a:solidFill>
                  <a:schemeClr val="tx1"/>
                </a:solidFill>
              </a:rPr>
              <a:t>Reports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Verification </a:t>
            </a:r>
            <a:r>
              <a:rPr lang="en-GB" sz="2400" dirty="0">
                <a:solidFill>
                  <a:schemeClr val="tx1"/>
                </a:solidFill>
              </a:rPr>
              <a:t>Report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chemeClr val="tx1"/>
                </a:solidFill>
              </a:rPr>
              <a:t>Validation </a:t>
            </a:r>
            <a:r>
              <a:rPr lang="en-GB" sz="2400" dirty="0">
                <a:solidFill>
                  <a:schemeClr val="tx1"/>
                </a:solidFill>
              </a:rPr>
              <a:t>Report</a:t>
            </a:r>
          </a:p>
          <a:p>
            <a:endParaRPr lang="en-GB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51920" y="1556792"/>
            <a:ext cx="51845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Minimum requirement from SSM (req. 6-21 as identified in ESS-0121507):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term technical facility documentation refers to relevant drawings of the facility, </a:t>
            </a:r>
            <a:r>
              <a:rPr lang="en-US" sz="1800" dirty="0" smtClean="0">
                <a:solidFill>
                  <a:schemeClr val="tx1"/>
                </a:solidFill>
              </a:rPr>
              <a:t>its building </a:t>
            </a:r>
            <a:r>
              <a:rPr lang="en-US" sz="1800" dirty="0">
                <a:solidFill>
                  <a:schemeClr val="tx1"/>
                </a:solidFill>
              </a:rPr>
              <a:t>structures, systems, components, and devices, as well as documentation </a:t>
            </a:r>
            <a:r>
              <a:rPr lang="en-US" sz="1800" dirty="0" smtClean="0">
                <a:solidFill>
                  <a:schemeClr val="tx1"/>
                </a:solidFill>
              </a:rPr>
              <a:t>showing how </a:t>
            </a:r>
            <a:r>
              <a:rPr lang="en-US" sz="1800" dirty="0">
                <a:solidFill>
                  <a:schemeClr val="tx1"/>
                </a:solidFill>
              </a:rPr>
              <a:t>these have been manufactured, installed, and checked.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Where </a:t>
            </a:r>
            <a:r>
              <a:rPr lang="en-US" sz="1800" dirty="0">
                <a:solidFill>
                  <a:schemeClr val="tx1"/>
                </a:solidFill>
              </a:rPr>
              <a:t>applicable, </a:t>
            </a:r>
            <a:r>
              <a:rPr lang="en-US" sz="1800" dirty="0" smtClean="0">
                <a:solidFill>
                  <a:schemeClr val="tx1"/>
                </a:solidFill>
              </a:rPr>
              <a:t>information on </a:t>
            </a:r>
            <a:r>
              <a:rPr lang="en-US" sz="1800" dirty="0">
                <a:solidFill>
                  <a:schemeClr val="tx1"/>
                </a:solidFill>
              </a:rPr>
              <a:t>any changes made to the facility should also be included in the documentation.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The technical </a:t>
            </a:r>
            <a:r>
              <a:rPr lang="en-US" sz="1800" dirty="0">
                <a:solidFill>
                  <a:schemeClr val="tx1"/>
                </a:solidFill>
              </a:rPr>
              <a:t>facility documentation should also include relevant process and flow charts, </a:t>
            </a:r>
            <a:r>
              <a:rPr lang="en-US" sz="1800" dirty="0" smtClean="0">
                <a:solidFill>
                  <a:schemeClr val="tx1"/>
                </a:solidFill>
              </a:rPr>
              <a:t>as well </a:t>
            </a:r>
            <a:r>
              <a:rPr lang="en-US" sz="1800" dirty="0">
                <a:solidFill>
                  <a:schemeClr val="tx1"/>
                </a:solidFill>
              </a:rPr>
              <a:t>as the investigations and analyses that form the basis of safety analysis reports.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139952" y="2636912"/>
            <a:ext cx="4824536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39952" y="4941168"/>
            <a:ext cx="4824536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6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 </a:t>
            </a:r>
            <a:r>
              <a:rPr lang="en-US" dirty="0"/>
              <a:t>Strategy for CE </a:t>
            </a:r>
            <a:r>
              <a:rPr lang="en-US" dirty="0" smtClean="0"/>
              <a:t>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Approved by DG and ESS Management Team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Strategy </a:t>
            </a:r>
            <a:r>
              <a:rPr lang="en-US" dirty="0"/>
              <a:t>(ESS-0103087) applies </a:t>
            </a:r>
            <a:r>
              <a:rPr lang="en-US" dirty="0" smtClean="0"/>
              <a:t>to:</a:t>
            </a:r>
            <a:endParaRPr lang="en-US" dirty="0"/>
          </a:p>
          <a:p>
            <a:pPr lvl="1"/>
            <a:r>
              <a:rPr lang="en-US" dirty="0"/>
              <a:t>I</a:t>
            </a:r>
            <a:r>
              <a:rPr lang="en-US" dirty="0" smtClean="0"/>
              <a:t>nternal deliverables</a:t>
            </a:r>
          </a:p>
          <a:p>
            <a:pPr lvl="1"/>
            <a:r>
              <a:rPr lang="en-US" dirty="0" smtClean="0"/>
              <a:t>Commercial contracts</a:t>
            </a:r>
          </a:p>
          <a:p>
            <a:pPr lvl="1"/>
            <a:r>
              <a:rPr lang="en-US" dirty="0" smtClean="0"/>
              <a:t>In-Kind </a:t>
            </a:r>
            <a:r>
              <a:rPr lang="en-US" dirty="0"/>
              <a:t>C</a:t>
            </a:r>
            <a:r>
              <a:rPr lang="en-US" dirty="0" smtClean="0"/>
              <a:t>ontributions</a:t>
            </a:r>
            <a:endParaRPr lang="en-US" dirty="0"/>
          </a:p>
          <a:p>
            <a:r>
              <a:rPr lang="en-US" dirty="0" smtClean="0"/>
              <a:t>CE marking is mandatory. </a:t>
            </a:r>
          </a:p>
          <a:p>
            <a:pPr lvl="1"/>
            <a:r>
              <a:rPr lang="en-US" dirty="0" smtClean="0"/>
              <a:t>when there is an applicable European Directive.</a:t>
            </a:r>
          </a:p>
          <a:p>
            <a:r>
              <a:rPr lang="en-US" dirty="0"/>
              <a:t>The delivery shall include:</a:t>
            </a:r>
          </a:p>
          <a:p>
            <a:pPr lvl="1"/>
            <a:r>
              <a:rPr lang="en-US" dirty="0"/>
              <a:t>Risk </a:t>
            </a:r>
            <a:r>
              <a:rPr lang="en-US" dirty="0" smtClean="0"/>
              <a:t>assessment (ISO 12100)</a:t>
            </a:r>
            <a:endParaRPr lang="en-US" dirty="0"/>
          </a:p>
          <a:p>
            <a:pPr lvl="1"/>
            <a:r>
              <a:rPr lang="en-US" dirty="0"/>
              <a:t>Technical </a:t>
            </a:r>
            <a:r>
              <a:rPr lang="en-US" dirty="0" smtClean="0"/>
              <a:t>File, drawings, wiring diagram, P&amp;ID, etc.</a:t>
            </a:r>
            <a:endParaRPr lang="en-US" dirty="0"/>
          </a:p>
          <a:p>
            <a:pPr lvl="1"/>
            <a:r>
              <a:rPr lang="en-US" dirty="0"/>
              <a:t>Operational </a:t>
            </a:r>
            <a:r>
              <a:rPr lang="en-US" dirty="0" smtClean="0"/>
              <a:t>Manual, in English</a:t>
            </a:r>
            <a:endParaRPr lang="en-US" dirty="0"/>
          </a:p>
          <a:p>
            <a:pPr lvl="1"/>
            <a:r>
              <a:rPr lang="en-US" dirty="0"/>
              <a:t>Declaration of </a:t>
            </a:r>
            <a:r>
              <a:rPr lang="en-US" dirty="0" smtClean="0"/>
              <a:t>Conformity (ISO 17050)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sp>
        <p:nvSpPr>
          <p:cNvPr id="5" name="Rounded Rectangle 4"/>
          <p:cNvSpPr/>
          <p:nvPr/>
        </p:nvSpPr>
        <p:spPr>
          <a:xfrm>
            <a:off x="1187624" y="4030042"/>
            <a:ext cx="792088" cy="40707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2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CE marking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CE mark is </a:t>
            </a:r>
            <a:r>
              <a:rPr lang="en-US" sz="2400" dirty="0"/>
              <a:t>a mandatory conformity marking for certain products </a:t>
            </a:r>
            <a:r>
              <a:rPr lang="en-US" sz="2400" dirty="0" smtClean="0"/>
              <a:t>placed </a:t>
            </a:r>
            <a:r>
              <a:rPr lang="en-US" sz="2400" b="1" dirty="0" smtClean="0"/>
              <a:t>on the market </a:t>
            </a:r>
            <a:r>
              <a:rPr lang="en-US" sz="2400" dirty="0"/>
              <a:t>within the European Economic Area (EEA) since 1985</a:t>
            </a:r>
            <a:r>
              <a:rPr lang="en-US" sz="2400" dirty="0" smtClean="0"/>
              <a:t>. Sweden was adopting to the EU Directives in 1994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CE</a:t>
            </a:r>
            <a:r>
              <a:rPr lang="en-US" sz="2400" dirty="0"/>
              <a:t> </a:t>
            </a:r>
            <a:r>
              <a:rPr lang="en-US" sz="2400" dirty="0" smtClean="0"/>
              <a:t>marking </a:t>
            </a:r>
            <a:r>
              <a:rPr lang="en-US" sz="2400" dirty="0"/>
              <a:t>signifies that the product conforms with all EU </a:t>
            </a:r>
            <a:r>
              <a:rPr lang="en-US" sz="2400" dirty="0" smtClean="0"/>
              <a:t>Directives </a:t>
            </a:r>
            <a:r>
              <a:rPr lang="en-US" sz="2400" dirty="0"/>
              <a:t>or EU regulations that </a:t>
            </a:r>
            <a:r>
              <a:rPr lang="en-US" sz="2400" b="1" dirty="0"/>
              <a:t>apply</a:t>
            </a:r>
            <a:r>
              <a:rPr lang="en-US" sz="2400" dirty="0"/>
              <a:t> to it. </a:t>
            </a:r>
            <a:endParaRPr lang="en-US" sz="2400" dirty="0" smtClean="0"/>
          </a:p>
          <a:p>
            <a:pPr lvl="2"/>
            <a:r>
              <a:rPr lang="en-US" sz="1600" dirty="0" smtClean="0"/>
              <a:t>Machine Directive, 2006/42/EC</a:t>
            </a:r>
          </a:p>
          <a:p>
            <a:pPr lvl="2"/>
            <a:r>
              <a:rPr lang="en-US" sz="1600" dirty="0" smtClean="0"/>
              <a:t>Pressure Equipment Directive, 2014/68/EU</a:t>
            </a:r>
            <a:endParaRPr lang="en-US" sz="1600" dirty="0" smtClean="0"/>
          </a:p>
          <a:p>
            <a:pPr lvl="2"/>
            <a:r>
              <a:rPr lang="en-US" sz="1600" dirty="0" smtClean="0"/>
              <a:t>Low </a:t>
            </a:r>
            <a:r>
              <a:rPr lang="en-US" sz="1600" dirty="0"/>
              <a:t>Voltage </a:t>
            </a:r>
            <a:r>
              <a:rPr lang="en-US" sz="1600" dirty="0" smtClean="0"/>
              <a:t>Directive, 2014/35/EU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b="1" dirty="0"/>
              <a:t>manufacturer</a:t>
            </a:r>
            <a:r>
              <a:rPr lang="en-US" sz="2400" dirty="0"/>
              <a:t> of </a:t>
            </a:r>
            <a:r>
              <a:rPr lang="en-US" sz="2400" dirty="0" smtClean="0"/>
              <a:t>CE marked </a:t>
            </a:r>
            <a:r>
              <a:rPr lang="en-US" sz="2400" dirty="0"/>
              <a:t>goods has to verify that the product complies with all applicable EU requirements, such as safety, </a:t>
            </a:r>
            <a:r>
              <a:rPr lang="en-US" sz="2400" dirty="0" smtClean="0"/>
              <a:t>health </a:t>
            </a:r>
            <a:r>
              <a:rPr lang="en-US" sz="2400" dirty="0"/>
              <a:t>and environmental </a:t>
            </a:r>
            <a:r>
              <a:rPr lang="en-US" sz="2400" dirty="0" smtClean="0"/>
              <a:t>protection.</a:t>
            </a:r>
            <a:endParaRPr lang="sv-S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v-SE" dirty="0" smtClean="0"/>
              <a:t>6/11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4845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2833</TotalTime>
  <Words>1047</Words>
  <Application>Microsoft Macintosh PowerPoint</Application>
  <PresentationFormat>On-screen Show (4:3)</PresentationFormat>
  <Paragraphs>227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Mangal</vt:lpstr>
      <vt:lpstr>Arial</vt:lpstr>
      <vt:lpstr>Office Theme</vt:lpstr>
      <vt:lpstr>IKON #13 Standards &amp; Quality</vt:lpstr>
      <vt:lpstr>Organisation</vt:lpstr>
      <vt:lpstr>Quality Management - Foundation </vt:lpstr>
      <vt:lpstr>Project Quality Plan</vt:lpstr>
      <vt:lpstr>Purpose of Project Quality Plan</vt:lpstr>
      <vt:lpstr>Why document management?</vt:lpstr>
      <vt:lpstr>Facility documentation</vt:lpstr>
      <vt:lpstr>ESS Strategy for CE Marking</vt:lpstr>
      <vt:lpstr>What does CE marking mean?</vt:lpstr>
      <vt:lpstr>On the market…</vt:lpstr>
      <vt:lpstr>Definition – USE</vt:lpstr>
      <vt:lpstr>Workflow</vt:lpstr>
      <vt:lpstr>Declaration of Conformity – DoC</vt:lpstr>
      <vt:lpstr>Example</vt:lpstr>
      <vt:lpstr>Divide in Logical packages</vt:lpstr>
      <vt:lpstr>ESS – Steering documents</vt:lpstr>
      <vt:lpstr>Thank you for your attention!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BrightnESS Workshop </dc:title>
  <dc:creator>Mattias Skafar</dc:creator>
  <cp:lastModifiedBy>Mattias Skafar</cp:lastModifiedBy>
  <cp:revision>18</cp:revision>
  <dcterms:created xsi:type="dcterms:W3CDTF">2017-09-25T12:12:01Z</dcterms:created>
  <dcterms:modified xsi:type="dcterms:W3CDTF">2017-09-27T11:27:09Z</dcterms:modified>
</cp:coreProperties>
</file>