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sldIdLst>
    <p:sldId id="478" r:id="rId2"/>
    <p:sldId id="490" r:id="rId3"/>
    <p:sldId id="492" r:id="rId4"/>
    <p:sldId id="494" r:id="rId5"/>
    <p:sldId id="495" r:id="rId6"/>
    <p:sldId id="496" r:id="rId7"/>
    <p:sldId id="497" r:id="rId8"/>
    <p:sldId id="498" r:id="rId9"/>
    <p:sldId id="499" r:id="rId10"/>
    <p:sldId id="500" r:id="rId11"/>
    <p:sldId id="516" r:id="rId12"/>
    <p:sldId id="518" r:id="rId13"/>
    <p:sldId id="513" r:id="rId14"/>
    <p:sldId id="501" r:id="rId15"/>
    <p:sldId id="502" r:id="rId16"/>
    <p:sldId id="503" r:id="rId17"/>
    <p:sldId id="504" r:id="rId18"/>
    <p:sldId id="505" r:id="rId19"/>
    <p:sldId id="506" r:id="rId20"/>
    <p:sldId id="507" r:id="rId21"/>
    <p:sldId id="508" r:id="rId22"/>
    <p:sldId id="509" r:id="rId23"/>
    <p:sldId id="514" r:id="rId24"/>
    <p:sldId id="515" r:id="rId25"/>
    <p:sldId id="510" r:id="rId26"/>
    <p:sldId id="519" r:id="rId27"/>
    <p:sldId id="517" r:id="rId28"/>
    <p:sldId id="512" r:id="rId29"/>
    <p:sldId id="520" r:id="rId30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0" userDrawn="1">
          <p15:clr>
            <a:srgbClr val="A4A3A4"/>
          </p15:clr>
        </p15:guide>
        <p15:guide id="2" pos="297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SS User" initials="E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91" autoAdjust="0"/>
    <p:restoredTop sz="93130" autoAdjust="0"/>
  </p:normalViewPr>
  <p:slideViewPr>
    <p:cSldViewPr>
      <p:cViewPr>
        <p:scale>
          <a:sx n="120" d="100"/>
          <a:sy n="120" d="100"/>
        </p:scale>
        <p:origin x="1280" y="584"/>
      </p:cViewPr>
      <p:guideLst>
        <p:guide orient="horz" pos="1570"/>
        <p:guide pos="29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3840" y="-12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commentAuthors" Target="commentAuthor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2017-10-04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56437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2017-10-04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2017-10-04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2017-10-04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2017-10-04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2017-10-04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JPG"/><Relationship Id="rId8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jpe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jpeg"/><Relationship Id="rId9" Type="http://schemas.openxmlformats.org/officeDocument/2006/relationships/image" Target="../media/image40.png"/><Relationship Id="rId10" Type="http://schemas.openxmlformats.org/officeDocument/2006/relationships/image" Target="../media/image41.png"/><Relationship Id="rId11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Relationship Id="rId3" Type="http://schemas.openxmlformats.org/officeDocument/2006/relationships/image" Target="../media/image4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emf"/><Relationship Id="rId6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6.jpeg"/><Relationship Id="rId12" Type="http://schemas.openxmlformats.org/officeDocument/2006/relationships/image" Target="../media/image77.png"/><Relationship Id="rId13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jpeg"/><Relationship Id="rId6" Type="http://schemas.openxmlformats.org/officeDocument/2006/relationships/image" Target="../media/image71.jpeg"/><Relationship Id="rId7" Type="http://schemas.openxmlformats.org/officeDocument/2006/relationships/image" Target="../media/image72.jpeg"/><Relationship Id="rId8" Type="http://schemas.openxmlformats.org/officeDocument/2006/relationships/image" Target="../media/image73.jpeg"/><Relationship Id="rId9" Type="http://schemas.openxmlformats.org/officeDocument/2006/relationships/image" Target="../media/image74.jpeg"/><Relationship Id="rId10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luence.esss.lu.se/display/EIS/Requests+for+SAM+Services" TargetMode="External"/><Relationship Id="rId4" Type="http://schemas.openxmlformats.org/officeDocument/2006/relationships/hyperlink" Target="https://confluence.esss.lu.se/display/EIS/Truview+:+ESS+Panoramic+Point+Cloud+Viewer" TargetMode="External"/><Relationship Id="rId5" Type="http://schemas.openxmlformats.org/officeDocument/2006/relationships/hyperlink" Target="https://truview.esss.lu.se/login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nfluence.esss.lu.se/pages/viewpage.action?pageId=20804455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microsoft.com/office/2007/relationships/hdphoto" Target="../media/hdphoto2.wdp"/><Relationship Id="rId5" Type="http://schemas.openxmlformats.org/officeDocument/2006/relationships/image" Target="../media/image15.jpeg"/><Relationship Id="rId6" Type="http://schemas.microsoft.com/office/2007/relationships/hdphoto" Target="../media/hdphoto3.wdp"/><Relationship Id="rId7" Type="http://schemas.openxmlformats.org/officeDocument/2006/relationships/image" Target="../media/image16.jpeg"/><Relationship Id="rId8" Type="http://schemas.microsoft.com/office/2007/relationships/hdphoto" Target="../media/hdphoto4.wdp"/><Relationship Id="rId9" Type="http://schemas.openxmlformats.org/officeDocument/2006/relationships/image" Target="../media/image17.jpeg"/><Relationship Id="rId10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0463" y="6470202"/>
            <a:ext cx="4572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smtClean="0">
                <a:solidFill>
                  <a:srgbClr val="FFFFFF"/>
                </a:solidFill>
              </a:rPr>
              <a:t>2017 07 11 </a:t>
            </a:r>
            <a:endParaRPr lang="en-GB" sz="1400" dirty="0" smtClean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224" y="1065812"/>
            <a:ext cx="9137163" cy="5665812"/>
          </a:xfrm>
          <a:prstGeom prst="rect">
            <a:avLst/>
          </a:prstGeom>
          <a:ln w="25400">
            <a:noFill/>
          </a:ln>
        </p:spPr>
      </p:pic>
      <p:pic>
        <p:nvPicPr>
          <p:cNvPr id="6" name="Picture 5" descr="SAM-Logo_RGB_300dpi_White_1000x1000px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16632"/>
            <a:ext cx="1512168" cy="1512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896" y="872716"/>
            <a:ext cx="6570984" cy="2083028"/>
          </a:xfrm>
        </p:spPr>
        <p:txBody>
          <a:bodyPr>
            <a:normAutofit/>
          </a:bodyPr>
          <a:lstStyle/>
          <a:p>
            <a:pPr algn="ctr"/>
            <a:r>
              <a:rPr lang="en-GB" sz="4800" smtClean="0"/>
              <a:t>Guide Alignment</a:t>
            </a:r>
            <a:endParaRPr lang="en-GB" sz="4800" noProof="0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440099" y="6232053"/>
            <a:ext cx="6552728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chemeClr val="bg1"/>
                </a:solidFill>
              </a:rPr>
              <a:t>Fabien Rey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332706"/>
            <a:ext cx="3168352" cy="38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8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/>
          </a:p>
        </p:txBody>
      </p:sp>
      <p:sp>
        <p:nvSpPr>
          <p:cNvPr id="5" name="TextBox 4"/>
          <p:cNvSpPr txBox="1"/>
          <p:nvPr/>
        </p:nvSpPr>
        <p:spPr>
          <a:xfrm>
            <a:off x="323528" y="303039"/>
            <a:ext cx="713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285750" indent="-285750">
              <a:buFont typeface="Wingdings" charset="2"/>
              <a:buChar char="q"/>
              <a:defRPr sz="2400"/>
            </a:lvl1pPr>
          </a:lstStyle>
          <a:p>
            <a:r>
              <a:rPr lang="en-GB" sz="3200" dirty="0" smtClean="0">
                <a:solidFill>
                  <a:schemeClr val="bg1"/>
                </a:solidFill>
              </a:rPr>
              <a:t> Central SAM Team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60091" y="879103"/>
            <a:ext cx="3852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GB" sz="2400" dirty="0" smtClean="0">
                <a:solidFill>
                  <a:schemeClr val="bg1"/>
                </a:solidFill>
              </a:rPr>
              <a:t>Activities up to now on site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8" y="4816170"/>
            <a:ext cx="3440018" cy="17729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028" y="4821207"/>
            <a:ext cx="2551582" cy="19646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431" y="5368519"/>
            <a:ext cx="2240347" cy="1296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15"/>
          <a:stretch/>
        </p:blipFill>
        <p:spPr>
          <a:xfrm>
            <a:off x="5838056" y="3095353"/>
            <a:ext cx="2982416" cy="13625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63878"/>
            <a:ext cx="3524195" cy="32291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188" y="1539170"/>
            <a:ext cx="2742961" cy="13857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95241" y="2266342"/>
            <a:ext cx="3167842" cy="15735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44431" y="4771941"/>
            <a:ext cx="2065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smtClean="0"/>
              <a:t>Laser Scanning</a:t>
            </a:r>
            <a:endParaRPr lang="en-GB" sz="2400" b="1"/>
          </a:p>
        </p:txBody>
      </p:sp>
    </p:spTree>
    <p:extLst>
      <p:ext uri="{BB962C8B-B14F-4D97-AF65-F5344CB8AC3E}">
        <p14:creationId xmlns:p14="http://schemas.microsoft.com/office/powerpoint/2010/main" val="164725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9" name="AutoShape 13"/>
          <p:cNvSpPr>
            <a:spLocks/>
          </p:cNvSpPr>
          <p:nvPr/>
        </p:nvSpPr>
        <p:spPr bwMode="auto">
          <a:xfrm>
            <a:off x="1041236" y="1885833"/>
            <a:ext cx="3293616" cy="342364"/>
          </a:xfrm>
          <a:prstGeom prst="roundRect">
            <a:avLst>
              <a:gd name="adj" fmla="val 26315"/>
            </a:avLst>
          </a:prstGeom>
          <a:solidFill>
            <a:schemeClr val="bg1">
              <a:lumMod val="65000"/>
              <a:alpha val="55000"/>
            </a:schemeClr>
          </a:solidFill>
          <a:ln>
            <a:headEnd/>
            <a:tailEnd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500" dirty="0" smtClean="0">
                <a:solidFill>
                  <a:schemeClr val="tx1"/>
                </a:solidFill>
                <a:latin typeface="Cambria Math"/>
                <a:cs typeface="Cambria Math"/>
              </a:rPr>
              <a:t>Raw data Acquisition</a:t>
            </a:r>
            <a:endParaRPr lang="en-US" dirty="0">
              <a:solidFill>
                <a:schemeClr val="tx1"/>
              </a:solidFill>
              <a:latin typeface="Cambria Math"/>
              <a:cs typeface="Cambria Math"/>
            </a:endParaRPr>
          </a:p>
        </p:txBody>
      </p:sp>
      <p:pic>
        <p:nvPicPr>
          <p:cNvPr id="10" name="Picture 9" descr="Screen Shot 2016-09-29 at 16.55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51" y="2431396"/>
            <a:ext cx="1003039" cy="10128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46117" y="3481263"/>
            <a:ext cx="485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Cambria Math"/>
                <a:cs typeface="Cambria Math"/>
              </a:rPr>
              <a:t>P30</a:t>
            </a:r>
            <a:endParaRPr lang="en-GB" sz="1400" dirty="0">
              <a:latin typeface="Cambria Math"/>
              <a:cs typeface="Cambria Math"/>
            </a:endParaRPr>
          </a:p>
        </p:txBody>
      </p:sp>
      <p:sp>
        <p:nvSpPr>
          <p:cNvPr id="12" name="Cross 11"/>
          <p:cNvSpPr/>
          <p:nvPr/>
        </p:nvSpPr>
        <p:spPr>
          <a:xfrm>
            <a:off x="2158919" y="2854729"/>
            <a:ext cx="160866" cy="165718"/>
          </a:xfrm>
          <a:prstGeom prst="plus">
            <a:avLst>
              <a:gd name="adj" fmla="val 39697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Screen Shot 2016-09-29 at 14.21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652" y="2447549"/>
            <a:ext cx="1312332" cy="727681"/>
          </a:xfrm>
          <a:prstGeom prst="rect">
            <a:avLst/>
          </a:prstGeom>
          <a:ln>
            <a:solidFill>
              <a:srgbClr val="0094CA"/>
            </a:solidFill>
          </a:ln>
        </p:spPr>
      </p:pic>
      <p:pic>
        <p:nvPicPr>
          <p:cNvPr id="14" name="Picture 13" descr="Screen Shot 2016-09-29 at 14.20.5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3" t="12752" r="17634" b="14764"/>
          <a:stretch/>
        </p:blipFill>
        <p:spPr>
          <a:xfrm>
            <a:off x="2377171" y="2499129"/>
            <a:ext cx="696148" cy="677332"/>
          </a:xfrm>
          <a:prstGeom prst="rect">
            <a:avLst/>
          </a:prstGeom>
          <a:ln>
            <a:solidFill>
              <a:srgbClr val="0094CA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2480634" y="3227260"/>
            <a:ext cx="1666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Cambria Math"/>
                <a:cs typeface="Cambria Math"/>
              </a:rPr>
              <a:t>Concentric Spheres </a:t>
            </a:r>
            <a:endParaRPr lang="en-GB" sz="1400" dirty="0">
              <a:latin typeface="Cambria Math"/>
              <a:cs typeface="Cambria Math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4786156" y="2519550"/>
            <a:ext cx="556228" cy="276579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3" descr="C:\Users\samoperator\Desktop\Capture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0"/>
          <a:stretch/>
        </p:blipFill>
        <p:spPr bwMode="auto">
          <a:xfrm>
            <a:off x="5887330" y="2074332"/>
            <a:ext cx="2342272" cy="864993"/>
          </a:xfrm>
          <a:prstGeom prst="rect">
            <a:avLst/>
          </a:prstGeom>
          <a:noFill/>
          <a:ln>
            <a:solidFill>
              <a:srgbClr val="0094CA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13"/>
          <p:cNvSpPr>
            <a:spLocks/>
          </p:cNvSpPr>
          <p:nvPr/>
        </p:nvSpPr>
        <p:spPr bwMode="auto">
          <a:xfrm>
            <a:off x="5342384" y="1588037"/>
            <a:ext cx="3293616" cy="342364"/>
          </a:xfrm>
          <a:prstGeom prst="roundRect">
            <a:avLst>
              <a:gd name="adj" fmla="val 26315"/>
            </a:avLst>
          </a:prstGeom>
          <a:solidFill>
            <a:schemeClr val="bg1">
              <a:lumMod val="65000"/>
              <a:alpha val="55000"/>
            </a:schemeClr>
          </a:solidFill>
          <a:ln>
            <a:headEnd/>
            <a:tailEnd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500" dirty="0" smtClean="0">
                <a:solidFill>
                  <a:schemeClr val="tx1"/>
                </a:solidFill>
                <a:latin typeface="Cambria Math"/>
                <a:cs typeface="Cambria Math"/>
              </a:rPr>
              <a:t>Analysis in Cyclone</a:t>
            </a:r>
            <a:endParaRPr lang="en-US" dirty="0">
              <a:solidFill>
                <a:schemeClr val="tx1"/>
              </a:solidFill>
              <a:latin typeface="Cambria Math"/>
              <a:cs typeface="Cambria Math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1" t="30810" r="17649" b="32670"/>
          <a:stretch/>
        </p:blipFill>
        <p:spPr bwMode="auto">
          <a:xfrm>
            <a:off x="5706661" y="3661859"/>
            <a:ext cx="2875671" cy="9192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2" t="39037" r="43305" b="33060"/>
          <a:stretch/>
        </p:blipFill>
        <p:spPr bwMode="auto">
          <a:xfrm>
            <a:off x="5364335" y="4939934"/>
            <a:ext cx="2661140" cy="10399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869637" y="2920256"/>
            <a:ext cx="25497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Cambria Math"/>
                <a:cs typeface="Cambria Math"/>
              </a:rPr>
              <a:t>Data Cleaning</a:t>
            </a:r>
          </a:p>
          <a:p>
            <a:r>
              <a:rPr lang="en-GB" sz="1200" dirty="0">
                <a:latin typeface="Cambria Math"/>
                <a:cs typeface="Cambria Math"/>
              </a:rPr>
              <a:t> </a:t>
            </a:r>
            <a:r>
              <a:rPr lang="en-GB" sz="1200" dirty="0" smtClean="0">
                <a:latin typeface="Cambria Math"/>
                <a:cs typeface="Cambria Math"/>
              </a:rPr>
              <a:t> Orientation of Scans ( registration)</a:t>
            </a:r>
          </a:p>
          <a:p>
            <a:r>
              <a:rPr lang="en-GB" sz="1200" dirty="0">
                <a:latin typeface="Cambria Math"/>
                <a:cs typeface="Cambria Math"/>
              </a:rPr>
              <a:t> </a:t>
            </a:r>
            <a:r>
              <a:rPr lang="en-GB" sz="1200" dirty="0" smtClean="0">
                <a:latin typeface="Cambria Math"/>
                <a:cs typeface="Cambria Math"/>
              </a:rPr>
              <a:t>    Geometries created on demand</a:t>
            </a:r>
          </a:p>
          <a:p>
            <a:endParaRPr lang="en-GB" dirty="0"/>
          </a:p>
        </p:txBody>
      </p:sp>
      <p:sp>
        <p:nvSpPr>
          <p:cNvPr id="22" name="Right Arrow 21"/>
          <p:cNvSpPr/>
          <p:nvPr/>
        </p:nvSpPr>
        <p:spPr>
          <a:xfrm rot="12640673">
            <a:off x="4336165" y="4874681"/>
            <a:ext cx="815279" cy="262468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ight Arrow 22"/>
          <p:cNvSpPr/>
          <p:nvPr/>
        </p:nvSpPr>
        <p:spPr>
          <a:xfrm rot="9727551">
            <a:off x="4288287" y="5726513"/>
            <a:ext cx="850556" cy="262468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 descr="IWAA scan catia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061" y="3886200"/>
            <a:ext cx="1990607" cy="1119716"/>
          </a:xfrm>
          <a:prstGeom prst="rect">
            <a:avLst/>
          </a:prstGeom>
          <a:ln>
            <a:solidFill>
              <a:srgbClr val="0094CA"/>
            </a:solidFill>
          </a:ln>
        </p:spPr>
      </p:pic>
      <p:pic>
        <p:nvPicPr>
          <p:cNvPr id="25" name="Picture 24" descr="Screen Shot 2016-09-29 at 17.42.47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9" y="4012590"/>
            <a:ext cx="910167" cy="36890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466" y="4055525"/>
            <a:ext cx="21166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Cambria Math"/>
                <a:cs typeface="Cambria Math"/>
              </a:rPr>
              <a:t>V6</a:t>
            </a:r>
          </a:p>
          <a:p>
            <a:pPr algn="ctr"/>
            <a:r>
              <a:rPr lang="en-GB" sz="1400" dirty="0" smtClean="0">
                <a:latin typeface="Cambria Math"/>
                <a:cs typeface="Cambria Math"/>
              </a:rPr>
              <a:t>For Reverse </a:t>
            </a:r>
            <a:r>
              <a:rPr lang="en-GB" sz="1400" dirty="0">
                <a:latin typeface="Cambria Math"/>
                <a:cs typeface="Cambria Math"/>
              </a:rPr>
              <a:t>E</a:t>
            </a:r>
            <a:r>
              <a:rPr lang="en-GB" sz="1400" dirty="0" smtClean="0">
                <a:latin typeface="Cambria Math"/>
                <a:cs typeface="Cambria Math"/>
              </a:rPr>
              <a:t>ngineering and Integration</a:t>
            </a:r>
            <a:endParaRPr lang="en-GB" sz="1400" dirty="0">
              <a:latin typeface="Cambria Math"/>
              <a:cs typeface="Cambria Math"/>
            </a:endParaRPr>
          </a:p>
        </p:txBody>
      </p:sp>
      <p:pic>
        <p:nvPicPr>
          <p:cNvPr id="27" name="Picture 26" descr="Screen Shot 2016-09-29 at 17.46.3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13" y="5516621"/>
            <a:ext cx="2058560" cy="926512"/>
          </a:xfrm>
          <a:prstGeom prst="rect">
            <a:avLst/>
          </a:prstGeom>
          <a:ln>
            <a:solidFill>
              <a:srgbClr val="0094CA"/>
            </a:solidFill>
          </a:ln>
        </p:spPr>
      </p:pic>
      <p:pic>
        <p:nvPicPr>
          <p:cNvPr id="28" name="Picture 27" descr="Screen Shot 2016-09-29 at 17.48.03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" y="5434066"/>
            <a:ext cx="1608667" cy="27458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0" y="5816592"/>
            <a:ext cx="21166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Cambria Math"/>
                <a:cs typeface="Cambria Math"/>
              </a:rPr>
              <a:t>Non CAD users</a:t>
            </a:r>
          </a:p>
          <a:p>
            <a:pPr algn="ctr"/>
            <a:r>
              <a:rPr lang="en-GB" sz="1400" dirty="0" smtClean="0">
                <a:latin typeface="Cambria Math"/>
                <a:cs typeface="Cambria Math"/>
              </a:rPr>
              <a:t>Visualization/Simple </a:t>
            </a:r>
            <a:r>
              <a:rPr lang="en-GB" sz="1400" dirty="0" err="1" smtClean="0">
                <a:latin typeface="Cambria Math"/>
                <a:cs typeface="Cambria Math"/>
              </a:rPr>
              <a:t>measurments</a:t>
            </a:r>
            <a:endParaRPr lang="en-GB" sz="1400" dirty="0">
              <a:latin typeface="Cambria Math"/>
              <a:cs typeface="Cambria Math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147168" y="1448681"/>
            <a:ext cx="2627802" cy="400110"/>
          </a:xfrm>
          <a:prstGeom prst="rect">
            <a:avLst/>
          </a:prstGeom>
          <a:noFill/>
          <a:ln w="12700" cmpd="sng">
            <a:noFill/>
            <a:prstDash val="solid"/>
          </a:ln>
        </p:spPr>
        <p:txBody>
          <a:bodyPr wrap="square" rtlCol="0">
            <a:spAutoFit/>
          </a:bodyPr>
          <a:lstStyle>
            <a:defPPr>
              <a:defRPr lang="sv-SE"/>
            </a:defPPr>
            <a:lvl1pPr algn="ctr">
              <a:defRPr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sz="2000" b="1" u="sng" smtClean="0"/>
              <a:t>Focus </a:t>
            </a:r>
            <a:r>
              <a:rPr lang="en-US" sz="2000" b="1" u="sng" dirty="0" smtClean="0"/>
              <a:t>on 3D Scans</a:t>
            </a:r>
            <a:endParaRPr lang="en-US" sz="2000" b="1" u="sng" dirty="0"/>
          </a:p>
        </p:txBody>
      </p:sp>
      <p:sp>
        <p:nvSpPr>
          <p:cNvPr id="31" name="TextBox 30"/>
          <p:cNvSpPr txBox="1"/>
          <p:nvPr/>
        </p:nvSpPr>
        <p:spPr>
          <a:xfrm>
            <a:off x="323528" y="303039"/>
            <a:ext cx="713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285750" indent="-285750">
              <a:buFont typeface="Wingdings" charset="2"/>
              <a:buChar char="q"/>
              <a:defRPr sz="2400"/>
            </a:lvl1pPr>
          </a:lstStyle>
          <a:p>
            <a:r>
              <a:rPr lang="en-GB" sz="3200" dirty="0" smtClean="0">
                <a:solidFill>
                  <a:schemeClr val="bg1"/>
                </a:solidFill>
              </a:rPr>
              <a:t> Central SAM Team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60091" y="879103"/>
            <a:ext cx="3852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GB" sz="2400" dirty="0" smtClean="0">
                <a:solidFill>
                  <a:schemeClr val="bg1"/>
                </a:solidFill>
              </a:rPr>
              <a:t>Activities up to now on site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0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 animBg="1"/>
      <p:bldP spid="15" grpId="0"/>
      <p:bldP spid="16" grpId="0" animBg="1"/>
      <p:bldP spid="18" grpId="0" animBg="1"/>
      <p:bldP spid="21" grpId="0"/>
      <p:bldP spid="22" grpId="0" animBg="1"/>
      <p:bldP spid="23" grpId="0" animBg="1"/>
      <p:bldP spid="26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772816"/>
            <a:ext cx="3238346" cy="19822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643" y="1772815"/>
            <a:ext cx="2678757" cy="19881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520" y="2409992"/>
            <a:ext cx="2016224" cy="707886"/>
          </a:xfrm>
          <a:prstGeom prst="rect">
            <a:avLst/>
          </a:prstGeom>
          <a:noFill/>
          <a:ln w="12700" cmpd="sng">
            <a:noFill/>
            <a:prstDash val="solid"/>
          </a:ln>
        </p:spPr>
        <p:txBody>
          <a:bodyPr wrap="square" rtlCol="0">
            <a:spAutoFit/>
          </a:bodyPr>
          <a:lstStyle>
            <a:defPPr>
              <a:defRPr lang="sv-SE"/>
            </a:defPPr>
            <a:lvl1pPr algn="ctr">
              <a:defRPr>
                <a:latin typeface="Times" charset="0"/>
                <a:ea typeface="Times" charset="0"/>
                <a:cs typeface="Times" charset="0"/>
              </a:defRPr>
            </a:lvl1pPr>
          </a:lstStyle>
          <a:p>
            <a:pPr algn="l"/>
            <a:r>
              <a:rPr lang="en-US" sz="2000" b="1" dirty="0" smtClean="0"/>
              <a:t>Reverse </a:t>
            </a:r>
          </a:p>
          <a:p>
            <a:pPr algn="l"/>
            <a:r>
              <a:rPr lang="en-US" sz="2000" b="1" dirty="0" smtClean="0"/>
              <a:t>    Engineering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51520" y="4734085"/>
            <a:ext cx="2016224" cy="707886"/>
          </a:xfrm>
          <a:prstGeom prst="rect">
            <a:avLst/>
          </a:prstGeom>
          <a:noFill/>
          <a:ln w="12700" cmpd="sng">
            <a:noFill/>
            <a:prstDash val="solid"/>
          </a:ln>
        </p:spPr>
        <p:txBody>
          <a:bodyPr wrap="square" rtlCol="0">
            <a:spAutoFit/>
          </a:bodyPr>
          <a:lstStyle>
            <a:defPPr>
              <a:defRPr lang="sv-SE"/>
            </a:defPPr>
            <a:lvl1pPr algn="ctr">
              <a:defRPr>
                <a:latin typeface="Times" charset="0"/>
                <a:ea typeface="Times" charset="0"/>
                <a:cs typeface="Times" charset="0"/>
              </a:defRPr>
            </a:lvl1pPr>
          </a:lstStyle>
          <a:p>
            <a:pPr algn="l"/>
            <a:r>
              <a:rPr lang="en-US" sz="2000" b="1" dirty="0" smtClean="0"/>
              <a:t>Publication </a:t>
            </a:r>
          </a:p>
          <a:p>
            <a:pPr algn="l"/>
            <a:r>
              <a:rPr lang="en-US" sz="2000" b="1" dirty="0"/>
              <a:t> </a:t>
            </a:r>
            <a:r>
              <a:rPr lang="en-US" sz="2000" b="1" dirty="0" smtClean="0"/>
              <a:t>     in Truview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268535" y="3804521"/>
            <a:ext cx="269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" charset="0"/>
                <a:ea typeface="Times" charset="0"/>
                <a:cs typeface="Times" charset="0"/>
              </a:rPr>
              <a:t>G04- 3D model vs SCANS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  <a:p>
            <a:endParaRPr lang="en-US" dirty="0"/>
          </a:p>
        </p:txBody>
      </p:sp>
      <p:pic>
        <p:nvPicPr>
          <p:cNvPr id="14" name="Picture 13" descr="Screen Shot 2016-10-04 at 23.07.4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69" y="4436286"/>
            <a:ext cx="4491381" cy="2215957"/>
          </a:xfrm>
          <a:prstGeom prst="rect">
            <a:avLst/>
          </a:prstGeom>
          <a:ln>
            <a:solidFill>
              <a:srgbClr val="0094CA"/>
            </a:solidFill>
          </a:ln>
        </p:spPr>
      </p:pic>
    </p:spTree>
    <p:extLst>
      <p:ext uri="{BB962C8B-B14F-4D97-AF65-F5344CB8AC3E}">
        <p14:creationId xmlns:p14="http://schemas.microsoft.com/office/powerpoint/2010/main" val="42216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28" y="1556792"/>
            <a:ext cx="8549172" cy="5301208"/>
          </a:xfrm>
          <a:prstGeom prst="rect">
            <a:avLst/>
          </a:prstGeom>
          <a:ln w="25400"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272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/>
          </a:p>
        </p:txBody>
      </p:sp>
      <p:sp>
        <p:nvSpPr>
          <p:cNvPr id="7" name="TextBox 6"/>
          <p:cNvSpPr txBox="1"/>
          <p:nvPr/>
        </p:nvSpPr>
        <p:spPr>
          <a:xfrm>
            <a:off x="323528" y="303039"/>
            <a:ext cx="713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285750" indent="-285750">
              <a:buFont typeface="Wingdings" charset="2"/>
              <a:buChar char="q"/>
              <a:defRPr sz="2400"/>
            </a:lvl1pPr>
          </a:lstStyle>
          <a:p>
            <a:r>
              <a:rPr lang="en-GB" sz="3200" dirty="0" smtClean="0">
                <a:solidFill>
                  <a:schemeClr val="bg1"/>
                </a:solidFill>
              </a:rPr>
              <a:t> </a:t>
            </a:r>
            <a:r>
              <a:rPr lang="en-GB" sz="3200" dirty="0">
                <a:solidFill>
                  <a:schemeClr val="bg1"/>
                </a:solidFill>
              </a:rPr>
              <a:t>What do we know and do not know </a:t>
            </a:r>
            <a:r>
              <a:rPr lang="mr-IN" sz="3200" dirty="0">
                <a:solidFill>
                  <a:schemeClr val="bg1"/>
                </a:solidFill>
              </a:rPr>
              <a:t>…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60091" y="879103"/>
            <a:ext cx="2929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GB" sz="2400" dirty="0" smtClean="0">
                <a:solidFill>
                  <a:schemeClr val="bg1"/>
                </a:solidFill>
              </a:rPr>
              <a:t>Inside the Monolith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30" y="1463878"/>
            <a:ext cx="2265121" cy="27292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87076"/>
            <a:ext cx="2734479" cy="24538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87824" y="2237963"/>
            <a:ext cx="5987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2400" dirty="0" smtClean="0"/>
              <a:t>Rigid Assembly moving independently from the </a:t>
            </a:r>
            <a:r>
              <a:rPr lang="en-GB" sz="2400" smtClean="0"/>
              <a:t>other slabs </a:t>
            </a:r>
            <a:endParaRPr lang="en-GB" sz="2400"/>
          </a:p>
        </p:txBody>
      </p:sp>
      <p:sp>
        <p:nvSpPr>
          <p:cNvPr id="12" name="TextBox 11"/>
          <p:cNvSpPr txBox="1"/>
          <p:nvPr/>
        </p:nvSpPr>
        <p:spPr>
          <a:xfrm>
            <a:off x="4872731" y="1546623"/>
            <a:ext cx="2747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smtClean="0"/>
              <a:t>MONOLITH</a:t>
            </a:r>
            <a:endParaRPr lang="en-GB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2988897" y="3384195"/>
            <a:ext cx="5987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2400" dirty="0" smtClean="0"/>
              <a:t>Precise alignment for guides inside Insert</a:t>
            </a:r>
            <a:endParaRPr lang="en-GB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2988897" y="4408607"/>
            <a:ext cx="5987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2400" dirty="0" smtClean="0"/>
              <a:t>Radiation</a:t>
            </a:r>
            <a:endParaRPr lang="en-GB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2972501" y="5433019"/>
            <a:ext cx="5987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2400" dirty="0" smtClean="0"/>
              <a:t>40 years operation and maintenance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3256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/>
          </a:p>
        </p:txBody>
      </p:sp>
      <p:sp>
        <p:nvSpPr>
          <p:cNvPr id="5" name="TextBox 4"/>
          <p:cNvSpPr txBox="1"/>
          <p:nvPr/>
        </p:nvSpPr>
        <p:spPr>
          <a:xfrm>
            <a:off x="323528" y="303039"/>
            <a:ext cx="713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285750" indent="-285750">
              <a:buFont typeface="Wingdings" charset="2"/>
              <a:buChar char="q"/>
              <a:defRPr sz="2400"/>
            </a:lvl1pPr>
          </a:lstStyle>
          <a:p>
            <a:r>
              <a:rPr lang="en-GB" sz="3200" dirty="0" smtClean="0">
                <a:solidFill>
                  <a:schemeClr val="bg1"/>
                </a:solidFill>
              </a:rPr>
              <a:t> </a:t>
            </a:r>
            <a:r>
              <a:rPr lang="en-GB" sz="3200" dirty="0">
                <a:solidFill>
                  <a:schemeClr val="bg1"/>
                </a:solidFill>
              </a:rPr>
              <a:t>What do we know and do not know </a:t>
            </a:r>
            <a:r>
              <a:rPr lang="mr-IN" sz="3200" dirty="0">
                <a:solidFill>
                  <a:schemeClr val="bg1"/>
                </a:solidFill>
              </a:rPr>
              <a:t>…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60091" y="879103"/>
            <a:ext cx="2929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GB" sz="2400" dirty="0" smtClean="0">
                <a:solidFill>
                  <a:schemeClr val="bg1"/>
                </a:solidFill>
              </a:rPr>
              <a:t>Inside the Monolith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660" y="1395475"/>
            <a:ext cx="3096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Solution Proposed</a:t>
            </a:r>
            <a:endParaRPr lang="en-GB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74" y="4735257"/>
            <a:ext cx="4338034" cy="16210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644008" y="1898911"/>
            <a:ext cx="403565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dirty="0" smtClean="0"/>
              <a:t>recise alignment during installation for 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Alignment features inside insert 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Alignment features for Moderator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642596" y="2044668"/>
            <a:ext cx="213731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 smtClean="0"/>
              <a:t>Machined Parts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Precise Assembly 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067944" y="204292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smtClean="0"/>
              <a:t>+</a:t>
            </a:r>
            <a:endParaRPr lang="en-GB" sz="3200"/>
          </a:p>
        </p:txBody>
      </p:sp>
      <p:pic>
        <p:nvPicPr>
          <p:cNvPr id="13" name="Picture 12" descr="Screen Shot 2017-04-25 at 19.27.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96" y="2745295"/>
            <a:ext cx="2583526" cy="15397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1" y="2792658"/>
            <a:ext cx="1374949" cy="13191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2874634"/>
            <a:ext cx="2148229" cy="7771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r="76134"/>
          <a:stretch/>
        </p:blipFill>
        <p:spPr>
          <a:xfrm>
            <a:off x="5586167" y="3651809"/>
            <a:ext cx="1291342" cy="11318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80499"/>
          <a:stretch/>
        </p:blipFill>
        <p:spPr>
          <a:xfrm>
            <a:off x="6769674" y="3759614"/>
            <a:ext cx="967258" cy="103753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128173" y="5435932"/>
            <a:ext cx="1013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Benefits: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5220072" y="5805264"/>
            <a:ext cx="2829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 smtClean="0"/>
              <a:t>Minimize machining cost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Forced centring of Insert 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 flipH="1">
            <a:off x="305974" y="6451595"/>
            <a:ext cx="4338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smtClean="0"/>
              <a:t>Schematic for monolith systems assembly under progress </a:t>
            </a:r>
            <a:endParaRPr lang="en-GB" sz="1400" i="1"/>
          </a:p>
        </p:txBody>
      </p:sp>
    </p:spTree>
    <p:extLst>
      <p:ext uri="{BB962C8B-B14F-4D97-AF65-F5344CB8AC3E}">
        <p14:creationId xmlns:p14="http://schemas.microsoft.com/office/powerpoint/2010/main" val="208324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3581" t="16814" r="38241" b="4721"/>
          <a:stretch/>
        </p:blipFill>
        <p:spPr bwMode="auto">
          <a:xfrm>
            <a:off x="5292080" y="3212550"/>
            <a:ext cx="2960258" cy="33086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9" r="12381" b="16308"/>
          <a:stretch/>
        </p:blipFill>
        <p:spPr>
          <a:xfrm rot="326861">
            <a:off x="605493" y="1486078"/>
            <a:ext cx="3177782" cy="245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89" y="4427585"/>
            <a:ext cx="4139952" cy="21113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3528" y="303039"/>
            <a:ext cx="713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285750" indent="-285750">
              <a:buFont typeface="Wingdings" charset="2"/>
              <a:buChar char="q"/>
              <a:defRPr sz="2400"/>
            </a:lvl1pPr>
          </a:lstStyle>
          <a:p>
            <a:r>
              <a:rPr lang="en-GB" sz="3200" dirty="0" smtClean="0">
                <a:solidFill>
                  <a:schemeClr val="bg1"/>
                </a:solidFill>
              </a:rPr>
              <a:t> </a:t>
            </a:r>
            <a:r>
              <a:rPr lang="en-GB" sz="3200" dirty="0">
                <a:solidFill>
                  <a:schemeClr val="bg1"/>
                </a:solidFill>
              </a:rPr>
              <a:t>What do we know and do not know </a:t>
            </a:r>
            <a:r>
              <a:rPr lang="mr-IN" sz="3200" dirty="0">
                <a:solidFill>
                  <a:schemeClr val="bg1"/>
                </a:solidFill>
              </a:rPr>
              <a:t>…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60091" y="879103"/>
            <a:ext cx="2929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GB" sz="2400" dirty="0" smtClean="0">
                <a:solidFill>
                  <a:schemeClr val="bg1"/>
                </a:solidFill>
              </a:rPr>
              <a:t>Inside the Monolith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081" y="3923764"/>
            <a:ext cx="4640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Customized Insert according to your geometry!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4563492" y="6488668"/>
            <a:ext cx="4123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Insert Position  forced to Nominal Values !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752" t="25228" r="14710" b="29179"/>
          <a:stretch/>
        </p:blipFill>
        <p:spPr bwMode="auto">
          <a:xfrm>
            <a:off x="4322261" y="1412776"/>
            <a:ext cx="4461878" cy="19917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2985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/>
          </a:p>
        </p:txBody>
      </p:sp>
      <p:sp>
        <p:nvSpPr>
          <p:cNvPr id="5" name="TextBox 4"/>
          <p:cNvSpPr txBox="1"/>
          <p:nvPr/>
        </p:nvSpPr>
        <p:spPr>
          <a:xfrm>
            <a:off x="323528" y="303039"/>
            <a:ext cx="713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285750" indent="-285750">
              <a:buFont typeface="Wingdings" charset="2"/>
              <a:buChar char="q"/>
              <a:defRPr sz="2400"/>
            </a:lvl1pPr>
          </a:lstStyle>
          <a:p>
            <a:r>
              <a:rPr lang="en-GB" sz="3200" dirty="0" smtClean="0">
                <a:solidFill>
                  <a:schemeClr val="bg1"/>
                </a:solidFill>
              </a:rPr>
              <a:t> </a:t>
            </a:r>
            <a:r>
              <a:rPr lang="en-GB" sz="3200" dirty="0">
                <a:solidFill>
                  <a:schemeClr val="bg1"/>
                </a:solidFill>
              </a:rPr>
              <a:t>What do we know and do not know </a:t>
            </a:r>
            <a:r>
              <a:rPr lang="mr-IN" sz="3200" dirty="0">
                <a:solidFill>
                  <a:schemeClr val="bg1"/>
                </a:solidFill>
              </a:rPr>
              <a:t>…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60091" y="879103"/>
            <a:ext cx="2929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GB" sz="2400" dirty="0" smtClean="0">
                <a:solidFill>
                  <a:schemeClr val="bg1"/>
                </a:solidFill>
              </a:rPr>
              <a:t>Inside the Monolith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5" y="2123043"/>
            <a:ext cx="244827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Assembly  and Alignment of Guides in Insert</a:t>
            </a:r>
            <a:endParaRPr lang="en-GB" dirty="0"/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>
            <a:off x="2915817" y="2584708"/>
            <a:ext cx="259228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597973"/>
            <a:ext cx="1623724" cy="91797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96436" y="2627375"/>
            <a:ext cx="2729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NBEX Tool + Transportation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344178" y="3150260"/>
            <a:ext cx="2852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Location and conditions TBD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132" y="1597973"/>
            <a:ext cx="3520821" cy="243881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55576" y="4509120"/>
            <a:ext cx="8060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 smtClean="0"/>
              <a:t>Transportation test under investigation to better understand misalignment issues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746923" y="4097122"/>
            <a:ext cx="4974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 smtClean="0"/>
              <a:t>Assembly area and conditions not fully defined  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746923" y="5575020"/>
            <a:ext cx="49215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 smtClean="0"/>
              <a:t>How do we get organized in this assembly area:</a:t>
            </a:r>
          </a:p>
          <a:p>
            <a:r>
              <a:rPr lang="en-GB" dirty="0"/>
              <a:t> </a:t>
            </a:r>
            <a:r>
              <a:rPr lang="en-GB" dirty="0" smtClean="0"/>
              <a:t>  		</a:t>
            </a:r>
          </a:p>
          <a:p>
            <a:r>
              <a:rPr lang="en-GB" dirty="0"/>
              <a:t>	</a:t>
            </a:r>
            <a:r>
              <a:rPr lang="en-GB" dirty="0" smtClean="0"/>
              <a:t>		Who does what? 	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242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/>
          </a:p>
        </p:txBody>
      </p:sp>
      <p:sp>
        <p:nvSpPr>
          <p:cNvPr id="5" name="TextBox 4"/>
          <p:cNvSpPr txBox="1"/>
          <p:nvPr/>
        </p:nvSpPr>
        <p:spPr>
          <a:xfrm>
            <a:off x="323528" y="303039"/>
            <a:ext cx="713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285750" indent="-285750">
              <a:buFont typeface="Wingdings" charset="2"/>
              <a:buChar char="q"/>
              <a:defRPr sz="2400"/>
            </a:lvl1pPr>
          </a:lstStyle>
          <a:p>
            <a:r>
              <a:rPr lang="en-GB" sz="3200" dirty="0" smtClean="0">
                <a:solidFill>
                  <a:schemeClr val="bg1"/>
                </a:solidFill>
              </a:rPr>
              <a:t> </a:t>
            </a:r>
            <a:r>
              <a:rPr lang="en-GB" sz="3200" dirty="0">
                <a:solidFill>
                  <a:schemeClr val="bg1"/>
                </a:solidFill>
              </a:rPr>
              <a:t>What do we know and do not know </a:t>
            </a:r>
            <a:r>
              <a:rPr lang="mr-IN" sz="3200" dirty="0">
                <a:solidFill>
                  <a:schemeClr val="bg1"/>
                </a:solidFill>
              </a:rPr>
              <a:t>…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60091" y="879103"/>
            <a:ext cx="2656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GB" sz="2400" dirty="0" smtClean="0">
                <a:solidFill>
                  <a:schemeClr val="bg1"/>
                </a:solidFill>
              </a:rPr>
              <a:t>Inside the Bunker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1484784"/>
            <a:ext cx="109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Problem: 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691680" y="1494757"/>
            <a:ext cx="5005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Bunker area moving independently of the Monolith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691680" y="1947711"/>
            <a:ext cx="5169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Monolith (Port Block)  almost not visible from Bunker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648047"/>
            <a:ext cx="5652120" cy="386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0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/>
          </a:p>
        </p:txBody>
      </p:sp>
      <p:sp>
        <p:nvSpPr>
          <p:cNvPr id="5" name="TextBox 4"/>
          <p:cNvSpPr txBox="1"/>
          <p:nvPr/>
        </p:nvSpPr>
        <p:spPr>
          <a:xfrm>
            <a:off x="1253046" y="1628800"/>
            <a:ext cx="7085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Need to Provide References attached to the Port Block to propagate TCS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but we do not see Port Block anymore!!!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30672"/>
            <a:ext cx="4445712" cy="2304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836" y="3227699"/>
            <a:ext cx="3937644" cy="2316961"/>
          </a:xfrm>
          <a:prstGeom prst="rect">
            <a:avLst/>
          </a:prstGeom>
        </p:spPr>
      </p:pic>
      <p:sp>
        <p:nvSpPr>
          <p:cNvPr id="8" name="U-Turn Arrow 7"/>
          <p:cNvSpPr/>
          <p:nvPr/>
        </p:nvSpPr>
        <p:spPr>
          <a:xfrm>
            <a:off x="3442668" y="2564904"/>
            <a:ext cx="3024336" cy="648072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Or 9"/>
          <p:cNvSpPr/>
          <p:nvPr/>
        </p:nvSpPr>
        <p:spPr>
          <a:xfrm>
            <a:off x="6394996" y="3282099"/>
            <a:ext cx="144016" cy="144016"/>
          </a:xfrm>
          <a:prstGeom prst="flowChartO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r 10"/>
          <p:cNvSpPr/>
          <p:nvPr/>
        </p:nvSpPr>
        <p:spPr>
          <a:xfrm>
            <a:off x="2553438" y="4149080"/>
            <a:ext cx="144016" cy="144016"/>
          </a:xfrm>
          <a:prstGeom prst="flowChartO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r 11"/>
          <p:cNvSpPr/>
          <p:nvPr/>
        </p:nvSpPr>
        <p:spPr>
          <a:xfrm>
            <a:off x="2987824" y="3405404"/>
            <a:ext cx="144016" cy="144016"/>
          </a:xfrm>
          <a:prstGeom prst="flowChartO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r 12"/>
          <p:cNvSpPr/>
          <p:nvPr/>
        </p:nvSpPr>
        <p:spPr>
          <a:xfrm>
            <a:off x="2699792" y="3354107"/>
            <a:ext cx="144016" cy="144016"/>
          </a:xfrm>
          <a:prstGeom prst="flowChartO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r 13"/>
          <p:cNvSpPr/>
          <p:nvPr/>
        </p:nvSpPr>
        <p:spPr>
          <a:xfrm>
            <a:off x="6969950" y="3391262"/>
            <a:ext cx="144016" cy="144016"/>
          </a:xfrm>
          <a:prstGeom prst="flowChartO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r 14"/>
          <p:cNvSpPr/>
          <p:nvPr/>
        </p:nvSpPr>
        <p:spPr>
          <a:xfrm>
            <a:off x="7433536" y="3477412"/>
            <a:ext cx="144016" cy="144016"/>
          </a:xfrm>
          <a:prstGeom prst="flowChartO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r 15"/>
          <p:cNvSpPr/>
          <p:nvPr/>
        </p:nvSpPr>
        <p:spPr>
          <a:xfrm>
            <a:off x="7718791" y="3515166"/>
            <a:ext cx="144016" cy="144016"/>
          </a:xfrm>
          <a:prstGeom prst="flowChartO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323528" y="303039"/>
            <a:ext cx="713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285750" indent="-285750">
              <a:buFont typeface="Wingdings" charset="2"/>
              <a:buChar char="q"/>
              <a:defRPr sz="2400"/>
            </a:lvl1pPr>
          </a:lstStyle>
          <a:p>
            <a:r>
              <a:rPr lang="en-GB" sz="3200" dirty="0" smtClean="0">
                <a:solidFill>
                  <a:schemeClr val="bg1"/>
                </a:solidFill>
              </a:rPr>
              <a:t> </a:t>
            </a:r>
            <a:r>
              <a:rPr lang="en-GB" sz="3200" dirty="0">
                <a:solidFill>
                  <a:schemeClr val="bg1"/>
                </a:solidFill>
              </a:rPr>
              <a:t>What do we know and do not know </a:t>
            </a:r>
            <a:r>
              <a:rPr lang="mr-IN" sz="3200" dirty="0">
                <a:solidFill>
                  <a:schemeClr val="bg1"/>
                </a:solidFill>
              </a:rPr>
              <a:t>…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60091" y="879103"/>
            <a:ext cx="2656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GB" sz="2400" dirty="0" smtClean="0">
                <a:solidFill>
                  <a:schemeClr val="bg1"/>
                </a:solidFill>
              </a:rPr>
              <a:t>Inside the Bunker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9" name="Or 18"/>
          <p:cNvSpPr/>
          <p:nvPr/>
        </p:nvSpPr>
        <p:spPr>
          <a:xfrm>
            <a:off x="7020272" y="2636912"/>
            <a:ext cx="144016" cy="144016"/>
          </a:xfrm>
          <a:prstGeom prst="flowChartO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7236296" y="2492375"/>
            <a:ext cx="341256" cy="1445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77552" y="2204864"/>
            <a:ext cx="149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Another here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2486610" y="5816553"/>
            <a:ext cx="4522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Permanent corner cube reflectors under study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871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76256" y="6314727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/>
          </a:p>
        </p:txBody>
      </p:sp>
      <p:sp>
        <p:nvSpPr>
          <p:cNvPr id="5" name="TextBox 4"/>
          <p:cNvSpPr txBox="1"/>
          <p:nvPr/>
        </p:nvSpPr>
        <p:spPr>
          <a:xfrm>
            <a:off x="539552" y="404664"/>
            <a:ext cx="20203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Content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4662" y="1556792"/>
            <a:ext cx="7137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285750" indent="-285750">
              <a:buFont typeface="Wingdings" charset="2"/>
              <a:buChar char="q"/>
              <a:defRPr sz="2400"/>
            </a:lvl1pPr>
          </a:lstStyle>
          <a:p>
            <a:r>
              <a:rPr lang="en-GB" dirty="0" smtClean="0"/>
              <a:t> Central SAM Team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95826" y="4391210"/>
            <a:ext cx="2113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GB" dirty="0" smtClean="0"/>
              <a:t>Inside the Bunker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2316029" y="4988496"/>
            <a:ext cx="2815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GB" dirty="0" smtClean="0"/>
              <a:t>In the Experimental Halls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2286528" y="5611926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GB" dirty="0" smtClean="0"/>
              <a:t>In </a:t>
            </a:r>
            <a:r>
              <a:rPr lang="en-GB" smtClean="0"/>
              <a:t>the Guide </a:t>
            </a:r>
            <a:r>
              <a:rPr lang="en-GB" dirty="0" smtClean="0"/>
              <a:t>Halls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2295826" y="6265940"/>
            <a:ext cx="2985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GB" dirty="0" smtClean="0"/>
              <a:t>In the Experimental Cabins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1036206" y="3690270"/>
            <a:ext cx="6056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GB" sz="2400" dirty="0" smtClean="0"/>
              <a:t> What do we know and do not know </a:t>
            </a:r>
            <a:r>
              <a:rPr lang="mr-IN" sz="2400" dirty="0" smtClean="0"/>
              <a:t>…</a:t>
            </a:r>
            <a:endParaRPr lang="en-GB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295160" y="2534731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GB" dirty="0" smtClean="0"/>
              <a:t>Team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2295160" y="2048140"/>
            <a:ext cx="2315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GB" dirty="0" smtClean="0"/>
              <a:t>Alignment Strategy 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2270392" y="3029011"/>
            <a:ext cx="3015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GB" dirty="0" smtClean="0"/>
              <a:t>Activities up to now on site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009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20</a:t>
            </a:fld>
            <a:endParaRPr lang="sv-SE"/>
          </a:p>
        </p:txBody>
      </p:sp>
      <p:sp>
        <p:nvSpPr>
          <p:cNvPr id="5" name="TextBox 4"/>
          <p:cNvSpPr txBox="1"/>
          <p:nvPr/>
        </p:nvSpPr>
        <p:spPr>
          <a:xfrm>
            <a:off x="323528" y="303039"/>
            <a:ext cx="713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285750" indent="-285750">
              <a:buFont typeface="Wingdings" charset="2"/>
              <a:buChar char="q"/>
              <a:defRPr sz="2400"/>
            </a:lvl1pPr>
          </a:lstStyle>
          <a:p>
            <a:r>
              <a:rPr lang="en-GB" sz="3200" dirty="0" smtClean="0">
                <a:solidFill>
                  <a:schemeClr val="bg1"/>
                </a:solidFill>
              </a:rPr>
              <a:t> </a:t>
            </a:r>
            <a:r>
              <a:rPr lang="en-GB" sz="3200" dirty="0">
                <a:solidFill>
                  <a:schemeClr val="bg1"/>
                </a:solidFill>
              </a:rPr>
              <a:t>What do we know and do not know </a:t>
            </a:r>
            <a:r>
              <a:rPr lang="mr-IN" sz="3200" dirty="0">
                <a:solidFill>
                  <a:schemeClr val="bg1"/>
                </a:solidFill>
              </a:rPr>
              <a:t>…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60091" y="879103"/>
            <a:ext cx="2656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GB" sz="2400" dirty="0" smtClean="0">
                <a:solidFill>
                  <a:schemeClr val="bg1"/>
                </a:solidFill>
              </a:rPr>
              <a:t>Inside the Bunker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556792"/>
            <a:ext cx="5868144" cy="33597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2" y="1775870"/>
            <a:ext cx="2594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Dense Network Available: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413490"/>
            <a:ext cx="28438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 smtClean="0"/>
              <a:t>On light shutter structure ( attached to port block)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On CF walls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References on the baseplates ( cone)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Probably additional ones on Bunker walls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67544" y="4930196"/>
            <a:ext cx="1160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Reminder: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360091" y="5373216"/>
            <a:ext cx="76069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Reservation on baseplates for NBEX tool attachments</a:t>
            </a:r>
          </a:p>
          <a:p>
            <a:r>
              <a:rPr lang="en-GB" dirty="0" smtClean="0"/>
              <a:t>Reservation on baseplates for References ( drawing will be communicated soon)</a:t>
            </a:r>
          </a:p>
          <a:p>
            <a:r>
              <a:rPr lang="en-GB" dirty="0" smtClean="0"/>
              <a:t>Provide soon detail 3D model for Integration purposes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471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/>
          </a:p>
        </p:txBody>
      </p:sp>
      <p:sp>
        <p:nvSpPr>
          <p:cNvPr id="5" name="TextBox 4"/>
          <p:cNvSpPr txBox="1"/>
          <p:nvPr/>
        </p:nvSpPr>
        <p:spPr>
          <a:xfrm>
            <a:off x="323528" y="303039"/>
            <a:ext cx="713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285750" indent="-285750">
              <a:buFont typeface="Wingdings" charset="2"/>
              <a:buChar char="q"/>
              <a:defRPr sz="2400"/>
            </a:lvl1pPr>
          </a:lstStyle>
          <a:p>
            <a:r>
              <a:rPr lang="en-GB" sz="3200" dirty="0" smtClean="0">
                <a:solidFill>
                  <a:schemeClr val="bg1"/>
                </a:solidFill>
              </a:rPr>
              <a:t> </a:t>
            </a:r>
            <a:r>
              <a:rPr lang="en-GB" sz="3200" dirty="0">
                <a:solidFill>
                  <a:schemeClr val="bg1"/>
                </a:solidFill>
              </a:rPr>
              <a:t>What do we know and do not know </a:t>
            </a:r>
            <a:r>
              <a:rPr lang="mr-IN" sz="3200" dirty="0">
                <a:solidFill>
                  <a:schemeClr val="bg1"/>
                </a:solidFill>
              </a:rPr>
              <a:t>…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60091" y="879103"/>
            <a:ext cx="2656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GB" sz="2400" dirty="0" smtClean="0">
                <a:solidFill>
                  <a:schemeClr val="bg1"/>
                </a:solidFill>
              </a:rPr>
              <a:t>Inside the Bunker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1561915"/>
            <a:ext cx="398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 smtClean="0"/>
              <a:t>Strategy for Alignment inside the bunker</a:t>
            </a:r>
            <a:endParaRPr lang="en-GB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971600" y="2328814"/>
            <a:ext cx="313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- drop the tracker from the roof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971601" y="2919293"/>
            <a:ext cx="81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- attach some prisms to convenient location (in situ or Remote Handling) + permanent prims on light shutter structure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972934" y="3558780"/>
            <a:ext cx="760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- locate the tracker and measure the part to be aligned ( can be done remotely)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971600" y="4213005"/>
            <a:ext cx="6357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- track position of component while acting on adjustment systems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779912" y="5100011"/>
            <a:ext cx="5177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How do we place/orient/remove prisms in RH mode?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779912" y="5699782"/>
            <a:ext cx="394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How to operate the adjustment system?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563888" y="4941168"/>
            <a:ext cx="5393980" cy="14151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289647" y="5145784"/>
            <a:ext cx="1656184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Not applicable for Chopper!</a:t>
            </a:r>
          </a:p>
          <a:p>
            <a:r>
              <a:rPr lang="en-GB" dirty="0" smtClean="0"/>
              <a:t>Forced centring with kinematic mount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087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22</a:t>
            </a:fld>
            <a:endParaRPr lang="sv-SE"/>
          </a:p>
        </p:txBody>
      </p:sp>
      <p:sp>
        <p:nvSpPr>
          <p:cNvPr id="3" name="TextBox 2"/>
          <p:cNvSpPr txBox="1"/>
          <p:nvPr/>
        </p:nvSpPr>
        <p:spPr>
          <a:xfrm>
            <a:off x="323528" y="303039"/>
            <a:ext cx="713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285750" indent="-285750">
              <a:buFont typeface="Wingdings" charset="2"/>
              <a:buChar char="q"/>
              <a:defRPr sz="2400"/>
            </a:lvl1pPr>
          </a:lstStyle>
          <a:p>
            <a:r>
              <a:rPr lang="en-GB" sz="3200" dirty="0" smtClean="0">
                <a:solidFill>
                  <a:schemeClr val="bg1"/>
                </a:solidFill>
              </a:rPr>
              <a:t> </a:t>
            </a:r>
            <a:r>
              <a:rPr lang="en-GB" sz="3200" dirty="0">
                <a:solidFill>
                  <a:schemeClr val="bg1"/>
                </a:solidFill>
              </a:rPr>
              <a:t>What do we know and do not know </a:t>
            </a:r>
            <a:r>
              <a:rPr lang="mr-IN" sz="3200" dirty="0">
                <a:solidFill>
                  <a:schemeClr val="bg1"/>
                </a:solidFill>
              </a:rPr>
              <a:t>…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60091" y="879103"/>
            <a:ext cx="2839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GB" sz="2400" dirty="0" smtClean="0">
                <a:solidFill>
                  <a:schemeClr val="bg1"/>
                </a:solidFill>
              </a:rPr>
              <a:t>In Instrument Halls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63878"/>
            <a:ext cx="5050176" cy="5152822"/>
          </a:xfrm>
          <a:prstGeom prst="rect">
            <a:avLst/>
          </a:prstGeom>
        </p:spPr>
      </p:pic>
      <p:sp>
        <p:nvSpPr>
          <p:cNvPr id="7" name="Or 6"/>
          <p:cNvSpPr/>
          <p:nvPr/>
        </p:nvSpPr>
        <p:spPr>
          <a:xfrm>
            <a:off x="1115616" y="3789040"/>
            <a:ext cx="144016" cy="144016"/>
          </a:xfrm>
          <a:prstGeom prst="flowChartO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r 7"/>
          <p:cNvSpPr/>
          <p:nvPr/>
        </p:nvSpPr>
        <p:spPr>
          <a:xfrm>
            <a:off x="1187624" y="4005064"/>
            <a:ext cx="144016" cy="144016"/>
          </a:xfrm>
          <a:prstGeom prst="flowChartO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r 8"/>
          <p:cNvSpPr/>
          <p:nvPr/>
        </p:nvSpPr>
        <p:spPr>
          <a:xfrm>
            <a:off x="1259632" y="4221088"/>
            <a:ext cx="144016" cy="144016"/>
          </a:xfrm>
          <a:prstGeom prst="flowChartO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r 9"/>
          <p:cNvSpPr/>
          <p:nvPr/>
        </p:nvSpPr>
        <p:spPr>
          <a:xfrm>
            <a:off x="1403648" y="4437112"/>
            <a:ext cx="144016" cy="144016"/>
          </a:xfrm>
          <a:prstGeom prst="flowChartO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r 10"/>
          <p:cNvSpPr/>
          <p:nvPr/>
        </p:nvSpPr>
        <p:spPr>
          <a:xfrm>
            <a:off x="1475656" y="4725144"/>
            <a:ext cx="144016" cy="144016"/>
          </a:xfrm>
          <a:prstGeom prst="flowChartO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r 11"/>
          <p:cNvSpPr/>
          <p:nvPr/>
        </p:nvSpPr>
        <p:spPr>
          <a:xfrm>
            <a:off x="1619672" y="5013176"/>
            <a:ext cx="144016" cy="144016"/>
          </a:xfrm>
          <a:prstGeom prst="flowChartO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r 12"/>
          <p:cNvSpPr/>
          <p:nvPr/>
        </p:nvSpPr>
        <p:spPr>
          <a:xfrm>
            <a:off x="1691680" y="5301208"/>
            <a:ext cx="144016" cy="144016"/>
          </a:xfrm>
          <a:prstGeom prst="flowChartO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r 13"/>
          <p:cNvSpPr/>
          <p:nvPr/>
        </p:nvSpPr>
        <p:spPr>
          <a:xfrm>
            <a:off x="1763688" y="5589240"/>
            <a:ext cx="144016" cy="144016"/>
          </a:xfrm>
          <a:prstGeom prst="flowChartO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r 14"/>
          <p:cNvSpPr/>
          <p:nvPr/>
        </p:nvSpPr>
        <p:spPr>
          <a:xfrm>
            <a:off x="2123728" y="5805264"/>
            <a:ext cx="144016" cy="144016"/>
          </a:xfrm>
          <a:prstGeom prst="flowChartO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r 15"/>
          <p:cNvSpPr/>
          <p:nvPr/>
        </p:nvSpPr>
        <p:spPr>
          <a:xfrm>
            <a:off x="2699792" y="5877272"/>
            <a:ext cx="144016" cy="144016"/>
          </a:xfrm>
          <a:prstGeom prst="flowChartO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r 16"/>
          <p:cNvSpPr/>
          <p:nvPr/>
        </p:nvSpPr>
        <p:spPr>
          <a:xfrm>
            <a:off x="2987824" y="5661248"/>
            <a:ext cx="144016" cy="144016"/>
          </a:xfrm>
          <a:prstGeom prst="flowChartO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r 17"/>
          <p:cNvSpPr/>
          <p:nvPr/>
        </p:nvSpPr>
        <p:spPr>
          <a:xfrm>
            <a:off x="2771800" y="5373216"/>
            <a:ext cx="144016" cy="144016"/>
          </a:xfrm>
          <a:prstGeom prst="flowChartO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r 18"/>
          <p:cNvSpPr/>
          <p:nvPr/>
        </p:nvSpPr>
        <p:spPr>
          <a:xfrm>
            <a:off x="2627784" y="5013176"/>
            <a:ext cx="144016" cy="144016"/>
          </a:xfrm>
          <a:prstGeom prst="flowChartO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r 19"/>
          <p:cNvSpPr/>
          <p:nvPr/>
        </p:nvSpPr>
        <p:spPr>
          <a:xfrm>
            <a:off x="2267744" y="4725144"/>
            <a:ext cx="144016" cy="144016"/>
          </a:xfrm>
          <a:prstGeom prst="flowChartO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r 20"/>
          <p:cNvSpPr/>
          <p:nvPr/>
        </p:nvSpPr>
        <p:spPr>
          <a:xfrm>
            <a:off x="2123728" y="4509120"/>
            <a:ext cx="144016" cy="144016"/>
          </a:xfrm>
          <a:prstGeom prst="flowChartO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r 21"/>
          <p:cNvSpPr/>
          <p:nvPr/>
        </p:nvSpPr>
        <p:spPr>
          <a:xfrm>
            <a:off x="1979712" y="4293096"/>
            <a:ext cx="144016" cy="144016"/>
          </a:xfrm>
          <a:prstGeom prst="flowChartO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r 22"/>
          <p:cNvSpPr/>
          <p:nvPr/>
        </p:nvSpPr>
        <p:spPr>
          <a:xfrm>
            <a:off x="1763688" y="4077072"/>
            <a:ext cx="144016" cy="144016"/>
          </a:xfrm>
          <a:prstGeom prst="flowChartO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r 23"/>
          <p:cNvSpPr/>
          <p:nvPr/>
        </p:nvSpPr>
        <p:spPr>
          <a:xfrm>
            <a:off x="1619672" y="3789040"/>
            <a:ext cx="144016" cy="144016"/>
          </a:xfrm>
          <a:prstGeom prst="flowChartO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r 24"/>
          <p:cNvSpPr/>
          <p:nvPr/>
        </p:nvSpPr>
        <p:spPr>
          <a:xfrm>
            <a:off x="4283968" y="6021288"/>
            <a:ext cx="144016" cy="144016"/>
          </a:xfrm>
          <a:prstGeom prst="flowChartOr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Arrow Connector 26"/>
          <p:cNvCxnSpPr>
            <a:endCxn id="25" idx="6"/>
          </p:cNvCxnSpPr>
          <p:nvPr/>
        </p:nvCxnSpPr>
        <p:spPr>
          <a:xfrm flipH="1" flipV="1">
            <a:off x="4427984" y="6093296"/>
            <a:ext cx="729696" cy="3600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1374485" y="5928189"/>
            <a:ext cx="698989" cy="5251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231559" y="6453336"/>
            <a:ext cx="2768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Vertical Absolute Reference</a:t>
            </a:r>
            <a:endParaRPr lang="en-GB" i="1" dirty="0"/>
          </a:p>
        </p:txBody>
      </p:sp>
      <p:sp>
        <p:nvSpPr>
          <p:cNvPr id="35" name="TextBox 34"/>
          <p:cNvSpPr txBox="1"/>
          <p:nvPr/>
        </p:nvSpPr>
        <p:spPr>
          <a:xfrm>
            <a:off x="108049" y="6474846"/>
            <a:ext cx="2051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Network References</a:t>
            </a:r>
            <a:endParaRPr lang="en-GB" i="1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5292080" y="1556792"/>
            <a:ext cx="72008" cy="46339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732240" y="1580321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Network</a:t>
            </a:r>
            <a:endParaRPr lang="en-GB"/>
          </a:p>
        </p:txBody>
      </p:sp>
      <p:sp>
        <p:nvSpPr>
          <p:cNvPr id="28" name="TextBox 27"/>
          <p:cNvSpPr txBox="1"/>
          <p:nvPr/>
        </p:nvSpPr>
        <p:spPr>
          <a:xfrm>
            <a:off x="5339375" y="2503643"/>
            <a:ext cx="3779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 smtClean="0"/>
              <a:t>Dense network on the Experimental floor ( re-measured as much as we can have access) </a:t>
            </a:r>
            <a:r>
              <a:rPr lang="mr-IN" dirty="0" smtClean="0"/>
              <a:t>–</a:t>
            </a:r>
            <a:r>
              <a:rPr lang="en-GB" dirty="0" smtClean="0"/>
              <a:t> out of the Shielding</a:t>
            </a:r>
            <a:endParaRPr lang="en-GB" dirty="0"/>
          </a:p>
        </p:txBody>
      </p:sp>
      <p:sp>
        <p:nvSpPr>
          <p:cNvPr id="33" name="TextBox 32"/>
          <p:cNvSpPr txBox="1"/>
          <p:nvPr/>
        </p:nvSpPr>
        <p:spPr>
          <a:xfrm>
            <a:off x="5364088" y="4257962"/>
            <a:ext cx="3779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 smtClean="0"/>
              <a:t>Additional references covered by the shielding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269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23</a:t>
            </a:fld>
            <a:endParaRPr lang="sv-SE"/>
          </a:p>
        </p:txBody>
      </p:sp>
      <p:sp>
        <p:nvSpPr>
          <p:cNvPr id="5" name="TextBox 4"/>
          <p:cNvSpPr txBox="1"/>
          <p:nvPr/>
        </p:nvSpPr>
        <p:spPr>
          <a:xfrm>
            <a:off x="323528" y="303039"/>
            <a:ext cx="713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285750" indent="-285750">
              <a:buFont typeface="Wingdings" charset="2"/>
              <a:buChar char="q"/>
              <a:defRPr sz="2400"/>
            </a:lvl1pPr>
          </a:lstStyle>
          <a:p>
            <a:r>
              <a:rPr lang="en-GB" sz="3200" dirty="0" smtClean="0">
                <a:solidFill>
                  <a:schemeClr val="bg1"/>
                </a:solidFill>
              </a:rPr>
              <a:t> </a:t>
            </a:r>
            <a:r>
              <a:rPr lang="en-GB" sz="3200" dirty="0">
                <a:solidFill>
                  <a:schemeClr val="bg1"/>
                </a:solidFill>
              </a:rPr>
              <a:t>What do we know and do not know </a:t>
            </a:r>
            <a:r>
              <a:rPr lang="mr-IN" sz="3200" dirty="0">
                <a:solidFill>
                  <a:schemeClr val="bg1"/>
                </a:solidFill>
              </a:rPr>
              <a:t>…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60091" y="879103"/>
            <a:ext cx="2839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GB" sz="2400" dirty="0" smtClean="0">
                <a:solidFill>
                  <a:schemeClr val="bg1"/>
                </a:solidFill>
              </a:rPr>
              <a:t>In Instrument Halls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48398"/>
            <a:ext cx="3270414" cy="17736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0" y="3882286"/>
            <a:ext cx="3619429" cy="28118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542" y="3882286"/>
            <a:ext cx="3947262" cy="28118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08157" y="2570967"/>
            <a:ext cx="3512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Test </a:t>
            </a:r>
            <a:r>
              <a:rPr lang="en-GB"/>
              <a:t>o</a:t>
            </a:r>
            <a:r>
              <a:rPr lang="en-GB" smtClean="0"/>
              <a:t>n going for supporting system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0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36" b="35026"/>
          <a:stretch/>
        </p:blipFill>
        <p:spPr bwMode="auto">
          <a:xfrm>
            <a:off x="5804765" y="1780870"/>
            <a:ext cx="1521468" cy="12979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241061" y="6448251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24</a:t>
            </a:fld>
            <a:endParaRPr lang="sv-SE"/>
          </a:p>
        </p:txBody>
      </p:sp>
      <p:sp>
        <p:nvSpPr>
          <p:cNvPr id="5" name="TextBox 4"/>
          <p:cNvSpPr txBox="1"/>
          <p:nvPr/>
        </p:nvSpPr>
        <p:spPr>
          <a:xfrm>
            <a:off x="323528" y="303039"/>
            <a:ext cx="713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285750" indent="-285750">
              <a:buFont typeface="Wingdings" charset="2"/>
              <a:buChar char="q"/>
              <a:defRPr sz="2400"/>
            </a:lvl1pPr>
          </a:lstStyle>
          <a:p>
            <a:r>
              <a:rPr lang="en-GB" sz="3200" dirty="0" smtClean="0">
                <a:solidFill>
                  <a:schemeClr val="bg1"/>
                </a:solidFill>
              </a:rPr>
              <a:t> </a:t>
            </a:r>
            <a:r>
              <a:rPr lang="en-GB" sz="3200" dirty="0">
                <a:solidFill>
                  <a:schemeClr val="bg1"/>
                </a:solidFill>
              </a:rPr>
              <a:t>What do we know and do not know </a:t>
            </a:r>
            <a:r>
              <a:rPr lang="mr-IN" sz="3200" dirty="0">
                <a:solidFill>
                  <a:schemeClr val="bg1"/>
                </a:solidFill>
              </a:rPr>
              <a:t>…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60091" y="879103"/>
            <a:ext cx="2839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GB" sz="2400" dirty="0" smtClean="0">
                <a:solidFill>
                  <a:schemeClr val="bg1"/>
                </a:solidFill>
              </a:rPr>
              <a:t>In Instrument Halls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839" y="3603344"/>
            <a:ext cx="2234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Loading test E01</a:t>
            </a:r>
            <a:endParaRPr lang="en-GB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508297"/>
            <a:ext cx="1686337" cy="20069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5503458" y="2621234"/>
            <a:ext cx="121462" cy="58513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  <a:scene3d>
            <a:camera prst="orthographicFront">
              <a:rot lat="0" lon="0" rev="206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6" y="1528475"/>
            <a:ext cx="3558602" cy="1951134"/>
          </a:xfrm>
          <a:prstGeom prst="rect">
            <a:avLst/>
          </a:prstGeom>
        </p:spPr>
      </p:pic>
      <p:pic>
        <p:nvPicPr>
          <p:cNvPr id="14" name="Picture 13" descr="/Volumes/Share/Collaboration Area/Survey Alignment Metrology/Fabien/2017 08 30 E1 loading/E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" t="7853" r="9334" b="9687"/>
          <a:stretch/>
        </p:blipFill>
        <p:spPr bwMode="auto">
          <a:xfrm>
            <a:off x="450579" y="5484952"/>
            <a:ext cx="961471" cy="7450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/Volumes/Share/Collaboration Area/Survey Alignment Metrology/Fabien/2017 08 30 E1 loading/E2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1" t="2346" r="10628" b="15069"/>
          <a:stretch/>
        </p:blipFill>
        <p:spPr bwMode="auto">
          <a:xfrm>
            <a:off x="1761483" y="5169149"/>
            <a:ext cx="1034746" cy="9868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 descr="/Volumes/Share/Collaboration Area/Survey Alignment Metrology/Fabien/2017 08 30 E1 loading/E3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" r="3060" b="2679"/>
          <a:stretch/>
        </p:blipFill>
        <p:spPr bwMode="auto">
          <a:xfrm>
            <a:off x="3145662" y="5074567"/>
            <a:ext cx="997906" cy="12302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 descr="/Volumes/Share/Collaboration Area/Survey Alignment Metrology/Fabien/2017 08 30 E1 loading/E4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" t="6838" r="6725" b="8192"/>
          <a:stretch/>
        </p:blipFill>
        <p:spPr bwMode="auto">
          <a:xfrm>
            <a:off x="4265888" y="5488526"/>
            <a:ext cx="1104055" cy="9694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 descr="/Volumes/Share/Collaboration Area/Survey Alignment Metrology/Fabien/2017 08 30 E1 loading/51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" t="2724" r="6212" b="6381"/>
          <a:stretch/>
        </p:blipFill>
        <p:spPr bwMode="auto">
          <a:xfrm>
            <a:off x="5704244" y="5484952"/>
            <a:ext cx="941687" cy="9632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 descr="/Volumes/Share/Collaboration Area/Survey Alignment Metrology/Fabien/2017 08 30 E1 loading/61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" t="2723" r="7717" b="4541"/>
          <a:stretch/>
        </p:blipFill>
        <p:spPr bwMode="auto">
          <a:xfrm>
            <a:off x="6901836" y="5484952"/>
            <a:ext cx="910524" cy="12743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171258" y="4630204"/>
            <a:ext cx="720080" cy="1333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1618844" y="4618279"/>
            <a:ext cx="720080" cy="1333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3051578" y="4618279"/>
            <a:ext cx="720080" cy="1333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3051578" y="4466574"/>
            <a:ext cx="720080" cy="1333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3037516" y="4307312"/>
            <a:ext cx="720080" cy="1333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1597356" y="4469265"/>
            <a:ext cx="720080" cy="1333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4361784" y="4636585"/>
            <a:ext cx="720080" cy="1333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4361784" y="4484880"/>
            <a:ext cx="720080" cy="1333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4347722" y="4325618"/>
            <a:ext cx="720080" cy="1333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5750718" y="4630687"/>
            <a:ext cx="720080" cy="1333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5750718" y="4478982"/>
            <a:ext cx="720080" cy="1333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5736656" y="4319720"/>
            <a:ext cx="720080" cy="1333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6948264" y="4604063"/>
            <a:ext cx="720080" cy="1333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6948264" y="4452358"/>
            <a:ext cx="720080" cy="1333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6934202" y="4293096"/>
            <a:ext cx="720080" cy="1333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6" name="Picture 45" descr="/Volumes/Share/Collaboration Area/Survey Alignment Metrology/Fabien/2017 08 30 E1 loading/64.JPG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3" t="2393" r="42767"/>
          <a:stretch/>
        </p:blipFill>
        <p:spPr bwMode="auto">
          <a:xfrm>
            <a:off x="1300568" y="6022715"/>
            <a:ext cx="175691" cy="1216196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842" y="1535375"/>
            <a:ext cx="2081695" cy="206796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 flipH="1">
            <a:off x="770952" y="6272801"/>
            <a:ext cx="571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0</a:t>
            </a:r>
            <a:endParaRPr lang="en-GB" sz="1400" dirty="0"/>
          </a:p>
        </p:txBody>
      </p:sp>
      <p:sp>
        <p:nvSpPr>
          <p:cNvPr id="52" name="TextBox 51"/>
          <p:cNvSpPr txBox="1"/>
          <p:nvPr/>
        </p:nvSpPr>
        <p:spPr>
          <a:xfrm flipH="1">
            <a:off x="1765881" y="6275389"/>
            <a:ext cx="908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smtClean="0"/>
              <a:t>0.8 mm</a:t>
            </a:r>
            <a:endParaRPr lang="en-GB" sz="1400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000" y="5494729"/>
            <a:ext cx="949649" cy="10559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17000" y="4323873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No load</a:t>
            </a:r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6291977" y="6603244"/>
            <a:ext cx="9412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Max : o.8mm</a:t>
            </a:r>
            <a:endParaRPr lang="en-GB" sz="110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125366" y="6541926"/>
            <a:ext cx="9733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Max : o.5 mm</a:t>
            </a:r>
            <a:endParaRPr lang="en-GB" sz="11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39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303039"/>
            <a:ext cx="713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285750" indent="-285750">
              <a:buFont typeface="Wingdings" charset="2"/>
              <a:buChar char="q"/>
              <a:defRPr sz="2400"/>
            </a:lvl1pPr>
          </a:lstStyle>
          <a:p>
            <a:r>
              <a:rPr lang="en-GB" sz="3200" dirty="0" smtClean="0">
                <a:solidFill>
                  <a:schemeClr val="bg1"/>
                </a:solidFill>
              </a:rPr>
              <a:t> </a:t>
            </a:r>
            <a:r>
              <a:rPr lang="en-GB" sz="3200" dirty="0">
                <a:solidFill>
                  <a:schemeClr val="bg1"/>
                </a:solidFill>
              </a:rPr>
              <a:t>What do we know and do not know </a:t>
            </a:r>
            <a:r>
              <a:rPr lang="mr-IN" sz="3200" dirty="0">
                <a:solidFill>
                  <a:schemeClr val="bg1"/>
                </a:solidFill>
              </a:rPr>
              <a:t>…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60091" y="879103"/>
            <a:ext cx="332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GB" sz="2400" dirty="0" smtClean="0">
                <a:solidFill>
                  <a:schemeClr val="bg1"/>
                </a:solidFill>
              </a:rPr>
              <a:t>In Experimental Cabins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29388"/>
            <a:ext cx="2988384" cy="19259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3" t="61893" r="37262" b="11555"/>
          <a:stretch/>
        </p:blipFill>
        <p:spPr>
          <a:xfrm>
            <a:off x="3293825" y="1475501"/>
            <a:ext cx="2845275" cy="23504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8" y="3825946"/>
            <a:ext cx="2035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Network references</a:t>
            </a:r>
            <a:endParaRPr lang="en-GB" dirty="0"/>
          </a:p>
        </p:txBody>
      </p:sp>
      <p:sp>
        <p:nvSpPr>
          <p:cNvPr id="15" name="Or 14"/>
          <p:cNvSpPr/>
          <p:nvPr/>
        </p:nvSpPr>
        <p:spPr>
          <a:xfrm>
            <a:off x="3491880" y="2636912"/>
            <a:ext cx="144016" cy="144016"/>
          </a:xfrm>
          <a:prstGeom prst="flowChartO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r 15"/>
          <p:cNvSpPr/>
          <p:nvPr/>
        </p:nvSpPr>
        <p:spPr>
          <a:xfrm>
            <a:off x="3707904" y="3212976"/>
            <a:ext cx="144016" cy="144016"/>
          </a:xfrm>
          <a:prstGeom prst="flowChartO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r 16"/>
          <p:cNvSpPr/>
          <p:nvPr/>
        </p:nvSpPr>
        <p:spPr>
          <a:xfrm>
            <a:off x="4572000" y="3573016"/>
            <a:ext cx="144016" cy="144016"/>
          </a:xfrm>
          <a:prstGeom prst="flowChartO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r 17"/>
          <p:cNvSpPr/>
          <p:nvPr/>
        </p:nvSpPr>
        <p:spPr>
          <a:xfrm>
            <a:off x="5220072" y="3501008"/>
            <a:ext cx="144016" cy="144016"/>
          </a:xfrm>
          <a:prstGeom prst="flowChartO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r 18"/>
          <p:cNvSpPr/>
          <p:nvPr/>
        </p:nvSpPr>
        <p:spPr>
          <a:xfrm>
            <a:off x="5580112" y="3068960"/>
            <a:ext cx="144016" cy="144016"/>
          </a:xfrm>
          <a:prstGeom prst="flowChartO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r 19"/>
          <p:cNvSpPr/>
          <p:nvPr/>
        </p:nvSpPr>
        <p:spPr>
          <a:xfrm>
            <a:off x="5292080" y="2708920"/>
            <a:ext cx="144016" cy="144016"/>
          </a:xfrm>
          <a:prstGeom prst="flowChartO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r 20"/>
          <p:cNvSpPr/>
          <p:nvPr/>
        </p:nvSpPr>
        <p:spPr>
          <a:xfrm>
            <a:off x="4572000" y="2420888"/>
            <a:ext cx="144016" cy="144016"/>
          </a:xfrm>
          <a:prstGeom prst="flowChartO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r 21"/>
          <p:cNvSpPr/>
          <p:nvPr/>
        </p:nvSpPr>
        <p:spPr>
          <a:xfrm>
            <a:off x="3995936" y="2492896"/>
            <a:ext cx="144016" cy="144016"/>
          </a:xfrm>
          <a:prstGeom prst="flowChartO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r 22"/>
          <p:cNvSpPr/>
          <p:nvPr/>
        </p:nvSpPr>
        <p:spPr>
          <a:xfrm>
            <a:off x="4644008" y="2708920"/>
            <a:ext cx="144016" cy="144016"/>
          </a:xfrm>
          <a:prstGeom prst="flowChartO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341306" y="4437112"/>
            <a:ext cx="738779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 smtClean="0"/>
              <a:t>Around the cabin on the floor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Inside the cabin:</a:t>
            </a:r>
          </a:p>
          <a:p>
            <a:pPr marL="742950" lvl="1" indent="-285750">
              <a:buFontTx/>
              <a:buChar char="-"/>
            </a:pPr>
            <a:r>
              <a:rPr lang="en-GB" dirty="0" smtClean="0"/>
              <a:t>On rigid walls ( can you drill the wall? Safety problem)</a:t>
            </a:r>
          </a:p>
          <a:p>
            <a:pPr marL="742950" lvl="1" indent="-285750">
              <a:buFontTx/>
              <a:buChar char="-"/>
            </a:pPr>
            <a:r>
              <a:rPr lang="en-GB" dirty="0" smtClean="0"/>
              <a:t>On the floor ( is the floor visible )</a:t>
            </a:r>
          </a:p>
          <a:p>
            <a:pPr marL="742950" lvl="1" indent="-285750">
              <a:buFontTx/>
              <a:buChar char="-"/>
            </a:pPr>
            <a:r>
              <a:rPr lang="en-GB" dirty="0" smtClean="0"/>
              <a:t>Connect to the outside while mounting the cabin  ( for mm accuracy)</a:t>
            </a:r>
          </a:p>
          <a:p>
            <a:pPr marL="742950" lvl="1" indent="-285750">
              <a:buFontTx/>
              <a:buChar char="-"/>
            </a:pPr>
            <a:r>
              <a:rPr lang="en-GB" dirty="0" smtClean="0"/>
              <a:t>Think on how to re measure the network through door or chicane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00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26</a:t>
            </a:fld>
            <a:endParaRPr lang="sv-S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64283"/>
            <a:ext cx="4120896" cy="5157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303039"/>
            <a:ext cx="713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285750" indent="-285750">
              <a:buFont typeface="Wingdings" charset="2"/>
              <a:buChar char="q"/>
              <a:defRPr sz="2400"/>
            </a:lvl1pPr>
          </a:lstStyle>
          <a:p>
            <a:r>
              <a:rPr lang="en-GB" sz="3200" dirty="0" smtClean="0">
                <a:solidFill>
                  <a:schemeClr val="bg1"/>
                </a:solidFill>
              </a:rPr>
              <a:t> </a:t>
            </a:r>
            <a:r>
              <a:rPr lang="en-GB" sz="3200" dirty="0">
                <a:solidFill>
                  <a:schemeClr val="bg1"/>
                </a:solidFill>
              </a:rPr>
              <a:t>What do we know and do not know </a:t>
            </a:r>
            <a:r>
              <a:rPr lang="mr-IN" sz="3200" dirty="0">
                <a:solidFill>
                  <a:schemeClr val="bg1"/>
                </a:solidFill>
              </a:rPr>
              <a:t>…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60091" y="879103"/>
            <a:ext cx="332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GB" sz="2400" dirty="0" smtClean="0">
                <a:solidFill>
                  <a:schemeClr val="bg1"/>
                </a:solidFill>
              </a:rPr>
              <a:t>In Experimental Cabins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4592393"/>
            <a:ext cx="1489929" cy="21328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564283"/>
            <a:ext cx="2915816" cy="20270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460" y="3707766"/>
            <a:ext cx="2843808" cy="19746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32040" y="5834705"/>
            <a:ext cx="213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Sample Environment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904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7504" y="1062513"/>
            <a:ext cx="8928992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GB" sz="2400" dirty="0" smtClean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GB" sz="2400" dirty="0" smtClean="0"/>
              <a:t>SAM team adopted Laser tracker solution ( with limited budget and resources)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GB" sz="2400" dirty="0" smtClean="0"/>
              <a:t>SAM team will provide dense network and updated values as much as we can.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GB" sz="2400" dirty="0" smtClean="0"/>
              <a:t>SAM Team will make sure to propagate TCS information outside the monolith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GB" sz="2400" dirty="0" smtClean="0"/>
              <a:t>ESS places Inserts inside the monolith 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	</a:t>
            </a:r>
            <a:r>
              <a:rPr lang="en-GB" sz="2400" dirty="0" smtClean="0"/>
              <a:t>	- But , how do we get organised in mounting area of 		guides in insert?</a:t>
            </a:r>
          </a:p>
          <a:p>
            <a:pPr>
              <a:lnSpc>
                <a:spcPct val="150000"/>
              </a:lnSpc>
            </a:pPr>
            <a:endParaRPr lang="en-GB" sz="2400" dirty="0" smtClean="0"/>
          </a:p>
          <a:p>
            <a:pPr>
              <a:lnSpc>
                <a:spcPct val="150000"/>
              </a:lnSpc>
            </a:pPr>
            <a:endParaRPr lang="en-GB" sz="2400" dirty="0"/>
          </a:p>
          <a:p>
            <a:pPr>
              <a:lnSpc>
                <a:spcPct val="150000"/>
              </a:lnSpc>
            </a:pP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476672"/>
            <a:ext cx="713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285750" indent="-285750">
              <a:buFont typeface="Wingdings" charset="2"/>
              <a:buChar char="q"/>
              <a:defRPr sz="2400"/>
            </a:lvl1pPr>
          </a:lstStyle>
          <a:p>
            <a:r>
              <a:rPr lang="en-GB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Conclusion 1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5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28</a:t>
            </a:fld>
            <a:endParaRPr lang="sv-SE"/>
          </a:p>
        </p:txBody>
      </p:sp>
      <p:sp>
        <p:nvSpPr>
          <p:cNvPr id="5" name="TextBox 4"/>
          <p:cNvSpPr txBox="1"/>
          <p:nvPr/>
        </p:nvSpPr>
        <p:spPr>
          <a:xfrm>
            <a:off x="395536" y="476672"/>
            <a:ext cx="713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285750" indent="-285750">
              <a:buFont typeface="Wingdings" charset="2"/>
              <a:buChar char="q"/>
              <a:defRPr sz="2400"/>
            </a:lvl1pPr>
          </a:lstStyle>
          <a:p>
            <a:r>
              <a:rPr lang="en-GB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Conclusion 2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1700808"/>
            <a:ext cx="69847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2000" dirty="0" smtClean="0"/>
              <a:t>Once you </a:t>
            </a:r>
            <a:r>
              <a:rPr lang="en-GB" sz="2000" smtClean="0"/>
              <a:t>have selected your guide vendors, please contact us:</a:t>
            </a:r>
            <a:endParaRPr lang="en-GB" sz="2000"/>
          </a:p>
        </p:txBody>
      </p:sp>
      <p:sp>
        <p:nvSpPr>
          <p:cNvPr id="7" name="TextBox 6"/>
          <p:cNvSpPr txBox="1"/>
          <p:nvPr/>
        </p:nvSpPr>
        <p:spPr>
          <a:xfrm>
            <a:off x="0" y="2492375"/>
            <a:ext cx="9289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- To collaborate to the design of supports , adjustment systems , and alignment strategy</a:t>
            </a:r>
            <a:endParaRPr lang="en-GB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347180"/>
            <a:ext cx="4848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- To understand who does what in each area.</a:t>
            </a:r>
            <a:endParaRPr lang="en-GB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201985"/>
            <a:ext cx="7533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smtClean="0"/>
              <a:t>-</a:t>
            </a:r>
            <a:r>
              <a:rPr lang="en-GB" sz="2000"/>
              <a:t> </a:t>
            </a:r>
            <a:r>
              <a:rPr lang="en-GB" sz="2000" smtClean="0"/>
              <a:t>To enable SAM </a:t>
            </a:r>
            <a:r>
              <a:rPr lang="en-GB" sz="2000"/>
              <a:t>team to provide the best support </a:t>
            </a:r>
            <a:r>
              <a:rPr lang="en-GB" sz="2000" smtClean="0"/>
              <a:t>possible.</a:t>
            </a:r>
            <a:endParaRPr lang="en-GB" sz="2000"/>
          </a:p>
        </p:txBody>
      </p:sp>
      <p:sp>
        <p:nvSpPr>
          <p:cNvPr id="10" name="TextBox 9"/>
          <p:cNvSpPr txBox="1"/>
          <p:nvPr/>
        </p:nvSpPr>
        <p:spPr>
          <a:xfrm>
            <a:off x="0" y="5164673"/>
            <a:ext cx="7533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-</a:t>
            </a:r>
            <a:r>
              <a:rPr lang="en-GB" sz="2000" dirty="0"/>
              <a:t> </a:t>
            </a:r>
            <a:r>
              <a:rPr lang="en-GB" sz="2000" dirty="0" smtClean="0"/>
              <a:t>To agree on details:  ex:  exchange of data ( </a:t>
            </a:r>
            <a:r>
              <a:rPr lang="en-GB" sz="2000" dirty="0" err="1" smtClean="0"/>
              <a:t>fiducialization</a:t>
            </a:r>
            <a:r>
              <a:rPr lang="en-GB" sz="2000" dirty="0" smtClean="0"/>
              <a:t> ,network)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5963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2114" y="3212976"/>
            <a:ext cx="2968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smtClean="0"/>
              <a:t>Thank you!</a:t>
            </a:r>
            <a:endParaRPr lang="en-GB" sz="4800"/>
          </a:p>
        </p:txBody>
      </p:sp>
      <p:sp>
        <p:nvSpPr>
          <p:cNvPr id="3" name="TextBox 2"/>
          <p:cNvSpPr txBox="1"/>
          <p:nvPr/>
        </p:nvSpPr>
        <p:spPr>
          <a:xfrm>
            <a:off x="2233981" y="4509120"/>
            <a:ext cx="413741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imes" charset="0"/>
                <a:ea typeface="Times" charset="0"/>
                <a:cs typeface="Times" charset="0"/>
              </a:rPr>
              <a:t>Usefull</a:t>
            </a:r>
            <a:r>
              <a:rPr lang="en-US" sz="2000" dirty="0" smtClean="0">
                <a:latin typeface="Times" charset="0"/>
                <a:ea typeface="Times" charset="0"/>
                <a:cs typeface="Times" charset="0"/>
              </a:rPr>
              <a:t> Links:</a:t>
            </a:r>
            <a:endParaRPr lang="en-US" sz="2000" dirty="0">
              <a:latin typeface="Times" charset="0"/>
              <a:ea typeface="Times" charset="0"/>
              <a:cs typeface="Times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latin typeface="Times" charset="0"/>
                <a:ea typeface="Times" charset="0"/>
                <a:cs typeface="Times" charset="0"/>
                <a:hlinkClick r:id="rId2"/>
              </a:rPr>
              <a:t>Confluence SAM page</a:t>
            </a:r>
            <a:endParaRPr lang="en-US" sz="2000" dirty="0" smtClean="0">
              <a:latin typeface="Times" charset="0"/>
              <a:ea typeface="Times" charset="0"/>
              <a:cs typeface="Times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latin typeface="Times" charset="0"/>
                <a:ea typeface="Times" charset="0"/>
                <a:cs typeface="Times" charset="0"/>
                <a:hlinkClick r:id="rId3"/>
              </a:rPr>
              <a:t>Request for SAM services</a:t>
            </a:r>
            <a:endParaRPr lang="en-US" sz="1400" dirty="0" smtClean="0">
              <a:latin typeface="Times" charset="0"/>
              <a:ea typeface="Times" charset="0"/>
              <a:cs typeface="Times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latin typeface="Times" charset="0"/>
                <a:ea typeface="Times" charset="0"/>
                <a:cs typeface="Times" charset="0"/>
                <a:hlinkClick r:id="rId4"/>
              </a:rPr>
              <a:t>Instructions for Point Cloud Viewer</a:t>
            </a:r>
            <a:endParaRPr lang="en-US" sz="2000" dirty="0" smtClean="0">
              <a:latin typeface="Times" charset="0"/>
              <a:ea typeface="Times" charset="0"/>
              <a:cs typeface="Times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latin typeface="Times" charset="0"/>
                <a:ea typeface="Times" charset="0"/>
                <a:cs typeface="Times" charset="0"/>
                <a:hlinkClick r:id="rId5"/>
              </a:rPr>
              <a:t>Truview service</a:t>
            </a:r>
            <a:endParaRPr lang="en-US" sz="2000" dirty="0">
              <a:latin typeface="Times" charset="0"/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54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/>
          </a:p>
        </p:txBody>
      </p:sp>
      <p:sp>
        <p:nvSpPr>
          <p:cNvPr id="5" name="TextBox 4"/>
          <p:cNvSpPr txBox="1"/>
          <p:nvPr/>
        </p:nvSpPr>
        <p:spPr>
          <a:xfrm>
            <a:off x="323528" y="303039"/>
            <a:ext cx="713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285750" indent="-285750">
              <a:buFont typeface="Wingdings" charset="2"/>
              <a:buChar char="q"/>
              <a:defRPr sz="2400"/>
            </a:lvl1pPr>
          </a:lstStyle>
          <a:p>
            <a:r>
              <a:rPr lang="en-GB" sz="3200" dirty="0" smtClean="0">
                <a:solidFill>
                  <a:schemeClr val="bg1"/>
                </a:solidFill>
              </a:rPr>
              <a:t> Central SAM Team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60091" y="879103"/>
            <a:ext cx="2923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GB" sz="2400" dirty="0" smtClean="0">
                <a:solidFill>
                  <a:schemeClr val="bg1"/>
                </a:solidFill>
              </a:rPr>
              <a:t>Alignment Strategy 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83" y="1572451"/>
            <a:ext cx="6370917" cy="307136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0" name="Picture 9" descr="Screen Shot 2014-09-24 at 14.58.00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29" y="4670457"/>
            <a:ext cx="2830743" cy="20776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929292"/>
              </a:clrFrom>
              <a:clrTo>
                <a:srgbClr val="92929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18" y="1996233"/>
            <a:ext cx="1771670" cy="26871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46302" y="6556812"/>
            <a:ext cx="2093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smtClean="0"/>
              <a:t>Outside Geodetic Network</a:t>
            </a:r>
            <a:endParaRPr lang="en-GB" sz="1400" i="1"/>
          </a:p>
        </p:txBody>
      </p:sp>
      <p:sp>
        <p:nvSpPr>
          <p:cNvPr id="14" name="TextBox 13"/>
          <p:cNvSpPr txBox="1"/>
          <p:nvPr/>
        </p:nvSpPr>
        <p:spPr>
          <a:xfrm>
            <a:off x="7003518" y="1688456"/>
            <a:ext cx="1941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/>
              <a:t>Internal Tunnel Network</a:t>
            </a:r>
            <a:endParaRPr lang="en-GB" sz="1400" i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013" y="4719383"/>
            <a:ext cx="3865240" cy="198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7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/>
          </a:p>
        </p:txBody>
      </p:sp>
      <p:pic>
        <p:nvPicPr>
          <p:cNvPr id="5" name="65fcef70-340d-42fa-8b0c-c93bf85dcc9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56176" y="1885064"/>
            <a:ext cx="2530624" cy="44712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6" y="1645997"/>
            <a:ext cx="6024314" cy="3156510"/>
          </a:xfrm>
          <a:prstGeom prst="rect">
            <a:avLst/>
          </a:prstGeom>
        </p:spPr>
      </p:pic>
      <p:pic>
        <p:nvPicPr>
          <p:cNvPr id="8" name="Picture 2" descr="https://upload.wikimedia.org/wikipedia/commons/thumb/5/51/Corner_reflector.svg/474px-Corner_reflector.svg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08257">
            <a:off x="4617491" y="4727321"/>
            <a:ext cx="1578530" cy="125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692281" y="6454815"/>
            <a:ext cx="1458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Laser Tracker </a:t>
            </a:r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83373">
            <a:off x="3554535" y="5521189"/>
            <a:ext cx="1140788" cy="1130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323528" y="303039"/>
            <a:ext cx="713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285750" indent="-285750">
              <a:buFont typeface="Wingdings" charset="2"/>
              <a:buChar char="q"/>
              <a:defRPr sz="2400"/>
            </a:lvl1pPr>
          </a:lstStyle>
          <a:p>
            <a:r>
              <a:rPr lang="en-GB" sz="3200" dirty="0" smtClean="0">
                <a:solidFill>
                  <a:schemeClr val="bg1"/>
                </a:solidFill>
              </a:rPr>
              <a:t> Central SAM Team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60091" y="879103"/>
            <a:ext cx="2923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GB" sz="2400" dirty="0" smtClean="0">
                <a:solidFill>
                  <a:schemeClr val="bg1"/>
                </a:solidFill>
              </a:rPr>
              <a:t>Alignment Strategy 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7649" y="5433020"/>
            <a:ext cx="25894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2000" dirty="0" smtClean="0"/>
              <a:t>Portable</a:t>
            </a:r>
          </a:p>
          <a:p>
            <a:pPr marL="285750" indent="-285750">
              <a:buFontTx/>
              <a:buChar char="-"/>
            </a:pPr>
            <a:r>
              <a:rPr lang="en-GB" sz="2000" dirty="0" smtClean="0"/>
              <a:t>Robust </a:t>
            </a:r>
          </a:p>
          <a:p>
            <a:pPr marL="285750" indent="-285750">
              <a:buFontTx/>
              <a:buChar char="-"/>
            </a:pPr>
            <a:r>
              <a:rPr lang="en-GB" sz="2000" dirty="0" smtClean="0"/>
              <a:t>Reliable Technology </a:t>
            </a:r>
          </a:p>
        </p:txBody>
      </p:sp>
    </p:spTree>
    <p:extLst>
      <p:ext uri="{BB962C8B-B14F-4D97-AF65-F5344CB8AC3E}">
        <p14:creationId xmlns:p14="http://schemas.microsoft.com/office/powerpoint/2010/main" val="214631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/>
          </a:p>
        </p:txBody>
      </p:sp>
      <p:sp>
        <p:nvSpPr>
          <p:cNvPr id="5" name="TextBox 4"/>
          <p:cNvSpPr txBox="1"/>
          <p:nvPr/>
        </p:nvSpPr>
        <p:spPr>
          <a:xfrm>
            <a:off x="323528" y="303039"/>
            <a:ext cx="713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285750" indent="-285750">
              <a:buFont typeface="Wingdings" charset="2"/>
              <a:buChar char="q"/>
              <a:defRPr sz="2400"/>
            </a:lvl1pPr>
          </a:lstStyle>
          <a:p>
            <a:r>
              <a:rPr lang="en-GB" sz="3200" dirty="0" smtClean="0">
                <a:solidFill>
                  <a:schemeClr val="bg1"/>
                </a:solidFill>
              </a:rPr>
              <a:t> Central SAM Team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60091" y="879103"/>
            <a:ext cx="2923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GB" sz="2400" dirty="0" smtClean="0">
                <a:solidFill>
                  <a:schemeClr val="bg1"/>
                </a:solidFill>
              </a:rPr>
              <a:t>Alignment Strategy 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493" y="1603986"/>
            <a:ext cx="4574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But we are also familiar with other techniques: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100091" y="2180034"/>
            <a:ext cx="5519909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GB" sz="2400" dirty="0" smtClean="0"/>
              <a:t>Optical Levelling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400" dirty="0" smtClean="0"/>
              <a:t>Theodolite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400" dirty="0" smtClean="0"/>
              <a:t>Hand Scanning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400" dirty="0" smtClean="0"/>
              <a:t>Laser Scanning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400" dirty="0" err="1" smtClean="0"/>
              <a:t>Autocollimation</a:t>
            </a:r>
            <a:endParaRPr lang="en-GB" sz="2400" dirty="0" smtClean="0"/>
          </a:p>
          <a:p>
            <a:pPr marL="342900" indent="-342900">
              <a:buFont typeface="Arial" charset="0"/>
              <a:buChar char="•"/>
            </a:pPr>
            <a:r>
              <a:rPr lang="en-GB" sz="2400" dirty="0" smtClean="0"/>
              <a:t>3D ARM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400" dirty="0" smtClean="0"/>
              <a:t>Interferometry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400" dirty="0" smtClean="0"/>
              <a:t>Photogrammetry 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400" dirty="0" smtClean="0"/>
              <a:t>Capacitive/Inductive Measuring Sensors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400" dirty="0" smtClean="0"/>
              <a:t>Hydrostatic Levelling System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400" dirty="0" smtClean="0"/>
              <a:t>Fixed Stretched Wire</a:t>
            </a:r>
          </a:p>
        </p:txBody>
      </p:sp>
    </p:spTree>
    <p:extLst>
      <p:ext uri="{BB962C8B-B14F-4D97-AF65-F5344CB8AC3E}">
        <p14:creationId xmlns:p14="http://schemas.microsoft.com/office/powerpoint/2010/main" val="89205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/>
          </a:p>
        </p:txBody>
      </p:sp>
      <p:sp>
        <p:nvSpPr>
          <p:cNvPr id="5" name="TextBox 4"/>
          <p:cNvSpPr txBox="1"/>
          <p:nvPr/>
        </p:nvSpPr>
        <p:spPr>
          <a:xfrm>
            <a:off x="323528" y="303039"/>
            <a:ext cx="713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285750" indent="-285750">
              <a:buFont typeface="Wingdings" charset="2"/>
              <a:buChar char="q"/>
              <a:defRPr sz="2400"/>
            </a:lvl1pPr>
          </a:lstStyle>
          <a:p>
            <a:r>
              <a:rPr lang="en-GB" sz="3200" dirty="0" smtClean="0">
                <a:solidFill>
                  <a:schemeClr val="bg1"/>
                </a:solidFill>
              </a:rPr>
              <a:t> Central SAM Team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60091" y="879103"/>
            <a:ext cx="1281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GB" sz="2400" dirty="0" smtClean="0">
                <a:solidFill>
                  <a:schemeClr val="bg1"/>
                </a:solidFill>
              </a:rPr>
              <a:t> TEAM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38" y="2408242"/>
            <a:ext cx="7212049" cy="19580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69" r="16909" b="24224"/>
          <a:stretch/>
        </p:blipFill>
        <p:spPr>
          <a:xfrm>
            <a:off x="4173032" y="1412776"/>
            <a:ext cx="759007" cy="10029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312692"/>
            <a:ext cx="899964" cy="88453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4266764"/>
            <a:ext cx="913220" cy="103444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590" y="1544146"/>
            <a:ext cx="783154" cy="93781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TextBox 10"/>
          <p:cNvSpPr txBox="1"/>
          <p:nvPr/>
        </p:nvSpPr>
        <p:spPr>
          <a:xfrm>
            <a:off x="4397119" y="5756185"/>
            <a:ext cx="39479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Provide Services to whole ESS</a:t>
            </a:r>
          </a:p>
          <a:p>
            <a:r>
              <a:rPr lang="en-GB" sz="2400" dirty="0" smtClean="0"/>
              <a:t>Limited Resources and Budget</a:t>
            </a:r>
          </a:p>
          <a:p>
            <a:endParaRPr lang="en-GB" sz="2400" dirty="0" smtClean="0"/>
          </a:p>
        </p:txBody>
      </p:sp>
      <p:sp>
        <p:nvSpPr>
          <p:cNvPr id="13" name="Vertical Scroll 12"/>
          <p:cNvSpPr/>
          <p:nvPr/>
        </p:nvSpPr>
        <p:spPr>
          <a:xfrm>
            <a:off x="19844" y="5328352"/>
            <a:ext cx="4248919" cy="1529648"/>
          </a:xfrm>
          <a:prstGeom prst="verticalScroll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GB" dirty="0">
                <a:solidFill>
                  <a:schemeClr val="tx1"/>
                </a:solidFill>
              </a:rPr>
              <a:t>Trained with Instruments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Skilled in Metrology Software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Experienced in Precise Alignment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Work on the field</a:t>
            </a:r>
          </a:p>
        </p:txBody>
      </p:sp>
    </p:spTree>
    <p:extLst>
      <p:ext uri="{BB962C8B-B14F-4D97-AF65-F5344CB8AC3E}">
        <p14:creationId xmlns:p14="http://schemas.microsoft.com/office/powerpoint/2010/main" val="172315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/>
          </a:p>
        </p:txBody>
      </p:sp>
      <p:sp>
        <p:nvSpPr>
          <p:cNvPr id="5" name="TextBox 4"/>
          <p:cNvSpPr txBox="1"/>
          <p:nvPr/>
        </p:nvSpPr>
        <p:spPr>
          <a:xfrm>
            <a:off x="323528" y="303039"/>
            <a:ext cx="713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285750" indent="-285750">
              <a:buFont typeface="Wingdings" charset="2"/>
              <a:buChar char="q"/>
              <a:defRPr sz="2400"/>
            </a:lvl1pPr>
          </a:lstStyle>
          <a:p>
            <a:r>
              <a:rPr lang="en-GB" sz="3200" dirty="0" smtClean="0">
                <a:solidFill>
                  <a:schemeClr val="bg1"/>
                </a:solidFill>
              </a:rPr>
              <a:t> Central SAM Team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60091" y="879103"/>
            <a:ext cx="3852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GB" sz="2400" dirty="0" smtClean="0">
                <a:solidFill>
                  <a:schemeClr val="bg1"/>
                </a:solidFill>
              </a:rPr>
              <a:t>Activities up to now on site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1907600"/>
            <a:ext cx="3978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3200" dirty="0" smtClean="0"/>
              <a:t>Establishing Network</a:t>
            </a:r>
            <a:endParaRPr lang="en-GB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11560" y="3037306"/>
            <a:ext cx="3029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3200" dirty="0" smtClean="0"/>
              <a:t>Laser Scanning </a:t>
            </a:r>
            <a:endParaRPr lang="en-GB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611560" y="4293096"/>
            <a:ext cx="18549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3200" smtClean="0"/>
              <a:t>Marking</a:t>
            </a:r>
            <a:endParaRPr lang="en-GB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659209" y="5520162"/>
            <a:ext cx="2192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3200" dirty="0" smtClean="0"/>
              <a:t>Alignment</a:t>
            </a:r>
            <a:endParaRPr lang="en-GB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4679653" y="2015321"/>
            <a:ext cx="17177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G01 </a:t>
            </a:r>
            <a:r>
              <a:rPr lang="en-GB" sz="1400" dirty="0"/>
              <a:t>Tunnel</a:t>
            </a:r>
          </a:p>
          <a:p>
            <a:r>
              <a:rPr lang="en-GB" sz="1400" dirty="0" smtClean="0"/>
              <a:t>G02  Gallery</a:t>
            </a:r>
          </a:p>
          <a:p>
            <a:r>
              <a:rPr lang="en-GB" sz="1400" dirty="0" smtClean="0"/>
              <a:t>D02 Target/Monolith</a:t>
            </a:r>
          </a:p>
          <a:p>
            <a:r>
              <a:rPr lang="en-GB" sz="1400" dirty="0" smtClean="0"/>
              <a:t>E02 Guide Hall</a:t>
            </a:r>
            <a:endParaRPr lang="en-GB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716016" y="3140968"/>
            <a:ext cx="45151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Almost all critical areas </a:t>
            </a:r>
          </a:p>
          <a:p>
            <a:r>
              <a:rPr lang="en-GB" sz="1400" dirty="0" smtClean="0"/>
              <a:t>Following Construction</a:t>
            </a:r>
          </a:p>
          <a:p>
            <a:r>
              <a:rPr lang="en-GB" sz="1400" dirty="0" smtClean="0"/>
              <a:t>High demand for Reverse Engineering as 3D As built missing</a:t>
            </a:r>
          </a:p>
          <a:p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716463" y="4400817"/>
            <a:ext cx="240732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Cryogenic Equipment</a:t>
            </a:r>
          </a:p>
          <a:p>
            <a:r>
              <a:rPr lang="en-GB" sz="1400" dirty="0" smtClean="0"/>
              <a:t>Full </a:t>
            </a:r>
            <a:r>
              <a:rPr lang="en-GB" sz="1400" dirty="0"/>
              <a:t>T</a:t>
            </a:r>
            <a:r>
              <a:rPr lang="en-GB" sz="1400" dirty="0" smtClean="0"/>
              <a:t>unnel and Gallery coming</a:t>
            </a:r>
          </a:p>
          <a:p>
            <a:endParaRPr lang="en-GB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716463" y="5669302"/>
            <a:ext cx="136043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ECHIR</a:t>
            </a:r>
          </a:p>
          <a:p>
            <a:r>
              <a:rPr lang="en-GB" sz="1400" dirty="0" smtClean="0"/>
              <a:t>CRYO COLD BOX</a:t>
            </a:r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7098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/>
          </a:p>
        </p:txBody>
      </p:sp>
      <p:sp>
        <p:nvSpPr>
          <p:cNvPr id="5" name="TextBox 4"/>
          <p:cNvSpPr txBox="1"/>
          <p:nvPr/>
        </p:nvSpPr>
        <p:spPr>
          <a:xfrm>
            <a:off x="323528" y="303039"/>
            <a:ext cx="713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285750" indent="-285750">
              <a:buFont typeface="Wingdings" charset="2"/>
              <a:buChar char="q"/>
              <a:defRPr sz="2400"/>
            </a:lvl1pPr>
          </a:lstStyle>
          <a:p>
            <a:r>
              <a:rPr lang="en-GB" sz="3200" dirty="0" smtClean="0">
                <a:solidFill>
                  <a:schemeClr val="bg1"/>
                </a:solidFill>
              </a:rPr>
              <a:t> Central SAM Team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22809"/>
            <a:ext cx="3096344" cy="20224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340" y="4068396"/>
            <a:ext cx="3227536" cy="25579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092563"/>
            <a:ext cx="2591425" cy="3429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1952" y="3962665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smtClean="0"/>
              <a:t>Marking</a:t>
            </a:r>
            <a:endParaRPr lang="en-GB" i="1"/>
          </a:p>
        </p:txBody>
      </p:sp>
      <p:sp>
        <p:nvSpPr>
          <p:cNvPr id="11" name="TextBox 10"/>
          <p:cNvSpPr txBox="1"/>
          <p:nvPr/>
        </p:nvSpPr>
        <p:spPr>
          <a:xfrm>
            <a:off x="5603161" y="6245885"/>
            <a:ext cx="1988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Network Campaign</a:t>
            </a:r>
            <a:endParaRPr lang="en-GB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6597408" y="1723231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smtClean="0"/>
              <a:t>As-built</a:t>
            </a:r>
            <a:endParaRPr lang="en-GB" i="1"/>
          </a:p>
        </p:txBody>
      </p:sp>
      <p:sp>
        <p:nvSpPr>
          <p:cNvPr id="13" name="TextBox 12"/>
          <p:cNvSpPr txBox="1"/>
          <p:nvPr/>
        </p:nvSpPr>
        <p:spPr>
          <a:xfrm>
            <a:off x="1360091" y="879103"/>
            <a:ext cx="3852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GB" sz="2400" dirty="0" smtClean="0">
                <a:solidFill>
                  <a:schemeClr val="bg1"/>
                </a:solidFill>
              </a:rPr>
              <a:t>Activities up to now on site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72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950" y="1538450"/>
            <a:ext cx="2311476" cy="190784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/>
          </a:p>
        </p:txBody>
      </p:sp>
      <p:sp>
        <p:nvSpPr>
          <p:cNvPr id="5" name="TextBox 4"/>
          <p:cNvSpPr txBox="1"/>
          <p:nvPr/>
        </p:nvSpPr>
        <p:spPr>
          <a:xfrm>
            <a:off x="323528" y="303039"/>
            <a:ext cx="713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285750" indent="-285750">
              <a:buFont typeface="Wingdings" charset="2"/>
              <a:buChar char="q"/>
              <a:defRPr sz="2400"/>
            </a:lvl1pPr>
          </a:lstStyle>
          <a:p>
            <a:r>
              <a:rPr lang="en-GB" sz="3200" dirty="0" smtClean="0">
                <a:solidFill>
                  <a:schemeClr val="bg1"/>
                </a:solidFill>
              </a:rPr>
              <a:t> Central SAM Team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60091" y="879103"/>
            <a:ext cx="3852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GB" sz="2400" dirty="0" smtClean="0">
                <a:solidFill>
                  <a:schemeClr val="bg1"/>
                </a:solidFill>
              </a:rPr>
              <a:t>Activities up to now on site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347" y="3835155"/>
            <a:ext cx="3403577" cy="28899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955" y="1538450"/>
            <a:ext cx="2327538" cy="18643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6"/>
          <a:stretch/>
        </p:blipFill>
        <p:spPr>
          <a:xfrm>
            <a:off x="1224398" y="1581998"/>
            <a:ext cx="2088232" cy="18207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3757" y="3372498"/>
            <a:ext cx="943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ECHIR</a:t>
            </a:r>
            <a:endParaRPr lang="en-GB" sz="24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826647"/>
            <a:ext cx="2845432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Powerpoint.pptx</Template>
  <TotalTime>95794</TotalTime>
  <Words>1045</Words>
  <Application>Microsoft Macintosh PowerPoint</Application>
  <PresentationFormat>On-screen Show (4:3)</PresentationFormat>
  <Paragraphs>239</Paragraphs>
  <Slides>29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Calibri</vt:lpstr>
      <vt:lpstr>Cambria Math</vt:lpstr>
      <vt:lpstr>Mangal</vt:lpstr>
      <vt:lpstr>Times</vt:lpstr>
      <vt:lpstr>Wingdings</vt:lpstr>
      <vt:lpstr>Arial</vt:lpstr>
      <vt:lpstr>ESS Core Powerpoint</vt:lpstr>
      <vt:lpstr>Guide Alignment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ESS</Company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Fabien Rey</cp:lastModifiedBy>
  <cp:revision>2316</cp:revision>
  <cp:lastPrinted>2014-01-16T08:20:12Z</cp:lastPrinted>
  <dcterms:created xsi:type="dcterms:W3CDTF">2013-10-29T16:05:10Z</dcterms:created>
  <dcterms:modified xsi:type="dcterms:W3CDTF">2017-10-04T10:09:10Z</dcterms:modified>
</cp:coreProperties>
</file>