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6">
  <p:sldMasterIdLst>
    <p:sldMasterId id="2147483648" r:id="rId1"/>
    <p:sldMasterId id="2147483662" r:id="rId2"/>
    <p:sldMasterId id="2147483678" r:id="rId3"/>
  </p:sldMasterIdLst>
  <p:notesMasterIdLst>
    <p:notesMasterId r:id="rId24"/>
  </p:notesMasterIdLst>
  <p:handoutMasterIdLst>
    <p:handoutMasterId r:id="rId25"/>
  </p:handoutMasterIdLst>
  <p:sldIdLst>
    <p:sldId id="409" r:id="rId4"/>
    <p:sldId id="467" r:id="rId5"/>
    <p:sldId id="471" r:id="rId6"/>
    <p:sldId id="472" r:id="rId7"/>
    <p:sldId id="473" r:id="rId8"/>
    <p:sldId id="468" r:id="rId9"/>
    <p:sldId id="476" r:id="rId10"/>
    <p:sldId id="482" r:id="rId11"/>
    <p:sldId id="478" r:id="rId12"/>
    <p:sldId id="479" r:id="rId13"/>
    <p:sldId id="469" r:id="rId14"/>
    <p:sldId id="470" r:id="rId15"/>
    <p:sldId id="480" r:id="rId16"/>
    <p:sldId id="481" r:id="rId17"/>
    <p:sldId id="474" r:id="rId18"/>
    <p:sldId id="475" r:id="rId19"/>
    <p:sldId id="483" r:id="rId20"/>
    <p:sldId id="484" r:id="rId21"/>
    <p:sldId id="485" r:id="rId22"/>
    <p:sldId id="486" r:id="rId23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  <p15:guide id="4" orient="horz" pos="9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  <a:srgbClr val="FFFFB9"/>
    <a:srgbClr val="FFFFE7"/>
    <a:srgbClr val="00FAE2"/>
    <a:srgbClr val="13FFE9"/>
    <a:srgbClr val="FFFCE7"/>
    <a:srgbClr val="CCFFCC"/>
    <a:srgbClr val="75FFB3"/>
    <a:srgbClr val="FFA3A3"/>
    <a:srgbClr val="F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88496" autoAdjust="0"/>
  </p:normalViewPr>
  <p:slideViewPr>
    <p:cSldViewPr snapToGrid="0">
      <p:cViewPr varScale="1">
        <p:scale>
          <a:sx n="133" d="100"/>
          <a:sy n="133" d="100"/>
        </p:scale>
        <p:origin x="-996" y="-90"/>
      </p:cViewPr>
      <p:guideLst>
        <p:guide orient="horz" pos="1232"/>
        <p:guide orient="horz" pos="908"/>
        <p:guide orient="horz" pos="989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9/27/2017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9/27/2017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9/27/2017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9/27/2017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9/27/2017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9/27/2017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AB57-D982-994E-9485-837203842E23}" type="datetime1">
              <a:rPr lang="en-US" smtClean="0"/>
              <a:t>9/27/2017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8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03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9/27/2017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9/27/2017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9/27/2017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9/27/2017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9/27/2017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9/27/2017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x/L5DT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confluence.esss.lu.se/display/EIS/Open+Forum+-+PLM+Support+page+for+news+and+your+questions" TargetMode="External"/><Relationship Id="rId4" Type="http://schemas.openxmlformats.org/officeDocument/2006/relationships/hyperlink" Target="https://confluence.esss.lu.se/display/EIS/CAD+Meeting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-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6" y="273844"/>
            <a:ext cx="2817887" cy="1683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825" y="3396512"/>
            <a:ext cx="6840989" cy="3041192"/>
          </a:xfrm>
          <a:prstGeom prst="rect">
            <a:avLst/>
          </a:prstGeom>
          <a:noFill/>
        </p:spPr>
        <p:txBody>
          <a:bodyPr wrap="square" lIns="85699" tIns="42850" rIns="85699" bIns="4285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Bridge Beam </a:t>
            </a:r>
            <a:r>
              <a:rPr lang="en-US" sz="2800" b="1" dirty="0">
                <a:solidFill>
                  <a:schemeClr val="bg1"/>
                </a:solidFill>
              </a:rPr>
              <a:t>G</a:t>
            </a:r>
            <a:r>
              <a:rPr lang="en-US" sz="2800" b="1" dirty="0" smtClean="0">
                <a:solidFill>
                  <a:schemeClr val="bg1"/>
                </a:solidFill>
              </a:rPr>
              <a:t>uide, Baseplates, Bunker Wall Insert, Bunker Wall Interface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Gábor László </a:t>
            </a:r>
            <a:r>
              <a:rPr lang="en-US" sz="2400" smtClean="0">
                <a:solidFill>
                  <a:schemeClr val="bg1"/>
                </a:solidFill>
              </a:rPr>
              <a:t>&amp; Valentina Santoro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NSS Lead Instrument Engineer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8207" y="61481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24.09.2017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vyShutterActivationafter3da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20458"/>
            <a:ext cx="9144000" cy="34048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Heavy Shutter Activation after 3 days beam off  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520" y="5949280"/>
            <a:ext cx="8640960" cy="79208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6512" y="436510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300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75856" y="436510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18m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Sv/h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39952" y="3573016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390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7704" y="112474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pic>
        <p:nvPicPr>
          <p:cNvPr id="6" name="Picture 5" descr="ScaleActivation3da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" y="764704"/>
            <a:ext cx="1730901" cy="243864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211960" y="508518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390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pic>
        <p:nvPicPr>
          <p:cNvPr id="12" name="Picture 11" descr="HeavyShutterPictu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28" y="764704"/>
            <a:ext cx="4483296" cy="230425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440666" y="1988840"/>
            <a:ext cx="1075550" cy="144016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Copper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24328" y="1412776"/>
            <a:ext cx="648072" cy="288032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  <a:latin typeface="Candara"/>
                <a:cs typeface="Candara"/>
              </a:rPr>
              <a:t>Steel </a:t>
            </a:r>
            <a:endParaRPr lang="en-GB" sz="14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524328" y="2420888"/>
            <a:ext cx="648072" cy="288032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  <a:latin typeface="Candara"/>
                <a:cs typeface="Candara"/>
              </a:rPr>
              <a:t>Steel </a:t>
            </a:r>
            <a:endParaRPr lang="en-GB" sz="14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042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Bunker Wall </a:t>
            </a:r>
            <a:r>
              <a:rPr lang="sv-SE" dirty="0" err="1" smtClean="0"/>
              <a:t>Insert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/</a:t>
            </a:r>
            <a:r>
              <a:rPr lang="en-US" dirty="0"/>
              <a:t>ESS-0126950</a:t>
            </a:r>
            <a:r>
              <a:rPr lang="sv-SE" dirty="0" smtClean="0"/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0" y="1441529"/>
            <a:ext cx="7359653" cy="52605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20700315">
            <a:off x="2127509" y="3311391"/>
            <a:ext cx="4718180" cy="9855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Concept!</a:t>
            </a:r>
            <a:endParaRPr lang="sv-SE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Bunker Wall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/</a:t>
            </a:r>
            <a:r>
              <a:rPr lang="en-US" dirty="0"/>
              <a:t>ESS-0126950</a:t>
            </a:r>
            <a:r>
              <a:rPr lang="sv-SE" dirty="0" smtClean="0"/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833966" y="2184401"/>
            <a:ext cx="70908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instrument has to make: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b="1" dirty="0" smtClean="0"/>
              <a:t>Mechanical design and analysis of the final structure considering: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Preferably vertical installation/ extraction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Weight deformation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Alignment range (Position accuracy of the wall ±20mm, suggested fine alignment: Horizontal&gt;2mm, Vertical&gt;6mm /wall sinking/)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Alignment stability under vacuum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Support structure design (kinematic mounts)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Radiation protection validation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The primary goal is to decrease the noise at the sample</a:t>
            </a:r>
          </a:p>
        </p:txBody>
      </p:sp>
    </p:spTree>
    <p:extLst>
      <p:ext uri="{BB962C8B-B14F-4D97-AF65-F5344CB8AC3E}">
        <p14:creationId xmlns:p14="http://schemas.microsoft.com/office/powerpoint/2010/main" val="12619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BunkerInsertActivation1dayBetter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7"/>
            <a:ext cx="8840647" cy="21602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Bunker insert activation after 1 day beam-off  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520" y="5949280"/>
            <a:ext cx="8640960" cy="79208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7544" y="4509120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200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092280" y="508518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&lt;1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7704" y="112474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ActivationBunkerInsert1day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1890631" cy="267476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115616" y="5013176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900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pic>
        <p:nvPicPr>
          <p:cNvPr id="17" name="Picture 16" descr="TestBeamLineGeometry FullPictu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78948"/>
            <a:ext cx="4392488" cy="291009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6660232" y="2780928"/>
            <a:ext cx="936104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835696" y="2636912"/>
            <a:ext cx="504056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27584" y="5805264"/>
            <a:ext cx="216024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andara"/>
                <a:cs typeface="Candara"/>
              </a:rPr>
              <a:t>First part of the insert </a:t>
            </a:r>
            <a:endParaRPr lang="en-GB" sz="2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267744" y="2636912"/>
            <a:ext cx="4896544" cy="2088232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5652120" y="2060848"/>
            <a:ext cx="1728192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 smtClean="0">
                <a:solidFill>
                  <a:schemeClr val="tx1"/>
                </a:solidFill>
                <a:latin typeface="Candara"/>
                <a:cs typeface="Candara"/>
              </a:rPr>
              <a:t>Heavy Shutter </a:t>
            </a:r>
            <a:endParaRPr lang="en-GB" sz="11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948264" y="2060848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andara"/>
                <a:cs typeface="Candara"/>
              </a:rPr>
              <a:t>Bunker Insert</a:t>
            </a:r>
            <a:endParaRPr lang="en-GB" sz="1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274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nkerInsert3daysActi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509120"/>
            <a:ext cx="8639589" cy="19219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Bunker insert activation after 3 days beam-off  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520" y="5949280"/>
            <a:ext cx="8640960" cy="79208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7544" y="472514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</a:t>
            </a:r>
            <a:r>
              <a:rPr lang="en-GB" sz="2000" dirty="0">
                <a:solidFill>
                  <a:schemeClr val="tx1"/>
                </a:solidFill>
                <a:latin typeface="Symbol" charset="2"/>
                <a:cs typeface="Symbol" charset="2"/>
              </a:rPr>
              <a:t>4</a:t>
            </a:r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092280" y="5229200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&lt;1 </a:t>
            </a:r>
            <a:r>
              <a:rPr lang="en-GB" sz="2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000" b="1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sz="2000" b="1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sz="20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7704" y="1124744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ActivationBunkerInsert1day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1890631" cy="267476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115616" y="5229200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900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pic>
        <p:nvPicPr>
          <p:cNvPr id="17" name="Picture 16" descr="TestBeamLineGeometry FullPictu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78948"/>
            <a:ext cx="4392488" cy="291009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6660232" y="2780928"/>
            <a:ext cx="936104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87624" y="2564904"/>
            <a:ext cx="5688632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1331640" y="5949280"/>
            <a:ext cx="216024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andara"/>
                <a:cs typeface="Candara"/>
              </a:rPr>
              <a:t>First part of the insert </a:t>
            </a:r>
            <a:endParaRPr lang="en-GB" sz="2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763688" y="2708920"/>
            <a:ext cx="5400600" cy="252028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6876256" y="2060848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Candara"/>
                <a:cs typeface="Candara"/>
              </a:rPr>
              <a:t>Bunker Insert</a:t>
            </a:r>
            <a:endParaRPr lang="en-GB" sz="1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029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Bunker Wall </a:t>
            </a:r>
            <a:r>
              <a:rPr lang="sv-SE" dirty="0" err="1" smtClean="0"/>
              <a:t>Insert</a:t>
            </a:r>
            <a:r>
              <a:rPr lang="sv-SE" dirty="0" smtClean="0"/>
              <a:t>  </a:t>
            </a:r>
            <a:br>
              <a:rPr lang="sv-SE" dirty="0" smtClean="0"/>
            </a:br>
            <a:r>
              <a:rPr lang="sv-SE" dirty="0" smtClean="0"/>
              <a:t>/</a:t>
            </a:r>
            <a:r>
              <a:rPr lang="en-US" dirty="0" smtClean="0"/>
              <a:t>Standard Support Concept</a:t>
            </a:r>
            <a:r>
              <a:rPr lang="sv-SE" dirty="0" smtClean="0"/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6251" y="3366549"/>
            <a:ext cx="4542513" cy="2876550"/>
            <a:chOff x="500670" y="3662362"/>
            <a:chExt cx="4542513" cy="2876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670" y="3662362"/>
              <a:ext cx="4352925" cy="2876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941884" y="4852767"/>
              <a:ext cx="991571" cy="1598366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7" tIns="45705" rIns="91407" bIns="45705" rtlCol="0" anchor="ctr"/>
            <a:lstStyle/>
            <a:p>
              <a:pPr algn="ctr"/>
              <a:endParaRPr lang="sv-SE"/>
            </a:p>
          </p:txBody>
        </p:sp>
        <p:sp>
          <p:nvSpPr>
            <p:cNvPr id="9" name="Oval 8"/>
            <p:cNvSpPr/>
            <p:nvPr/>
          </p:nvSpPr>
          <p:spPr>
            <a:xfrm>
              <a:off x="4228051" y="4152833"/>
              <a:ext cx="815132" cy="1598366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7" tIns="45705" rIns="91407" bIns="45705"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17" y="1483899"/>
            <a:ext cx="3125534" cy="171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5126743" y="3580975"/>
            <a:ext cx="3377093" cy="2641965"/>
            <a:chOff x="5262322" y="3662362"/>
            <a:chExt cx="3377093" cy="26419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2322" y="3662362"/>
              <a:ext cx="3377093" cy="2641965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549972" y="3913464"/>
              <a:ext cx="578185" cy="1449046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7" tIns="45705" rIns="91407" bIns="45705" rtlCol="0" anchor="ctr"/>
            <a:lstStyle/>
            <a:p>
              <a:pPr algn="ctr"/>
              <a:endParaRPr lang="sv-SE"/>
            </a:p>
          </p:txBody>
        </p:sp>
        <p:sp>
          <p:nvSpPr>
            <p:cNvPr id="14" name="Oval 13"/>
            <p:cNvSpPr/>
            <p:nvPr/>
          </p:nvSpPr>
          <p:spPr>
            <a:xfrm>
              <a:off x="7438893" y="4366470"/>
              <a:ext cx="836846" cy="1639196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7" tIns="45705" rIns="91407" bIns="45705" rtlCol="0" anchor="ctr"/>
            <a:lstStyle/>
            <a:p>
              <a:pPr algn="ctr"/>
              <a:endParaRPr lang="sv-SE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54471" y="5853608"/>
            <a:ext cx="161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LOKI Insert</a:t>
            </a:r>
            <a:endParaRPr lang="sv-SE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67539" y="5771981"/>
            <a:ext cx="218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TBL Insert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310" y="1455349"/>
            <a:ext cx="2217840" cy="211180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912529" y="2371255"/>
            <a:ext cx="427838" cy="76201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sv-SE"/>
          </a:p>
        </p:txBody>
      </p:sp>
      <p:cxnSp>
        <p:nvCxnSpPr>
          <p:cNvPr id="22" name="Straight Arrow Connector 21"/>
          <p:cNvCxnSpPr>
            <a:stCxn id="11" idx="3"/>
          </p:cNvCxnSpPr>
          <p:nvPr/>
        </p:nvCxnSpPr>
        <p:spPr>
          <a:xfrm>
            <a:off x="4228051" y="2339642"/>
            <a:ext cx="2785145" cy="49164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Bunker Wall Interface Geometry Concept </a:t>
            </a:r>
            <a:br>
              <a:rPr lang="sv-SE" dirty="0" smtClean="0"/>
            </a:br>
            <a:r>
              <a:rPr lang="sv-SE" dirty="0" smtClean="0"/>
              <a:t>/</a:t>
            </a:r>
            <a:r>
              <a:rPr lang="en-US" dirty="0" smtClean="0"/>
              <a:t>ESS Test Beamline</a:t>
            </a:r>
            <a:r>
              <a:rPr lang="sv-SE" dirty="0" smtClean="0"/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242" y="1574666"/>
            <a:ext cx="6873898" cy="37988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4156" y="3643060"/>
            <a:ext cx="4985073" cy="2756252"/>
            <a:chOff x="174156" y="3643060"/>
            <a:chExt cx="4985073" cy="27562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156" y="3643060"/>
              <a:ext cx="4985073" cy="27562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2994870" y="4324525"/>
              <a:ext cx="1031846" cy="1140459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7" tIns="45705" rIns="91407" bIns="45705"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55960" y="5656263"/>
            <a:ext cx="401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Interface Composition is the Instruments responsibility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46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643" y="3629438"/>
            <a:ext cx="2223213" cy="849693"/>
          </a:xfrm>
        </p:spPr>
        <p:txBody>
          <a:bodyPr/>
          <a:lstStyle/>
          <a:p>
            <a:r>
              <a:rPr lang="sv-SE" sz="2800" dirty="0" smtClean="0"/>
              <a:t>THANK YOU!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02955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Backup slides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253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Since last IKON..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Major mile-stones in PLM Support activities, since February 2017:</a:t>
            </a:r>
          </a:p>
          <a:p>
            <a:r>
              <a:rPr lang="en-GB" sz="2400" dirty="0" smtClean="0"/>
              <a:t>New </a:t>
            </a:r>
            <a:r>
              <a:rPr lang="en-GB" sz="2400" dirty="0" err="1" smtClean="0"/>
              <a:t>FixPack</a:t>
            </a:r>
            <a:r>
              <a:rPr lang="en-GB" sz="2400" dirty="0" smtClean="0"/>
              <a:t>, March 2017</a:t>
            </a:r>
          </a:p>
          <a:p>
            <a:pPr lvl="0"/>
            <a:r>
              <a:rPr lang="en-GB" sz="2400" dirty="0" smtClean="0">
                <a:solidFill>
                  <a:prstClr val="black"/>
                </a:solidFill>
              </a:rPr>
              <a:t>Large Assembly Management: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Settings and methods for better Performance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BI Essential customizations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Drawing management guides and macros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3Dindexing and 3Dthumbnail-builder in place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Search and Filter methods</a:t>
            </a:r>
          </a:p>
          <a:p>
            <a:r>
              <a:rPr lang="en-GB" sz="2400" dirty="0">
                <a:solidFill>
                  <a:prstClr val="black"/>
                </a:solidFill>
              </a:rPr>
              <a:t>Standard Parts </a:t>
            </a:r>
            <a:r>
              <a:rPr lang="en-GB" sz="2400" dirty="0" smtClean="0">
                <a:solidFill>
                  <a:prstClr val="black"/>
                </a:solidFill>
              </a:rPr>
              <a:t>Catalogue in place</a:t>
            </a:r>
          </a:p>
          <a:p>
            <a:r>
              <a:rPr lang="en-US" sz="2400" dirty="0" err="1" smtClean="0"/>
              <a:t>ESSway</a:t>
            </a:r>
            <a:r>
              <a:rPr lang="en-US" sz="2400" dirty="0" smtClean="0"/>
              <a:t> </a:t>
            </a:r>
            <a:r>
              <a:rPr lang="en-US" sz="2400" dirty="0"/>
              <a:t>on Confluence: </a:t>
            </a:r>
          </a:p>
          <a:p>
            <a:pPr lvl="1"/>
            <a:r>
              <a:rPr lang="en-US" dirty="0">
                <a:hlinkClick r:id="rId3"/>
              </a:rPr>
              <a:t>CAD/PLM Methods page </a:t>
            </a:r>
            <a:r>
              <a:rPr lang="en-US" dirty="0"/>
              <a:t>(guides and methods at ESS)</a:t>
            </a:r>
          </a:p>
          <a:p>
            <a:pPr lvl="1"/>
            <a:r>
              <a:rPr lang="en-US" dirty="0">
                <a:hlinkClick r:id="rId4"/>
              </a:rPr>
              <a:t>CAD Meetings page </a:t>
            </a:r>
            <a:r>
              <a:rPr lang="en-US" dirty="0"/>
              <a:t>(uploaded presentations)</a:t>
            </a:r>
          </a:p>
          <a:p>
            <a:pPr lvl="1"/>
            <a:r>
              <a:rPr lang="en-US" dirty="0">
                <a:hlinkClick r:id="rId5"/>
              </a:rPr>
              <a:t>Open Forum page </a:t>
            </a:r>
            <a:r>
              <a:rPr lang="en-US" dirty="0"/>
              <a:t>(space for news and open questions)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lvl="0"/>
            <a:endParaRPr lang="en-US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ata\HiT\Projects\ESS 2017\NBEX\2017-06-09_Overviews\001.pn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11" y="2402020"/>
            <a:ext cx="2882503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Bridge Beam Guide </a:t>
            </a:r>
            <a:r>
              <a:rPr lang="sv-SE" dirty="0" smtClean="0"/>
              <a:t>Housing Concept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/Shutter vault blocks: </a:t>
            </a:r>
            <a:r>
              <a:rPr lang="en-US" dirty="0" smtClean="0"/>
              <a:t>ESS-0078479</a:t>
            </a:r>
            <a:r>
              <a:rPr lang="sv-SE" dirty="0" smtClean="0"/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7" name="Oval 6"/>
          <p:cNvSpPr/>
          <p:nvPr/>
        </p:nvSpPr>
        <p:spPr>
          <a:xfrm>
            <a:off x="2033589" y="2667794"/>
            <a:ext cx="692943" cy="122264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1880131"/>
            <a:ext cx="150779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5969">
            <a:off x="5531908" y="1498896"/>
            <a:ext cx="2482551" cy="3234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46" t="16588" r="16707" b="10384"/>
          <a:stretch/>
        </p:blipFill>
        <p:spPr>
          <a:xfrm>
            <a:off x="6720417" y="4671484"/>
            <a:ext cx="1799166" cy="16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Upcoming Improvements Q4 17- Q1 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New </a:t>
            </a:r>
            <a:r>
              <a:rPr lang="en-GB" dirty="0" err="1" smtClean="0"/>
              <a:t>FixPack</a:t>
            </a:r>
            <a:r>
              <a:rPr lang="en-GB" dirty="0" smtClean="0"/>
              <a:t> (product corrections), end of October 2017</a:t>
            </a:r>
          </a:p>
          <a:p>
            <a:r>
              <a:rPr lang="en-GB" dirty="0" smtClean="0"/>
              <a:t>Q-Checker (quality control tool), November 2017</a:t>
            </a:r>
          </a:p>
          <a:p>
            <a:r>
              <a:rPr lang="en-GB" dirty="0"/>
              <a:t>Remove Invisible, model-simplification tool, </a:t>
            </a:r>
            <a:r>
              <a:rPr lang="en-GB" dirty="0" smtClean="0"/>
              <a:t>November 2017</a:t>
            </a:r>
          </a:p>
          <a:p>
            <a:r>
              <a:rPr lang="en-GB" dirty="0" smtClean="0"/>
              <a:t>Standard Parts Catalogue continue, Q4 2017</a:t>
            </a:r>
          </a:p>
          <a:p>
            <a:r>
              <a:rPr lang="en-GB" dirty="0" smtClean="0"/>
              <a:t>Standard Materials, Q4 2017</a:t>
            </a:r>
          </a:p>
          <a:p>
            <a:r>
              <a:rPr lang="en-GB" dirty="0" smtClean="0"/>
              <a:t>Methods for model-simplification, Q1 2018</a:t>
            </a:r>
          </a:p>
          <a:p>
            <a:r>
              <a:rPr lang="en-GB" dirty="0" err="1" smtClean="0"/>
              <a:t>MyPLM</a:t>
            </a:r>
            <a:r>
              <a:rPr lang="en-GB" dirty="0" smtClean="0"/>
              <a:t>, central management tool for CATIA upgrades, Q1 2018</a:t>
            </a:r>
          </a:p>
          <a:p>
            <a:r>
              <a:rPr lang="en-GB" dirty="0" smtClean="0"/>
              <a:t>More Large Assembly Management tools and methods</a:t>
            </a:r>
          </a:p>
          <a:p>
            <a:r>
              <a:rPr lang="en-GB" dirty="0" smtClean="0"/>
              <a:t>ECO/release-flow improvements, Q1 2018</a:t>
            </a:r>
          </a:p>
          <a:p>
            <a:r>
              <a:rPr lang="sv-SE" dirty="0"/>
              <a:t>2016x 2.0, </a:t>
            </a:r>
            <a:r>
              <a:rPr lang="sv-SE" dirty="0" smtClean="0"/>
              <a:t>Q1 2018:</a:t>
            </a:r>
            <a:endParaRPr lang="sv-SE" dirty="0"/>
          </a:p>
          <a:p>
            <a:pPr lvl="1"/>
            <a:r>
              <a:rPr lang="sv-SE" dirty="0" err="1"/>
              <a:t>Immersive</a:t>
            </a:r>
            <a:r>
              <a:rPr lang="sv-SE" dirty="0"/>
              <a:t> toolbar</a:t>
            </a:r>
          </a:p>
          <a:p>
            <a:pPr lvl="1"/>
            <a:r>
              <a:rPr lang="sv-SE" dirty="0"/>
              <a:t>Action </a:t>
            </a:r>
            <a:r>
              <a:rPr lang="sv-SE" dirty="0" err="1"/>
              <a:t>pad</a:t>
            </a:r>
            <a:endParaRPr lang="sv-SE" dirty="0"/>
          </a:p>
          <a:p>
            <a:pPr lvl="1"/>
            <a:r>
              <a:rPr lang="sv-SE" dirty="0" err="1"/>
              <a:t>Dashboard</a:t>
            </a:r>
            <a:endParaRPr lang="sv-SE" dirty="0"/>
          </a:p>
          <a:p>
            <a:pPr lvl="1"/>
            <a:r>
              <a:rPr lang="sv-SE" dirty="0"/>
              <a:t>New Product </a:t>
            </a:r>
            <a:r>
              <a:rPr lang="sv-SE" dirty="0" err="1"/>
              <a:t>Finder</a:t>
            </a:r>
            <a:endParaRPr lang="sv-SE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Bridge Beam Guide </a:t>
            </a:r>
            <a:r>
              <a:rPr lang="sv-SE" dirty="0"/>
              <a:t>Housing Concept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/</a:t>
            </a:r>
            <a:r>
              <a:rPr lang="en-US" dirty="0"/>
              <a:t>ESS-0126950</a:t>
            </a:r>
            <a:r>
              <a:rPr lang="sv-SE" dirty="0" smtClean="0"/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1767">
            <a:off x="1740299" y="1964265"/>
            <a:ext cx="2769658" cy="3608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4770">
            <a:off x="5223919" y="2065905"/>
            <a:ext cx="2396081" cy="37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Bridge </a:t>
            </a:r>
            <a:r>
              <a:rPr lang="sv-SE" dirty="0" err="1" smtClean="0"/>
              <a:t>Beam</a:t>
            </a:r>
            <a:r>
              <a:rPr lang="sv-SE" dirty="0" smtClean="0"/>
              <a:t> Guide </a:t>
            </a:r>
            <a:r>
              <a:rPr lang="sv-SE" dirty="0" err="1" smtClean="0"/>
              <a:t>Housing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/</a:t>
            </a:r>
            <a:r>
              <a:rPr lang="en-US" dirty="0"/>
              <a:t>ESS-0126950</a:t>
            </a:r>
            <a:r>
              <a:rPr lang="sv-SE" dirty="0" smtClean="0"/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294" y="2011303"/>
            <a:ext cx="1783781" cy="3732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608" y="2015136"/>
            <a:ext cx="1736393" cy="3729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783" y="2063818"/>
            <a:ext cx="1865018" cy="3680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627" y="2044815"/>
            <a:ext cx="1834348" cy="37417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7923" y="5864768"/>
            <a:ext cx="96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BIFROST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8071" y="5864768"/>
            <a:ext cx="7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CSPEC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48997" y="5864768"/>
            <a:ext cx="89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DREAM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90000" y="5864768"/>
            <a:ext cx="60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LOKI</a:t>
            </a:r>
          </a:p>
        </p:txBody>
      </p:sp>
    </p:spTree>
    <p:extLst>
      <p:ext uri="{BB962C8B-B14F-4D97-AF65-F5344CB8AC3E}">
        <p14:creationId xmlns:p14="http://schemas.microsoft.com/office/powerpoint/2010/main" val="31975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Bridge </a:t>
            </a:r>
            <a:r>
              <a:rPr lang="sv-SE" dirty="0" err="1" smtClean="0"/>
              <a:t>Beam</a:t>
            </a:r>
            <a:r>
              <a:rPr lang="sv-SE" dirty="0" smtClean="0"/>
              <a:t> Guide </a:t>
            </a:r>
            <a:r>
              <a:rPr lang="sv-SE" dirty="0" err="1" smtClean="0"/>
              <a:t>Housing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/</a:t>
            </a:r>
            <a:r>
              <a:rPr lang="en-US" dirty="0"/>
              <a:t>ESS-0126950</a:t>
            </a:r>
            <a:r>
              <a:rPr lang="sv-SE" dirty="0" smtClean="0"/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13" y="1860485"/>
            <a:ext cx="2144800" cy="3970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163" y="1886742"/>
            <a:ext cx="1993900" cy="3947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314" y="1849692"/>
            <a:ext cx="2009015" cy="398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298" y="1849692"/>
            <a:ext cx="2004797" cy="3981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4843" y="5938851"/>
            <a:ext cx="113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mtClean="0"/>
              <a:t>MIRACLES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3260543" y="5936747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NMX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71764" y="5936747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SKADI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75959" y="5936747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VESPA</a:t>
            </a:r>
          </a:p>
        </p:txBody>
      </p:sp>
    </p:spTree>
    <p:extLst>
      <p:ext uri="{BB962C8B-B14F-4D97-AF65-F5344CB8AC3E}">
        <p14:creationId xmlns:p14="http://schemas.microsoft.com/office/powerpoint/2010/main" val="9024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Bunker </a:t>
            </a:r>
            <a:r>
              <a:rPr lang="sv-SE" dirty="0" err="1" smtClean="0"/>
              <a:t>Base-plates</a:t>
            </a:r>
            <a:r>
              <a:rPr lang="sv-SE" dirty="0" smtClean="0"/>
              <a:t>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64"/>
          <a:stretch/>
        </p:blipFill>
        <p:spPr bwMode="auto">
          <a:xfrm>
            <a:off x="642938" y="1535905"/>
            <a:ext cx="7306800" cy="506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 rot="20411546">
            <a:off x="1113796" y="3621881"/>
            <a:ext cx="6365081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r>
              <a:rPr lang="sv-SE" dirty="0">
                <a:solidFill>
                  <a:schemeClr val="tx1"/>
                </a:solidFill>
              </a:rPr>
              <a:t>https://confluence.esss.lu.se/display/SPD/Bunker+baseplates</a:t>
            </a:r>
          </a:p>
        </p:txBody>
      </p:sp>
    </p:spTree>
    <p:extLst>
      <p:ext uri="{BB962C8B-B14F-4D97-AF65-F5344CB8AC3E}">
        <p14:creationId xmlns:p14="http://schemas.microsoft.com/office/powerpoint/2010/main" val="18765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371956" cy="1441531"/>
          </a:xfrm>
        </p:spPr>
        <p:txBody>
          <a:bodyPr/>
          <a:lstStyle/>
          <a:p>
            <a:r>
              <a:rPr lang="sv-SE" dirty="0" smtClean="0"/>
              <a:t>Heavy Shutter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277091"/>
            <a:ext cx="3469482" cy="413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9666" y="1734722"/>
            <a:ext cx="709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Design of the TBL prototype is ongoing, expected CDR is in November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0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utronDoseMapShutterAttentu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0" y="4077072"/>
            <a:ext cx="9144000" cy="2082959"/>
          </a:xfrm>
          <a:prstGeom prst="rect">
            <a:avLst/>
          </a:prstGeom>
        </p:spPr>
      </p:pic>
      <p:pic>
        <p:nvPicPr>
          <p:cNvPr id="2" name="Picture 1" descr="LegendHeavyShutterAttentu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2369463" cy="318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44624"/>
            <a:ext cx="8820472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>
                <a:solidFill>
                  <a:srgbClr val="FF0000"/>
                </a:solidFill>
                <a:latin typeface="Chalkduster"/>
                <a:cs typeface="Chalkduster"/>
              </a:rPr>
              <a:t>Heavy Shutter </a:t>
            </a:r>
            <a:r>
              <a:rPr lang="en-GB" sz="2600" b="1" u="sng" dirty="0" smtClean="0">
                <a:solidFill>
                  <a:srgbClr val="495AFF"/>
                </a:solidFill>
                <a:latin typeface="Chalkduster"/>
                <a:cs typeface="Chalkduster"/>
              </a:rPr>
              <a:t>Neutron</a:t>
            </a:r>
            <a:r>
              <a:rPr lang="en-GB" sz="2600" b="1" dirty="0" smtClean="0">
                <a:solidFill>
                  <a:srgbClr val="FF0000"/>
                </a:solidFill>
                <a:latin typeface="Chalkduster"/>
                <a:cs typeface="Chalkduster"/>
              </a:rPr>
              <a:t> Dose map in the bunker   </a:t>
            </a:r>
            <a:endParaRPr lang="en-GB" sz="26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5536" y="5949280"/>
            <a:ext cx="8640960" cy="79208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79712" y="1196752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GeoInTheBunk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6197600" cy="16891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300192" y="2204864"/>
            <a:ext cx="216024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andara"/>
                <a:cs typeface="Candara"/>
              </a:rPr>
              <a:t>Heavy Shutter </a:t>
            </a:r>
            <a:endParaRPr lang="en-GB" sz="2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19872" y="1772816"/>
            <a:ext cx="216024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andara"/>
                <a:cs typeface="Candara"/>
              </a:rPr>
              <a:t>Copper Collimator</a:t>
            </a:r>
            <a:endParaRPr lang="en-GB" sz="2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24328" y="1196752"/>
            <a:ext cx="216024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andara"/>
                <a:cs typeface="Candara"/>
              </a:rPr>
              <a:t>Bunker </a:t>
            </a:r>
          </a:p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andara"/>
                <a:cs typeface="Candara"/>
              </a:rPr>
              <a:t>Wall </a:t>
            </a:r>
            <a:endParaRPr lang="en-GB" sz="2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36096" y="4653136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1.2 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e</a:t>
            </a:r>
            <a:r>
              <a:rPr lang="en-GB" sz="2000" baseline="30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7</a:t>
            </a:r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64288" y="4969379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41000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814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44624"/>
            <a:ext cx="8820472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850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>
                <a:solidFill>
                  <a:srgbClr val="FF0000"/>
                </a:solidFill>
                <a:latin typeface="Chalkduster"/>
                <a:cs typeface="Chalkduster"/>
              </a:rPr>
              <a:t>Heavy Shutter </a:t>
            </a:r>
            <a:r>
              <a:rPr lang="en-GB" sz="2600" b="1" u="sng" dirty="0" smtClean="0">
                <a:solidFill>
                  <a:srgbClr val="495AFF"/>
                </a:solidFill>
                <a:latin typeface="Chalkduster"/>
                <a:cs typeface="Chalkduster"/>
              </a:rPr>
              <a:t>Neutron</a:t>
            </a:r>
            <a:r>
              <a:rPr lang="en-GB" sz="2600" b="1" dirty="0" smtClean="0">
                <a:solidFill>
                  <a:srgbClr val="FF0000"/>
                </a:solidFill>
                <a:latin typeface="Chalkduster"/>
                <a:cs typeface="Chalkduster"/>
              </a:rPr>
              <a:t> Dose map from the bunker wall to the end of the bunker wall</a:t>
            </a:r>
            <a:endParaRPr lang="en-GB" sz="26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5536" y="5949280"/>
            <a:ext cx="8640960" cy="79208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HeavyShutterNeutr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4217410"/>
            <a:ext cx="9144000" cy="1947894"/>
          </a:xfrm>
          <a:prstGeom prst="rect">
            <a:avLst/>
          </a:prstGeom>
        </p:spPr>
      </p:pic>
      <p:pic>
        <p:nvPicPr>
          <p:cNvPr id="8" name="Picture 7" descr="ScaleForNeutr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2227091" cy="3183012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020272" y="5013176"/>
            <a:ext cx="2952328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&lt;1.5 </a:t>
            </a:r>
            <a:r>
              <a:rPr lang="en-GB" sz="2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GB" sz="2400" dirty="0" err="1" smtClean="0">
                <a:solidFill>
                  <a:srgbClr val="000000"/>
                </a:solidFill>
                <a:latin typeface="Candara"/>
                <a:cs typeface="Candara"/>
              </a:rPr>
              <a:t>Sv</a:t>
            </a:r>
            <a:r>
              <a:rPr lang="en-GB" sz="2400" dirty="0" smtClean="0">
                <a:solidFill>
                  <a:srgbClr val="000000"/>
                </a:solidFill>
                <a:latin typeface="Candara"/>
                <a:cs typeface="Candara"/>
              </a:rPr>
              <a:t>/h</a:t>
            </a:r>
            <a:endParaRPr lang="en-GB" sz="24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GeoOutBunk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6585574" cy="18722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79712" y="2492896"/>
            <a:ext cx="216024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andara"/>
                <a:cs typeface="Candara"/>
              </a:rPr>
              <a:t>Heavy Shutter </a:t>
            </a:r>
            <a:endParaRPr lang="en-GB" sz="2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08104" y="2708920"/>
            <a:ext cx="216024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andara"/>
                <a:cs typeface="Candara"/>
              </a:rPr>
              <a:t>Bunker Wall </a:t>
            </a:r>
            <a:endParaRPr lang="en-GB" sz="22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07704" y="980728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  <a:latin typeface="Candara"/>
                <a:cs typeface="Candara"/>
              </a:rPr>
              <a:t>Sv</a:t>
            </a:r>
            <a:r>
              <a:rPr lang="en-GB" dirty="0" smtClean="0">
                <a:solidFill>
                  <a:srgbClr val="FF0000"/>
                </a:solidFill>
                <a:latin typeface="Candara"/>
                <a:cs typeface="Candara"/>
              </a:rPr>
              <a:t>/h</a:t>
            </a:r>
            <a:endParaRPr lang="en-GB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31640" y="5013176"/>
            <a:ext cx="1800200" cy="576064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~ 41000 </a:t>
            </a:r>
            <a:r>
              <a:rPr lang="en-GB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  <a:latin typeface="Candara"/>
                <a:cs typeface="Candara"/>
              </a:rPr>
              <a:t>Sv</a:t>
            </a:r>
            <a:r>
              <a:rPr lang="en-GB" sz="2000" dirty="0" smtClean="0">
                <a:solidFill>
                  <a:schemeClr val="tx1"/>
                </a:solidFill>
                <a:latin typeface="Candara"/>
                <a:cs typeface="Candara"/>
              </a:rPr>
              <a:t>/h</a:t>
            </a:r>
            <a:endParaRPr lang="en-GB" sz="20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077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hod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3175">
          <a:prstDash val="dash"/>
        </a:ln>
      </a:spPr>
      <a:bodyPr lIns="91407" tIns="45705" rIns="91407" bIns="45705" rtlCol="0" anchor="ctr"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Methods Template</Template>
  <TotalTime>14049</TotalTime>
  <Words>483</Words>
  <Application>Microsoft Office PowerPoint</Application>
  <PresentationFormat>On-screen Show (4:3)</PresentationFormat>
  <Paragraphs>132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Methods Template</vt:lpstr>
      <vt:lpstr>Anpassad formgivning</vt:lpstr>
      <vt:lpstr>Office Theme</vt:lpstr>
      <vt:lpstr>PowerPoint Presentation</vt:lpstr>
      <vt:lpstr>Bridge Beam Guide Housing Concept  /Shutter vault blocks: ESS-0078479/ </vt:lpstr>
      <vt:lpstr>Bridge Beam Guide Housing Concept  /ESS-0126950/ </vt:lpstr>
      <vt:lpstr>Bridge Beam Guide Housing  /ESS-0126950/ </vt:lpstr>
      <vt:lpstr>Bridge Beam Guide Housing  /ESS-0126950/ </vt:lpstr>
      <vt:lpstr>Bunker Base-plates </vt:lpstr>
      <vt:lpstr>Heavy Shutter </vt:lpstr>
      <vt:lpstr>PowerPoint Presentation</vt:lpstr>
      <vt:lpstr>PowerPoint Presentation</vt:lpstr>
      <vt:lpstr>PowerPoint Presentation</vt:lpstr>
      <vt:lpstr>Bunker Wall Insert /ESS-0126950/ </vt:lpstr>
      <vt:lpstr>Bunker Wall Insert  /ESS-0126950/ </vt:lpstr>
      <vt:lpstr>PowerPoint Presentation</vt:lpstr>
      <vt:lpstr>PowerPoint Presentation</vt:lpstr>
      <vt:lpstr>Bunker Wall Insert   /Standard Support Concept/ </vt:lpstr>
      <vt:lpstr>Bunker Wall Interface Geometry Concept  /ESS Test Beamline/ </vt:lpstr>
      <vt:lpstr>PowerPoint Presentation</vt:lpstr>
      <vt:lpstr>Backup slides</vt:lpstr>
      <vt:lpstr>Since last IKON..</vt:lpstr>
      <vt:lpstr>Upcoming Improvements Q4 17- Q1 18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Christoffer Affelin</dc:creator>
  <cp:lastModifiedBy>Gábor László</cp:lastModifiedBy>
  <cp:revision>866</cp:revision>
  <cp:lastPrinted>2017-08-23T14:51:20Z</cp:lastPrinted>
  <dcterms:created xsi:type="dcterms:W3CDTF">2014-12-05T10:51:41Z</dcterms:created>
  <dcterms:modified xsi:type="dcterms:W3CDTF">2017-09-27T11:11:12Z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5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Jan 22, 2015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Affelin, Christoffer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Document containg presentations from CAD Meetings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Dec 3, 2015</vt:lpwstr>
  </property>
  <property fmtid="{D5CDD505-2E9C-101B-9397-08002B2CF9AE}" pid="19" name="MXEmail">
    <vt:lpwstr>Christoffer.Affelin@esss.se</vt:lpwstr>
  </property>
  <property fmtid="{D5CDD505-2E9C-101B-9397-08002B2CF9AE}" pid="20" name="MXFirstName">
    <vt:lpwstr>Christoffer</vt:lpwstr>
  </property>
  <property fmtid="{D5CDD505-2E9C-101B-9397-08002B2CF9AE}" pid="21" name="MXIs Version Object">
    <vt:lpwstr>False</vt:lpwstr>
  </property>
  <property fmtid="{D5CDD505-2E9C-101B-9397-08002B2CF9AE}" pid="22" name="MXLanguage">
    <vt:lpwstr>English</vt:lpwstr>
  </property>
  <property fmtid="{D5CDD505-2E9C-101B-9397-08002B2CF9AE}" pid="23" name="MXLastName">
    <vt:lpwstr>Affelin</vt:lpwstr>
  </property>
  <property fmtid="{D5CDD505-2E9C-101B-9397-08002B2CF9AE}" pid="24" name="MXLatestVersion">
    <vt:lpwstr>5</vt:lpwstr>
  </property>
  <property fmtid="{D5CDD505-2E9C-101B-9397-08002B2CF9AE}" pid="25" name="MXLegacy Id">
    <vt:lpwstr/>
  </property>
  <property fmtid="{D5CDD505-2E9C-101B-9397-08002B2CF9AE}" pid="26" name="MXLink">
    <vt:lpwstr/>
  </property>
  <property fmtid="{D5CDD505-2E9C-101B-9397-08002B2CF9AE}" pid="27" name="MXMiddleName">
    <vt:lpwstr>Unknown</vt:lpwstr>
  </property>
  <property fmtid="{D5CDD505-2E9C-101B-9397-08002B2CF9AE}" pid="28" name="MXMove Files To Version">
    <vt:lpwstr>False</vt:lpwstr>
  </property>
  <property fmtid="{D5CDD505-2E9C-101B-9397-08002B2CF9AE}" pid="29" name="MXName">
    <vt:lpwstr>ESS-0023797</vt:lpwstr>
  </property>
  <property fmtid="{D5CDD505-2E9C-101B-9397-08002B2CF9AE}" pid="30" name="MXOriginator">
    <vt:lpwstr>christofferaffelin</vt:lpwstr>
  </property>
  <property fmtid="{D5CDD505-2E9C-101B-9397-08002B2CF9AE}" pid="31" name="MXPhase">
    <vt:lpwstr/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Jan 22, 2015</vt:lpwstr>
  </property>
  <property fmtid="{D5CDD505-2E9C-101B-9397-08002B2CF9AE}" pid="35" name="MXPrinted Version">
    <vt:lpwstr>(5)</vt:lpwstr>
  </property>
  <property fmtid="{D5CDD505-2E9C-101B-9397-08002B2CF9AE}" pid="36" name="MXReference">
    <vt:lpwstr/>
  </property>
  <property fmtid="{D5CDD505-2E9C-101B-9397-08002B2CF9AE}" pid="37" name="MXRevision">
    <vt:lpwstr>1</vt:lpwstr>
  </property>
  <property fmtid="{D5CDD505-2E9C-101B-9397-08002B2CF9AE}" pid="38" name="MXSignatures_state_Obsolete">
    <vt:lpwstr/>
  </property>
  <property fmtid="{D5CDD505-2E9C-101B-9397-08002B2CF9AE}" pid="39" name="MXSignatures_state_Preliminary">
    <vt:lpwstr/>
  </property>
  <property fmtid="{D5CDD505-2E9C-101B-9397-08002B2CF9AE}" pid="40" name="MXSignatures_state_Release">
    <vt:lpwstr/>
  </property>
  <property fmtid="{D5CDD505-2E9C-101B-9397-08002B2CF9AE}" pid="41" name="MXSubmitter">
    <vt:lpwstr>Affelin, Christoffer</vt:lpwstr>
  </property>
  <property fmtid="{D5CDD505-2E9C-101B-9397-08002B2CF9AE}" pid="42" name="MXSuspend Versioning">
    <vt:lpwstr>False</vt:lpwstr>
  </property>
  <property fmtid="{D5CDD505-2E9C-101B-9397-08002B2CF9AE}" pid="43" name="MXTitle">
    <vt:lpwstr>CAD Meetings</vt:lpwstr>
  </property>
  <property fmtid="{D5CDD505-2E9C-101B-9397-08002B2CF9AE}" pid="44" name="MXTVADummy1">
    <vt:lpwstr/>
  </property>
  <property fmtid="{D5CDD505-2E9C-101B-9397-08002B2CF9AE}" pid="45" name="MXTVADummy2">
    <vt:lpwstr/>
  </property>
  <property fmtid="{D5CDD505-2E9C-101B-9397-08002B2CF9AE}" pid="46" name="MXTVADummy3">
    <vt:lpwstr/>
  </property>
  <property fmtid="{D5CDD505-2E9C-101B-9397-08002B2CF9AE}" pid="47" name="MXType">
    <vt:lpwstr>dmg_Presentation</vt:lpwstr>
  </property>
  <property fmtid="{D5CDD505-2E9C-101B-9397-08002B2CF9AE}" pid="48" name="MXType.Localized">
    <vt:lpwstr>Presentation</vt:lpwstr>
  </property>
  <property fmtid="{D5CDD505-2E9C-101B-9397-08002B2CF9AE}" pid="49" name="MXUser">
    <vt:lpwstr>christofferaffelin</vt:lpwstr>
  </property>
  <property fmtid="{D5CDD505-2E9C-101B-9397-08002B2CF9AE}" pid="50" name="MXVersion">
    <vt:lpwstr>5</vt:lpwstr>
  </property>
</Properties>
</file>