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02" r:id="rId2"/>
    <p:sldId id="411" r:id="rId3"/>
    <p:sldId id="412" r:id="rId4"/>
    <p:sldId id="413" r:id="rId5"/>
    <p:sldId id="414" r:id="rId6"/>
    <p:sldId id="415" r:id="rId7"/>
    <p:sldId id="416" r:id="rId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ich Koning" initials="JK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059ED6"/>
    <a:srgbClr val="0094CA"/>
    <a:srgbClr val="F7B447"/>
    <a:srgbClr val="FFFF00"/>
    <a:srgbClr val="163353"/>
    <a:srgbClr val="0B1929"/>
    <a:srgbClr val="1C3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8" autoAdjust="0"/>
    <p:restoredTop sz="87089" autoAdjust="0"/>
  </p:normalViewPr>
  <p:slideViewPr>
    <p:cSldViewPr snapToGrid="0" snapToObjects="1">
      <p:cViewPr varScale="1">
        <p:scale>
          <a:sx n="79" d="100"/>
          <a:sy n="79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1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2017-09-27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Neutron Beam Extraction System</a:t>
            </a:r>
            <a:br>
              <a:rPr lang="en-GB" dirty="0" smtClean="0"/>
            </a:br>
            <a:r>
              <a:rPr lang="en-GB" dirty="0" smtClean="0"/>
              <a:t>Design status for IKON-13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Jarich </a:t>
            </a:r>
            <a:r>
              <a:rPr lang="en-US" sz="2000" dirty="0" smtClean="0">
                <a:solidFill>
                  <a:schemeClr val="bg1"/>
                </a:solidFill>
              </a:rPr>
              <a:t>Koning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26</a:t>
            </a:r>
            <a:r>
              <a:rPr lang="en-GB" sz="1600" baseline="30000" dirty="0" smtClean="0">
                <a:solidFill>
                  <a:srgbClr val="FFFFFF"/>
                </a:solidFill>
              </a:rPr>
              <a:t>th</a:t>
            </a:r>
            <a:r>
              <a:rPr lang="en-GB" sz="1600" dirty="0" smtClean="0">
                <a:solidFill>
                  <a:srgbClr val="FFFFFF"/>
                </a:solidFill>
              </a:rPr>
              <a:t>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3292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Light Shutter System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0492" cy="51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You are encouraged to interact </a:t>
            </a:r>
            <a:r>
              <a:rPr lang="en-US" sz="2000" dirty="0" smtClean="0">
                <a:solidFill>
                  <a:schemeClr val="tx1"/>
                </a:solidFill>
              </a:rPr>
              <a:t>– sheets </a:t>
            </a:r>
            <a:r>
              <a:rPr lang="en-US" sz="2000" dirty="0" smtClean="0">
                <a:solidFill>
                  <a:schemeClr val="tx1"/>
                </a:solidFill>
              </a:rPr>
              <a:t>come 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interim review June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2050" name="Picture 2" descr="C:\data\HiT\Projects\ESS 2017\NBEX\2017-06-09_Overviews\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1857"/>
          <a:stretch/>
        </p:blipFill>
        <p:spPr bwMode="auto">
          <a:xfrm>
            <a:off x="0" y="2112230"/>
            <a:ext cx="9144000" cy="47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Permanent (red)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Transport (yellow)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IET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LSC</a:t>
            </a:r>
          </a:p>
          <a:p>
            <a:endParaRPr lang="nl-NL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2951500" y="1055441"/>
            <a:ext cx="6192500" cy="5164302"/>
            <a:chOff x="257829" y="1109864"/>
            <a:chExt cx="6192500" cy="51643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6"/>
            <a:stretch/>
          </p:blipFill>
          <p:spPr>
            <a:xfrm>
              <a:off x="257829" y="1161466"/>
              <a:ext cx="5200358" cy="3752145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857303" y="1117581"/>
              <a:ext cx="3177279" cy="3697062"/>
            </a:xfrm>
            <a:custGeom>
              <a:avLst/>
              <a:gdLst>
                <a:gd name="connsiteX0" fmla="*/ 0 w 3001618"/>
                <a:gd name="connsiteY0" fmla="*/ 2756453 h 3982279"/>
                <a:gd name="connsiteX1" fmla="*/ 13252 w 3001618"/>
                <a:gd name="connsiteY1" fmla="*/ 3982279 h 3982279"/>
                <a:gd name="connsiteX2" fmla="*/ 1305339 w 3001618"/>
                <a:gd name="connsiteY2" fmla="*/ 3670853 h 3982279"/>
                <a:gd name="connsiteX3" fmla="*/ 1311966 w 3001618"/>
                <a:gd name="connsiteY3" fmla="*/ 1232453 h 3982279"/>
                <a:gd name="connsiteX4" fmla="*/ 1133061 w 3001618"/>
                <a:gd name="connsiteY4" fmla="*/ 1252331 h 3982279"/>
                <a:gd name="connsiteX5" fmla="*/ 1212574 w 3001618"/>
                <a:gd name="connsiteY5" fmla="*/ 1099931 h 3982279"/>
                <a:gd name="connsiteX6" fmla="*/ 2120348 w 3001618"/>
                <a:gd name="connsiteY6" fmla="*/ 934279 h 3982279"/>
                <a:gd name="connsiteX7" fmla="*/ 2994992 w 3001618"/>
                <a:gd name="connsiteY7" fmla="*/ 682487 h 3982279"/>
                <a:gd name="connsiteX8" fmla="*/ 3001618 w 3001618"/>
                <a:gd name="connsiteY8" fmla="*/ 371061 h 3982279"/>
                <a:gd name="connsiteX9" fmla="*/ 1199322 w 3001618"/>
                <a:gd name="connsiteY9" fmla="*/ 728870 h 3982279"/>
                <a:gd name="connsiteX10" fmla="*/ 1179444 w 3001618"/>
                <a:gd name="connsiteY10" fmla="*/ 636105 h 3982279"/>
                <a:gd name="connsiteX11" fmla="*/ 1146313 w 3001618"/>
                <a:gd name="connsiteY11" fmla="*/ 0 h 3982279"/>
                <a:gd name="connsiteX12" fmla="*/ 828261 w 3001618"/>
                <a:gd name="connsiteY12" fmla="*/ 79514 h 3982279"/>
                <a:gd name="connsiteX13" fmla="*/ 834887 w 3001618"/>
                <a:gd name="connsiteY13" fmla="*/ 642731 h 3982279"/>
                <a:gd name="connsiteX14" fmla="*/ 543339 w 3001618"/>
                <a:gd name="connsiteY14" fmla="*/ 722244 h 3982279"/>
                <a:gd name="connsiteX15" fmla="*/ 642731 w 3001618"/>
                <a:gd name="connsiteY15" fmla="*/ 795131 h 3982279"/>
                <a:gd name="connsiteX16" fmla="*/ 881270 w 3001618"/>
                <a:gd name="connsiteY16" fmla="*/ 748748 h 3982279"/>
                <a:gd name="connsiteX17" fmla="*/ 887896 w 3001618"/>
                <a:gd name="connsiteY17" fmla="*/ 2199861 h 3982279"/>
                <a:gd name="connsiteX18" fmla="*/ 815009 w 3001618"/>
                <a:gd name="connsiteY18" fmla="*/ 2232992 h 3982279"/>
                <a:gd name="connsiteX19" fmla="*/ 795131 w 3001618"/>
                <a:gd name="connsiteY19" fmla="*/ 2657061 h 3982279"/>
                <a:gd name="connsiteX20" fmla="*/ 0 w 3001618"/>
                <a:gd name="connsiteY20" fmla="*/ 2756453 h 3982279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28261 w 3001618"/>
                <a:gd name="connsiteY12" fmla="*/ 43846 h 3946611"/>
                <a:gd name="connsiteX13" fmla="*/ 834887 w 3001618"/>
                <a:gd name="connsiteY13" fmla="*/ 607063 h 3946611"/>
                <a:gd name="connsiteX14" fmla="*/ 543339 w 3001618"/>
                <a:gd name="connsiteY14" fmla="*/ 686576 h 3946611"/>
                <a:gd name="connsiteX15" fmla="*/ 642731 w 3001618"/>
                <a:gd name="connsiteY15" fmla="*/ 759463 h 3946611"/>
                <a:gd name="connsiteX16" fmla="*/ 881270 w 3001618"/>
                <a:gd name="connsiteY16" fmla="*/ 713080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4887 w 3001618"/>
                <a:gd name="connsiteY13" fmla="*/ 607063 h 3946611"/>
                <a:gd name="connsiteX14" fmla="*/ 543339 w 3001618"/>
                <a:gd name="connsiteY14" fmla="*/ 686576 h 3946611"/>
                <a:gd name="connsiteX15" fmla="*/ 642731 w 3001618"/>
                <a:gd name="connsiteY15" fmla="*/ 759463 h 3946611"/>
                <a:gd name="connsiteX16" fmla="*/ 881270 w 3001618"/>
                <a:gd name="connsiteY16" fmla="*/ 713080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43339 w 3001618"/>
                <a:gd name="connsiteY14" fmla="*/ 686576 h 3946611"/>
                <a:gd name="connsiteX15" fmla="*/ 642731 w 3001618"/>
                <a:gd name="connsiteY15" fmla="*/ 759463 h 3946611"/>
                <a:gd name="connsiteX16" fmla="*/ 881270 w 3001618"/>
                <a:gd name="connsiteY16" fmla="*/ 713080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642731 w 3001618"/>
                <a:gd name="connsiteY15" fmla="*/ 759463 h 3946611"/>
                <a:gd name="connsiteX16" fmla="*/ 881270 w 3001618"/>
                <a:gd name="connsiteY16" fmla="*/ 713080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81241 w 3001618"/>
                <a:gd name="connsiteY15" fmla="*/ 759480 h 3946611"/>
                <a:gd name="connsiteX16" fmla="*/ 881270 w 3001618"/>
                <a:gd name="connsiteY16" fmla="*/ 713080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81241 w 3001618"/>
                <a:gd name="connsiteY15" fmla="*/ 759480 h 3946611"/>
                <a:gd name="connsiteX16" fmla="*/ 894421 w 3001618"/>
                <a:gd name="connsiteY16" fmla="*/ 680669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81241 w 3001618"/>
                <a:gd name="connsiteY15" fmla="*/ 759480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1630 w 3001618"/>
                <a:gd name="connsiteY15" fmla="*/ 749769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62017 w 3001618"/>
                <a:gd name="connsiteY15" fmla="*/ 762757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199322 w 3001618"/>
                <a:gd name="connsiteY9" fmla="*/ 693202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79444 w 3001618"/>
                <a:gd name="connsiteY10" fmla="*/ 60043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120348 w 3001618"/>
                <a:gd name="connsiteY6" fmla="*/ 898611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2574 w 3001618"/>
                <a:gd name="connsiteY5" fmla="*/ 1064263 h 3946611"/>
                <a:gd name="connsiteX6" fmla="*/ 2994992 w 3001618"/>
                <a:gd name="connsiteY6" fmla="*/ 646819 h 3946611"/>
                <a:gd name="connsiteX7" fmla="*/ 3001618 w 3001618"/>
                <a:gd name="connsiteY7" fmla="*/ 335393 h 3946611"/>
                <a:gd name="connsiteX8" fmla="*/ 1209295 w 3001618"/>
                <a:gd name="connsiteY8" fmla="*/ 689974 h 3946611"/>
                <a:gd name="connsiteX9" fmla="*/ 1163467 w 3001618"/>
                <a:gd name="connsiteY9" fmla="*/ 632877 h 3946611"/>
                <a:gd name="connsiteX10" fmla="*/ 1165769 w 3001618"/>
                <a:gd name="connsiteY10" fmla="*/ 0 h 3946611"/>
                <a:gd name="connsiteX11" fmla="*/ 841401 w 3001618"/>
                <a:gd name="connsiteY11" fmla="*/ 73031 h 3946611"/>
                <a:gd name="connsiteX12" fmla="*/ 838300 w 3001618"/>
                <a:gd name="connsiteY12" fmla="*/ 626532 h 3946611"/>
                <a:gd name="connsiteX13" fmla="*/ 575881 w 3001618"/>
                <a:gd name="connsiteY13" fmla="*/ 683349 h 3946611"/>
                <a:gd name="connsiteX14" fmla="*/ 578347 w 3001618"/>
                <a:gd name="connsiteY14" fmla="*/ 753045 h 3946611"/>
                <a:gd name="connsiteX15" fmla="*/ 875143 w 3001618"/>
                <a:gd name="connsiteY15" fmla="*/ 693654 h 3946611"/>
                <a:gd name="connsiteX16" fmla="*/ 887896 w 3001618"/>
                <a:gd name="connsiteY16" fmla="*/ 2164193 h 3946611"/>
                <a:gd name="connsiteX17" fmla="*/ 815009 w 3001618"/>
                <a:gd name="connsiteY17" fmla="*/ 2197324 h 3946611"/>
                <a:gd name="connsiteX18" fmla="*/ 795131 w 3001618"/>
                <a:gd name="connsiteY18" fmla="*/ 2621393 h 3946611"/>
                <a:gd name="connsiteX19" fmla="*/ 0 w 3001618"/>
                <a:gd name="connsiteY19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3061 w 3001618"/>
                <a:gd name="connsiteY4" fmla="*/ 1216663 h 3946611"/>
                <a:gd name="connsiteX5" fmla="*/ 1219307 w 3001618"/>
                <a:gd name="connsiteY5" fmla="*/ 1077256 h 3946611"/>
                <a:gd name="connsiteX6" fmla="*/ 2994992 w 3001618"/>
                <a:gd name="connsiteY6" fmla="*/ 646819 h 3946611"/>
                <a:gd name="connsiteX7" fmla="*/ 3001618 w 3001618"/>
                <a:gd name="connsiteY7" fmla="*/ 335393 h 3946611"/>
                <a:gd name="connsiteX8" fmla="*/ 1209295 w 3001618"/>
                <a:gd name="connsiteY8" fmla="*/ 689974 h 3946611"/>
                <a:gd name="connsiteX9" fmla="*/ 1163467 w 3001618"/>
                <a:gd name="connsiteY9" fmla="*/ 632877 h 3946611"/>
                <a:gd name="connsiteX10" fmla="*/ 1165769 w 3001618"/>
                <a:gd name="connsiteY10" fmla="*/ 0 h 3946611"/>
                <a:gd name="connsiteX11" fmla="*/ 841401 w 3001618"/>
                <a:gd name="connsiteY11" fmla="*/ 73031 h 3946611"/>
                <a:gd name="connsiteX12" fmla="*/ 838300 w 3001618"/>
                <a:gd name="connsiteY12" fmla="*/ 626532 h 3946611"/>
                <a:gd name="connsiteX13" fmla="*/ 575881 w 3001618"/>
                <a:gd name="connsiteY13" fmla="*/ 683349 h 3946611"/>
                <a:gd name="connsiteX14" fmla="*/ 578347 w 3001618"/>
                <a:gd name="connsiteY14" fmla="*/ 753045 h 3946611"/>
                <a:gd name="connsiteX15" fmla="*/ 875143 w 3001618"/>
                <a:gd name="connsiteY15" fmla="*/ 693654 h 3946611"/>
                <a:gd name="connsiteX16" fmla="*/ 887896 w 3001618"/>
                <a:gd name="connsiteY16" fmla="*/ 2164193 h 3946611"/>
                <a:gd name="connsiteX17" fmla="*/ 815009 w 3001618"/>
                <a:gd name="connsiteY17" fmla="*/ 2197324 h 3946611"/>
                <a:gd name="connsiteX18" fmla="*/ 795131 w 3001618"/>
                <a:gd name="connsiteY18" fmla="*/ 2621393 h 3946611"/>
                <a:gd name="connsiteX19" fmla="*/ 0 w 3001618"/>
                <a:gd name="connsiteY19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39777 w 3001618"/>
                <a:gd name="connsiteY4" fmla="*/ 1168050 h 3946611"/>
                <a:gd name="connsiteX5" fmla="*/ 1219307 w 3001618"/>
                <a:gd name="connsiteY5" fmla="*/ 1077256 h 3946611"/>
                <a:gd name="connsiteX6" fmla="*/ 2994992 w 3001618"/>
                <a:gd name="connsiteY6" fmla="*/ 646819 h 3946611"/>
                <a:gd name="connsiteX7" fmla="*/ 3001618 w 3001618"/>
                <a:gd name="connsiteY7" fmla="*/ 335393 h 3946611"/>
                <a:gd name="connsiteX8" fmla="*/ 1209295 w 3001618"/>
                <a:gd name="connsiteY8" fmla="*/ 689974 h 3946611"/>
                <a:gd name="connsiteX9" fmla="*/ 1163467 w 3001618"/>
                <a:gd name="connsiteY9" fmla="*/ 632877 h 3946611"/>
                <a:gd name="connsiteX10" fmla="*/ 1165769 w 3001618"/>
                <a:gd name="connsiteY10" fmla="*/ 0 h 3946611"/>
                <a:gd name="connsiteX11" fmla="*/ 841401 w 3001618"/>
                <a:gd name="connsiteY11" fmla="*/ 73031 h 3946611"/>
                <a:gd name="connsiteX12" fmla="*/ 838300 w 3001618"/>
                <a:gd name="connsiteY12" fmla="*/ 626532 h 3946611"/>
                <a:gd name="connsiteX13" fmla="*/ 575881 w 3001618"/>
                <a:gd name="connsiteY13" fmla="*/ 683349 h 3946611"/>
                <a:gd name="connsiteX14" fmla="*/ 578347 w 3001618"/>
                <a:gd name="connsiteY14" fmla="*/ 753045 h 3946611"/>
                <a:gd name="connsiteX15" fmla="*/ 875143 w 3001618"/>
                <a:gd name="connsiteY15" fmla="*/ 693654 h 3946611"/>
                <a:gd name="connsiteX16" fmla="*/ 887896 w 3001618"/>
                <a:gd name="connsiteY16" fmla="*/ 2164193 h 3946611"/>
                <a:gd name="connsiteX17" fmla="*/ 815009 w 3001618"/>
                <a:gd name="connsiteY17" fmla="*/ 2197324 h 3946611"/>
                <a:gd name="connsiteX18" fmla="*/ 795131 w 3001618"/>
                <a:gd name="connsiteY18" fmla="*/ 2621393 h 3946611"/>
                <a:gd name="connsiteX19" fmla="*/ 0 w 3001618"/>
                <a:gd name="connsiteY19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235413 w 3001618"/>
                <a:gd name="connsiteY4" fmla="*/ 1177047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311966 w 3001618"/>
                <a:gd name="connsiteY3" fmla="*/ 1196785 h 3946611"/>
                <a:gd name="connsiteX4" fmla="*/ 1161069 w 3001618"/>
                <a:gd name="connsiteY4" fmla="*/ 1215984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270070 w 3001618"/>
                <a:gd name="connsiteY3" fmla="*/ 1190326 h 3946611"/>
                <a:gd name="connsiteX4" fmla="*/ 1161069 w 3001618"/>
                <a:gd name="connsiteY4" fmla="*/ 1215984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7896 w 3001618"/>
                <a:gd name="connsiteY17" fmla="*/ 216419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270070 w 3001618"/>
                <a:gd name="connsiteY3" fmla="*/ 1190326 h 3946611"/>
                <a:gd name="connsiteX4" fmla="*/ 1161069 w 3001618"/>
                <a:gd name="connsiteY4" fmla="*/ 1215984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8076 w 3001618"/>
                <a:gd name="connsiteY17" fmla="*/ 2180453 h 3946611"/>
                <a:gd name="connsiteX18" fmla="*/ 815009 w 3001618"/>
                <a:gd name="connsiteY18" fmla="*/ 2197324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270070 w 3001618"/>
                <a:gd name="connsiteY3" fmla="*/ 1190326 h 3946611"/>
                <a:gd name="connsiteX4" fmla="*/ 1161069 w 3001618"/>
                <a:gd name="connsiteY4" fmla="*/ 1215984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8076 w 3001618"/>
                <a:gd name="connsiteY17" fmla="*/ 2180453 h 3946611"/>
                <a:gd name="connsiteX18" fmla="*/ 824904 w 3001618"/>
                <a:gd name="connsiteY18" fmla="*/ 2203857 h 3946611"/>
                <a:gd name="connsiteX19" fmla="*/ 795131 w 3001618"/>
                <a:gd name="connsiteY19" fmla="*/ 2621393 h 3946611"/>
                <a:gd name="connsiteX20" fmla="*/ 0 w 3001618"/>
                <a:gd name="connsiteY20" fmla="*/ 2720785 h 3946611"/>
                <a:gd name="connsiteX0" fmla="*/ 0 w 3001618"/>
                <a:gd name="connsiteY0" fmla="*/ 2720785 h 3946611"/>
                <a:gd name="connsiteX1" fmla="*/ 13252 w 3001618"/>
                <a:gd name="connsiteY1" fmla="*/ 3946611 h 3946611"/>
                <a:gd name="connsiteX2" fmla="*/ 1305339 w 3001618"/>
                <a:gd name="connsiteY2" fmla="*/ 3635185 h 3946611"/>
                <a:gd name="connsiteX3" fmla="*/ 1270070 w 3001618"/>
                <a:gd name="connsiteY3" fmla="*/ 1190326 h 3946611"/>
                <a:gd name="connsiteX4" fmla="*/ 1161069 w 3001618"/>
                <a:gd name="connsiteY4" fmla="*/ 1215984 h 3946611"/>
                <a:gd name="connsiteX5" fmla="*/ 1139777 w 3001618"/>
                <a:gd name="connsiteY5" fmla="*/ 1168050 h 3946611"/>
                <a:gd name="connsiteX6" fmla="*/ 1219307 w 3001618"/>
                <a:gd name="connsiteY6" fmla="*/ 1077256 h 3946611"/>
                <a:gd name="connsiteX7" fmla="*/ 2994992 w 3001618"/>
                <a:gd name="connsiteY7" fmla="*/ 646819 h 3946611"/>
                <a:gd name="connsiteX8" fmla="*/ 3001618 w 3001618"/>
                <a:gd name="connsiteY8" fmla="*/ 335393 h 3946611"/>
                <a:gd name="connsiteX9" fmla="*/ 1209295 w 3001618"/>
                <a:gd name="connsiteY9" fmla="*/ 689974 h 3946611"/>
                <a:gd name="connsiteX10" fmla="*/ 1163467 w 3001618"/>
                <a:gd name="connsiteY10" fmla="*/ 632877 h 3946611"/>
                <a:gd name="connsiteX11" fmla="*/ 1165769 w 3001618"/>
                <a:gd name="connsiteY11" fmla="*/ 0 h 3946611"/>
                <a:gd name="connsiteX12" fmla="*/ 841401 w 3001618"/>
                <a:gd name="connsiteY12" fmla="*/ 73031 h 3946611"/>
                <a:gd name="connsiteX13" fmla="*/ 838300 w 3001618"/>
                <a:gd name="connsiteY13" fmla="*/ 626532 h 3946611"/>
                <a:gd name="connsiteX14" fmla="*/ 575881 w 3001618"/>
                <a:gd name="connsiteY14" fmla="*/ 683349 h 3946611"/>
                <a:gd name="connsiteX15" fmla="*/ 578347 w 3001618"/>
                <a:gd name="connsiteY15" fmla="*/ 753045 h 3946611"/>
                <a:gd name="connsiteX16" fmla="*/ 875143 w 3001618"/>
                <a:gd name="connsiteY16" fmla="*/ 693654 h 3946611"/>
                <a:gd name="connsiteX17" fmla="*/ 888076 w 3001618"/>
                <a:gd name="connsiteY17" fmla="*/ 2180453 h 3946611"/>
                <a:gd name="connsiteX18" fmla="*/ 824904 w 3001618"/>
                <a:gd name="connsiteY18" fmla="*/ 2203857 h 3946611"/>
                <a:gd name="connsiteX19" fmla="*/ 824481 w 3001618"/>
                <a:gd name="connsiteY19" fmla="*/ 2637663 h 3946611"/>
                <a:gd name="connsiteX20" fmla="*/ 0 w 3001618"/>
                <a:gd name="connsiteY20" fmla="*/ 2720785 h 3946611"/>
                <a:gd name="connsiteX0" fmla="*/ 158638 w 2988366"/>
                <a:gd name="connsiteY0" fmla="*/ 2750028 h 3946611"/>
                <a:gd name="connsiteX1" fmla="*/ 0 w 2988366"/>
                <a:gd name="connsiteY1" fmla="*/ 3946611 h 3946611"/>
                <a:gd name="connsiteX2" fmla="*/ 1292087 w 2988366"/>
                <a:gd name="connsiteY2" fmla="*/ 3635185 h 3946611"/>
                <a:gd name="connsiteX3" fmla="*/ 1256818 w 2988366"/>
                <a:gd name="connsiteY3" fmla="*/ 1190326 h 3946611"/>
                <a:gd name="connsiteX4" fmla="*/ 1147817 w 2988366"/>
                <a:gd name="connsiteY4" fmla="*/ 1215984 h 3946611"/>
                <a:gd name="connsiteX5" fmla="*/ 1126525 w 2988366"/>
                <a:gd name="connsiteY5" fmla="*/ 1168050 h 3946611"/>
                <a:gd name="connsiteX6" fmla="*/ 1206055 w 2988366"/>
                <a:gd name="connsiteY6" fmla="*/ 1077256 h 3946611"/>
                <a:gd name="connsiteX7" fmla="*/ 2981740 w 2988366"/>
                <a:gd name="connsiteY7" fmla="*/ 646819 h 3946611"/>
                <a:gd name="connsiteX8" fmla="*/ 2988366 w 2988366"/>
                <a:gd name="connsiteY8" fmla="*/ 335393 h 3946611"/>
                <a:gd name="connsiteX9" fmla="*/ 1196043 w 2988366"/>
                <a:gd name="connsiteY9" fmla="*/ 689974 h 3946611"/>
                <a:gd name="connsiteX10" fmla="*/ 1150215 w 2988366"/>
                <a:gd name="connsiteY10" fmla="*/ 632877 h 3946611"/>
                <a:gd name="connsiteX11" fmla="*/ 1152517 w 2988366"/>
                <a:gd name="connsiteY11" fmla="*/ 0 h 3946611"/>
                <a:gd name="connsiteX12" fmla="*/ 828149 w 2988366"/>
                <a:gd name="connsiteY12" fmla="*/ 73031 h 3946611"/>
                <a:gd name="connsiteX13" fmla="*/ 825048 w 2988366"/>
                <a:gd name="connsiteY13" fmla="*/ 626532 h 3946611"/>
                <a:gd name="connsiteX14" fmla="*/ 562629 w 2988366"/>
                <a:gd name="connsiteY14" fmla="*/ 683349 h 3946611"/>
                <a:gd name="connsiteX15" fmla="*/ 565095 w 2988366"/>
                <a:gd name="connsiteY15" fmla="*/ 753045 h 3946611"/>
                <a:gd name="connsiteX16" fmla="*/ 861891 w 2988366"/>
                <a:gd name="connsiteY16" fmla="*/ 693654 h 3946611"/>
                <a:gd name="connsiteX17" fmla="*/ 874824 w 2988366"/>
                <a:gd name="connsiteY17" fmla="*/ 2180453 h 3946611"/>
                <a:gd name="connsiteX18" fmla="*/ 811652 w 2988366"/>
                <a:gd name="connsiteY18" fmla="*/ 2203857 h 3946611"/>
                <a:gd name="connsiteX19" fmla="*/ 811229 w 2988366"/>
                <a:gd name="connsiteY19" fmla="*/ 2637663 h 3946611"/>
                <a:gd name="connsiteX20" fmla="*/ 158638 w 2988366"/>
                <a:gd name="connsiteY20" fmla="*/ 2750028 h 3946611"/>
                <a:gd name="connsiteX0" fmla="*/ 158638 w 2988366"/>
                <a:gd name="connsiteY0" fmla="*/ 2750028 h 3946611"/>
                <a:gd name="connsiteX1" fmla="*/ 0 w 2988366"/>
                <a:gd name="connsiteY1" fmla="*/ 3946611 h 3946611"/>
                <a:gd name="connsiteX2" fmla="*/ 1240229 w 2988366"/>
                <a:gd name="connsiteY2" fmla="*/ 3644991 h 3946611"/>
                <a:gd name="connsiteX3" fmla="*/ 1256818 w 2988366"/>
                <a:gd name="connsiteY3" fmla="*/ 1190326 h 3946611"/>
                <a:gd name="connsiteX4" fmla="*/ 1147817 w 2988366"/>
                <a:gd name="connsiteY4" fmla="*/ 1215984 h 3946611"/>
                <a:gd name="connsiteX5" fmla="*/ 1126525 w 2988366"/>
                <a:gd name="connsiteY5" fmla="*/ 1168050 h 3946611"/>
                <a:gd name="connsiteX6" fmla="*/ 1206055 w 2988366"/>
                <a:gd name="connsiteY6" fmla="*/ 1077256 h 3946611"/>
                <a:gd name="connsiteX7" fmla="*/ 2981740 w 2988366"/>
                <a:gd name="connsiteY7" fmla="*/ 646819 h 3946611"/>
                <a:gd name="connsiteX8" fmla="*/ 2988366 w 2988366"/>
                <a:gd name="connsiteY8" fmla="*/ 335393 h 3946611"/>
                <a:gd name="connsiteX9" fmla="*/ 1196043 w 2988366"/>
                <a:gd name="connsiteY9" fmla="*/ 689974 h 3946611"/>
                <a:gd name="connsiteX10" fmla="*/ 1150215 w 2988366"/>
                <a:gd name="connsiteY10" fmla="*/ 632877 h 3946611"/>
                <a:gd name="connsiteX11" fmla="*/ 1152517 w 2988366"/>
                <a:gd name="connsiteY11" fmla="*/ 0 h 3946611"/>
                <a:gd name="connsiteX12" fmla="*/ 828149 w 2988366"/>
                <a:gd name="connsiteY12" fmla="*/ 73031 h 3946611"/>
                <a:gd name="connsiteX13" fmla="*/ 825048 w 2988366"/>
                <a:gd name="connsiteY13" fmla="*/ 626532 h 3946611"/>
                <a:gd name="connsiteX14" fmla="*/ 562629 w 2988366"/>
                <a:gd name="connsiteY14" fmla="*/ 683349 h 3946611"/>
                <a:gd name="connsiteX15" fmla="*/ 565095 w 2988366"/>
                <a:gd name="connsiteY15" fmla="*/ 753045 h 3946611"/>
                <a:gd name="connsiteX16" fmla="*/ 861891 w 2988366"/>
                <a:gd name="connsiteY16" fmla="*/ 693654 h 3946611"/>
                <a:gd name="connsiteX17" fmla="*/ 874824 w 2988366"/>
                <a:gd name="connsiteY17" fmla="*/ 2180453 h 3946611"/>
                <a:gd name="connsiteX18" fmla="*/ 811652 w 2988366"/>
                <a:gd name="connsiteY18" fmla="*/ 2203857 h 3946611"/>
                <a:gd name="connsiteX19" fmla="*/ 811229 w 2988366"/>
                <a:gd name="connsiteY19" fmla="*/ 2637663 h 3946611"/>
                <a:gd name="connsiteX20" fmla="*/ 158638 w 2988366"/>
                <a:gd name="connsiteY20" fmla="*/ 2750028 h 3946611"/>
                <a:gd name="connsiteX0" fmla="*/ 158638 w 2988366"/>
                <a:gd name="connsiteY0" fmla="*/ 2750028 h 3946611"/>
                <a:gd name="connsiteX1" fmla="*/ 0 w 2988366"/>
                <a:gd name="connsiteY1" fmla="*/ 3946611 h 3946611"/>
                <a:gd name="connsiteX2" fmla="*/ 113492 w 2988366"/>
                <a:gd name="connsiteY2" fmla="*/ 3881422 h 3946611"/>
                <a:gd name="connsiteX3" fmla="*/ 1240229 w 2988366"/>
                <a:gd name="connsiteY3" fmla="*/ 3644991 h 3946611"/>
                <a:gd name="connsiteX4" fmla="*/ 1256818 w 2988366"/>
                <a:gd name="connsiteY4" fmla="*/ 1190326 h 3946611"/>
                <a:gd name="connsiteX5" fmla="*/ 1147817 w 2988366"/>
                <a:gd name="connsiteY5" fmla="*/ 1215984 h 3946611"/>
                <a:gd name="connsiteX6" fmla="*/ 1126525 w 2988366"/>
                <a:gd name="connsiteY6" fmla="*/ 1168050 h 3946611"/>
                <a:gd name="connsiteX7" fmla="*/ 1206055 w 2988366"/>
                <a:gd name="connsiteY7" fmla="*/ 1077256 h 3946611"/>
                <a:gd name="connsiteX8" fmla="*/ 2981740 w 2988366"/>
                <a:gd name="connsiteY8" fmla="*/ 646819 h 3946611"/>
                <a:gd name="connsiteX9" fmla="*/ 2988366 w 2988366"/>
                <a:gd name="connsiteY9" fmla="*/ 335393 h 3946611"/>
                <a:gd name="connsiteX10" fmla="*/ 1196043 w 2988366"/>
                <a:gd name="connsiteY10" fmla="*/ 689974 h 3946611"/>
                <a:gd name="connsiteX11" fmla="*/ 1150215 w 2988366"/>
                <a:gd name="connsiteY11" fmla="*/ 632877 h 3946611"/>
                <a:gd name="connsiteX12" fmla="*/ 1152517 w 2988366"/>
                <a:gd name="connsiteY12" fmla="*/ 0 h 3946611"/>
                <a:gd name="connsiteX13" fmla="*/ 828149 w 2988366"/>
                <a:gd name="connsiteY13" fmla="*/ 73031 h 3946611"/>
                <a:gd name="connsiteX14" fmla="*/ 825048 w 2988366"/>
                <a:gd name="connsiteY14" fmla="*/ 626532 h 3946611"/>
                <a:gd name="connsiteX15" fmla="*/ 562629 w 2988366"/>
                <a:gd name="connsiteY15" fmla="*/ 683349 h 3946611"/>
                <a:gd name="connsiteX16" fmla="*/ 565095 w 2988366"/>
                <a:gd name="connsiteY16" fmla="*/ 753045 h 3946611"/>
                <a:gd name="connsiteX17" fmla="*/ 861891 w 2988366"/>
                <a:gd name="connsiteY17" fmla="*/ 693654 h 3946611"/>
                <a:gd name="connsiteX18" fmla="*/ 874824 w 2988366"/>
                <a:gd name="connsiteY18" fmla="*/ 2180453 h 3946611"/>
                <a:gd name="connsiteX19" fmla="*/ 811652 w 2988366"/>
                <a:gd name="connsiteY19" fmla="*/ 2203857 h 3946611"/>
                <a:gd name="connsiteX20" fmla="*/ 811229 w 2988366"/>
                <a:gd name="connsiteY20" fmla="*/ 2637663 h 3946611"/>
                <a:gd name="connsiteX21" fmla="*/ 158638 w 2988366"/>
                <a:gd name="connsiteY21" fmla="*/ 2750028 h 3946611"/>
                <a:gd name="connsiteX0" fmla="*/ 158638 w 2988366"/>
                <a:gd name="connsiteY0" fmla="*/ 2750028 h 4037866"/>
                <a:gd name="connsiteX1" fmla="*/ 0 w 2988366"/>
                <a:gd name="connsiteY1" fmla="*/ 3946611 h 4037866"/>
                <a:gd name="connsiteX2" fmla="*/ 1240229 w 2988366"/>
                <a:gd name="connsiteY2" fmla="*/ 3644991 h 4037866"/>
                <a:gd name="connsiteX3" fmla="*/ 1256818 w 2988366"/>
                <a:gd name="connsiteY3" fmla="*/ 1190326 h 4037866"/>
                <a:gd name="connsiteX4" fmla="*/ 1147817 w 2988366"/>
                <a:gd name="connsiteY4" fmla="*/ 1215984 h 4037866"/>
                <a:gd name="connsiteX5" fmla="*/ 1126525 w 2988366"/>
                <a:gd name="connsiteY5" fmla="*/ 1168050 h 4037866"/>
                <a:gd name="connsiteX6" fmla="*/ 1206055 w 2988366"/>
                <a:gd name="connsiteY6" fmla="*/ 1077256 h 4037866"/>
                <a:gd name="connsiteX7" fmla="*/ 2981740 w 2988366"/>
                <a:gd name="connsiteY7" fmla="*/ 646819 h 4037866"/>
                <a:gd name="connsiteX8" fmla="*/ 2988366 w 2988366"/>
                <a:gd name="connsiteY8" fmla="*/ 335393 h 4037866"/>
                <a:gd name="connsiteX9" fmla="*/ 1196043 w 2988366"/>
                <a:gd name="connsiteY9" fmla="*/ 689974 h 4037866"/>
                <a:gd name="connsiteX10" fmla="*/ 1150215 w 2988366"/>
                <a:gd name="connsiteY10" fmla="*/ 632877 h 4037866"/>
                <a:gd name="connsiteX11" fmla="*/ 1152517 w 2988366"/>
                <a:gd name="connsiteY11" fmla="*/ 0 h 4037866"/>
                <a:gd name="connsiteX12" fmla="*/ 828149 w 2988366"/>
                <a:gd name="connsiteY12" fmla="*/ 73031 h 4037866"/>
                <a:gd name="connsiteX13" fmla="*/ 825048 w 2988366"/>
                <a:gd name="connsiteY13" fmla="*/ 626532 h 4037866"/>
                <a:gd name="connsiteX14" fmla="*/ 562629 w 2988366"/>
                <a:gd name="connsiteY14" fmla="*/ 683349 h 4037866"/>
                <a:gd name="connsiteX15" fmla="*/ 565095 w 2988366"/>
                <a:gd name="connsiteY15" fmla="*/ 753045 h 4037866"/>
                <a:gd name="connsiteX16" fmla="*/ 861891 w 2988366"/>
                <a:gd name="connsiteY16" fmla="*/ 693654 h 4037866"/>
                <a:gd name="connsiteX17" fmla="*/ 874824 w 2988366"/>
                <a:gd name="connsiteY17" fmla="*/ 2180453 h 4037866"/>
                <a:gd name="connsiteX18" fmla="*/ 811652 w 2988366"/>
                <a:gd name="connsiteY18" fmla="*/ 2203857 h 4037866"/>
                <a:gd name="connsiteX19" fmla="*/ 811229 w 2988366"/>
                <a:gd name="connsiteY19" fmla="*/ 2637663 h 4037866"/>
                <a:gd name="connsiteX20" fmla="*/ 158638 w 2988366"/>
                <a:gd name="connsiteY20" fmla="*/ 2750028 h 4037866"/>
                <a:gd name="connsiteX0" fmla="*/ 158638 w 2988366"/>
                <a:gd name="connsiteY0" fmla="*/ 2750028 h 3946611"/>
                <a:gd name="connsiteX1" fmla="*/ 0 w 2988366"/>
                <a:gd name="connsiteY1" fmla="*/ 3946611 h 3946611"/>
                <a:gd name="connsiteX2" fmla="*/ 1240229 w 2988366"/>
                <a:gd name="connsiteY2" fmla="*/ 3644991 h 3946611"/>
                <a:gd name="connsiteX3" fmla="*/ 1256818 w 2988366"/>
                <a:gd name="connsiteY3" fmla="*/ 1190326 h 3946611"/>
                <a:gd name="connsiteX4" fmla="*/ 1147817 w 2988366"/>
                <a:gd name="connsiteY4" fmla="*/ 1215984 h 3946611"/>
                <a:gd name="connsiteX5" fmla="*/ 1126525 w 2988366"/>
                <a:gd name="connsiteY5" fmla="*/ 1168050 h 3946611"/>
                <a:gd name="connsiteX6" fmla="*/ 1206055 w 2988366"/>
                <a:gd name="connsiteY6" fmla="*/ 1077256 h 3946611"/>
                <a:gd name="connsiteX7" fmla="*/ 2981740 w 2988366"/>
                <a:gd name="connsiteY7" fmla="*/ 646819 h 3946611"/>
                <a:gd name="connsiteX8" fmla="*/ 2988366 w 2988366"/>
                <a:gd name="connsiteY8" fmla="*/ 335393 h 3946611"/>
                <a:gd name="connsiteX9" fmla="*/ 1196043 w 2988366"/>
                <a:gd name="connsiteY9" fmla="*/ 689974 h 3946611"/>
                <a:gd name="connsiteX10" fmla="*/ 1150215 w 2988366"/>
                <a:gd name="connsiteY10" fmla="*/ 632877 h 3946611"/>
                <a:gd name="connsiteX11" fmla="*/ 1152517 w 2988366"/>
                <a:gd name="connsiteY11" fmla="*/ 0 h 3946611"/>
                <a:gd name="connsiteX12" fmla="*/ 828149 w 2988366"/>
                <a:gd name="connsiteY12" fmla="*/ 73031 h 3946611"/>
                <a:gd name="connsiteX13" fmla="*/ 825048 w 2988366"/>
                <a:gd name="connsiteY13" fmla="*/ 626532 h 3946611"/>
                <a:gd name="connsiteX14" fmla="*/ 562629 w 2988366"/>
                <a:gd name="connsiteY14" fmla="*/ 683349 h 3946611"/>
                <a:gd name="connsiteX15" fmla="*/ 565095 w 2988366"/>
                <a:gd name="connsiteY15" fmla="*/ 753045 h 3946611"/>
                <a:gd name="connsiteX16" fmla="*/ 861891 w 2988366"/>
                <a:gd name="connsiteY16" fmla="*/ 693654 h 3946611"/>
                <a:gd name="connsiteX17" fmla="*/ 874824 w 2988366"/>
                <a:gd name="connsiteY17" fmla="*/ 2180453 h 3946611"/>
                <a:gd name="connsiteX18" fmla="*/ 811652 w 2988366"/>
                <a:gd name="connsiteY18" fmla="*/ 2203857 h 3946611"/>
                <a:gd name="connsiteX19" fmla="*/ 811229 w 2988366"/>
                <a:gd name="connsiteY19" fmla="*/ 2637663 h 3946611"/>
                <a:gd name="connsiteX20" fmla="*/ 158638 w 2988366"/>
                <a:gd name="connsiteY20" fmla="*/ 2750028 h 3946611"/>
                <a:gd name="connsiteX0" fmla="*/ 15962 w 2845690"/>
                <a:gd name="connsiteY0" fmla="*/ 2750028 h 3898058"/>
                <a:gd name="connsiteX1" fmla="*/ 0 w 2845690"/>
                <a:gd name="connsiteY1" fmla="*/ 3898058 h 3898058"/>
                <a:gd name="connsiteX2" fmla="*/ 1097553 w 2845690"/>
                <a:gd name="connsiteY2" fmla="*/ 3644991 h 3898058"/>
                <a:gd name="connsiteX3" fmla="*/ 1114142 w 2845690"/>
                <a:gd name="connsiteY3" fmla="*/ 1190326 h 3898058"/>
                <a:gd name="connsiteX4" fmla="*/ 1005141 w 2845690"/>
                <a:gd name="connsiteY4" fmla="*/ 1215984 h 3898058"/>
                <a:gd name="connsiteX5" fmla="*/ 983849 w 2845690"/>
                <a:gd name="connsiteY5" fmla="*/ 1168050 h 3898058"/>
                <a:gd name="connsiteX6" fmla="*/ 1063379 w 2845690"/>
                <a:gd name="connsiteY6" fmla="*/ 1077256 h 3898058"/>
                <a:gd name="connsiteX7" fmla="*/ 2839064 w 2845690"/>
                <a:gd name="connsiteY7" fmla="*/ 646819 h 3898058"/>
                <a:gd name="connsiteX8" fmla="*/ 2845690 w 2845690"/>
                <a:gd name="connsiteY8" fmla="*/ 335393 h 3898058"/>
                <a:gd name="connsiteX9" fmla="*/ 1053367 w 2845690"/>
                <a:gd name="connsiteY9" fmla="*/ 689974 h 3898058"/>
                <a:gd name="connsiteX10" fmla="*/ 1007539 w 2845690"/>
                <a:gd name="connsiteY10" fmla="*/ 632877 h 3898058"/>
                <a:gd name="connsiteX11" fmla="*/ 1009841 w 2845690"/>
                <a:gd name="connsiteY11" fmla="*/ 0 h 3898058"/>
                <a:gd name="connsiteX12" fmla="*/ 685473 w 2845690"/>
                <a:gd name="connsiteY12" fmla="*/ 73031 h 3898058"/>
                <a:gd name="connsiteX13" fmla="*/ 682372 w 2845690"/>
                <a:gd name="connsiteY13" fmla="*/ 626532 h 3898058"/>
                <a:gd name="connsiteX14" fmla="*/ 419953 w 2845690"/>
                <a:gd name="connsiteY14" fmla="*/ 683349 h 3898058"/>
                <a:gd name="connsiteX15" fmla="*/ 422419 w 2845690"/>
                <a:gd name="connsiteY15" fmla="*/ 753045 h 3898058"/>
                <a:gd name="connsiteX16" fmla="*/ 719215 w 2845690"/>
                <a:gd name="connsiteY16" fmla="*/ 693654 h 3898058"/>
                <a:gd name="connsiteX17" fmla="*/ 732148 w 2845690"/>
                <a:gd name="connsiteY17" fmla="*/ 2180453 h 3898058"/>
                <a:gd name="connsiteX18" fmla="*/ 668976 w 2845690"/>
                <a:gd name="connsiteY18" fmla="*/ 2203857 h 3898058"/>
                <a:gd name="connsiteX19" fmla="*/ 668553 w 2845690"/>
                <a:gd name="connsiteY19" fmla="*/ 2637663 h 3898058"/>
                <a:gd name="connsiteX20" fmla="*/ 15962 w 2845690"/>
                <a:gd name="connsiteY20" fmla="*/ 2750028 h 3898058"/>
                <a:gd name="connsiteX0" fmla="*/ 15962 w 2845690"/>
                <a:gd name="connsiteY0" fmla="*/ 2750028 h 3898058"/>
                <a:gd name="connsiteX1" fmla="*/ 0 w 2845690"/>
                <a:gd name="connsiteY1" fmla="*/ 3898058 h 3898058"/>
                <a:gd name="connsiteX2" fmla="*/ 1097553 w 2845690"/>
                <a:gd name="connsiteY2" fmla="*/ 3644991 h 3898058"/>
                <a:gd name="connsiteX3" fmla="*/ 1114142 w 2845690"/>
                <a:gd name="connsiteY3" fmla="*/ 1190326 h 3898058"/>
                <a:gd name="connsiteX4" fmla="*/ 1005141 w 2845690"/>
                <a:gd name="connsiteY4" fmla="*/ 1215984 h 3898058"/>
                <a:gd name="connsiteX5" fmla="*/ 983849 w 2845690"/>
                <a:gd name="connsiteY5" fmla="*/ 1168050 h 3898058"/>
                <a:gd name="connsiteX6" fmla="*/ 1063379 w 2845690"/>
                <a:gd name="connsiteY6" fmla="*/ 1077256 h 3898058"/>
                <a:gd name="connsiteX7" fmla="*/ 2839064 w 2845690"/>
                <a:gd name="connsiteY7" fmla="*/ 646819 h 3898058"/>
                <a:gd name="connsiteX8" fmla="*/ 2845690 w 2845690"/>
                <a:gd name="connsiteY8" fmla="*/ 335393 h 3898058"/>
                <a:gd name="connsiteX9" fmla="*/ 1053367 w 2845690"/>
                <a:gd name="connsiteY9" fmla="*/ 689974 h 3898058"/>
                <a:gd name="connsiteX10" fmla="*/ 1007539 w 2845690"/>
                <a:gd name="connsiteY10" fmla="*/ 632877 h 3898058"/>
                <a:gd name="connsiteX11" fmla="*/ 1009841 w 2845690"/>
                <a:gd name="connsiteY11" fmla="*/ 0 h 3898058"/>
                <a:gd name="connsiteX12" fmla="*/ 685473 w 2845690"/>
                <a:gd name="connsiteY12" fmla="*/ 73031 h 3898058"/>
                <a:gd name="connsiteX13" fmla="*/ 682372 w 2845690"/>
                <a:gd name="connsiteY13" fmla="*/ 626532 h 3898058"/>
                <a:gd name="connsiteX14" fmla="*/ 419953 w 2845690"/>
                <a:gd name="connsiteY14" fmla="*/ 683349 h 3898058"/>
                <a:gd name="connsiteX15" fmla="*/ 422419 w 2845690"/>
                <a:gd name="connsiteY15" fmla="*/ 753045 h 3898058"/>
                <a:gd name="connsiteX16" fmla="*/ 719215 w 2845690"/>
                <a:gd name="connsiteY16" fmla="*/ 693654 h 3898058"/>
                <a:gd name="connsiteX17" fmla="*/ 732214 w 2845690"/>
                <a:gd name="connsiteY17" fmla="*/ 2193664 h 3898058"/>
                <a:gd name="connsiteX18" fmla="*/ 668976 w 2845690"/>
                <a:gd name="connsiteY18" fmla="*/ 2203857 h 3898058"/>
                <a:gd name="connsiteX19" fmla="*/ 668553 w 2845690"/>
                <a:gd name="connsiteY19" fmla="*/ 2637663 h 3898058"/>
                <a:gd name="connsiteX20" fmla="*/ 15962 w 2845690"/>
                <a:gd name="connsiteY20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142 w 3018343"/>
                <a:gd name="connsiteY3" fmla="*/ 1190326 h 3898058"/>
                <a:gd name="connsiteX4" fmla="*/ 1005141 w 3018343"/>
                <a:gd name="connsiteY4" fmla="*/ 1215984 h 3898058"/>
                <a:gd name="connsiteX5" fmla="*/ 983849 w 3018343"/>
                <a:gd name="connsiteY5" fmla="*/ 1168050 h 3898058"/>
                <a:gd name="connsiteX6" fmla="*/ 1063379 w 3018343"/>
                <a:gd name="connsiteY6" fmla="*/ 1077256 h 3898058"/>
                <a:gd name="connsiteX7" fmla="*/ 3018343 w 3018343"/>
                <a:gd name="connsiteY7" fmla="*/ 920272 h 3898058"/>
                <a:gd name="connsiteX8" fmla="*/ 2845690 w 3018343"/>
                <a:gd name="connsiteY8" fmla="*/ 335393 h 3898058"/>
                <a:gd name="connsiteX9" fmla="*/ 1053367 w 3018343"/>
                <a:gd name="connsiteY9" fmla="*/ 689974 h 3898058"/>
                <a:gd name="connsiteX10" fmla="*/ 1007539 w 3018343"/>
                <a:gd name="connsiteY10" fmla="*/ 632877 h 3898058"/>
                <a:gd name="connsiteX11" fmla="*/ 1009841 w 3018343"/>
                <a:gd name="connsiteY11" fmla="*/ 0 h 3898058"/>
                <a:gd name="connsiteX12" fmla="*/ 685473 w 3018343"/>
                <a:gd name="connsiteY12" fmla="*/ 73031 h 3898058"/>
                <a:gd name="connsiteX13" fmla="*/ 682372 w 3018343"/>
                <a:gd name="connsiteY13" fmla="*/ 626532 h 3898058"/>
                <a:gd name="connsiteX14" fmla="*/ 419953 w 3018343"/>
                <a:gd name="connsiteY14" fmla="*/ 683349 h 3898058"/>
                <a:gd name="connsiteX15" fmla="*/ 422419 w 3018343"/>
                <a:gd name="connsiteY15" fmla="*/ 753045 h 3898058"/>
                <a:gd name="connsiteX16" fmla="*/ 719215 w 3018343"/>
                <a:gd name="connsiteY16" fmla="*/ 693654 h 3898058"/>
                <a:gd name="connsiteX17" fmla="*/ 732214 w 3018343"/>
                <a:gd name="connsiteY17" fmla="*/ 2193664 h 3898058"/>
                <a:gd name="connsiteX18" fmla="*/ 668976 w 3018343"/>
                <a:gd name="connsiteY18" fmla="*/ 2203857 h 3898058"/>
                <a:gd name="connsiteX19" fmla="*/ 668553 w 3018343"/>
                <a:gd name="connsiteY19" fmla="*/ 2637663 h 3898058"/>
                <a:gd name="connsiteX20" fmla="*/ 15962 w 3018343"/>
                <a:gd name="connsiteY20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142 w 3018343"/>
                <a:gd name="connsiteY3" fmla="*/ 1190326 h 3898058"/>
                <a:gd name="connsiteX4" fmla="*/ 1005141 w 3018343"/>
                <a:gd name="connsiteY4" fmla="*/ 1215984 h 3898058"/>
                <a:gd name="connsiteX5" fmla="*/ 983849 w 3018343"/>
                <a:gd name="connsiteY5" fmla="*/ 1168050 h 3898058"/>
                <a:gd name="connsiteX6" fmla="*/ 1063379 w 3018343"/>
                <a:gd name="connsiteY6" fmla="*/ 1077256 h 3898058"/>
                <a:gd name="connsiteX7" fmla="*/ 3018343 w 3018343"/>
                <a:gd name="connsiteY7" fmla="*/ 920272 h 3898058"/>
                <a:gd name="connsiteX8" fmla="*/ 3018343 w 3018343"/>
                <a:gd name="connsiteY8" fmla="*/ 524136 h 3898058"/>
                <a:gd name="connsiteX9" fmla="*/ 1053367 w 3018343"/>
                <a:gd name="connsiteY9" fmla="*/ 689974 h 3898058"/>
                <a:gd name="connsiteX10" fmla="*/ 1007539 w 3018343"/>
                <a:gd name="connsiteY10" fmla="*/ 632877 h 3898058"/>
                <a:gd name="connsiteX11" fmla="*/ 1009841 w 3018343"/>
                <a:gd name="connsiteY11" fmla="*/ 0 h 3898058"/>
                <a:gd name="connsiteX12" fmla="*/ 685473 w 3018343"/>
                <a:gd name="connsiteY12" fmla="*/ 73031 h 3898058"/>
                <a:gd name="connsiteX13" fmla="*/ 682372 w 3018343"/>
                <a:gd name="connsiteY13" fmla="*/ 626532 h 3898058"/>
                <a:gd name="connsiteX14" fmla="*/ 419953 w 3018343"/>
                <a:gd name="connsiteY14" fmla="*/ 683349 h 3898058"/>
                <a:gd name="connsiteX15" fmla="*/ 422419 w 3018343"/>
                <a:gd name="connsiteY15" fmla="*/ 753045 h 3898058"/>
                <a:gd name="connsiteX16" fmla="*/ 719215 w 3018343"/>
                <a:gd name="connsiteY16" fmla="*/ 693654 h 3898058"/>
                <a:gd name="connsiteX17" fmla="*/ 732214 w 3018343"/>
                <a:gd name="connsiteY17" fmla="*/ 2193664 h 3898058"/>
                <a:gd name="connsiteX18" fmla="*/ 668976 w 3018343"/>
                <a:gd name="connsiteY18" fmla="*/ 2203857 h 3898058"/>
                <a:gd name="connsiteX19" fmla="*/ 668553 w 3018343"/>
                <a:gd name="connsiteY19" fmla="*/ 2637663 h 3898058"/>
                <a:gd name="connsiteX20" fmla="*/ 15962 w 3018343"/>
                <a:gd name="connsiteY20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142 w 3018343"/>
                <a:gd name="connsiteY3" fmla="*/ 1190326 h 3898058"/>
                <a:gd name="connsiteX4" fmla="*/ 1005141 w 3018343"/>
                <a:gd name="connsiteY4" fmla="*/ 1215984 h 3898058"/>
                <a:gd name="connsiteX5" fmla="*/ 1063379 w 3018343"/>
                <a:gd name="connsiteY5" fmla="*/ 1077256 h 3898058"/>
                <a:gd name="connsiteX6" fmla="*/ 3018343 w 3018343"/>
                <a:gd name="connsiteY6" fmla="*/ 920272 h 3898058"/>
                <a:gd name="connsiteX7" fmla="*/ 3018343 w 3018343"/>
                <a:gd name="connsiteY7" fmla="*/ 524136 h 3898058"/>
                <a:gd name="connsiteX8" fmla="*/ 1053367 w 3018343"/>
                <a:gd name="connsiteY8" fmla="*/ 689974 h 3898058"/>
                <a:gd name="connsiteX9" fmla="*/ 1007539 w 3018343"/>
                <a:gd name="connsiteY9" fmla="*/ 632877 h 3898058"/>
                <a:gd name="connsiteX10" fmla="*/ 1009841 w 3018343"/>
                <a:gd name="connsiteY10" fmla="*/ 0 h 3898058"/>
                <a:gd name="connsiteX11" fmla="*/ 685473 w 3018343"/>
                <a:gd name="connsiteY11" fmla="*/ 73031 h 3898058"/>
                <a:gd name="connsiteX12" fmla="*/ 682372 w 3018343"/>
                <a:gd name="connsiteY12" fmla="*/ 626532 h 3898058"/>
                <a:gd name="connsiteX13" fmla="*/ 419953 w 3018343"/>
                <a:gd name="connsiteY13" fmla="*/ 683349 h 3898058"/>
                <a:gd name="connsiteX14" fmla="*/ 422419 w 3018343"/>
                <a:gd name="connsiteY14" fmla="*/ 753045 h 3898058"/>
                <a:gd name="connsiteX15" fmla="*/ 719215 w 3018343"/>
                <a:gd name="connsiteY15" fmla="*/ 693654 h 3898058"/>
                <a:gd name="connsiteX16" fmla="*/ 732214 w 3018343"/>
                <a:gd name="connsiteY16" fmla="*/ 2193664 h 3898058"/>
                <a:gd name="connsiteX17" fmla="*/ 668976 w 3018343"/>
                <a:gd name="connsiteY17" fmla="*/ 2203857 h 3898058"/>
                <a:gd name="connsiteX18" fmla="*/ 668553 w 3018343"/>
                <a:gd name="connsiteY18" fmla="*/ 2637663 h 3898058"/>
                <a:gd name="connsiteX19" fmla="*/ 15962 w 3018343"/>
                <a:gd name="connsiteY19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142 w 3018343"/>
                <a:gd name="connsiteY3" fmla="*/ 1190326 h 3898058"/>
                <a:gd name="connsiteX4" fmla="*/ 1063379 w 3018343"/>
                <a:gd name="connsiteY4" fmla="*/ 1077256 h 3898058"/>
                <a:gd name="connsiteX5" fmla="*/ 3018343 w 3018343"/>
                <a:gd name="connsiteY5" fmla="*/ 920272 h 3898058"/>
                <a:gd name="connsiteX6" fmla="*/ 3018343 w 3018343"/>
                <a:gd name="connsiteY6" fmla="*/ 524136 h 3898058"/>
                <a:gd name="connsiteX7" fmla="*/ 1053367 w 3018343"/>
                <a:gd name="connsiteY7" fmla="*/ 689974 h 3898058"/>
                <a:gd name="connsiteX8" fmla="*/ 1007539 w 3018343"/>
                <a:gd name="connsiteY8" fmla="*/ 632877 h 3898058"/>
                <a:gd name="connsiteX9" fmla="*/ 1009841 w 3018343"/>
                <a:gd name="connsiteY9" fmla="*/ 0 h 3898058"/>
                <a:gd name="connsiteX10" fmla="*/ 685473 w 3018343"/>
                <a:gd name="connsiteY10" fmla="*/ 73031 h 3898058"/>
                <a:gd name="connsiteX11" fmla="*/ 682372 w 3018343"/>
                <a:gd name="connsiteY11" fmla="*/ 626532 h 3898058"/>
                <a:gd name="connsiteX12" fmla="*/ 419953 w 3018343"/>
                <a:gd name="connsiteY12" fmla="*/ 683349 h 3898058"/>
                <a:gd name="connsiteX13" fmla="*/ 422419 w 3018343"/>
                <a:gd name="connsiteY13" fmla="*/ 753045 h 3898058"/>
                <a:gd name="connsiteX14" fmla="*/ 719215 w 3018343"/>
                <a:gd name="connsiteY14" fmla="*/ 693654 h 3898058"/>
                <a:gd name="connsiteX15" fmla="*/ 732214 w 3018343"/>
                <a:gd name="connsiteY15" fmla="*/ 2193664 h 3898058"/>
                <a:gd name="connsiteX16" fmla="*/ 668976 w 3018343"/>
                <a:gd name="connsiteY16" fmla="*/ 2203857 h 3898058"/>
                <a:gd name="connsiteX17" fmla="*/ 668553 w 3018343"/>
                <a:gd name="connsiteY17" fmla="*/ 2637663 h 3898058"/>
                <a:gd name="connsiteX18" fmla="*/ 15962 w 3018343"/>
                <a:gd name="connsiteY18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142 w 3018343"/>
                <a:gd name="connsiteY3" fmla="*/ 1190326 h 3898058"/>
                <a:gd name="connsiteX4" fmla="*/ 3018343 w 3018343"/>
                <a:gd name="connsiteY4" fmla="*/ 920272 h 3898058"/>
                <a:gd name="connsiteX5" fmla="*/ 3018343 w 3018343"/>
                <a:gd name="connsiteY5" fmla="*/ 524136 h 3898058"/>
                <a:gd name="connsiteX6" fmla="*/ 1053367 w 3018343"/>
                <a:gd name="connsiteY6" fmla="*/ 689974 h 3898058"/>
                <a:gd name="connsiteX7" fmla="*/ 1007539 w 3018343"/>
                <a:gd name="connsiteY7" fmla="*/ 632877 h 3898058"/>
                <a:gd name="connsiteX8" fmla="*/ 1009841 w 3018343"/>
                <a:gd name="connsiteY8" fmla="*/ 0 h 3898058"/>
                <a:gd name="connsiteX9" fmla="*/ 685473 w 3018343"/>
                <a:gd name="connsiteY9" fmla="*/ 73031 h 3898058"/>
                <a:gd name="connsiteX10" fmla="*/ 682372 w 3018343"/>
                <a:gd name="connsiteY10" fmla="*/ 626532 h 3898058"/>
                <a:gd name="connsiteX11" fmla="*/ 419953 w 3018343"/>
                <a:gd name="connsiteY11" fmla="*/ 683349 h 3898058"/>
                <a:gd name="connsiteX12" fmla="*/ 422419 w 3018343"/>
                <a:gd name="connsiteY12" fmla="*/ 753045 h 3898058"/>
                <a:gd name="connsiteX13" fmla="*/ 719215 w 3018343"/>
                <a:gd name="connsiteY13" fmla="*/ 693654 h 3898058"/>
                <a:gd name="connsiteX14" fmla="*/ 732214 w 3018343"/>
                <a:gd name="connsiteY14" fmla="*/ 2193664 h 3898058"/>
                <a:gd name="connsiteX15" fmla="*/ 668976 w 3018343"/>
                <a:gd name="connsiteY15" fmla="*/ 2203857 h 3898058"/>
                <a:gd name="connsiteX16" fmla="*/ 668553 w 3018343"/>
                <a:gd name="connsiteY16" fmla="*/ 2637663 h 3898058"/>
                <a:gd name="connsiteX17" fmla="*/ 15962 w 3018343"/>
                <a:gd name="connsiteY17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211 w 3018343"/>
                <a:gd name="connsiteY3" fmla="*/ 1226747 h 3898058"/>
                <a:gd name="connsiteX4" fmla="*/ 3018343 w 3018343"/>
                <a:gd name="connsiteY4" fmla="*/ 920272 h 3898058"/>
                <a:gd name="connsiteX5" fmla="*/ 3018343 w 3018343"/>
                <a:gd name="connsiteY5" fmla="*/ 524136 h 3898058"/>
                <a:gd name="connsiteX6" fmla="*/ 1053367 w 3018343"/>
                <a:gd name="connsiteY6" fmla="*/ 689974 h 3898058"/>
                <a:gd name="connsiteX7" fmla="*/ 1007539 w 3018343"/>
                <a:gd name="connsiteY7" fmla="*/ 632877 h 3898058"/>
                <a:gd name="connsiteX8" fmla="*/ 1009841 w 3018343"/>
                <a:gd name="connsiteY8" fmla="*/ 0 h 3898058"/>
                <a:gd name="connsiteX9" fmla="*/ 685473 w 3018343"/>
                <a:gd name="connsiteY9" fmla="*/ 73031 h 3898058"/>
                <a:gd name="connsiteX10" fmla="*/ 682372 w 3018343"/>
                <a:gd name="connsiteY10" fmla="*/ 626532 h 3898058"/>
                <a:gd name="connsiteX11" fmla="*/ 419953 w 3018343"/>
                <a:gd name="connsiteY11" fmla="*/ 683349 h 3898058"/>
                <a:gd name="connsiteX12" fmla="*/ 422419 w 3018343"/>
                <a:gd name="connsiteY12" fmla="*/ 753045 h 3898058"/>
                <a:gd name="connsiteX13" fmla="*/ 719215 w 3018343"/>
                <a:gd name="connsiteY13" fmla="*/ 693654 h 3898058"/>
                <a:gd name="connsiteX14" fmla="*/ 732214 w 3018343"/>
                <a:gd name="connsiteY14" fmla="*/ 2193664 h 3898058"/>
                <a:gd name="connsiteX15" fmla="*/ 668976 w 3018343"/>
                <a:gd name="connsiteY15" fmla="*/ 2203857 h 3898058"/>
                <a:gd name="connsiteX16" fmla="*/ 668553 w 3018343"/>
                <a:gd name="connsiteY16" fmla="*/ 2637663 h 3898058"/>
                <a:gd name="connsiteX17" fmla="*/ 15962 w 3018343"/>
                <a:gd name="connsiteY17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211 w 3018343"/>
                <a:gd name="connsiteY3" fmla="*/ 1226747 h 3898058"/>
                <a:gd name="connsiteX4" fmla="*/ 3018343 w 3018343"/>
                <a:gd name="connsiteY4" fmla="*/ 920272 h 3898058"/>
                <a:gd name="connsiteX5" fmla="*/ 3018343 w 3018343"/>
                <a:gd name="connsiteY5" fmla="*/ 524136 h 3898058"/>
                <a:gd name="connsiteX6" fmla="*/ 1007539 w 3018343"/>
                <a:gd name="connsiteY6" fmla="*/ 632877 h 3898058"/>
                <a:gd name="connsiteX7" fmla="*/ 1009841 w 3018343"/>
                <a:gd name="connsiteY7" fmla="*/ 0 h 3898058"/>
                <a:gd name="connsiteX8" fmla="*/ 685473 w 3018343"/>
                <a:gd name="connsiteY8" fmla="*/ 73031 h 3898058"/>
                <a:gd name="connsiteX9" fmla="*/ 682372 w 3018343"/>
                <a:gd name="connsiteY9" fmla="*/ 626532 h 3898058"/>
                <a:gd name="connsiteX10" fmla="*/ 419953 w 3018343"/>
                <a:gd name="connsiteY10" fmla="*/ 683349 h 3898058"/>
                <a:gd name="connsiteX11" fmla="*/ 422419 w 3018343"/>
                <a:gd name="connsiteY11" fmla="*/ 753045 h 3898058"/>
                <a:gd name="connsiteX12" fmla="*/ 719215 w 3018343"/>
                <a:gd name="connsiteY12" fmla="*/ 693654 h 3898058"/>
                <a:gd name="connsiteX13" fmla="*/ 732214 w 3018343"/>
                <a:gd name="connsiteY13" fmla="*/ 2193664 h 3898058"/>
                <a:gd name="connsiteX14" fmla="*/ 668976 w 3018343"/>
                <a:gd name="connsiteY14" fmla="*/ 2203857 h 3898058"/>
                <a:gd name="connsiteX15" fmla="*/ 668553 w 3018343"/>
                <a:gd name="connsiteY15" fmla="*/ 2637663 h 3898058"/>
                <a:gd name="connsiteX16" fmla="*/ 15962 w 3018343"/>
                <a:gd name="connsiteY16" fmla="*/ 2750028 h 3898058"/>
                <a:gd name="connsiteX0" fmla="*/ 15962 w 3018343"/>
                <a:gd name="connsiteY0" fmla="*/ 2750028 h 3898058"/>
                <a:gd name="connsiteX1" fmla="*/ 0 w 3018343"/>
                <a:gd name="connsiteY1" fmla="*/ 3898058 h 3898058"/>
                <a:gd name="connsiteX2" fmla="*/ 1097553 w 3018343"/>
                <a:gd name="connsiteY2" fmla="*/ 3644991 h 3898058"/>
                <a:gd name="connsiteX3" fmla="*/ 1114211 w 3018343"/>
                <a:gd name="connsiteY3" fmla="*/ 1226747 h 3898058"/>
                <a:gd name="connsiteX4" fmla="*/ 3018343 w 3018343"/>
                <a:gd name="connsiteY4" fmla="*/ 920272 h 3898058"/>
                <a:gd name="connsiteX5" fmla="*/ 3018343 w 3018343"/>
                <a:gd name="connsiteY5" fmla="*/ 524136 h 3898058"/>
                <a:gd name="connsiteX6" fmla="*/ 1005183 w 3018343"/>
                <a:gd name="connsiteY6" fmla="*/ 782944 h 3898058"/>
                <a:gd name="connsiteX7" fmla="*/ 1009841 w 3018343"/>
                <a:gd name="connsiteY7" fmla="*/ 0 h 3898058"/>
                <a:gd name="connsiteX8" fmla="*/ 685473 w 3018343"/>
                <a:gd name="connsiteY8" fmla="*/ 73031 h 3898058"/>
                <a:gd name="connsiteX9" fmla="*/ 682372 w 3018343"/>
                <a:gd name="connsiteY9" fmla="*/ 626532 h 3898058"/>
                <a:gd name="connsiteX10" fmla="*/ 419953 w 3018343"/>
                <a:gd name="connsiteY10" fmla="*/ 683349 h 3898058"/>
                <a:gd name="connsiteX11" fmla="*/ 422419 w 3018343"/>
                <a:gd name="connsiteY11" fmla="*/ 753045 h 3898058"/>
                <a:gd name="connsiteX12" fmla="*/ 719215 w 3018343"/>
                <a:gd name="connsiteY12" fmla="*/ 693654 h 3898058"/>
                <a:gd name="connsiteX13" fmla="*/ 732214 w 3018343"/>
                <a:gd name="connsiteY13" fmla="*/ 2193664 h 3898058"/>
                <a:gd name="connsiteX14" fmla="*/ 668976 w 3018343"/>
                <a:gd name="connsiteY14" fmla="*/ 2203857 h 3898058"/>
                <a:gd name="connsiteX15" fmla="*/ 668553 w 3018343"/>
                <a:gd name="connsiteY15" fmla="*/ 2637663 h 3898058"/>
                <a:gd name="connsiteX16" fmla="*/ 15962 w 3018343"/>
                <a:gd name="connsiteY16" fmla="*/ 2750028 h 3898058"/>
                <a:gd name="connsiteX0" fmla="*/ 15962 w 3018343"/>
                <a:gd name="connsiteY0" fmla="*/ 2676997 h 3825027"/>
                <a:gd name="connsiteX1" fmla="*/ 0 w 3018343"/>
                <a:gd name="connsiteY1" fmla="*/ 3825027 h 3825027"/>
                <a:gd name="connsiteX2" fmla="*/ 1097553 w 3018343"/>
                <a:gd name="connsiteY2" fmla="*/ 3571960 h 3825027"/>
                <a:gd name="connsiteX3" fmla="*/ 1114211 w 3018343"/>
                <a:gd name="connsiteY3" fmla="*/ 1153716 h 3825027"/>
                <a:gd name="connsiteX4" fmla="*/ 3018343 w 3018343"/>
                <a:gd name="connsiteY4" fmla="*/ 847241 h 3825027"/>
                <a:gd name="connsiteX5" fmla="*/ 3018343 w 3018343"/>
                <a:gd name="connsiteY5" fmla="*/ 451105 h 3825027"/>
                <a:gd name="connsiteX6" fmla="*/ 1005183 w 3018343"/>
                <a:gd name="connsiteY6" fmla="*/ 709913 h 3825027"/>
                <a:gd name="connsiteX7" fmla="*/ 1014743 w 3018343"/>
                <a:gd name="connsiteY7" fmla="*/ 101159 h 3825027"/>
                <a:gd name="connsiteX8" fmla="*/ 685473 w 3018343"/>
                <a:gd name="connsiteY8" fmla="*/ 0 h 3825027"/>
                <a:gd name="connsiteX9" fmla="*/ 682372 w 3018343"/>
                <a:gd name="connsiteY9" fmla="*/ 553501 h 3825027"/>
                <a:gd name="connsiteX10" fmla="*/ 419953 w 3018343"/>
                <a:gd name="connsiteY10" fmla="*/ 610318 h 3825027"/>
                <a:gd name="connsiteX11" fmla="*/ 422419 w 3018343"/>
                <a:gd name="connsiteY11" fmla="*/ 680014 h 3825027"/>
                <a:gd name="connsiteX12" fmla="*/ 719215 w 3018343"/>
                <a:gd name="connsiteY12" fmla="*/ 620623 h 3825027"/>
                <a:gd name="connsiteX13" fmla="*/ 732214 w 3018343"/>
                <a:gd name="connsiteY13" fmla="*/ 2120633 h 3825027"/>
                <a:gd name="connsiteX14" fmla="*/ 668976 w 3018343"/>
                <a:gd name="connsiteY14" fmla="*/ 2130826 h 3825027"/>
                <a:gd name="connsiteX15" fmla="*/ 668553 w 3018343"/>
                <a:gd name="connsiteY15" fmla="*/ 2564632 h 3825027"/>
                <a:gd name="connsiteX16" fmla="*/ 15962 w 3018343"/>
                <a:gd name="connsiteY16" fmla="*/ 2676997 h 3825027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682372 w 3018343"/>
                <a:gd name="connsiteY9" fmla="*/ 452342 h 3723868"/>
                <a:gd name="connsiteX10" fmla="*/ 419953 w 3018343"/>
                <a:gd name="connsiteY10" fmla="*/ 509159 h 3723868"/>
                <a:gd name="connsiteX11" fmla="*/ 422419 w 3018343"/>
                <a:gd name="connsiteY11" fmla="*/ 578855 h 3723868"/>
                <a:gd name="connsiteX12" fmla="*/ 719215 w 3018343"/>
                <a:gd name="connsiteY12" fmla="*/ 519464 h 3723868"/>
                <a:gd name="connsiteX13" fmla="*/ 732214 w 3018343"/>
                <a:gd name="connsiteY13" fmla="*/ 2019474 h 3723868"/>
                <a:gd name="connsiteX14" fmla="*/ 668976 w 3018343"/>
                <a:gd name="connsiteY14" fmla="*/ 2029667 h 3723868"/>
                <a:gd name="connsiteX15" fmla="*/ 668553 w 3018343"/>
                <a:gd name="connsiteY15" fmla="*/ 2463473 h 3723868"/>
                <a:gd name="connsiteX16" fmla="*/ 15962 w 3018343"/>
                <a:gd name="connsiteY16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682372 w 3018343"/>
                <a:gd name="connsiteY9" fmla="*/ 452342 h 3723868"/>
                <a:gd name="connsiteX10" fmla="*/ 422419 w 3018343"/>
                <a:gd name="connsiteY10" fmla="*/ 578855 h 3723868"/>
                <a:gd name="connsiteX11" fmla="*/ 719215 w 3018343"/>
                <a:gd name="connsiteY11" fmla="*/ 519464 h 3723868"/>
                <a:gd name="connsiteX12" fmla="*/ 732214 w 3018343"/>
                <a:gd name="connsiteY12" fmla="*/ 2019474 h 3723868"/>
                <a:gd name="connsiteX13" fmla="*/ 668976 w 3018343"/>
                <a:gd name="connsiteY13" fmla="*/ 2029667 h 3723868"/>
                <a:gd name="connsiteX14" fmla="*/ 668553 w 3018343"/>
                <a:gd name="connsiteY14" fmla="*/ 2463473 h 3723868"/>
                <a:gd name="connsiteX15" fmla="*/ 15962 w 3018343"/>
                <a:gd name="connsiteY15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682372 w 3018343"/>
                <a:gd name="connsiteY9" fmla="*/ 452342 h 3723868"/>
                <a:gd name="connsiteX10" fmla="*/ 719215 w 3018343"/>
                <a:gd name="connsiteY10" fmla="*/ 519464 h 3723868"/>
                <a:gd name="connsiteX11" fmla="*/ 732214 w 3018343"/>
                <a:gd name="connsiteY11" fmla="*/ 2019474 h 3723868"/>
                <a:gd name="connsiteX12" fmla="*/ 668976 w 3018343"/>
                <a:gd name="connsiteY12" fmla="*/ 2029667 h 3723868"/>
                <a:gd name="connsiteX13" fmla="*/ 668553 w 3018343"/>
                <a:gd name="connsiteY13" fmla="*/ 2463473 h 3723868"/>
                <a:gd name="connsiteX14" fmla="*/ 15962 w 3018343"/>
                <a:gd name="connsiteY14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19215 w 3018343"/>
                <a:gd name="connsiteY9" fmla="*/ 519464 h 3723868"/>
                <a:gd name="connsiteX10" fmla="*/ 732214 w 3018343"/>
                <a:gd name="connsiteY10" fmla="*/ 2019474 h 3723868"/>
                <a:gd name="connsiteX11" fmla="*/ 668976 w 3018343"/>
                <a:gd name="connsiteY11" fmla="*/ 2029667 h 3723868"/>
                <a:gd name="connsiteX12" fmla="*/ 668553 w 3018343"/>
                <a:gd name="connsiteY12" fmla="*/ 2463473 h 3723868"/>
                <a:gd name="connsiteX13" fmla="*/ 15962 w 3018343"/>
                <a:gd name="connsiteY13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19215 w 3018343"/>
                <a:gd name="connsiteY9" fmla="*/ 519464 h 3723868"/>
                <a:gd name="connsiteX10" fmla="*/ 732214 w 3018343"/>
                <a:gd name="connsiteY10" fmla="*/ 2019474 h 3723868"/>
                <a:gd name="connsiteX11" fmla="*/ 644825 w 3018343"/>
                <a:gd name="connsiteY11" fmla="*/ 2105146 h 3723868"/>
                <a:gd name="connsiteX12" fmla="*/ 668553 w 3018343"/>
                <a:gd name="connsiteY12" fmla="*/ 2463473 h 3723868"/>
                <a:gd name="connsiteX13" fmla="*/ 15962 w 3018343"/>
                <a:gd name="connsiteY13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19215 w 3018343"/>
                <a:gd name="connsiteY9" fmla="*/ 519464 h 3723868"/>
                <a:gd name="connsiteX10" fmla="*/ 732214 w 3018343"/>
                <a:gd name="connsiteY10" fmla="*/ 2019474 h 3723868"/>
                <a:gd name="connsiteX11" fmla="*/ 644825 w 3018343"/>
                <a:gd name="connsiteY11" fmla="*/ 2105146 h 3723868"/>
                <a:gd name="connsiteX12" fmla="*/ 634726 w 3018343"/>
                <a:gd name="connsiteY12" fmla="*/ 2507597 h 3723868"/>
                <a:gd name="connsiteX13" fmla="*/ 15962 w 3018343"/>
                <a:gd name="connsiteY13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19215 w 3018343"/>
                <a:gd name="connsiteY9" fmla="*/ 519464 h 3723868"/>
                <a:gd name="connsiteX10" fmla="*/ 700811 w 3018343"/>
                <a:gd name="connsiteY10" fmla="*/ 2097370 h 3723868"/>
                <a:gd name="connsiteX11" fmla="*/ 644825 w 3018343"/>
                <a:gd name="connsiteY11" fmla="*/ 2105146 h 3723868"/>
                <a:gd name="connsiteX12" fmla="*/ 634726 w 3018343"/>
                <a:gd name="connsiteY12" fmla="*/ 2507597 h 3723868"/>
                <a:gd name="connsiteX13" fmla="*/ 15962 w 3018343"/>
                <a:gd name="connsiteY13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00811 w 3018343"/>
                <a:gd name="connsiteY9" fmla="*/ 2097370 h 3723868"/>
                <a:gd name="connsiteX10" fmla="*/ 644825 w 3018343"/>
                <a:gd name="connsiteY10" fmla="*/ 2105146 h 3723868"/>
                <a:gd name="connsiteX11" fmla="*/ 634726 w 3018343"/>
                <a:gd name="connsiteY11" fmla="*/ 2507597 h 3723868"/>
                <a:gd name="connsiteX12" fmla="*/ 15962 w 3018343"/>
                <a:gd name="connsiteY12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097553 w 3018343"/>
                <a:gd name="connsiteY2" fmla="*/ 3470801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00811 w 3018343"/>
                <a:gd name="connsiteY9" fmla="*/ 2097370 h 3723868"/>
                <a:gd name="connsiteX10" fmla="*/ 644825 w 3018343"/>
                <a:gd name="connsiteY10" fmla="*/ 2105146 h 3723868"/>
                <a:gd name="connsiteX11" fmla="*/ 634726 w 3018343"/>
                <a:gd name="connsiteY11" fmla="*/ 2507597 h 3723868"/>
                <a:gd name="connsiteX12" fmla="*/ 15962 w 3018343"/>
                <a:gd name="connsiteY12" fmla="*/ 2575838 h 3723868"/>
                <a:gd name="connsiteX0" fmla="*/ 15962 w 3018343"/>
                <a:gd name="connsiteY0" fmla="*/ 2575838 h 3723868"/>
                <a:gd name="connsiteX1" fmla="*/ 0 w 3018343"/>
                <a:gd name="connsiteY1" fmla="*/ 3723868 h 3723868"/>
                <a:gd name="connsiteX2" fmla="*/ 1114556 w 3018343"/>
                <a:gd name="connsiteY2" fmla="*/ 3503060 h 3723868"/>
                <a:gd name="connsiteX3" fmla="*/ 1114211 w 3018343"/>
                <a:gd name="connsiteY3" fmla="*/ 1052557 h 3723868"/>
                <a:gd name="connsiteX4" fmla="*/ 3018343 w 3018343"/>
                <a:gd name="connsiteY4" fmla="*/ 746082 h 3723868"/>
                <a:gd name="connsiteX5" fmla="*/ 3018343 w 3018343"/>
                <a:gd name="connsiteY5" fmla="*/ 349946 h 3723868"/>
                <a:gd name="connsiteX6" fmla="*/ 1005183 w 3018343"/>
                <a:gd name="connsiteY6" fmla="*/ 608754 h 3723868"/>
                <a:gd name="connsiteX7" fmla="*/ 1014743 w 3018343"/>
                <a:gd name="connsiteY7" fmla="*/ 0 h 3723868"/>
                <a:gd name="connsiteX8" fmla="*/ 690354 w 3018343"/>
                <a:gd name="connsiteY8" fmla="*/ 56096 h 3723868"/>
                <a:gd name="connsiteX9" fmla="*/ 700811 w 3018343"/>
                <a:gd name="connsiteY9" fmla="*/ 2097370 h 3723868"/>
                <a:gd name="connsiteX10" fmla="*/ 644825 w 3018343"/>
                <a:gd name="connsiteY10" fmla="*/ 2105146 h 3723868"/>
                <a:gd name="connsiteX11" fmla="*/ 634726 w 3018343"/>
                <a:gd name="connsiteY11" fmla="*/ 2507597 h 3723868"/>
                <a:gd name="connsiteX12" fmla="*/ 15962 w 3018343"/>
                <a:gd name="connsiteY12" fmla="*/ 2575838 h 3723868"/>
                <a:gd name="connsiteX0" fmla="*/ 175630 w 3178011"/>
                <a:gd name="connsiteY0" fmla="*/ 2575838 h 3698115"/>
                <a:gd name="connsiteX1" fmla="*/ 0 w 3178011"/>
                <a:gd name="connsiteY1" fmla="*/ 3698115 h 3698115"/>
                <a:gd name="connsiteX2" fmla="*/ 1274224 w 3178011"/>
                <a:gd name="connsiteY2" fmla="*/ 3503060 h 3698115"/>
                <a:gd name="connsiteX3" fmla="*/ 1273879 w 3178011"/>
                <a:gd name="connsiteY3" fmla="*/ 1052557 h 3698115"/>
                <a:gd name="connsiteX4" fmla="*/ 3178011 w 3178011"/>
                <a:gd name="connsiteY4" fmla="*/ 746082 h 3698115"/>
                <a:gd name="connsiteX5" fmla="*/ 3178011 w 3178011"/>
                <a:gd name="connsiteY5" fmla="*/ 349946 h 3698115"/>
                <a:gd name="connsiteX6" fmla="*/ 1164851 w 3178011"/>
                <a:gd name="connsiteY6" fmla="*/ 608754 h 3698115"/>
                <a:gd name="connsiteX7" fmla="*/ 1174411 w 3178011"/>
                <a:gd name="connsiteY7" fmla="*/ 0 h 3698115"/>
                <a:gd name="connsiteX8" fmla="*/ 850022 w 3178011"/>
                <a:gd name="connsiteY8" fmla="*/ 56096 h 3698115"/>
                <a:gd name="connsiteX9" fmla="*/ 860479 w 3178011"/>
                <a:gd name="connsiteY9" fmla="*/ 2097370 h 3698115"/>
                <a:gd name="connsiteX10" fmla="*/ 804493 w 3178011"/>
                <a:gd name="connsiteY10" fmla="*/ 2105146 h 3698115"/>
                <a:gd name="connsiteX11" fmla="*/ 794394 w 3178011"/>
                <a:gd name="connsiteY11" fmla="*/ 2507597 h 3698115"/>
                <a:gd name="connsiteX12" fmla="*/ 175630 w 3178011"/>
                <a:gd name="connsiteY12" fmla="*/ 2575838 h 3698115"/>
                <a:gd name="connsiteX0" fmla="*/ 0 w 3178011"/>
                <a:gd name="connsiteY0" fmla="*/ 2636678 h 3698115"/>
                <a:gd name="connsiteX1" fmla="*/ 0 w 3178011"/>
                <a:gd name="connsiteY1" fmla="*/ 3698115 h 3698115"/>
                <a:gd name="connsiteX2" fmla="*/ 1274224 w 3178011"/>
                <a:gd name="connsiteY2" fmla="*/ 3503060 h 3698115"/>
                <a:gd name="connsiteX3" fmla="*/ 1273879 w 3178011"/>
                <a:gd name="connsiteY3" fmla="*/ 1052557 h 3698115"/>
                <a:gd name="connsiteX4" fmla="*/ 3178011 w 3178011"/>
                <a:gd name="connsiteY4" fmla="*/ 746082 h 3698115"/>
                <a:gd name="connsiteX5" fmla="*/ 3178011 w 3178011"/>
                <a:gd name="connsiteY5" fmla="*/ 349946 h 3698115"/>
                <a:gd name="connsiteX6" fmla="*/ 1164851 w 3178011"/>
                <a:gd name="connsiteY6" fmla="*/ 608754 h 3698115"/>
                <a:gd name="connsiteX7" fmla="*/ 1174411 w 3178011"/>
                <a:gd name="connsiteY7" fmla="*/ 0 h 3698115"/>
                <a:gd name="connsiteX8" fmla="*/ 850022 w 3178011"/>
                <a:gd name="connsiteY8" fmla="*/ 56096 h 3698115"/>
                <a:gd name="connsiteX9" fmla="*/ 860479 w 3178011"/>
                <a:gd name="connsiteY9" fmla="*/ 2097370 h 3698115"/>
                <a:gd name="connsiteX10" fmla="*/ 804493 w 3178011"/>
                <a:gd name="connsiteY10" fmla="*/ 2105146 h 3698115"/>
                <a:gd name="connsiteX11" fmla="*/ 794394 w 3178011"/>
                <a:gd name="connsiteY11" fmla="*/ 2507597 h 3698115"/>
                <a:gd name="connsiteX12" fmla="*/ 0 w 3178011"/>
                <a:gd name="connsiteY12" fmla="*/ 2636678 h 369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8011" h="3698115">
                  <a:moveTo>
                    <a:pt x="0" y="2636678"/>
                  </a:moveTo>
                  <a:lnTo>
                    <a:pt x="0" y="3698115"/>
                  </a:lnTo>
                  <a:lnTo>
                    <a:pt x="1274224" y="3503060"/>
                  </a:lnTo>
                  <a:lnTo>
                    <a:pt x="1273879" y="1052557"/>
                  </a:lnTo>
                  <a:lnTo>
                    <a:pt x="3178011" y="746082"/>
                  </a:lnTo>
                  <a:lnTo>
                    <a:pt x="3178011" y="349946"/>
                  </a:lnTo>
                  <a:lnTo>
                    <a:pt x="1164851" y="608754"/>
                  </a:lnTo>
                  <a:cubicBezTo>
                    <a:pt x="1165618" y="397795"/>
                    <a:pt x="1173644" y="210959"/>
                    <a:pt x="1174411" y="0"/>
                  </a:cubicBezTo>
                  <a:lnTo>
                    <a:pt x="850022" y="56096"/>
                  </a:lnTo>
                  <a:cubicBezTo>
                    <a:pt x="853381" y="393654"/>
                    <a:pt x="868067" y="1755862"/>
                    <a:pt x="860479" y="2097370"/>
                  </a:cubicBezTo>
                  <a:lnTo>
                    <a:pt x="804493" y="2105146"/>
                  </a:lnTo>
                  <a:lnTo>
                    <a:pt x="794394" y="2507597"/>
                  </a:lnTo>
                  <a:lnTo>
                    <a:pt x="0" y="2636678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9" name="Parallelogram 18"/>
            <p:cNvSpPr/>
            <p:nvPr/>
          </p:nvSpPr>
          <p:spPr>
            <a:xfrm rot="21118800">
              <a:off x="769529" y="1629570"/>
              <a:ext cx="4454160" cy="81903"/>
            </a:xfrm>
            <a:prstGeom prst="parallelogram">
              <a:avLst>
                <a:gd name="adj" fmla="val 20904"/>
              </a:avLst>
            </a:prstGeom>
            <a:solidFill>
              <a:srgbClr val="0070C0">
                <a:alpha val="40000"/>
              </a:srgbClr>
            </a:solidFill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2" name="Text Box 208"/>
            <p:cNvSpPr txBox="1"/>
            <p:nvPr/>
          </p:nvSpPr>
          <p:spPr>
            <a:xfrm>
              <a:off x="5674185" y="1251043"/>
              <a:ext cx="776144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Beamline</a:t>
              </a:r>
              <a:endParaRPr lang="sv-SE" dirty="0"/>
            </a:p>
          </p:txBody>
        </p:sp>
        <p:cxnSp>
          <p:nvCxnSpPr>
            <p:cNvPr id="17" name="Straight Arrow Connector 16"/>
            <p:cNvCxnSpPr>
              <a:stCxn id="12" idx="1"/>
              <a:endCxn id="19" idx="2"/>
            </p:cNvCxnSpPr>
            <p:nvPr/>
          </p:nvCxnSpPr>
          <p:spPr>
            <a:xfrm flipH="1" flipV="1">
              <a:off x="5193430" y="1360997"/>
              <a:ext cx="480755" cy="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208"/>
            <p:cNvSpPr txBox="1"/>
            <p:nvPr/>
          </p:nvSpPr>
          <p:spPr>
            <a:xfrm>
              <a:off x="5777057" y="1841748"/>
              <a:ext cx="594782" cy="61262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NBEX nominal volume</a:t>
              </a:r>
              <a:endParaRPr lang="sv-SE" dirty="0"/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 flipV="1">
              <a:off x="3101697" y="2021792"/>
              <a:ext cx="2675360" cy="1262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08"/>
            <p:cNvSpPr txBox="1"/>
            <p:nvPr/>
          </p:nvSpPr>
          <p:spPr>
            <a:xfrm>
              <a:off x="616458" y="5868483"/>
              <a:ext cx="1242058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Basement, LVL91, Utility rooms</a:t>
              </a:r>
              <a:endParaRPr lang="sv-SE" dirty="0"/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H="1" flipV="1">
              <a:off x="715029" y="4689231"/>
              <a:ext cx="522458" cy="11792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08"/>
            <p:cNvSpPr txBox="1"/>
            <p:nvPr/>
          </p:nvSpPr>
          <p:spPr>
            <a:xfrm>
              <a:off x="2269603" y="1379182"/>
              <a:ext cx="38807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R5.5</a:t>
              </a:r>
              <a:endParaRPr lang="sv-SE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flipH="1">
              <a:off x="2013604" y="1489691"/>
              <a:ext cx="255999" cy="435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08"/>
            <p:cNvSpPr txBox="1"/>
            <p:nvPr/>
          </p:nvSpPr>
          <p:spPr>
            <a:xfrm>
              <a:off x="4268426" y="1600200"/>
              <a:ext cx="38807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R2.7</a:t>
              </a:r>
              <a:endParaRPr lang="sv-SE" dirty="0"/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flipH="1">
              <a:off x="4057101" y="1710709"/>
              <a:ext cx="211325" cy="359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08"/>
            <p:cNvSpPr txBox="1"/>
            <p:nvPr/>
          </p:nvSpPr>
          <p:spPr>
            <a:xfrm>
              <a:off x="2375995" y="2467348"/>
              <a:ext cx="38807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R5.3</a:t>
              </a:r>
              <a:endParaRPr lang="sv-SE" dirty="0"/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flipH="1">
              <a:off x="2117144" y="2577857"/>
              <a:ext cx="258851" cy="440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08"/>
            <p:cNvSpPr txBox="1"/>
            <p:nvPr/>
          </p:nvSpPr>
          <p:spPr>
            <a:xfrm>
              <a:off x="2264929" y="1109864"/>
              <a:ext cx="38807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R6</a:t>
              </a:r>
              <a:endParaRPr lang="sv-SE" dirty="0"/>
            </a:p>
          </p:txBody>
        </p:sp>
        <p:cxnSp>
          <p:nvCxnSpPr>
            <p:cNvPr id="46" name="Straight Arrow Connector 45"/>
            <p:cNvCxnSpPr>
              <a:stCxn id="45" idx="1"/>
            </p:cNvCxnSpPr>
            <p:nvPr/>
          </p:nvCxnSpPr>
          <p:spPr>
            <a:xfrm flipH="1">
              <a:off x="1715154" y="1220373"/>
              <a:ext cx="549775" cy="93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208"/>
            <p:cNvSpPr txBox="1"/>
            <p:nvPr/>
          </p:nvSpPr>
          <p:spPr>
            <a:xfrm>
              <a:off x="2117144" y="4375560"/>
              <a:ext cx="38807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R8</a:t>
              </a:r>
              <a:endParaRPr lang="sv-SE" dirty="0"/>
            </a:p>
          </p:txBody>
        </p:sp>
        <p:cxnSp>
          <p:nvCxnSpPr>
            <p:cNvPr id="49" name="Straight Arrow Connector 48"/>
            <p:cNvCxnSpPr>
              <a:stCxn id="47" idx="1"/>
            </p:cNvCxnSpPr>
            <p:nvPr/>
          </p:nvCxnSpPr>
          <p:spPr>
            <a:xfrm flipH="1">
              <a:off x="857303" y="4486069"/>
              <a:ext cx="1259841" cy="2145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NBEX locations and volume claims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grpSp>
        <p:nvGrpSpPr>
          <p:cNvPr id="21" name="Group 20"/>
          <p:cNvGrpSpPr/>
          <p:nvPr/>
        </p:nvGrpSpPr>
        <p:grpSpPr>
          <a:xfrm>
            <a:off x="0" y="2763270"/>
            <a:ext cx="7039622" cy="4094731"/>
            <a:chOff x="0" y="2763270"/>
            <a:chExt cx="7039622" cy="4094731"/>
          </a:xfrm>
        </p:grpSpPr>
        <p:pic>
          <p:nvPicPr>
            <p:cNvPr id="9219" name="Picture 3" descr="S:\2017-06-20_NBEX\02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58" b="11110"/>
            <a:stretch/>
          </p:blipFill>
          <p:spPr bwMode="auto">
            <a:xfrm>
              <a:off x="0" y="5244765"/>
              <a:ext cx="6672165" cy="16132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5" name="Down Arrow 4"/>
            <p:cNvSpPr/>
            <p:nvPr/>
          </p:nvSpPr>
          <p:spPr>
            <a:xfrm rot="13914707">
              <a:off x="3833152" y="1300759"/>
              <a:ext cx="220980" cy="6191961"/>
            </a:xfrm>
            <a:prstGeom prst="downArrow">
              <a:avLst>
                <a:gd name="adj1" fmla="val 33195"/>
                <a:gd name="adj2" fmla="val 11786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pic>
          <p:nvPicPr>
            <p:cNvPr id="9218" name="Picture 2" descr="S:\2017-06-20_NBEX\02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94" b="10389"/>
            <a:stretch/>
          </p:blipFill>
          <p:spPr bwMode="auto">
            <a:xfrm>
              <a:off x="0" y="3267921"/>
              <a:ext cx="6672165" cy="18485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8" name="Text Box 208"/>
            <p:cNvSpPr txBox="1"/>
            <p:nvPr/>
          </p:nvSpPr>
          <p:spPr>
            <a:xfrm>
              <a:off x="3029991" y="2763270"/>
              <a:ext cx="828257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IET transport</a:t>
              </a:r>
              <a:endParaRPr lang="sv-SE" dirty="0"/>
            </a:p>
          </p:txBody>
        </p:sp>
        <p:sp>
          <p:nvSpPr>
            <p:cNvPr id="10" name="Text Box 208"/>
            <p:cNvSpPr txBox="1"/>
            <p:nvPr/>
          </p:nvSpPr>
          <p:spPr>
            <a:xfrm>
              <a:off x="5583867" y="4656346"/>
              <a:ext cx="1164961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Vertical handling test stand</a:t>
              </a:r>
              <a:endParaRPr lang="sv-SE" dirty="0"/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H="1" flipV="1">
              <a:off x="5679347" y="3926048"/>
              <a:ext cx="487001" cy="7302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08"/>
            <p:cNvSpPr txBox="1"/>
            <p:nvPr/>
          </p:nvSpPr>
          <p:spPr>
            <a:xfrm>
              <a:off x="4081551" y="5010215"/>
              <a:ext cx="1212384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Horizontal handling test stand</a:t>
              </a:r>
              <a:endParaRPr lang="sv-SE" dirty="0"/>
            </a:p>
          </p:txBody>
        </p:sp>
        <p:cxnSp>
          <p:nvCxnSpPr>
            <p:cNvPr id="35" name="Straight Arrow Connector 34"/>
            <p:cNvCxnSpPr>
              <a:stCxn id="8" idx="2"/>
            </p:cNvCxnSpPr>
            <p:nvPr/>
          </p:nvCxnSpPr>
          <p:spPr>
            <a:xfrm flipH="1">
              <a:off x="1666011" y="3168953"/>
              <a:ext cx="1778109" cy="13497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</p:cNvCxnSpPr>
            <p:nvPr/>
          </p:nvCxnSpPr>
          <p:spPr>
            <a:xfrm>
              <a:off x="3444120" y="3168953"/>
              <a:ext cx="0" cy="12277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8" idx="2"/>
            </p:cNvCxnSpPr>
            <p:nvPr/>
          </p:nvCxnSpPr>
          <p:spPr>
            <a:xfrm flipH="1">
              <a:off x="3336082" y="3168953"/>
              <a:ext cx="108038" cy="2524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2"/>
            </p:cNvCxnSpPr>
            <p:nvPr/>
          </p:nvCxnSpPr>
          <p:spPr>
            <a:xfrm>
              <a:off x="4687743" y="5415898"/>
              <a:ext cx="1100688" cy="3981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208"/>
            <p:cNvSpPr txBox="1"/>
            <p:nvPr/>
          </p:nvSpPr>
          <p:spPr>
            <a:xfrm>
              <a:off x="3971060" y="2946037"/>
              <a:ext cx="976455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ACF docking</a:t>
              </a:r>
              <a:endParaRPr lang="sv-SE" dirty="0"/>
            </a:p>
          </p:txBody>
        </p:sp>
        <p:cxnSp>
          <p:nvCxnSpPr>
            <p:cNvPr id="55" name="Straight Arrow Connector 54"/>
            <p:cNvCxnSpPr>
              <a:stCxn id="54" idx="2"/>
            </p:cNvCxnSpPr>
            <p:nvPr/>
          </p:nvCxnSpPr>
          <p:spPr>
            <a:xfrm flipH="1">
              <a:off x="4218711" y="3167055"/>
              <a:ext cx="240577" cy="307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208"/>
            <p:cNvSpPr txBox="1"/>
            <p:nvPr/>
          </p:nvSpPr>
          <p:spPr>
            <a:xfrm>
              <a:off x="1382715" y="5134257"/>
              <a:ext cx="1242058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LSC transport</a:t>
              </a:r>
              <a:endParaRPr lang="sv-SE" dirty="0"/>
            </a:p>
          </p:txBody>
        </p:sp>
        <p:cxnSp>
          <p:nvCxnSpPr>
            <p:cNvPr id="59" name="Straight Arrow Connector 58"/>
            <p:cNvCxnSpPr>
              <a:stCxn id="58" idx="2"/>
            </p:cNvCxnSpPr>
            <p:nvPr/>
          </p:nvCxnSpPr>
          <p:spPr>
            <a:xfrm flipH="1">
              <a:off x="1574571" y="5355275"/>
              <a:ext cx="429173" cy="7708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2"/>
            </p:cNvCxnSpPr>
            <p:nvPr/>
          </p:nvCxnSpPr>
          <p:spPr>
            <a:xfrm>
              <a:off x="2003744" y="5355275"/>
              <a:ext cx="50887" cy="458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>
            <a:stCxn id="28" idx="3"/>
          </p:cNvCxnSpPr>
          <p:nvPr/>
        </p:nvCxnSpPr>
        <p:spPr>
          <a:xfrm flipH="1">
            <a:off x="1666011" y="6016902"/>
            <a:ext cx="5877302" cy="4593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shutter function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1026" name="Picture 2" descr="C:\data\HiT\Projects\ESS 2017\NBEX\2017-06-09_Overviews\002 operation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r="29240"/>
          <a:stretch/>
        </p:blipFill>
        <p:spPr bwMode="auto">
          <a:xfrm>
            <a:off x="45754" y="1505036"/>
            <a:ext cx="4488584" cy="34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HiT\Projects\ESS 2017\NBEX\2017-06-09_Overviews\003 clos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r="29540"/>
          <a:stretch/>
        </p:blipFill>
        <p:spPr bwMode="auto">
          <a:xfrm>
            <a:off x="4594162" y="1505035"/>
            <a:ext cx="4467896" cy="34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976602"/>
            <a:ext cx="8229600" cy="1149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	Open		   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			Closed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Optics switch function: BEER 75mm 2x, ODIN 150mm 2x, T-REX 2x100mm 3x, MAGIC 75mm 2x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No actuator at plugged ports</a:t>
            </a:r>
          </a:p>
        </p:txBody>
      </p:sp>
    </p:spTree>
    <p:extLst>
      <p:ext uri="{BB962C8B-B14F-4D97-AF65-F5344CB8AC3E}">
        <p14:creationId xmlns:p14="http://schemas.microsoft.com/office/powerpoint/2010/main" val="42835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ata\HiT\Projects\ESS 2017\NBEX\2017-06-12\LSS 0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966" y1="19192" x2="53966" y2="19192"/>
                        <a14:foregroundMark x1="46838" y1="16105" x2="46838" y2="16105"/>
                        <a14:foregroundMark x1="38451" y1="11223" x2="38451" y2="11223"/>
                        <a14:foregroundMark x1="40809" y1="10999" x2="40809" y2="10999"/>
                        <a14:foregroundMark x1="29528" y1="6790" x2="29528" y2="6790"/>
                        <a14:foregroundMark x1="61388" y1="54040" x2="61388" y2="54040"/>
                        <a14:foregroundMark x1="54689" y1="22110" x2="54689" y2="22110"/>
                        <a14:foregroundMark x1="50509" y1="18070" x2="50509" y2="18070"/>
                        <a14:foregroundMark x1="50723" y1="18238" x2="50723" y2="18238"/>
                        <a14:foregroundMark x1="50911" y1="18350" x2="50911" y2="18350"/>
                        <a14:foregroundMark x1="51125" y1="19080" x2="51125" y2="19080"/>
                        <a14:foregroundMark x1="52921" y1="19585" x2="52921" y2="19585"/>
                        <a14:foregroundMark x1="54234" y1="19641" x2="54341" y2="19865"/>
                        <a14:foregroundMark x1="55198" y1="19921" x2="55198" y2="19921"/>
                        <a14:foregroundMark x1="55815" y1="20090" x2="55815" y2="20090"/>
                        <a14:foregroundMark x1="48526" y1="15432" x2="48526" y2="15432"/>
                        <a14:foregroundMark x1="46222" y1="14590" x2="46222" y2="14590"/>
                        <a14:foregroundMark x1="43810" y1="14310" x2="43810" y2="14310"/>
                        <a14:foregroundMark x1="44212" y1="13075" x2="44212" y2="13075"/>
                        <a14:foregroundMark x1="43140" y1="13019" x2="43140" y2="13019"/>
                        <a14:foregroundMark x1="42337" y1="12907" x2="42337" y2="12907"/>
                        <a14:foregroundMark x1="41827" y1="12570" x2="41827" y2="12570"/>
                        <a14:foregroundMark x1="40782" y1="11616" x2="40782" y2="11616"/>
                        <a14:foregroundMark x1="39282" y1="10887" x2="39282" y2="10887"/>
                        <a14:foregroundMark x1="36683" y1="9596" x2="36683" y2="9596"/>
                        <a14:foregroundMark x1="41720" y1="12851" x2="41720" y2="12851"/>
                        <a14:foregroundMark x1="36951" y1="9652" x2="36951" y2="9652"/>
                        <a14:foregroundMark x1="31458" y1="7464" x2="31458" y2="7464"/>
                        <a14:foregroundMark x1="33789" y1="7744" x2="33789" y2="7744"/>
                        <a14:foregroundMark x1="36066" y1="8081" x2="36066" y2="8081"/>
                        <a14:foregroundMark x1="32288" y1="8361" x2="32288" y2="8361"/>
                        <a14:backgroundMark x1="46892" y1="45511" x2="46892" y2="45511"/>
                        <a14:backgroundMark x1="56190" y1="44052" x2="56190" y2="44052"/>
                        <a14:backgroundMark x1="56270" y1="44893" x2="56270" y2="44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36785"/>
          <a:stretch/>
        </p:blipFill>
        <p:spPr bwMode="auto">
          <a:xfrm>
            <a:off x="3732496" y="346928"/>
            <a:ext cx="5270471" cy="65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00200"/>
            <a:ext cx="6938258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GBS on top of BBG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“Light shutter” comprises GBS+BBG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BBG internals are up to instrument but not repairable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Ballscrew</a:t>
            </a:r>
            <a:r>
              <a:rPr lang="en-US" sz="2000" dirty="0" smtClean="0">
                <a:solidFill>
                  <a:schemeClr val="tx1"/>
                </a:solidFill>
              </a:rPr>
              <a:t>-style vertical actuator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Brake ‘normally open’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power loss: GBS closes by gravity descent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Actuator positions BBG then engages brake to hold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no micro-motion possible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@maintenance, GBS will rest at beam port on hooks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Bunker-floor-to-Monolith gap shielded with FFB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400mm surplus at LSS top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LSS Frame mounted to port-block-flange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8839" cy="1143000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Light Shutter System</a:t>
            </a:r>
            <a:endParaRPr lang="nl-NL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32496" y="164130"/>
            <a:ext cx="5270471" cy="6748848"/>
            <a:chOff x="3732496" y="164130"/>
            <a:chExt cx="5270471" cy="6748848"/>
          </a:xfrm>
        </p:grpSpPr>
        <p:pic>
          <p:nvPicPr>
            <p:cNvPr id="3074" name="Picture 2" descr="C:\data\HiT\Projects\ESS 2017\NBEX\2017-06-12\LSS 01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3966" y1="19192" x2="53966" y2="19192"/>
                          <a14:foregroundMark x1="46838" y1="16105" x2="46838" y2="16105"/>
                          <a14:foregroundMark x1="38451" y1="11223" x2="38451" y2="11223"/>
                          <a14:foregroundMark x1="40809" y1="10999" x2="40809" y2="10999"/>
                          <a14:foregroundMark x1="29528" y1="6790" x2="29528" y2="6790"/>
                          <a14:foregroundMark x1="61388" y1="54040" x2="61388" y2="54040"/>
                          <a14:foregroundMark x1="54689" y1="22110" x2="54689" y2="22110"/>
                          <a14:foregroundMark x1="50509" y1="18070" x2="50509" y2="18070"/>
                          <a14:foregroundMark x1="50723" y1="18238" x2="50723" y2="18238"/>
                          <a14:foregroundMark x1="50911" y1="18350" x2="50911" y2="18350"/>
                          <a14:foregroundMark x1="51125" y1="19080" x2="51125" y2="19080"/>
                          <a14:foregroundMark x1="52921" y1="19585" x2="52921" y2="19585"/>
                          <a14:foregroundMark x1="54234" y1="19641" x2="54341" y2="19865"/>
                          <a14:foregroundMark x1="55198" y1="19921" x2="55198" y2="19921"/>
                          <a14:foregroundMark x1="55815" y1="20090" x2="55815" y2="20090"/>
                          <a14:foregroundMark x1="48526" y1="15432" x2="48526" y2="15432"/>
                          <a14:foregroundMark x1="46222" y1="14590" x2="46222" y2="14590"/>
                          <a14:foregroundMark x1="43810" y1="14310" x2="43810" y2="14310"/>
                          <a14:foregroundMark x1="44212" y1="13075" x2="44212" y2="13075"/>
                          <a14:foregroundMark x1="43140" y1="13019" x2="43140" y2="13019"/>
                          <a14:foregroundMark x1="42337" y1="12907" x2="42337" y2="12907"/>
                          <a14:foregroundMark x1="41827" y1="12570" x2="41827" y2="12570"/>
                          <a14:foregroundMark x1="40782" y1="11616" x2="40782" y2="11616"/>
                          <a14:foregroundMark x1="39282" y1="10887" x2="39282" y2="10887"/>
                          <a14:foregroundMark x1="36683" y1="9596" x2="36683" y2="9596"/>
                          <a14:foregroundMark x1="41720" y1="12851" x2="41720" y2="12851"/>
                          <a14:foregroundMark x1="36951" y1="9652" x2="36951" y2="9652"/>
                          <a14:foregroundMark x1="31458" y1="7464" x2="31458" y2="7464"/>
                          <a14:foregroundMark x1="33789" y1="7744" x2="33789" y2="7744"/>
                          <a14:foregroundMark x1="36066" y1="8081" x2="36066" y2="8081"/>
                          <a14:foregroundMark x1="32288" y1="8361" x2="32288" y2="8361"/>
                          <a14:backgroundMark x1="46892" y1="45511" x2="46892" y2="45511"/>
                          <a14:backgroundMark x1="56190" y1="44052" x2="56190" y2="44052"/>
                          <a14:backgroundMark x1="56270" y1="44893" x2="56270" y2="448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7" r="36785"/>
            <a:stretch/>
          </p:blipFill>
          <p:spPr bwMode="auto">
            <a:xfrm>
              <a:off x="3732496" y="342902"/>
              <a:ext cx="5270471" cy="657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208"/>
            <p:cNvSpPr txBox="1"/>
            <p:nvPr/>
          </p:nvSpPr>
          <p:spPr>
            <a:xfrm>
              <a:off x="7084629" y="1125224"/>
              <a:ext cx="945431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Bridge Beam Guide</a:t>
              </a:r>
              <a:endParaRPr lang="sv-SE" dirty="0"/>
            </a:p>
          </p:txBody>
        </p:sp>
        <p:cxnSp>
          <p:nvCxnSpPr>
            <p:cNvPr id="46" name="Straight Arrow Connector 45"/>
            <p:cNvCxnSpPr>
              <a:stCxn id="45" idx="3"/>
            </p:cNvCxnSpPr>
            <p:nvPr/>
          </p:nvCxnSpPr>
          <p:spPr>
            <a:xfrm>
              <a:off x="8030060" y="1328066"/>
              <a:ext cx="353241" cy="842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212"/>
            <p:cNvSpPr txBox="1"/>
            <p:nvPr/>
          </p:nvSpPr>
          <p:spPr>
            <a:xfrm>
              <a:off x="6717033" y="2060521"/>
              <a:ext cx="464995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NBPI</a:t>
              </a:r>
              <a:endParaRPr lang="sv-SE" dirty="0"/>
            </a:p>
          </p:txBody>
        </p:sp>
        <p:sp>
          <p:nvSpPr>
            <p:cNvPr id="48" name="Text Box 221"/>
            <p:cNvSpPr txBox="1"/>
            <p:nvPr/>
          </p:nvSpPr>
          <p:spPr>
            <a:xfrm>
              <a:off x="6491661" y="4251103"/>
              <a:ext cx="1220458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Shock absorbers</a:t>
              </a:r>
              <a:endParaRPr lang="sv-SE" dirty="0"/>
            </a:p>
          </p:txBody>
        </p:sp>
        <p:cxnSp>
          <p:nvCxnSpPr>
            <p:cNvPr id="49" name="Straight Arrow Connector 48"/>
            <p:cNvCxnSpPr>
              <a:stCxn id="48" idx="3"/>
            </p:cNvCxnSpPr>
            <p:nvPr/>
          </p:nvCxnSpPr>
          <p:spPr>
            <a:xfrm flipV="1">
              <a:off x="7712119" y="4233053"/>
              <a:ext cx="888956" cy="127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208"/>
            <p:cNvSpPr txBox="1"/>
            <p:nvPr/>
          </p:nvSpPr>
          <p:spPr>
            <a:xfrm>
              <a:off x="6622857" y="2643642"/>
              <a:ext cx="587132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NBW</a:t>
              </a:r>
              <a:endParaRPr lang="sv-SE" dirty="0"/>
            </a:p>
          </p:txBody>
        </p:sp>
        <p:cxnSp>
          <p:nvCxnSpPr>
            <p:cNvPr id="62" name="Straight Arrow Connector 61"/>
            <p:cNvCxnSpPr>
              <a:stCxn id="61" idx="3"/>
            </p:cNvCxnSpPr>
            <p:nvPr/>
          </p:nvCxnSpPr>
          <p:spPr>
            <a:xfrm flipV="1">
              <a:off x="7209989" y="2642732"/>
              <a:ext cx="946608" cy="1114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 Box 208"/>
            <p:cNvSpPr txBox="1"/>
            <p:nvPr/>
          </p:nvSpPr>
          <p:spPr>
            <a:xfrm>
              <a:off x="6585603" y="680727"/>
              <a:ext cx="1069052" cy="40568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Gamma Beam Shutter</a:t>
              </a:r>
              <a:endParaRPr lang="sv-SE" dirty="0"/>
            </a:p>
          </p:txBody>
        </p:sp>
        <p:cxnSp>
          <p:nvCxnSpPr>
            <p:cNvPr id="66" name="Straight Arrow Connector 65"/>
            <p:cNvCxnSpPr>
              <a:stCxn id="63" idx="3"/>
            </p:cNvCxnSpPr>
            <p:nvPr/>
          </p:nvCxnSpPr>
          <p:spPr>
            <a:xfrm>
              <a:off x="7654655" y="883569"/>
              <a:ext cx="660670" cy="4252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225"/>
            <p:cNvSpPr txBox="1"/>
            <p:nvPr/>
          </p:nvSpPr>
          <p:spPr>
            <a:xfrm>
              <a:off x="6346877" y="5060689"/>
              <a:ext cx="1139092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Vertical actuator</a:t>
              </a:r>
              <a:endParaRPr lang="sv-SE" dirty="0"/>
            </a:p>
          </p:txBody>
        </p:sp>
        <p:cxnSp>
          <p:nvCxnSpPr>
            <p:cNvPr id="74" name="Straight Arrow Connector 73"/>
            <p:cNvCxnSpPr>
              <a:stCxn id="71" idx="3"/>
            </p:cNvCxnSpPr>
            <p:nvPr/>
          </p:nvCxnSpPr>
          <p:spPr>
            <a:xfrm>
              <a:off x="7485969" y="5170418"/>
              <a:ext cx="934131" cy="4302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 Box 219"/>
            <p:cNvSpPr txBox="1"/>
            <p:nvPr/>
          </p:nvSpPr>
          <p:spPr>
            <a:xfrm>
              <a:off x="6896935" y="3188188"/>
              <a:ext cx="786752" cy="22835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/>
                <a:t>GBS hooks</a:t>
              </a:r>
              <a:endParaRPr lang="sv-SE" dirty="0"/>
            </a:p>
          </p:txBody>
        </p:sp>
        <p:cxnSp>
          <p:nvCxnSpPr>
            <p:cNvPr id="83" name="Straight Arrow Connector 82"/>
            <p:cNvCxnSpPr>
              <a:stCxn id="82" idx="3"/>
            </p:cNvCxnSpPr>
            <p:nvPr/>
          </p:nvCxnSpPr>
          <p:spPr>
            <a:xfrm flipV="1">
              <a:off x="7683687" y="3188188"/>
              <a:ext cx="843627" cy="1141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48" idx="3"/>
            </p:cNvCxnSpPr>
            <p:nvPr/>
          </p:nvCxnSpPr>
          <p:spPr>
            <a:xfrm flipV="1">
              <a:off x="7712119" y="4105275"/>
              <a:ext cx="508572" cy="2555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225"/>
            <p:cNvSpPr txBox="1"/>
            <p:nvPr/>
          </p:nvSpPr>
          <p:spPr>
            <a:xfrm>
              <a:off x="6425059" y="4614654"/>
              <a:ext cx="1139092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Floor Filler Block</a:t>
              </a:r>
              <a:endParaRPr lang="sv-SE" dirty="0"/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>
              <a:off x="7564151" y="4724383"/>
              <a:ext cx="934131" cy="4302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221"/>
            <p:cNvSpPr txBox="1"/>
            <p:nvPr/>
          </p:nvSpPr>
          <p:spPr>
            <a:xfrm>
              <a:off x="6491661" y="3765642"/>
              <a:ext cx="1017112" cy="21945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Media lines</a:t>
              </a:r>
              <a:endParaRPr lang="sv-SE" dirty="0"/>
            </a:p>
          </p:txBody>
        </p:sp>
        <p:cxnSp>
          <p:nvCxnSpPr>
            <p:cNvPr id="51" name="Straight Arrow Connector 50"/>
            <p:cNvCxnSpPr>
              <a:stCxn id="50" idx="3"/>
            </p:cNvCxnSpPr>
            <p:nvPr/>
          </p:nvCxnSpPr>
          <p:spPr>
            <a:xfrm flipV="1">
              <a:off x="7508773" y="3646989"/>
              <a:ext cx="420355" cy="2283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225"/>
            <p:cNvSpPr txBox="1"/>
            <p:nvPr/>
          </p:nvSpPr>
          <p:spPr>
            <a:xfrm>
              <a:off x="6086475" y="5490192"/>
              <a:ext cx="1256431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Water valve panel</a:t>
              </a:r>
              <a:endParaRPr lang="sv-SE" dirty="0"/>
            </a:p>
          </p:txBody>
        </p:sp>
        <p:cxnSp>
          <p:nvCxnSpPr>
            <p:cNvPr id="64" name="Straight Arrow Connector 63"/>
            <p:cNvCxnSpPr>
              <a:stCxn id="54" idx="3"/>
            </p:cNvCxnSpPr>
            <p:nvPr/>
          </p:nvCxnSpPr>
          <p:spPr>
            <a:xfrm>
              <a:off x="7342906" y="5600701"/>
              <a:ext cx="623499" cy="215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225"/>
            <p:cNvSpPr txBox="1"/>
            <p:nvPr/>
          </p:nvSpPr>
          <p:spPr>
            <a:xfrm>
              <a:off x="5796843" y="5998336"/>
              <a:ext cx="1256431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Switches beam</a:t>
              </a:r>
              <a:endParaRPr lang="sv-SE" dirty="0"/>
            </a:p>
          </p:txBody>
        </p:sp>
        <p:cxnSp>
          <p:nvCxnSpPr>
            <p:cNvPr id="67" name="Straight Arrow Connector 66"/>
            <p:cNvCxnSpPr>
              <a:stCxn id="65" idx="3"/>
            </p:cNvCxnSpPr>
            <p:nvPr/>
          </p:nvCxnSpPr>
          <p:spPr>
            <a:xfrm>
              <a:off x="7053274" y="6108845"/>
              <a:ext cx="1547801" cy="215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208"/>
            <p:cNvSpPr txBox="1"/>
            <p:nvPr/>
          </p:nvSpPr>
          <p:spPr>
            <a:xfrm>
              <a:off x="6601228" y="164130"/>
              <a:ext cx="1256957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Light Shutter Frame</a:t>
              </a:r>
              <a:endParaRPr lang="sv-SE" dirty="0"/>
            </a:p>
          </p:txBody>
        </p:sp>
        <p:cxnSp>
          <p:nvCxnSpPr>
            <p:cNvPr id="69" name="Straight Arrow Connector 68"/>
            <p:cNvCxnSpPr>
              <a:stCxn id="68" idx="3"/>
            </p:cNvCxnSpPr>
            <p:nvPr/>
          </p:nvCxnSpPr>
          <p:spPr>
            <a:xfrm>
              <a:off x="7858185" y="274639"/>
              <a:ext cx="660670" cy="4252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 Box 219"/>
            <p:cNvSpPr txBox="1"/>
            <p:nvPr/>
          </p:nvSpPr>
          <p:spPr>
            <a:xfrm>
              <a:off x="6601228" y="3466996"/>
              <a:ext cx="794227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Vertical rails</a:t>
              </a:r>
              <a:endParaRPr lang="sv-SE" dirty="0"/>
            </a:p>
          </p:txBody>
        </p:sp>
        <p:cxnSp>
          <p:nvCxnSpPr>
            <p:cNvPr id="72" name="Straight Arrow Connector 71"/>
            <p:cNvCxnSpPr>
              <a:stCxn id="70" idx="3"/>
            </p:cNvCxnSpPr>
            <p:nvPr/>
          </p:nvCxnSpPr>
          <p:spPr>
            <a:xfrm>
              <a:off x="7395455" y="3577505"/>
              <a:ext cx="12056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08"/>
            <p:cNvSpPr txBox="1"/>
            <p:nvPr/>
          </p:nvSpPr>
          <p:spPr>
            <a:xfrm>
              <a:off x="4797560" y="385148"/>
              <a:ext cx="1256957" cy="2210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18000" tIns="18000" rIns="18000" bIns="18000" rtlCol="0" anchor="ctr" anchorCtr="0">
              <a:spAutoFit/>
            </a:bodyPr>
            <a:lstStyle>
              <a:defPPr>
                <a:defRPr lang="sv-SE"/>
              </a:defPPr>
              <a:lvl1pPr algn="ctr">
                <a:defRPr sz="12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GB" dirty="0" smtClean="0"/>
                <a:t>Port block (excerpt)</a:t>
              </a:r>
              <a:endParaRPr lang="sv-SE" dirty="0"/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5426039" y="606166"/>
              <a:ext cx="663941" cy="5604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21424 -0.2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Shutter single port configuration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138257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Default configuration contains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Floor Filler Block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Bridge Beam Guide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Gamma Beam Shutter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LSS frame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Neutron Beam Port Insert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Neutron Beam Window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Media lines and panel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Variants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BBG specific to instrument, can be </a:t>
            </a:r>
            <a:r>
              <a:rPr lang="en-US" sz="1600" dirty="0" smtClean="0">
                <a:solidFill>
                  <a:schemeClr val="tx1"/>
                </a:solidFill>
              </a:rPr>
              <a:t>optics switch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FFB variants per type of port and BBG height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Switch profile length / switch location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2054" name="Picture 6" descr="C:\data\HiT\Projects\ESS 2017\NBEX\2017-06-12\LSS composi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2" r="33049"/>
          <a:stretch/>
        </p:blipFill>
        <p:spPr bwMode="auto">
          <a:xfrm>
            <a:off x="3924484" y="-1"/>
            <a:ext cx="5219516" cy="6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Neutron Beam Extraction System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732240" y="6489340"/>
            <a:ext cx="2196244" cy="2210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en-US" sz="1200" dirty="0" smtClean="0"/>
              <a:t>Model reference: ESS-0065135</a:t>
            </a:r>
            <a:endParaRPr lang="nl-NL" sz="1200" dirty="0"/>
          </a:p>
        </p:txBody>
      </p:sp>
      <p:pic>
        <p:nvPicPr>
          <p:cNvPr id="6" name="Picture 2" descr="C:\data\HiT\Projects\ESS 2017\NBEX\2017-06-09_Overviews\0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1857"/>
          <a:stretch/>
        </p:blipFill>
        <p:spPr bwMode="auto">
          <a:xfrm>
            <a:off x="0" y="1448118"/>
            <a:ext cx="9144000" cy="47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31507</TotalTime>
  <Words>213</Words>
  <Application>Microsoft Office PowerPoint</Application>
  <PresentationFormat>On-screen Show (4:3)</PresentationFormat>
  <Paragraphs>77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 Core Powerpoint template</vt:lpstr>
      <vt:lpstr>Neutron Beam Extraction System Design status for IKON-13</vt:lpstr>
      <vt:lpstr>NBEX Light Shutter System</vt:lpstr>
      <vt:lpstr>NBEX locations and volume claims</vt:lpstr>
      <vt:lpstr>Light shutter function</vt:lpstr>
      <vt:lpstr>Light Shutter System</vt:lpstr>
      <vt:lpstr>Light Shutter single port configuration</vt:lpstr>
      <vt:lpstr>Neutron Beam Extraction System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Jarich Koning</cp:lastModifiedBy>
  <cp:revision>596</cp:revision>
  <cp:lastPrinted>2015-11-11T07:03:54Z</cp:lastPrinted>
  <dcterms:created xsi:type="dcterms:W3CDTF">2013-10-29T16:05:10Z</dcterms:created>
  <dcterms:modified xsi:type="dcterms:W3CDTF">2017-09-27T11:41:08Z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XPhase">
    <vt:lpwstr/>
  </property>
  <property fmtid="{D5CDD505-2E9C-101B-9397-08002B2CF9AE}" pid="3" name="MXAccess Type">
    <vt:lpwstr>Inherited</vt:lpwstr>
  </property>
  <property fmtid="{D5CDD505-2E9C-101B-9397-08002B2CF9AE}" pid="4" name="MXActiveVersion">
    <vt:lpwstr>3</vt:lpwstr>
  </property>
  <property fmtid="{D5CDD505-2E9C-101B-9397-08002B2CF9AE}" pid="5" name="MXActual_state_Obsolete">
    <vt:lpwstr>N/A</vt:lpwstr>
  </property>
  <property fmtid="{D5CDD505-2E9C-101B-9397-08002B2CF9AE}" pid="6" name="MXActual_state_Preliminary">
    <vt:lpwstr>Feb 1, 2017</vt:lpwstr>
  </property>
  <property fmtid="{D5CDD505-2E9C-101B-9397-08002B2CF9AE}" pid="7" name="MXActual_state_Release">
    <vt:lpwstr>N/A</vt:lpwstr>
  </property>
  <property fmtid="{D5CDD505-2E9C-101B-9397-08002B2CF9AE}" pid="8" name="MXApprover">
    <vt:lpwstr/>
  </property>
  <property fmtid="{D5CDD505-2E9C-101B-9397-08002B2CF9AE}" pid="9" name="MXAuthor">
    <vt:lpwstr>Koning, Jarich</vt:lpwstr>
  </property>
  <property fmtid="{D5CDD505-2E9C-101B-9397-08002B2CF9AE}" pid="10" name="MXCheckin Reason">
    <vt:lpwstr/>
  </property>
  <property fmtid="{D5CDD505-2E9C-101B-9397-08002B2CF9AE}" pid="11" name="MXclau">
    <vt:lpwstr>False</vt:lpwstr>
  </property>
  <property fmtid="{D5CDD505-2E9C-101B-9397-08002B2CF9AE}" pid="12" name="MXConfidentiality">
    <vt:lpwstr>Internal</vt:lpwstr>
  </property>
  <property fmtid="{D5CDD505-2E9C-101B-9397-08002B2CF9AE}" pid="13" name="MXCurrent">
    <vt:lpwstr>Preliminary</vt:lpwstr>
  </property>
  <property fmtid="{D5CDD505-2E9C-101B-9397-08002B2CF9AE}" pid="14" name="MXCurrent.Localized">
    <vt:lpwstr>Preliminary</vt:lpwstr>
  </property>
  <property fmtid="{D5CDD505-2E9C-101B-9397-08002B2CF9AE}" pid="15" name="MXDescription">
    <vt:lpwstr/>
  </property>
  <property fmtid="{D5CDD505-2E9C-101B-9397-08002B2CF9AE}" pid="16" name="MXDesignated User">
    <vt:lpwstr>Unassigned</vt:lpwstr>
  </property>
  <property fmtid="{D5CDD505-2E9C-101B-9397-08002B2CF9AE}" pid="17" name="MXdmg_GeneratedFrom">
    <vt:lpwstr/>
  </property>
  <property fmtid="{D5CDD505-2E9C-101B-9397-08002B2CF9AE}" pid="18" name="MXdmg_Language">
    <vt:lpwstr>en</vt:lpwstr>
  </property>
  <property fmtid="{D5CDD505-2E9C-101B-9397-08002B2CF9AE}" pid="19" name="MXdmg_LastSourceFileCheckin">
    <vt:lpwstr>Feb 6, 2017</vt:lpwstr>
  </property>
  <property fmtid="{D5CDD505-2E9C-101B-9397-08002B2CF9AE}" pid="20" name="MXEmail">
    <vt:lpwstr>Jarich.Koning@esss.se</vt:lpwstr>
  </property>
  <property fmtid="{D5CDD505-2E9C-101B-9397-08002B2CF9AE}" pid="21" name="MXess_LevelOfMaturity">
    <vt:lpwstr/>
  </property>
  <property fmtid="{D5CDD505-2E9C-101B-9397-08002B2CF9AE}" pid="22" name="MXFile Created Date">
    <vt:lpwstr/>
  </property>
  <property fmtid="{D5CDD505-2E9C-101B-9397-08002B2CF9AE}" pid="23" name="MXFile Dimension">
    <vt:lpwstr/>
  </property>
  <property fmtid="{D5CDD505-2E9C-101B-9397-08002B2CF9AE}" pid="24" name="MXFile Duration">
    <vt:lpwstr>0.0</vt:lpwstr>
  </property>
  <property fmtid="{D5CDD505-2E9C-101B-9397-08002B2CF9AE}" pid="25" name="MXFile Modified Date">
    <vt:lpwstr/>
  </property>
  <property fmtid="{D5CDD505-2E9C-101B-9397-08002B2CF9AE}" pid="26" name="MXFile Size">
    <vt:lpwstr>0</vt:lpwstr>
  </property>
  <property fmtid="{D5CDD505-2E9C-101B-9397-08002B2CF9AE}" pid="27" name="MXFile Type">
    <vt:lpwstr/>
  </property>
  <property fmtid="{D5CDD505-2E9C-101B-9397-08002B2CF9AE}" pid="28" name="MXFirstName">
    <vt:lpwstr>Jarich</vt:lpwstr>
  </property>
  <property fmtid="{D5CDD505-2E9C-101B-9397-08002B2CF9AE}" pid="29" name="MXIs Version Object">
    <vt:lpwstr>False</vt:lpwstr>
  </property>
  <property fmtid="{D5CDD505-2E9C-101B-9397-08002B2CF9AE}" pid="30" name="MXLanguage">
    <vt:lpwstr>English</vt:lpwstr>
  </property>
  <property fmtid="{D5CDD505-2E9C-101B-9397-08002B2CF9AE}" pid="31" name="MXLastName">
    <vt:lpwstr>Koning</vt:lpwstr>
  </property>
  <property fmtid="{D5CDD505-2E9C-101B-9397-08002B2CF9AE}" pid="32" name="MXLatestVersion">
    <vt:lpwstr>3</vt:lpwstr>
  </property>
  <property fmtid="{D5CDD505-2E9C-101B-9397-08002B2CF9AE}" pid="33" name="MXLegacy Id">
    <vt:lpwstr/>
  </property>
  <property fmtid="{D5CDD505-2E9C-101B-9397-08002B2CF9AE}" pid="34" name="MXLink">
    <vt:lpwstr/>
  </property>
  <property fmtid="{D5CDD505-2E9C-101B-9397-08002B2CF9AE}" pid="35" name="MXMiddleName">
    <vt:lpwstr>Unknown</vt:lpwstr>
  </property>
  <property fmtid="{D5CDD505-2E9C-101B-9397-08002B2CF9AE}" pid="36" name="MXMove Files To Version">
    <vt:lpwstr>False</vt:lpwstr>
  </property>
  <property fmtid="{D5CDD505-2E9C-101B-9397-08002B2CF9AE}" pid="37" name="MXName">
    <vt:lpwstr>ESS-0093837</vt:lpwstr>
  </property>
  <property fmtid="{D5CDD505-2E9C-101B-9397-08002B2CF9AE}" pid="38" name="MXOriginator">
    <vt:lpwstr>jarichkoning</vt:lpwstr>
  </property>
  <property fmtid="{D5CDD505-2E9C-101B-9397-08002B2CF9AE}" pid="39" name="MXPolicy">
    <vt:lpwstr>Open Document</vt:lpwstr>
  </property>
  <property fmtid="{D5CDD505-2E9C-101B-9397-08002B2CF9AE}" pid="40" name="MXPolicy.Localized">
    <vt:lpwstr>Open Document</vt:lpwstr>
  </property>
  <property fmtid="{D5CDD505-2E9C-101B-9397-08002B2CF9AE}" pid="41" name="MXPrinted Date">
    <vt:lpwstr>Feb 6, 2017</vt:lpwstr>
  </property>
  <property fmtid="{D5CDD505-2E9C-101B-9397-08002B2CF9AE}" pid="42" name="MXPrinted Version">
    <vt:lpwstr>(3)</vt:lpwstr>
  </property>
  <property fmtid="{D5CDD505-2E9C-101B-9397-08002B2CF9AE}" pid="43" name="MXReference">
    <vt:lpwstr/>
  </property>
  <property fmtid="{D5CDD505-2E9C-101B-9397-08002B2CF9AE}" pid="44" name="MXRev">
    <vt:lpwstr>1</vt:lpwstr>
  </property>
  <property fmtid="{D5CDD505-2E9C-101B-9397-08002B2CF9AE}" pid="45" name="MXRevision">
    <vt:lpwstr>1</vt:lpwstr>
  </property>
  <property fmtid="{D5CDD505-2E9C-101B-9397-08002B2CF9AE}" pid="46" name="MXSignatures_state_Obsolete">
    <vt:lpwstr/>
  </property>
  <property fmtid="{D5CDD505-2E9C-101B-9397-08002B2CF9AE}" pid="47" name="MXSignatures_state_Preliminary">
    <vt:lpwstr/>
  </property>
  <property fmtid="{D5CDD505-2E9C-101B-9397-08002B2CF9AE}" pid="48" name="MXSignatures_state_Release">
    <vt:lpwstr/>
  </property>
  <property fmtid="{D5CDD505-2E9C-101B-9397-08002B2CF9AE}" pid="49" name="MXSubmitter">
    <vt:lpwstr>Koning, Jarich</vt:lpwstr>
  </property>
  <property fmtid="{D5CDD505-2E9C-101B-9397-08002B2CF9AE}" pid="50" name="MXSuspend Versioning">
    <vt:lpwstr>False</vt:lpwstr>
  </property>
  <property fmtid="{D5CDD505-2E9C-101B-9397-08002B2CF9AE}" pid="51" name="MXTitle">
    <vt:lpwstr>NBEX for IKON-12</vt:lpwstr>
  </property>
  <property fmtid="{D5CDD505-2E9C-101B-9397-08002B2CF9AE}" pid="52" name="MXTVADummy1">
    <vt:lpwstr/>
  </property>
  <property fmtid="{D5CDD505-2E9C-101B-9397-08002B2CF9AE}" pid="53" name="MXTVADummy2">
    <vt:lpwstr/>
  </property>
  <property fmtid="{D5CDD505-2E9C-101B-9397-08002B2CF9AE}" pid="54" name="MXTVADummy3">
    <vt:lpwstr/>
  </property>
  <property fmtid="{D5CDD505-2E9C-101B-9397-08002B2CF9AE}" pid="55" name="MXType">
    <vt:lpwstr>dmg_Presentation</vt:lpwstr>
  </property>
  <property fmtid="{D5CDD505-2E9C-101B-9397-08002B2CF9AE}" pid="56" name="MXType.Localized">
    <vt:lpwstr>Presentation</vt:lpwstr>
  </property>
  <property fmtid="{D5CDD505-2E9C-101B-9397-08002B2CF9AE}" pid="57" name="MXUser">
    <vt:lpwstr>jarichkoning</vt:lpwstr>
  </property>
  <property fmtid="{D5CDD505-2E9C-101B-9397-08002B2CF9AE}" pid="58" name="MXVersion">
    <vt:lpwstr>3</vt:lpwstr>
  </property>
</Properties>
</file>