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86" r:id="rId3"/>
    <p:sldId id="330" r:id="rId4"/>
    <p:sldId id="342" r:id="rId5"/>
    <p:sldId id="301" r:id="rId6"/>
    <p:sldId id="277" r:id="rId7"/>
    <p:sldId id="281" r:id="rId8"/>
    <p:sldId id="307" r:id="rId9"/>
    <p:sldId id="352" r:id="rId10"/>
    <p:sldId id="335" r:id="rId11"/>
    <p:sldId id="351" r:id="rId12"/>
    <p:sldId id="353" r:id="rId13"/>
    <p:sldId id="338" r:id="rId14"/>
    <p:sldId id="339" r:id="rId15"/>
    <p:sldId id="354" r:id="rId16"/>
    <p:sldId id="343" r:id="rId17"/>
    <p:sldId id="344" r:id="rId18"/>
    <p:sldId id="345" r:id="rId19"/>
    <p:sldId id="355" r:id="rId20"/>
    <p:sldId id="333" r:id="rId21"/>
    <p:sldId id="347" r:id="rId22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FF94"/>
    <a:srgbClr val="FFEBE5"/>
    <a:srgbClr val="E1FFA4"/>
    <a:srgbClr val="FFE7F2"/>
    <a:srgbClr val="FF3131"/>
    <a:srgbClr val="BD3EB3"/>
    <a:srgbClr val="A6A6A6"/>
    <a:srgbClr val="CCCC8A"/>
    <a:srgbClr val="F5EF24"/>
    <a:srgbClr val="BBB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25" autoAdjust="0"/>
    <p:restoredTop sz="93068" autoAdjust="0"/>
  </p:normalViewPr>
  <p:slideViewPr>
    <p:cSldViewPr>
      <p:cViewPr>
        <p:scale>
          <a:sx n="90" d="100"/>
          <a:sy n="90" d="100"/>
        </p:scale>
        <p:origin x="-1104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17/05/17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17/05/17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17/05/17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17/05/17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17/05/17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17/05/17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Relationship Id="rId7" Type="http://schemas.openxmlformats.org/officeDocument/2006/relationships/hyperlink" Target="https://arxiv.org/abs/1702.0103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Beam Monitors </a:t>
            </a:r>
            <a:br>
              <a:rPr lang="en-US" sz="4000" dirty="0" smtClean="0"/>
            </a:br>
            <a:r>
              <a:rPr lang="en-US" sz="2800" dirty="0" smtClean="0"/>
              <a:t>Neutron Instrument Division meeting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886200"/>
            <a:ext cx="8748464" cy="17526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Fatima Issa</a:t>
            </a:r>
            <a:endParaRPr lang="sv-SE" sz="20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sv-SE" sz="1400" smtClean="0">
                <a:solidFill>
                  <a:srgbClr val="FFFFFF"/>
                </a:solidFill>
              </a:rPr>
              <a:t>17 May 2017</a:t>
            </a:fld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M1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782087" cy="4045954"/>
          </a:xfrm>
          <a:prstGeom prst="rect">
            <a:avLst/>
          </a:prstGeom>
        </p:spPr>
      </p:pic>
      <p:pic>
        <p:nvPicPr>
          <p:cNvPr id="7" name="Picture 6" descr="IMG_509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772816"/>
            <a:ext cx="4431834" cy="332387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Mechanical integration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5301208"/>
            <a:ext cx="4821798" cy="1477328"/>
          </a:xfrm>
          <a:prstGeom prst="rect">
            <a:avLst/>
          </a:prstGeom>
          <a:noFill/>
          <a:ln>
            <a:solidFill>
              <a:srgbClr val="BD3EB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With this configuration up to 22 Hz no noticeable change in the BM response </a:t>
            </a:r>
          </a:p>
          <a:p>
            <a:r>
              <a:rPr lang="en-US" dirty="0" smtClean="0"/>
              <a:t>The BM should not be in electrical contact with the chopper</a:t>
            </a:r>
          </a:p>
          <a:p>
            <a:r>
              <a:rPr lang="en-US" dirty="0" smtClean="0"/>
              <a:t>Grounding is important see grounding guidelines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359" y="2852936"/>
            <a:ext cx="1599641" cy="21328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763688" y="4077072"/>
            <a:ext cx="792088" cy="10801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84368" y="3140968"/>
            <a:ext cx="792088" cy="10801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55776" y="4149080"/>
            <a:ext cx="5588607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5" idx="4"/>
          </p:cNvCxnSpPr>
          <p:nvPr/>
        </p:nvCxnSpPr>
        <p:spPr>
          <a:xfrm flipH="1" flipV="1">
            <a:off x="2159732" y="5157192"/>
            <a:ext cx="396044" cy="720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520" y="5589240"/>
            <a:ext cx="2232248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BM at the backside of the chopper @</a:t>
            </a:r>
            <a:r>
              <a:rPr lang="en-US" dirty="0" err="1" smtClean="0"/>
              <a:t>Embla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13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628800"/>
            <a:ext cx="5672373" cy="4752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 system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5652120" y="2060848"/>
            <a:ext cx="3384376" cy="92333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HV integration: Done</a:t>
            </a:r>
          </a:p>
          <a:p>
            <a:endParaRPr lang="en-US" dirty="0" smtClean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BM electronics:</a:t>
            </a:r>
            <a:r>
              <a:rPr lang="en-US" dirty="0"/>
              <a:t> </a:t>
            </a:r>
            <a:r>
              <a:rPr lang="en-US" dirty="0" smtClean="0"/>
              <a:t>In progress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92280" y="148478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in EPICS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5652120" y="3789040"/>
            <a:ext cx="3299980" cy="2016224"/>
            <a:chOff x="5292080" y="4149080"/>
            <a:chExt cx="3299980" cy="1942475"/>
          </a:xfrm>
        </p:grpSpPr>
        <p:grpSp>
          <p:nvGrpSpPr>
            <p:cNvPr id="22" name="Group 21"/>
            <p:cNvGrpSpPr/>
            <p:nvPr/>
          </p:nvGrpSpPr>
          <p:grpSpPr>
            <a:xfrm>
              <a:off x="5292080" y="4725144"/>
              <a:ext cx="3240360" cy="648072"/>
              <a:chOff x="5940152" y="4293096"/>
              <a:chExt cx="3240360" cy="648072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940152" y="4293096"/>
                <a:ext cx="2473337" cy="648072"/>
                <a:chOff x="6228184" y="4293096"/>
                <a:chExt cx="2473337" cy="648072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6228184" y="4437112"/>
                  <a:ext cx="507583" cy="369332"/>
                </a:xfrm>
                <a:prstGeom prst="rect">
                  <a:avLst/>
                </a:prstGeom>
                <a:solidFill>
                  <a:srgbClr val="FFE7F2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BM</a:t>
                  </a:r>
                </a:p>
              </p:txBody>
            </p:sp>
            <p:cxnSp>
              <p:nvCxnSpPr>
                <p:cNvPr id="10" name="Straight Connector 9"/>
                <p:cNvCxnSpPr>
                  <a:stCxn id="8" idx="3"/>
                  <a:endCxn id="12" idx="0"/>
                </p:cNvCxnSpPr>
                <p:nvPr/>
              </p:nvCxnSpPr>
              <p:spPr>
                <a:xfrm flipV="1">
                  <a:off x="6735767" y="4617132"/>
                  <a:ext cx="1004585" cy="464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Isosceles Triangle 11"/>
                <p:cNvSpPr/>
                <p:nvPr/>
              </p:nvSpPr>
              <p:spPr>
                <a:xfrm rot="5400000">
                  <a:off x="7074280" y="4275096"/>
                  <a:ext cx="648072" cy="684072"/>
                </a:xfrm>
                <a:prstGeom prst="triangle">
                  <a:avLst/>
                </a:prstGeom>
                <a:solidFill>
                  <a:srgbClr val="E1FFA4"/>
                </a:solidFill>
                <a:ln w="38100" cmpd="sng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036982" y="4309808"/>
                  <a:ext cx="53479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FE</a:t>
                  </a:r>
                </a:p>
                <a:p>
                  <a:r>
                    <a:rPr lang="en-US" sz="1400" dirty="0" smtClean="0"/>
                    <a:t>AMP</a:t>
                  </a:r>
                  <a:endParaRPr lang="en-US" sz="1400" dirty="0"/>
                </a:p>
              </p:txBody>
            </p:sp>
            <p:cxnSp>
              <p:nvCxnSpPr>
                <p:cNvPr id="15" name="Straight Connector 14"/>
                <p:cNvCxnSpPr/>
                <p:nvPr/>
              </p:nvCxnSpPr>
              <p:spPr>
                <a:xfrm flipV="1">
                  <a:off x="7740352" y="4614552"/>
                  <a:ext cx="35651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/>
                <p:cNvSpPr txBox="1"/>
                <p:nvPr/>
              </p:nvSpPr>
              <p:spPr>
                <a:xfrm>
                  <a:off x="8085960" y="4427820"/>
                  <a:ext cx="615561" cy="369332"/>
                </a:xfrm>
                <a:prstGeom prst="rect">
                  <a:avLst/>
                </a:prstGeom>
                <a:solidFill>
                  <a:srgbClr val="FFEBE5"/>
                </a:solidFill>
                <a:ln w="28575" cmpd="sng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DAQ</a:t>
                  </a: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 flipV="1">
                <a:off x="8435367" y="4622908"/>
                <a:ext cx="356513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8777074" y="4437112"/>
                <a:ext cx="403438" cy="369332"/>
              </a:xfrm>
              <a:prstGeom prst="rect">
                <a:avLst/>
              </a:prstGeom>
              <a:solidFill>
                <a:srgbClr val="F5FF94"/>
              </a:solidFill>
              <a:ln w="19050" cmpd="sng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EF</a:t>
                </a:r>
                <a:endParaRPr lang="en-US" dirty="0"/>
              </a:p>
            </p:txBody>
          </p:sp>
        </p:grpSp>
        <p:cxnSp>
          <p:nvCxnSpPr>
            <p:cNvPr id="24" name="Straight Arrow Connector 23"/>
            <p:cNvCxnSpPr/>
            <p:nvPr/>
          </p:nvCxnSpPr>
          <p:spPr>
            <a:xfrm>
              <a:off x="7452320" y="4437112"/>
              <a:ext cx="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092280" y="4149080"/>
              <a:ext cx="9205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Timing EPICS</a:t>
              </a:r>
              <a:endParaRPr lang="en-US" sz="11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28384" y="4581128"/>
              <a:ext cx="5636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DMSC</a:t>
              </a:r>
              <a:endParaRPr lang="en-US" sz="12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732240" y="5445224"/>
              <a:ext cx="1440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ICS Tallinn board</a:t>
              </a:r>
            </a:p>
            <a:p>
              <a:pPr algn="ctr"/>
              <a:r>
                <a:rPr lang="en-US" sz="1200" dirty="0" smtClean="0"/>
                <a:t>Or DG readout as candidates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3617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Market survey of Beam monitors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Integration of Beam monitors into ESS</a:t>
            </a:r>
          </a:p>
          <a:p>
            <a:r>
              <a:rPr lang="en-US" sz="3200" dirty="0" smtClean="0"/>
              <a:t>Parasitic methods for monitoring the beam 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Survey on BM requirements from instruments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5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 smtClean="0"/>
              <a:t>Parasitic methods for monitoring the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5013176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 smtClean="0"/>
              <a:t>Vanadium foil</a:t>
            </a:r>
          </a:p>
          <a:p>
            <a:r>
              <a:rPr lang="en-US" b="1" dirty="0" smtClean="0"/>
              <a:t>Timing characteristics </a:t>
            </a:r>
            <a:r>
              <a:rPr lang="en-US" b="1" dirty="0"/>
              <a:t>are </a:t>
            </a:r>
            <a:r>
              <a:rPr lang="en-US" b="1" dirty="0" smtClean="0"/>
              <a:t>poor</a:t>
            </a:r>
            <a:endParaRPr lang="en-US" b="1" dirty="0"/>
          </a:p>
          <a:p>
            <a:r>
              <a:rPr lang="en-US" dirty="0" smtClean="0"/>
              <a:t>Neutron timing </a:t>
            </a:r>
            <a:r>
              <a:rPr lang="en-US" dirty="0"/>
              <a:t>gets blurred out by the distance </a:t>
            </a:r>
            <a:r>
              <a:rPr lang="en-US" dirty="0" smtClean="0"/>
              <a:t>errors. Not </a:t>
            </a:r>
            <a:r>
              <a:rPr lang="en-US" dirty="0"/>
              <a:t>good when </a:t>
            </a:r>
            <a:r>
              <a:rPr lang="en-US" dirty="0" smtClean="0"/>
              <a:t>accurate </a:t>
            </a:r>
            <a:r>
              <a:rPr lang="en-US" dirty="0"/>
              <a:t>peak shapes and timing behind </a:t>
            </a:r>
            <a:r>
              <a:rPr lang="en-US" dirty="0" smtClean="0"/>
              <a:t>choppers are needed.</a:t>
            </a:r>
          </a:p>
          <a:p>
            <a:r>
              <a:rPr lang="en-US" dirty="0" smtClean="0"/>
              <a:t>Good for looking </a:t>
            </a:r>
            <a:r>
              <a:rPr lang="en-US" dirty="0"/>
              <a:t>at the </a:t>
            </a:r>
            <a:r>
              <a:rPr lang="en-US" dirty="0" smtClean="0"/>
              <a:t>white beam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412776"/>
            <a:ext cx="5400600" cy="3995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772816"/>
            <a:ext cx="1680568" cy="1231106"/>
          </a:xfrm>
          <a:prstGeom prst="rect">
            <a:avLst/>
          </a:prstGeom>
          <a:solidFill>
            <a:srgbClr val="FFE7F2"/>
          </a:solidFill>
          <a:ln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1400" dirty="0" smtClean="0"/>
              <a:t>Info from </a:t>
            </a:r>
          </a:p>
          <a:p>
            <a:r>
              <a:rPr lang="en-US" sz="1400" dirty="0" smtClean="0"/>
              <a:t>Jon </a:t>
            </a:r>
            <a:r>
              <a:rPr lang="en-US" sz="1400" dirty="0" smtClean="0"/>
              <a:t>Taylor and</a:t>
            </a:r>
            <a:endParaRPr lang="en-US" sz="1400" dirty="0" smtClean="0"/>
          </a:p>
          <a:p>
            <a:r>
              <a:rPr lang="en-US" sz="1400" b="1" dirty="0" smtClean="0"/>
              <a:t>Robert </a:t>
            </a:r>
            <a:r>
              <a:rPr lang="en-US" sz="1400" b="1" dirty="0" err="1" smtClean="0"/>
              <a:t>bewley</a:t>
            </a:r>
            <a:r>
              <a:rPr lang="en-US" sz="1400" b="1" dirty="0" smtClean="0"/>
              <a:t> </a:t>
            </a:r>
            <a:r>
              <a:rPr lang="en-US" sz="1400" dirty="0" smtClean="0"/>
              <a:t>(ISIS)</a:t>
            </a:r>
          </a:p>
          <a:p>
            <a:r>
              <a:rPr lang="en-US" sz="1400" dirty="0" smtClean="0"/>
              <a:t>Thanks 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grpSp>
        <p:nvGrpSpPr>
          <p:cNvPr id="5" name="Group 4"/>
          <p:cNvGrpSpPr/>
          <p:nvPr/>
        </p:nvGrpSpPr>
        <p:grpSpPr>
          <a:xfrm>
            <a:off x="4012136" y="1445263"/>
            <a:ext cx="3705074" cy="3545245"/>
            <a:chOff x="3821100" y="1488727"/>
            <a:chExt cx="3705074" cy="3545245"/>
          </a:xfrm>
        </p:grpSpPr>
        <p:grpSp>
          <p:nvGrpSpPr>
            <p:cNvPr id="6" name="Group 5"/>
            <p:cNvGrpSpPr/>
            <p:nvPr/>
          </p:nvGrpSpPr>
          <p:grpSpPr>
            <a:xfrm>
              <a:off x="3821100" y="2819100"/>
              <a:ext cx="2135050" cy="2103198"/>
              <a:chOff x="4737653" y="2196066"/>
              <a:chExt cx="2135050" cy="2103198"/>
            </a:xfrm>
          </p:grpSpPr>
          <p:grpSp>
            <p:nvGrpSpPr>
              <p:cNvPr id="16" name="Group 15"/>
              <p:cNvGrpSpPr/>
              <p:nvPr/>
            </p:nvGrpSpPr>
            <p:grpSpPr>
              <a:xfrm rot="13570653">
                <a:off x="4753579" y="2180140"/>
                <a:ext cx="2103198" cy="2135050"/>
                <a:chOff x="3811560" y="1241012"/>
                <a:chExt cx="2951997" cy="2951988"/>
              </a:xfrm>
            </p:grpSpPr>
            <p:sp>
              <p:nvSpPr>
                <p:cNvPr id="18" name="Pie 17"/>
                <p:cNvSpPr/>
                <p:nvPr/>
              </p:nvSpPr>
              <p:spPr>
                <a:xfrm>
                  <a:off x="3811560" y="1241012"/>
                  <a:ext cx="2951997" cy="2951988"/>
                </a:xfrm>
                <a:prstGeom prst="pie">
                  <a:avLst>
                    <a:gd name="adj1" fmla="val 19692539"/>
                    <a:gd name="adj2" fmla="val 18096851"/>
                  </a:avLst>
                </a:prstGeom>
                <a:noFill/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tx1"/>
                      </a:solidFill>
                    </a:rPr>
                    <a:t> </a:t>
                  </a: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 rot="2916108">
                  <a:off x="4615313" y="1871182"/>
                  <a:ext cx="1920527" cy="102196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122769" y="3072043"/>
                <a:ext cx="14190" cy="32400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4220406" y="1488727"/>
              <a:ext cx="3305768" cy="3545245"/>
              <a:chOff x="4220406" y="1488727"/>
              <a:chExt cx="3305768" cy="3545245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862336" y="1488727"/>
                <a:ext cx="663838" cy="1796001"/>
                <a:chOff x="6862336" y="1488727"/>
                <a:chExt cx="663838" cy="1796001"/>
              </a:xfrm>
            </p:grpSpPr>
            <p:sp>
              <p:nvSpPr>
                <p:cNvPr id="14" name="Can 13"/>
                <p:cNvSpPr/>
                <p:nvPr/>
              </p:nvSpPr>
              <p:spPr>
                <a:xfrm rot="12716171">
                  <a:off x="6862336" y="1488727"/>
                  <a:ext cx="663838" cy="1796001"/>
                </a:xfrm>
                <a:prstGeom prst="can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 rot="18495878">
                  <a:off x="6475200" y="2107488"/>
                  <a:ext cx="142859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Gamma detector </a:t>
                  </a:r>
                  <a:endParaRPr lang="en-US" sz="1400" dirty="0"/>
                </a:p>
              </p:txBody>
            </p:sp>
          </p:grpSp>
          <p:grpSp>
            <p:nvGrpSpPr>
              <p:cNvPr id="9" name="Group 8"/>
              <p:cNvGrpSpPr/>
              <p:nvPr/>
            </p:nvGrpSpPr>
            <p:grpSpPr>
              <a:xfrm>
                <a:off x="4220406" y="3441161"/>
                <a:ext cx="3088673" cy="1592811"/>
                <a:chOff x="4220406" y="3441161"/>
                <a:chExt cx="3088673" cy="1592811"/>
              </a:xfrm>
            </p:grpSpPr>
            <p:cxnSp>
              <p:nvCxnSpPr>
                <p:cNvPr id="10" name="Straight Arrow Connector 9"/>
                <p:cNvCxnSpPr/>
                <p:nvPr/>
              </p:nvCxnSpPr>
              <p:spPr>
                <a:xfrm flipH="1" flipV="1">
                  <a:off x="4220406" y="4106436"/>
                  <a:ext cx="2817709" cy="927536"/>
                </a:xfrm>
                <a:prstGeom prst="straightConnector1">
                  <a:avLst/>
                </a:prstGeom>
                <a:ln w="57150" cmpd="sng">
                  <a:solidFill>
                    <a:srgbClr val="FF0000"/>
                  </a:solidFill>
                  <a:tailEnd type="arrow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11" name="Freeform 10"/>
                <p:cNvSpPr/>
                <p:nvPr/>
              </p:nvSpPr>
              <p:spPr>
                <a:xfrm rot="19713900" flipV="1">
                  <a:off x="4316157" y="3466069"/>
                  <a:ext cx="2437968" cy="449812"/>
                </a:xfrm>
                <a:custGeom>
                  <a:avLst/>
                  <a:gdLst>
                    <a:gd name="connsiteX0" fmla="*/ 0 w 1558575"/>
                    <a:gd name="connsiteY0" fmla="*/ 649504 h 649729"/>
                    <a:gd name="connsiteX1" fmla="*/ 158744 w 1558575"/>
                    <a:gd name="connsiteY1" fmla="*/ 187735 h 649729"/>
                    <a:gd name="connsiteX2" fmla="*/ 274194 w 1558575"/>
                    <a:gd name="connsiteY2" fmla="*/ 649504 h 649729"/>
                    <a:gd name="connsiteX3" fmla="*/ 375212 w 1558575"/>
                    <a:gd name="connsiteY3" fmla="*/ 115583 h 649729"/>
                    <a:gd name="connsiteX4" fmla="*/ 476231 w 1558575"/>
                    <a:gd name="connsiteY4" fmla="*/ 591783 h 649729"/>
                    <a:gd name="connsiteX5" fmla="*/ 606112 w 1558575"/>
                    <a:gd name="connsiteY5" fmla="*/ 115583 h 649729"/>
                    <a:gd name="connsiteX6" fmla="*/ 663837 w 1558575"/>
                    <a:gd name="connsiteY6" fmla="*/ 562923 h 649729"/>
                    <a:gd name="connsiteX7" fmla="*/ 779287 w 1558575"/>
                    <a:gd name="connsiteY7" fmla="*/ 144444 h 649729"/>
                    <a:gd name="connsiteX8" fmla="*/ 851444 w 1558575"/>
                    <a:gd name="connsiteY8" fmla="*/ 534062 h 649729"/>
                    <a:gd name="connsiteX9" fmla="*/ 952462 w 1558575"/>
                    <a:gd name="connsiteY9" fmla="*/ 57862 h 649729"/>
                    <a:gd name="connsiteX10" fmla="*/ 1010187 w 1558575"/>
                    <a:gd name="connsiteY10" fmla="*/ 519632 h 649729"/>
                    <a:gd name="connsiteX11" fmla="*/ 1140069 w 1558575"/>
                    <a:gd name="connsiteY11" fmla="*/ 72292 h 649729"/>
                    <a:gd name="connsiteX12" fmla="*/ 1140069 w 1558575"/>
                    <a:gd name="connsiteY12" fmla="*/ 519632 h 649729"/>
                    <a:gd name="connsiteX13" fmla="*/ 1298812 w 1558575"/>
                    <a:gd name="connsiteY13" fmla="*/ 43432 h 649729"/>
                    <a:gd name="connsiteX14" fmla="*/ 1327675 w 1558575"/>
                    <a:gd name="connsiteY14" fmla="*/ 534062 h 649729"/>
                    <a:gd name="connsiteX15" fmla="*/ 1515281 w 1558575"/>
                    <a:gd name="connsiteY15" fmla="*/ 141 h 649729"/>
                    <a:gd name="connsiteX16" fmla="*/ 1558575 w 1558575"/>
                    <a:gd name="connsiteY16" fmla="*/ 476341 h 649729"/>
                    <a:gd name="connsiteX17" fmla="*/ 1558575 w 1558575"/>
                    <a:gd name="connsiteY17" fmla="*/ 476341 h 649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58575" h="649729">
                      <a:moveTo>
                        <a:pt x="0" y="649504"/>
                      </a:moveTo>
                      <a:cubicBezTo>
                        <a:pt x="56522" y="418619"/>
                        <a:pt x="113045" y="187735"/>
                        <a:pt x="158744" y="187735"/>
                      </a:cubicBezTo>
                      <a:cubicBezTo>
                        <a:pt x="204443" y="187735"/>
                        <a:pt x="238116" y="661529"/>
                        <a:pt x="274194" y="649504"/>
                      </a:cubicBezTo>
                      <a:cubicBezTo>
                        <a:pt x="310272" y="637479"/>
                        <a:pt x="341539" y="125203"/>
                        <a:pt x="375212" y="115583"/>
                      </a:cubicBezTo>
                      <a:cubicBezTo>
                        <a:pt x="408885" y="105963"/>
                        <a:pt x="437748" y="591783"/>
                        <a:pt x="476231" y="591783"/>
                      </a:cubicBezTo>
                      <a:cubicBezTo>
                        <a:pt x="514714" y="591783"/>
                        <a:pt x="574844" y="120393"/>
                        <a:pt x="606112" y="115583"/>
                      </a:cubicBezTo>
                      <a:cubicBezTo>
                        <a:pt x="637380" y="110773"/>
                        <a:pt x="634975" y="558113"/>
                        <a:pt x="663837" y="562923"/>
                      </a:cubicBezTo>
                      <a:cubicBezTo>
                        <a:pt x="692699" y="567733"/>
                        <a:pt x="748019" y="149254"/>
                        <a:pt x="779287" y="144444"/>
                      </a:cubicBezTo>
                      <a:cubicBezTo>
                        <a:pt x="810555" y="139634"/>
                        <a:pt x="822582" y="548492"/>
                        <a:pt x="851444" y="534062"/>
                      </a:cubicBezTo>
                      <a:cubicBezTo>
                        <a:pt x="880306" y="519632"/>
                        <a:pt x="926005" y="60267"/>
                        <a:pt x="952462" y="57862"/>
                      </a:cubicBezTo>
                      <a:cubicBezTo>
                        <a:pt x="978919" y="55457"/>
                        <a:pt x="978919" y="517227"/>
                        <a:pt x="1010187" y="519632"/>
                      </a:cubicBezTo>
                      <a:cubicBezTo>
                        <a:pt x="1041455" y="522037"/>
                        <a:pt x="1118422" y="72292"/>
                        <a:pt x="1140069" y="72292"/>
                      </a:cubicBezTo>
                      <a:cubicBezTo>
                        <a:pt x="1161716" y="72292"/>
                        <a:pt x="1113612" y="524442"/>
                        <a:pt x="1140069" y="519632"/>
                      </a:cubicBezTo>
                      <a:cubicBezTo>
                        <a:pt x="1166526" y="514822"/>
                        <a:pt x="1267544" y="41027"/>
                        <a:pt x="1298812" y="43432"/>
                      </a:cubicBezTo>
                      <a:cubicBezTo>
                        <a:pt x="1330080" y="45837"/>
                        <a:pt x="1291597" y="541277"/>
                        <a:pt x="1327675" y="534062"/>
                      </a:cubicBezTo>
                      <a:cubicBezTo>
                        <a:pt x="1363753" y="526847"/>
                        <a:pt x="1476798" y="9761"/>
                        <a:pt x="1515281" y="141"/>
                      </a:cubicBezTo>
                      <a:cubicBezTo>
                        <a:pt x="1553764" y="-9479"/>
                        <a:pt x="1558575" y="476341"/>
                        <a:pt x="1558575" y="476341"/>
                      </a:cubicBezTo>
                      <a:lnTo>
                        <a:pt x="1558575" y="476341"/>
                      </a:lnTo>
                    </a:path>
                  </a:pathLst>
                </a:custGeom>
                <a:ln w="12700" cmpd="sng">
                  <a:solidFill>
                    <a:srgbClr val="FF0000"/>
                  </a:solidFill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 rot="1083989">
                  <a:off x="6075949" y="4559038"/>
                  <a:ext cx="123313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Incident beam </a:t>
                  </a:r>
                  <a:endParaRPr lang="en-US" sz="1400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 rot="20060263">
                  <a:off x="4576436" y="3441161"/>
                  <a:ext cx="975616" cy="2539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50" dirty="0"/>
                    <a:t>e</a:t>
                  </a:r>
                  <a:r>
                    <a:rPr lang="en-US" sz="1050" dirty="0" smtClean="0"/>
                    <a:t>mitted </a:t>
                  </a:r>
                  <a:r>
                    <a:rPr lang="en-US" sz="1050" dirty="0" err="1" smtClean="0"/>
                    <a:t>ϒ</a:t>
                  </a:r>
                  <a:r>
                    <a:rPr lang="en-US" sz="1050" dirty="0" smtClean="0"/>
                    <a:t>-rays</a:t>
                  </a:r>
                  <a:endParaRPr lang="en-US" sz="1050" dirty="0"/>
                </a:p>
              </p:txBody>
            </p:sp>
          </p:grpSp>
        </p:grpSp>
      </p:grpSp>
      <p:sp>
        <p:nvSpPr>
          <p:cNvPr id="21" name="TextBox 20"/>
          <p:cNvSpPr txBox="1"/>
          <p:nvPr/>
        </p:nvSpPr>
        <p:spPr>
          <a:xfrm>
            <a:off x="179512" y="2276872"/>
            <a:ext cx="3600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b="1" dirty="0" smtClean="0"/>
              <a:t>Gamma detector</a:t>
            </a:r>
          </a:p>
          <a:p>
            <a:endParaRPr lang="en-US" dirty="0"/>
          </a:p>
          <a:p>
            <a:r>
              <a:rPr lang="en-US" sz="2400" dirty="0" smtClean="0"/>
              <a:t>Using the boron layer on the disc one can know if the beam is open or closed this is done using a gamma detector outside the beam.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528" y="5733256"/>
            <a:ext cx="849694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test will be performed this summer being coordinated by </a:t>
            </a:r>
            <a:r>
              <a:rPr lang="en-US" dirty="0" smtClean="0"/>
              <a:t>the </a:t>
            </a:r>
            <a:r>
              <a:rPr lang="en-US" dirty="0" smtClean="0"/>
              <a:t>chopper </a:t>
            </a:r>
            <a:r>
              <a:rPr lang="en-US" dirty="0" smtClean="0"/>
              <a:t>group 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1143000"/>
          </a:xfrm>
        </p:spPr>
        <p:txBody>
          <a:bodyPr/>
          <a:lstStyle/>
          <a:p>
            <a:r>
              <a:rPr lang="en-US" dirty="0" smtClean="0"/>
              <a:t>Parasitic methods for monitoring the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0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Market survey of Beam monitors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Integration of Beam monitors into ESS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Parasitic methods for monitoring the beam </a:t>
            </a:r>
          </a:p>
          <a:p>
            <a:r>
              <a:rPr lang="en-US" sz="3200" dirty="0" smtClean="0"/>
              <a:t>Survey on BM requirements from instruments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5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  requirements for each instrument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pic>
        <p:nvPicPr>
          <p:cNvPr id="5" name="Picture 4" descr="Screen Shot 2017-05-15 at 15.01.4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0" t="20818" r="43923" b="5368"/>
          <a:stretch/>
        </p:blipFill>
        <p:spPr>
          <a:xfrm>
            <a:off x="323528" y="1556792"/>
            <a:ext cx="3986966" cy="5244197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72000" y="2123564"/>
            <a:ext cx="432048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Know  each instrument requirements 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>
            <a:off x="6300192" y="2852936"/>
            <a:ext cx="648072" cy="108012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44008" y="4221088"/>
            <a:ext cx="4248472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Reduce the number of options</a:t>
            </a:r>
          </a:p>
          <a:p>
            <a:pPr algn="ctr"/>
            <a:r>
              <a:rPr lang="en-US" dirty="0" smtClean="0"/>
              <a:t>Select  the proper type of  BM</a:t>
            </a:r>
          </a:p>
          <a:p>
            <a:pPr algn="ctr"/>
            <a:r>
              <a:rPr lang="en-US" dirty="0" smtClean="0"/>
              <a:t>Issue guidelines for ESS instruments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21097" y="6074646"/>
            <a:ext cx="2536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Aim: September for draft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7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658383"/>
              </p:ext>
            </p:extLst>
          </p:nvPr>
        </p:nvGraphicFramePr>
        <p:xfrm>
          <a:off x="323528" y="3976464"/>
          <a:ext cx="8280920" cy="218884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3960440"/>
                <a:gridCol w="4320480"/>
              </a:tblGrid>
              <a:tr h="5472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Instruments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Answer </a:t>
                      </a:r>
                      <a:endParaRPr lang="en-US" sz="2400" dirty="0"/>
                    </a:p>
                  </a:txBody>
                  <a:tcPr/>
                </a:tc>
              </a:tr>
              <a:tr h="5472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LOKI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472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FREIA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4721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NMX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404" y="4581128"/>
            <a:ext cx="442820" cy="39797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27598" y="1547500"/>
            <a:ext cx="214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document provided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44008" y="2051556"/>
            <a:ext cx="272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more information needed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44008" y="2771636"/>
            <a:ext cx="204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waiting for answer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139136" cy="1143000"/>
          </a:xfrm>
        </p:spPr>
        <p:txBody>
          <a:bodyPr/>
          <a:lstStyle/>
          <a:p>
            <a:r>
              <a:rPr lang="en-US" dirty="0" smtClean="0"/>
              <a:t>BM  requirements for each instrument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404" y="5157192"/>
            <a:ext cx="442820" cy="397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60" y="5661248"/>
            <a:ext cx="476672" cy="4766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988840"/>
            <a:ext cx="476672" cy="4766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1484784"/>
            <a:ext cx="442820" cy="3979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211960" y="2780928"/>
            <a:ext cx="432048" cy="34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7901"/>
              </p:ext>
            </p:extLst>
          </p:nvPr>
        </p:nvGraphicFramePr>
        <p:xfrm>
          <a:off x="323528" y="3645024"/>
          <a:ext cx="8280920" cy="22860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140460"/>
                <a:gridCol w="4140460"/>
              </a:tblGrid>
              <a:tr h="2895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Instruments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Answer </a:t>
                      </a:r>
                      <a:endParaRPr lang="en-US" sz="2400" dirty="0"/>
                    </a:p>
                  </a:txBody>
                  <a:tcPr/>
                </a:tc>
              </a:tr>
              <a:tr h="2895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TREX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2895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VESPA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2895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MIRACLES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28950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C-SPEC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6300192" y="4149080"/>
            <a:ext cx="432048" cy="1728192"/>
            <a:chOff x="2555776" y="1646383"/>
            <a:chExt cx="257572" cy="130620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2555776" y="1646383"/>
              <a:ext cx="257572" cy="263373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2555776" y="2011725"/>
              <a:ext cx="257572" cy="940859"/>
              <a:chOff x="2555776" y="3274104"/>
              <a:chExt cx="257572" cy="940859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2555776" y="3274104"/>
                <a:ext cx="257572" cy="26337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2555776" y="3625040"/>
                <a:ext cx="257572" cy="263373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2555776" y="3951590"/>
                <a:ext cx="257572" cy="263373"/>
              </a:xfrm>
              <a:prstGeom prst="rect">
                <a:avLst/>
              </a:prstGeom>
            </p:spPr>
          </p:pic>
        </p:grpSp>
      </p:grpSp>
      <p:sp>
        <p:nvSpPr>
          <p:cNvPr id="17" name="TextBox 16"/>
          <p:cNvSpPr txBox="1"/>
          <p:nvPr/>
        </p:nvSpPr>
        <p:spPr>
          <a:xfrm>
            <a:off x="4644008" y="1484784"/>
            <a:ext cx="214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document provided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44008" y="1988840"/>
            <a:ext cx="272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more information needed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44008" y="2780928"/>
            <a:ext cx="204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: waiting for answer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BM  requirements for each instrument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1988840"/>
            <a:ext cx="476672" cy="4766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1484784"/>
            <a:ext cx="442820" cy="39797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211960" y="2780928"/>
            <a:ext cx="432048" cy="348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484" y="6158204"/>
            <a:ext cx="444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instruments will be sent template soon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514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Market survey of Beam monitors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Integration of Beam monitors into ESS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Parasitic methods for monitoring the beam 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Survey on BM requirements from instruments</a:t>
            </a:r>
          </a:p>
          <a:p>
            <a:r>
              <a:rPr lang="en-US" sz="3200" dirty="0" smtClean="0"/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5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Market survey of Beam monitors</a:t>
            </a:r>
          </a:p>
          <a:p>
            <a:r>
              <a:rPr lang="en-US" sz="3200" dirty="0" smtClean="0"/>
              <a:t>Integration of Beam monitors into ESS</a:t>
            </a:r>
          </a:p>
          <a:p>
            <a:r>
              <a:rPr lang="en-US" sz="3200" dirty="0" smtClean="0"/>
              <a:t>Parasitic methods for monitoring the beam </a:t>
            </a:r>
          </a:p>
          <a:p>
            <a:r>
              <a:rPr lang="en-US" sz="3200" dirty="0" smtClean="0"/>
              <a:t>Survey on BM requirements from instruments</a:t>
            </a:r>
          </a:p>
          <a:p>
            <a:r>
              <a:rPr lang="en-US" sz="3200" dirty="0" smtClean="0"/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945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75963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Facility </a:t>
            </a:r>
            <a:r>
              <a:rPr lang="en-US" sz="3100" dirty="0"/>
              <a:t>maintenance and </a:t>
            </a:r>
            <a:r>
              <a:rPr lang="en-US" sz="3100" dirty="0" smtClean="0"/>
              <a:t>operation Requirements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2" y="2276872"/>
            <a:ext cx="2729078" cy="50405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dirty="0" smtClean="0"/>
              <a:t>No access to the bunker just for BM  maintenance</a:t>
            </a:r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 dirty="0"/>
          </a:p>
        </p:txBody>
      </p:sp>
      <p:sp>
        <p:nvSpPr>
          <p:cNvPr id="8" name="Rectangle 7"/>
          <p:cNvSpPr/>
          <p:nvPr/>
        </p:nvSpPr>
        <p:spPr>
          <a:xfrm>
            <a:off x="6372200" y="2060848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Environmental requirement (rate, humidity, temperature,..)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79912" y="2060848"/>
            <a:ext cx="1368152" cy="3816424"/>
            <a:chOff x="3779912" y="1772816"/>
            <a:chExt cx="1368152" cy="3816424"/>
          </a:xfrm>
        </p:grpSpPr>
        <p:sp>
          <p:nvSpPr>
            <p:cNvPr id="6" name="Rectangle 5"/>
            <p:cNvSpPr/>
            <p:nvPr/>
          </p:nvSpPr>
          <p:spPr>
            <a:xfrm>
              <a:off x="3779912" y="1772816"/>
              <a:ext cx="1224136" cy="352839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851920" y="1916832"/>
              <a:ext cx="1224136" cy="352839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23928" y="2060848"/>
              <a:ext cx="1224136" cy="3528392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627784" y="2420888"/>
            <a:ext cx="792088" cy="3168352"/>
            <a:chOff x="2699792" y="2708920"/>
            <a:chExt cx="792088" cy="3168352"/>
          </a:xfrm>
        </p:grpSpPr>
        <p:sp>
          <p:nvSpPr>
            <p:cNvPr id="10" name="Right Arrow 9"/>
            <p:cNvSpPr/>
            <p:nvPr/>
          </p:nvSpPr>
          <p:spPr>
            <a:xfrm>
              <a:off x="2699792" y="2708920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2699792" y="3861048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2699792" y="4869160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699792" y="5733256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0" y="4941168"/>
            <a:ext cx="2987824" cy="648072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5500" dirty="0" smtClean="0"/>
              <a:t>T0 information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356992"/>
            <a:ext cx="203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Diagnose  flux lost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071" y="4355812"/>
            <a:ext cx="2671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Flux  along the beam line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436096" y="2420888"/>
            <a:ext cx="792088" cy="3168352"/>
            <a:chOff x="2699792" y="2708920"/>
            <a:chExt cx="792088" cy="3168352"/>
          </a:xfrm>
        </p:grpSpPr>
        <p:sp>
          <p:nvSpPr>
            <p:cNvPr id="20" name="Right Arrow 19"/>
            <p:cNvSpPr/>
            <p:nvPr/>
          </p:nvSpPr>
          <p:spPr>
            <a:xfrm flipV="1">
              <a:off x="2699792" y="2708920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2699792" y="3861048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2699792" y="4869160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2699792" y="5733256"/>
              <a:ext cx="792088" cy="144016"/>
            </a:xfrm>
            <a:prstGeom prst="right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851920" y="1700808"/>
            <a:ext cx="1221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BM system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5939988"/>
            <a:ext cx="5993949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Based on the market survey and the instrument requirements 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843808" y="6453336"/>
            <a:ext cx="537839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Recommendation of BM that full fill each of these tasks </a:t>
            </a:r>
            <a:endParaRPr lang="en-US" dirty="0"/>
          </a:p>
        </p:txBody>
      </p:sp>
      <p:sp>
        <p:nvSpPr>
          <p:cNvPr id="31" name="Bent Arrow 30"/>
          <p:cNvSpPr/>
          <p:nvPr/>
        </p:nvSpPr>
        <p:spPr>
          <a:xfrm rot="10982687" flipH="1">
            <a:off x="2325535" y="6322320"/>
            <a:ext cx="504056" cy="548680"/>
          </a:xfrm>
          <a:prstGeom prst="ben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44208" y="3429000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Stability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444208" y="4437112"/>
            <a:ext cx="178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Cross-Calibration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516217" y="530120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Radiation hardness</a:t>
            </a:r>
          </a:p>
          <a:p>
            <a:r>
              <a:rPr lang="en-US" dirty="0" smtClean="0"/>
              <a:t>(lifetime &gt;10years @ normal flux)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5496" y="1412776"/>
            <a:ext cx="9108504" cy="307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The model at ESS has very low level of support </a:t>
            </a:r>
            <a:r>
              <a:rPr lang="en-US" sz="1400" dirty="0" smtClean="0"/>
              <a:t>during </a:t>
            </a:r>
            <a:r>
              <a:rPr lang="en-US" sz="1400" dirty="0"/>
              <a:t>operation available  </a:t>
            </a:r>
            <a:r>
              <a:rPr lang="en-US" sz="1400" dirty="0" smtClean="0"/>
              <a:t>:</a:t>
            </a:r>
            <a:r>
              <a:rPr lang="en-US" sz="1400" dirty="0" smtClean="0"/>
              <a:t> </a:t>
            </a:r>
            <a:r>
              <a:rPr lang="en-US" sz="1400" dirty="0" smtClean="0"/>
              <a:t>high </a:t>
            </a:r>
            <a:r>
              <a:rPr lang="en-US" sz="1400" dirty="0" smtClean="0"/>
              <a:t>availability and reliability requirements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2892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48272"/>
            <a:ext cx="8229600" cy="15407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latin typeface="Apple Chancery"/>
                <a:cs typeface="Apple Chancery"/>
              </a:rPr>
              <a:t>T</a:t>
            </a:r>
            <a:r>
              <a:rPr lang="en-US" sz="7200" b="1" dirty="0" smtClean="0">
                <a:latin typeface="Apple Chancery"/>
                <a:cs typeface="Apple Chancery"/>
              </a:rPr>
              <a:t>hank you </a:t>
            </a:r>
            <a:endParaRPr lang="en-US" sz="7200" b="1" dirty="0">
              <a:latin typeface="Apple Chancery"/>
              <a:cs typeface="Apple Chancery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436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 dirty="0"/>
          </a:p>
        </p:txBody>
      </p:sp>
      <p:grpSp>
        <p:nvGrpSpPr>
          <p:cNvPr id="6" name="Group 5"/>
          <p:cNvGrpSpPr/>
          <p:nvPr/>
        </p:nvGrpSpPr>
        <p:grpSpPr>
          <a:xfrm>
            <a:off x="1115616" y="3105225"/>
            <a:ext cx="5976664" cy="2340000"/>
            <a:chOff x="467544" y="2523958"/>
            <a:chExt cx="5976664" cy="2340000"/>
          </a:xfrm>
        </p:grpSpPr>
        <p:sp>
          <p:nvSpPr>
            <p:cNvPr id="3" name="Cube 2"/>
            <p:cNvSpPr/>
            <p:nvPr/>
          </p:nvSpPr>
          <p:spPr>
            <a:xfrm rot="16200000">
              <a:off x="2897944" y="3261910"/>
              <a:ext cx="2340000" cy="864096"/>
            </a:xfrm>
            <a:prstGeom prst="cube">
              <a:avLst>
                <a:gd name="adj" fmla="val 36391"/>
              </a:avLst>
            </a:prstGeom>
            <a:gradFill flip="none" rotWithShape="1">
              <a:gsLst>
                <a:gs pos="41000">
                  <a:srgbClr val="D9D9D9"/>
                </a:gs>
                <a:gs pos="36000">
                  <a:srgbClr val="000000"/>
                </a:gs>
                <a:gs pos="2000">
                  <a:srgbClr val="D9D9D9"/>
                </a:gs>
              </a:gsLst>
              <a:lin ang="16200000" scaled="0"/>
              <a:tileRect/>
            </a:gradFill>
            <a:ln w="28575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4502898" y="3645024"/>
              <a:ext cx="187220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748124" y="3645024"/>
              <a:ext cx="187220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2339752" y="2703717"/>
              <a:ext cx="1296144" cy="79208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>
              <a:off x="2411760" y="3711829"/>
              <a:ext cx="1368152" cy="79729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541261" y="3645024"/>
              <a:ext cx="1902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Transmitted beam 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67544" y="3645024"/>
              <a:ext cx="1532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Incident beam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 rot="20087684">
              <a:off x="2754305" y="4267261"/>
              <a:ext cx="7202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scattered</a:t>
              </a:r>
              <a:endParaRPr lang="en-US" dirty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5536" y="1556792"/>
            <a:ext cx="8352928" cy="605018"/>
            <a:chOff x="179512" y="5704302"/>
            <a:chExt cx="8352928" cy="605018"/>
          </a:xfrm>
        </p:grpSpPr>
        <p:grpSp>
          <p:nvGrpSpPr>
            <p:cNvPr id="66" name="Group 65"/>
            <p:cNvGrpSpPr/>
            <p:nvPr/>
          </p:nvGrpSpPr>
          <p:grpSpPr>
            <a:xfrm>
              <a:off x="179512" y="5704302"/>
              <a:ext cx="8352928" cy="605018"/>
              <a:chOff x="179512" y="5704302"/>
              <a:chExt cx="8352928" cy="605018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7524328" y="5949280"/>
                <a:ext cx="72008" cy="72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179512" y="5704302"/>
                <a:ext cx="8352928" cy="605018"/>
                <a:chOff x="179512" y="5704302"/>
                <a:chExt cx="8352928" cy="605018"/>
              </a:xfrm>
            </p:grpSpPr>
            <p:sp>
              <p:nvSpPr>
                <p:cNvPr id="75" name="Rectangle 74"/>
                <p:cNvSpPr/>
                <p:nvPr/>
              </p:nvSpPr>
              <p:spPr>
                <a:xfrm>
                  <a:off x="1331640" y="5949280"/>
                  <a:ext cx="1080120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3078927" y="5949280"/>
                  <a:ext cx="1728118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2486376" y="5949280"/>
                  <a:ext cx="21611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788288" y="5949280"/>
                  <a:ext cx="21611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4859940" y="5949280"/>
                  <a:ext cx="126010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6192217" y="5949280"/>
                  <a:ext cx="1260103" cy="72008"/>
                </a:xfrm>
                <a:prstGeom prst="rect">
                  <a:avLst/>
                </a:prstGeom>
                <a:solidFill>
                  <a:srgbClr val="988EFF"/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1115616" y="5877272"/>
                  <a:ext cx="216024" cy="216024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2449068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2737100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045952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4839212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/>
                <p:cNvCxnSpPr/>
                <p:nvPr/>
              </p:nvCxnSpPr>
              <p:spPr>
                <a:xfrm>
                  <a:off x="6156176" y="5733256"/>
                  <a:ext cx="0" cy="576064"/>
                </a:xfrm>
                <a:prstGeom prst="line">
                  <a:avLst/>
                </a:prstGeom>
                <a:ln w="38100" cmpd="sng">
                  <a:solidFill>
                    <a:srgbClr val="000000"/>
                  </a:solidFill>
                  <a:prstDash val="soli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TextBox 88"/>
                <p:cNvSpPr txBox="1"/>
                <p:nvPr/>
              </p:nvSpPr>
              <p:spPr>
                <a:xfrm>
                  <a:off x="7703132" y="5704302"/>
                  <a:ext cx="82930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660066"/>
                      </a:solidFill>
                    </a:rPr>
                    <a:t>Sample</a:t>
                  </a:r>
                  <a:endParaRPr lang="en-US" sz="1400" dirty="0">
                    <a:solidFill>
                      <a:srgbClr val="660066"/>
                    </a:solidFill>
                  </a:endParaRP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179512" y="5877272"/>
                  <a:ext cx="880469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rgbClr val="660066"/>
                      </a:solidFill>
                    </a:rPr>
                    <a:t>source</a:t>
                  </a:r>
                  <a:endParaRPr lang="en-US" sz="2000" dirty="0">
                    <a:solidFill>
                      <a:srgbClr val="660066"/>
                    </a:solidFill>
                  </a:endParaRPr>
                </a:p>
              </p:txBody>
            </p:sp>
          </p:grpSp>
        </p:grpSp>
        <p:cxnSp>
          <p:nvCxnSpPr>
            <p:cNvPr id="67" name="Straight Connector 66"/>
            <p:cNvCxnSpPr/>
            <p:nvPr/>
          </p:nvCxnSpPr>
          <p:spPr>
            <a:xfrm flipV="1">
              <a:off x="2483768" y="5841244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2771800" y="58772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4869580" y="58772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6193484" y="5833024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7473140" y="584257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V="1">
              <a:off x="3083260" y="5863392"/>
              <a:ext cx="0" cy="324060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 rot="158320">
            <a:off x="4330619" y="5471067"/>
            <a:ext cx="10081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660066"/>
                </a:solidFill>
              </a:rPr>
              <a:t>Beam monitor</a:t>
            </a:r>
            <a:endParaRPr lang="en-US" sz="1100" dirty="0">
              <a:solidFill>
                <a:srgbClr val="660066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684" y="2441708"/>
            <a:ext cx="1307795" cy="736807"/>
            <a:chOff x="86684" y="2441708"/>
            <a:chExt cx="1307795" cy="736807"/>
          </a:xfrm>
        </p:grpSpPr>
        <p:grpSp>
          <p:nvGrpSpPr>
            <p:cNvPr id="45" name="Group 44"/>
            <p:cNvGrpSpPr/>
            <p:nvPr/>
          </p:nvGrpSpPr>
          <p:grpSpPr>
            <a:xfrm>
              <a:off x="86684" y="2441708"/>
              <a:ext cx="1307795" cy="510996"/>
              <a:chOff x="86684" y="2441708"/>
              <a:chExt cx="1307795" cy="510996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107504" y="2564904"/>
                <a:ext cx="216113" cy="72008"/>
              </a:xfrm>
              <a:prstGeom prst="rect">
                <a:avLst/>
              </a:prstGeom>
              <a:solidFill>
                <a:srgbClr val="988E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23528" y="2441708"/>
                <a:ext cx="107095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n</a:t>
                </a:r>
                <a:r>
                  <a:rPr lang="en-US" sz="1200" dirty="0" smtClean="0"/>
                  <a:t>eutron guide </a:t>
                </a:r>
                <a:endParaRPr lang="en-US" sz="1200" dirty="0"/>
              </a:p>
            </p:txBody>
          </p:sp>
          <p:cxnSp>
            <p:nvCxnSpPr>
              <p:cNvPr id="92" name="Straight Connector 91"/>
              <p:cNvCxnSpPr/>
              <p:nvPr/>
            </p:nvCxnSpPr>
            <p:spPr>
              <a:xfrm rot="5400000">
                <a:off x="212714" y="2713027"/>
                <a:ext cx="0" cy="252059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/>
              <p:cNvSpPr txBox="1"/>
              <p:nvPr/>
            </p:nvSpPr>
            <p:spPr>
              <a:xfrm>
                <a:off x="309368" y="2675705"/>
                <a:ext cx="703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chopper </a:t>
                </a:r>
                <a:endParaRPr lang="en-US" sz="1200" dirty="0"/>
              </a:p>
            </p:txBody>
          </p:sp>
        </p:grpSp>
        <p:cxnSp>
          <p:nvCxnSpPr>
            <p:cNvPr id="94" name="Straight Connector 93"/>
            <p:cNvCxnSpPr/>
            <p:nvPr/>
          </p:nvCxnSpPr>
          <p:spPr>
            <a:xfrm rot="5400000" flipV="1">
              <a:off x="197533" y="2978931"/>
              <a:ext cx="0" cy="180058"/>
            </a:xfrm>
            <a:prstGeom prst="line">
              <a:avLst/>
            </a:prstGeom>
            <a:ln>
              <a:solidFill>
                <a:srgbClr val="BD3EB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302637" y="2901516"/>
              <a:ext cx="10829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Beam monitor </a:t>
              </a:r>
              <a:endParaRPr lang="en-US" sz="1200" dirty="0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35496" y="2924944"/>
            <a:ext cx="1800200" cy="2880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5661248"/>
            <a:ext cx="324036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monitor with low attenuation and high transmission factor </a:t>
            </a:r>
            <a:endParaRPr lang="en-US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Beam Monitor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84889" y="35277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860032" y="2636912"/>
            <a:ext cx="0" cy="54009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7" name="Cube 76"/>
          <p:cNvSpPr/>
          <p:nvPr/>
        </p:nvSpPr>
        <p:spPr>
          <a:xfrm rot="16200000">
            <a:off x="3284828" y="4098965"/>
            <a:ext cx="2304256" cy="360040"/>
          </a:xfrm>
          <a:prstGeom prst="cube">
            <a:avLst>
              <a:gd name="adj" fmla="val 86036"/>
            </a:avLst>
          </a:prstGeom>
          <a:gradFill flip="none" rotWithShape="1">
            <a:gsLst>
              <a:gs pos="67000">
                <a:schemeClr val="tx1"/>
              </a:gs>
              <a:gs pos="100000">
                <a:srgbClr val="FFFFFF"/>
              </a:gs>
            </a:gsLst>
            <a:lin ang="0" scaled="1"/>
            <a:tileRect/>
          </a:gradFill>
          <a:ln w="28575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ightning Bolt 26"/>
          <p:cNvSpPr/>
          <p:nvPr/>
        </p:nvSpPr>
        <p:spPr>
          <a:xfrm rot="19547891">
            <a:off x="4420954" y="4139731"/>
            <a:ext cx="287997" cy="576000"/>
          </a:xfrm>
          <a:prstGeom prst="lightningBolt">
            <a:avLst/>
          </a:prstGeom>
          <a:noFill/>
          <a:ln>
            <a:solidFill>
              <a:srgbClr val="F5EF2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83968" y="2636912"/>
            <a:ext cx="0" cy="54009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059832" y="2564904"/>
            <a:ext cx="114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 1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4860032" y="2564904"/>
            <a:ext cx="1141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Window 2</a:t>
            </a:r>
            <a:endParaRPr lang="en-US" dirty="0"/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368" y="4725144"/>
            <a:ext cx="792250" cy="104124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652120" y="5734997"/>
            <a:ext cx="346158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Little detailed analysis about BM performance is available </a:t>
            </a:r>
            <a:r>
              <a:rPr lang="en-US" dirty="0" smtClean="0">
                <a:sym typeface="Wingdings"/>
              </a:rPr>
              <a:t> Survey what is available on market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173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Beam Monitor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412777"/>
            <a:ext cx="8229600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/>
              <a:t>Multi-wire proportional chamber (MWPC)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9" t="-1145" r="36237" b="77974"/>
          <a:stretch/>
        </p:blipFill>
        <p:spPr bwMode="auto">
          <a:xfrm>
            <a:off x="35496" y="2132856"/>
            <a:ext cx="2957198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IMG_485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0" r="6334" b="18152"/>
          <a:stretch/>
        </p:blipFill>
        <p:spPr>
          <a:xfrm>
            <a:off x="2987824" y="2204864"/>
            <a:ext cx="3031308" cy="17281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50" y="184482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</a:t>
            </a:r>
            <a:r>
              <a:rPr lang="en-US" sz="1400" dirty="0" err="1" smtClean="0">
                <a:solidFill>
                  <a:srgbClr val="000000"/>
                </a:solidFill>
              </a:rPr>
              <a:t>Mirrotron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9832" y="184482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ORDELA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39243" y="2492896"/>
            <a:ext cx="2974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MWPC can </a:t>
            </a:r>
            <a:r>
              <a:rPr lang="en-US" dirty="0"/>
              <a:t>be filled with either </a:t>
            </a:r>
            <a:r>
              <a:rPr lang="en-US" baseline="30000" dirty="0"/>
              <a:t>3</a:t>
            </a:r>
            <a:r>
              <a:rPr lang="en-US" dirty="0"/>
              <a:t>He or </a:t>
            </a:r>
            <a:r>
              <a:rPr lang="en-US" baseline="30000" dirty="0"/>
              <a:t>14</a:t>
            </a:r>
            <a:r>
              <a:rPr lang="en-US" dirty="0"/>
              <a:t>N gas</a:t>
            </a:r>
          </a:p>
          <a:p>
            <a:endParaRPr lang="en-US" dirty="0"/>
          </a:p>
        </p:txBody>
      </p:sp>
      <p:pic>
        <p:nvPicPr>
          <p:cNvPr id="14" name="Picture 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6" r="8699" b="76829"/>
          <a:stretch/>
        </p:blipFill>
        <p:spPr bwMode="auto">
          <a:xfrm>
            <a:off x="72008" y="4653136"/>
            <a:ext cx="2843808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380" b="76829"/>
          <a:stretch/>
        </p:blipFill>
        <p:spPr bwMode="auto">
          <a:xfrm>
            <a:off x="2627784" y="4653136"/>
            <a:ext cx="2880320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107248" y="4345359"/>
            <a:ext cx="1968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Quantum detector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36510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LND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-7452" y="3861048"/>
            <a:ext cx="8229600" cy="864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u="sng" dirty="0" smtClean="0"/>
              <a:t>Fission Chamber and scintillator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4869160"/>
            <a:ext cx="3301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Fission chamber coated with </a:t>
            </a:r>
            <a:r>
              <a:rPr lang="en-US" baseline="30000" dirty="0" smtClean="0"/>
              <a:t>235</a:t>
            </a:r>
            <a:r>
              <a:rPr lang="en-US" dirty="0" smtClean="0"/>
              <a:t>U</a:t>
            </a:r>
          </a:p>
          <a:p>
            <a:r>
              <a:rPr lang="en-US" dirty="0" smtClean="0"/>
              <a:t>Scintillator made of </a:t>
            </a:r>
            <a:r>
              <a:rPr lang="en-US" dirty="0" err="1" smtClean="0"/>
              <a:t>LiGlass</a:t>
            </a:r>
            <a:r>
              <a:rPr lang="en-US" dirty="0" smtClean="0"/>
              <a:t> beads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22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Beam </a:t>
            </a:r>
            <a:r>
              <a:rPr lang="en-US" dirty="0"/>
              <a:t>Monitor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412777"/>
            <a:ext cx="5832648" cy="504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Multi-wire proportional chamber </a:t>
            </a:r>
            <a:r>
              <a:rPr lang="en-US" sz="2000" u="sng" dirty="0" smtClean="0"/>
              <a:t>(2D-MWPC</a:t>
            </a:r>
            <a:r>
              <a:rPr lang="en-US" sz="2000" u="sng" dirty="0"/>
              <a:t>)</a:t>
            </a:r>
            <a:endParaRPr lang="en-US" sz="2000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149080"/>
            <a:ext cx="3662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Gas Electron Multiplier (2D-GEM) </a:t>
            </a:r>
            <a:endParaRPr lang="en-US" sz="2000" u="sng" dirty="0"/>
          </a:p>
        </p:txBody>
      </p:sp>
      <p:pic>
        <p:nvPicPr>
          <p:cNvPr id="13" name="Content Placeholder 1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6" t="47169" r="36085" b="23989"/>
          <a:stretch/>
        </p:blipFill>
        <p:spPr bwMode="auto">
          <a:xfrm>
            <a:off x="-36512" y="5013176"/>
            <a:ext cx="2448272" cy="18448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IMG_485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2276872"/>
            <a:ext cx="2208245" cy="1656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6079"/>
          <a:stretch/>
        </p:blipFill>
        <p:spPr>
          <a:xfrm>
            <a:off x="2296296" y="1916832"/>
            <a:ext cx="2928073" cy="1892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772"/>
          <a:stretch/>
        </p:blipFill>
        <p:spPr>
          <a:xfrm>
            <a:off x="2339752" y="4869160"/>
            <a:ext cx="3994841" cy="19888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51520" y="1988840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</a:t>
            </a:r>
            <a:r>
              <a:rPr lang="en-US" sz="1400" dirty="0" err="1" smtClean="0">
                <a:solidFill>
                  <a:srgbClr val="000000"/>
                </a:solidFill>
              </a:rPr>
              <a:t>Mirrotron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4725144"/>
            <a:ext cx="1944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From CDT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5445224"/>
            <a:ext cx="2664297" cy="600164"/>
          </a:xfrm>
          <a:prstGeom prst="rect">
            <a:avLst/>
          </a:prstGeom>
          <a:noFill/>
          <a:ln>
            <a:solidFill>
              <a:srgbClr val="FF80C9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0.8 </a:t>
            </a:r>
            <a:r>
              <a:rPr lang="en-US" sz="1100" dirty="0" err="1" smtClean="0"/>
              <a:t>μm</a:t>
            </a:r>
            <a:r>
              <a:rPr lang="en-US" sz="1100" dirty="0" smtClean="0"/>
              <a:t> boron layer was selected for the sake of the measurement. Thinner layer will be selected for full implementation.  </a:t>
            </a:r>
            <a:endParaRPr lang="en-US" sz="1100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23507"/>
              </p:ext>
            </p:extLst>
          </p:nvPr>
        </p:nvGraphicFramePr>
        <p:xfrm>
          <a:off x="5364088" y="1844824"/>
          <a:ext cx="3672408" cy="29413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296144"/>
                <a:gridCol w="1296144"/>
                <a:gridCol w="108012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Monitor </a:t>
                      </a:r>
                    </a:p>
                    <a:p>
                      <a:r>
                        <a:rPr lang="en-US" sz="1200" dirty="0" smtClean="0"/>
                        <a:t>Manufacturer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2D-MWPC</a:t>
                      </a:r>
                    </a:p>
                    <a:p>
                      <a:r>
                        <a:rPr lang="en-US" sz="1200" dirty="0" err="1" smtClean="0"/>
                        <a:t>Mirrotron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2D-GEM</a:t>
                      </a:r>
                    </a:p>
                    <a:p>
                      <a:r>
                        <a:rPr lang="en-US" sz="1200" dirty="0" smtClean="0"/>
                        <a:t>CDT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Active</a:t>
                      </a:r>
                      <a:r>
                        <a:rPr lang="en-US" sz="1200" baseline="0" dirty="0" smtClean="0"/>
                        <a:t> element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He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 smtClean="0"/>
                        <a:t>10</a:t>
                      </a:r>
                      <a:r>
                        <a:rPr lang="en-US" sz="1200" dirty="0" smtClean="0"/>
                        <a:t>B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 pressure bar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Filled gas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aseline="30000" dirty="0" smtClean="0"/>
                        <a:t>3</a:t>
                      </a:r>
                      <a:r>
                        <a:rPr lang="en-US" sz="1200" dirty="0" smtClean="0"/>
                        <a:t>He+CF</a:t>
                      </a:r>
                      <a:r>
                        <a:rPr lang="en-US" sz="1200" baseline="-25000" dirty="0" smtClean="0"/>
                        <a:t>4</a:t>
                      </a:r>
                      <a:endParaRPr lang="en-US" sz="12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Ar+CO</a:t>
                      </a:r>
                      <a:r>
                        <a:rPr lang="en-US" sz="1200" baseline="-25000" dirty="0" smtClean="0"/>
                        <a:t>2</a:t>
                      </a:r>
                      <a:endParaRPr lang="en-US" sz="1200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Bias voltage (V)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Anode:-3500</a:t>
                      </a:r>
                    </a:p>
                    <a:p>
                      <a:r>
                        <a:rPr lang="en-US" sz="1200" dirty="0" smtClean="0"/>
                        <a:t>Drift: 1500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-1000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Active area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100x50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100x100</a:t>
                      </a:r>
                      <a:endParaRPr 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Window thickness (mm)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5364088" y="4005064"/>
            <a:ext cx="3672408" cy="720080"/>
          </a:xfrm>
          <a:prstGeom prst="roundRect">
            <a:avLst/>
          </a:prstGeom>
          <a:noFill/>
          <a:ln w="1905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20072" y="1412776"/>
            <a:ext cx="3049272" cy="369332"/>
          </a:xfrm>
          <a:prstGeom prst="rect">
            <a:avLst/>
          </a:prstGeom>
          <a:solidFill>
            <a:srgbClr val="FF80C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Position sensitive BM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6093296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G. </a:t>
            </a:r>
            <a:r>
              <a:rPr lang="en-US" sz="1000" dirty="0" err="1" smtClean="0"/>
              <a:t>Croci</a:t>
            </a:r>
            <a:r>
              <a:rPr lang="en-US" sz="1000" dirty="0"/>
              <a:t> </a:t>
            </a:r>
            <a:r>
              <a:rPr lang="en-US" sz="1000" dirty="0" smtClean="0"/>
              <a:t>et al Progress </a:t>
            </a:r>
            <a:r>
              <a:rPr lang="en-US" sz="1000" dirty="0"/>
              <a:t>of Theoretical </a:t>
            </a:r>
            <a:r>
              <a:rPr lang="en-US" sz="1000" dirty="0" smtClean="0"/>
              <a:t>and </a:t>
            </a:r>
            <a:r>
              <a:rPr lang="hu-HU" sz="1000" dirty="0" smtClean="0"/>
              <a:t>Experimental </a:t>
            </a:r>
            <a:r>
              <a:rPr lang="hu-HU" sz="1000" dirty="0"/>
              <a:t>Physics, 2014(8):83H01{0, 2014.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3264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2D2_setup_pic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0" b="-920"/>
          <a:stretch/>
        </p:blipFill>
        <p:spPr>
          <a:xfrm>
            <a:off x="107504" y="1556792"/>
            <a:ext cx="2969708" cy="25202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 dirty="0"/>
          </a:p>
        </p:txBody>
      </p:sp>
      <p:pic>
        <p:nvPicPr>
          <p:cNvPr id="6" name="Picture 5" descr="Eff-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" y="4221088"/>
            <a:ext cx="3043575" cy="240185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848872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Beam </a:t>
            </a:r>
            <a:r>
              <a:rPr lang="en-US" sz="2800" dirty="0" smtClean="0"/>
              <a:t>Monitors- Neutron measurement at R2D2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60" y="1268760"/>
            <a:ext cx="1168703" cy="457200"/>
          </a:xfrm>
          <a:prstGeom prst="rect">
            <a:avLst/>
          </a:prstGeom>
        </p:spPr>
      </p:pic>
      <p:pic>
        <p:nvPicPr>
          <p:cNvPr id="3" name="Picture 2" descr="att_fi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982021"/>
            <a:ext cx="3718937" cy="287597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35696" y="5661248"/>
            <a:ext cx="504056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Box 4"/>
          <p:cNvSpPr txBox="1"/>
          <p:nvPr/>
        </p:nvSpPr>
        <p:spPr>
          <a:xfrm>
            <a:off x="4653613" y="1789626"/>
            <a:ext cx="704635" cy="365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3131840" y="1700808"/>
            <a:ext cx="3514998" cy="2079696"/>
            <a:chOff x="3282648" y="1700808"/>
            <a:chExt cx="3514998" cy="2079696"/>
          </a:xfrm>
        </p:grpSpPr>
        <p:pic>
          <p:nvPicPr>
            <p:cNvPr id="15" name="Picture 14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2648" y="1700808"/>
              <a:ext cx="3514998" cy="2079696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16" name="Straight Arrow Connector 15"/>
            <p:cNvCxnSpPr/>
            <p:nvPr/>
          </p:nvCxnSpPr>
          <p:spPr>
            <a:xfrm flipH="1">
              <a:off x="4301910" y="1891875"/>
              <a:ext cx="243815" cy="46960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631461" y="1998443"/>
              <a:ext cx="243815" cy="469605"/>
            </a:xfrm>
            <a:prstGeom prst="straightConnector1">
              <a:avLst/>
            </a:prstGeom>
            <a:ln>
              <a:solidFill>
                <a:srgbClr val="FF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 Box 5"/>
            <p:cNvSpPr txBox="1"/>
            <p:nvPr/>
          </p:nvSpPr>
          <p:spPr>
            <a:xfrm>
              <a:off x="4066988" y="1756863"/>
              <a:ext cx="793043" cy="25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Slit 1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 Box 5"/>
            <p:cNvSpPr txBox="1"/>
            <p:nvPr/>
          </p:nvSpPr>
          <p:spPr>
            <a:xfrm>
              <a:off x="4644008" y="1772816"/>
              <a:ext cx="793043" cy="2513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Slit 2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6732241" y="2132856"/>
            <a:ext cx="2016224" cy="16561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noAutofit/>
          </a:bodyPr>
          <a:lstStyle/>
          <a:p>
            <a:pPr>
              <a:spcAft>
                <a:spcPts val="0"/>
              </a:spcAft>
            </a:pPr>
            <a:endParaRPr lang="en-US" sz="9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Peak </a:t>
            </a:r>
            <a:r>
              <a:rPr lang="en-US" sz="9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        </a:t>
            </a:r>
            <a:r>
              <a:rPr lang="en-US" sz="1100" u="sng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wavelength </a:t>
            </a:r>
            <a:r>
              <a:rPr lang="en-US" sz="1100" u="sng" dirty="0">
                <a:solidFill>
                  <a:srgbClr val="000000"/>
                </a:solidFill>
                <a:ea typeface="ＭＳ 明朝"/>
                <a:cs typeface="Times New Roman"/>
              </a:rPr>
              <a:t>(</a:t>
            </a:r>
            <a:r>
              <a:rPr lang="en-US" sz="1100" u="sng" kern="1200" dirty="0" err="1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Å</a:t>
            </a:r>
            <a:r>
              <a:rPr lang="en-US" sz="1100" u="sng" kern="12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)    </a:t>
            </a:r>
            <a:endParaRPr lang="en-US" sz="9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400            2.00  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911            0.878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711            1.12                    </a:t>
            </a:r>
            <a:r>
              <a:rPr lang="en-US" sz="1100" dirty="0">
                <a:solidFill>
                  <a:srgbClr val="000000"/>
                </a:solidFill>
                <a:ea typeface="ＭＳ 明朝"/>
                <a:cs typeface="Times New Roman"/>
              </a:rPr>
              <a:t>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511            1.54                  </a:t>
            </a:r>
            <a:r>
              <a:rPr lang="en-US" sz="1100" kern="1200" dirty="0" smtClean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822            0.943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311            2.41  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100" kern="1200" dirty="0">
                <a:solidFill>
                  <a:srgbClr val="000000"/>
                </a:solidFill>
                <a:effectLst/>
                <a:ea typeface="ＭＳ 明朝"/>
                <a:cs typeface="Times New Roman"/>
              </a:rPr>
              <a:t>933            0.804                        </a:t>
            </a:r>
            <a:endParaRPr lang="en-US" sz="11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32240" y="3356992"/>
            <a:ext cx="1440160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80312" y="4509120"/>
            <a:ext cx="1454244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/>
              <a:t>Measuring: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Efficiency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Scattering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Attenuation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Linearity</a:t>
            </a:r>
          </a:p>
        </p:txBody>
      </p:sp>
    </p:spTree>
    <p:extLst>
      <p:ext uri="{BB962C8B-B14F-4D97-AF65-F5344CB8AC3E}">
        <p14:creationId xmlns:p14="http://schemas.microsoft.com/office/powerpoint/2010/main" val="1435791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monitors-main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 dirty="0"/>
          </a:p>
        </p:txBody>
      </p:sp>
      <p:sp>
        <p:nvSpPr>
          <p:cNvPr id="7" name="TextBox 6"/>
          <p:cNvSpPr txBox="1"/>
          <p:nvPr/>
        </p:nvSpPr>
        <p:spPr>
          <a:xfrm>
            <a:off x="6437591" y="201582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Content Placeholder 32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586917331"/>
              </p:ext>
            </p:extLst>
          </p:nvPr>
        </p:nvGraphicFramePr>
        <p:xfrm>
          <a:off x="323528" y="1484784"/>
          <a:ext cx="8568952" cy="468029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68152"/>
                <a:gridCol w="967355"/>
                <a:gridCol w="806548"/>
                <a:gridCol w="1248834"/>
                <a:gridCol w="896099"/>
                <a:gridCol w="806490"/>
                <a:gridCol w="1035314"/>
                <a:gridCol w="1440160"/>
              </a:tblGrid>
              <a:tr h="40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BM-100X50 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2D-</a:t>
                      </a:r>
                      <a:r>
                        <a:rPr lang="en-US" sz="1400" dirty="0" smtClean="0">
                          <a:effectLst/>
                        </a:rPr>
                        <a:t>MWPC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2D-GEM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Scintillator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Fission </a:t>
                      </a:r>
                      <a:r>
                        <a:rPr lang="en-US" sz="1400" dirty="0" smtClean="0">
                          <a:effectLst/>
                        </a:rPr>
                        <a:t>chamber</a:t>
                      </a:r>
                      <a:endParaRPr lang="en-US" sz="2800" dirty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CCCC8A"/>
                    </a:solidFill>
                  </a:tcPr>
                </a:tc>
              </a:tr>
              <a:tr h="4009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supplier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ORDELA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-68580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ORDELA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Mirrotron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Mirrotron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CDT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Quantum detector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             LND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rgbClr val="BBB61B">
                        <a:alpha val="20000"/>
                      </a:srgbClr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Isotope used for neutron capture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14</a:t>
                      </a:r>
                      <a:r>
                        <a:rPr lang="en-US" sz="1200">
                          <a:effectLst/>
                        </a:rPr>
                        <a:t>N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>
                          <a:effectLst/>
                        </a:rPr>
                        <a:t>3</a:t>
                      </a:r>
                      <a:r>
                        <a:rPr lang="en-US" sz="1200">
                          <a:effectLst/>
                        </a:rPr>
                        <a:t>He</a:t>
                      </a:r>
                      <a:endParaRPr lang="en-US" sz="2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He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10</a:t>
                      </a:r>
                      <a:r>
                        <a:rPr lang="en-US" sz="1200" dirty="0">
                          <a:effectLst/>
                        </a:rPr>
                        <a:t>B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6</a:t>
                      </a:r>
                      <a:r>
                        <a:rPr lang="en-US" sz="1200" dirty="0">
                          <a:effectLst/>
                        </a:rPr>
                        <a:t>Li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235</a:t>
                      </a:r>
                      <a:r>
                        <a:rPr lang="en-US" sz="1200" dirty="0">
                          <a:effectLst/>
                        </a:rPr>
                        <a:t>U</a:t>
                      </a:r>
                      <a:endParaRPr lang="en-US" sz="2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 anchor="ctr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Gas pressure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mbar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6,0795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81,06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Partial pressure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6,5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Partial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pressure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0.4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Total</a:t>
                      </a:r>
                      <a:r>
                        <a:rPr lang="en-US" sz="1100" baseline="0" dirty="0" smtClean="0">
                          <a:effectLst/>
                        </a:rPr>
                        <a:t> pressure</a:t>
                      </a:r>
                      <a:endParaRPr lang="en-US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100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------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Total pressure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1013,2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Filled gas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He+</a:t>
                      </a:r>
                      <a:r>
                        <a:rPr lang="en-US" sz="1100" baseline="30000">
                          <a:effectLst/>
                        </a:rPr>
                        <a:t>4</a:t>
                      </a:r>
                      <a:r>
                        <a:rPr lang="en-US" sz="1100">
                          <a:effectLst/>
                        </a:rPr>
                        <a:t>He</a:t>
                      </a:r>
                      <a:endParaRPr lang="en-US" sz="20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He+CF</a:t>
                      </a:r>
                      <a:r>
                        <a:rPr lang="en-US" sz="1100" baseline="-25000" dirty="0">
                          <a:effectLst/>
                        </a:rPr>
                        <a:t>4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3</a:t>
                      </a:r>
                      <a:r>
                        <a:rPr lang="en-US" sz="1100">
                          <a:effectLst/>
                        </a:rPr>
                        <a:t>He+CF</a:t>
                      </a:r>
                      <a:r>
                        <a:rPr lang="en-US" sz="1100" baseline="-25000">
                          <a:effectLst/>
                        </a:rPr>
                        <a:t>4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Ar/CO</a:t>
                      </a:r>
                      <a:r>
                        <a:rPr lang="en-US" sz="1100" baseline="-25000">
                          <a:effectLst/>
                        </a:rPr>
                        <a:t>2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--------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P10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Active Area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(mm</a:t>
                      </a:r>
                      <a:r>
                        <a:rPr lang="en-US" sz="1100" baseline="30000" dirty="0">
                          <a:effectLst/>
                        </a:rPr>
                        <a:t>2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114 x 51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114 x 51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x 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100 x 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Diameter 100 mm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 x 42 </a:t>
                      </a:r>
                      <a:endParaRPr lang="en-US" sz="3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30000">
                          <a:effectLst/>
                        </a:rPr>
                        <a:t> 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Diameter 108.0 mm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351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Applied voltage (V)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1300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Anode at -3500V </a:t>
                      </a:r>
                      <a:endParaRPr lang="en-US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Drift at 1500V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-1000</a:t>
                      </a:r>
                      <a:endParaRPr lang="en-US" sz="20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650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300</a:t>
                      </a:r>
                      <a:endParaRPr lang="en-US" sz="20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Measured attenuation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%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7.3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10.6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82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Calculated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attenuation %</a:t>
                      </a:r>
                      <a:endParaRPr lang="en-US" sz="11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2.05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4.5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6.9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0.1</a:t>
                      </a:r>
                      <a:endParaRPr lang="en-US" sz="1100" dirty="0"/>
                    </a:p>
                  </a:txBody>
                  <a:tcPr marL="21749" marR="2174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2.4</a:t>
                      </a:r>
                      <a:endParaRPr lang="en-US" sz="1100" dirty="0"/>
                    </a:p>
                  </a:txBody>
                  <a:tcPr marL="21749" marR="21749" marT="0" marB="0"/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Measured Efficiency </a:t>
                      </a:r>
                      <a:r>
                        <a:rPr lang="en-US" sz="1100" baseline="0" dirty="0" smtClean="0">
                          <a:effectLst/>
                        </a:rPr>
                        <a:t>at 2.4Å </a:t>
                      </a: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1.2x10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2x10</a:t>
                      </a:r>
                      <a:r>
                        <a:rPr lang="en-US" sz="1100" baseline="30000" dirty="0" smtClean="0"/>
                        <a:t>-5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1.1x10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1.5x10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3x10</a:t>
                      </a:r>
                      <a:r>
                        <a:rPr lang="en-US" sz="1100" baseline="30000" dirty="0" smtClean="0"/>
                        <a:t>-2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5x10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Supplier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r>
                        <a:rPr lang="en-US" sz="1100" dirty="0" smtClean="0">
                          <a:effectLst/>
                        </a:rPr>
                        <a:t>Efficiency </a:t>
                      </a:r>
                      <a:r>
                        <a:rPr lang="en-US" sz="1100" baseline="0" dirty="0" smtClean="0">
                          <a:effectLst/>
                        </a:rPr>
                        <a:t>at 1.8 </a:t>
                      </a:r>
                      <a:r>
                        <a:rPr lang="en-US" sz="1100" baseline="0" dirty="0" err="1" smtClean="0">
                          <a:effectLst/>
                        </a:rPr>
                        <a:t>Å</a:t>
                      </a:r>
                      <a:r>
                        <a:rPr lang="en-US" sz="1100" baseline="0" dirty="0" smtClean="0">
                          <a:effectLst/>
                        </a:rPr>
                        <a:t> </a:t>
                      </a:r>
                      <a:endParaRPr lang="en-US" sz="1100" dirty="0" smtClean="0">
                        <a:effectLst/>
                      </a:endParaRP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-5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1.5x10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 smtClean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3x10</a:t>
                      </a:r>
                      <a:r>
                        <a:rPr lang="en-US" sz="1100" baseline="30000" dirty="0" smtClean="0"/>
                        <a:t>-2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</a:t>
                      </a:r>
                      <a:r>
                        <a:rPr lang="en-US" sz="1100" baseline="30000" dirty="0" smtClean="0"/>
                        <a:t>-4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  <a:tr h="234650">
                <a:tc>
                  <a:txBody>
                    <a:bodyPr/>
                    <a:lstStyle/>
                    <a:p>
                      <a:pPr marL="0" marR="0" indent="0" algn="ctr" defTabSz="140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Scattering (%)</a:t>
                      </a: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3.9 ± 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3.8±0.4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4±0.9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9±1</a:t>
                      </a:r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10.3±0.7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0.74±0.2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3.8±0.3</a:t>
                      </a:r>
                      <a:endParaRPr lang="en-US" sz="1100" dirty="0"/>
                    </a:p>
                  </a:txBody>
                  <a:tcPr marL="21749" marR="21749" marT="0" marB="0"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7504" y="6444044"/>
            <a:ext cx="8928992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More characterization </a:t>
            </a:r>
            <a:r>
              <a:rPr lang="en-US" dirty="0" smtClean="0">
                <a:sym typeface="Wingdings"/>
              </a:rPr>
              <a:t> monitors will be customized to match ESS requirements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45325" y="4349539"/>
            <a:ext cx="8712968" cy="720000"/>
          </a:xfrm>
          <a:prstGeom prst="roundRect">
            <a:avLst/>
          </a:prstGeom>
          <a:noFill/>
          <a:ln w="1270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5213636"/>
            <a:ext cx="8712968" cy="720080"/>
          </a:xfrm>
          <a:prstGeom prst="roundRect">
            <a:avLst/>
          </a:prstGeom>
          <a:noFill/>
          <a:ln w="12700" cmpd="sng">
            <a:solidFill>
              <a:srgbClr val="FF80C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7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 dirty="0"/>
          </a:p>
        </p:txBody>
      </p:sp>
      <p:pic>
        <p:nvPicPr>
          <p:cNvPr id="5" name="Picture 4" descr="logo_gree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0" t="27698" r="10832" b="33892"/>
          <a:stretch/>
        </p:blipFill>
        <p:spPr>
          <a:xfrm>
            <a:off x="1115616" y="476672"/>
            <a:ext cx="1691752" cy="482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51016"/>
            <a:ext cx="792088" cy="529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59632" y="980728"/>
            <a:ext cx="2609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 2020 grant </a:t>
            </a:r>
            <a:r>
              <a:rPr lang="en-US" sz="1200" dirty="0"/>
              <a:t>agreement 676548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76672"/>
            <a:ext cx="581875" cy="548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60" y="548680"/>
            <a:ext cx="1232232" cy="482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807" y="1916832"/>
            <a:ext cx="6773017" cy="41764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536" y="1628800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The results of the market survey are summarized here:  </a:t>
            </a:r>
            <a:r>
              <a:rPr lang="en-US" sz="1400" u="sng" dirty="0">
                <a:hlinkClick r:id="rId7"/>
              </a:rPr>
              <a:t>https://arxiv.org/abs/1702.01037</a:t>
            </a:r>
            <a:r>
              <a:rPr lang="en-US" sz="1400" dirty="0" smtClean="0"/>
              <a:t>   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616530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Submitted to Journal </a:t>
            </a:r>
            <a:r>
              <a:rPr lang="en-US" dirty="0"/>
              <a:t>Physical Review </a:t>
            </a:r>
            <a:r>
              <a:rPr lang="en-US" dirty="0" smtClean="0"/>
              <a:t>Accelerators and </a:t>
            </a:r>
            <a:r>
              <a:rPr lang="en-US" dirty="0"/>
              <a:t>Beams (PRAB)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29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Outline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032448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D9D9D9"/>
                </a:solidFill>
              </a:rPr>
              <a:t>Market survey of Beam monitors</a:t>
            </a:r>
          </a:p>
          <a:p>
            <a:r>
              <a:rPr lang="en-US" sz="3200" dirty="0" smtClean="0"/>
              <a:t>Integration of Beam monitors into ESS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Parasitic methods for monitoring the beam 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Survey on BM requirements from instruments</a:t>
            </a:r>
          </a:p>
          <a:p>
            <a:r>
              <a:rPr lang="en-US" sz="3200" dirty="0" smtClean="0">
                <a:solidFill>
                  <a:srgbClr val="D9D9D9"/>
                </a:solidFill>
              </a:rPr>
              <a:t>Facility maintenance and operation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3068960"/>
            <a:ext cx="8229600" cy="964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6159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h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3" id="{304B92AB-78BC-4C78-8451-6C93EA327D00}" vid="{09D1907C-5BBC-45D0-9EBC-8615AFB12B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Powerpoint.potx</Template>
  <TotalTime>42665</TotalTime>
  <Words>1060</Words>
  <Application>Microsoft Macintosh PowerPoint</Application>
  <PresentationFormat>On-screen Show (4:3)</PresentationFormat>
  <Paragraphs>322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Chess Core Powerpoint</vt:lpstr>
      <vt:lpstr>Beam Monitors  Neutron Instrument Division meeting</vt:lpstr>
      <vt:lpstr>Outline</vt:lpstr>
      <vt:lpstr>Beam Monitor </vt:lpstr>
      <vt:lpstr>Types of Beam Monitor</vt:lpstr>
      <vt:lpstr>Types of Beam Monitor</vt:lpstr>
      <vt:lpstr>Beam Monitors- Neutron measurement at R2D2</vt:lpstr>
      <vt:lpstr>Beam monitors-main results</vt:lpstr>
      <vt:lpstr>PowerPoint Presentation</vt:lpstr>
      <vt:lpstr>Outline</vt:lpstr>
      <vt:lpstr> Mechanical integration  </vt:lpstr>
      <vt:lpstr>Beam monitor system Integration</vt:lpstr>
      <vt:lpstr>Outline</vt:lpstr>
      <vt:lpstr>Parasitic methods for monitoring the beam</vt:lpstr>
      <vt:lpstr>Parasitic methods for monitoring the beam</vt:lpstr>
      <vt:lpstr>Outline</vt:lpstr>
      <vt:lpstr>BM  requirements for each instrument</vt:lpstr>
      <vt:lpstr>BM  requirements for each instrument</vt:lpstr>
      <vt:lpstr>BM  requirements for each instrument</vt:lpstr>
      <vt:lpstr>Outline</vt:lpstr>
      <vt:lpstr> Facility maintenance and operation Requirements  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ESS User</cp:lastModifiedBy>
  <cp:revision>1454</cp:revision>
  <cp:lastPrinted>2017-05-16T09:03:39Z</cp:lastPrinted>
  <dcterms:created xsi:type="dcterms:W3CDTF">2013-10-29T16:05:10Z</dcterms:created>
  <dcterms:modified xsi:type="dcterms:W3CDTF">2017-05-17T08:28:39Z</dcterms:modified>
</cp:coreProperties>
</file>