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17" r:id="rId3"/>
    <p:sldId id="285" r:id="rId4"/>
    <p:sldId id="315" r:id="rId5"/>
    <p:sldId id="314" r:id="rId6"/>
    <p:sldId id="302" r:id="rId7"/>
    <p:sldId id="312" r:id="rId8"/>
    <p:sldId id="313" r:id="rId9"/>
    <p:sldId id="316" r:id="rId10"/>
    <p:sldId id="310" r:id="rId11"/>
    <p:sldId id="308" r:id="rId12"/>
    <p:sldId id="309" r:id="rId13"/>
    <p:sldId id="305" r:id="rId14"/>
    <p:sldId id="299" r:id="rId15"/>
    <p:sldId id="286" r:id="rId16"/>
    <p:sldId id="270" r:id="rId17"/>
    <p:sldId id="293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4EE347-2542-CA40-86F0-740F37E9DE56}">
          <p14:sldIdLst>
            <p14:sldId id="256"/>
          </p14:sldIdLst>
        </p14:section>
        <p14:section name="Intro (Why &amp; What)" id="{EA1AF934-E4F5-4504-AC39-A97EB812D0A2}">
          <p14:sldIdLst>
            <p14:sldId id="317"/>
          </p14:sldIdLst>
        </p14:section>
        <p14:section name="Context" id="{735F7D22-97E1-46A9-B7D0-D969127DCDF6}">
          <p14:sldIdLst>
            <p14:sldId id="285"/>
            <p14:sldId id="315"/>
            <p14:sldId id="314"/>
            <p14:sldId id="302"/>
          </p14:sldIdLst>
        </p14:section>
        <p14:section name="System" id="{BA09428B-3455-46C8-8688-DFE6B6B5362C}">
          <p14:sldIdLst>
            <p14:sldId id="312"/>
            <p14:sldId id="313"/>
            <p14:sldId id="316"/>
            <p14:sldId id="310"/>
          </p14:sldIdLst>
        </p14:section>
        <p14:section name="Stakeholders &amp; Requirements" id="{0C436A5B-DB2D-DC4C-9E1F-6F2097B9111B}">
          <p14:sldIdLst>
            <p14:sldId id="308"/>
            <p14:sldId id="309"/>
            <p14:sldId id="305"/>
          </p14:sldIdLst>
        </p14:section>
        <p14:section name="Process" id="{ABE6934D-18E1-4E08-A299-4EEA798251C4}">
          <p14:sldIdLst>
            <p14:sldId id="299"/>
            <p14:sldId id="286"/>
            <p14:sldId id="270"/>
          </p14:sldIdLst>
        </p14:section>
        <p14:section name="END" id="{A72B613B-28EE-C044-9C13-A72DB2F12B8A}">
          <p14:sldIdLst>
            <p14:sldId id="293"/>
          </p14:sldIdLst>
        </p14:section>
        <p14:section name="EXTRA" id="{51CF99D0-EAC0-428B-921F-CB6042CAEEB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86971" autoAdjust="0"/>
  </p:normalViewPr>
  <p:slideViewPr>
    <p:cSldViewPr>
      <p:cViewPr varScale="1">
        <p:scale>
          <a:sx n="74" d="100"/>
          <a:sy n="74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Systems level (blacks box) view of where NBOA fit into the ESS facility</a:t>
            </a:r>
          </a:p>
          <a:p>
            <a:endParaRPr lang="en-US" dirty="0" smtClean="0"/>
          </a:p>
          <a:p>
            <a:r>
              <a:rPr lang="en-US" dirty="0" smtClean="0"/>
              <a:t>Engineer systems</a:t>
            </a:r>
          </a:p>
          <a:p>
            <a:r>
              <a:rPr lang="en-US" dirty="0" smtClean="0"/>
              <a:t>Operational systems</a:t>
            </a:r>
          </a:p>
          <a:p>
            <a:r>
              <a:rPr lang="en-US" dirty="0" smtClean="0"/>
              <a:t>Project </a:t>
            </a:r>
          </a:p>
          <a:p>
            <a:r>
              <a:rPr lang="en-US" dirty="0" smtClean="0"/>
              <a:t>Identify principal types of interfaces </a:t>
            </a:r>
          </a:p>
          <a:p>
            <a:r>
              <a:rPr lang="en-US" dirty="0" smtClean="0"/>
              <a:t>Technical</a:t>
            </a:r>
          </a:p>
          <a:p>
            <a:r>
              <a:rPr lang="en-US" dirty="0" smtClean="0"/>
              <a:t>Operational</a:t>
            </a:r>
          </a:p>
          <a:p>
            <a:r>
              <a:rPr lang="en-US" dirty="0" smtClean="0"/>
              <a:t>Project</a:t>
            </a:r>
          </a:p>
          <a:p>
            <a:endParaRPr lang="en-US" dirty="0" smtClean="0"/>
          </a:p>
          <a:p>
            <a:r>
              <a:rPr lang="en-US" dirty="0" smtClean="0"/>
              <a:t>How the interact – driving - constraining</a:t>
            </a:r>
          </a:p>
          <a:p>
            <a:r>
              <a:rPr lang="en-US" dirty="0" smtClean="0"/>
              <a:t>How interactions change over time</a:t>
            </a:r>
          </a:p>
          <a:p>
            <a:r>
              <a:rPr lang="en-US" dirty="0" smtClean="0"/>
              <a:t>Emergent properties</a:t>
            </a:r>
            <a:endParaRPr lang="sv-SE" dirty="0" smtClean="0"/>
          </a:p>
          <a:p>
            <a:endParaRPr lang="sv-S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Interactions &gt; stakeholder groups &gt; representatives</a:t>
            </a:r>
          </a:p>
          <a:p>
            <a:r>
              <a:rPr lang="en-US" dirty="0" smtClean="0"/>
              <a:t>NBOA centric Spider diagram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73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Protons on target summer 2019 (Q3)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Closure on Monolith vessel End Q2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Installation inserts Q2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Delivery of inserts Q1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Procurements – Supply ~12month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Which implies order placement for in-monolith optics Q2-Q3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B26A-AFDC-8644-8846-FB455FF8DD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Neutron beam optics assembly </a:t>
            </a:r>
            <a:br>
              <a:rPr lang="en-GB" sz="4000" dirty="0" smtClean="0"/>
            </a:br>
            <a:r>
              <a:rPr lang="en-GB" sz="4000" dirty="0" smtClean="0"/>
              <a:t>Preliminary design review</a:t>
            </a:r>
            <a:br>
              <a:rPr lang="en-GB" sz="4000" dirty="0" smtClean="0"/>
            </a:br>
            <a:r>
              <a:rPr lang="en-GB" sz="4000" dirty="0" smtClean="0"/>
              <a:t>Overview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P.Bentley</a:t>
            </a:r>
            <a:r>
              <a:rPr lang="en-GB" sz="2000" dirty="0" smtClean="0">
                <a:solidFill>
                  <a:schemeClr val="bg1"/>
                </a:solidFill>
              </a:rPr>
              <a:t> / </a:t>
            </a:r>
            <a:r>
              <a:rPr lang="en-GB" sz="2000" dirty="0" err="1" smtClean="0">
                <a:solidFill>
                  <a:schemeClr val="bg1"/>
                </a:solidFill>
              </a:rPr>
              <a:t>I.Sutton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Neutron Instrument Technologies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15 June,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412" y="609898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3" name="Oval 2"/>
          <p:cNvSpPr/>
          <p:nvPr/>
        </p:nvSpPr>
        <p:spPr>
          <a:xfrm>
            <a:off x="3658922" y="3521687"/>
            <a:ext cx="1501354" cy="802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NBOA</a:t>
            </a:r>
          </a:p>
          <a:p>
            <a:pPr algn="ctr"/>
            <a:r>
              <a:rPr lang="en-US" dirty="0" smtClean="0"/>
              <a:t>team</a:t>
            </a:r>
            <a:endParaRPr lang="sv-SE" dirty="0"/>
          </a:p>
        </p:txBody>
      </p:sp>
      <p:sp>
        <p:nvSpPr>
          <p:cNvPr id="6" name="Oval 5"/>
          <p:cNvSpPr/>
          <p:nvPr/>
        </p:nvSpPr>
        <p:spPr>
          <a:xfrm>
            <a:off x="4970459" y="3493607"/>
            <a:ext cx="1498377" cy="83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NBEX</a:t>
            </a:r>
          </a:p>
          <a:p>
            <a:pPr algn="ctr"/>
            <a:r>
              <a:rPr lang="en-US" dirty="0" smtClean="0"/>
              <a:t>team</a:t>
            </a:r>
            <a:endParaRPr lang="sv-SE" dirty="0"/>
          </a:p>
        </p:txBody>
      </p:sp>
      <p:sp>
        <p:nvSpPr>
          <p:cNvPr id="7" name="Oval 6"/>
          <p:cNvSpPr/>
          <p:nvPr/>
        </p:nvSpPr>
        <p:spPr>
          <a:xfrm>
            <a:off x="6821794" y="4547805"/>
            <a:ext cx="1405477" cy="635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Monolith systems</a:t>
            </a:r>
            <a:endParaRPr lang="sv-SE" sz="1600" dirty="0"/>
          </a:p>
        </p:txBody>
      </p:sp>
      <p:sp>
        <p:nvSpPr>
          <p:cNvPr id="8" name="Oval 7"/>
          <p:cNvSpPr/>
          <p:nvPr/>
        </p:nvSpPr>
        <p:spPr>
          <a:xfrm>
            <a:off x="7602320" y="3520323"/>
            <a:ext cx="112393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Fluids</a:t>
            </a:r>
            <a:endParaRPr lang="sv-SE" dirty="0"/>
          </a:p>
        </p:txBody>
      </p:sp>
      <p:cxnSp>
        <p:nvCxnSpPr>
          <p:cNvPr id="16" name="Straight Arrow Connector 15"/>
          <p:cNvCxnSpPr>
            <a:stCxn id="3" idx="5"/>
            <a:endCxn id="6" idx="1"/>
          </p:cNvCxnSpPr>
          <p:nvPr/>
        </p:nvCxnSpPr>
        <p:spPr>
          <a:xfrm flipV="1">
            <a:off x="4940408" y="3615180"/>
            <a:ext cx="249483" cy="5911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8" idx="2"/>
          </p:cNvCxnSpPr>
          <p:nvPr/>
        </p:nvCxnSpPr>
        <p:spPr>
          <a:xfrm flipV="1">
            <a:off x="6468836" y="3772351"/>
            <a:ext cx="1133484" cy="136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7" idx="1"/>
          </p:cNvCxnSpPr>
          <p:nvPr/>
        </p:nvCxnSpPr>
        <p:spPr>
          <a:xfrm>
            <a:off x="6249404" y="4202186"/>
            <a:ext cx="778217" cy="4386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311296" y="2945623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4" name="Oval 23"/>
          <p:cNvSpPr/>
          <p:nvPr/>
        </p:nvSpPr>
        <p:spPr>
          <a:xfrm>
            <a:off x="872788" y="3205574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5" name="Oval 24"/>
          <p:cNvSpPr/>
          <p:nvPr/>
        </p:nvSpPr>
        <p:spPr>
          <a:xfrm>
            <a:off x="701696" y="3473796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6" name="Oval 25"/>
          <p:cNvSpPr/>
          <p:nvPr/>
        </p:nvSpPr>
        <p:spPr>
          <a:xfrm>
            <a:off x="549296" y="3700393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7" name="Oval 26"/>
          <p:cNvSpPr/>
          <p:nvPr/>
        </p:nvSpPr>
        <p:spPr>
          <a:xfrm>
            <a:off x="549296" y="3900817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8" name="Oval 27"/>
          <p:cNvSpPr/>
          <p:nvPr/>
        </p:nvSpPr>
        <p:spPr>
          <a:xfrm>
            <a:off x="673495" y="4103206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9" name="Oval 28"/>
          <p:cNvSpPr/>
          <p:nvPr/>
        </p:nvSpPr>
        <p:spPr>
          <a:xfrm>
            <a:off x="872788" y="4289386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30" name="Oval 29"/>
          <p:cNvSpPr/>
          <p:nvPr/>
        </p:nvSpPr>
        <p:spPr>
          <a:xfrm>
            <a:off x="1008710" y="4476881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31" name="Oval 30"/>
          <p:cNvSpPr/>
          <p:nvPr/>
        </p:nvSpPr>
        <p:spPr>
          <a:xfrm>
            <a:off x="1158896" y="4623046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32" name="Oval 31"/>
          <p:cNvSpPr/>
          <p:nvPr/>
        </p:nvSpPr>
        <p:spPr>
          <a:xfrm>
            <a:off x="1463696" y="4764913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33" name="Oval 32"/>
          <p:cNvSpPr/>
          <p:nvPr/>
        </p:nvSpPr>
        <p:spPr>
          <a:xfrm>
            <a:off x="1772888" y="4912606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16</a:t>
            </a:r>
            <a:endParaRPr lang="sv-SE" dirty="0"/>
          </a:p>
        </p:txBody>
      </p:sp>
      <p:cxnSp>
        <p:nvCxnSpPr>
          <p:cNvPr id="39" name="Straight Arrow Connector 38"/>
          <p:cNvCxnSpPr>
            <a:stCxn id="23" idx="6"/>
            <a:endCxn id="3" idx="2"/>
          </p:cNvCxnSpPr>
          <p:nvPr/>
        </p:nvCxnSpPr>
        <p:spPr>
          <a:xfrm>
            <a:off x="3111496" y="3233655"/>
            <a:ext cx="547426" cy="689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" idx="2"/>
            <a:endCxn id="24" idx="6"/>
          </p:cNvCxnSpPr>
          <p:nvPr/>
        </p:nvCxnSpPr>
        <p:spPr>
          <a:xfrm flipH="1" flipV="1">
            <a:off x="2672988" y="3493606"/>
            <a:ext cx="985934" cy="429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59096" y="4160670"/>
            <a:ext cx="885960" cy="6042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" idx="4"/>
          </p:cNvCxnSpPr>
          <p:nvPr/>
        </p:nvCxnSpPr>
        <p:spPr>
          <a:xfrm>
            <a:off x="4409599" y="4323759"/>
            <a:ext cx="390637" cy="10172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3"/>
            <a:endCxn id="32" idx="6"/>
          </p:cNvCxnSpPr>
          <p:nvPr/>
        </p:nvCxnSpPr>
        <p:spPr>
          <a:xfrm flipH="1">
            <a:off x="3263896" y="4206298"/>
            <a:ext cx="614894" cy="846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" idx="2"/>
            <a:endCxn id="25" idx="6"/>
          </p:cNvCxnSpPr>
          <p:nvPr/>
        </p:nvCxnSpPr>
        <p:spPr>
          <a:xfrm flipH="1" flipV="1">
            <a:off x="2501896" y="3761828"/>
            <a:ext cx="1157026" cy="1608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9" idx="6"/>
          </p:cNvCxnSpPr>
          <p:nvPr/>
        </p:nvCxnSpPr>
        <p:spPr>
          <a:xfrm flipH="1">
            <a:off x="2672988" y="4103206"/>
            <a:ext cx="1047128" cy="474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3"/>
            <a:endCxn id="6" idx="7"/>
          </p:cNvCxnSpPr>
          <p:nvPr/>
        </p:nvCxnSpPr>
        <p:spPr>
          <a:xfrm flipH="1">
            <a:off x="6249404" y="3389433"/>
            <a:ext cx="572390" cy="2257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128700" y="5340977"/>
            <a:ext cx="1849990" cy="7072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Instrument technologies</a:t>
            </a:r>
            <a:endParaRPr lang="sv-SE" sz="1600" dirty="0"/>
          </a:p>
        </p:txBody>
      </p:sp>
      <p:sp>
        <p:nvSpPr>
          <p:cNvPr id="74" name="Oval 73"/>
          <p:cNvSpPr/>
          <p:nvPr/>
        </p:nvSpPr>
        <p:spPr>
          <a:xfrm>
            <a:off x="5166983" y="5009791"/>
            <a:ext cx="112393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NOSG</a:t>
            </a:r>
            <a:endParaRPr lang="sv-SE" dirty="0"/>
          </a:p>
        </p:txBody>
      </p:sp>
      <p:cxnSp>
        <p:nvCxnSpPr>
          <p:cNvPr id="75" name="Straight Arrow Connector 74"/>
          <p:cNvCxnSpPr>
            <a:endCxn id="28" idx="6"/>
          </p:cNvCxnSpPr>
          <p:nvPr/>
        </p:nvCxnSpPr>
        <p:spPr>
          <a:xfrm flipH="1">
            <a:off x="2473695" y="4049860"/>
            <a:ext cx="1185227" cy="3413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424488" y="2602034"/>
            <a:ext cx="112393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ESH</a:t>
            </a:r>
            <a:endParaRPr lang="sv-SE" dirty="0"/>
          </a:p>
        </p:txBody>
      </p:sp>
      <p:sp>
        <p:nvSpPr>
          <p:cNvPr id="58" name="Oval 57"/>
          <p:cNvSpPr/>
          <p:nvPr/>
        </p:nvSpPr>
        <p:spPr>
          <a:xfrm>
            <a:off x="6631978" y="2897732"/>
            <a:ext cx="129614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Waste handling</a:t>
            </a:r>
            <a:endParaRPr lang="sv-SE" sz="1600" dirty="0"/>
          </a:p>
        </p:txBody>
      </p:sp>
      <p:sp>
        <p:nvSpPr>
          <p:cNvPr id="83" name="Oval 82"/>
          <p:cNvSpPr/>
          <p:nvPr/>
        </p:nvSpPr>
        <p:spPr>
          <a:xfrm>
            <a:off x="2535137" y="1947495"/>
            <a:ext cx="1501354" cy="802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Suppliers</a:t>
            </a:r>
            <a:endParaRPr lang="sv-SE" dirty="0"/>
          </a:p>
        </p:txBody>
      </p:sp>
      <p:sp>
        <p:nvSpPr>
          <p:cNvPr id="85" name="Content Placeholder 4"/>
          <p:cNvSpPr txBox="1">
            <a:spLocks/>
          </p:cNvSpPr>
          <p:nvPr/>
        </p:nvSpPr>
        <p:spPr>
          <a:xfrm>
            <a:off x="457200" y="1600201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cxnSp>
        <p:nvCxnSpPr>
          <p:cNvPr id="87" name="Straight Arrow Connector 86"/>
          <p:cNvCxnSpPr>
            <a:stCxn id="83" idx="4"/>
            <a:endCxn id="3" idx="1"/>
          </p:cNvCxnSpPr>
          <p:nvPr/>
        </p:nvCxnSpPr>
        <p:spPr>
          <a:xfrm>
            <a:off x="3285814" y="2749567"/>
            <a:ext cx="592976" cy="8895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0"/>
            <a:endCxn id="83" idx="3"/>
          </p:cNvCxnSpPr>
          <p:nvPr/>
        </p:nvCxnSpPr>
        <p:spPr>
          <a:xfrm flipV="1">
            <a:off x="2211396" y="2632106"/>
            <a:ext cx="543609" cy="313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186501" y="5694625"/>
            <a:ext cx="1849990" cy="7072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NSS project management</a:t>
            </a:r>
            <a:endParaRPr lang="sv-SE" sz="1600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3571343" y="4340312"/>
            <a:ext cx="557357" cy="1354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74" idx="1"/>
          </p:cNvCxnSpPr>
          <p:nvPr/>
        </p:nvCxnSpPr>
        <p:spPr>
          <a:xfrm>
            <a:off x="4800236" y="4289386"/>
            <a:ext cx="531343" cy="794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6121558" y="2233477"/>
            <a:ext cx="1096593" cy="5786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RACE</a:t>
            </a:r>
            <a:endParaRPr lang="sv-SE" dirty="0"/>
          </a:p>
        </p:txBody>
      </p:sp>
      <p:cxnSp>
        <p:nvCxnSpPr>
          <p:cNvPr id="115" name="Straight Arrow Connector 114"/>
          <p:cNvCxnSpPr>
            <a:stCxn id="113" idx="3"/>
          </p:cNvCxnSpPr>
          <p:nvPr/>
        </p:nvCxnSpPr>
        <p:spPr>
          <a:xfrm flipH="1">
            <a:off x="5868144" y="2727361"/>
            <a:ext cx="414006" cy="7749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4632356" y="1944166"/>
            <a:ext cx="1096593" cy="5786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CF</a:t>
            </a:r>
            <a:endParaRPr lang="sv-SE" dirty="0"/>
          </a:p>
        </p:txBody>
      </p:sp>
      <p:cxnSp>
        <p:nvCxnSpPr>
          <p:cNvPr id="122" name="Straight Arrow Connector 121"/>
          <p:cNvCxnSpPr>
            <a:stCxn id="116" idx="4"/>
            <a:endCxn id="3" idx="0"/>
          </p:cNvCxnSpPr>
          <p:nvPr/>
        </p:nvCxnSpPr>
        <p:spPr>
          <a:xfrm flipH="1">
            <a:off x="4409599" y="2522787"/>
            <a:ext cx="771054" cy="998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6" idx="4"/>
            <a:endCxn id="6" idx="0"/>
          </p:cNvCxnSpPr>
          <p:nvPr/>
        </p:nvCxnSpPr>
        <p:spPr>
          <a:xfrm>
            <a:off x="5180653" y="2522787"/>
            <a:ext cx="538995" cy="9708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7" idx="6"/>
          </p:cNvCxnSpPr>
          <p:nvPr/>
        </p:nvCxnSpPr>
        <p:spPr>
          <a:xfrm flipH="1">
            <a:off x="2349496" y="3988425"/>
            <a:ext cx="1309427" cy="2004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5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> - SH Instruments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626" y="1556792"/>
            <a:ext cx="67056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Performance </a:t>
            </a:r>
            <a:r>
              <a:rPr lang="en-US" sz="2000" dirty="0"/>
              <a:t> </a:t>
            </a:r>
            <a:r>
              <a:rPr lang="en-US" sz="2000" dirty="0" smtClean="0"/>
              <a:t>&amp;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Compatibility with Straight / Curved</a:t>
            </a:r>
            <a:r>
              <a:rPr lang="en-US" sz="2000" dirty="0"/>
              <a:t> </a:t>
            </a:r>
            <a:r>
              <a:rPr lang="en-US" sz="2000" dirty="0" smtClean="0"/>
              <a:t>/ </a:t>
            </a:r>
            <a:r>
              <a:rPr lang="en-US" sz="2000" dirty="0"/>
              <a:t>guide </a:t>
            </a:r>
            <a:r>
              <a:rPr lang="en-US" sz="2000" dirty="0" smtClean="0"/>
              <a:t>trajectories evolving in both vertical and horizontal planes.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Compatibility with Constant / Convergent / Divergent / Elliptical </a:t>
            </a:r>
            <a:r>
              <a:rPr lang="en-US" sz="2000" dirty="0"/>
              <a:t>guide sections evolving </a:t>
            </a:r>
            <a:r>
              <a:rPr lang="en-US" sz="2000" dirty="0" smtClean="0"/>
              <a:t>in both vertical and horizontal planes.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Compatibility with Multi </a:t>
            </a:r>
            <a:r>
              <a:rPr lang="en-US" sz="2000" dirty="0"/>
              <a:t>channel </a:t>
            </a:r>
            <a:r>
              <a:rPr lang="en-US" sz="2000" dirty="0" smtClean="0"/>
              <a:t>benders, Bi </a:t>
            </a:r>
            <a:r>
              <a:rPr lang="en-US" sz="2000" dirty="0"/>
              <a:t>spectral </a:t>
            </a:r>
            <a:r>
              <a:rPr lang="en-US" sz="2000" dirty="0" smtClean="0"/>
              <a:t>extraction, Collimators.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Compatibility with </a:t>
            </a:r>
            <a:r>
              <a:rPr lang="en-US" sz="2000" dirty="0" smtClean="0"/>
              <a:t>the employ of high performance reflective coatings  and non-reflective coatings.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means for alignment with respect to the </a:t>
            </a:r>
            <a:r>
              <a:rPr lang="en-US" sz="2000" dirty="0" smtClean="0"/>
              <a:t>NBPI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51922" y="1556791"/>
            <a:ext cx="22590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Documents</a:t>
            </a:r>
          </a:p>
          <a:p>
            <a:endParaRPr lang="en-US" sz="2000" dirty="0" smtClean="0"/>
          </a:p>
          <a:p>
            <a:r>
              <a:rPr lang="en-US" sz="2000" dirty="0" smtClean="0"/>
              <a:t>NBOA design report</a:t>
            </a:r>
          </a:p>
          <a:p>
            <a:endParaRPr lang="en-US" sz="2000" dirty="0"/>
          </a:p>
          <a:p>
            <a:r>
              <a:rPr lang="en-US" sz="2000" dirty="0" smtClean="0"/>
              <a:t>ESS – 00 XXXXX</a:t>
            </a:r>
          </a:p>
        </p:txBody>
      </p:sp>
    </p:spTree>
    <p:extLst>
      <p:ext uri="{BB962C8B-B14F-4D97-AF65-F5344CB8AC3E}">
        <p14:creationId xmlns:p14="http://schemas.microsoft.com/office/powerpoint/2010/main" val="7979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equirements</a:t>
            </a:r>
            <a:br>
              <a:rPr lang="en-US" dirty="0" smtClean="0"/>
            </a:br>
            <a:r>
              <a:rPr lang="en-US" dirty="0" smtClean="0"/>
              <a:t>- SH Facility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4247" y="1556791"/>
            <a:ext cx="2092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3593" y="1611415"/>
            <a:ext cx="70647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NBEX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Target systems</a:t>
            </a:r>
          </a:p>
          <a:p>
            <a:r>
              <a:rPr lang="en-US" sz="2000" dirty="0" smtClean="0"/>
              <a:t>Waste 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Compatible with waste handling facilities and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Secure </a:t>
            </a:r>
            <a:r>
              <a:rPr lang="en-US" sz="2000" dirty="0"/>
              <a:t>optical components during use installation and decommissioning operations.</a:t>
            </a:r>
          </a:p>
          <a:p>
            <a:r>
              <a:rPr lang="en-US" sz="2000" dirty="0" smtClean="0"/>
              <a:t>Operability</a:t>
            </a:r>
          </a:p>
          <a:p>
            <a:r>
              <a:rPr lang="en-US" sz="2000" dirty="0" smtClean="0"/>
              <a:t>Comply with NSS concepts of operation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Service life 20 years of full power operation.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Maintain </a:t>
            </a:r>
            <a:r>
              <a:rPr lang="en-US" sz="2000" dirty="0"/>
              <a:t>acceptable performance over the service life </a:t>
            </a:r>
          </a:p>
          <a:p>
            <a:r>
              <a:rPr lang="en-US" sz="2000" dirty="0" smtClean="0"/>
              <a:t>Safety</a:t>
            </a:r>
          </a:p>
          <a:p>
            <a:r>
              <a:rPr lang="en-US" sz="2000" dirty="0" smtClean="0"/>
              <a:t>Comply with facility agreed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Agreed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Hazard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Performance in </a:t>
            </a:r>
            <a:r>
              <a:rPr lang="en-US" sz="2000" dirty="0"/>
              <a:t>accidental events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1922" y="1556791"/>
            <a:ext cx="295548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Documents</a:t>
            </a:r>
          </a:p>
          <a:p>
            <a:endParaRPr lang="en-US" sz="2000" dirty="0" smtClean="0"/>
          </a:p>
          <a:p>
            <a:r>
              <a:rPr lang="en-US" sz="2000" dirty="0" smtClean="0"/>
              <a:t>NBEX ICD_R  </a:t>
            </a:r>
          </a:p>
          <a:p>
            <a:r>
              <a:rPr lang="en-US" sz="2000" dirty="0" smtClean="0"/>
              <a:t>ESS-0088184</a:t>
            </a:r>
          </a:p>
          <a:p>
            <a:endParaRPr lang="en-US" sz="2000" dirty="0"/>
          </a:p>
          <a:p>
            <a:r>
              <a:rPr lang="en-US" sz="2000" dirty="0" smtClean="0"/>
              <a:t>NBPI Interface hot cell</a:t>
            </a:r>
          </a:p>
          <a:p>
            <a:r>
              <a:rPr lang="en-US" sz="2000" dirty="0" smtClean="0"/>
              <a:t>ESS-0098694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NSS Concept of operations</a:t>
            </a:r>
          </a:p>
          <a:p>
            <a:r>
              <a:rPr lang="en-US" sz="2000" dirty="0" smtClean="0"/>
              <a:t>ESS-0005817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PSAR (annex in prep)</a:t>
            </a:r>
          </a:p>
          <a:p>
            <a:r>
              <a:rPr lang="en-US" sz="2000" dirty="0" smtClean="0"/>
              <a:t>ESS- 000002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814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>- SH NSS Project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Schedule </a:t>
            </a:r>
          </a:p>
          <a:p>
            <a:pPr lvl="1"/>
            <a:r>
              <a:rPr lang="en-US" sz="2000" dirty="0" smtClean="0"/>
              <a:t>Instrument construction schedule</a:t>
            </a:r>
          </a:p>
          <a:p>
            <a:pPr lvl="1"/>
            <a:r>
              <a:rPr lang="en-US" sz="2000" dirty="0" smtClean="0"/>
              <a:t>Installation schedule</a:t>
            </a:r>
          </a:p>
          <a:p>
            <a:r>
              <a:rPr lang="en-US" sz="2400" dirty="0" smtClean="0"/>
              <a:t>Procurement</a:t>
            </a:r>
          </a:p>
          <a:p>
            <a:pPr lvl="1"/>
            <a:r>
              <a:rPr lang="en-US" sz="2000" dirty="0" smtClean="0"/>
              <a:t>In-kind context</a:t>
            </a:r>
          </a:p>
          <a:p>
            <a:pPr lvl="1"/>
            <a:r>
              <a:rPr lang="en-US" sz="2000" dirty="0" smtClean="0"/>
              <a:t>Delivery priorities</a:t>
            </a:r>
          </a:p>
          <a:p>
            <a:r>
              <a:rPr lang="en-US" sz="2400" dirty="0" smtClean="0"/>
              <a:t>Cost </a:t>
            </a:r>
          </a:p>
          <a:p>
            <a:r>
              <a:rPr lang="en-US" sz="2400" dirty="0" smtClean="0"/>
              <a:t>Risk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427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959"/>
          </a:xfrm>
        </p:spPr>
        <p:txBody>
          <a:bodyPr>
            <a:normAutofit/>
          </a:bodyPr>
          <a:lstStyle/>
          <a:p>
            <a:r>
              <a:rPr lang="en-US" dirty="0" smtClean="0"/>
              <a:t>Why now ?</a:t>
            </a:r>
            <a:endParaRPr lang="en-US" dirty="0"/>
          </a:p>
        </p:txBody>
      </p:sp>
      <p:pic>
        <p:nvPicPr>
          <p:cNvPr id="6" name="Content Placeholder 5" descr="FT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481" r="3258" b="-842"/>
          <a:stretch/>
        </p:blipFill>
        <p:spPr>
          <a:xfrm>
            <a:off x="644044" y="1329537"/>
            <a:ext cx="7855912" cy="4422595"/>
          </a:xfrm>
        </p:spPr>
      </p:pic>
      <p:cxnSp>
        <p:nvCxnSpPr>
          <p:cNvPr id="8" name="Straight Connector 7"/>
          <p:cNvCxnSpPr/>
          <p:nvPr/>
        </p:nvCxnSpPr>
        <p:spPr>
          <a:xfrm>
            <a:off x="3604746" y="1871298"/>
            <a:ext cx="0" cy="39105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6176" y="6024527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Q4 2018</a:t>
            </a:r>
          </a:p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Delivery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6163" y="6024527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Q2 2019</a:t>
            </a:r>
          </a:p>
          <a:p>
            <a:pPr algn="ctr"/>
            <a:r>
              <a:rPr lang="en-US" sz="1600" dirty="0" smtClean="0">
                <a:solidFill>
                  <a:srgbClr val="595959"/>
                </a:solidFill>
              </a:rPr>
              <a:t>Install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308304" y="5694156"/>
            <a:ext cx="0" cy="281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01169" y="5641078"/>
            <a:ext cx="0" cy="281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154206" y="1671242"/>
            <a:ext cx="9010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TODAY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691680" y="3933056"/>
            <a:ext cx="1841058" cy="1440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DESIGN</a:t>
            </a:r>
            <a:endParaRPr lang="en-US" sz="2800" b="1" dirty="0"/>
          </a:p>
        </p:txBody>
      </p:sp>
      <p:sp>
        <p:nvSpPr>
          <p:cNvPr id="17" name="Right Arrow 16"/>
          <p:cNvSpPr/>
          <p:nvPr/>
        </p:nvSpPr>
        <p:spPr>
          <a:xfrm>
            <a:off x="3635406" y="3933056"/>
            <a:ext cx="3065194" cy="1440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PROCUREMENT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89656" y="5896521"/>
            <a:ext cx="29784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Instruments commencing Procurement Now !</a:t>
            </a:r>
          </a:p>
        </p:txBody>
      </p:sp>
    </p:spTree>
    <p:extLst>
      <p:ext uri="{BB962C8B-B14F-4D97-AF65-F5344CB8AC3E}">
        <p14:creationId xmlns:p14="http://schemas.microsoft.com/office/powerpoint/2010/main" val="27866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</a:t>
            </a:r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03432"/>
              </p:ext>
            </p:extLst>
          </p:nvPr>
        </p:nvGraphicFramePr>
        <p:xfrm>
          <a:off x="395536" y="1916832"/>
          <a:ext cx="7704857" cy="432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954"/>
                <a:gridCol w="2648545"/>
                <a:gridCol w="3210358"/>
              </a:tblGrid>
              <a:tr h="4044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417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(FZJ/LLB)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7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1779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177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41779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41779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67869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(TUM/LLB)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216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9260335">
            <a:off x="805009" y="2972362"/>
            <a:ext cx="476077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First 8 instruments will be start early procurements in Q3 </a:t>
            </a:r>
          </a:p>
          <a:p>
            <a:r>
              <a:rPr lang="en-US" sz="2800" dirty="0" smtClean="0"/>
              <a:t>Order placement in Q4 2017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9260335">
            <a:off x="3477755" y="3236966"/>
            <a:ext cx="476077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Next 7 instruments will be start early procurements in Q4</a:t>
            </a:r>
          </a:p>
          <a:p>
            <a:r>
              <a:rPr lang="en-US" sz="2800" dirty="0" smtClean="0"/>
              <a:t>Order placement in Q1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33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865" y="476672"/>
            <a:ext cx="6389383" cy="1470025"/>
          </a:xfrm>
        </p:spPr>
        <p:txBody>
          <a:bodyPr>
            <a:noAutofit/>
          </a:bodyPr>
          <a:lstStyle/>
          <a:p>
            <a:r>
              <a:rPr lang="en-US" sz="4572" b="1" dirty="0"/>
              <a:t>INSTRUMENT INSTALLATION COMMENCING </a:t>
            </a:r>
            <a:r>
              <a:rPr lang="en-US" sz="4572" b="1" dirty="0" smtClean="0"/>
              <a:t>IN …</a:t>
            </a:r>
            <a:endParaRPr lang="en-US" sz="4572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778" y="2948426"/>
            <a:ext cx="1802342" cy="2546294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5286" dirty="0">
                <a:solidFill>
                  <a:schemeClr val="bg1"/>
                </a:solidFill>
                <a:latin typeface="Impact"/>
                <a:cs typeface="Impact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2822" y="5807255"/>
            <a:ext cx="1738306" cy="736490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4214" b="1" dirty="0"/>
              <a:t>WEEKS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9198" y="7514"/>
            <a:ext cx="676093" cy="230967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929" dirty="0">
                <a:solidFill>
                  <a:schemeClr val="bg1">
                    <a:lumMod val="65000"/>
                  </a:schemeClr>
                </a:solidFill>
              </a:rPr>
              <a:t>13-1-2017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662053" y="2888419"/>
            <a:ext cx="1802342" cy="2546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4</a:t>
            </a:r>
            <a:endParaRPr lang="en-US" sz="15286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482821" y="3173549"/>
            <a:ext cx="1802342" cy="2546294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8813" y="2734604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4" name="TextBox 13"/>
          <p:cNvSpPr txBox="1"/>
          <p:nvPr/>
        </p:nvSpPr>
        <p:spPr>
          <a:xfrm>
            <a:off x="2698302" y="2734604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5" name="TextBox 14"/>
          <p:cNvSpPr txBox="1"/>
          <p:nvPr/>
        </p:nvSpPr>
        <p:spPr>
          <a:xfrm>
            <a:off x="3823922" y="2947134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6" name="TextBox 15"/>
          <p:cNvSpPr txBox="1"/>
          <p:nvPr/>
        </p:nvSpPr>
        <p:spPr>
          <a:xfrm>
            <a:off x="4813410" y="2947134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7" name="TextBox 16"/>
          <p:cNvSpPr txBox="1"/>
          <p:nvPr/>
        </p:nvSpPr>
        <p:spPr>
          <a:xfrm>
            <a:off x="6028811" y="2667087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8" name="TextBox 17"/>
          <p:cNvSpPr txBox="1"/>
          <p:nvPr/>
        </p:nvSpPr>
        <p:spPr>
          <a:xfrm>
            <a:off x="7018298" y="2667087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</p:spTree>
    <p:extLst>
      <p:ext uri="{BB962C8B-B14F-4D97-AF65-F5344CB8AC3E}">
        <p14:creationId xmlns:p14="http://schemas.microsoft.com/office/powerpoint/2010/main" val="6278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joining us</a:t>
            </a:r>
            <a:br>
              <a:rPr lang="en-US" dirty="0" smtClean="0"/>
            </a:br>
            <a:r>
              <a:rPr lang="en-US" dirty="0" smtClean="0"/>
              <a:t>Questions are welcome 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47664" y="4797152"/>
            <a:ext cx="5648672" cy="84164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I.Sutton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 behalf of NBOA-(NBEX)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7" name="Picture 2" descr="C:\Users\iainsutton\Desktop\thankyou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3" r="53966" b="19341"/>
          <a:stretch/>
        </p:blipFill>
        <p:spPr bwMode="auto">
          <a:xfrm>
            <a:off x="395536" y="3430429"/>
            <a:ext cx="2287241" cy="1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NBOA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Physical context</a:t>
            </a:r>
          </a:p>
          <a:p>
            <a:pPr lvl="1"/>
            <a:r>
              <a:rPr lang="en-US" dirty="0" smtClean="0"/>
              <a:t>Project context</a:t>
            </a:r>
          </a:p>
          <a:p>
            <a:r>
              <a:rPr lang="en-US" dirty="0" smtClean="0"/>
              <a:t>Team</a:t>
            </a:r>
          </a:p>
          <a:p>
            <a:r>
              <a:rPr lang="en-US" dirty="0" smtClean="0"/>
              <a:t>Stakeholders</a:t>
            </a:r>
          </a:p>
          <a:p>
            <a:r>
              <a:rPr lang="en-US" dirty="0" smtClean="0"/>
              <a:t>High level requirements</a:t>
            </a:r>
          </a:p>
          <a:p>
            <a:r>
              <a:rPr lang="en-US" dirty="0" smtClean="0"/>
              <a:t>Where we stand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1026" name="Picture 2" descr="Image result for image dc3 dakot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78" y="3645024"/>
            <a:ext cx="4539630" cy="30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6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7018" r="365" b="4636"/>
          <a:stretch/>
        </p:blipFill>
        <p:spPr>
          <a:xfrm>
            <a:off x="0" y="1350000"/>
            <a:ext cx="9144000" cy="5508000"/>
          </a:xfrm>
          <a:prstGeom prst="rect">
            <a:avLst/>
          </a:prstGeom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215083" y="328493"/>
            <a:ext cx="7128792" cy="66524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NSS Neutron Instrument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smtClean="0"/>
              <a:t>(December </a:t>
            </a:r>
            <a:r>
              <a:rPr lang="en-US" sz="1000" i="1" dirty="0"/>
              <a:t>2016)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52885" y="5671509"/>
            <a:ext cx="2891115" cy="954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</a:t>
            </a:r>
            <a:r>
              <a:rPr lang="en-US" sz="1400" dirty="0" smtClean="0"/>
              <a:t>technology development, sample </a:t>
            </a:r>
            <a:r>
              <a:rPr lang="en-US" sz="1400" dirty="0"/>
              <a:t>environment, data management systems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406095"/>
            <a:ext cx="3260327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Partners for instrument construction</a:t>
            </a:r>
            <a:endParaRPr lang="en-US" sz="2000" dirty="0"/>
          </a:p>
        </p:txBody>
      </p:sp>
      <p:pic>
        <p:nvPicPr>
          <p:cNvPr id="90" name="Picture 89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129" y="4410127"/>
            <a:ext cx="1328400" cy="324000"/>
          </a:xfrm>
          <a:prstGeom prst="rect">
            <a:avLst/>
          </a:prstGeom>
        </p:spPr>
      </p:pic>
      <p:pic>
        <p:nvPicPr>
          <p:cNvPr id="92" name="Picture 91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1253567" y="2872318"/>
            <a:ext cx="880691" cy="324000"/>
          </a:xfrm>
          <a:prstGeom prst="rect">
            <a:avLst/>
          </a:prstGeom>
        </p:spPr>
      </p:pic>
      <p:pic>
        <p:nvPicPr>
          <p:cNvPr id="95" name="Picture 94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8216350" y="2987644"/>
            <a:ext cx="880691" cy="324000"/>
          </a:xfrm>
          <a:prstGeom prst="rect">
            <a:avLst/>
          </a:prstGeom>
        </p:spPr>
      </p:pic>
      <p:pic>
        <p:nvPicPr>
          <p:cNvPr id="96" name="Picture 95" descr="LogoLL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0" y="2616338"/>
            <a:ext cx="457200" cy="457200"/>
          </a:xfrm>
          <a:prstGeom prst="rect">
            <a:avLst/>
          </a:prstGeom>
        </p:spPr>
      </p:pic>
      <p:pic>
        <p:nvPicPr>
          <p:cNvPr id="97" name="Picture 96" descr="ess-superconductore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413" y="2308178"/>
            <a:ext cx="756000" cy="324000"/>
          </a:xfrm>
          <a:prstGeom prst="rect">
            <a:avLst/>
          </a:prstGeom>
        </p:spPr>
      </p:pic>
      <p:pic>
        <p:nvPicPr>
          <p:cNvPr id="98" name="Picture 97" descr="Danmarks_Tekniske_Universitet_(logo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549" y="2145283"/>
            <a:ext cx="320040" cy="4663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0" name="Picture 99" descr="tum_logo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630" y="2821085"/>
            <a:ext cx="953486" cy="32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" name="Picture 101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00" y="5152704"/>
            <a:ext cx="1328400" cy="324000"/>
          </a:xfrm>
          <a:prstGeom prst="rect">
            <a:avLst/>
          </a:prstGeom>
        </p:spPr>
      </p:pic>
      <p:pic>
        <p:nvPicPr>
          <p:cNvPr id="104" name="Picture 103" descr="logo-cn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55" y="4702174"/>
            <a:ext cx="929740" cy="324000"/>
          </a:xfrm>
          <a:prstGeom prst="rect">
            <a:avLst/>
          </a:prstGeom>
        </p:spPr>
      </p:pic>
      <p:pic>
        <p:nvPicPr>
          <p:cNvPr id="105" name="Picture 104" descr="PSI-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986" y="5733837"/>
            <a:ext cx="907200" cy="324000"/>
          </a:xfrm>
          <a:prstGeom prst="rect">
            <a:avLst/>
          </a:prstGeom>
        </p:spPr>
      </p:pic>
      <p:pic>
        <p:nvPicPr>
          <p:cNvPr id="106" name="Picture 105" descr="au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97" y="3394881"/>
            <a:ext cx="816693" cy="324000"/>
          </a:xfrm>
          <a:prstGeom prst="rect">
            <a:avLst/>
          </a:prstGeom>
        </p:spPr>
      </p:pic>
      <p:pic>
        <p:nvPicPr>
          <p:cNvPr id="108" name="Picture 107" descr="Macintosh HD:Users:helenebjorkman:Desktop:ESS_Logo_Frugal_Blue_RGB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669" y="1402825"/>
            <a:ext cx="644499" cy="3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037159" y="1275125"/>
            <a:ext cx="2108561" cy="480287"/>
            <a:chOff x="6037159" y="1275125"/>
            <a:chExt cx="2108561" cy="480287"/>
          </a:xfrm>
        </p:grpSpPr>
        <p:pic>
          <p:nvPicPr>
            <p:cNvPr id="59" name="Picture 58" descr="logoujf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87452" y="1629792"/>
            <a:ext cx="1311129" cy="434211"/>
            <a:chOff x="6960986" y="1901896"/>
            <a:chExt cx="1311129" cy="434211"/>
          </a:xfrm>
        </p:grpSpPr>
        <p:pic>
          <p:nvPicPr>
            <p:cNvPr id="101" name="Picture 100" descr="tum_lo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15944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3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05074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76128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48925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21868" y="2599102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65198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42311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07536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05038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8038" y="2331733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7706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67006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9705" y="4418944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9188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44795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88551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3247" y="5695808"/>
            <a:ext cx="1454165" cy="353852"/>
            <a:chOff x="1253649" y="5594737"/>
            <a:chExt cx="1454165" cy="353852"/>
          </a:xfrm>
        </p:grpSpPr>
        <p:sp>
          <p:nvSpPr>
            <p:cNvPr id="135" name="TextBox 134"/>
            <p:cNvSpPr txBox="1"/>
            <p:nvPr/>
          </p:nvSpPr>
          <p:spPr>
            <a:xfrm>
              <a:off x="2018360" y="5598887"/>
              <a:ext cx="354270" cy="3497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en-US" dirty="0"/>
                <a:t>+  </a:t>
              </a:r>
            </a:p>
          </p:txBody>
        </p:sp>
        <p:pic>
          <p:nvPicPr>
            <p:cNvPr id="93" name="Picture 92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1253649" y="5594737"/>
              <a:ext cx="880691" cy="324000"/>
            </a:xfrm>
            <a:prstGeom prst="rect">
              <a:avLst/>
            </a:prstGeom>
          </p:spPr>
        </p:pic>
        <p:pic>
          <p:nvPicPr>
            <p:cNvPr id="134" name="Picture 133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14" y="5598476"/>
              <a:ext cx="342900" cy="342900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49" name="TextBox 48"/>
          <p:cNvSpPr txBox="1"/>
          <p:nvPr/>
        </p:nvSpPr>
        <p:spPr>
          <a:xfrm>
            <a:off x="45056" y="1416009"/>
            <a:ext cx="30621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 Approved  Instruments</a:t>
            </a:r>
          </a:p>
          <a:p>
            <a:r>
              <a:rPr lang="en-US" dirty="0" smtClean="0"/>
              <a:t>E01 (Long Hall)  8 Instruments</a:t>
            </a:r>
          </a:p>
          <a:p>
            <a:r>
              <a:rPr lang="en-US" dirty="0" smtClean="0"/>
              <a:t>D01 (Short hall) 2 Instruments</a:t>
            </a:r>
          </a:p>
          <a:p>
            <a:r>
              <a:rPr lang="en-US" dirty="0" smtClean="0"/>
              <a:t>D03 (Short hall) 5 instruments</a:t>
            </a:r>
          </a:p>
        </p:txBody>
      </p:sp>
    </p:spTree>
    <p:extLst>
      <p:ext uri="{BB962C8B-B14F-4D97-AF65-F5344CB8AC3E}">
        <p14:creationId xmlns:p14="http://schemas.microsoft.com/office/powerpoint/2010/main" val="7680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t="7018" r="365" b="4636"/>
          <a:stretch/>
        </p:blipFill>
        <p:spPr>
          <a:xfrm>
            <a:off x="0" y="1350000"/>
            <a:ext cx="8122024" cy="5508000"/>
          </a:xfrm>
          <a:prstGeom prst="rect">
            <a:avLst/>
          </a:prstGeom>
        </p:spPr>
      </p:pic>
      <p:sp>
        <p:nvSpPr>
          <p:cNvPr id="4" name="Pie 3"/>
          <p:cNvSpPr/>
          <p:nvPr/>
        </p:nvSpPr>
        <p:spPr>
          <a:xfrm rot="4556507">
            <a:off x="-396038" y="826716"/>
            <a:ext cx="5809506" cy="7800010"/>
          </a:xfrm>
          <a:prstGeom prst="pie">
            <a:avLst>
              <a:gd name="adj1" fmla="val 14039472"/>
              <a:gd name="adj2" fmla="val 15911675"/>
            </a:avLst>
          </a:prstGeom>
          <a:solidFill>
            <a:schemeClr val="accent3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217659" y="476672"/>
            <a:ext cx="5865403" cy="665248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are instrument NBOA ?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493968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4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83098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4152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226949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971240" y="2493923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943222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220335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85560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083062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609638" y="2331732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245730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345030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539497" y="4387300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57212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22819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966575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sp>
        <p:nvSpPr>
          <p:cNvPr id="23" name="Oval 22"/>
          <p:cNvSpPr/>
          <p:nvPr/>
        </p:nvSpPr>
        <p:spPr>
          <a:xfrm>
            <a:off x="1966576" y="3890322"/>
            <a:ext cx="1461154" cy="1167079"/>
          </a:xfrm>
          <a:prstGeom prst="ellipse">
            <a:avLst/>
          </a:prstGeom>
          <a:solidFill>
            <a:schemeClr val="accent2">
              <a:alpha val="56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70504" y="4104000"/>
            <a:ext cx="868568" cy="7338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Line Callout 2 5"/>
          <p:cNvSpPr/>
          <p:nvPr/>
        </p:nvSpPr>
        <p:spPr>
          <a:xfrm>
            <a:off x="7596336" y="5949280"/>
            <a:ext cx="1466731" cy="7588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872"/>
              <a:gd name="adj6" fmla="val -31071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0 </a:t>
            </a:r>
          </a:p>
          <a:p>
            <a:pPr algn="ctr"/>
            <a:r>
              <a:rPr lang="en-US" dirty="0" smtClean="0"/>
              <a:t>In-monolith</a:t>
            </a:r>
            <a:endParaRPr lang="en-US" dirty="0"/>
          </a:p>
        </p:txBody>
      </p:sp>
      <p:sp>
        <p:nvSpPr>
          <p:cNvPr id="27" name="Line Callout 2 26"/>
          <p:cNvSpPr/>
          <p:nvPr/>
        </p:nvSpPr>
        <p:spPr>
          <a:xfrm>
            <a:off x="7596335" y="4991788"/>
            <a:ext cx="1466731" cy="7588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934"/>
              <a:gd name="adj6" fmla="val -2851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1 </a:t>
            </a:r>
          </a:p>
          <a:p>
            <a:pPr algn="ctr"/>
            <a:r>
              <a:rPr lang="en-US" dirty="0" smtClean="0"/>
              <a:t>In-Bunker</a:t>
            </a:r>
            <a:endParaRPr lang="en-US" dirty="0"/>
          </a:p>
        </p:txBody>
      </p:sp>
      <p:sp>
        <p:nvSpPr>
          <p:cNvPr id="28" name="Line Callout 2 27"/>
          <p:cNvSpPr/>
          <p:nvPr/>
        </p:nvSpPr>
        <p:spPr>
          <a:xfrm>
            <a:off x="7596336" y="4039507"/>
            <a:ext cx="1466731" cy="7588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885"/>
              <a:gd name="adj6" fmla="val -1249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2 </a:t>
            </a:r>
          </a:p>
          <a:p>
            <a:pPr algn="ctr"/>
            <a:r>
              <a:rPr lang="en-US" dirty="0" smtClean="0"/>
              <a:t>In-Hall</a:t>
            </a:r>
            <a:endParaRPr lang="en-US" dirty="0"/>
          </a:p>
        </p:txBody>
      </p:sp>
      <p:sp>
        <p:nvSpPr>
          <p:cNvPr id="31" name="Line Callout 2 30"/>
          <p:cNvSpPr/>
          <p:nvPr/>
        </p:nvSpPr>
        <p:spPr>
          <a:xfrm>
            <a:off x="7452320" y="1572860"/>
            <a:ext cx="1466731" cy="758873"/>
          </a:xfrm>
          <a:prstGeom prst="borderCallout2">
            <a:avLst>
              <a:gd name="adj1" fmla="val 27810"/>
              <a:gd name="adj2" fmla="val 1804"/>
              <a:gd name="adj3" fmla="val 33496"/>
              <a:gd name="adj4" fmla="val -18190"/>
              <a:gd name="adj5" fmla="val 109388"/>
              <a:gd name="adj6" fmla="val -968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3 </a:t>
            </a:r>
          </a:p>
          <a:p>
            <a:pPr algn="ctr"/>
            <a:r>
              <a:rPr lang="en-US" dirty="0" smtClean="0"/>
              <a:t>In-Cave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NBOA </a:t>
            </a:r>
            <a:br>
              <a:rPr lang="en-GB" dirty="0" smtClean="0"/>
            </a:br>
            <a:r>
              <a:rPr lang="en-GB" dirty="0" smtClean="0"/>
              <a:t>– all instruments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072" y="1988840"/>
            <a:ext cx="9161072" cy="14164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213" y="3479505"/>
            <a:ext cx="2134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IN-MONOLITH (NBOA)</a:t>
            </a:r>
          </a:p>
          <a:p>
            <a:r>
              <a:rPr lang="en-US" sz="1600" dirty="0" smtClean="0"/>
              <a:t>Line of sight           YES</a:t>
            </a:r>
          </a:p>
          <a:p>
            <a:r>
              <a:rPr lang="en-US" sz="1600" dirty="0" smtClean="0"/>
              <a:t>Length 	           3.5m</a:t>
            </a:r>
          </a:p>
          <a:p>
            <a:r>
              <a:rPr lang="en-US" sz="1600" dirty="0" smtClean="0"/>
              <a:t>Substrate	       Metallic</a:t>
            </a:r>
          </a:p>
          <a:p>
            <a:r>
              <a:rPr lang="en-US" sz="1600" dirty="0" smtClean="0"/>
              <a:t>Atmosphere     </a:t>
            </a:r>
            <a:r>
              <a:rPr lang="en-US" sz="1600" dirty="0" err="1" smtClean="0"/>
              <a:t>Vac</a:t>
            </a:r>
            <a:r>
              <a:rPr lang="en-US" sz="1600" dirty="0" smtClean="0"/>
              <a:t> / He</a:t>
            </a:r>
            <a:endParaRPr lang="en-US" sz="1600" dirty="0"/>
          </a:p>
          <a:p>
            <a:r>
              <a:rPr lang="en-US" sz="1600" dirty="0" smtClean="0"/>
              <a:t>QC regime	        Nuclear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667449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                     R5.5       R6.0                                                                       R11.5 (24.5)          R15 (28)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7183" y="5151815"/>
            <a:ext cx="2134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IN-MONOLITH (BPSO)</a:t>
            </a:r>
          </a:p>
          <a:p>
            <a:r>
              <a:rPr lang="en-US" sz="1600" dirty="0" smtClean="0"/>
              <a:t>Line of sight           YES</a:t>
            </a:r>
          </a:p>
          <a:p>
            <a:r>
              <a:rPr lang="en-US" sz="1600" dirty="0" smtClean="0"/>
              <a:t>Length 	           0.5m</a:t>
            </a:r>
          </a:p>
          <a:p>
            <a:r>
              <a:rPr lang="en-US" sz="1600" dirty="0" smtClean="0"/>
              <a:t>Substrate	       Metallic</a:t>
            </a:r>
          </a:p>
          <a:p>
            <a:r>
              <a:rPr lang="en-US" sz="1600" dirty="0" smtClean="0"/>
              <a:t>Atmosphere     </a:t>
            </a:r>
            <a:r>
              <a:rPr lang="en-US" sz="1600" dirty="0" err="1" smtClean="0"/>
              <a:t>Vac</a:t>
            </a:r>
            <a:r>
              <a:rPr lang="en-US" sz="1600" dirty="0" smtClean="0"/>
              <a:t> / He</a:t>
            </a:r>
            <a:endParaRPr lang="en-US" sz="1600" dirty="0"/>
          </a:p>
          <a:p>
            <a:r>
              <a:rPr lang="en-US" sz="1600" dirty="0" smtClean="0"/>
              <a:t>QC regime	        Safety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948264" y="3301945"/>
            <a:ext cx="201405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7784" y="3301945"/>
            <a:ext cx="419426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7704" y="3301945"/>
            <a:ext cx="563555" cy="2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520" y="3301945"/>
            <a:ext cx="152791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38943" y="3405244"/>
            <a:ext cx="25263" cy="1607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4" descr="ASSEMBLY DRAWING - ESS-0040663 - Rev 2 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9" t="50427" r="36692" b="34971"/>
          <a:stretch/>
        </p:blipFill>
        <p:spPr>
          <a:xfrm>
            <a:off x="4001233" y="3786202"/>
            <a:ext cx="5042577" cy="2797421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/>
        </p:nvSpPr>
        <p:spPr>
          <a:xfrm>
            <a:off x="7787146" y="7145189"/>
            <a:ext cx="1252495" cy="186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16416" y="5122153"/>
            <a:ext cx="5287" cy="559515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60616" y="7329085"/>
            <a:ext cx="1449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NOT this window </a:t>
            </a:r>
          </a:p>
          <a:p>
            <a:r>
              <a:rPr lang="en-US" dirty="0" smtClean="0"/>
              <a:t>‘Neutron beam window’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27784" y="3933056"/>
            <a:ext cx="3312368" cy="11161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52120" y="5250240"/>
            <a:ext cx="2639304" cy="151669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68941" y="2032180"/>
            <a:ext cx="7170700" cy="144732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NBOA in a nutshell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66" y="2883869"/>
            <a:ext cx="4324350" cy="2076450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7646434">
            <a:off x="1616903" y="3196326"/>
            <a:ext cx="3651050" cy="2833430"/>
          </a:xfrm>
          <a:prstGeom prst="arc">
            <a:avLst>
              <a:gd name="adj1" fmla="val 16663546"/>
              <a:gd name="adj2" fmla="val 29229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179512" y="162880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NBOA is a 3,5m of neutron optics installed within the target monolith.</a:t>
            </a:r>
          </a:p>
          <a:p>
            <a:r>
              <a:rPr lang="en-US" sz="2000" dirty="0" smtClean="0"/>
              <a:t>It’s job is to extract the good neutron from the moderator</a:t>
            </a:r>
            <a:r>
              <a:rPr lang="sv-SE" sz="2000" dirty="0" smtClean="0"/>
              <a:t> for use by instruments ... </a:t>
            </a:r>
          </a:p>
          <a:p>
            <a:r>
              <a:rPr lang="en-US" sz="2000" dirty="0" smtClean="0"/>
              <a:t>…. and to stop as many of the bad ones from getting out.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467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the first part of all of the facilities neutron instruments ….  each one is unique and critical their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7311" y="4778441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design and procurement is the responsibility of individual instrument teams …. </a:t>
            </a:r>
            <a:r>
              <a:rPr lang="en-US" sz="2000" dirty="0"/>
              <a:t>h</a:t>
            </a:r>
            <a:r>
              <a:rPr lang="en-US" sz="2000" dirty="0" smtClean="0"/>
              <a:t>owever the integration into the facility is shared. </a:t>
            </a:r>
          </a:p>
        </p:txBody>
      </p:sp>
      <p:sp>
        <p:nvSpPr>
          <p:cNvPr id="10" name="Arc 9"/>
          <p:cNvSpPr/>
          <p:nvPr/>
        </p:nvSpPr>
        <p:spPr>
          <a:xfrm rot="6969965">
            <a:off x="2040063" y="1974985"/>
            <a:ext cx="3651050" cy="2833430"/>
          </a:xfrm>
          <a:prstGeom prst="arc">
            <a:avLst>
              <a:gd name="adj1" fmla="val 17380805"/>
              <a:gd name="adj2" fmla="val 2061399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Arc 10"/>
          <p:cNvSpPr/>
          <p:nvPr/>
        </p:nvSpPr>
        <p:spPr>
          <a:xfrm rot="8917114">
            <a:off x="1263495" y="3423205"/>
            <a:ext cx="2511914" cy="2020434"/>
          </a:xfrm>
          <a:prstGeom prst="arc">
            <a:avLst>
              <a:gd name="adj1" fmla="val 18312551"/>
              <a:gd name="adj2" fmla="val 143731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6231323" y="2916962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installation of NBOA is on the critical path of all instruments</a:t>
            </a:r>
          </a:p>
        </p:txBody>
      </p:sp>
      <p:sp>
        <p:nvSpPr>
          <p:cNvPr id="13" name="Arc 12"/>
          <p:cNvSpPr/>
          <p:nvPr/>
        </p:nvSpPr>
        <p:spPr>
          <a:xfrm rot="2574751">
            <a:off x="3334173" y="1974985"/>
            <a:ext cx="2547663" cy="2833430"/>
          </a:xfrm>
          <a:prstGeom prst="arc">
            <a:avLst>
              <a:gd name="adj1" fmla="val 18190065"/>
              <a:gd name="adj2" fmla="val 2061399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64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NBOA ‘FAST TRACK’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FAST </a:t>
            </a:r>
            <a:r>
              <a:rPr lang="en-US" sz="2000" dirty="0"/>
              <a:t>TRACK is </a:t>
            </a:r>
            <a:r>
              <a:rPr lang="en-US" sz="2000" dirty="0" smtClean="0"/>
              <a:t>a </a:t>
            </a:r>
            <a:r>
              <a:rPr lang="en-US" sz="2000" dirty="0"/>
              <a:t>suit of </a:t>
            </a:r>
            <a:r>
              <a:rPr lang="en-US" sz="2000" b="1" dirty="0" smtClean="0"/>
              <a:t>targeted activities </a:t>
            </a:r>
            <a:r>
              <a:rPr lang="en-US" sz="2000" dirty="0"/>
              <a:t>undertaken NSS engineering integration </a:t>
            </a:r>
            <a:r>
              <a:rPr lang="en-US" sz="2000" dirty="0" smtClean="0"/>
              <a:t>team with partners </a:t>
            </a:r>
            <a:r>
              <a:rPr lang="en-US" sz="2000" dirty="0"/>
              <a:t>in addition to the normal integration and support </a:t>
            </a:r>
            <a:r>
              <a:rPr lang="en-US" sz="2000" dirty="0" smtClean="0"/>
              <a:t>activities.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initiatives are reserved </a:t>
            </a:r>
            <a:r>
              <a:rPr lang="en-US" sz="2000" dirty="0" smtClean="0"/>
              <a:t>for </a:t>
            </a:r>
            <a:r>
              <a:rPr lang="en-US" sz="2000" b="1" dirty="0" smtClean="0"/>
              <a:t>system </a:t>
            </a:r>
            <a:r>
              <a:rPr lang="en-US" sz="2000" b="1" dirty="0"/>
              <a:t>critical to the ESS </a:t>
            </a:r>
            <a:r>
              <a:rPr lang="en-US" sz="2000" dirty="0"/>
              <a:t>or </a:t>
            </a:r>
            <a:r>
              <a:rPr lang="en-US" sz="2000" dirty="0" smtClean="0"/>
              <a:t>the NSS </a:t>
            </a:r>
            <a:r>
              <a:rPr lang="en-US" sz="2000" dirty="0"/>
              <a:t>project as a whole on grounds of performance, safety, </a:t>
            </a:r>
            <a:r>
              <a:rPr lang="en-US" sz="2000" dirty="0" smtClean="0"/>
              <a:t>schedule, risk </a:t>
            </a:r>
            <a:r>
              <a:rPr lang="en-US" sz="2000" dirty="0"/>
              <a:t>or cost.</a:t>
            </a:r>
          </a:p>
          <a:p>
            <a:pPr marL="0" indent="0">
              <a:buNone/>
            </a:pPr>
            <a:r>
              <a:rPr lang="en-US" sz="2000" dirty="0"/>
              <a:t>The objective of </a:t>
            </a:r>
            <a:r>
              <a:rPr lang="en-US" sz="2000" dirty="0" smtClean="0"/>
              <a:t>these initiatives </a:t>
            </a:r>
            <a:r>
              <a:rPr lang="en-US" sz="2000" dirty="0"/>
              <a:t>is to </a:t>
            </a:r>
            <a:r>
              <a:rPr lang="en-US" sz="2000" b="1" dirty="0"/>
              <a:t>assist partners </a:t>
            </a:r>
            <a:r>
              <a:rPr lang="en-US" sz="2000" dirty="0"/>
              <a:t>ensure the quality, performance, integration and timely </a:t>
            </a:r>
            <a:r>
              <a:rPr lang="en-US" sz="2000" b="1" dirty="0"/>
              <a:t>delivery</a:t>
            </a:r>
            <a:r>
              <a:rPr lang="en-US" sz="2000" dirty="0"/>
              <a:t> of </a:t>
            </a:r>
            <a:r>
              <a:rPr lang="en-US" sz="2000" dirty="0" smtClean="0"/>
              <a:t>the critical </a:t>
            </a:r>
            <a:r>
              <a:rPr lang="en-US" sz="2000" dirty="0"/>
              <a:t>systems </a:t>
            </a:r>
            <a:r>
              <a:rPr lang="en-US" sz="2000" b="1" dirty="0" smtClean="0"/>
              <a:t>within their responsibility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Activities may </a:t>
            </a:r>
            <a:r>
              <a:rPr lang="en-US" sz="2000" dirty="0" smtClean="0"/>
              <a:t>include;</a:t>
            </a:r>
            <a:endParaRPr lang="en-US" sz="2000" dirty="0"/>
          </a:p>
          <a:p>
            <a:r>
              <a:rPr lang="en-US" sz="2000" dirty="0"/>
              <a:t>Conceptual design</a:t>
            </a:r>
          </a:p>
          <a:p>
            <a:r>
              <a:rPr lang="en-US" sz="2000" dirty="0" smtClean="0"/>
              <a:t>Integration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election and validation of </a:t>
            </a:r>
            <a:r>
              <a:rPr lang="en-US" sz="2000" dirty="0"/>
              <a:t>technical solutions</a:t>
            </a:r>
          </a:p>
          <a:p>
            <a:r>
              <a:rPr lang="en-US" sz="2000" dirty="0" smtClean="0"/>
              <a:t>Technical support during procurement</a:t>
            </a:r>
          </a:p>
          <a:p>
            <a:r>
              <a:rPr lang="en-US" sz="2000" dirty="0" smtClean="0"/>
              <a:t>Pre-competitive </a:t>
            </a:r>
            <a:r>
              <a:rPr lang="en-US" sz="2000" dirty="0"/>
              <a:t>discussion with potential </a:t>
            </a:r>
            <a:r>
              <a:rPr lang="en-US" sz="2000" dirty="0" smtClean="0"/>
              <a:t>suppliers</a:t>
            </a:r>
          </a:p>
          <a:p>
            <a:r>
              <a:rPr lang="en-US" sz="2000" dirty="0" smtClean="0"/>
              <a:t>Discussion with </a:t>
            </a:r>
            <a:r>
              <a:rPr lang="en-US" sz="2000" dirty="0"/>
              <a:t>authorities</a:t>
            </a:r>
          </a:p>
          <a:p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068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scope ;</a:t>
            </a:r>
          </a:p>
          <a:p>
            <a:pPr marL="0" indent="0">
              <a:buNone/>
            </a:pPr>
            <a:r>
              <a:rPr lang="en-US" sz="2400" dirty="0" smtClean="0"/>
              <a:t>For the NBOA of first </a:t>
            </a:r>
            <a:r>
              <a:rPr lang="en-US" sz="2400" dirty="0"/>
              <a:t>16 instruments</a:t>
            </a:r>
            <a:endParaRPr lang="en-US" sz="2400" dirty="0" smtClean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reliminary design</a:t>
            </a:r>
          </a:p>
          <a:p>
            <a:pPr lvl="1"/>
            <a:r>
              <a:rPr lang="en-US" sz="2000" dirty="0" smtClean="0"/>
              <a:t>Integration into ESS systems</a:t>
            </a:r>
          </a:p>
          <a:p>
            <a:pPr lvl="1"/>
            <a:r>
              <a:rPr lang="en-US" sz="2000" dirty="0" smtClean="0"/>
              <a:t>Support of pre-procurement discussion with suppliers</a:t>
            </a:r>
          </a:p>
          <a:p>
            <a:pPr lvl="1"/>
            <a:r>
              <a:rPr lang="en-US" sz="2000" dirty="0" smtClean="0"/>
              <a:t>Definition of delivery dates and batches </a:t>
            </a:r>
          </a:p>
          <a:p>
            <a:pPr lvl="1"/>
            <a:r>
              <a:rPr lang="en-US" sz="2000" dirty="0" smtClean="0"/>
              <a:t>Support of quality control</a:t>
            </a:r>
          </a:p>
          <a:p>
            <a:pPr lvl="1"/>
            <a:r>
              <a:rPr lang="en-US" sz="2000" dirty="0" smtClean="0"/>
              <a:t>Management of on-site NBOA-NBEX integration</a:t>
            </a:r>
          </a:p>
          <a:p>
            <a:pPr marL="57150" indent="0">
              <a:buNone/>
            </a:pPr>
            <a:r>
              <a:rPr lang="en-US" sz="2400" dirty="0" smtClean="0"/>
              <a:t>Excluded</a:t>
            </a:r>
          </a:p>
          <a:p>
            <a:pPr lvl="1"/>
            <a:r>
              <a:rPr lang="en-US" sz="2000" dirty="0"/>
              <a:t>Detailed design</a:t>
            </a:r>
          </a:p>
          <a:p>
            <a:pPr lvl="1"/>
            <a:r>
              <a:rPr lang="en-US" sz="2000" dirty="0"/>
              <a:t>Procurement</a:t>
            </a:r>
          </a:p>
          <a:p>
            <a:pPr lvl="1"/>
            <a:r>
              <a:rPr lang="en-US" sz="2000" dirty="0"/>
              <a:t>Installation</a:t>
            </a:r>
          </a:p>
          <a:p>
            <a:pPr marL="5715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7839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1" y="188640"/>
            <a:ext cx="7139136" cy="1143000"/>
          </a:xfrm>
        </p:spPr>
        <p:txBody>
          <a:bodyPr/>
          <a:lstStyle/>
          <a:p>
            <a:r>
              <a:rPr lang="en-US" dirty="0" smtClean="0"/>
              <a:t>NBOA-NBEX team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2607035" cy="4493096"/>
          </a:xfrm>
        </p:spPr>
        <p:txBody>
          <a:bodyPr/>
          <a:lstStyle/>
          <a:p>
            <a:r>
              <a:rPr lang="en-US" dirty="0" smtClean="0"/>
              <a:t>NBOA  (NSS) </a:t>
            </a:r>
          </a:p>
          <a:p>
            <a:pPr lvl="1"/>
            <a:r>
              <a:rPr lang="en-US" dirty="0" err="1" smtClean="0"/>
              <a:t>P.Bentley</a:t>
            </a:r>
            <a:endParaRPr lang="en-US" dirty="0" smtClean="0"/>
          </a:p>
          <a:p>
            <a:pPr lvl="1"/>
            <a:r>
              <a:rPr lang="en-US" dirty="0" err="1" smtClean="0"/>
              <a:t>I.Sutton</a:t>
            </a:r>
            <a:endParaRPr lang="en-US" dirty="0" smtClean="0"/>
          </a:p>
          <a:p>
            <a:pPr lvl="1"/>
            <a:r>
              <a:rPr lang="en-US" dirty="0" err="1" smtClean="0"/>
              <a:t>E.Nilsson</a:t>
            </a:r>
            <a:endParaRPr lang="en-US" dirty="0" smtClean="0"/>
          </a:p>
          <a:p>
            <a:pPr lvl="1"/>
            <a:r>
              <a:rPr lang="en-US" dirty="0" err="1" smtClean="0"/>
              <a:t>T.Ossman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63593" y="1628798"/>
            <a:ext cx="3384376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NBEX  (TD)</a:t>
            </a:r>
          </a:p>
          <a:p>
            <a:pPr lvl="1"/>
            <a:r>
              <a:rPr lang="en-US" dirty="0" smtClean="0"/>
              <a:t>N. de la Cour</a:t>
            </a:r>
          </a:p>
          <a:p>
            <a:pPr lvl="1"/>
            <a:r>
              <a:rPr lang="en-US" dirty="0" smtClean="0"/>
              <a:t>B. </a:t>
            </a:r>
            <a:r>
              <a:rPr lang="en-US" dirty="0" err="1" smtClean="0"/>
              <a:t>Jonsson</a:t>
            </a:r>
            <a:endParaRPr lang="en-US" dirty="0" smtClean="0"/>
          </a:p>
          <a:p>
            <a:pPr lvl="1"/>
            <a:r>
              <a:rPr lang="en-US" dirty="0" err="1" smtClean="0"/>
              <a:t>J.Koning</a:t>
            </a:r>
            <a:endParaRPr lang="en-US" dirty="0" smtClean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9" r="12381" b="16308"/>
          <a:stretch/>
        </p:blipFill>
        <p:spPr>
          <a:xfrm rot="326861">
            <a:off x="3296173" y="5077450"/>
            <a:ext cx="2211238" cy="17048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9866" y="4106915"/>
            <a:ext cx="3010496" cy="1240656"/>
            <a:chOff x="4712500" y="4569743"/>
            <a:chExt cx="3010496" cy="1240656"/>
          </a:xfrm>
        </p:grpSpPr>
        <p:grpSp>
          <p:nvGrpSpPr>
            <p:cNvPr id="9" name="Group 8"/>
            <p:cNvGrpSpPr/>
            <p:nvPr/>
          </p:nvGrpSpPr>
          <p:grpSpPr>
            <a:xfrm>
              <a:off x="4728635" y="4569743"/>
              <a:ext cx="2994361" cy="889334"/>
              <a:chOff x="3064170" y="4130133"/>
              <a:chExt cx="3977188" cy="117731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9" t="24837" r="12381" b="42301"/>
              <a:stretch/>
            </p:blipFill>
            <p:spPr>
              <a:xfrm>
                <a:off x="3064170" y="4130133"/>
                <a:ext cx="3455251" cy="117731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 rot="1010016">
                <a:off x="4505997" y="4391804"/>
                <a:ext cx="2535361" cy="4166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075470">
              <a:off x="4712500" y="5134952"/>
              <a:ext cx="2323482" cy="675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 rot="1010016">
              <a:off x="5710930" y="4572795"/>
              <a:ext cx="1995490" cy="4420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9" r="12381" b="16308"/>
          <a:stretch/>
        </p:blipFill>
        <p:spPr>
          <a:xfrm rot="241382">
            <a:off x="5639739" y="3713204"/>
            <a:ext cx="2200083" cy="16849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252745">
            <a:off x="5712348" y="4263012"/>
            <a:ext cx="2054864" cy="358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15"/>
          <p:cNvSpPr/>
          <p:nvPr/>
        </p:nvSpPr>
        <p:spPr>
          <a:xfrm>
            <a:off x="1608438" y="5473258"/>
            <a:ext cx="894338" cy="648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ight Arrow 16"/>
          <p:cNvSpPr/>
          <p:nvPr/>
        </p:nvSpPr>
        <p:spPr>
          <a:xfrm rot="10800000">
            <a:off x="5822473" y="5605550"/>
            <a:ext cx="894338" cy="648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6588383" y="32890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9" name="Picture 2" descr="D:\Dropbox Ops\Dropbox\OPs\NBOA Neutron beam optics assembly\Team\phi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11488" b="12659"/>
          <a:stretch/>
        </p:blipFill>
        <p:spPr bwMode="auto">
          <a:xfrm>
            <a:off x="202049" y="2102653"/>
            <a:ext cx="783084" cy="9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Dropbox Ops\Dropbox\OPs\NBOA Neutron beam optics assembly\Team\Beng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6065"/>
          <a:stretch/>
        </p:blipFill>
        <p:spPr bwMode="auto">
          <a:xfrm>
            <a:off x="8141939" y="2725213"/>
            <a:ext cx="812060" cy="9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Dropbox Ops\Dropbox\OPs\NBOA Neutron beam optics assembly\Team\jarich-koni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13065" r="9088"/>
          <a:stretch/>
        </p:blipFill>
        <p:spPr bwMode="auto">
          <a:xfrm>
            <a:off x="8141939" y="3823276"/>
            <a:ext cx="812060" cy="10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Dropbox Ops\Dropbox\OPs\NBOA Neutron beam optics assembly\Team\Tala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9"/>
          <a:stretch/>
        </p:blipFill>
        <p:spPr bwMode="auto">
          <a:xfrm>
            <a:off x="202049" y="4993227"/>
            <a:ext cx="795781" cy="9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Dropbox Ops\Dropbox\OPs\NBOA Neutron beam optics assembly\Team\Naj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1"/>
          <a:stretch/>
        </p:blipFill>
        <p:spPr bwMode="auto">
          <a:xfrm>
            <a:off x="8141939" y="1705243"/>
            <a:ext cx="812060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Dropbox Ops\Dropbox\OPs\NBOA Neutron beam optics assembly\Team\Eri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4722" r="17200" b="15078"/>
          <a:stretch/>
        </p:blipFill>
        <p:spPr bwMode="auto">
          <a:xfrm>
            <a:off x="189025" y="4106915"/>
            <a:ext cx="768945" cy="8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:\Dropbox Ops\Dropbox\OPs\NBOA Neutron beam optics assembly\Team\Iain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-1" r="11569" b="1090"/>
          <a:stretch/>
        </p:blipFill>
        <p:spPr bwMode="auto">
          <a:xfrm>
            <a:off x="192930" y="3086050"/>
            <a:ext cx="749708" cy="9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55967"/>
      </p:ext>
    </p:extLst>
  </p:cSld>
  <p:clrMapOvr>
    <a:masterClrMapping/>
  </p:clrMapOvr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2181</TotalTime>
  <Words>868</Words>
  <Application>Microsoft Office PowerPoint</Application>
  <PresentationFormat>On-screen Show (4:3)</PresentationFormat>
  <Paragraphs>295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Chess Core Powerpoint</vt:lpstr>
      <vt:lpstr>Neutron beam optics assembly  Preliminary design review Overview</vt:lpstr>
      <vt:lpstr>Agenda</vt:lpstr>
      <vt:lpstr>NSS Neutron Instrument  </vt:lpstr>
      <vt:lpstr>Where are instrument NBOA ?  </vt:lpstr>
      <vt:lpstr>NBOA  – all instruments</vt:lpstr>
      <vt:lpstr>NBOA in a nutshell</vt:lpstr>
      <vt:lpstr>Objectives NBOA ‘FAST TRACK’</vt:lpstr>
      <vt:lpstr>Scope</vt:lpstr>
      <vt:lpstr>NBOA-NBEX team</vt:lpstr>
      <vt:lpstr>Stakeholder interaction</vt:lpstr>
      <vt:lpstr>Requirements  - SH Instruments</vt:lpstr>
      <vt:lpstr>Requirements - SH Facility </vt:lpstr>
      <vt:lpstr>Requirements - SH NSS Project</vt:lpstr>
      <vt:lpstr>Why now ?</vt:lpstr>
      <vt:lpstr>Planned order of commencement of operation of first 8 instruments</vt:lpstr>
      <vt:lpstr>INSTRUMENT INSTALLATION COMMENCING IN …</vt:lpstr>
      <vt:lpstr>Thanks for joining us Questions are welcome !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Iain Sutton</cp:lastModifiedBy>
  <cp:revision>102</cp:revision>
  <cp:lastPrinted>2016-12-22T10:18:57Z</cp:lastPrinted>
  <dcterms:created xsi:type="dcterms:W3CDTF">2013-10-29T16:05:10Z</dcterms:created>
  <dcterms:modified xsi:type="dcterms:W3CDTF">2017-06-15T15:10:01Z</dcterms:modified>
</cp:coreProperties>
</file>