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94" r:id="rId4"/>
    <p:sldId id="299" r:id="rId5"/>
    <p:sldId id="314" r:id="rId6"/>
    <p:sldId id="313" r:id="rId7"/>
    <p:sldId id="311" r:id="rId8"/>
    <p:sldId id="315" r:id="rId9"/>
    <p:sldId id="308" r:id="rId10"/>
    <p:sldId id="293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4EE347-2542-CA40-86F0-740F37E9DE56}">
          <p14:sldIdLst>
            <p14:sldId id="256"/>
          </p14:sldIdLst>
        </p14:section>
        <p14:section name="Intro (Why &amp; What)" id="{EA1AF934-E4F5-4504-AC39-A97EB812D0A2}">
          <p14:sldIdLst>
            <p14:sldId id="289"/>
          </p14:sldIdLst>
        </p14:section>
        <p14:section name="Challenge overview" id="{BA09428B-3455-46C8-8688-DFE6B6B5362C}">
          <p14:sldIdLst>
            <p14:sldId id="294"/>
          </p14:sldIdLst>
        </p14:section>
        <p14:section name="Challenges" id="{0C436A5B-DB2D-DC4C-9E1F-6F2097B9111B}">
          <p14:sldIdLst>
            <p14:sldId id="299"/>
            <p14:sldId id="314"/>
            <p14:sldId id="313"/>
            <p14:sldId id="311"/>
          </p14:sldIdLst>
        </p14:section>
        <p14:section name="Philosophy" id="{ABE6934D-18E1-4E08-A299-4EEA798251C4}">
          <p14:sldIdLst>
            <p14:sldId id="315"/>
          </p14:sldIdLst>
        </p14:section>
        <p14:section name="Approach" id="{F20EB348-3DD0-4C99-B75B-73D05803E45A}">
          <p14:sldIdLst>
            <p14:sldId id="308"/>
          </p14:sldIdLst>
        </p14:section>
        <p14:section name="END" id="{A72B613B-28EE-C044-9C13-A72DB2F12B8A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4" autoAdjust="0"/>
    <p:restoredTop sz="86971" autoAdjust="0"/>
  </p:normalViewPr>
  <p:slideViewPr>
    <p:cSldViewPr>
      <p:cViewPr varScale="1">
        <p:scale>
          <a:sx n="74" d="100"/>
          <a:sy n="74" d="100"/>
        </p:scale>
        <p:origin x="-5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9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2017-06-15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first time at ESS a unique facility </a:t>
            </a:r>
          </a:p>
          <a:p>
            <a:r>
              <a:rPr lang="en-US" baseline="0" dirty="0" smtClean="0"/>
              <a:t>But many issues are not unique to ESS and are faced at all neutron facilities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3368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Protons on target summer 2019 (Q3)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Closure on Monolith vessel End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Installation inserts Q2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Delivery of inserts Q1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Procurements – Supply ~12month</a:t>
            </a:r>
          </a:p>
          <a:p>
            <a:pPr marL="285750" indent="-285750">
              <a:buFont typeface="Arial"/>
              <a:buChar char="•"/>
            </a:pPr>
            <a:endParaRPr lang="en-US" sz="1200" dirty="0" smtClean="0">
              <a:solidFill>
                <a:srgbClr val="59595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rgbClr val="595959"/>
                </a:solidFill>
              </a:rPr>
              <a:t>Which implies order placement for in-monolith optics Q2-Q3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DB26A-AFDC-8644-8846-FB455FF8DD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4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15/06/2017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frm2.tum.de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psi.ch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hyperlink" Target="http://ill.fr/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://cea.fr/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 smtClean="0"/>
              <a:t>Neutron beam optics assembly </a:t>
            </a:r>
            <a:br>
              <a:rPr lang="en-GB" dirty="0" smtClean="0"/>
            </a:br>
            <a:r>
              <a:rPr lang="en-GB" dirty="0" smtClean="0"/>
              <a:t>Preliminary design review</a:t>
            </a:r>
            <a:br>
              <a:rPr lang="en-GB" dirty="0" smtClean="0"/>
            </a:br>
            <a:r>
              <a:rPr lang="en-GB" dirty="0" smtClean="0"/>
              <a:t>Challenges </a:t>
            </a:r>
            <a:r>
              <a:rPr lang="en-GB" smtClean="0"/>
              <a:t>&amp; Philosophy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smtClean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15 June, 2017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4167899"/>
            <a:ext cx="6400800" cy="1752600"/>
          </a:xfrm>
        </p:spPr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I. Sutton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Neutron Instrument Technologies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On behalf of NBOA – (NBEX) engineering team</a:t>
            </a: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pPr algn="ctr"/>
            <a:r>
              <a:rPr lang="en-US" dirty="0" smtClean="0"/>
              <a:t>Thanks for joining us</a:t>
            </a:r>
            <a:br>
              <a:rPr lang="en-US" dirty="0" smtClean="0"/>
            </a:br>
            <a:r>
              <a:rPr lang="en-US" dirty="0" smtClean="0"/>
              <a:t>Questions are welcome 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747664" y="4797152"/>
            <a:ext cx="5648672" cy="84164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I.Sutton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On behalf of NBOA-(NBEX)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  <p:pic>
        <p:nvPicPr>
          <p:cNvPr id="7" name="Picture 2" descr="C:\Users\iainsutton\Desktop\thankyou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3" r="53966" b="19341"/>
          <a:stretch/>
        </p:blipFill>
        <p:spPr bwMode="auto">
          <a:xfrm>
            <a:off x="395536" y="3430429"/>
            <a:ext cx="2287241" cy="155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presentation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Key technical challenges</a:t>
            </a:r>
          </a:p>
          <a:p>
            <a:r>
              <a:rPr lang="en-US" dirty="0" smtClean="0"/>
              <a:t>Collaborative engineering</a:t>
            </a:r>
          </a:p>
          <a:p>
            <a:r>
              <a:rPr lang="en-US" dirty="0" smtClean="0"/>
              <a:t>Design philosophy</a:t>
            </a:r>
          </a:p>
          <a:p>
            <a:r>
              <a:rPr lang="en-US" dirty="0" smtClean="0"/>
              <a:t>Design approach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5122" name="Picture 2" descr="Image result for socrat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/>
        </p:blipFill>
        <p:spPr bwMode="auto">
          <a:xfrm>
            <a:off x="4355976" y="4005064"/>
            <a:ext cx="4399666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29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technical challenges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6" name="Picture 5" descr="SINQ-39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290" y="2852936"/>
            <a:ext cx="5539988" cy="36004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issues</a:t>
            </a:r>
          </a:p>
          <a:p>
            <a:r>
              <a:rPr lang="en-US" dirty="0" smtClean="0"/>
              <a:t>Long term performance of optics</a:t>
            </a:r>
          </a:p>
          <a:p>
            <a:pPr lvl="1"/>
            <a:r>
              <a:rPr lang="en-US" dirty="0" smtClean="0"/>
              <a:t>Radiation hardness</a:t>
            </a:r>
          </a:p>
          <a:p>
            <a:pPr lvl="1"/>
            <a:r>
              <a:rPr lang="en-US" dirty="0" smtClean="0"/>
              <a:t>Radiation Shielding</a:t>
            </a:r>
          </a:p>
          <a:p>
            <a:r>
              <a:rPr lang="en-US" dirty="0" smtClean="0"/>
              <a:t>Mechanical Integration</a:t>
            </a:r>
          </a:p>
          <a:p>
            <a:r>
              <a:rPr lang="en-US" dirty="0" smtClean="0"/>
              <a:t>Validation/ Certification</a:t>
            </a:r>
          </a:p>
          <a:p>
            <a:r>
              <a:rPr lang="en-US" dirty="0" smtClean="0"/>
              <a:t>Buildability</a:t>
            </a:r>
          </a:p>
          <a:p>
            <a:r>
              <a:rPr lang="en-US" dirty="0" smtClean="0"/>
              <a:t>Alignment</a:t>
            </a:r>
          </a:p>
          <a:p>
            <a:endParaRPr lang="en-US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0286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959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772816"/>
            <a:ext cx="6563072" cy="20490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Looking for experience from the community </a:t>
            </a:r>
          </a:p>
          <a:p>
            <a:r>
              <a:rPr lang="en-US" dirty="0" smtClean="0"/>
              <a:t>The ESS project community</a:t>
            </a:r>
          </a:p>
          <a:p>
            <a:r>
              <a:rPr lang="en-US" dirty="0" smtClean="0"/>
              <a:t>The DENIM community</a:t>
            </a:r>
          </a:p>
          <a:p>
            <a:r>
              <a:rPr lang="en-US" dirty="0" smtClean="0"/>
              <a:t>Expert panel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01862"/>
            <a:ext cx="4642318" cy="378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84174" y="3861149"/>
            <a:ext cx="3762212" cy="2841192"/>
            <a:chOff x="251520" y="3693650"/>
            <a:chExt cx="3918238" cy="3164349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885" y="6158808"/>
              <a:ext cx="1242591" cy="50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6144081"/>
              <a:ext cx="1152128" cy="638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ttp://www-centre-saclay.cea.fr/var/ezwebin_site/storage/images/llb-logo/29204-1-fre-FR/LLB-Logo_lar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539" y="6234624"/>
              <a:ext cx="1027197" cy="623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Dropbox Ops\Dropbox\OPs\0-ADMIN\0-DESKTOP\13Q3\Content\Tum_logo.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5068633"/>
              <a:ext cx="1057349" cy="1057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Dropbox Ops\Dropbox\OPs\0-DATABASE\DB FACILITIES\ANSTO\ANSTO_logo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203" y="5597308"/>
              <a:ext cx="1378872" cy="40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Dropbox Ops\Dropbox\OPs\1-PRJ MANAGEMENT\HOW TO\P-1 Preproject\Pre project\Pre-Project Tools\Instrument characteristics_fichiers\logoill150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967" y="5052871"/>
              <a:ext cx="1100392" cy="1035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ISIS Home Page - Link to home page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43" r="30189"/>
            <a:stretch/>
          </p:blipFill>
          <p:spPr bwMode="auto">
            <a:xfrm>
              <a:off x="251520" y="3713799"/>
              <a:ext cx="2328193" cy="60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3" name="Picture 9" descr="Image result for SNS logo neutr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255" y="4622350"/>
              <a:ext cx="1234477" cy="826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Image result for NIST logo neutron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7521" y="3693650"/>
              <a:ext cx="1482237" cy="739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Image result for MLF  logo neutron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7" t="17260" r="8945" b="17641"/>
            <a:stretch/>
          </p:blipFill>
          <p:spPr bwMode="auto">
            <a:xfrm>
              <a:off x="395911" y="4356933"/>
              <a:ext cx="1621022" cy="600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663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effort</a:t>
            </a:r>
            <a:br>
              <a:rPr lang="en-US" dirty="0" smtClean="0"/>
            </a:br>
            <a:r>
              <a:rPr lang="en-US" dirty="0" smtClean="0"/>
              <a:t>Expert panel (and us)</a:t>
            </a:r>
            <a:endParaRPr lang="sv-SE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7966306"/>
              </p:ext>
            </p:extLst>
          </p:nvPr>
        </p:nvGraphicFramePr>
        <p:xfrm>
          <a:off x="395536" y="2018457"/>
          <a:ext cx="3600400" cy="206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949"/>
                <a:gridCol w="1035309"/>
                <a:gridCol w="927142"/>
              </a:tblGrid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Name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Role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Facility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dirty="0" smtClean="0">
                          <a:effectLst/>
                        </a:rPr>
                        <a:t>Dr Phil </a:t>
                      </a:r>
                      <a:r>
                        <a:rPr lang="sv-SE" sz="1100" b="0" dirty="0">
                          <a:effectLst/>
                        </a:rPr>
                        <a:t>Bentley</a:t>
                      </a:r>
                      <a:endParaRPr lang="sv-SE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Presenter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ESS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>
                          <a:effectLst/>
                        </a:rPr>
                        <a:t>Iain sutton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Presenter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ESS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>
                          <a:effectLst/>
                        </a:rPr>
                        <a:t>Erik Nilsson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Participant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ESS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>
                          <a:effectLst/>
                        </a:rPr>
                        <a:t>Talal Ossman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Participant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ESS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u="sng" dirty="0">
                          <a:effectLst/>
                          <a:hlinkClick r:id="rId2"/>
                        </a:rPr>
                        <a:t>Dr Uwe Filges</a:t>
                      </a:r>
                      <a:endParaRPr lang="sv-SE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Panel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 smtClean="0">
                          <a:effectLst/>
                        </a:rPr>
                        <a:t>PSI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u="sng">
                          <a:effectLst/>
                          <a:hlinkClick r:id="rId3"/>
                        </a:rPr>
                        <a:t>Dr Peter Link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u="sng">
                          <a:effectLst/>
                        </a:rPr>
                        <a:t>Panel Chair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FRM2-TUM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u="sng">
                          <a:effectLst/>
                          <a:hlinkClick r:id="rId3"/>
                        </a:rPr>
                        <a:t>Christian Breunig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u="sng">
                          <a:effectLst/>
                        </a:rPr>
                        <a:t>Panel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FRM2-TUM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u="sng" dirty="0">
                          <a:effectLst/>
                          <a:hlinkClick r:id="rId4"/>
                        </a:rPr>
                        <a:t>Dr MENELLE Alain</a:t>
                      </a:r>
                      <a:endParaRPr lang="sv-SE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u="sng">
                          <a:effectLst/>
                        </a:rPr>
                        <a:t>Panel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LLB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89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>
                          <a:effectLst/>
                          <a:highlight>
                            <a:srgbClr val="D3D3D3"/>
                          </a:highlight>
                        </a:rPr>
                        <a:t>Dr Michael Kreuz</a:t>
                      </a:r>
                      <a:endParaRPr lang="sv-SE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u="sng" dirty="0">
                          <a:effectLst/>
                          <a:highlight>
                            <a:srgbClr val="D3D3D3"/>
                          </a:highlight>
                        </a:rPr>
                        <a:t>Panel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  <a:highlight>
                            <a:srgbClr val="D3D3D3"/>
                          </a:highlight>
                        </a:rPr>
                        <a:t>ILL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180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b="0" u="sng" dirty="0">
                          <a:effectLst/>
                          <a:highlight>
                            <a:srgbClr val="D3D3D3"/>
                          </a:highlight>
                          <a:hlinkClick r:id="rId5"/>
                        </a:rPr>
                        <a:t>Dr CALZAVARA Yoann</a:t>
                      </a:r>
                      <a:endParaRPr lang="sv-SE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u="sng">
                          <a:effectLst/>
                          <a:highlight>
                            <a:srgbClr val="D3D3D3"/>
                          </a:highlight>
                        </a:rPr>
                        <a:t>Panel</a:t>
                      </a:r>
                      <a:endParaRPr lang="sv-SE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  <a:highlight>
                            <a:srgbClr val="D3D3D3"/>
                          </a:highlight>
                        </a:rPr>
                        <a:t>ILL</a:t>
                      </a:r>
                      <a:endParaRPr lang="sv-SE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10" name="Content Placeholder 9" descr="DSC02102(1)"/>
          <p:cNvPicPr>
            <a:picLocks noGrp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3"/>
            <a:ext cx="3600400" cy="2427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394370" y="1556792"/>
            <a:ext cx="2358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PSI 11 April 2017 </a:t>
            </a:r>
            <a:endParaRPr lang="sv-SE" sz="2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293" y="6176385"/>
            <a:ext cx="1242591" cy="50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" y="6144081"/>
            <a:ext cx="1152128" cy="63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-centre-saclay.cea.fr/var/ezwebin_site/storage/images/llb-logo/29204-1-fre-FR/LLB-Logo_larg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96" y="6159857"/>
            <a:ext cx="1027197" cy="62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4429883" y="2340433"/>
            <a:ext cx="4464495" cy="3951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Radiation heating and thermal management strategies.</a:t>
            </a:r>
            <a:endParaRPr lang="sv-SE" dirty="0" smtClean="0"/>
          </a:p>
          <a:p>
            <a:r>
              <a:rPr lang="en-US" dirty="0" smtClean="0"/>
              <a:t>Long term radiation, thermal and mechanical damage </a:t>
            </a:r>
          </a:p>
          <a:p>
            <a:r>
              <a:rPr lang="en-US" dirty="0"/>
              <a:t>O</a:t>
            </a:r>
            <a:r>
              <a:rPr lang="en-US" dirty="0" smtClean="0"/>
              <a:t>perating atmospheres</a:t>
            </a:r>
            <a:endParaRPr lang="sv-SE" dirty="0" smtClean="0"/>
          </a:p>
          <a:p>
            <a:r>
              <a:rPr lang="sv-SE" dirty="0" smtClean="0"/>
              <a:t>Sealing and windows</a:t>
            </a:r>
          </a:p>
          <a:p>
            <a:r>
              <a:rPr lang="sv-SE" dirty="0" smtClean="0"/>
              <a:t>Alignment strategy</a:t>
            </a:r>
          </a:p>
          <a:p>
            <a:r>
              <a:rPr lang="en-US" dirty="0" smtClean="0"/>
              <a:t>Risk mitigation (Contamination, leakage, Failure)</a:t>
            </a:r>
            <a:endParaRPr lang="sv-SE" dirty="0" smtClean="0"/>
          </a:p>
          <a:p>
            <a:r>
              <a:rPr lang="sv-SE" dirty="0"/>
              <a:t>W</a:t>
            </a:r>
            <a:r>
              <a:rPr lang="sv-SE" dirty="0" smtClean="0"/>
              <a:t>aste management</a:t>
            </a:r>
          </a:p>
          <a:p>
            <a:endParaRPr lang="sv-SE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sv-SE" dirty="0"/>
          </a:p>
        </p:txBody>
      </p:sp>
      <p:pic>
        <p:nvPicPr>
          <p:cNvPr id="3074" name="Picture 2" descr="Image result for ESS  logo neutr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84" y="6188452"/>
            <a:ext cx="1157319" cy="6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3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&amp;</a:t>
            </a:r>
            <a:br>
              <a:rPr lang="en-US" dirty="0" smtClean="0"/>
            </a:br>
            <a:r>
              <a:rPr lang="en-US" dirty="0" smtClean="0"/>
              <a:t>Decisions</a:t>
            </a:r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536" y="1844824"/>
            <a:ext cx="5400600" cy="395128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200" dirty="0" smtClean="0"/>
              <a:t>Validation of designs key points</a:t>
            </a:r>
          </a:p>
          <a:p>
            <a:pPr marL="0" lvl="0" indent="0">
              <a:buNone/>
            </a:pPr>
            <a:endParaRPr lang="en-US" sz="3200" dirty="0" smtClean="0"/>
          </a:p>
          <a:p>
            <a:pPr lvl="0"/>
            <a:r>
              <a:rPr lang="en-US" sz="3200" dirty="0" smtClean="0"/>
              <a:t>Architecture</a:t>
            </a:r>
            <a:endParaRPr lang="sv-SE" sz="3200" dirty="0"/>
          </a:p>
          <a:p>
            <a:pPr lvl="0"/>
            <a:r>
              <a:rPr lang="en-US" sz="3200" dirty="0" smtClean="0"/>
              <a:t>Cooling</a:t>
            </a:r>
          </a:p>
          <a:p>
            <a:pPr lvl="0"/>
            <a:r>
              <a:rPr lang="en-US" sz="3200" dirty="0" smtClean="0"/>
              <a:t>Atmosphere</a:t>
            </a:r>
            <a:endParaRPr lang="sv-SE" sz="3200" dirty="0"/>
          </a:p>
          <a:p>
            <a:pPr lvl="0"/>
            <a:r>
              <a:rPr lang="sv-SE" sz="3200" dirty="0" smtClean="0"/>
              <a:t>Materials</a:t>
            </a:r>
            <a:endParaRPr lang="sv-SE" sz="3200" dirty="0"/>
          </a:p>
          <a:p>
            <a:pPr lvl="0"/>
            <a:r>
              <a:rPr lang="sv-SE" sz="3200" dirty="0" smtClean="0"/>
              <a:t>Coatings</a:t>
            </a:r>
            <a:endParaRPr lang="sv-SE" sz="3200" dirty="0"/>
          </a:p>
          <a:p>
            <a:pPr lvl="0"/>
            <a:r>
              <a:rPr lang="sv-SE" sz="3200" dirty="0" smtClean="0"/>
              <a:t>Alignment</a:t>
            </a:r>
            <a:endParaRPr lang="sv-SE" sz="3200" dirty="0"/>
          </a:p>
          <a:p>
            <a:endParaRPr lang="sv-SE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41">
            <a:off x="5542012" y="2564538"/>
            <a:ext cx="2521307" cy="3493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0034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Supplier input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All Major European suppliers consulted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Buildability</a:t>
            </a:r>
          </a:p>
          <a:p>
            <a:r>
              <a:rPr lang="en-US" dirty="0" smtClean="0"/>
              <a:t>Materials</a:t>
            </a:r>
          </a:p>
          <a:p>
            <a:r>
              <a:rPr lang="en-US" dirty="0" smtClean="0"/>
              <a:t>Performance</a:t>
            </a:r>
          </a:p>
          <a:p>
            <a:r>
              <a:rPr lang="en-US" dirty="0" smtClean="0"/>
              <a:t>Cost reduction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Design for manufacture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  <p:pic>
        <p:nvPicPr>
          <p:cNvPr id="4098" name="Picture 2" descr="D:\Dropbox Ops\Dropbox\OPs\NBOA Neutron beam optics assembly\Input from Guide Suppliers\2017Q1 Supplier visits\S-DH\DSC011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655913" cy="18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Dropbox Ops\Dropbox\OPs\NBOA Neutron beam optics assembly\Input from Guide Suppliers\2017Q1 Supplier visits\Mirroton\photo\DSC011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" r="11441" b="17605"/>
          <a:stretch/>
        </p:blipFill>
        <p:spPr bwMode="auto">
          <a:xfrm>
            <a:off x="6084168" y="5050432"/>
            <a:ext cx="2930759" cy="16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Dropbox Ops\Dropbox\OPs\NBOA Neutron beam optics assembly\Input from Guide Suppliers\2017Q1 Supplier visits\SNAG\DSC01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426" y="3215522"/>
            <a:ext cx="3397478" cy="19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Image result for swiss neutronics  logo neutron"/>
          <p:cNvSpPr>
            <a:spLocks noChangeAspect="1" noChangeArrowheads="1"/>
          </p:cNvSpPr>
          <p:nvPr/>
        </p:nvSpPr>
        <p:spPr bwMode="auto">
          <a:xfrm>
            <a:off x="155575" y="-623888"/>
            <a:ext cx="7620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9" descr="Image result for swiss neutronics  logo neutron"/>
          <p:cNvSpPr>
            <a:spLocks noChangeAspect="1" noChangeArrowheads="1"/>
          </p:cNvSpPr>
          <p:nvPr/>
        </p:nvSpPr>
        <p:spPr bwMode="auto">
          <a:xfrm>
            <a:off x="307975" y="-471488"/>
            <a:ext cx="76200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107" name="Picture 11" descr="Image result for swiss neutronics  logo neutr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93095"/>
            <a:ext cx="2239417" cy="3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3" descr="Image result for mirrotron  logo neutr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15" descr="Image result for mirrotron  logo neutr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113" name="Picture 17" descr="Image result for mirrotron  logo neutr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547" y="4929039"/>
            <a:ext cx="1578528" cy="3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84785"/>
            <a:ext cx="1794619" cy="33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576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philosophy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964591"/>
            <a:ext cx="7931224" cy="395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/>
              <a:t>    </a:t>
            </a:r>
            <a:r>
              <a:rPr lang="en-US" sz="4300" b="1" dirty="0" smtClean="0"/>
              <a:t>“KISS”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Critical systems shall be;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Robust</a:t>
            </a:r>
          </a:p>
          <a:p>
            <a:r>
              <a:rPr lang="en-US" sz="2800" dirty="0" smtClean="0"/>
              <a:t>Performant</a:t>
            </a:r>
          </a:p>
          <a:p>
            <a:r>
              <a:rPr lang="en-US" sz="2800" dirty="0" smtClean="0"/>
              <a:t>Cost effective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…..in a word simple 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  <p:pic>
        <p:nvPicPr>
          <p:cNvPr id="2050" name="Picture 2" descr="C:\Users\iainsutton\Desktop\si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07" y="3356992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6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5" name="Picture 2" descr="C:\Users\iainsutton\Dropbox\OPs\00-OpS Current\OPS17-19 NBOA Workshop\al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6" t="10552" r="5003" b="19910"/>
          <a:stretch/>
        </p:blipFill>
        <p:spPr bwMode="auto">
          <a:xfrm>
            <a:off x="3012186" y="0"/>
            <a:ext cx="6133362" cy="336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996952"/>
            <a:ext cx="8568952" cy="397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 challenges are shared by all guides solutions should be also …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Develop </a:t>
            </a:r>
            <a:r>
              <a:rPr lang="en-US" sz="2400" dirty="0"/>
              <a:t>high performance, robust, cost effective </a:t>
            </a:r>
            <a:r>
              <a:rPr lang="en-US" sz="2400" dirty="0" smtClean="0"/>
              <a:t>generic &amp; modular design </a:t>
            </a:r>
            <a:r>
              <a:rPr lang="en-US" sz="2400" dirty="0"/>
              <a:t>as the template for all inserts. </a:t>
            </a:r>
          </a:p>
          <a:p>
            <a:r>
              <a:rPr lang="en-US" sz="2400" dirty="0" smtClean="0"/>
              <a:t>Use generic design for </a:t>
            </a:r>
            <a:r>
              <a:rPr lang="en-US" sz="2400" dirty="0"/>
              <a:t>integration, validation and </a:t>
            </a:r>
            <a:r>
              <a:rPr lang="en-US" sz="2400" dirty="0" smtClean="0"/>
              <a:t>certification of whole suite</a:t>
            </a:r>
            <a:endParaRPr lang="en-US" sz="2400" dirty="0"/>
          </a:p>
          <a:p>
            <a:r>
              <a:rPr lang="en-US" sz="2400" dirty="0"/>
              <a:t>D</a:t>
            </a:r>
            <a:r>
              <a:rPr lang="en-US" sz="2400" dirty="0" smtClean="0"/>
              <a:t>evelop </a:t>
            </a:r>
            <a:r>
              <a:rPr lang="en-US" sz="2400" dirty="0"/>
              <a:t>custom designs for all instruments inserts as the basis for procurement  </a:t>
            </a:r>
            <a:endParaRPr lang="en-US" sz="2400" dirty="0" smtClean="0"/>
          </a:p>
          <a:p>
            <a:r>
              <a:rPr lang="en-US" sz="2400" dirty="0" smtClean="0"/>
              <a:t>Commonality mitigates risks and reduces costs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8232665"/>
      </p:ext>
    </p:extLst>
  </p:cSld>
  <p:clrMapOvr>
    <a:masterClrMapping/>
  </p:clrMapOvr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1921</TotalTime>
  <Words>360</Words>
  <Application>Microsoft Office PowerPoint</Application>
  <PresentationFormat>On-screen Show (4:3)</PresentationFormat>
  <Paragraphs>127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Chess Core Powerpoint</vt:lpstr>
      <vt:lpstr>Neutron beam optics assembly  Preliminary design review Challenges &amp; Philosophy</vt:lpstr>
      <vt:lpstr>What is this presentation about</vt:lpstr>
      <vt:lpstr>Key technical challenges </vt:lpstr>
      <vt:lpstr>State of the art</vt:lpstr>
      <vt:lpstr>Collaborative effort Expert panel (and us)</vt:lpstr>
      <vt:lpstr>Recommendations &amp; Decisions</vt:lpstr>
      <vt:lpstr>Supplier input</vt:lpstr>
      <vt:lpstr>Design philosophy</vt:lpstr>
      <vt:lpstr>Approach</vt:lpstr>
      <vt:lpstr>Thanks for joining us Questions are welcome !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iain.sutton@esss.se</dc:creator>
  <cp:lastModifiedBy>Iain Sutton</cp:lastModifiedBy>
  <cp:revision>97</cp:revision>
  <cp:lastPrinted>2016-12-22T10:18:57Z</cp:lastPrinted>
  <dcterms:created xsi:type="dcterms:W3CDTF">2013-10-29T16:05:10Z</dcterms:created>
  <dcterms:modified xsi:type="dcterms:W3CDTF">2017-06-15T15:19:46Z</dcterms:modified>
</cp:coreProperties>
</file>