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89" r:id="rId3"/>
    <p:sldId id="306" r:id="rId4"/>
    <p:sldId id="313" r:id="rId5"/>
    <p:sldId id="315" r:id="rId6"/>
    <p:sldId id="333" r:id="rId7"/>
    <p:sldId id="334" r:id="rId8"/>
    <p:sldId id="302" r:id="rId9"/>
    <p:sldId id="336" r:id="rId10"/>
    <p:sldId id="335" r:id="rId11"/>
    <p:sldId id="323" r:id="rId12"/>
    <p:sldId id="337" r:id="rId13"/>
    <p:sldId id="338" r:id="rId14"/>
    <p:sldId id="339" r:id="rId15"/>
    <p:sldId id="321" r:id="rId16"/>
    <p:sldId id="348" r:id="rId17"/>
    <p:sldId id="328" r:id="rId18"/>
    <p:sldId id="329" r:id="rId19"/>
    <p:sldId id="346" r:id="rId20"/>
    <p:sldId id="343" r:id="rId21"/>
    <p:sldId id="342" r:id="rId22"/>
    <p:sldId id="344" r:id="rId23"/>
    <p:sldId id="311" r:id="rId24"/>
    <p:sldId id="345" r:id="rId25"/>
    <p:sldId id="312" r:id="rId26"/>
    <p:sldId id="270" r:id="rId27"/>
    <p:sldId id="293" r:id="rId28"/>
    <p:sldId id="340" r:id="rId29"/>
    <p:sldId id="341" r:id="rId30"/>
    <p:sldId id="324" r:id="rId31"/>
    <p:sldId id="285" r:id="rId32"/>
    <p:sldId id="292" r:id="rId33"/>
    <p:sldId id="301" r:id="rId3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4EE347-2542-CA40-86F0-740F37E9DE56}">
          <p14:sldIdLst>
            <p14:sldId id="256"/>
          </p14:sldIdLst>
        </p14:section>
        <p14:section name="Intro (Why &amp; What)" id="{EA1AF934-E4F5-4504-AC39-A97EB812D0A2}">
          <p14:sldIdLst>
            <p14:sldId id="289"/>
          </p14:sldIdLst>
        </p14:section>
        <p14:section name="Context" id="{735F7D22-97E1-46A9-B7D0-D969127DCDF6}">
          <p14:sldIdLst>
            <p14:sldId id="306"/>
            <p14:sldId id="313"/>
            <p14:sldId id="315"/>
            <p14:sldId id="333"/>
            <p14:sldId id="334"/>
          </p14:sldIdLst>
        </p14:section>
        <p14:section name="Schedule" id="{BA09428B-3455-46C8-8688-DFE6B6B5362C}">
          <p14:sldIdLst>
            <p14:sldId id="302"/>
            <p14:sldId id="336"/>
            <p14:sldId id="335"/>
            <p14:sldId id="323"/>
            <p14:sldId id="337"/>
          </p14:sldIdLst>
        </p14:section>
        <p14:section name="Procurement" id="{887418EC-E24C-4263-B44A-2069FDFF886B}">
          <p14:sldIdLst>
            <p14:sldId id="338"/>
            <p14:sldId id="339"/>
            <p14:sldId id="321"/>
          </p14:sldIdLst>
        </p14:section>
        <p14:section name="Integration&amp;Install" id="{55BE0854-499B-40BC-9F15-982FC02A2B99}">
          <p14:sldIdLst>
            <p14:sldId id="348"/>
            <p14:sldId id="328"/>
          </p14:sldIdLst>
        </p14:section>
        <p14:section name="Resources" id="{AF32BC5A-6565-447E-89EA-56C98BD12ED9}">
          <p14:sldIdLst>
            <p14:sldId id="329"/>
          </p14:sldIdLst>
        </p14:section>
        <p14:section name="Risks" id="{0F86F24F-C94F-4172-A9C3-1603B0478682}">
          <p14:sldIdLst>
            <p14:sldId id="346"/>
            <p14:sldId id="343"/>
            <p14:sldId id="342"/>
            <p14:sldId id="344"/>
            <p14:sldId id="311"/>
            <p14:sldId id="345"/>
          </p14:sldIdLst>
        </p14:section>
        <p14:section name="Outstanding issues" id="{211456C6-6F8B-457B-AAA8-77FE1A028847}">
          <p14:sldIdLst>
            <p14:sldId id="312"/>
          </p14:sldIdLst>
        </p14:section>
        <p14:section name="END" id="{A72B613B-28EE-C044-9C13-A72DB2F12B8A}">
          <p14:sldIdLst>
            <p14:sldId id="270"/>
            <p14:sldId id="293"/>
          </p14:sldIdLst>
        </p14:section>
        <p14:section name="Extra" id="{7C541B0B-B035-42AC-A7C9-E706442E8A70}">
          <p14:sldIdLst>
            <p14:sldId id="340"/>
            <p14:sldId id="341"/>
            <p14:sldId id="324"/>
            <p14:sldId id="285"/>
            <p14:sldId id="292"/>
            <p14:sldId id="30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6" autoAdjust="0"/>
    <p:restoredTop sz="86971" autoAdjust="0"/>
  </p:normalViewPr>
  <p:slideViewPr>
    <p:cSldViewPr>
      <p:cViewPr>
        <p:scale>
          <a:sx n="80" d="100"/>
          <a:sy n="80" d="100"/>
        </p:scale>
        <p:origin x="-34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488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16D12-DA9A-40CF-9105-5DF29F0085C7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29BE020-232A-406A-93B4-EAEE2FDC77E3}">
      <dgm:prSet phldrT="[Text]" custT="1"/>
      <dgm:spPr/>
      <dgm:t>
        <a:bodyPr anchor="ctr"/>
        <a:lstStyle/>
        <a:p>
          <a:pPr>
            <a:lnSpc>
              <a:spcPct val="80000"/>
            </a:lnSpc>
          </a:pPr>
          <a:r>
            <a:rPr lang="hu-HU" sz="1200" b="1" dirty="0" smtClean="0"/>
            <a:t>ESS Programme Plan</a:t>
          </a:r>
          <a:endParaRPr lang="en-GB" sz="1200" b="1" dirty="0"/>
        </a:p>
      </dgm:t>
    </dgm:pt>
    <dgm:pt modelId="{497CE578-5B03-418A-8839-1D54787B0375}" type="parTrans" cxnId="{D49A0A83-BC8A-4219-A551-D2CFEF615647}">
      <dgm:prSet/>
      <dgm:spPr/>
      <dgm:t>
        <a:bodyPr/>
        <a:lstStyle/>
        <a:p>
          <a:endParaRPr lang="en-GB"/>
        </a:p>
      </dgm:t>
    </dgm:pt>
    <dgm:pt modelId="{E6EC448C-C550-4377-A200-15C87BA3CED2}" type="sibTrans" cxnId="{D49A0A83-BC8A-4219-A551-D2CFEF615647}">
      <dgm:prSet/>
      <dgm:spPr/>
      <dgm:t>
        <a:bodyPr/>
        <a:lstStyle/>
        <a:p>
          <a:endParaRPr lang="en-GB"/>
        </a:p>
      </dgm:t>
    </dgm:pt>
    <dgm:pt modelId="{655B3495-8D31-4A0C-A066-59415C2C2E3C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1</a:t>
          </a:r>
          <a:endParaRPr lang="en-GB" dirty="0"/>
        </a:p>
      </dgm:t>
    </dgm:pt>
    <dgm:pt modelId="{1A6B0C95-78BD-42EF-9B66-65A96143A69F}" type="parTrans" cxnId="{F3345987-5E1A-49B6-9EC0-FD31AB5D6627}">
      <dgm:prSet/>
      <dgm:spPr/>
      <dgm:t>
        <a:bodyPr/>
        <a:lstStyle/>
        <a:p>
          <a:endParaRPr lang="en-GB"/>
        </a:p>
      </dgm:t>
    </dgm:pt>
    <dgm:pt modelId="{60E8BA2A-5BD5-4EC6-B0F3-BA1D4227D177}" type="sibTrans" cxnId="{F3345987-5E1A-49B6-9EC0-FD31AB5D6627}">
      <dgm:prSet/>
      <dgm:spPr/>
      <dgm:t>
        <a:bodyPr/>
        <a:lstStyle/>
        <a:p>
          <a:endParaRPr lang="en-GB"/>
        </a:p>
      </dgm:t>
    </dgm:pt>
    <dgm:pt modelId="{8936B3F8-6B9C-4FA4-B587-55F0CD59C126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2</a:t>
          </a:r>
          <a:endParaRPr lang="en-GB" dirty="0"/>
        </a:p>
      </dgm:t>
    </dgm:pt>
    <dgm:pt modelId="{A574507B-42D7-471D-B7CB-06EA7FC67B1A}" type="parTrans" cxnId="{C9FAFDEA-2182-4099-A308-7D8369EA6D11}">
      <dgm:prSet/>
      <dgm:spPr/>
      <dgm:t>
        <a:bodyPr/>
        <a:lstStyle/>
        <a:p>
          <a:endParaRPr lang="en-GB"/>
        </a:p>
      </dgm:t>
    </dgm:pt>
    <dgm:pt modelId="{3384E7DE-438B-43B9-BDD4-714080B1D8EA}" type="sibTrans" cxnId="{C9FAFDEA-2182-4099-A308-7D8369EA6D11}">
      <dgm:prSet/>
      <dgm:spPr/>
      <dgm:t>
        <a:bodyPr/>
        <a:lstStyle/>
        <a:p>
          <a:endParaRPr lang="en-GB"/>
        </a:p>
      </dgm:t>
    </dgm:pt>
    <dgm:pt modelId="{DB51E8C2-6F05-480D-BBBA-550A26A84E98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3</a:t>
          </a:r>
          <a:endParaRPr lang="en-GB" dirty="0"/>
        </a:p>
      </dgm:t>
    </dgm:pt>
    <dgm:pt modelId="{FEF748F4-987F-4A90-9BA8-804596536477}" type="sibTrans" cxnId="{A0FA0B4D-8754-4429-BE57-6064E77616B0}">
      <dgm:prSet/>
      <dgm:spPr/>
      <dgm:t>
        <a:bodyPr/>
        <a:lstStyle/>
        <a:p>
          <a:endParaRPr lang="en-GB"/>
        </a:p>
      </dgm:t>
    </dgm:pt>
    <dgm:pt modelId="{7C2329A3-D98F-4866-935F-79551D8A1465}" type="parTrans" cxnId="{A0FA0B4D-8754-4429-BE57-6064E77616B0}">
      <dgm:prSet/>
      <dgm:spPr/>
      <dgm:t>
        <a:bodyPr/>
        <a:lstStyle/>
        <a:p>
          <a:endParaRPr lang="en-GB"/>
        </a:p>
      </dgm:t>
    </dgm:pt>
    <dgm:pt modelId="{A27AEFEF-FA67-46A6-A7FD-994CA184E11B}">
      <dgm:prSet phldrT="[Text]"/>
      <dgm:spPr/>
      <dgm:t>
        <a:bodyPr/>
        <a:lstStyle/>
        <a:p>
          <a:r>
            <a:rPr lang="hu-HU" dirty="0" err="1" smtClean="0"/>
            <a:t>WPs</a:t>
          </a:r>
          <a:r>
            <a:rPr lang="hu-HU" dirty="0" smtClean="0"/>
            <a:t>/WU 4</a:t>
          </a:r>
          <a:endParaRPr lang="en-GB" dirty="0"/>
        </a:p>
      </dgm:t>
    </dgm:pt>
    <dgm:pt modelId="{58A3C343-BD75-4B89-AB1A-0A6E04CC3423}" type="parTrans" cxnId="{0B20D707-2098-43F0-9C22-DA01AEC099D2}">
      <dgm:prSet/>
      <dgm:spPr/>
      <dgm:t>
        <a:bodyPr/>
        <a:lstStyle/>
        <a:p>
          <a:endParaRPr lang="en-GB"/>
        </a:p>
      </dgm:t>
    </dgm:pt>
    <dgm:pt modelId="{01FB1926-BAB4-4E38-A8CB-105EC01840B6}" type="sibTrans" cxnId="{0B20D707-2098-43F0-9C22-DA01AEC099D2}">
      <dgm:prSet/>
      <dgm:spPr/>
      <dgm:t>
        <a:bodyPr/>
        <a:lstStyle/>
        <a:p>
          <a:endParaRPr lang="en-GB"/>
        </a:p>
      </dgm:t>
    </dgm:pt>
    <dgm:pt modelId="{13022836-E683-490D-8A81-F72401FA4D2E}" type="pres">
      <dgm:prSet presAssocID="{44D16D12-DA9A-40CF-9105-5DF29F0085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BD5263C-F9E1-4411-A285-3FB10CA06A02}" type="pres">
      <dgm:prSet presAssocID="{229BE020-232A-406A-93B4-EAEE2FDC77E3}" presName="hierRoot1" presStyleCnt="0"/>
      <dgm:spPr/>
    </dgm:pt>
    <dgm:pt modelId="{D4F426C0-9975-42AF-8024-B10A4EB6EFEB}" type="pres">
      <dgm:prSet presAssocID="{229BE020-232A-406A-93B4-EAEE2FDC77E3}" presName="composite" presStyleCnt="0"/>
      <dgm:spPr/>
    </dgm:pt>
    <dgm:pt modelId="{595956FF-58CE-49E5-8F72-98B5B5C85DAC}" type="pres">
      <dgm:prSet presAssocID="{229BE020-232A-406A-93B4-EAEE2FDC77E3}" presName="background" presStyleLbl="node0" presStyleIdx="0" presStyleCnt="1"/>
      <dgm:spPr/>
      <dgm:t>
        <a:bodyPr/>
        <a:lstStyle/>
        <a:p>
          <a:endParaRPr lang="en-GB"/>
        </a:p>
      </dgm:t>
    </dgm:pt>
    <dgm:pt modelId="{ECFB3E8E-3391-4E12-9FCA-DBB91728F50A}" type="pres">
      <dgm:prSet presAssocID="{229BE020-232A-406A-93B4-EAEE2FDC77E3}" presName="text" presStyleLbl="fgAcc0" presStyleIdx="0" presStyleCnt="1" custScaleX="202849" custScaleY="129180" custLinFactNeighborY="-8142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C1D6181-0F1D-4C31-9F5E-249DFF059E09}" type="pres">
      <dgm:prSet presAssocID="{229BE020-232A-406A-93B4-EAEE2FDC77E3}" presName="hierChild2" presStyleCnt="0"/>
      <dgm:spPr/>
    </dgm:pt>
    <dgm:pt modelId="{CCE88DA3-6F2A-42A6-A28A-13D26BEF21D2}" type="pres">
      <dgm:prSet presAssocID="{1A6B0C95-78BD-42EF-9B66-65A96143A69F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F30D7B6-62FF-4443-805B-A6E07FF2C810}" type="pres">
      <dgm:prSet presAssocID="{655B3495-8D31-4A0C-A066-59415C2C2E3C}" presName="hierRoot2" presStyleCnt="0"/>
      <dgm:spPr/>
    </dgm:pt>
    <dgm:pt modelId="{62C32D78-D9BB-4E00-9DDE-3A8DDC0DE2A8}" type="pres">
      <dgm:prSet presAssocID="{655B3495-8D31-4A0C-A066-59415C2C2E3C}" presName="composite2" presStyleCnt="0"/>
      <dgm:spPr/>
    </dgm:pt>
    <dgm:pt modelId="{680314F6-4302-4352-A911-6BF441524C26}" type="pres">
      <dgm:prSet presAssocID="{655B3495-8D31-4A0C-A066-59415C2C2E3C}" presName="background2" presStyleLbl="node2" presStyleIdx="0" presStyleCnt="4"/>
      <dgm:spPr/>
    </dgm:pt>
    <dgm:pt modelId="{86405822-1726-4154-AD84-A8C67F4C7E23}" type="pres">
      <dgm:prSet presAssocID="{655B3495-8D31-4A0C-A066-59415C2C2E3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62E711A-AF27-420E-A8C4-2C4DF70996EF}" type="pres">
      <dgm:prSet presAssocID="{655B3495-8D31-4A0C-A066-59415C2C2E3C}" presName="hierChild3" presStyleCnt="0"/>
      <dgm:spPr/>
    </dgm:pt>
    <dgm:pt modelId="{B7312855-5A6B-4F19-B364-7E446165EA56}" type="pres">
      <dgm:prSet presAssocID="{A574507B-42D7-471D-B7CB-06EA7FC67B1A}" presName="Name10" presStyleLbl="parChTrans1D2" presStyleIdx="1" presStyleCnt="4"/>
      <dgm:spPr/>
      <dgm:t>
        <a:bodyPr/>
        <a:lstStyle/>
        <a:p>
          <a:endParaRPr lang="en-US"/>
        </a:p>
      </dgm:t>
    </dgm:pt>
    <dgm:pt modelId="{41819604-D7B1-456B-9CF6-D9B3A7B8B2F5}" type="pres">
      <dgm:prSet presAssocID="{8936B3F8-6B9C-4FA4-B587-55F0CD59C126}" presName="hierRoot2" presStyleCnt="0"/>
      <dgm:spPr/>
    </dgm:pt>
    <dgm:pt modelId="{8F8B243B-9255-409B-98DD-6D1A0E4E4212}" type="pres">
      <dgm:prSet presAssocID="{8936B3F8-6B9C-4FA4-B587-55F0CD59C126}" presName="composite2" presStyleCnt="0"/>
      <dgm:spPr/>
    </dgm:pt>
    <dgm:pt modelId="{8A9FB6FD-C250-4289-9329-042E5424B7C1}" type="pres">
      <dgm:prSet presAssocID="{8936B3F8-6B9C-4FA4-B587-55F0CD59C126}" presName="background2" presStyleLbl="node2" presStyleIdx="1" presStyleCnt="4"/>
      <dgm:spPr/>
      <dgm:t>
        <a:bodyPr/>
        <a:lstStyle/>
        <a:p>
          <a:endParaRPr lang="en-GB"/>
        </a:p>
      </dgm:t>
    </dgm:pt>
    <dgm:pt modelId="{891FDBB8-6658-45B8-ABAA-120833590C2A}" type="pres">
      <dgm:prSet presAssocID="{8936B3F8-6B9C-4FA4-B587-55F0CD59C12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4A4089-B030-41FC-9EA3-92238B2D9B90}" type="pres">
      <dgm:prSet presAssocID="{8936B3F8-6B9C-4FA4-B587-55F0CD59C126}" presName="hierChild3" presStyleCnt="0"/>
      <dgm:spPr/>
    </dgm:pt>
    <dgm:pt modelId="{DB7311C5-4F3B-475A-A16F-C17ACA20653A}" type="pres">
      <dgm:prSet presAssocID="{7C2329A3-D98F-4866-935F-79551D8A1465}" presName="Name10" presStyleLbl="parChTrans1D2" presStyleIdx="2" presStyleCnt="4"/>
      <dgm:spPr/>
      <dgm:t>
        <a:bodyPr/>
        <a:lstStyle/>
        <a:p>
          <a:endParaRPr lang="en-US"/>
        </a:p>
      </dgm:t>
    </dgm:pt>
    <dgm:pt modelId="{067BD5BE-57CB-4569-B0B6-799DC129594F}" type="pres">
      <dgm:prSet presAssocID="{DB51E8C2-6F05-480D-BBBA-550A26A84E98}" presName="hierRoot2" presStyleCnt="0"/>
      <dgm:spPr/>
    </dgm:pt>
    <dgm:pt modelId="{8C896606-A15F-42F0-993E-9CA17CC2F240}" type="pres">
      <dgm:prSet presAssocID="{DB51E8C2-6F05-480D-BBBA-550A26A84E98}" presName="composite2" presStyleCnt="0"/>
      <dgm:spPr/>
    </dgm:pt>
    <dgm:pt modelId="{DFE13506-F45F-4B95-8FEB-D9C1CE1497B6}" type="pres">
      <dgm:prSet presAssocID="{DB51E8C2-6F05-480D-BBBA-550A26A84E98}" presName="background2" presStyleLbl="node2" presStyleIdx="2" presStyleCnt="4"/>
      <dgm:spPr/>
      <dgm:t>
        <a:bodyPr/>
        <a:lstStyle/>
        <a:p>
          <a:endParaRPr lang="en-GB"/>
        </a:p>
      </dgm:t>
    </dgm:pt>
    <dgm:pt modelId="{BDAA78CB-BA11-4DE0-9599-3077FE26A707}" type="pres">
      <dgm:prSet presAssocID="{DB51E8C2-6F05-480D-BBBA-550A26A84E9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0BF1619-AA52-4A30-AC31-8D0D9DC774C9}" type="pres">
      <dgm:prSet presAssocID="{DB51E8C2-6F05-480D-BBBA-550A26A84E98}" presName="hierChild3" presStyleCnt="0"/>
      <dgm:spPr/>
    </dgm:pt>
    <dgm:pt modelId="{412C6A3A-2E5B-4F6F-BC18-7338CD4D764B}" type="pres">
      <dgm:prSet presAssocID="{58A3C343-BD75-4B89-AB1A-0A6E04CC3423}" presName="Name10" presStyleLbl="parChTrans1D2" presStyleIdx="3" presStyleCnt="4"/>
      <dgm:spPr/>
      <dgm:t>
        <a:bodyPr/>
        <a:lstStyle/>
        <a:p>
          <a:endParaRPr lang="en-US"/>
        </a:p>
      </dgm:t>
    </dgm:pt>
    <dgm:pt modelId="{F265479B-93B2-4ED9-9BEA-61AA144BDB5A}" type="pres">
      <dgm:prSet presAssocID="{A27AEFEF-FA67-46A6-A7FD-994CA184E11B}" presName="hierRoot2" presStyleCnt="0"/>
      <dgm:spPr/>
    </dgm:pt>
    <dgm:pt modelId="{D9BD2F7C-1C92-468D-BDFD-8CA0235A6B2D}" type="pres">
      <dgm:prSet presAssocID="{A27AEFEF-FA67-46A6-A7FD-994CA184E11B}" presName="composite2" presStyleCnt="0"/>
      <dgm:spPr/>
    </dgm:pt>
    <dgm:pt modelId="{249F0B68-8F07-4588-886C-DA86E23713D5}" type="pres">
      <dgm:prSet presAssocID="{A27AEFEF-FA67-46A6-A7FD-994CA184E11B}" presName="background2" presStyleLbl="node2" presStyleIdx="3" presStyleCnt="4"/>
      <dgm:spPr/>
    </dgm:pt>
    <dgm:pt modelId="{B45A5060-70D3-4D17-99B1-4E3371E0B027}" type="pres">
      <dgm:prSet presAssocID="{A27AEFEF-FA67-46A6-A7FD-994CA184E11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5A4466-FE1F-4D81-971B-C489AD835D11}" type="pres">
      <dgm:prSet presAssocID="{A27AEFEF-FA67-46A6-A7FD-994CA184E11B}" presName="hierChild3" presStyleCnt="0"/>
      <dgm:spPr/>
    </dgm:pt>
  </dgm:ptLst>
  <dgm:cxnLst>
    <dgm:cxn modelId="{0B20D707-2098-43F0-9C22-DA01AEC099D2}" srcId="{229BE020-232A-406A-93B4-EAEE2FDC77E3}" destId="{A27AEFEF-FA67-46A6-A7FD-994CA184E11B}" srcOrd="3" destOrd="0" parTransId="{58A3C343-BD75-4B89-AB1A-0A6E04CC3423}" sibTransId="{01FB1926-BAB4-4E38-A8CB-105EC01840B6}"/>
    <dgm:cxn modelId="{93D271BA-378F-4B31-9248-8ED502FEC06A}" type="presOf" srcId="{DB51E8C2-6F05-480D-BBBA-550A26A84E98}" destId="{BDAA78CB-BA11-4DE0-9599-3077FE26A707}" srcOrd="0" destOrd="0" presId="urn:microsoft.com/office/officeart/2005/8/layout/hierarchy1"/>
    <dgm:cxn modelId="{5D864673-E433-4D87-8729-A4553E0F3B2E}" type="presOf" srcId="{A574507B-42D7-471D-B7CB-06EA7FC67B1A}" destId="{B7312855-5A6B-4F19-B364-7E446165EA56}" srcOrd="0" destOrd="0" presId="urn:microsoft.com/office/officeart/2005/8/layout/hierarchy1"/>
    <dgm:cxn modelId="{C18330AF-C8B7-406E-84E0-B814B7CEDCDD}" type="presOf" srcId="{229BE020-232A-406A-93B4-EAEE2FDC77E3}" destId="{ECFB3E8E-3391-4E12-9FCA-DBB91728F50A}" srcOrd="0" destOrd="0" presId="urn:microsoft.com/office/officeart/2005/8/layout/hierarchy1"/>
    <dgm:cxn modelId="{D49A0A83-BC8A-4219-A551-D2CFEF615647}" srcId="{44D16D12-DA9A-40CF-9105-5DF29F0085C7}" destId="{229BE020-232A-406A-93B4-EAEE2FDC77E3}" srcOrd="0" destOrd="0" parTransId="{497CE578-5B03-418A-8839-1D54787B0375}" sibTransId="{E6EC448C-C550-4377-A200-15C87BA3CED2}"/>
    <dgm:cxn modelId="{0509B0D9-C07C-4801-8E7C-B81B91F585B4}" type="presOf" srcId="{1A6B0C95-78BD-42EF-9B66-65A96143A69F}" destId="{CCE88DA3-6F2A-42A6-A28A-13D26BEF21D2}" srcOrd="0" destOrd="0" presId="urn:microsoft.com/office/officeart/2005/8/layout/hierarchy1"/>
    <dgm:cxn modelId="{D1DFE38D-C2B3-464C-ADAE-577211EE1870}" type="presOf" srcId="{8936B3F8-6B9C-4FA4-B587-55F0CD59C126}" destId="{891FDBB8-6658-45B8-ABAA-120833590C2A}" srcOrd="0" destOrd="0" presId="urn:microsoft.com/office/officeart/2005/8/layout/hierarchy1"/>
    <dgm:cxn modelId="{F14CCB54-7AD3-4D8A-BACE-0A75F83916FC}" type="presOf" srcId="{58A3C343-BD75-4B89-AB1A-0A6E04CC3423}" destId="{412C6A3A-2E5B-4F6F-BC18-7338CD4D764B}" srcOrd="0" destOrd="0" presId="urn:microsoft.com/office/officeart/2005/8/layout/hierarchy1"/>
    <dgm:cxn modelId="{C9FAFDEA-2182-4099-A308-7D8369EA6D11}" srcId="{229BE020-232A-406A-93B4-EAEE2FDC77E3}" destId="{8936B3F8-6B9C-4FA4-B587-55F0CD59C126}" srcOrd="1" destOrd="0" parTransId="{A574507B-42D7-471D-B7CB-06EA7FC67B1A}" sibTransId="{3384E7DE-438B-43B9-BDD4-714080B1D8EA}"/>
    <dgm:cxn modelId="{A0FA0B4D-8754-4429-BE57-6064E77616B0}" srcId="{229BE020-232A-406A-93B4-EAEE2FDC77E3}" destId="{DB51E8C2-6F05-480D-BBBA-550A26A84E98}" srcOrd="2" destOrd="0" parTransId="{7C2329A3-D98F-4866-935F-79551D8A1465}" sibTransId="{FEF748F4-987F-4A90-9BA8-804596536477}"/>
    <dgm:cxn modelId="{F3345987-5E1A-49B6-9EC0-FD31AB5D6627}" srcId="{229BE020-232A-406A-93B4-EAEE2FDC77E3}" destId="{655B3495-8D31-4A0C-A066-59415C2C2E3C}" srcOrd="0" destOrd="0" parTransId="{1A6B0C95-78BD-42EF-9B66-65A96143A69F}" sibTransId="{60E8BA2A-5BD5-4EC6-B0F3-BA1D4227D177}"/>
    <dgm:cxn modelId="{8861ACAD-8F48-4D82-A819-A16EC9C38A08}" type="presOf" srcId="{655B3495-8D31-4A0C-A066-59415C2C2E3C}" destId="{86405822-1726-4154-AD84-A8C67F4C7E23}" srcOrd="0" destOrd="0" presId="urn:microsoft.com/office/officeart/2005/8/layout/hierarchy1"/>
    <dgm:cxn modelId="{F7863D26-58B4-4D1B-9C2E-0D60D5258F7E}" type="presOf" srcId="{44D16D12-DA9A-40CF-9105-5DF29F0085C7}" destId="{13022836-E683-490D-8A81-F72401FA4D2E}" srcOrd="0" destOrd="0" presId="urn:microsoft.com/office/officeart/2005/8/layout/hierarchy1"/>
    <dgm:cxn modelId="{D67A6DA0-A122-4515-A402-4E5A36E552F5}" type="presOf" srcId="{7C2329A3-D98F-4866-935F-79551D8A1465}" destId="{DB7311C5-4F3B-475A-A16F-C17ACA20653A}" srcOrd="0" destOrd="0" presId="urn:microsoft.com/office/officeart/2005/8/layout/hierarchy1"/>
    <dgm:cxn modelId="{1F322240-9736-46E2-857B-79693E3FE9E2}" type="presOf" srcId="{A27AEFEF-FA67-46A6-A7FD-994CA184E11B}" destId="{B45A5060-70D3-4D17-99B1-4E3371E0B027}" srcOrd="0" destOrd="0" presId="urn:microsoft.com/office/officeart/2005/8/layout/hierarchy1"/>
    <dgm:cxn modelId="{9AA19FCB-C85A-4122-A953-691E2D0687E1}" type="presParOf" srcId="{13022836-E683-490D-8A81-F72401FA4D2E}" destId="{ABD5263C-F9E1-4411-A285-3FB10CA06A02}" srcOrd="0" destOrd="0" presId="urn:microsoft.com/office/officeart/2005/8/layout/hierarchy1"/>
    <dgm:cxn modelId="{046E2F59-273A-4CE8-ACD3-49786A22D64C}" type="presParOf" srcId="{ABD5263C-F9E1-4411-A285-3FB10CA06A02}" destId="{D4F426C0-9975-42AF-8024-B10A4EB6EFEB}" srcOrd="0" destOrd="0" presId="urn:microsoft.com/office/officeart/2005/8/layout/hierarchy1"/>
    <dgm:cxn modelId="{E78D79A7-52FB-4661-9FF6-4B1A7A25D17B}" type="presParOf" srcId="{D4F426C0-9975-42AF-8024-B10A4EB6EFEB}" destId="{595956FF-58CE-49E5-8F72-98B5B5C85DAC}" srcOrd="0" destOrd="0" presId="urn:microsoft.com/office/officeart/2005/8/layout/hierarchy1"/>
    <dgm:cxn modelId="{E803B9A7-DA77-448A-AFE5-9C2270247FDF}" type="presParOf" srcId="{D4F426C0-9975-42AF-8024-B10A4EB6EFEB}" destId="{ECFB3E8E-3391-4E12-9FCA-DBB91728F50A}" srcOrd="1" destOrd="0" presId="urn:microsoft.com/office/officeart/2005/8/layout/hierarchy1"/>
    <dgm:cxn modelId="{00FCB480-DAEC-4D85-8790-75DC84C4C932}" type="presParOf" srcId="{ABD5263C-F9E1-4411-A285-3FB10CA06A02}" destId="{9C1D6181-0F1D-4C31-9F5E-249DFF059E09}" srcOrd="1" destOrd="0" presId="urn:microsoft.com/office/officeart/2005/8/layout/hierarchy1"/>
    <dgm:cxn modelId="{1AF372AF-5744-4173-A899-0AC9169C7A08}" type="presParOf" srcId="{9C1D6181-0F1D-4C31-9F5E-249DFF059E09}" destId="{CCE88DA3-6F2A-42A6-A28A-13D26BEF21D2}" srcOrd="0" destOrd="0" presId="urn:microsoft.com/office/officeart/2005/8/layout/hierarchy1"/>
    <dgm:cxn modelId="{895EF7D1-9E68-406C-9ACA-BAC69CFDDAAE}" type="presParOf" srcId="{9C1D6181-0F1D-4C31-9F5E-249DFF059E09}" destId="{6F30D7B6-62FF-4443-805B-A6E07FF2C810}" srcOrd="1" destOrd="0" presId="urn:microsoft.com/office/officeart/2005/8/layout/hierarchy1"/>
    <dgm:cxn modelId="{50E653E9-9310-4C01-8BF4-0807F83087C9}" type="presParOf" srcId="{6F30D7B6-62FF-4443-805B-A6E07FF2C810}" destId="{62C32D78-D9BB-4E00-9DDE-3A8DDC0DE2A8}" srcOrd="0" destOrd="0" presId="urn:microsoft.com/office/officeart/2005/8/layout/hierarchy1"/>
    <dgm:cxn modelId="{6F19C2A8-4BB0-4A49-8C1A-DA437BA7B15F}" type="presParOf" srcId="{62C32D78-D9BB-4E00-9DDE-3A8DDC0DE2A8}" destId="{680314F6-4302-4352-A911-6BF441524C26}" srcOrd="0" destOrd="0" presId="urn:microsoft.com/office/officeart/2005/8/layout/hierarchy1"/>
    <dgm:cxn modelId="{60D648D7-9B22-48A3-858E-613174A68FC8}" type="presParOf" srcId="{62C32D78-D9BB-4E00-9DDE-3A8DDC0DE2A8}" destId="{86405822-1726-4154-AD84-A8C67F4C7E23}" srcOrd="1" destOrd="0" presId="urn:microsoft.com/office/officeart/2005/8/layout/hierarchy1"/>
    <dgm:cxn modelId="{1C8959BF-2836-45CA-B1C6-E1C19B962B13}" type="presParOf" srcId="{6F30D7B6-62FF-4443-805B-A6E07FF2C810}" destId="{E62E711A-AF27-420E-A8C4-2C4DF70996EF}" srcOrd="1" destOrd="0" presId="urn:microsoft.com/office/officeart/2005/8/layout/hierarchy1"/>
    <dgm:cxn modelId="{1510ED93-CCE9-480B-9195-B42EB22EBEE2}" type="presParOf" srcId="{9C1D6181-0F1D-4C31-9F5E-249DFF059E09}" destId="{B7312855-5A6B-4F19-B364-7E446165EA56}" srcOrd="2" destOrd="0" presId="urn:microsoft.com/office/officeart/2005/8/layout/hierarchy1"/>
    <dgm:cxn modelId="{CB7AD4CB-0CED-4B00-9770-1457CFE37954}" type="presParOf" srcId="{9C1D6181-0F1D-4C31-9F5E-249DFF059E09}" destId="{41819604-D7B1-456B-9CF6-D9B3A7B8B2F5}" srcOrd="3" destOrd="0" presId="urn:microsoft.com/office/officeart/2005/8/layout/hierarchy1"/>
    <dgm:cxn modelId="{45945537-6994-45FB-A212-CAAD57AF235B}" type="presParOf" srcId="{41819604-D7B1-456B-9CF6-D9B3A7B8B2F5}" destId="{8F8B243B-9255-409B-98DD-6D1A0E4E4212}" srcOrd="0" destOrd="0" presId="urn:microsoft.com/office/officeart/2005/8/layout/hierarchy1"/>
    <dgm:cxn modelId="{0A034889-7F1B-4F0E-9660-1A155F63EC9C}" type="presParOf" srcId="{8F8B243B-9255-409B-98DD-6D1A0E4E4212}" destId="{8A9FB6FD-C250-4289-9329-042E5424B7C1}" srcOrd="0" destOrd="0" presId="urn:microsoft.com/office/officeart/2005/8/layout/hierarchy1"/>
    <dgm:cxn modelId="{92FD696D-826F-4F0C-834A-49CB604B976F}" type="presParOf" srcId="{8F8B243B-9255-409B-98DD-6D1A0E4E4212}" destId="{891FDBB8-6658-45B8-ABAA-120833590C2A}" srcOrd="1" destOrd="0" presId="urn:microsoft.com/office/officeart/2005/8/layout/hierarchy1"/>
    <dgm:cxn modelId="{69ED4AD4-1B0E-4291-8738-F1C37BAE2FA7}" type="presParOf" srcId="{41819604-D7B1-456B-9CF6-D9B3A7B8B2F5}" destId="{644A4089-B030-41FC-9EA3-92238B2D9B90}" srcOrd="1" destOrd="0" presId="urn:microsoft.com/office/officeart/2005/8/layout/hierarchy1"/>
    <dgm:cxn modelId="{351E5B6C-6EF9-4D6A-BDAD-01698E1E2156}" type="presParOf" srcId="{9C1D6181-0F1D-4C31-9F5E-249DFF059E09}" destId="{DB7311C5-4F3B-475A-A16F-C17ACA20653A}" srcOrd="4" destOrd="0" presId="urn:microsoft.com/office/officeart/2005/8/layout/hierarchy1"/>
    <dgm:cxn modelId="{A79B5BF4-98E7-4C7C-A20C-B9951F951543}" type="presParOf" srcId="{9C1D6181-0F1D-4C31-9F5E-249DFF059E09}" destId="{067BD5BE-57CB-4569-B0B6-799DC129594F}" srcOrd="5" destOrd="0" presId="urn:microsoft.com/office/officeart/2005/8/layout/hierarchy1"/>
    <dgm:cxn modelId="{939C8602-B464-4E89-BA3D-498CECE3EC53}" type="presParOf" srcId="{067BD5BE-57CB-4569-B0B6-799DC129594F}" destId="{8C896606-A15F-42F0-993E-9CA17CC2F240}" srcOrd="0" destOrd="0" presId="urn:microsoft.com/office/officeart/2005/8/layout/hierarchy1"/>
    <dgm:cxn modelId="{3E4386CA-FB16-410E-9F33-9DC8F79A6ACD}" type="presParOf" srcId="{8C896606-A15F-42F0-993E-9CA17CC2F240}" destId="{DFE13506-F45F-4B95-8FEB-D9C1CE1497B6}" srcOrd="0" destOrd="0" presId="urn:microsoft.com/office/officeart/2005/8/layout/hierarchy1"/>
    <dgm:cxn modelId="{CF8B9556-B0BC-4FF7-87FD-2CAE67D2EB57}" type="presParOf" srcId="{8C896606-A15F-42F0-993E-9CA17CC2F240}" destId="{BDAA78CB-BA11-4DE0-9599-3077FE26A707}" srcOrd="1" destOrd="0" presId="urn:microsoft.com/office/officeart/2005/8/layout/hierarchy1"/>
    <dgm:cxn modelId="{6EF3D0BA-F6C6-4F4F-8CF0-406CF4FDFA75}" type="presParOf" srcId="{067BD5BE-57CB-4569-B0B6-799DC129594F}" destId="{20BF1619-AA52-4A30-AC31-8D0D9DC774C9}" srcOrd="1" destOrd="0" presId="urn:microsoft.com/office/officeart/2005/8/layout/hierarchy1"/>
    <dgm:cxn modelId="{1573174E-10BB-4CEE-BBBB-E7F84F85CE2A}" type="presParOf" srcId="{9C1D6181-0F1D-4C31-9F5E-249DFF059E09}" destId="{412C6A3A-2E5B-4F6F-BC18-7338CD4D764B}" srcOrd="6" destOrd="0" presId="urn:microsoft.com/office/officeart/2005/8/layout/hierarchy1"/>
    <dgm:cxn modelId="{691DECEF-6C08-42A5-BDE5-8FEF78486C77}" type="presParOf" srcId="{9C1D6181-0F1D-4C31-9F5E-249DFF059E09}" destId="{F265479B-93B2-4ED9-9BEA-61AA144BDB5A}" srcOrd="7" destOrd="0" presId="urn:microsoft.com/office/officeart/2005/8/layout/hierarchy1"/>
    <dgm:cxn modelId="{9A42056E-DC11-4328-AE81-35B7E0558A46}" type="presParOf" srcId="{F265479B-93B2-4ED9-9BEA-61AA144BDB5A}" destId="{D9BD2F7C-1C92-468D-BDFD-8CA0235A6B2D}" srcOrd="0" destOrd="0" presId="urn:microsoft.com/office/officeart/2005/8/layout/hierarchy1"/>
    <dgm:cxn modelId="{48B222CA-AA1C-4CD8-8C76-03EE9FF97C60}" type="presParOf" srcId="{D9BD2F7C-1C92-468D-BDFD-8CA0235A6B2D}" destId="{249F0B68-8F07-4588-886C-DA86E23713D5}" srcOrd="0" destOrd="0" presId="urn:microsoft.com/office/officeart/2005/8/layout/hierarchy1"/>
    <dgm:cxn modelId="{EE18B45F-BBA1-47A9-B653-A246455832EC}" type="presParOf" srcId="{D9BD2F7C-1C92-468D-BDFD-8CA0235A6B2D}" destId="{B45A5060-70D3-4D17-99B1-4E3371E0B027}" srcOrd="1" destOrd="0" presId="urn:microsoft.com/office/officeart/2005/8/layout/hierarchy1"/>
    <dgm:cxn modelId="{88872BB1-E964-4407-9C2A-D2EBBCD9F6CE}" type="presParOf" srcId="{F265479B-93B2-4ED9-9BEA-61AA144BDB5A}" destId="{BA5A4466-FE1F-4D81-971B-C489AD835D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2BD105-2168-4C83-A77D-DCC4B24AED4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BC50DB9-14C6-4987-A5AE-6D89CA5D809C}">
      <dgm:prSet phldrT="[Text]" custT="1"/>
      <dgm:spPr/>
      <dgm:t>
        <a:bodyPr/>
        <a:lstStyle/>
        <a:p>
          <a:r>
            <a:rPr lang="en-US" sz="2000" dirty="0" smtClean="0"/>
            <a:t>Delivery</a:t>
          </a:r>
          <a:endParaRPr lang="sv-SE" sz="2000" dirty="0"/>
        </a:p>
      </dgm:t>
    </dgm:pt>
    <dgm:pt modelId="{A80A21C2-2442-44E5-B9F9-497194B35E53}" type="parTrans" cxnId="{5413D22C-CD71-4AEA-A202-79077F7AF5BF}">
      <dgm:prSet/>
      <dgm:spPr/>
      <dgm:t>
        <a:bodyPr/>
        <a:lstStyle/>
        <a:p>
          <a:endParaRPr lang="sv-SE" sz="2400"/>
        </a:p>
      </dgm:t>
    </dgm:pt>
    <dgm:pt modelId="{E97A8437-0F6E-407B-A36F-D5877268042A}" type="sibTrans" cxnId="{5413D22C-CD71-4AEA-A202-79077F7AF5BF}">
      <dgm:prSet custT="1"/>
      <dgm:spPr/>
      <dgm:t>
        <a:bodyPr/>
        <a:lstStyle/>
        <a:p>
          <a:endParaRPr lang="sv-SE" sz="900"/>
        </a:p>
      </dgm:t>
    </dgm:pt>
    <dgm:pt modelId="{FE0DEDFF-E952-4BF9-828E-8F588D92F876}">
      <dgm:prSet phldrT="[Text]" custT="1"/>
      <dgm:spPr/>
      <dgm:t>
        <a:bodyPr/>
        <a:lstStyle/>
        <a:p>
          <a:r>
            <a:rPr lang="en-US" sz="2000" dirty="0" smtClean="0"/>
            <a:t>Inspection</a:t>
          </a:r>
          <a:endParaRPr lang="sv-SE" sz="2000" dirty="0"/>
        </a:p>
      </dgm:t>
    </dgm:pt>
    <dgm:pt modelId="{BB7C7253-DDDF-46D7-8207-3A4829658C74}" type="parTrans" cxnId="{2BD12DEE-1400-4253-92F4-9750646DC0A1}">
      <dgm:prSet/>
      <dgm:spPr/>
      <dgm:t>
        <a:bodyPr/>
        <a:lstStyle/>
        <a:p>
          <a:endParaRPr lang="sv-SE" sz="2400"/>
        </a:p>
      </dgm:t>
    </dgm:pt>
    <dgm:pt modelId="{D87E0137-8416-491B-BD8C-65505ACEDA62}" type="sibTrans" cxnId="{2BD12DEE-1400-4253-92F4-9750646DC0A1}">
      <dgm:prSet custT="1"/>
      <dgm:spPr/>
      <dgm:t>
        <a:bodyPr/>
        <a:lstStyle/>
        <a:p>
          <a:endParaRPr lang="sv-SE" sz="900"/>
        </a:p>
      </dgm:t>
    </dgm:pt>
    <dgm:pt modelId="{A6918700-6DC7-4A36-84B5-6CFA23C8A94B}">
      <dgm:prSet phldrT="[Text]" custT="1"/>
      <dgm:spPr/>
      <dgm:t>
        <a:bodyPr/>
        <a:lstStyle/>
        <a:p>
          <a:r>
            <a:rPr lang="en-US" sz="2000" dirty="0" smtClean="0"/>
            <a:t>Preparation</a:t>
          </a:r>
          <a:endParaRPr lang="sv-SE" sz="2000" dirty="0"/>
        </a:p>
      </dgm:t>
    </dgm:pt>
    <dgm:pt modelId="{03FD1AD3-C6BE-4880-865D-E905E4898E5A}" type="parTrans" cxnId="{ACC318F7-ADDF-4EE2-B006-0D0DDCE4C36B}">
      <dgm:prSet/>
      <dgm:spPr/>
      <dgm:t>
        <a:bodyPr/>
        <a:lstStyle/>
        <a:p>
          <a:endParaRPr lang="sv-SE" sz="2400"/>
        </a:p>
      </dgm:t>
    </dgm:pt>
    <dgm:pt modelId="{21B091A3-C530-4F79-8C32-3AE7146C7ED9}" type="sibTrans" cxnId="{ACC318F7-ADDF-4EE2-B006-0D0DDCE4C36B}">
      <dgm:prSet custT="1"/>
      <dgm:spPr/>
      <dgm:t>
        <a:bodyPr/>
        <a:lstStyle/>
        <a:p>
          <a:endParaRPr lang="sv-SE" sz="900"/>
        </a:p>
      </dgm:t>
    </dgm:pt>
    <dgm:pt modelId="{FBB768BD-D092-4D6A-88E8-06D77233BAB8}">
      <dgm:prSet phldrT="[Text]" custT="1"/>
      <dgm:spPr/>
      <dgm:t>
        <a:bodyPr/>
        <a:lstStyle/>
        <a:p>
          <a:r>
            <a:rPr lang="en-US" sz="2000" dirty="0" smtClean="0"/>
            <a:t>Integration</a:t>
          </a:r>
          <a:endParaRPr lang="sv-SE" sz="2000" dirty="0"/>
        </a:p>
      </dgm:t>
    </dgm:pt>
    <dgm:pt modelId="{45D2798F-6166-4E4D-9DD3-E53C6F4E4F87}" type="parTrans" cxnId="{CAF34114-30C8-4292-9912-92A0D9BA4A51}">
      <dgm:prSet/>
      <dgm:spPr/>
      <dgm:t>
        <a:bodyPr/>
        <a:lstStyle/>
        <a:p>
          <a:endParaRPr lang="sv-SE" sz="2400"/>
        </a:p>
      </dgm:t>
    </dgm:pt>
    <dgm:pt modelId="{CA9948F0-67D5-4D5F-A50D-F72630AB25C6}" type="sibTrans" cxnId="{CAF34114-30C8-4292-9912-92A0D9BA4A51}">
      <dgm:prSet custT="1"/>
      <dgm:spPr/>
      <dgm:t>
        <a:bodyPr/>
        <a:lstStyle/>
        <a:p>
          <a:endParaRPr lang="sv-SE" sz="900"/>
        </a:p>
      </dgm:t>
    </dgm:pt>
    <dgm:pt modelId="{B0E74421-9A83-40E4-9C96-A134548FC6B1}">
      <dgm:prSet phldrT="[Text]" custT="1"/>
      <dgm:spPr/>
      <dgm:t>
        <a:bodyPr/>
        <a:lstStyle/>
        <a:p>
          <a:r>
            <a:rPr lang="en-US" sz="2000" dirty="0" smtClean="0"/>
            <a:t>Alignment</a:t>
          </a:r>
          <a:endParaRPr lang="sv-SE" sz="2000" dirty="0"/>
        </a:p>
      </dgm:t>
    </dgm:pt>
    <dgm:pt modelId="{8A54F88E-A4D4-46EA-BC3D-789BDF549C43}" type="parTrans" cxnId="{DCE007C6-D06F-412F-9097-C21605B96153}">
      <dgm:prSet/>
      <dgm:spPr/>
      <dgm:t>
        <a:bodyPr/>
        <a:lstStyle/>
        <a:p>
          <a:endParaRPr lang="sv-SE" sz="2400"/>
        </a:p>
      </dgm:t>
    </dgm:pt>
    <dgm:pt modelId="{49D4EB54-2E17-4208-8DA1-637A8145C16A}" type="sibTrans" cxnId="{DCE007C6-D06F-412F-9097-C21605B96153}">
      <dgm:prSet custT="1"/>
      <dgm:spPr/>
      <dgm:t>
        <a:bodyPr/>
        <a:lstStyle/>
        <a:p>
          <a:endParaRPr lang="sv-SE" sz="900"/>
        </a:p>
      </dgm:t>
    </dgm:pt>
    <dgm:pt modelId="{16A716A0-3060-48FB-8AB4-9E67D3122216}">
      <dgm:prSet phldrT="[Text]" custT="1"/>
      <dgm:spPr/>
      <dgm:t>
        <a:bodyPr/>
        <a:lstStyle/>
        <a:p>
          <a:r>
            <a:rPr lang="en-US" sz="2000" dirty="0" smtClean="0"/>
            <a:t>Clean up</a:t>
          </a:r>
          <a:endParaRPr lang="sv-SE" sz="2000" dirty="0"/>
        </a:p>
      </dgm:t>
    </dgm:pt>
    <dgm:pt modelId="{85656FF7-5616-4282-BDB3-33F76BE66763}" type="parTrans" cxnId="{4CD46D73-F7D0-4ED5-AB02-C7C6759CB1E6}">
      <dgm:prSet/>
      <dgm:spPr/>
      <dgm:t>
        <a:bodyPr/>
        <a:lstStyle/>
        <a:p>
          <a:endParaRPr lang="sv-SE" sz="2400"/>
        </a:p>
      </dgm:t>
    </dgm:pt>
    <dgm:pt modelId="{8579C3AA-6B97-4576-9E63-AC2EACBF6532}" type="sibTrans" cxnId="{4CD46D73-F7D0-4ED5-AB02-C7C6759CB1E6}">
      <dgm:prSet custT="1"/>
      <dgm:spPr/>
      <dgm:t>
        <a:bodyPr/>
        <a:lstStyle/>
        <a:p>
          <a:endParaRPr lang="sv-SE" sz="900"/>
        </a:p>
      </dgm:t>
    </dgm:pt>
    <dgm:pt modelId="{605A5F07-1200-4231-9784-1AD368FD02B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Close up</a:t>
          </a:r>
          <a:endParaRPr lang="sv-SE" sz="2000" dirty="0"/>
        </a:p>
      </dgm:t>
    </dgm:pt>
    <dgm:pt modelId="{7DAAABD6-AC16-4D13-87C9-081E1E577CA1}" type="parTrans" cxnId="{23A39DAA-CE99-4461-8F07-44B04B4E636A}">
      <dgm:prSet/>
      <dgm:spPr/>
      <dgm:t>
        <a:bodyPr/>
        <a:lstStyle/>
        <a:p>
          <a:endParaRPr lang="sv-SE" sz="2400"/>
        </a:p>
      </dgm:t>
    </dgm:pt>
    <dgm:pt modelId="{0602EC56-0700-4B39-81CC-2280BAA3D40C}" type="sibTrans" cxnId="{23A39DAA-CE99-4461-8F07-44B04B4E636A}">
      <dgm:prSet custT="1"/>
      <dgm:spPr/>
      <dgm:t>
        <a:bodyPr/>
        <a:lstStyle/>
        <a:p>
          <a:endParaRPr lang="sv-SE" sz="900"/>
        </a:p>
      </dgm:t>
    </dgm:pt>
    <dgm:pt modelId="{FC1089B1-4033-4DA8-8606-66043FAA6C2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P. Test</a:t>
          </a:r>
          <a:endParaRPr lang="sv-SE" sz="2000" dirty="0"/>
        </a:p>
      </dgm:t>
    </dgm:pt>
    <dgm:pt modelId="{AD6CD51D-2099-401A-B613-3AE92DEEDC02}" type="parTrans" cxnId="{CFDE0D71-FE5B-47A1-B74A-E019B5D71D36}">
      <dgm:prSet/>
      <dgm:spPr/>
      <dgm:t>
        <a:bodyPr/>
        <a:lstStyle/>
        <a:p>
          <a:endParaRPr lang="sv-SE" sz="2400"/>
        </a:p>
      </dgm:t>
    </dgm:pt>
    <dgm:pt modelId="{99DACD79-F07B-4D14-A8DE-F1F6B26649A8}" type="sibTrans" cxnId="{CFDE0D71-FE5B-47A1-B74A-E019B5D71D36}">
      <dgm:prSet/>
      <dgm:spPr/>
      <dgm:t>
        <a:bodyPr/>
        <a:lstStyle/>
        <a:p>
          <a:endParaRPr lang="sv-SE" sz="2400"/>
        </a:p>
      </dgm:t>
    </dgm:pt>
    <dgm:pt modelId="{12BEA9B8-201D-4C60-9DCC-00E5B6802E3F}" type="pres">
      <dgm:prSet presAssocID="{082BD105-2168-4C83-A77D-DCC4B24AED4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0FA406F5-44C9-4994-91CF-B247FA2A2FF6}" type="pres">
      <dgm:prSet presAssocID="{0BC50DB9-14C6-4987-A5AE-6D89CA5D809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2D19358-92CE-443B-B56E-567DC47504D8}" type="pres">
      <dgm:prSet presAssocID="{E97A8437-0F6E-407B-A36F-D5877268042A}" presName="sibTrans" presStyleLbl="sibTrans2D1" presStyleIdx="0" presStyleCnt="7"/>
      <dgm:spPr/>
      <dgm:t>
        <a:bodyPr/>
        <a:lstStyle/>
        <a:p>
          <a:endParaRPr lang="sv-SE"/>
        </a:p>
      </dgm:t>
    </dgm:pt>
    <dgm:pt modelId="{832F5969-DB3E-4B14-A7E3-7C2A760B2EC0}" type="pres">
      <dgm:prSet presAssocID="{E97A8437-0F6E-407B-A36F-D5877268042A}" presName="connectorText" presStyleLbl="sibTrans2D1" presStyleIdx="0" presStyleCnt="7"/>
      <dgm:spPr/>
      <dgm:t>
        <a:bodyPr/>
        <a:lstStyle/>
        <a:p>
          <a:endParaRPr lang="sv-SE"/>
        </a:p>
      </dgm:t>
    </dgm:pt>
    <dgm:pt modelId="{83A1487D-C549-42AD-91F0-1C2F250079F1}" type="pres">
      <dgm:prSet presAssocID="{FE0DEDFF-E952-4BF9-828E-8F588D92F87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3136532-1675-4774-877E-C8788E0C1780}" type="pres">
      <dgm:prSet presAssocID="{D87E0137-8416-491B-BD8C-65505ACEDA62}" presName="sibTrans" presStyleLbl="sibTrans2D1" presStyleIdx="1" presStyleCnt="7"/>
      <dgm:spPr/>
      <dgm:t>
        <a:bodyPr/>
        <a:lstStyle/>
        <a:p>
          <a:endParaRPr lang="sv-SE"/>
        </a:p>
      </dgm:t>
    </dgm:pt>
    <dgm:pt modelId="{A7649772-D7C2-40EA-9C6C-58154C1D91A4}" type="pres">
      <dgm:prSet presAssocID="{D87E0137-8416-491B-BD8C-65505ACEDA62}" presName="connectorText" presStyleLbl="sibTrans2D1" presStyleIdx="1" presStyleCnt="7"/>
      <dgm:spPr/>
      <dgm:t>
        <a:bodyPr/>
        <a:lstStyle/>
        <a:p>
          <a:endParaRPr lang="sv-SE"/>
        </a:p>
      </dgm:t>
    </dgm:pt>
    <dgm:pt modelId="{A20BCF83-A09C-44BD-916A-0A8C8621240D}" type="pres">
      <dgm:prSet presAssocID="{A6918700-6DC7-4A36-84B5-6CFA23C8A94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53DE07A-6911-485B-A879-A8DE1EACDC85}" type="pres">
      <dgm:prSet presAssocID="{21B091A3-C530-4F79-8C32-3AE7146C7ED9}" presName="sibTrans" presStyleLbl="sibTrans2D1" presStyleIdx="2" presStyleCnt="7"/>
      <dgm:spPr/>
      <dgm:t>
        <a:bodyPr/>
        <a:lstStyle/>
        <a:p>
          <a:endParaRPr lang="sv-SE"/>
        </a:p>
      </dgm:t>
    </dgm:pt>
    <dgm:pt modelId="{5BB26AC4-479E-4DC4-ABD7-EBFC65FBD47E}" type="pres">
      <dgm:prSet presAssocID="{21B091A3-C530-4F79-8C32-3AE7146C7ED9}" presName="connectorText" presStyleLbl="sibTrans2D1" presStyleIdx="2" presStyleCnt="7"/>
      <dgm:spPr/>
      <dgm:t>
        <a:bodyPr/>
        <a:lstStyle/>
        <a:p>
          <a:endParaRPr lang="sv-SE"/>
        </a:p>
      </dgm:t>
    </dgm:pt>
    <dgm:pt modelId="{58120810-05A1-4CEF-8550-E0FB46EDC199}" type="pres">
      <dgm:prSet presAssocID="{FBB768BD-D092-4D6A-88E8-06D77233BAB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377BC12-75AE-4A14-BA70-DCD827F6E56F}" type="pres">
      <dgm:prSet presAssocID="{CA9948F0-67D5-4D5F-A50D-F72630AB25C6}" presName="sibTrans" presStyleLbl="sibTrans2D1" presStyleIdx="3" presStyleCnt="7"/>
      <dgm:spPr/>
      <dgm:t>
        <a:bodyPr/>
        <a:lstStyle/>
        <a:p>
          <a:endParaRPr lang="sv-SE"/>
        </a:p>
      </dgm:t>
    </dgm:pt>
    <dgm:pt modelId="{5D0D87CD-9C0D-4FEB-A5F4-7C69065E809C}" type="pres">
      <dgm:prSet presAssocID="{CA9948F0-67D5-4D5F-A50D-F72630AB25C6}" presName="connectorText" presStyleLbl="sibTrans2D1" presStyleIdx="3" presStyleCnt="7"/>
      <dgm:spPr/>
      <dgm:t>
        <a:bodyPr/>
        <a:lstStyle/>
        <a:p>
          <a:endParaRPr lang="sv-SE"/>
        </a:p>
      </dgm:t>
    </dgm:pt>
    <dgm:pt modelId="{693D8C34-BFAB-4509-955B-4A8960F2B712}" type="pres">
      <dgm:prSet presAssocID="{B0E74421-9A83-40E4-9C96-A134548FC6B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47448C1-A835-4B60-A818-C103BDAB61BD}" type="pres">
      <dgm:prSet presAssocID="{49D4EB54-2E17-4208-8DA1-637A8145C16A}" presName="sibTrans" presStyleLbl="sibTrans2D1" presStyleIdx="4" presStyleCnt="7"/>
      <dgm:spPr/>
      <dgm:t>
        <a:bodyPr/>
        <a:lstStyle/>
        <a:p>
          <a:endParaRPr lang="sv-SE"/>
        </a:p>
      </dgm:t>
    </dgm:pt>
    <dgm:pt modelId="{3C4431E8-161B-4311-878E-BC84BC5E1968}" type="pres">
      <dgm:prSet presAssocID="{49D4EB54-2E17-4208-8DA1-637A8145C16A}" presName="connectorText" presStyleLbl="sibTrans2D1" presStyleIdx="4" presStyleCnt="7"/>
      <dgm:spPr/>
      <dgm:t>
        <a:bodyPr/>
        <a:lstStyle/>
        <a:p>
          <a:endParaRPr lang="sv-SE"/>
        </a:p>
      </dgm:t>
    </dgm:pt>
    <dgm:pt modelId="{42E148DE-418F-4813-9377-AC230A8E6BB0}" type="pres">
      <dgm:prSet presAssocID="{16A716A0-3060-48FB-8AB4-9E67D3122216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343851E-E22B-42CC-B2BB-926A9730A421}" type="pres">
      <dgm:prSet presAssocID="{8579C3AA-6B97-4576-9E63-AC2EACBF6532}" presName="sibTrans" presStyleLbl="sibTrans2D1" presStyleIdx="5" presStyleCnt="7"/>
      <dgm:spPr/>
      <dgm:t>
        <a:bodyPr/>
        <a:lstStyle/>
        <a:p>
          <a:endParaRPr lang="sv-SE"/>
        </a:p>
      </dgm:t>
    </dgm:pt>
    <dgm:pt modelId="{987A1F7D-69DF-4472-8BBF-160715AF4C34}" type="pres">
      <dgm:prSet presAssocID="{8579C3AA-6B97-4576-9E63-AC2EACBF6532}" presName="connectorText" presStyleLbl="sibTrans2D1" presStyleIdx="5" presStyleCnt="7"/>
      <dgm:spPr/>
      <dgm:t>
        <a:bodyPr/>
        <a:lstStyle/>
        <a:p>
          <a:endParaRPr lang="sv-SE"/>
        </a:p>
      </dgm:t>
    </dgm:pt>
    <dgm:pt modelId="{CFF14C9F-77FC-4989-9245-63E1EC2A8FB4}" type="pres">
      <dgm:prSet presAssocID="{605A5F07-1200-4231-9784-1AD368FD02B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AA4638-FA11-41A5-9C2E-EA0CA53169EB}" type="pres">
      <dgm:prSet presAssocID="{0602EC56-0700-4B39-81CC-2280BAA3D40C}" presName="sibTrans" presStyleLbl="sibTrans2D1" presStyleIdx="6" presStyleCnt="7"/>
      <dgm:spPr/>
      <dgm:t>
        <a:bodyPr/>
        <a:lstStyle/>
        <a:p>
          <a:endParaRPr lang="sv-SE"/>
        </a:p>
      </dgm:t>
    </dgm:pt>
    <dgm:pt modelId="{D8C75023-C633-48DA-B8B4-3FA46DD467BB}" type="pres">
      <dgm:prSet presAssocID="{0602EC56-0700-4B39-81CC-2280BAA3D40C}" presName="connectorText" presStyleLbl="sibTrans2D1" presStyleIdx="6" presStyleCnt="7"/>
      <dgm:spPr/>
      <dgm:t>
        <a:bodyPr/>
        <a:lstStyle/>
        <a:p>
          <a:endParaRPr lang="sv-SE"/>
        </a:p>
      </dgm:t>
    </dgm:pt>
    <dgm:pt modelId="{F09F6DD7-D561-4F53-B601-D78A1BA7E660}" type="pres">
      <dgm:prSet presAssocID="{FC1089B1-4033-4DA8-8606-66043FAA6C2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E34D5D3-9CD4-401D-9089-34FA2A739E4A}" type="presOf" srcId="{B0E74421-9A83-40E4-9C96-A134548FC6B1}" destId="{693D8C34-BFAB-4509-955B-4A8960F2B712}" srcOrd="0" destOrd="0" presId="urn:microsoft.com/office/officeart/2005/8/layout/process2"/>
    <dgm:cxn modelId="{D6BD6595-941A-4482-BA8D-7D316F2C3E51}" type="presOf" srcId="{0602EC56-0700-4B39-81CC-2280BAA3D40C}" destId="{D8C75023-C633-48DA-B8B4-3FA46DD467BB}" srcOrd="1" destOrd="0" presId="urn:microsoft.com/office/officeart/2005/8/layout/process2"/>
    <dgm:cxn modelId="{40241E0E-D92F-4D01-B9E1-7F8A785C2DD9}" type="presOf" srcId="{605A5F07-1200-4231-9784-1AD368FD02B1}" destId="{CFF14C9F-77FC-4989-9245-63E1EC2A8FB4}" srcOrd="0" destOrd="0" presId="urn:microsoft.com/office/officeart/2005/8/layout/process2"/>
    <dgm:cxn modelId="{308B2108-0573-4C2E-8208-E5BE175AEEF0}" type="presOf" srcId="{FC1089B1-4033-4DA8-8606-66043FAA6C20}" destId="{F09F6DD7-D561-4F53-B601-D78A1BA7E660}" srcOrd="0" destOrd="0" presId="urn:microsoft.com/office/officeart/2005/8/layout/process2"/>
    <dgm:cxn modelId="{90615280-2CDD-48B9-9EE6-1C48C40A6300}" type="presOf" srcId="{E97A8437-0F6E-407B-A36F-D5877268042A}" destId="{832F5969-DB3E-4B14-A7E3-7C2A760B2EC0}" srcOrd="1" destOrd="0" presId="urn:microsoft.com/office/officeart/2005/8/layout/process2"/>
    <dgm:cxn modelId="{DCE007C6-D06F-412F-9097-C21605B96153}" srcId="{082BD105-2168-4C83-A77D-DCC4B24AED41}" destId="{B0E74421-9A83-40E4-9C96-A134548FC6B1}" srcOrd="4" destOrd="0" parTransId="{8A54F88E-A4D4-46EA-BC3D-789BDF549C43}" sibTransId="{49D4EB54-2E17-4208-8DA1-637A8145C16A}"/>
    <dgm:cxn modelId="{5413D22C-CD71-4AEA-A202-79077F7AF5BF}" srcId="{082BD105-2168-4C83-A77D-DCC4B24AED41}" destId="{0BC50DB9-14C6-4987-A5AE-6D89CA5D809C}" srcOrd="0" destOrd="0" parTransId="{A80A21C2-2442-44E5-B9F9-497194B35E53}" sibTransId="{E97A8437-0F6E-407B-A36F-D5877268042A}"/>
    <dgm:cxn modelId="{E86343D2-A64A-4AA5-A74C-1A47BF9D313D}" type="presOf" srcId="{D87E0137-8416-491B-BD8C-65505ACEDA62}" destId="{A7649772-D7C2-40EA-9C6C-58154C1D91A4}" srcOrd="1" destOrd="0" presId="urn:microsoft.com/office/officeart/2005/8/layout/process2"/>
    <dgm:cxn modelId="{D3FEF7B6-8FEA-4D10-A544-9333501DAF3A}" type="presOf" srcId="{FE0DEDFF-E952-4BF9-828E-8F588D92F876}" destId="{83A1487D-C549-42AD-91F0-1C2F250079F1}" srcOrd="0" destOrd="0" presId="urn:microsoft.com/office/officeart/2005/8/layout/process2"/>
    <dgm:cxn modelId="{53A38A49-F478-45D7-A332-3E529631AF5B}" type="presOf" srcId="{16A716A0-3060-48FB-8AB4-9E67D3122216}" destId="{42E148DE-418F-4813-9377-AC230A8E6BB0}" srcOrd="0" destOrd="0" presId="urn:microsoft.com/office/officeart/2005/8/layout/process2"/>
    <dgm:cxn modelId="{607D18DD-A106-4ACB-B6D1-F453669696A2}" type="presOf" srcId="{A6918700-6DC7-4A36-84B5-6CFA23C8A94B}" destId="{A20BCF83-A09C-44BD-916A-0A8C8621240D}" srcOrd="0" destOrd="0" presId="urn:microsoft.com/office/officeart/2005/8/layout/process2"/>
    <dgm:cxn modelId="{B17305DA-DD27-47BB-94DC-2ACC4109E926}" type="presOf" srcId="{E97A8437-0F6E-407B-A36F-D5877268042A}" destId="{62D19358-92CE-443B-B56E-567DC47504D8}" srcOrd="0" destOrd="0" presId="urn:microsoft.com/office/officeart/2005/8/layout/process2"/>
    <dgm:cxn modelId="{2BD12DEE-1400-4253-92F4-9750646DC0A1}" srcId="{082BD105-2168-4C83-A77D-DCC4B24AED41}" destId="{FE0DEDFF-E952-4BF9-828E-8F588D92F876}" srcOrd="1" destOrd="0" parTransId="{BB7C7253-DDDF-46D7-8207-3A4829658C74}" sibTransId="{D87E0137-8416-491B-BD8C-65505ACEDA62}"/>
    <dgm:cxn modelId="{4F598536-F967-48CC-829E-1C174B454E03}" type="presOf" srcId="{49D4EB54-2E17-4208-8DA1-637A8145C16A}" destId="{3C4431E8-161B-4311-878E-BC84BC5E1968}" srcOrd="1" destOrd="0" presId="urn:microsoft.com/office/officeart/2005/8/layout/process2"/>
    <dgm:cxn modelId="{6611F8A9-B9F1-4FA7-BEA6-0308D3918550}" type="presOf" srcId="{D87E0137-8416-491B-BD8C-65505ACEDA62}" destId="{13136532-1675-4774-877E-C8788E0C1780}" srcOrd="0" destOrd="0" presId="urn:microsoft.com/office/officeart/2005/8/layout/process2"/>
    <dgm:cxn modelId="{4CD46D73-F7D0-4ED5-AB02-C7C6759CB1E6}" srcId="{082BD105-2168-4C83-A77D-DCC4B24AED41}" destId="{16A716A0-3060-48FB-8AB4-9E67D3122216}" srcOrd="5" destOrd="0" parTransId="{85656FF7-5616-4282-BDB3-33F76BE66763}" sibTransId="{8579C3AA-6B97-4576-9E63-AC2EACBF6532}"/>
    <dgm:cxn modelId="{C047BA0D-593C-423B-BFD0-38BE50A10D07}" type="presOf" srcId="{8579C3AA-6B97-4576-9E63-AC2EACBF6532}" destId="{987A1F7D-69DF-4472-8BBF-160715AF4C34}" srcOrd="1" destOrd="0" presId="urn:microsoft.com/office/officeart/2005/8/layout/process2"/>
    <dgm:cxn modelId="{0530EB14-F19A-4EF0-A53B-534E0D109094}" type="presOf" srcId="{21B091A3-C530-4F79-8C32-3AE7146C7ED9}" destId="{5BB26AC4-479E-4DC4-ABD7-EBFC65FBD47E}" srcOrd="1" destOrd="0" presId="urn:microsoft.com/office/officeart/2005/8/layout/process2"/>
    <dgm:cxn modelId="{ACC318F7-ADDF-4EE2-B006-0D0DDCE4C36B}" srcId="{082BD105-2168-4C83-A77D-DCC4B24AED41}" destId="{A6918700-6DC7-4A36-84B5-6CFA23C8A94B}" srcOrd="2" destOrd="0" parTransId="{03FD1AD3-C6BE-4880-865D-E905E4898E5A}" sibTransId="{21B091A3-C530-4F79-8C32-3AE7146C7ED9}"/>
    <dgm:cxn modelId="{B90AAE3D-A2E6-41EA-BECF-32B1BFB81C85}" type="presOf" srcId="{8579C3AA-6B97-4576-9E63-AC2EACBF6532}" destId="{9343851E-E22B-42CC-B2BB-926A9730A421}" srcOrd="0" destOrd="0" presId="urn:microsoft.com/office/officeart/2005/8/layout/process2"/>
    <dgm:cxn modelId="{7129DEEB-82DF-4F99-A833-599877D002BC}" type="presOf" srcId="{49D4EB54-2E17-4208-8DA1-637A8145C16A}" destId="{647448C1-A835-4B60-A818-C103BDAB61BD}" srcOrd="0" destOrd="0" presId="urn:microsoft.com/office/officeart/2005/8/layout/process2"/>
    <dgm:cxn modelId="{C6E3FD5A-A3EE-4581-BD8A-508F9EF3318B}" type="presOf" srcId="{0602EC56-0700-4B39-81CC-2280BAA3D40C}" destId="{4EAA4638-FA11-41A5-9C2E-EA0CA53169EB}" srcOrd="0" destOrd="0" presId="urn:microsoft.com/office/officeart/2005/8/layout/process2"/>
    <dgm:cxn modelId="{D8687F4E-9F18-4F6B-B230-88E244C462D5}" type="presOf" srcId="{FBB768BD-D092-4D6A-88E8-06D77233BAB8}" destId="{58120810-05A1-4CEF-8550-E0FB46EDC199}" srcOrd="0" destOrd="0" presId="urn:microsoft.com/office/officeart/2005/8/layout/process2"/>
    <dgm:cxn modelId="{A89CE1C4-FC56-4364-A60D-A3EEE16D05A2}" type="presOf" srcId="{21B091A3-C530-4F79-8C32-3AE7146C7ED9}" destId="{753DE07A-6911-485B-A879-A8DE1EACDC85}" srcOrd="0" destOrd="0" presId="urn:microsoft.com/office/officeart/2005/8/layout/process2"/>
    <dgm:cxn modelId="{BAEACE5C-B9E6-4849-A19B-2A213236B1E9}" type="presOf" srcId="{CA9948F0-67D5-4D5F-A50D-F72630AB25C6}" destId="{5D0D87CD-9C0D-4FEB-A5F4-7C69065E809C}" srcOrd="1" destOrd="0" presId="urn:microsoft.com/office/officeart/2005/8/layout/process2"/>
    <dgm:cxn modelId="{46AC176D-D213-4407-82C1-F127E4676D04}" type="presOf" srcId="{082BD105-2168-4C83-A77D-DCC4B24AED41}" destId="{12BEA9B8-201D-4C60-9DCC-00E5B6802E3F}" srcOrd="0" destOrd="0" presId="urn:microsoft.com/office/officeart/2005/8/layout/process2"/>
    <dgm:cxn modelId="{CAF34114-30C8-4292-9912-92A0D9BA4A51}" srcId="{082BD105-2168-4C83-A77D-DCC4B24AED41}" destId="{FBB768BD-D092-4D6A-88E8-06D77233BAB8}" srcOrd="3" destOrd="0" parTransId="{45D2798F-6166-4E4D-9DD3-E53C6F4E4F87}" sibTransId="{CA9948F0-67D5-4D5F-A50D-F72630AB25C6}"/>
    <dgm:cxn modelId="{CFDE0D71-FE5B-47A1-B74A-E019B5D71D36}" srcId="{082BD105-2168-4C83-A77D-DCC4B24AED41}" destId="{FC1089B1-4033-4DA8-8606-66043FAA6C20}" srcOrd="7" destOrd="0" parTransId="{AD6CD51D-2099-401A-B613-3AE92DEEDC02}" sibTransId="{99DACD79-F07B-4D14-A8DE-F1F6B26649A8}"/>
    <dgm:cxn modelId="{23A39DAA-CE99-4461-8F07-44B04B4E636A}" srcId="{082BD105-2168-4C83-A77D-DCC4B24AED41}" destId="{605A5F07-1200-4231-9784-1AD368FD02B1}" srcOrd="6" destOrd="0" parTransId="{7DAAABD6-AC16-4D13-87C9-081E1E577CA1}" sibTransId="{0602EC56-0700-4B39-81CC-2280BAA3D40C}"/>
    <dgm:cxn modelId="{A5FABC7C-2D31-40A3-8456-105BBFF3020F}" type="presOf" srcId="{0BC50DB9-14C6-4987-A5AE-6D89CA5D809C}" destId="{0FA406F5-44C9-4994-91CF-B247FA2A2FF6}" srcOrd="0" destOrd="0" presId="urn:microsoft.com/office/officeart/2005/8/layout/process2"/>
    <dgm:cxn modelId="{BFC71CB8-800D-4838-ADC5-E4310234A442}" type="presOf" srcId="{CA9948F0-67D5-4D5F-A50D-F72630AB25C6}" destId="{4377BC12-75AE-4A14-BA70-DCD827F6E56F}" srcOrd="0" destOrd="0" presId="urn:microsoft.com/office/officeart/2005/8/layout/process2"/>
    <dgm:cxn modelId="{7CAE135E-59D1-431D-BF79-3FFC4BE352F4}" type="presParOf" srcId="{12BEA9B8-201D-4C60-9DCC-00E5B6802E3F}" destId="{0FA406F5-44C9-4994-91CF-B247FA2A2FF6}" srcOrd="0" destOrd="0" presId="urn:microsoft.com/office/officeart/2005/8/layout/process2"/>
    <dgm:cxn modelId="{20DBDF97-5CBF-4BD8-9659-4C95FE3C7888}" type="presParOf" srcId="{12BEA9B8-201D-4C60-9DCC-00E5B6802E3F}" destId="{62D19358-92CE-443B-B56E-567DC47504D8}" srcOrd="1" destOrd="0" presId="urn:microsoft.com/office/officeart/2005/8/layout/process2"/>
    <dgm:cxn modelId="{514E2213-224E-4673-A062-ABAB59DF0B47}" type="presParOf" srcId="{62D19358-92CE-443B-B56E-567DC47504D8}" destId="{832F5969-DB3E-4B14-A7E3-7C2A760B2EC0}" srcOrd="0" destOrd="0" presId="urn:microsoft.com/office/officeart/2005/8/layout/process2"/>
    <dgm:cxn modelId="{DC97862F-FF6C-4CEB-B4F3-B208272D3395}" type="presParOf" srcId="{12BEA9B8-201D-4C60-9DCC-00E5B6802E3F}" destId="{83A1487D-C549-42AD-91F0-1C2F250079F1}" srcOrd="2" destOrd="0" presId="urn:microsoft.com/office/officeart/2005/8/layout/process2"/>
    <dgm:cxn modelId="{9FF5A450-4DC3-4561-80DB-6BD54C7FDC6E}" type="presParOf" srcId="{12BEA9B8-201D-4C60-9DCC-00E5B6802E3F}" destId="{13136532-1675-4774-877E-C8788E0C1780}" srcOrd="3" destOrd="0" presId="urn:microsoft.com/office/officeart/2005/8/layout/process2"/>
    <dgm:cxn modelId="{1375A26C-4EFD-4C29-9A81-917458D55053}" type="presParOf" srcId="{13136532-1675-4774-877E-C8788E0C1780}" destId="{A7649772-D7C2-40EA-9C6C-58154C1D91A4}" srcOrd="0" destOrd="0" presId="urn:microsoft.com/office/officeart/2005/8/layout/process2"/>
    <dgm:cxn modelId="{B0DAECEB-5F18-461D-81AD-0EC704321F46}" type="presParOf" srcId="{12BEA9B8-201D-4C60-9DCC-00E5B6802E3F}" destId="{A20BCF83-A09C-44BD-916A-0A8C8621240D}" srcOrd="4" destOrd="0" presId="urn:microsoft.com/office/officeart/2005/8/layout/process2"/>
    <dgm:cxn modelId="{A7DA9A4F-AB3D-4EC8-AA2A-ADA40EC2A25D}" type="presParOf" srcId="{12BEA9B8-201D-4C60-9DCC-00E5B6802E3F}" destId="{753DE07A-6911-485B-A879-A8DE1EACDC85}" srcOrd="5" destOrd="0" presId="urn:microsoft.com/office/officeart/2005/8/layout/process2"/>
    <dgm:cxn modelId="{53834F30-FC2D-4A35-B81A-12C016E4B8DC}" type="presParOf" srcId="{753DE07A-6911-485B-A879-A8DE1EACDC85}" destId="{5BB26AC4-479E-4DC4-ABD7-EBFC65FBD47E}" srcOrd="0" destOrd="0" presId="urn:microsoft.com/office/officeart/2005/8/layout/process2"/>
    <dgm:cxn modelId="{B248AC56-8EFB-4E7B-8C32-E85FD2031081}" type="presParOf" srcId="{12BEA9B8-201D-4C60-9DCC-00E5B6802E3F}" destId="{58120810-05A1-4CEF-8550-E0FB46EDC199}" srcOrd="6" destOrd="0" presId="urn:microsoft.com/office/officeart/2005/8/layout/process2"/>
    <dgm:cxn modelId="{2E6C9051-1927-4E74-B9BE-566D63FD3F26}" type="presParOf" srcId="{12BEA9B8-201D-4C60-9DCC-00E5B6802E3F}" destId="{4377BC12-75AE-4A14-BA70-DCD827F6E56F}" srcOrd="7" destOrd="0" presId="urn:microsoft.com/office/officeart/2005/8/layout/process2"/>
    <dgm:cxn modelId="{E1996B5A-2092-46BD-9657-42288245B1F3}" type="presParOf" srcId="{4377BC12-75AE-4A14-BA70-DCD827F6E56F}" destId="{5D0D87CD-9C0D-4FEB-A5F4-7C69065E809C}" srcOrd="0" destOrd="0" presId="urn:microsoft.com/office/officeart/2005/8/layout/process2"/>
    <dgm:cxn modelId="{FF876B15-4D81-43B6-A033-80F5FB9C9B07}" type="presParOf" srcId="{12BEA9B8-201D-4C60-9DCC-00E5B6802E3F}" destId="{693D8C34-BFAB-4509-955B-4A8960F2B712}" srcOrd="8" destOrd="0" presId="urn:microsoft.com/office/officeart/2005/8/layout/process2"/>
    <dgm:cxn modelId="{2572B8FC-3DA5-49A2-937C-B8425E7DF2D8}" type="presParOf" srcId="{12BEA9B8-201D-4C60-9DCC-00E5B6802E3F}" destId="{647448C1-A835-4B60-A818-C103BDAB61BD}" srcOrd="9" destOrd="0" presId="urn:microsoft.com/office/officeart/2005/8/layout/process2"/>
    <dgm:cxn modelId="{DB018ED6-43CC-44A6-872A-9270C99A5511}" type="presParOf" srcId="{647448C1-A835-4B60-A818-C103BDAB61BD}" destId="{3C4431E8-161B-4311-878E-BC84BC5E1968}" srcOrd="0" destOrd="0" presId="urn:microsoft.com/office/officeart/2005/8/layout/process2"/>
    <dgm:cxn modelId="{47950182-E9E0-40C2-9867-3AD43A27EB94}" type="presParOf" srcId="{12BEA9B8-201D-4C60-9DCC-00E5B6802E3F}" destId="{42E148DE-418F-4813-9377-AC230A8E6BB0}" srcOrd="10" destOrd="0" presId="urn:microsoft.com/office/officeart/2005/8/layout/process2"/>
    <dgm:cxn modelId="{F93B7A05-D346-450E-90C6-7637FC477512}" type="presParOf" srcId="{12BEA9B8-201D-4C60-9DCC-00E5B6802E3F}" destId="{9343851E-E22B-42CC-B2BB-926A9730A421}" srcOrd="11" destOrd="0" presId="urn:microsoft.com/office/officeart/2005/8/layout/process2"/>
    <dgm:cxn modelId="{FC570900-94BF-4C2B-AA37-08174C1CCDE0}" type="presParOf" srcId="{9343851E-E22B-42CC-B2BB-926A9730A421}" destId="{987A1F7D-69DF-4472-8BBF-160715AF4C34}" srcOrd="0" destOrd="0" presId="urn:microsoft.com/office/officeart/2005/8/layout/process2"/>
    <dgm:cxn modelId="{2B534033-6AC8-4131-B492-1EEF6F0298BA}" type="presParOf" srcId="{12BEA9B8-201D-4C60-9DCC-00E5B6802E3F}" destId="{CFF14C9F-77FC-4989-9245-63E1EC2A8FB4}" srcOrd="12" destOrd="0" presId="urn:microsoft.com/office/officeart/2005/8/layout/process2"/>
    <dgm:cxn modelId="{5C410805-7008-4994-929C-9E1289E7725F}" type="presParOf" srcId="{12BEA9B8-201D-4C60-9DCC-00E5B6802E3F}" destId="{4EAA4638-FA11-41A5-9C2E-EA0CA53169EB}" srcOrd="13" destOrd="0" presId="urn:microsoft.com/office/officeart/2005/8/layout/process2"/>
    <dgm:cxn modelId="{77C483B6-4B02-459B-BEC1-2BDF94F52E3D}" type="presParOf" srcId="{4EAA4638-FA11-41A5-9C2E-EA0CA53169EB}" destId="{D8C75023-C633-48DA-B8B4-3FA46DD467BB}" srcOrd="0" destOrd="0" presId="urn:microsoft.com/office/officeart/2005/8/layout/process2"/>
    <dgm:cxn modelId="{52328211-8A33-4F75-9639-FD46B3A8AE51}" type="presParOf" srcId="{12BEA9B8-201D-4C60-9DCC-00E5B6802E3F}" destId="{F09F6DD7-D561-4F53-B601-D78A1BA7E660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C6A3A-2E5B-4F6F-BC18-7338CD4D764B}">
      <dsp:nvSpPr>
        <dsp:cNvPr id="0" name=""/>
        <dsp:cNvSpPr/>
      </dsp:nvSpPr>
      <dsp:spPr>
        <a:xfrm>
          <a:off x="1462716" y="441045"/>
          <a:ext cx="1131300" cy="244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5"/>
              </a:lnTo>
              <a:lnTo>
                <a:pt x="1131300" y="187625"/>
              </a:lnTo>
              <a:lnTo>
                <a:pt x="1131300" y="24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311C5-4F3B-475A-A16F-C17ACA20653A}">
      <dsp:nvSpPr>
        <dsp:cNvPr id="0" name=""/>
        <dsp:cNvSpPr/>
      </dsp:nvSpPr>
      <dsp:spPr>
        <a:xfrm>
          <a:off x="1462716" y="441045"/>
          <a:ext cx="377100" cy="244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625"/>
              </a:lnTo>
              <a:lnTo>
                <a:pt x="377100" y="187625"/>
              </a:lnTo>
              <a:lnTo>
                <a:pt x="377100" y="24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12855-5A6B-4F19-B364-7E446165EA56}">
      <dsp:nvSpPr>
        <dsp:cNvPr id="0" name=""/>
        <dsp:cNvSpPr/>
      </dsp:nvSpPr>
      <dsp:spPr>
        <a:xfrm>
          <a:off x="1085615" y="441045"/>
          <a:ext cx="377100" cy="244790"/>
        </a:xfrm>
        <a:custGeom>
          <a:avLst/>
          <a:gdLst/>
          <a:ahLst/>
          <a:cxnLst/>
          <a:rect l="0" t="0" r="0" b="0"/>
          <a:pathLst>
            <a:path>
              <a:moveTo>
                <a:pt x="377100" y="0"/>
              </a:moveTo>
              <a:lnTo>
                <a:pt x="377100" y="187625"/>
              </a:lnTo>
              <a:lnTo>
                <a:pt x="0" y="187625"/>
              </a:lnTo>
              <a:lnTo>
                <a:pt x="0" y="24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88DA3-6F2A-42A6-A28A-13D26BEF21D2}">
      <dsp:nvSpPr>
        <dsp:cNvPr id="0" name=""/>
        <dsp:cNvSpPr/>
      </dsp:nvSpPr>
      <dsp:spPr>
        <a:xfrm>
          <a:off x="331415" y="441045"/>
          <a:ext cx="1131300" cy="244790"/>
        </a:xfrm>
        <a:custGeom>
          <a:avLst/>
          <a:gdLst/>
          <a:ahLst/>
          <a:cxnLst/>
          <a:rect l="0" t="0" r="0" b="0"/>
          <a:pathLst>
            <a:path>
              <a:moveTo>
                <a:pt x="1131300" y="0"/>
              </a:moveTo>
              <a:lnTo>
                <a:pt x="1131300" y="187625"/>
              </a:lnTo>
              <a:lnTo>
                <a:pt x="0" y="187625"/>
              </a:lnTo>
              <a:lnTo>
                <a:pt x="0" y="24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956FF-58CE-49E5-8F72-98B5B5C85DAC}">
      <dsp:nvSpPr>
        <dsp:cNvPr id="0" name=""/>
        <dsp:cNvSpPr/>
      </dsp:nvSpPr>
      <dsp:spPr>
        <a:xfrm>
          <a:off x="836852" y="-65135"/>
          <a:ext cx="1251726" cy="506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FB3E8E-3391-4E12-9FCA-DBB91728F50A}">
      <dsp:nvSpPr>
        <dsp:cNvPr id="0" name=""/>
        <dsp:cNvSpPr/>
      </dsp:nvSpPr>
      <dsp:spPr>
        <a:xfrm>
          <a:off x="905416" y="0"/>
          <a:ext cx="1251726" cy="5061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/>
            <a:t>ESS Programme Plan</a:t>
          </a:r>
          <a:endParaRPr lang="en-GB" sz="1200" b="1" kern="1200" dirty="0"/>
        </a:p>
      </dsp:txBody>
      <dsp:txXfrm>
        <a:off x="920242" y="14826"/>
        <a:ext cx="1222074" cy="476528"/>
      </dsp:txXfrm>
    </dsp:sp>
    <dsp:sp modelId="{680314F6-4302-4352-A911-6BF441524C26}">
      <dsp:nvSpPr>
        <dsp:cNvPr id="0" name=""/>
        <dsp:cNvSpPr/>
      </dsp:nvSpPr>
      <dsp:spPr>
        <a:xfrm>
          <a:off x="22878" y="685835"/>
          <a:ext cx="617073" cy="39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405822-1726-4154-AD84-A8C67F4C7E23}">
      <dsp:nvSpPr>
        <dsp:cNvPr id="0" name=""/>
        <dsp:cNvSpPr/>
      </dsp:nvSpPr>
      <dsp:spPr>
        <a:xfrm>
          <a:off x="91442" y="750971"/>
          <a:ext cx="617073" cy="39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WPs</a:t>
          </a:r>
          <a:r>
            <a:rPr lang="hu-HU" sz="1000" kern="1200" dirty="0" smtClean="0"/>
            <a:t>/WU 1</a:t>
          </a:r>
          <a:endParaRPr lang="en-GB" sz="1000" kern="1200" dirty="0"/>
        </a:p>
      </dsp:txBody>
      <dsp:txXfrm>
        <a:off x="102919" y="762448"/>
        <a:ext cx="594119" cy="368887"/>
      </dsp:txXfrm>
    </dsp:sp>
    <dsp:sp modelId="{8A9FB6FD-C250-4289-9329-042E5424B7C1}">
      <dsp:nvSpPr>
        <dsp:cNvPr id="0" name=""/>
        <dsp:cNvSpPr/>
      </dsp:nvSpPr>
      <dsp:spPr>
        <a:xfrm>
          <a:off x="777079" y="685835"/>
          <a:ext cx="617073" cy="39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1FDBB8-6658-45B8-ABAA-120833590C2A}">
      <dsp:nvSpPr>
        <dsp:cNvPr id="0" name=""/>
        <dsp:cNvSpPr/>
      </dsp:nvSpPr>
      <dsp:spPr>
        <a:xfrm>
          <a:off x="845643" y="750971"/>
          <a:ext cx="617073" cy="39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WPs</a:t>
          </a:r>
          <a:r>
            <a:rPr lang="hu-HU" sz="1000" kern="1200" dirty="0" smtClean="0"/>
            <a:t>/WU 2</a:t>
          </a:r>
          <a:endParaRPr lang="en-GB" sz="1000" kern="1200" dirty="0"/>
        </a:p>
      </dsp:txBody>
      <dsp:txXfrm>
        <a:off x="857120" y="762448"/>
        <a:ext cx="594119" cy="368887"/>
      </dsp:txXfrm>
    </dsp:sp>
    <dsp:sp modelId="{DFE13506-F45F-4B95-8FEB-D9C1CE1497B6}">
      <dsp:nvSpPr>
        <dsp:cNvPr id="0" name=""/>
        <dsp:cNvSpPr/>
      </dsp:nvSpPr>
      <dsp:spPr>
        <a:xfrm>
          <a:off x="1531279" y="685835"/>
          <a:ext cx="617073" cy="39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A78CB-BA11-4DE0-9599-3077FE26A707}">
      <dsp:nvSpPr>
        <dsp:cNvPr id="0" name=""/>
        <dsp:cNvSpPr/>
      </dsp:nvSpPr>
      <dsp:spPr>
        <a:xfrm>
          <a:off x="1599843" y="750971"/>
          <a:ext cx="617073" cy="39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WPs</a:t>
          </a:r>
          <a:r>
            <a:rPr lang="hu-HU" sz="1000" kern="1200" dirty="0" smtClean="0"/>
            <a:t>/WU 3</a:t>
          </a:r>
          <a:endParaRPr lang="en-GB" sz="1000" kern="1200" dirty="0"/>
        </a:p>
      </dsp:txBody>
      <dsp:txXfrm>
        <a:off x="1611320" y="762448"/>
        <a:ext cx="594119" cy="368887"/>
      </dsp:txXfrm>
    </dsp:sp>
    <dsp:sp modelId="{249F0B68-8F07-4588-886C-DA86E23713D5}">
      <dsp:nvSpPr>
        <dsp:cNvPr id="0" name=""/>
        <dsp:cNvSpPr/>
      </dsp:nvSpPr>
      <dsp:spPr>
        <a:xfrm>
          <a:off x="2285480" y="685835"/>
          <a:ext cx="617073" cy="3918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5A5060-70D3-4D17-99B1-4E3371E0B027}">
      <dsp:nvSpPr>
        <dsp:cNvPr id="0" name=""/>
        <dsp:cNvSpPr/>
      </dsp:nvSpPr>
      <dsp:spPr>
        <a:xfrm>
          <a:off x="2354043" y="750971"/>
          <a:ext cx="617073" cy="391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WPs</a:t>
          </a:r>
          <a:r>
            <a:rPr lang="hu-HU" sz="1000" kern="1200" dirty="0" smtClean="0"/>
            <a:t>/WU 4</a:t>
          </a:r>
          <a:endParaRPr lang="en-GB" sz="1000" kern="1200" dirty="0"/>
        </a:p>
      </dsp:txBody>
      <dsp:txXfrm>
        <a:off x="2365520" y="762448"/>
        <a:ext cx="594119" cy="368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406F5-44C9-4994-91CF-B247FA2A2FF6}">
      <dsp:nvSpPr>
        <dsp:cNvPr id="0" name=""/>
        <dsp:cNvSpPr/>
      </dsp:nvSpPr>
      <dsp:spPr>
        <a:xfrm>
          <a:off x="568534" y="3470"/>
          <a:ext cx="1391083" cy="4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Delivery</a:t>
          </a:r>
          <a:endParaRPr lang="sv-SE" sz="2000" kern="1200" dirty="0"/>
        </a:p>
      </dsp:txBody>
      <dsp:txXfrm>
        <a:off x="580590" y="15526"/>
        <a:ext cx="1366971" cy="387495"/>
      </dsp:txXfrm>
    </dsp:sp>
    <dsp:sp modelId="{62D19358-92CE-443B-B56E-567DC47504D8}">
      <dsp:nvSpPr>
        <dsp:cNvPr id="0" name=""/>
        <dsp:cNvSpPr/>
      </dsp:nvSpPr>
      <dsp:spPr>
        <a:xfrm rot="5400000">
          <a:off x="1186900" y="425368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440803"/>
        <a:ext cx="111133" cy="108046"/>
      </dsp:txXfrm>
    </dsp:sp>
    <dsp:sp modelId="{83A1487D-C549-42AD-91F0-1C2F250079F1}">
      <dsp:nvSpPr>
        <dsp:cNvPr id="0" name=""/>
        <dsp:cNvSpPr/>
      </dsp:nvSpPr>
      <dsp:spPr>
        <a:xfrm>
          <a:off x="568534" y="620881"/>
          <a:ext cx="1391083" cy="4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Inspection</a:t>
          </a:r>
          <a:endParaRPr lang="sv-SE" sz="2000" kern="1200" dirty="0"/>
        </a:p>
      </dsp:txBody>
      <dsp:txXfrm>
        <a:off x="580590" y="632937"/>
        <a:ext cx="1366971" cy="387495"/>
      </dsp:txXfrm>
    </dsp:sp>
    <dsp:sp modelId="{13136532-1675-4774-877E-C8788E0C1780}">
      <dsp:nvSpPr>
        <dsp:cNvPr id="0" name=""/>
        <dsp:cNvSpPr/>
      </dsp:nvSpPr>
      <dsp:spPr>
        <a:xfrm rot="5400000">
          <a:off x="1186900" y="1042778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1058213"/>
        <a:ext cx="111133" cy="108046"/>
      </dsp:txXfrm>
    </dsp:sp>
    <dsp:sp modelId="{A20BCF83-A09C-44BD-916A-0A8C8621240D}">
      <dsp:nvSpPr>
        <dsp:cNvPr id="0" name=""/>
        <dsp:cNvSpPr/>
      </dsp:nvSpPr>
      <dsp:spPr>
        <a:xfrm>
          <a:off x="568534" y="1238292"/>
          <a:ext cx="1391083" cy="4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Preparation</a:t>
          </a:r>
          <a:endParaRPr lang="sv-SE" sz="2000" kern="1200" dirty="0"/>
        </a:p>
      </dsp:txBody>
      <dsp:txXfrm>
        <a:off x="580590" y="1250348"/>
        <a:ext cx="1366971" cy="387495"/>
      </dsp:txXfrm>
    </dsp:sp>
    <dsp:sp modelId="{753DE07A-6911-485B-A879-A8DE1EACDC85}">
      <dsp:nvSpPr>
        <dsp:cNvPr id="0" name=""/>
        <dsp:cNvSpPr/>
      </dsp:nvSpPr>
      <dsp:spPr>
        <a:xfrm rot="5400000">
          <a:off x="1186900" y="1660189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1675624"/>
        <a:ext cx="111133" cy="108046"/>
      </dsp:txXfrm>
    </dsp:sp>
    <dsp:sp modelId="{58120810-05A1-4CEF-8550-E0FB46EDC199}">
      <dsp:nvSpPr>
        <dsp:cNvPr id="0" name=""/>
        <dsp:cNvSpPr/>
      </dsp:nvSpPr>
      <dsp:spPr>
        <a:xfrm>
          <a:off x="568534" y="1855702"/>
          <a:ext cx="1391083" cy="4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Integration</a:t>
          </a:r>
          <a:endParaRPr lang="sv-SE" sz="2000" kern="1200" dirty="0"/>
        </a:p>
      </dsp:txBody>
      <dsp:txXfrm>
        <a:off x="580590" y="1867758"/>
        <a:ext cx="1366971" cy="387495"/>
      </dsp:txXfrm>
    </dsp:sp>
    <dsp:sp modelId="{4377BC12-75AE-4A14-BA70-DCD827F6E56F}">
      <dsp:nvSpPr>
        <dsp:cNvPr id="0" name=""/>
        <dsp:cNvSpPr/>
      </dsp:nvSpPr>
      <dsp:spPr>
        <a:xfrm rot="5400000">
          <a:off x="1186900" y="2277599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2293034"/>
        <a:ext cx="111133" cy="108046"/>
      </dsp:txXfrm>
    </dsp:sp>
    <dsp:sp modelId="{693D8C34-BFAB-4509-955B-4A8960F2B712}">
      <dsp:nvSpPr>
        <dsp:cNvPr id="0" name=""/>
        <dsp:cNvSpPr/>
      </dsp:nvSpPr>
      <dsp:spPr>
        <a:xfrm>
          <a:off x="568534" y="2473113"/>
          <a:ext cx="1391083" cy="4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Alignment</a:t>
          </a:r>
          <a:endParaRPr lang="sv-SE" sz="2000" kern="1200" dirty="0"/>
        </a:p>
      </dsp:txBody>
      <dsp:txXfrm>
        <a:off x="580590" y="2485169"/>
        <a:ext cx="1366971" cy="387495"/>
      </dsp:txXfrm>
    </dsp:sp>
    <dsp:sp modelId="{647448C1-A835-4B60-A818-C103BDAB61BD}">
      <dsp:nvSpPr>
        <dsp:cNvPr id="0" name=""/>
        <dsp:cNvSpPr/>
      </dsp:nvSpPr>
      <dsp:spPr>
        <a:xfrm rot="5400000">
          <a:off x="1186900" y="2895010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2910445"/>
        <a:ext cx="111133" cy="108046"/>
      </dsp:txXfrm>
    </dsp:sp>
    <dsp:sp modelId="{42E148DE-418F-4813-9377-AC230A8E6BB0}">
      <dsp:nvSpPr>
        <dsp:cNvPr id="0" name=""/>
        <dsp:cNvSpPr/>
      </dsp:nvSpPr>
      <dsp:spPr>
        <a:xfrm>
          <a:off x="568534" y="3090523"/>
          <a:ext cx="1391083" cy="4116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Clean up</a:t>
          </a:r>
          <a:endParaRPr lang="sv-SE" sz="2000" kern="1200" dirty="0"/>
        </a:p>
      </dsp:txBody>
      <dsp:txXfrm>
        <a:off x="580590" y="3102579"/>
        <a:ext cx="1366971" cy="387495"/>
      </dsp:txXfrm>
    </dsp:sp>
    <dsp:sp modelId="{9343851E-E22B-42CC-B2BB-926A9730A421}">
      <dsp:nvSpPr>
        <dsp:cNvPr id="0" name=""/>
        <dsp:cNvSpPr/>
      </dsp:nvSpPr>
      <dsp:spPr>
        <a:xfrm rot="5400000">
          <a:off x="1186900" y="3512421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3527856"/>
        <a:ext cx="111133" cy="108046"/>
      </dsp:txXfrm>
    </dsp:sp>
    <dsp:sp modelId="{CFF14C9F-77FC-4989-9245-63E1EC2A8FB4}">
      <dsp:nvSpPr>
        <dsp:cNvPr id="0" name=""/>
        <dsp:cNvSpPr/>
      </dsp:nvSpPr>
      <dsp:spPr>
        <a:xfrm>
          <a:off x="568534" y="3707934"/>
          <a:ext cx="1391083" cy="4116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Close up</a:t>
          </a:r>
          <a:endParaRPr lang="sv-SE" sz="2000" kern="1200" dirty="0"/>
        </a:p>
      </dsp:txBody>
      <dsp:txXfrm>
        <a:off x="580590" y="3719990"/>
        <a:ext cx="1366971" cy="387495"/>
      </dsp:txXfrm>
    </dsp:sp>
    <dsp:sp modelId="{4EAA4638-FA11-41A5-9C2E-EA0CA53169EB}">
      <dsp:nvSpPr>
        <dsp:cNvPr id="0" name=""/>
        <dsp:cNvSpPr/>
      </dsp:nvSpPr>
      <dsp:spPr>
        <a:xfrm rot="5400000">
          <a:off x="1186900" y="4129831"/>
          <a:ext cx="154352" cy="185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900" kern="1200"/>
        </a:p>
      </dsp:txBody>
      <dsp:txXfrm rot="-5400000">
        <a:off x="1208510" y="4145266"/>
        <a:ext cx="111133" cy="108046"/>
      </dsp:txXfrm>
    </dsp:sp>
    <dsp:sp modelId="{F09F6DD7-D561-4F53-B601-D78A1BA7E660}">
      <dsp:nvSpPr>
        <dsp:cNvPr id="0" name=""/>
        <dsp:cNvSpPr/>
      </dsp:nvSpPr>
      <dsp:spPr>
        <a:xfrm>
          <a:off x="568534" y="4325345"/>
          <a:ext cx="1391083" cy="4116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P. Test</a:t>
          </a:r>
          <a:endParaRPr lang="sv-SE" sz="2000" kern="1200" dirty="0"/>
        </a:p>
      </dsp:txBody>
      <dsp:txXfrm>
        <a:off x="580590" y="4337401"/>
        <a:ext cx="1366971" cy="387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7968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is this </a:t>
            </a:r>
            <a:r>
              <a:rPr lang="en-GB" baseline="0" dirty="0" err="1" smtClean="0"/>
              <a:t>nessisary</a:t>
            </a:r>
            <a:r>
              <a:rPr lang="en-GB" baseline="0" dirty="0" smtClean="0"/>
              <a:t>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539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Interactions &gt; stakeholder groups &gt; representatives</a:t>
            </a:r>
          </a:p>
          <a:p>
            <a:r>
              <a:rPr lang="en-US" dirty="0" smtClean="0"/>
              <a:t>NBOA centric Spider diagram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Why</a:t>
            </a:r>
            <a:r>
              <a:rPr lang="en-GB" baseline="0" dirty="0" smtClean="0"/>
              <a:t> is this </a:t>
            </a:r>
            <a:r>
              <a:rPr lang="en-GB" baseline="0" dirty="0" err="1" smtClean="0"/>
              <a:t>nessisary</a:t>
            </a:r>
            <a:r>
              <a:rPr lang="en-GB" baseline="0" dirty="0" smtClean="0"/>
              <a:t>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53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77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540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273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26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gi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png"/><Relationship Id="rId4" Type="http://schemas.openxmlformats.org/officeDocument/2006/relationships/image" Target="../media/image34.gif"/><Relationship Id="rId9" Type="http://schemas.openxmlformats.org/officeDocument/2006/relationships/image" Target="../media/image39.png"/><Relationship Id="rId14" Type="http://schemas.openxmlformats.org/officeDocument/2006/relationships/image" Target="../media/image44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000" dirty="0" smtClean="0"/>
              <a:t>Neutron beam optics assembly </a:t>
            </a:r>
            <a:br>
              <a:rPr lang="en-GB" sz="4000" dirty="0" smtClean="0"/>
            </a:br>
            <a:r>
              <a:rPr lang="en-GB" sz="4000" dirty="0" smtClean="0"/>
              <a:t>Preliminary design review</a:t>
            </a:r>
            <a:br>
              <a:rPr lang="en-GB" sz="4000" dirty="0" smtClean="0"/>
            </a:br>
            <a:r>
              <a:rPr lang="en-GB" sz="4000" dirty="0" smtClean="0"/>
              <a:t>Project</a:t>
            </a:r>
            <a:br>
              <a:rPr lang="en-GB" sz="4000" dirty="0" smtClean="0"/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P.Bentley</a:t>
            </a:r>
            <a:r>
              <a:rPr lang="en-GB" sz="2000" dirty="0" smtClean="0">
                <a:solidFill>
                  <a:schemeClr val="bg1"/>
                </a:solidFill>
              </a:rPr>
              <a:t> / </a:t>
            </a:r>
            <a:r>
              <a:rPr lang="en-GB" sz="2000" dirty="0" err="1" smtClean="0">
                <a:solidFill>
                  <a:schemeClr val="bg1"/>
                </a:solidFill>
              </a:rPr>
              <a:t>I.Sutton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Neutron Instrument Technologies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15 June, 2017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Schedule</a:t>
            </a:r>
            <a:r>
              <a:rPr lang="en-GB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Critical</a:t>
            </a:r>
            <a:endParaRPr lang="en-GB" dirty="0"/>
          </a:p>
        </p:txBody>
      </p:sp>
      <p:pic>
        <p:nvPicPr>
          <p:cNvPr id="3074" name="Picture 2" descr="C:\Users\iainsutton\Desktop\Sch P4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04749" cy="47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267744" y="1971414"/>
            <a:ext cx="2304256" cy="1080121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Monolith</a:t>
            </a:r>
          </a:p>
          <a:p>
            <a:pPr algn="ctr"/>
            <a:r>
              <a:rPr lang="en-US" sz="1400" dirty="0"/>
              <a:t> </a:t>
            </a:r>
            <a:r>
              <a:rPr lang="en-US" sz="1400" dirty="0" smtClean="0"/>
              <a:t>construction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3277147" y="3051535"/>
            <a:ext cx="1296144" cy="593489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Bunker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>
          <a:xfrm>
            <a:off x="8028384" y="1864706"/>
            <a:ext cx="1115616" cy="1060238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Bunker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>
            <a:off x="8028384" y="2923727"/>
            <a:ext cx="1115616" cy="1225353"/>
          </a:xfrm>
          <a:prstGeom prst="rect">
            <a:avLst/>
          </a:prstGeom>
          <a:solidFill>
            <a:schemeClr val="accent4">
              <a:alpha val="3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Instruments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43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9" t="30060" r="25173" b="27780"/>
          <a:stretch/>
        </p:blipFill>
        <p:spPr bwMode="auto">
          <a:xfrm>
            <a:off x="1411282" y="191270"/>
            <a:ext cx="6330192" cy="64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25977" y="467503"/>
            <a:ext cx="884759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b="1" smtClean="0"/>
              <a:t>W8 </a:t>
            </a:r>
            <a:r>
              <a:rPr lang="en-US" sz="1000" smtClean="0"/>
              <a:t>HEIMDAL</a:t>
            </a:r>
            <a:endParaRPr lang="en-US" sz="1000" dirty="0" smtClean="0"/>
          </a:p>
          <a:p>
            <a:r>
              <a:rPr lang="en-US" sz="1000" dirty="0" smtClean="0"/>
              <a:t>Q3 2023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168030" y="24299"/>
            <a:ext cx="74411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W7    </a:t>
            </a:r>
            <a:r>
              <a:rPr lang="en-US" sz="1000" dirty="0" smtClean="0"/>
              <a:t>TREX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24299"/>
            <a:ext cx="788999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W6  </a:t>
            </a:r>
            <a:r>
              <a:rPr lang="en-US" sz="1000" smtClean="0"/>
              <a:t>MAGIC</a:t>
            </a:r>
            <a:endParaRPr lang="en-US" sz="1000" dirty="0" smtClean="0"/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1986681" y="471924"/>
            <a:ext cx="925253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W5 </a:t>
            </a:r>
            <a:r>
              <a:rPr lang="en-US" sz="1000" dirty="0" smtClean="0"/>
              <a:t>MIRACLES</a:t>
            </a:r>
          </a:p>
          <a:p>
            <a:r>
              <a:rPr lang="en-US" sz="1000" dirty="0" smtClean="0"/>
              <a:t>Q1 2022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857842" y="47325"/>
            <a:ext cx="833883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W4 </a:t>
            </a:r>
            <a:r>
              <a:rPr lang="en-US" sz="1000" dirty="0" smtClean="0"/>
              <a:t>BIFROST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878540" y="569423"/>
            <a:ext cx="788999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W3  </a:t>
            </a:r>
            <a:r>
              <a:rPr lang="en-US" sz="1000" dirty="0" smtClean="0"/>
              <a:t>C-SPEC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878540" y="1069663"/>
            <a:ext cx="805029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W2   </a:t>
            </a:r>
            <a:r>
              <a:rPr lang="en-US" sz="1000" dirty="0" smtClean="0"/>
              <a:t>BEER   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901783" y="1584301"/>
            <a:ext cx="80021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W1   </a:t>
            </a:r>
            <a:r>
              <a:rPr lang="en-US" sz="1000" dirty="0" smtClean="0"/>
              <a:t>NMX   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5653617" y="37553"/>
            <a:ext cx="718466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N7     </a:t>
            </a:r>
            <a:r>
              <a:rPr lang="en-US" sz="1000" smtClean="0"/>
              <a:t>LOKI</a:t>
            </a:r>
            <a:endParaRPr lang="en-US" sz="1000" dirty="0" smtClean="0"/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59101" y="467503"/>
            <a:ext cx="747320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N5    </a:t>
            </a:r>
            <a:r>
              <a:rPr lang="en-US" sz="1000" smtClean="0"/>
              <a:t>FREIA</a:t>
            </a:r>
            <a:endParaRPr lang="en-US" sz="1000" dirty="0" smtClean="0"/>
          </a:p>
          <a:p>
            <a:r>
              <a:rPr lang="en-US" sz="1000" dirty="0" smtClean="0"/>
              <a:t>Q3 2023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79041" y="934831"/>
            <a:ext cx="766557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W11</a:t>
            </a:r>
            <a:r>
              <a:rPr lang="en-US" sz="1000" b="1"/>
              <a:t> </a:t>
            </a:r>
            <a:r>
              <a:rPr lang="en-US" sz="1000" b="1" smtClean="0"/>
              <a:t>  </a:t>
            </a:r>
            <a:r>
              <a:rPr lang="en-US" sz="1000" smtClean="0"/>
              <a:t>TEST</a:t>
            </a:r>
            <a:endParaRPr lang="en-US" sz="1000" dirty="0" smtClean="0"/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905789" y="5319532"/>
            <a:ext cx="792205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S2       </a:t>
            </a:r>
            <a:r>
              <a:rPr lang="en-US" sz="1000" dirty="0" smtClean="0"/>
              <a:t>ODIN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901783" y="6065163"/>
            <a:ext cx="817853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W2  </a:t>
            </a:r>
            <a:r>
              <a:rPr lang="en-US" sz="1000" dirty="0" smtClean="0"/>
              <a:t>DREAM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5594668" y="6265218"/>
            <a:ext cx="761747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E7    </a:t>
            </a:r>
            <a:r>
              <a:rPr lang="en-US" sz="1000" smtClean="0"/>
              <a:t>VESPA</a:t>
            </a:r>
            <a:endParaRPr lang="en-US" sz="1000" dirty="0" smtClean="0"/>
          </a:p>
          <a:p>
            <a:r>
              <a:rPr lang="en-US" sz="1000" dirty="0" smtClean="0"/>
              <a:t>Q2 2022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7513125" y="5991717"/>
            <a:ext cx="764953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dirty="0" smtClean="0"/>
              <a:t>W3   </a:t>
            </a:r>
            <a:r>
              <a:rPr lang="en-US" sz="1000" dirty="0" smtClean="0"/>
              <a:t>SKADI</a:t>
            </a:r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7547892" y="5430606"/>
            <a:ext cx="747320" cy="40011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000" b="1" smtClean="0"/>
              <a:t>E2     </a:t>
            </a:r>
            <a:r>
              <a:rPr lang="en-US" sz="1000" smtClean="0"/>
              <a:t>ESTIA</a:t>
            </a:r>
            <a:endParaRPr lang="en-US" sz="1000" dirty="0" smtClean="0"/>
          </a:p>
          <a:p>
            <a:r>
              <a:rPr lang="en-US" sz="1000" dirty="0" smtClean="0"/>
              <a:t>Q2 2019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>
            <a:off x="8037924" y="131845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Hall D01</a:t>
            </a:r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733840" y="209931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720560" y="4367834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169053" y="6414907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Hall D03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94051" y="3236704"/>
            <a:ext cx="24750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ym typeface="Wingdings"/>
              </a:rPr>
              <a:t>  ******  </a:t>
            </a:r>
            <a:r>
              <a:rPr lang="en-US" dirty="0" smtClean="0"/>
              <a:t>Protons</a:t>
            </a:r>
            <a:endParaRPr lang="en-US" dirty="0"/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 rot="16200000">
            <a:off x="5133561" y="2857500"/>
            <a:ext cx="6858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Installation </a:t>
            </a:r>
            <a:endParaRPr lang="sv-SE" dirty="0"/>
          </a:p>
        </p:txBody>
      </p:sp>
      <p:sp>
        <p:nvSpPr>
          <p:cNvPr id="4" name="Oval 3"/>
          <p:cNvSpPr/>
          <p:nvPr/>
        </p:nvSpPr>
        <p:spPr>
          <a:xfrm>
            <a:off x="4578803" y="3341388"/>
            <a:ext cx="171601" cy="17522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777" y="2428296"/>
            <a:ext cx="2899157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Phase 1 </a:t>
            </a:r>
          </a:p>
          <a:p>
            <a:r>
              <a:rPr lang="en-US" sz="2000" b="1" dirty="0" smtClean="0"/>
              <a:t>Instrument Installation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42 Inserts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27 inert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smtClean="0"/>
              <a:t>15 active (optics)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Up to 12 instrument front ends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375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960" y="1187376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NBI Installation Schedule (&gt; TG4)   </a:t>
            </a:r>
            <a:r>
              <a:rPr lang="en-US" dirty="0"/>
              <a:t/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2200" dirty="0" smtClean="0"/>
              <a:t>(derived from V3.3, 10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June 2017)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203" y="1912904"/>
            <a:ext cx="2300800" cy="3205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29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Plan aligned </a:t>
            </a:r>
            <a:r>
              <a:rPr lang="en-US" sz="1400" dirty="0" smtClean="0">
                <a:solidFill>
                  <a:prstClr val="black"/>
                </a:solidFill>
              </a:rPr>
              <a:t>with access dates to D &amp; E buildings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Installation </a:t>
            </a:r>
            <a:r>
              <a:rPr lang="en-US" sz="1400" dirty="0">
                <a:solidFill>
                  <a:prstClr val="black"/>
                </a:solidFill>
              </a:rPr>
              <a:t>&amp; Integration (TG4) + Hot Commissioning (TG5) for first 8 NBIs aligned with draft </a:t>
            </a:r>
            <a:r>
              <a:rPr lang="en-US" sz="1400" dirty="0" smtClean="0">
                <a:solidFill>
                  <a:prstClr val="black"/>
                </a:solidFill>
              </a:rPr>
              <a:t>BOI </a:t>
            </a:r>
            <a:r>
              <a:rPr lang="en-US" sz="1400" dirty="0">
                <a:solidFill>
                  <a:prstClr val="black"/>
                </a:solidFill>
              </a:rPr>
              <a:t>plan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(schedule match typically within 1 month)</a:t>
            </a:r>
            <a:endParaRPr lang="en-US" sz="14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Alignment with TG5 for NBI 9-15 not yet complete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On-site Resource plan under development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12</a:t>
            </a:fld>
            <a:endParaRPr lang="sv-SE" dirty="0"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436605" y="5553405"/>
            <a:ext cx="2362134" cy="719827"/>
            <a:chOff x="-436605" y="5553405"/>
            <a:chExt cx="2362134" cy="719827"/>
          </a:xfrm>
        </p:grpSpPr>
        <p:grpSp>
          <p:nvGrpSpPr>
            <p:cNvPr id="22" name="Group 21"/>
            <p:cNvGrpSpPr/>
            <p:nvPr/>
          </p:nvGrpSpPr>
          <p:grpSpPr>
            <a:xfrm>
              <a:off x="-436605" y="5553405"/>
              <a:ext cx="2362134" cy="719827"/>
              <a:chOff x="18008" y="3212974"/>
              <a:chExt cx="2033043" cy="95941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2" b="82052"/>
              <a:stretch/>
            </p:blipFill>
            <p:spPr>
              <a:xfrm>
                <a:off x="1623639" y="3216474"/>
                <a:ext cx="341036" cy="336899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18008" y="3212974"/>
                <a:ext cx="2033043" cy="959414"/>
                <a:chOff x="43032" y="4869160"/>
                <a:chExt cx="2033043" cy="1130613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43032" y="4869162"/>
                  <a:ext cx="1533380" cy="1071573"/>
                </a:xfrm>
                <a:prstGeom prst="rect">
                  <a:avLst/>
                </a:prstGeom>
                <a:noFill/>
              </p:spPr>
              <p:txBody>
                <a:bodyPr wrap="square" lIns="36000" rIns="36000" rtlCol="0">
                  <a:spAutoFit/>
                </a:bodyPr>
                <a:lstStyle/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In monolith complete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In bunker complete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  <a:p>
                  <a:pPr algn="r" defTabSz="914418">
                    <a:spcAft>
                      <a:spcPts val="500"/>
                    </a:spcAft>
                  </a:pPr>
                  <a:r>
                    <a:rPr lang="en-US" sz="1000" dirty="0" smtClean="0">
                      <a:solidFill>
                        <a:prstClr val="black"/>
                      </a:solidFill>
                    </a:rPr>
                    <a:t>Out of bunker</a:t>
                  </a:r>
                  <a:endParaRPr lang="en-US" sz="10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20829" y="4869160"/>
                  <a:ext cx="1555246" cy="113061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/>
                  <a:endParaRPr lang="en-US" sz="1286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pic>
          <p:nvPicPr>
            <p:cNvPr id="50" name="Picture 49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1453" b="5212"/>
            <a:stretch/>
          </p:blipFill>
          <p:spPr>
            <a:xfrm>
              <a:off x="1439696" y="5769312"/>
              <a:ext cx="396000" cy="4680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767" r="2751" b="1271"/>
          <a:stretch/>
        </p:blipFill>
        <p:spPr>
          <a:xfrm>
            <a:off x="3131999" y="1836000"/>
            <a:ext cx="5652000" cy="4320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3597" y="1211278"/>
            <a:ext cx="2481964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BOT 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083299" y="1185478"/>
            <a:ext cx="6183919" cy="5228309"/>
            <a:chOff x="3083299" y="1185478"/>
            <a:chExt cx="6183919" cy="5228309"/>
          </a:xfrm>
        </p:grpSpPr>
        <p:grpSp>
          <p:nvGrpSpPr>
            <p:cNvPr id="23" name="Group 22"/>
            <p:cNvGrpSpPr/>
            <p:nvPr/>
          </p:nvGrpSpPr>
          <p:grpSpPr>
            <a:xfrm>
              <a:off x="4007379" y="1185478"/>
              <a:ext cx="5259839" cy="5228309"/>
              <a:chOff x="4001076" y="1277651"/>
              <a:chExt cx="5259839" cy="522830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549572" y="1277651"/>
                <a:ext cx="932710" cy="905430"/>
                <a:chOff x="5409536" y="1502036"/>
                <a:chExt cx="932710" cy="905430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517809" y="1502036"/>
                  <a:ext cx="824437" cy="652871"/>
                </a:xfrm>
                <a:prstGeom prst="rect">
                  <a:avLst/>
                </a:prstGeom>
                <a:noFill/>
              </p:spPr>
              <p:txBody>
                <a:bodyPr wrap="square" lIns="0" tIns="45720" rIns="36000" bIns="45720" rtlCol="0">
                  <a:spAutoFit/>
                </a:bodyPr>
                <a:lstStyle/>
                <a:p>
                  <a:pPr algn="ctr" defTabSz="914418"/>
                  <a:r>
                    <a:rPr lang="en-US" sz="1214" dirty="0">
                      <a:solidFill>
                        <a:srgbClr val="C0504D"/>
                      </a:solidFill>
                    </a:rPr>
                    <a:t> Hot Commission </a:t>
                  </a:r>
                </a:p>
                <a:p>
                  <a:pPr algn="ctr" defTabSz="914418"/>
                  <a:r>
                    <a:rPr lang="en-US" sz="1214" dirty="0">
                      <a:solidFill>
                        <a:srgbClr val="C0504D"/>
                      </a:solidFill>
                    </a:rPr>
                    <a:t>instruments</a:t>
                  </a:r>
                </a:p>
              </p:txBody>
            </p:sp>
            <p:cxnSp>
              <p:nvCxnSpPr>
                <p:cNvPr id="21" name="Straight Arrow Connector 20"/>
                <p:cNvCxnSpPr/>
                <p:nvPr/>
              </p:nvCxnSpPr>
              <p:spPr>
                <a:xfrm flipH="1">
                  <a:off x="5409536" y="2134588"/>
                  <a:ext cx="473081" cy="272878"/>
                </a:xfrm>
                <a:prstGeom prst="straightConnector1">
                  <a:avLst/>
                </a:prstGeom>
                <a:ln>
                  <a:solidFill>
                    <a:schemeClr val="accent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5490537" y="1909927"/>
                <a:ext cx="0" cy="4323914"/>
              </a:xfrm>
              <a:prstGeom prst="line">
                <a:avLst/>
              </a:prstGeom>
              <a:ln w="34925">
                <a:solidFill>
                  <a:schemeClr val="accent2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/>
              <p:cNvGrpSpPr/>
              <p:nvPr/>
            </p:nvGrpSpPr>
            <p:grpSpPr>
              <a:xfrm>
                <a:off x="4001076" y="1410250"/>
                <a:ext cx="5259839" cy="5095710"/>
                <a:chOff x="3509051" y="1420682"/>
                <a:chExt cx="5259839" cy="509571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509051" y="6178341"/>
                  <a:ext cx="5259839" cy="338051"/>
                  <a:chOff x="3911314" y="6311539"/>
                  <a:chExt cx="4205533" cy="338050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12391" y="6370411"/>
                    <a:ext cx="4104456" cy="2791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18"/>
                    <a:r>
                      <a:rPr lang="en-US" sz="1214" dirty="0" smtClean="0">
                        <a:solidFill>
                          <a:prstClr val="black"/>
                        </a:solidFill>
                      </a:rPr>
                      <a:t>2019          2020           2021          2022           2023          2024           2025</a:t>
                    </a:r>
                    <a:endParaRPr lang="en-US" sz="1214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911314" y="6311539"/>
                    <a:ext cx="3805200" cy="180001"/>
                    <a:chOff x="3911314" y="6311539"/>
                    <a:chExt cx="3805200" cy="180001"/>
                  </a:xfrm>
                </p:grpSpPr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>
                      <a:off x="39113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>
                      <a:off x="4458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>
                      <a:off x="50057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55457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>
                      <a:off x="6089314" y="6311539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Straight Connector 40"/>
                    <p:cNvCxnSpPr/>
                    <p:nvPr/>
                  </p:nvCxnSpPr>
                  <p:spPr>
                    <a:xfrm>
                      <a:off x="66329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/>
                    <p:cNvCxnSpPr/>
                    <p:nvPr/>
                  </p:nvCxnSpPr>
                  <p:spPr>
                    <a:xfrm>
                      <a:off x="7176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/>
                    <p:cNvCxnSpPr/>
                    <p:nvPr/>
                  </p:nvCxnSpPr>
                  <p:spPr>
                    <a:xfrm>
                      <a:off x="7716514" y="6311540"/>
                      <a:ext cx="0" cy="180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4402541" y="1420682"/>
                  <a:ext cx="2693156" cy="471517"/>
                  <a:chOff x="4287938" y="1786325"/>
                  <a:chExt cx="2693156" cy="471517"/>
                </a:xfrm>
              </p:grpSpPr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258350" y="1786325"/>
                    <a:ext cx="722744" cy="466025"/>
                  </a:xfrm>
                  <a:prstGeom prst="rect">
                    <a:avLst/>
                  </a:prstGeom>
                  <a:noFill/>
                </p:spPr>
                <p:txBody>
                  <a:bodyPr wrap="square" lIns="25714" rIns="25714" rtlCol="0">
                    <a:spAutoFit/>
                  </a:bodyPr>
                  <a:lstStyle/>
                  <a:p>
                    <a:pPr algn="ctr" defTabSz="914418"/>
                    <a:r>
                      <a:rPr lang="en-US" sz="1214" dirty="0">
                        <a:solidFill>
                          <a:srgbClr val="008000"/>
                        </a:solidFill>
                      </a:rPr>
                      <a:t>Start User Program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287938" y="1857732"/>
                    <a:ext cx="726833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25714" rIns="25714" rtlCol="0">
                    <a:spAutoFit/>
                  </a:bodyPr>
                  <a:lstStyle/>
                  <a:p>
                    <a:pPr algn="ctr" defTabSz="914418">
                      <a:lnSpc>
                        <a:spcPts val="1240"/>
                      </a:lnSpc>
                    </a:pPr>
                    <a:r>
                      <a:rPr lang="en-US" sz="1214" dirty="0" smtClean="0">
                        <a:solidFill>
                          <a:srgbClr val="FF0000"/>
                        </a:solidFill>
                      </a:rPr>
                      <a:t>Beam </a:t>
                    </a:r>
                    <a:r>
                      <a:rPr lang="en-US" sz="1214" dirty="0">
                        <a:solidFill>
                          <a:srgbClr val="FF0000"/>
                        </a:solidFill>
                      </a:rPr>
                      <a:t>on Target </a:t>
                    </a:r>
                  </a:p>
                </p:txBody>
              </p:sp>
            </p:grp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6689642" y="1920219"/>
                  <a:ext cx="0" cy="4323914"/>
                </a:xfrm>
                <a:prstGeom prst="line">
                  <a:avLst/>
                </a:prstGeom>
                <a:ln w="34925">
                  <a:solidFill>
                    <a:srgbClr val="00B050">
                      <a:alpha val="67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" name="Group 13"/>
            <p:cNvGrpSpPr/>
            <p:nvPr/>
          </p:nvGrpSpPr>
          <p:grpSpPr>
            <a:xfrm>
              <a:off x="3083299" y="2136698"/>
              <a:ext cx="828387" cy="3960707"/>
              <a:chOff x="3083299" y="2136698"/>
              <a:chExt cx="828387" cy="396070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095999" y="2136698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098855" y="2903871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083299" y="3415515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155686" y="3944302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105991" y="4538359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142848" y="5659714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3124176" y="5918052"/>
                <a:ext cx="756000" cy="1793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3  Procurement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The </a:t>
            </a:r>
            <a:r>
              <a:rPr lang="en-US" dirty="0" smtClean="0"/>
              <a:t>ESS Collaboration Framework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9552" y="1916832"/>
            <a:ext cx="7776864" cy="4521685"/>
            <a:chOff x="520700" y="1761067"/>
            <a:chExt cx="7675033" cy="5417199"/>
          </a:xfrm>
        </p:grpSpPr>
        <p:grpSp>
          <p:nvGrpSpPr>
            <p:cNvPr id="5" name="Group 4"/>
            <p:cNvGrpSpPr/>
            <p:nvPr/>
          </p:nvGrpSpPr>
          <p:grpSpPr>
            <a:xfrm>
              <a:off x="1591733" y="1761067"/>
              <a:ext cx="6604000" cy="4385733"/>
              <a:chOff x="1591733" y="1761067"/>
              <a:chExt cx="6604000" cy="4385733"/>
            </a:xfrm>
          </p:grpSpPr>
          <p:sp>
            <p:nvSpPr>
              <p:cNvPr id="21" name="Hexagon 20"/>
              <p:cNvSpPr/>
              <p:nvPr/>
            </p:nvSpPr>
            <p:spPr>
              <a:xfrm>
                <a:off x="1591733" y="1761067"/>
                <a:ext cx="6604000" cy="4385733"/>
              </a:xfrm>
              <a:prstGeom prst="hexagon">
                <a:avLst/>
              </a:prstGeom>
              <a:solidFill>
                <a:srgbClr val="FFCC66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2146300" y="2789266"/>
                <a:ext cx="4271433" cy="2326554"/>
              </a:xfrm>
              <a:prstGeom prst="hexagon">
                <a:avLst/>
              </a:prstGeom>
              <a:solidFill>
                <a:srgbClr val="FFCC66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2573867" y="3122528"/>
                <a:ext cx="2222944" cy="1703472"/>
              </a:xfrm>
              <a:prstGeom prst="hexagon">
                <a:avLst/>
              </a:prstGeom>
              <a:solidFill>
                <a:srgbClr val="FFCC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Industrial Liaison Officers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cxnSp>
            <p:nvCxnSpPr>
              <p:cNvPr id="24" name="Straight Arrow Connector 23"/>
              <p:cNvCxnSpPr>
                <a:endCxn id="11" idx="1"/>
              </p:cNvCxnSpPr>
              <p:nvPr/>
            </p:nvCxnSpPr>
            <p:spPr>
              <a:xfrm>
                <a:off x="2275958" y="4938361"/>
                <a:ext cx="2067442" cy="205030"/>
              </a:xfrm>
              <a:prstGeom prst="straightConnector1">
                <a:avLst/>
              </a:prstGeom>
              <a:ln>
                <a:noFill/>
                <a:prstDash val="solid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5"/>
            <p:cNvSpPr txBox="1"/>
            <p:nvPr/>
          </p:nvSpPr>
          <p:spPr>
            <a:xfrm>
              <a:off x="529166" y="1992488"/>
              <a:ext cx="1625599" cy="1649065"/>
            </a:xfrm>
            <a:prstGeom prst="rect">
              <a:avLst/>
            </a:prstGeom>
            <a:solidFill>
              <a:srgbClr val="0094CA"/>
            </a:solidFill>
            <a:ln w="28575" cmpd="sng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ESS Project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399" y="2152491"/>
              <a:ext cx="1625599" cy="1290560"/>
            </a:xfrm>
            <a:prstGeom prst="rect">
              <a:avLst/>
            </a:prstGeom>
            <a:solidFill>
              <a:srgbClr val="CCFFCC"/>
            </a:solidFill>
            <a:ln w="28575" cmpd="sng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/>
            </a:p>
            <a:p>
              <a:pPr algn="ctr"/>
              <a:r>
                <a:rPr lang="en-US" sz="1600" b="1" dirty="0" smtClean="0"/>
                <a:t>In-kind Partner</a:t>
              </a:r>
              <a:endParaRPr lang="en-US" sz="1600" dirty="0"/>
            </a:p>
            <a:p>
              <a:pPr algn="ctr"/>
              <a:endParaRPr lang="en-US" sz="1600" b="1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60067" y="2165026"/>
              <a:ext cx="1625601" cy="12905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mpd="sng">
              <a:solidFill>
                <a:srgbClr val="8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600" b="1" dirty="0" smtClean="0">
                  <a:solidFill>
                    <a:srgbClr val="FFFFFF"/>
                  </a:solidFill>
                </a:rPr>
                <a:t>Industrial Partner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endParaRPr lang="en-US" sz="1600" b="1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Arrow Connector 8"/>
            <p:cNvCxnSpPr>
              <a:stCxn id="7" idx="3"/>
              <a:endCxn id="8" idx="1"/>
            </p:cNvCxnSpPr>
            <p:nvPr/>
          </p:nvCxnSpPr>
          <p:spPr>
            <a:xfrm>
              <a:off x="5968999" y="2797771"/>
              <a:ext cx="491068" cy="12535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3"/>
              <a:endCxn id="7" idx="1"/>
            </p:cNvCxnSpPr>
            <p:nvPr/>
          </p:nvCxnSpPr>
          <p:spPr>
            <a:xfrm flipV="1">
              <a:off x="2154765" y="2797771"/>
              <a:ext cx="2188634" cy="1925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343400" y="4439875"/>
              <a:ext cx="1625600" cy="12721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Funding Agency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0700" y="6182691"/>
              <a:ext cx="5448301" cy="99557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ESS ERIC Council</a:t>
              </a:r>
            </a:p>
            <a:p>
              <a:pPr algn="ctr"/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0700" y="4417975"/>
              <a:ext cx="1625601" cy="12905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 cmpd="sng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FFFFFF"/>
                  </a:solidFill>
                </a:rPr>
                <a:t>In-kind Review Committee</a:t>
              </a:r>
              <a:endParaRPr lang="en-US" sz="1600" dirty="0">
                <a:solidFill>
                  <a:srgbClr val="FFFFFF"/>
                </a:solidFill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  <a:p>
              <a:pPr algn="ctr"/>
              <a:endParaRPr lang="en-US" sz="160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7" idx="2"/>
              <a:endCxn id="11" idx="0"/>
            </p:cNvCxnSpPr>
            <p:nvPr/>
          </p:nvCxnSpPr>
          <p:spPr>
            <a:xfrm>
              <a:off x="5156199" y="3443051"/>
              <a:ext cx="1" cy="99682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336285" y="3400180"/>
              <a:ext cx="5681" cy="94896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1" idx="2"/>
            </p:cNvCxnSpPr>
            <p:nvPr/>
          </p:nvCxnSpPr>
          <p:spPr>
            <a:xfrm flipH="1">
              <a:off x="5156200" y="5846907"/>
              <a:ext cx="1" cy="108172"/>
            </a:xfrm>
            <a:prstGeom prst="straightConnector1">
              <a:avLst/>
            </a:prstGeom>
            <a:ln>
              <a:noFill/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2"/>
            </p:cNvCxnSpPr>
            <p:nvPr/>
          </p:nvCxnSpPr>
          <p:spPr>
            <a:xfrm>
              <a:off x="1333501" y="5708535"/>
              <a:ext cx="0" cy="222691"/>
            </a:xfrm>
            <a:prstGeom prst="straightConnector1">
              <a:avLst/>
            </a:prstGeom>
            <a:ln>
              <a:noFill/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130800" y="5504282"/>
              <a:ext cx="0" cy="656509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>
          <a:xfrm>
            <a:off x="1403648" y="5013176"/>
            <a:ext cx="0" cy="547982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6662103" y="1687090"/>
            <a:ext cx="2399575" cy="4910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sp>
        <p:nvSpPr>
          <p:cNvPr id="31" name="Rounded Rectangle 30"/>
          <p:cNvSpPr/>
          <p:nvPr/>
        </p:nvSpPr>
        <p:spPr>
          <a:xfrm>
            <a:off x="4264434" y="1687090"/>
            <a:ext cx="2350058" cy="4910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sp>
        <p:nvSpPr>
          <p:cNvPr id="3" name="Rounded Rectangle 2"/>
          <p:cNvSpPr/>
          <p:nvPr/>
        </p:nvSpPr>
        <p:spPr>
          <a:xfrm>
            <a:off x="213049" y="1687090"/>
            <a:ext cx="3998572" cy="49102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GB" sz="3093" dirty="0" smtClean="0"/>
              <a:t>Phase  3</a:t>
            </a:r>
            <a:br>
              <a:rPr lang="en-GB" sz="3093" dirty="0" smtClean="0"/>
            </a:br>
            <a:r>
              <a:rPr lang="en-GB" sz="3093" dirty="0" smtClean="0"/>
              <a:t>ESS </a:t>
            </a:r>
            <a:r>
              <a:rPr lang="en-GB" sz="3093" dirty="0"/>
              <a:t>In-kind contributions – In-Kind 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0516" y="2088837"/>
            <a:ext cx="8713246" cy="3690138"/>
            <a:chOff x="235292" y="1416242"/>
            <a:chExt cx="9297155" cy="4642790"/>
          </a:xfrm>
        </p:grpSpPr>
        <p:graphicFrame>
          <p:nvGraphicFramePr>
            <p:cNvPr id="4" name="Diagram 3"/>
            <p:cNvGraphicFramePr/>
            <p:nvPr>
              <p:extLst/>
            </p:nvPr>
          </p:nvGraphicFramePr>
          <p:xfrm>
            <a:off x="249191" y="1416242"/>
            <a:ext cx="2993996" cy="11430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235292" y="1921570"/>
              <a:ext cx="1775278" cy="1602922"/>
              <a:chOff x="108284" y="1431763"/>
              <a:chExt cx="1775278" cy="160292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102399" y="2482878"/>
                <a:ext cx="781163" cy="55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25" b="1" dirty="0"/>
                  <a:t>EOI </a:t>
                </a:r>
                <a:endParaRPr lang="hu-HU" sz="1125" b="1" dirty="0"/>
              </a:p>
              <a:p>
                <a:pPr algn="ctr"/>
                <a:r>
                  <a:rPr lang="en-GB" sz="1125" b="1" dirty="0"/>
                  <a:t>response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08284" y="1431763"/>
                <a:ext cx="1565285" cy="1202636"/>
              </a:xfrm>
              <a:prstGeom prst="ellipse">
                <a:avLst/>
              </a:prstGeom>
              <a:noFill/>
              <a:ln w="22225">
                <a:solidFill>
                  <a:srgbClr val="0094CA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87" b="1" dirty="0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839" y="2225842"/>
                <a:ext cx="761467" cy="708442"/>
              </a:xfrm>
              <a:prstGeom prst="rect">
                <a:avLst/>
              </a:prstGeom>
            </p:spPr>
          </p:pic>
        </p:grpSp>
        <p:sp>
          <p:nvSpPr>
            <p:cNvPr id="12" name="Rounded Rectangle 11"/>
            <p:cNvSpPr/>
            <p:nvPr/>
          </p:nvSpPr>
          <p:spPr>
            <a:xfrm>
              <a:off x="283903" y="3884086"/>
              <a:ext cx="1182802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ESS + Potential party discussion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467333" y="4134664"/>
              <a:ext cx="271544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15" name="Flowchart: Document 14"/>
            <p:cNvSpPr/>
            <p:nvPr/>
          </p:nvSpPr>
          <p:spPr>
            <a:xfrm>
              <a:off x="1755552" y="3901366"/>
              <a:ext cx="830180" cy="778512"/>
            </a:xfrm>
            <a:prstGeom prst="flowChartDocumen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Contract proposal</a:t>
              </a: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1376314" y="5293018"/>
              <a:ext cx="1588655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IKRC recommendation + Council approval</a:t>
              </a:r>
            </a:p>
          </p:txBody>
        </p:sp>
        <p:cxnSp>
          <p:nvCxnSpPr>
            <p:cNvPr id="20" name="Straight Arrow Connector 19"/>
            <p:cNvCxnSpPr>
              <a:stCxn id="17" idx="0"/>
              <a:endCxn id="15" idx="2"/>
            </p:cNvCxnSpPr>
            <p:nvPr/>
          </p:nvCxnSpPr>
          <p:spPr>
            <a:xfrm flipV="1">
              <a:off x="2170642" y="4628410"/>
              <a:ext cx="0" cy="664608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ight Arrow 21"/>
            <p:cNvSpPr/>
            <p:nvPr/>
          </p:nvSpPr>
          <p:spPr>
            <a:xfrm>
              <a:off x="2605569" y="4169801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3" name="Flowchart: Multidocument 22"/>
            <p:cNvSpPr/>
            <p:nvPr/>
          </p:nvSpPr>
          <p:spPr>
            <a:xfrm>
              <a:off x="2880723" y="3823531"/>
              <a:ext cx="1530121" cy="1033739"/>
            </a:xfrm>
            <a:prstGeom prst="flowChartMultidocumen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hu-HU" sz="1312" dirty="0">
                  <a:solidFill>
                    <a:schemeClr val="tx1"/>
                  </a:solidFill>
                </a:rPr>
                <a:t>IKC </a:t>
              </a:r>
              <a:r>
                <a:rPr lang="en-GB" sz="1312" dirty="0">
                  <a:solidFill>
                    <a:schemeClr val="tx1"/>
                  </a:solidFill>
                </a:rPr>
                <a:t>frame contract + technical annex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711247" y="3872054"/>
              <a:ext cx="950500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 smtClean="0">
                  <a:solidFill>
                    <a:schemeClr val="tx1"/>
                  </a:solidFill>
                </a:rPr>
                <a:t>Design, Production</a:t>
              </a:r>
              <a:endParaRPr lang="en-GB" sz="1312" dirty="0">
                <a:solidFill>
                  <a:schemeClr val="tx1"/>
                </a:solidFill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24840" y="3424091"/>
              <a:ext cx="332382" cy="447963"/>
            </a:xfrm>
            <a:prstGeom prst="downArrow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27" name="Flowchart: Alternate Process 26"/>
            <p:cNvSpPr/>
            <p:nvPr/>
          </p:nvSpPr>
          <p:spPr>
            <a:xfrm>
              <a:off x="4623337" y="5325106"/>
              <a:ext cx="1140363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ESS + Partner follow up and review</a:t>
              </a:r>
            </a:p>
          </p:txBody>
        </p:sp>
        <p:cxnSp>
          <p:nvCxnSpPr>
            <p:cNvPr id="28" name="Straight Arrow Connector 27"/>
            <p:cNvCxnSpPr>
              <a:stCxn id="27" idx="0"/>
              <a:endCxn id="25" idx="2"/>
            </p:cNvCxnSpPr>
            <p:nvPr/>
          </p:nvCxnSpPr>
          <p:spPr>
            <a:xfrm flipH="1" flipV="1">
              <a:off x="5186497" y="4734560"/>
              <a:ext cx="7022" cy="590546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/>
            <p:cNvSpPr/>
            <p:nvPr/>
          </p:nvSpPr>
          <p:spPr>
            <a:xfrm>
              <a:off x="5962122" y="3894507"/>
              <a:ext cx="903107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Delivery</a:t>
              </a:r>
            </a:p>
            <a:p>
              <a:pPr algn="ctr"/>
              <a:r>
                <a:rPr lang="en-GB" sz="937" dirty="0">
                  <a:solidFill>
                    <a:schemeClr val="tx1"/>
                  </a:solidFill>
                </a:rPr>
                <a:t>(Integration commissioning, acceptance test)</a:t>
              </a:r>
              <a:endParaRPr lang="en-GB" sz="1312" dirty="0">
                <a:solidFill>
                  <a:schemeClr val="tx1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422454" y="4153945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5673329" y="4147348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36" name="Flowchart: Alternate Process 35"/>
            <p:cNvSpPr/>
            <p:nvPr/>
          </p:nvSpPr>
          <p:spPr>
            <a:xfrm>
              <a:off x="5845696" y="5325106"/>
              <a:ext cx="1140363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ESS + Partner final acceptance </a:t>
              </a:r>
            </a:p>
          </p:txBody>
        </p:sp>
        <p:cxnSp>
          <p:nvCxnSpPr>
            <p:cNvPr id="37" name="Straight Arrow Connector 36"/>
            <p:cNvCxnSpPr>
              <a:stCxn id="36" idx="0"/>
              <a:endCxn id="32" idx="2"/>
            </p:cNvCxnSpPr>
            <p:nvPr/>
          </p:nvCxnSpPr>
          <p:spPr>
            <a:xfrm flipH="1" flipV="1">
              <a:off x="6413676" y="4757013"/>
              <a:ext cx="2202" cy="568093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7164480" y="3909146"/>
              <a:ext cx="903107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IKRC + Council approval </a:t>
              </a: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6872201" y="4184441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8364635" y="3910319"/>
              <a:ext cx="1031310" cy="862506"/>
            </a:xfrm>
            <a:prstGeom prst="roundRect">
              <a:avLst/>
            </a:prstGeom>
            <a:gradFill>
              <a:gsLst>
                <a:gs pos="0">
                  <a:srgbClr val="00B0F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Transfer of ownership</a:t>
              </a:r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8067587" y="4174980"/>
              <a:ext cx="277211" cy="31191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87" dirty="0"/>
            </a:p>
          </p:txBody>
        </p:sp>
        <p:sp>
          <p:nvSpPr>
            <p:cNvPr id="53" name="Flowchart: Alternate Process 52"/>
            <p:cNvSpPr/>
            <p:nvPr/>
          </p:nvSpPr>
          <p:spPr>
            <a:xfrm>
              <a:off x="8210579" y="5293018"/>
              <a:ext cx="1321868" cy="733926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GB" sz="1312" dirty="0">
                  <a:solidFill>
                    <a:schemeClr val="tx1"/>
                  </a:solidFill>
                </a:rPr>
                <a:t>IKC value crediting to member country</a:t>
              </a:r>
            </a:p>
          </p:txBody>
        </p:sp>
        <p:cxnSp>
          <p:nvCxnSpPr>
            <p:cNvPr id="54" name="Straight Arrow Connector 53"/>
            <p:cNvCxnSpPr>
              <a:stCxn id="53" idx="0"/>
              <a:endCxn id="44" idx="2"/>
            </p:cNvCxnSpPr>
            <p:nvPr/>
          </p:nvCxnSpPr>
          <p:spPr>
            <a:xfrm flipV="1">
              <a:off x="8871513" y="4772825"/>
              <a:ext cx="8777" cy="520193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w="lg" len="lg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3569" y="5841458"/>
            <a:ext cx="973209" cy="645935"/>
          </a:xfrm>
          <a:prstGeom prst="rect">
            <a:avLst/>
          </a:prstGeom>
          <a:ln w="25400">
            <a:solidFill>
              <a:schemeClr val="accent2"/>
            </a:solidFill>
            <a:prstDash val="dash"/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5405" y="5841458"/>
            <a:ext cx="973209" cy="645935"/>
          </a:xfrm>
          <a:prstGeom prst="rect">
            <a:avLst/>
          </a:prstGeom>
          <a:ln w="25400">
            <a:solidFill>
              <a:schemeClr val="accent2"/>
            </a:solidFill>
            <a:prstDash val="dash"/>
          </a:ln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8518" y="5841458"/>
            <a:ext cx="973209" cy="645935"/>
          </a:xfrm>
          <a:prstGeom prst="rect">
            <a:avLst/>
          </a:prstGeom>
          <a:ln w="25400">
            <a:solidFill>
              <a:schemeClr val="accent2"/>
            </a:solidFill>
            <a:prstDash val="dash"/>
          </a:ln>
        </p:spPr>
      </p:pic>
    </p:spTree>
    <p:extLst>
      <p:ext uri="{BB962C8B-B14F-4D97-AF65-F5344CB8AC3E}">
        <p14:creationId xmlns:p14="http://schemas.microsoft.com/office/powerpoint/2010/main" val="18941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912"/>
            <a:ext cx="7139136" cy="1143000"/>
          </a:xfrm>
        </p:spPr>
        <p:txBody>
          <a:bodyPr/>
          <a:lstStyle/>
          <a:p>
            <a:r>
              <a:rPr lang="en-GB" dirty="0" smtClean="0"/>
              <a:t>Phase 3 Procurement</a:t>
            </a:r>
            <a:br>
              <a:rPr lang="en-GB" dirty="0" smtClean="0"/>
            </a:br>
            <a:r>
              <a:rPr lang="en-GB" dirty="0" smtClean="0"/>
              <a:t>Broader context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99716"/>
            <a:ext cx="8229600" cy="12723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92" y="5517233"/>
            <a:ext cx="8244408" cy="9488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556791"/>
            <a:ext cx="1666528" cy="230425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0</a:t>
            </a:r>
          </a:p>
          <a:p>
            <a:pPr algn="ctr"/>
            <a:r>
              <a:rPr lang="en-US" dirty="0" smtClean="0"/>
              <a:t>In-mono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14012" y="1556048"/>
            <a:ext cx="6390436" cy="2305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 </a:t>
            </a:r>
          </a:p>
          <a:p>
            <a:pPr algn="ctr"/>
            <a:r>
              <a:rPr lang="en-US" dirty="0" smtClean="0"/>
              <a:t>in-bunker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4391662"/>
            <a:ext cx="8229600" cy="2074456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</a:t>
            </a:r>
            <a:r>
              <a:rPr lang="en-US" dirty="0"/>
              <a:t>2</a:t>
            </a:r>
            <a:endParaRPr lang="en-US" dirty="0" smtClean="0"/>
          </a:p>
          <a:p>
            <a:pPr algn="ctr"/>
            <a:r>
              <a:rPr lang="en-US" dirty="0" smtClean="0"/>
              <a:t>In-hall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736" y="2145945"/>
            <a:ext cx="14752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Install window: </a:t>
            </a:r>
          </a:p>
          <a:p>
            <a:r>
              <a:rPr lang="en-US" sz="1400" dirty="0" smtClean="0"/>
              <a:t>Pre mono-closure</a:t>
            </a:r>
          </a:p>
          <a:p>
            <a:r>
              <a:rPr lang="en-US" sz="1400" dirty="0" smtClean="0"/>
              <a:t>(Q2 2019)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5791" y="2118068"/>
            <a:ext cx="316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Installation window: </a:t>
            </a:r>
          </a:p>
          <a:p>
            <a:r>
              <a:rPr lang="en-US" sz="1400" dirty="0" smtClean="0"/>
              <a:t>Pre Beam on Target (Q3 2019 – Q2 2020)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4988813"/>
            <a:ext cx="2743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Installation window</a:t>
            </a:r>
            <a:r>
              <a:rPr lang="en-US" sz="1400" smtClean="0"/>
              <a:t>: </a:t>
            </a:r>
          </a:p>
          <a:p>
            <a:r>
              <a:rPr lang="en-US" sz="1400" dirty="0" smtClean="0"/>
              <a:t>Post hall access (Q3 2019 onwards)</a:t>
            </a:r>
            <a:endParaRPr lang="en-US" sz="1400" dirty="0"/>
          </a:p>
        </p:txBody>
      </p:sp>
      <p:sp>
        <p:nvSpPr>
          <p:cNvPr id="13" name="Sun 12"/>
          <p:cNvSpPr/>
          <p:nvPr/>
        </p:nvSpPr>
        <p:spPr>
          <a:xfrm>
            <a:off x="8734881" y="5877272"/>
            <a:ext cx="216024" cy="216024"/>
          </a:xfrm>
          <a:prstGeom prst="su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18054" y="3232683"/>
            <a:ext cx="781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SOURCE</a:t>
            </a:r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453078" y="5275001"/>
            <a:ext cx="779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SAMPLE</a:t>
            </a:r>
            <a:endParaRPr lang="en-US" sz="1400"/>
          </a:p>
        </p:txBody>
      </p:sp>
      <p:cxnSp>
        <p:nvCxnSpPr>
          <p:cNvPr id="17" name="Elbow Connector 16"/>
          <p:cNvCxnSpPr>
            <a:stCxn id="5" idx="3"/>
          </p:cNvCxnSpPr>
          <p:nvPr/>
        </p:nvCxnSpPr>
        <p:spPr>
          <a:xfrm flipH="1">
            <a:off x="272534" y="3335910"/>
            <a:ext cx="8414266" cy="792394"/>
          </a:xfrm>
          <a:prstGeom prst="bentConnector3">
            <a:avLst>
              <a:gd name="adj1" fmla="val -2717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6" idx="1"/>
          </p:cNvCxnSpPr>
          <p:nvPr/>
        </p:nvCxnSpPr>
        <p:spPr>
          <a:xfrm rot="16200000" flipH="1">
            <a:off x="-570222" y="4979061"/>
            <a:ext cx="1855371" cy="169858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3713" y="1323553"/>
            <a:ext cx="2149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In-bunker</a:t>
            </a:r>
          </a:p>
          <a:p>
            <a:pPr algn="ctr"/>
            <a:r>
              <a:rPr lang="en-US" sz="2800" b="1" dirty="0" smtClean="0"/>
              <a:t>7 x15 + 8 x30</a:t>
            </a:r>
          </a:p>
          <a:p>
            <a:pPr algn="ctr"/>
            <a:r>
              <a:rPr lang="en-US" sz="2800" b="1" dirty="0" smtClean="0"/>
              <a:t>= 350m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1713" y="4136304"/>
            <a:ext cx="2149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In-hall</a:t>
            </a:r>
          </a:p>
          <a:p>
            <a:pPr algn="ctr"/>
            <a:r>
              <a:rPr lang="en-US" sz="2800" b="1" dirty="0" smtClean="0"/>
              <a:t>7 x15 + 8 x30</a:t>
            </a:r>
          </a:p>
          <a:p>
            <a:pPr algn="ctr"/>
            <a:r>
              <a:rPr lang="en-US" sz="2800" b="1" dirty="0" smtClean="0"/>
              <a:t>= 1400m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07" y="1307339"/>
            <a:ext cx="21496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In-mono</a:t>
            </a:r>
          </a:p>
          <a:p>
            <a:pPr algn="ctr"/>
            <a:r>
              <a:rPr lang="en-US" sz="2800" b="1" dirty="0" smtClean="0"/>
              <a:t>15 x 3.5</a:t>
            </a:r>
          </a:p>
          <a:p>
            <a:pPr algn="ctr"/>
            <a:r>
              <a:rPr lang="en-US" sz="2800" b="1" dirty="0" smtClean="0"/>
              <a:t>= 52.5m</a:t>
            </a:r>
          </a:p>
        </p:txBody>
      </p:sp>
    </p:spTree>
    <p:extLst>
      <p:ext uri="{BB962C8B-B14F-4D97-AF65-F5344CB8AC3E}">
        <p14:creationId xmlns:p14="http://schemas.microsoft.com/office/powerpoint/2010/main" val="6173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</a:t>
            </a:r>
            <a:br>
              <a:rPr lang="en-US" dirty="0" smtClean="0"/>
            </a:br>
            <a:r>
              <a:rPr lang="en-US" dirty="0" smtClean="0"/>
              <a:t>Integration </a:t>
            </a:r>
            <a:r>
              <a:rPr lang="en-US" dirty="0"/>
              <a:t>a</a:t>
            </a:r>
            <a:r>
              <a:rPr lang="en-US" dirty="0" smtClean="0"/>
              <a:t>ctivities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727226"/>
              </p:ext>
            </p:extLst>
          </p:nvPr>
        </p:nvGraphicFramePr>
        <p:xfrm>
          <a:off x="27623" y="1858643"/>
          <a:ext cx="2528153" cy="4740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3" descr="C:\Users\iainsutton\Downloads\Estia_NBOA_NBPI_NOlid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19" r="54951"/>
          <a:stretch/>
        </p:blipFill>
        <p:spPr bwMode="auto">
          <a:xfrm rot="21309454">
            <a:off x="4878214" y="2188912"/>
            <a:ext cx="3372647" cy="35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469165" y="2509320"/>
            <a:ext cx="3242026" cy="2952328"/>
            <a:chOff x="4570334" y="2737951"/>
            <a:chExt cx="3242026" cy="2952328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5991173" y="4581128"/>
              <a:ext cx="360040" cy="144016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991173" y="4941168"/>
              <a:ext cx="360040" cy="144016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7452320" y="3311365"/>
              <a:ext cx="360040" cy="144016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866478" y="2737951"/>
              <a:ext cx="700759" cy="247967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70334" y="4322127"/>
              <a:ext cx="725470" cy="259001"/>
            </a:xfrm>
            <a:prstGeom prst="straightConnector1">
              <a:avLst/>
            </a:prstGeom>
            <a:ln w="28575">
              <a:prstDash val="sysDash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5580112" y="5122599"/>
              <a:ext cx="8384" cy="567680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164288" y="3501008"/>
              <a:ext cx="8384" cy="567680"/>
            </a:xfrm>
            <a:prstGeom prst="straightConnector1">
              <a:avLst/>
            </a:prstGeom>
            <a:ln w="28575"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/>
          <p:cNvCxnSpPr/>
          <p:nvPr/>
        </p:nvCxnSpPr>
        <p:spPr>
          <a:xfrm>
            <a:off x="6853813" y="2365304"/>
            <a:ext cx="0" cy="623233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92127" y="3343899"/>
            <a:ext cx="0" cy="601216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8974159">
            <a:off x="4520412" y="3013166"/>
            <a:ext cx="1348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Spring side</a:t>
            </a:r>
            <a:endParaRPr lang="en-US" sz="2000" b="1" dirty="0"/>
          </a:p>
        </p:txBody>
      </p:sp>
      <p:sp>
        <p:nvSpPr>
          <p:cNvPr id="34" name="TextBox 33"/>
          <p:cNvSpPr txBox="1"/>
          <p:nvPr/>
        </p:nvSpPr>
        <p:spPr>
          <a:xfrm rot="18974159">
            <a:off x="6932288" y="4025770"/>
            <a:ext cx="119776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Solid side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01704" y="190453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</a:t>
            </a:r>
            <a:endParaRPr lang="sv-SE" dirty="0"/>
          </a:p>
        </p:txBody>
      </p:sp>
      <p:sp>
        <p:nvSpPr>
          <p:cNvPr id="31" name="TextBox 30"/>
          <p:cNvSpPr txBox="1"/>
          <p:nvPr/>
        </p:nvSpPr>
        <p:spPr>
          <a:xfrm>
            <a:off x="2401704" y="250932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</a:t>
            </a:r>
            <a:endParaRPr lang="sv-SE" dirty="0"/>
          </a:p>
        </p:txBody>
      </p:sp>
      <p:sp>
        <p:nvSpPr>
          <p:cNvPr id="33" name="TextBox 32"/>
          <p:cNvSpPr txBox="1"/>
          <p:nvPr/>
        </p:nvSpPr>
        <p:spPr>
          <a:xfrm>
            <a:off x="2401704" y="311520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</a:t>
            </a:r>
            <a:endParaRPr lang="sv-SE" dirty="0"/>
          </a:p>
        </p:txBody>
      </p:sp>
      <p:sp>
        <p:nvSpPr>
          <p:cNvPr id="35" name="TextBox 34"/>
          <p:cNvSpPr txBox="1"/>
          <p:nvPr/>
        </p:nvSpPr>
        <p:spPr>
          <a:xfrm>
            <a:off x="2401704" y="433607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</a:t>
            </a:r>
            <a:endParaRPr lang="sv-SE" dirty="0"/>
          </a:p>
        </p:txBody>
      </p:sp>
      <p:sp>
        <p:nvSpPr>
          <p:cNvPr id="36" name="TextBox 35"/>
          <p:cNvSpPr txBox="1"/>
          <p:nvPr/>
        </p:nvSpPr>
        <p:spPr>
          <a:xfrm>
            <a:off x="2401704" y="3719359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</a:t>
            </a:r>
            <a:endParaRPr lang="sv-SE" dirty="0"/>
          </a:p>
        </p:txBody>
      </p:sp>
      <p:sp>
        <p:nvSpPr>
          <p:cNvPr id="37" name="TextBox 36"/>
          <p:cNvSpPr txBox="1"/>
          <p:nvPr/>
        </p:nvSpPr>
        <p:spPr>
          <a:xfrm>
            <a:off x="2315573" y="501317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NSS / TD</a:t>
            </a:r>
            <a:endParaRPr lang="sv-SE" dirty="0"/>
          </a:p>
        </p:txBody>
      </p:sp>
      <p:sp>
        <p:nvSpPr>
          <p:cNvPr id="38" name="TextBox 37"/>
          <p:cNvSpPr txBox="1"/>
          <p:nvPr/>
        </p:nvSpPr>
        <p:spPr>
          <a:xfrm>
            <a:off x="2454603" y="558924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</a:t>
            </a:r>
            <a:endParaRPr lang="sv-SE" dirty="0"/>
          </a:p>
        </p:txBody>
      </p:sp>
      <p:sp>
        <p:nvSpPr>
          <p:cNvPr id="39" name="TextBox 38"/>
          <p:cNvSpPr txBox="1"/>
          <p:nvPr/>
        </p:nvSpPr>
        <p:spPr>
          <a:xfrm>
            <a:off x="2454603" y="623731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</a:t>
            </a:r>
            <a:endParaRPr lang="sv-SE" dirty="0"/>
          </a:p>
        </p:txBody>
      </p:sp>
      <p:sp>
        <p:nvSpPr>
          <p:cNvPr id="40" name="TextBox 39"/>
          <p:cNvSpPr txBox="1"/>
          <p:nvPr/>
        </p:nvSpPr>
        <p:spPr>
          <a:xfrm>
            <a:off x="751400" y="1403663"/>
            <a:ext cx="258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Activity           Responsible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844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4 Integration</a:t>
            </a:r>
            <a:br>
              <a:rPr lang="en-US" dirty="0" smtClean="0"/>
            </a:br>
            <a:r>
              <a:rPr lang="en-US" dirty="0" smtClean="0"/>
              <a:t>NBOA-NBEX </a:t>
            </a:r>
            <a:r>
              <a:rPr lang="en-US" dirty="0" smtClean="0"/>
              <a:t>Integration </a:t>
            </a:r>
            <a:r>
              <a:rPr lang="en-US" dirty="0" smtClean="0"/>
              <a:t>area</a:t>
            </a:r>
            <a:endParaRPr lang="sv-SE" dirty="0"/>
          </a:p>
        </p:txBody>
      </p:sp>
      <p:pic>
        <p:nvPicPr>
          <p:cNvPr id="3074" name="Picture 2" descr="C:\Users\iainsutton\Pictures\Picasa\Exporter\BL5CVI\16AttachFix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82" y="1538223"/>
            <a:ext cx="3666223" cy="27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ainsutton\Pictures\Picasa\Exporter\BL5CVI\07AlignmentPrep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17" y="4084579"/>
            <a:ext cx="3666223" cy="27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ntent Placeholder 28" descr="Screen Shot 2017-06-02 at 16.22.46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88170"/>
            <a:ext cx="3441877" cy="2565532"/>
          </a:xfrm>
          <a:prstGeom prst="rect">
            <a:avLst/>
          </a:prstGeom>
        </p:spPr>
      </p:pic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107504" y="1558783"/>
            <a:ext cx="4968552" cy="2729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N</a:t>
            </a:r>
            <a:r>
              <a:rPr lang="en-US" sz="2000" dirty="0" smtClean="0"/>
              <a:t>o </a:t>
            </a:r>
            <a:r>
              <a:rPr lang="en-US" sz="2000" dirty="0" smtClean="0"/>
              <a:t>area for NBOA alignment, and installation in NBPI &amp; NBEX tool </a:t>
            </a:r>
            <a:r>
              <a:rPr lang="en-US" sz="2000" dirty="0" smtClean="0"/>
              <a:t>when </a:t>
            </a:r>
            <a:r>
              <a:rPr lang="en-US" sz="2000" dirty="0" smtClean="0"/>
              <a:t>we need it 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Operational Feb 2019 - Oct 2019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Capacity of 16 optical inserts </a:t>
            </a:r>
            <a:br>
              <a:rPr lang="en-US" sz="2000" dirty="0" smtClean="0"/>
            </a:br>
            <a:r>
              <a:rPr lang="en-US" sz="2000" dirty="0" smtClean="0"/>
              <a:t>and 26 “blind-plugs</a:t>
            </a:r>
            <a:r>
              <a:rPr lang="en-US" sz="2000" dirty="0" smtClean="0"/>
              <a:t>”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017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352839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Resource breakdown</a:t>
            </a:r>
          </a:p>
          <a:p>
            <a:endParaRPr lang="en-US" sz="2400" dirty="0" smtClean="0"/>
          </a:p>
          <a:p>
            <a:pPr lvl="1"/>
            <a:r>
              <a:rPr lang="en-US" sz="2000" dirty="0" smtClean="0"/>
              <a:t>Admin		20%</a:t>
            </a:r>
          </a:p>
          <a:p>
            <a:pPr lvl="1"/>
            <a:r>
              <a:rPr lang="en-US" sz="2000" dirty="0" smtClean="0"/>
              <a:t>Engineering	20%</a:t>
            </a:r>
          </a:p>
          <a:p>
            <a:pPr lvl="1"/>
            <a:r>
              <a:rPr lang="en-US" sz="2000" dirty="0" smtClean="0"/>
              <a:t>CAD		40%</a:t>
            </a:r>
          </a:p>
          <a:p>
            <a:pPr lvl="1"/>
            <a:r>
              <a:rPr lang="en-US" sz="2000" dirty="0" smtClean="0"/>
              <a:t>Optics QC		20%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18</a:t>
            </a:fld>
            <a:endParaRPr lang="en-GB" noProof="0"/>
          </a:p>
        </p:txBody>
      </p:sp>
      <p:pic>
        <p:nvPicPr>
          <p:cNvPr id="6146" name="Picture 2" descr="C:\Users\iainsutton\Desktop\resourse summ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9925"/>
            <a:ext cx="5279529" cy="522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61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Technical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19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601416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Installed components do not provide expected performance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Probability : </a:t>
            </a:r>
          </a:p>
          <a:p>
            <a:pPr lvl="1"/>
            <a:r>
              <a:rPr lang="en-US" dirty="0" smtClean="0"/>
              <a:t>Moderate</a:t>
            </a:r>
            <a:endParaRPr lang="en-US" dirty="0" smtClean="0"/>
          </a:p>
          <a:p>
            <a:r>
              <a:rPr lang="en-US" dirty="0" smtClean="0"/>
              <a:t>Consequence:  </a:t>
            </a:r>
          </a:p>
          <a:p>
            <a:pPr lvl="1"/>
            <a:r>
              <a:rPr lang="en-US" dirty="0" smtClean="0"/>
              <a:t>An Instrument performance is reduced for many years </a:t>
            </a:r>
          </a:p>
          <a:p>
            <a:pPr lvl="1"/>
            <a:r>
              <a:rPr lang="en-US" dirty="0" smtClean="0"/>
              <a:t>Facility scientific production is reduced  ?</a:t>
            </a:r>
          </a:p>
          <a:p>
            <a:r>
              <a:rPr lang="en-US" dirty="0" smtClean="0"/>
              <a:t>Cause: </a:t>
            </a:r>
          </a:p>
          <a:p>
            <a:pPr lvl="1"/>
            <a:r>
              <a:rPr lang="en-US" dirty="0" smtClean="0"/>
              <a:t>Coating failure</a:t>
            </a:r>
          </a:p>
          <a:p>
            <a:pPr lvl="1"/>
            <a:r>
              <a:rPr lang="en-US" dirty="0" smtClean="0"/>
              <a:t>Misalignment (internal)</a:t>
            </a:r>
          </a:p>
          <a:p>
            <a:pPr lvl="1"/>
            <a:r>
              <a:rPr lang="en-US" dirty="0" smtClean="0"/>
              <a:t>Production problem / Poor QC</a:t>
            </a:r>
          </a:p>
          <a:p>
            <a:r>
              <a:rPr lang="en-US" dirty="0" smtClean="0"/>
              <a:t>Mitigation:</a:t>
            </a:r>
          </a:p>
          <a:p>
            <a:pPr lvl="1"/>
            <a:r>
              <a:rPr lang="en-US" dirty="0" smtClean="0"/>
              <a:t>Design robust systems</a:t>
            </a:r>
          </a:p>
          <a:p>
            <a:pPr lvl="1"/>
            <a:r>
              <a:rPr lang="en-US" dirty="0" smtClean="0"/>
              <a:t>Provide re-alignment provisions</a:t>
            </a:r>
            <a:endParaRPr lang="en-US" dirty="0" smtClean="0"/>
          </a:p>
          <a:p>
            <a:pPr lvl="1"/>
            <a:r>
              <a:rPr lang="en-US" dirty="0" smtClean="0"/>
              <a:t>Conduct QC Inspections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6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Presentation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Objectives</a:t>
            </a:r>
            <a:endParaRPr lang="en-US" dirty="0" smtClean="0"/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Schedule</a:t>
            </a:r>
          </a:p>
          <a:p>
            <a:r>
              <a:rPr lang="en-US" dirty="0" smtClean="0"/>
              <a:t>Resources</a:t>
            </a:r>
          </a:p>
          <a:p>
            <a:r>
              <a:rPr lang="en-US" dirty="0" smtClean="0"/>
              <a:t>Risks</a:t>
            </a:r>
          </a:p>
          <a:p>
            <a:r>
              <a:rPr lang="en-US" dirty="0" smtClean="0"/>
              <a:t>Hazards</a:t>
            </a:r>
          </a:p>
          <a:p>
            <a:r>
              <a:rPr lang="en-US" dirty="0" smtClean="0"/>
              <a:t>Procurement</a:t>
            </a:r>
          </a:p>
          <a:p>
            <a:r>
              <a:rPr lang="en-US" dirty="0" smtClean="0"/>
              <a:t>The plan for here on …..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4098" name="Picture 2" descr="Image result for bull nose ri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836" y="2564904"/>
            <a:ext cx="398034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Technical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Installed components do not provide expected </a:t>
            </a:r>
            <a:r>
              <a:rPr lang="en-US" sz="2400" b="1" dirty="0" smtClean="0"/>
              <a:t>performance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sz="2400" dirty="0" smtClean="0"/>
              <a:t>Probability : </a:t>
            </a:r>
          </a:p>
          <a:p>
            <a:pPr lvl="1"/>
            <a:r>
              <a:rPr lang="en-US" sz="2000" dirty="0" smtClean="0"/>
              <a:t>Moderate</a:t>
            </a:r>
            <a:endParaRPr lang="en-US" sz="2000" dirty="0" smtClean="0"/>
          </a:p>
          <a:p>
            <a:r>
              <a:rPr lang="en-US" sz="2400" dirty="0" smtClean="0"/>
              <a:t>Consequence:  </a:t>
            </a:r>
          </a:p>
          <a:p>
            <a:pPr lvl="1"/>
            <a:r>
              <a:rPr lang="en-US" sz="2000" dirty="0" smtClean="0"/>
              <a:t>An Instrument performance is reduced for many years </a:t>
            </a:r>
          </a:p>
          <a:p>
            <a:pPr lvl="1"/>
            <a:r>
              <a:rPr lang="en-US" sz="2000" dirty="0" smtClean="0"/>
              <a:t>Facility scientific production is reduced  ?</a:t>
            </a:r>
          </a:p>
          <a:p>
            <a:r>
              <a:rPr lang="en-US" sz="2400" dirty="0" smtClean="0"/>
              <a:t>Cause: </a:t>
            </a:r>
          </a:p>
          <a:p>
            <a:pPr lvl="1"/>
            <a:r>
              <a:rPr lang="en-US" sz="2000" dirty="0" smtClean="0"/>
              <a:t>Poor </a:t>
            </a:r>
            <a:r>
              <a:rPr lang="en-US" sz="2000" dirty="0" err="1" smtClean="0"/>
              <a:t>neutronic</a:t>
            </a:r>
            <a:r>
              <a:rPr lang="en-US" sz="2000" dirty="0" smtClean="0"/>
              <a:t> design</a:t>
            </a:r>
          </a:p>
          <a:p>
            <a:pPr lvl="1"/>
            <a:r>
              <a:rPr lang="en-US" sz="2000" dirty="0" smtClean="0"/>
              <a:t>Requirements </a:t>
            </a:r>
            <a:r>
              <a:rPr lang="en-US" sz="2000" dirty="0" err="1" smtClean="0"/>
              <a:t>mis</a:t>
            </a:r>
            <a:r>
              <a:rPr lang="en-US" sz="2000" dirty="0" smtClean="0"/>
              <a:t>-understood</a:t>
            </a:r>
          </a:p>
          <a:p>
            <a:r>
              <a:rPr lang="en-US" sz="2400" dirty="0" smtClean="0"/>
              <a:t>Mitigation:</a:t>
            </a:r>
          </a:p>
          <a:p>
            <a:pPr lvl="1"/>
            <a:r>
              <a:rPr lang="en-US" sz="2000" dirty="0" smtClean="0"/>
              <a:t>Verify </a:t>
            </a:r>
            <a:r>
              <a:rPr lang="en-US" sz="2000" dirty="0" err="1" smtClean="0"/>
              <a:t>neutronic</a:t>
            </a:r>
            <a:r>
              <a:rPr lang="en-US" sz="2000" dirty="0" smtClean="0"/>
              <a:t> design </a:t>
            </a:r>
          </a:p>
          <a:p>
            <a:pPr lvl="1"/>
            <a:r>
              <a:rPr lang="en-US" sz="2000" dirty="0" smtClean="0"/>
              <a:t>Verify designs regularly with teams</a:t>
            </a:r>
          </a:p>
        </p:txBody>
      </p:sp>
    </p:spTree>
    <p:extLst>
      <p:ext uri="{BB962C8B-B14F-4D97-AF65-F5344CB8AC3E}">
        <p14:creationId xmlns:p14="http://schemas.microsoft.com/office/powerpoint/2010/main" val="26186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Project (1)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Critical components are delivered late	(NBOA)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Probability : </a:t>
            </a:r>
          </a:p>
          <a:p>
            <a:pPr lvl="1"/>
            <a:r>
              <a:rPr lang="en-US" dirty="0" smtClean="0"/>
              <a:t>High</a:t>
            </a:r>
          </a:p>
          <a:p>
            <a:r>
              <a:rPr lang="en-US" dirty="0" smtClean="0"/>
              <a:t>Consequence:  </a:t>
            </a:r>
          </a:p>
          <a:p>
            <a:pPr lvl="1"/>
            <a:r>
              <a:rPr lang="en-US" dirty="0" smtClean="0"/>
              <a:t>Instrument(s) can not be installed – delay 24month ?</a:t>
            </a:r>
          </a:p>
          <a:p>
            <a:pPr lvl="1"/>
            <a:r>
              <a:rPr lang="en-US" dirty="0" smtClean="0"/>
              <a:t>Facility can not deliver instrument to scientific production  2023 </a:t>
            </a:r>
          </a:p>
          <a:p>
            <a:r>
              <a:rPr lang="en-US" dirty="0" smtClean="0"/>
              <a:t>Cause: </a:t>
            </a:r>
          </a:p>
          <a:p>
            <a:pPr lvl="1"/>
            <a:r>
              <a:rPr lang="en-US" dirty="0" smtClean="0"/>
              <a:t>Late procurement</a:t>
            </a:r>
          </a:p>
          <a:p>
            <a:pPr lvl="1"/>
            <a:r>
              <a:rPr lang="en-US" dirty="0" smtClean="0"/>
              <a:t>Late design change</a:t>
            </a:r>
          </a:p>
          <a:p>
            <a:pPr lvl="1"/>
            <a:r>
              <a:rPr lang="en-US" dirty="0" smtClean="0"/>
              <a:t>Insufficient production capacity</a:t>
            </a:r>
          </a:p>
          <a:p>
            <a:pPr lvl="1"/>
            <a:r>
              <a:rPr lang="en-US" dirty="0" smtClean="0"/>
              <a:t>Production problem / Poor QC</a:t>
            </a:r>
          </a:p>
          <a:p>
            <a:r>
              <a:rPr lang="en-US" dirty="0" smtClean="0"/>
              <a:t>Mitigation:</a:t>
            </a:r>
          </a:p>
          <a:p>
            <a:pPr lvl="1"/>
            <a:r>
              <a:rPr lang="en-US" dirty="0" smtClean="0"/>
              <a:t>Manage procurement priorities</a:t>
            </a:r>
          </a:p>
          <a:p>
            <a:pPr lvl="1"/>
            <a:r>
              <a:rPr lang="en-US" dirty="0" smtClean="0"/>
              <a:t>Commence procurement early</a:t>
            </a:r>
          </a:p>
          <a:p>
            <a:pPr lvl="1"/>
            <a:r>
              <a:rPr lang="en-US" dirty="0" smtClean="0"/>
              <a:t>Employ engineering version control</a:t>
            </a:r>
          </a:p>
          <a:p>
            <a:pPr lvl="1"/>
            <a:r>
              <a:rPr lang="en-US" dirty="0" smtClean="0"/>
              <a:t>Ensure good communication with suppliers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76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Project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Critical components are delivered </a:t>
            </a:r>
            <a:r>
              <a:rPr lang="en-US" b="1" dirty="0" smtClean="0"/>
              <a:t>late (NBEX)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Probability : </a:t>
            </a:r>
          </a:p>
          <a:p>
            <a:pPr lvl="1"/>
            <a:r>
              <a:rPr lang="en-US" dirty="0" smtClean="0"/>
              <a:t>Unknown</a:t>
            </a:r>
          </a:p>
          <a:p>
            <a:r>
              <a:rPr lang="en-US" dirty="0" smtClean="0"/>
              <a:t>Consequence:  </a:t>
            </a:r>
          </a:p>
          <a:p>
            <a:pPr lvl="1"/>
            <a:r>
              <a:rPr lang="en-US" dirty="0" smtClean="0"/>
              <a:t>Instrument(s) can not be installed – delay 24month ?</a:t>
            </a:r>
          </a:p>
          <a:p>
            <a:pPr lvl="1"/>
            <a:r>
              <a:rPr lang="en-US" dirty="0" smtClean="0"/>
              <a:t>Facility can not deliver instrument to scientific production  2023 </a:t>
            </a:r>
          </a:p>
          <a:p>
            <a:r>
              <a:rPr lang="en-US" dirty="0" smtClean="0"/>
              <a:t>Cause: </a:t>
            </a:r>
          </a:p>
          <a:p>
            <a:pPr lvl="1"/>
            <a:r>
              <a:rPr lang="en-US" dirty="0" smtClean="0"/>
              <a:t>Late procurement</a:t>
            </a:r>
          </a:p>
          <a:p>
            <a:pPr lvl="1"/>
            <a:r>
              <a:rPr lang="en-US" dirty="0" smtClean="0"/>
              <a:t>Late design change</a:t>
            </a:r>
          </a:p>
          <a:p>
            <a:pPr lvl="1"/>
            <a:r>
              <a:rPr lang="en-US" dirty="0" smtClean="0"/>
              <a:t>Insufficient production capacity</a:t>
            </a:r>
          </a:p>
          <a:p>
            <a:pPr lvl="1"/>
            <a:r>
              <a:rPr lang="en-US" dirty="0" smtClean="0"/>
              <a:t>Production problem / Poor QC</a:t>
            </a:r>
          </a:p>
          <a:p>
            <a:r>
              <a:rPr lang="en-US" dirty="0" smtClean="0"/>
              <a:t>Mitigation:</a:t>
            </a:r>
          </a:p>
          <a:p>
            <a:pPr lvl="1"/>
            <a:r>
              <a:rPr lang="en-US" dirty="0" smtClean="0"/>
              <a:t>Manage procurement priorities</a:t>
            </a:r>
          </a:p>
          <a:p>
            <a:pPr lvl="1"/>
            <a:r>
              <a:rPr lang="en-US" dirty="0" smtClean="0"/>
              <a:t>Commence procurement early</a:t>
            </a:r>
          </a:p>
          <a:p>
            <a:pPr lvl="1"/>
            <a:r>
              <a:rPr lang="en-US" dirty="0" smtClean="0"/>
              <a:t>Employ engineering version control</a:t>
            </a:r>
          </a:p>
          <a:p>
            <a:pPr lvl="1"/>
            <a:r>
              <a:rPr lang="en-US" dirty="0" smtClean="0"/>
              <a:t>Ensure good communication with suppliers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94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Project (3)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Procurement process commences late ( for delivery date)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Probability : </a:t>
            </a:r>
          </a:p>
          <a:p>
            <a:pPr lvl="1"/>
            <a:r>
              <a:rPr lang="en-US" dirty="0" smtClean="0"/>
              <a:t>High</a:t>
            </a:r>
          </a:p>
          <a:p>
            <a:r>
              <a:rPr lang="en-US" dirty="0" smtClean="0"/>
              <a:t>Consequence:  </a:t>
            </a:r>
          </a:p>
          <a:p>
            <a:pPr lvl="1"/>
            <a:r>
              <a:rPr lang="en-US" dirty="0" smtClean="0"/>
              <a:t>Instrument(s) NBOA can not be installed – delay 24month ?</a:t>
            </a:r>
          </a:p>
          <a:p>
            <a:pPr lvl="1"/>
            <a:r>
              <a:rPr lang="en-US" dirty="0" smtClean="0"/>
              <a:t>Facility can not deliver instrument to scientific production  2023 </a:t>
            </a:r>
          </a:p>
          <a:p>
            <a:r>
              <a:rPr lang="en-US" dirty="0" smtClean="0"/>
              <a:t>Cause: </a:t>
            </a:r>
          </a:p>
          <a:p>
            <a:pPr lvl="1"/>
            <a:r>
              <a:rPr lang="en-US" dirty="0" smtClean="0"/>
              <a:t>Instrument team insufficiently prepared (design maturity)</a:t>
            </a:r>
          </a:p>
          <a:p>
            <a:pPr lvl="1"/>
            <a:r>
              <a:rPr lang="en-US" dirty="0" smtClean="0"/>
              <a:t>In-house procurement delays</a:t>
            </a:r>
          </a:p>
          <a:p>
            <a:pPr lvl="1"/>
            <a:r>
              <a:rPr lang="en-US" dirty="0" smtClean="0"/>
              <a:t>In-kind procurement issues</a:t>
            </a:r>
          </a:p>
          <a:p>
            <a:pPr lvl="1"/>
            <a:r>
              <a:rPr lang="en-US" dirty="0" smtClean="0"/>
              <a:t>Cash flow issues</a:t>
            </a:r>
          </a:p>
          <a:p>
            <a:r>
              <a:rPr lang="en-US" dirty="0" smtClean="0"/>
              <a:t>Mitigation:</a:t>
            </a:r>
          </a:p>
          <a:p>
            <a:pPr lvl="1"/>
            <a:r>
              <a:rPr lang="en-US" dirty="0" smtClean="0"/>
              <a:t>Raise awareness </a:t>
            </a:r>
          </a:p>
          <a:p>
            <a:pPr lvl="1"/>
            <a:r>
              <a:rPr lang="en-US" dirty="0" smtClean="0"/>
              <a:t>Accelerate design				 (</a:t>
            </a:r>
            <a:r>
              <a:rPr lang="en-US" dirty="0" smtClean="0"/>
              <a:t>FAST TRACK initiative)</a:t>
            </a:r>
            <a:endParaRPr lang="en-US" dirty="0" smtClean="0"/>
          </a:p>
          <a:p>
            <a:pPr lvl="1"/>
            <a:r>
              <a:rPr lang="en-US" dirty="0" smtClean="0"/>
              <a:t>Support instrument teams procurement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27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br>
              <a:rPr lang="en-US" dirty="0" smtClean="0"/>
            </a:br>
            <a:r>
              <a:rPr lang="en-US" dirty="0" smtClean="0"/>
              <a:t>Project (4)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5172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Installation can not be conducted on schedule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/>
              <a:t>Probability : </a:t>
            </a:r>
          </a:p>
          <a:p>
            <a:pPr lvl="1"/>
            <a:r>
              <a:rPr lang="en-US" dirty="0" smtClean="0"/>
              <a:t>High</a:t>
            </a:r>
          </a:p>
          <a:p>
            <a:r>
              <a:rPr lang="en-US" dirty="0" smtClean="0"/>
              <a:t>Consequence:  </a:t>
            </a:r>
          </a:p>
          <a:p>
            <a:pPr lvl="1"/>
            <a:r>
              <a:rPr lang="en-US" dirty="0" smtClean="0"/>
              <a:t>NBEX Installation delay  3 – 6 months</a:t>
            </a:r>
          </a:p>
          <a:p>
            <a:pPr lvl="1"/>
            <a:r>
              <a:rPr lang="en-US" dirty="0" smtClean="0"/>
              <a:t>Knock on delays to instrument install</a:t>
            </a:r>
          </a:p>
          <a:p>
            <a:pPr lvl="1"/>
            <a:r>
              <a:rPr lang="en-US" dirty="0" smtClean="0"/>
              <a:t>Facility can not deliver instrument to scientific production  2023 </a:t>
            </a:r>
          </a:p>
          <a:p>
            <a:r>
              <a:rPr lang="en-US" dirty="0" smtClean="0"/>
              <a:t>Cause: </a:t>
            </a:r>
          </a:p>
          <a:p>
            <a:pPr lvl="1"/>
            <a:r>
              <a:rPr lang="en-US" dirty="0" smtClean="0"/>
              <a:t>Instrument halls in complete or un accessible</a:t>
            </a:r>
          </a:p>
          <a:p>
            <a:pPr lvl="1"/>
            <a:r>
              <a:rPr lang="en-US" dirty="0" smtClean="0"/>
              <a:t>Target monolith construction incomplete</a:t>
            </a:r>
          </a:p>
          <a:p>
            <a:pPr lvl="1"/>
            <a:r>
              <a:rPr lang="en-US" dirty="0" smtClean="0"/>
              <a:t>NBOA-NBEX Integration area not available </a:t>
            </a:r>
          </a:p>
          <a:p>
            <a:pPr lvl="1"/>
            <a:r>
              <a:rPr lang="en-US" dirty="0" smtClean="0"/>
              <a:t>Installation tool/NBOA/NBEX is late, does not work or insufficient in number  </a:t>
            </a:r>
          </a:p>
          <a:p>
            <a:r>
              <a:rPr lang="en-US" dirty="0" smtClean="0"/>
              <a:t>Mitigation:</a:t>
            </a:r>
          </a:p>
          <a:p>
            <a:pPr lvl="1"/>
            <a:r>
              <a:rPr lang="en-US" dirty="0" smtClean="0"/>
              <a:t>Ensure good project communication  CF/NSS/TD</a:t>
            </a:r>
          </a:p>
          <a:p>
            <a:pPr lvl="1"/>
            <a:r>
              <a:rPr lang="en-US" dirty="0" smtClean="0"/>
              <a:t>Support technical integration </a:t>
            </a:r>
            <a:r>
              <a:rPr lang="en-US" dirty="0"/>
              <a:t>activities </a:t>
            </a:r>
            <a:r>
              <a:rPr lang="en-US" dirty="0" smtClean="0"/>
              <a:t>NSS/TD</a:t>
            </a:r>
          </a:p>
          <a:p>
            <a:pPr lvl="1"/>
            <a:r>
              <a:rPr lang="en-US" dirty="0" smtClean="0"/>
              <a:t>Develop integrated schedule with instrument </a:t>
            </a:r>
          </a:p>
          <a:p>
            <a:pPr lvl="1"/>
            <a:r>
              <a:rPr lang="en-US" dirty="0" smtClean="0"/>
              <a:t>Ensure schedule robustness with ‘scenario planning’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65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P1 </a:t>
            </a:r>
            <a:br>
              <a:rPr lang="en-US" dirty="0" smtClean="0"/>
            </a:br>
            <a:r>
              <a:rPr lang="en-US" dirty="0" smtClean="0"/>
              <a:t>Outstanding issues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  <a:endParaRPr lang="en-US" dirty="0" smtClean="0"/>
          </a:p>
          <a:p>
            <a:pPr lvl="1"/>
            <a:r>
              <a:rPr lang="en-US" dirty="0" smtClean="0"/>
              <a:t>Preliminary design tidy up</a:t>
            </a:r>
          </a:p>
          <a:p>
            <a:pPr lvl="1"/>
            <a:r>
              <a:rPr lang="en-US" dirty="0" smtClean="0"/>
              <a:t>Freeze interface with NBEX</a:t>
            </a:r>
          </a:p>
          <a:p>
            <a:pPr lvl="1"/>
            <a:r>
              <a:rPr lang="en-US" dirty="0" smtClean="0"/>
              <a:t>Prepare procurement documentation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Project</a:t>
            </a:r>
            <a:endParaRPr lang="en-US" dirty="0"/>
          </a:p>
          <a:p>
            <a:pPr lvl="1"/>
            <a:r>
              <a:rPr lang="en-US" dirty="0" smtClean="0"/>
              <a:t>Allocation of resources for P2 – P5</a:t>
            </a:r>
          </a:p>
          <a:p>
            <a:pPr lvl="1"/>
            <a:r>
              <a:rPr lang="en-US" dirty="0" smtClean="0"/>
              <a:t>Hand over to</a:t>
            </a:r>
            <a:r>
              <a:rPr lang="en-US" dirty="0" smtClean="0"/>
              <a:t> new project leader / team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3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865" y="476672"/>
            <a:ext cx="6389383" cy="1470025"/>
          </a:xfrm>
        </p:spPr>
        <p:txBody>
          <a:bodyPr>
            <a:noAutofit/>
          </a:bodyPr>
          <a:lstStyle/>
          <a:p>
            <a:r>
              <a:rPr lang="en-US" sz="4572" b="1" dirty="0"/>
              <a:t>INSTRUMENT INSTALLATION COMMENCING </a:t>
            </a:r>
            <a:r>
              <a:rPr lang="en-US" sz="4572" b="1" dirty="0" smtClean="0"/>
              <a:t>IN …</a:t>
            </a:r>
            <a:endParaRPr lang="en-US" sz="4572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778" y="2948426"/>
            <a:ext cx="1802342" cy="2546294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5286" dirty="0">
                <a:solidFill>
                  <a:schemeClr val="bg1"/>
                </a:solidFill>
                <a:latin typeface="Impact"/>
                <a:cs typeface="Impact"/>
              </a:rPr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2822" y="5807255"/>
            <a:ext cx="1738306" cy="736490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4214" b="1" dirty="0"/>
              <a:t>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9198" y="7514"/>
            <a:ext cx="676093" cy="230967"/>
          </a:xfrm>
          <a:prstGeom prst="rect">
            <a:avLst/>
          </a:prstGeom>
          <a:noFill/>
        </p:spPr>
        <p:txBody>
          <a:bodyPr wrap="none" lIns="87127" tIns="43564" rIns="87127" bIns="43564" rtlCol="0">
            <a:spAutoFit/>
          </a:bodyPr>
          <a:lstStyle/>
          <a:p>
            <a:r>
              <a:rPr lang="en-US" sz="929" dirty="0">
                <a:solidFill>
                  <a:schemeClr val="bg1">
                    <a:lumMod val="65000"/>
                  </a:schemeClr>
                </a:solidFill>
              </a:rPr>
              <a:t>13-1-2017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662053" y="2888419"/>
            <a:ext cx="1802342" cy="25462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4</a:t>
            </a:r>
            <a:endParaRPr lang="en-US" sz="15286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482821" y="3173549"/>
            <a:ext cx="1802342" cy="2546294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txBody>
          <a:bodyPr vert="horz" lIns="87127" tIns="43564" rIns="87127" bIns="43564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286" dirty="0">
                <a:solidFill>
                  <a:srgbClr val="FFFFFF"/>
                </a:solidFill>
                <a:latin typeface="Impact"/>
                <a:cs typeface="Impact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8813" y="273460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4" name="TextBox 13"/>
          <p:cNvSpPr txBox="1"/>
          <p:nvPr/>
        </p:nvSpPr>
        <p:spPr>
          <a:xfrm>
            <a:off x="2698302" y="273460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5" name="TextBox 14"/>
          <p:cNvSpPr txBox="1"/>
          <p:nvPr/>
        </p:nvSpPr>
        <p:spPr>
          <a:xfrm>
            <a:off x="3823922" y="294713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6" name="TextBox 15"/>
          <p:cNvSpPr txBox="1"/>
          <p:nvPr/>
        </p:nvSpPr>
        <p:spPr>
          <a:xfrm>
            <a:off x="4813410" y="2947134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7" name="TextBox 16"/>
          <p:cNvSpPr txBox="1"/>
          <p:nvPr/>
        </p:nvSpPr>
        <p:spPr>
          <a:xfrm>
            <a:off x="6028811" y="2667087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  <p:sp>
        <p:nvSpPr>
          <p:cNvPr id="18" name="TextBox 17"/>
          <p:cNvSpPr txBox="1"/>
          <p:nvPr/>
        </p:nvSpPr>
        <p:spPr>
          <a:xfrm>
            <a:off x="7018298" y="2667087"/>
            <a:ext cx="131774" cy="26373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lIns="65218" tIns="32609" rIns="65218" bIns="32609" rtlCol="0">
            <a:spAutoFit/>
          </a:bodyPr>
          <a:lstStyle/>
          <a:p>
            <a:endParaRPr lang="en-US" sz="1286" dirty="0"/>
          </a:p>
        </p:txBody>
      </p:sp>
    </p:spTree>
    <p:extLst>
      <p:ext uri="{BB962C8B-B14F-4D97-AF65-F5344CB8AC3E}">
        <p14:creationId xmlns:p14="http://schemas.microsoft.com/office/powerpoint/2010/main" val="6278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1651" y="1670943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Thanks for joining us</a:t>
            </a:r>
            <a:br>
              <a:rPr lang="en-US" dirty="0" smtClean="0"/>
            </a:br>
            <a:r>
              <a:rPr lang="en-US" dirty="0" smtClean="0"/>
              <a:t>Questions are welcome 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691680" y="4561958"/>
            <a:ext cx="5648672" cy="84164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NBOA – NBEX Team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27</a:t>
            </a:fld>
            <a:endParaRPr lang="en-GB" noProof="0"/>
          </a:p>
        </p:txBody>
      </p:sp>
      <p:pic>
        <p:nvPicPr>
          <p:cNvPr id="7" name="Picture 2" descr="C:\Users\iainsutton\Desktop\thankyou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3" r="53966" b="19341"/>
          <a:stretch/>
        </p:blipFill>
        <p:spPr bwMode="auto">
          <a:xfrm>
            <a:off x="99455" y="3140968"/>
            <a:ext cx="2287241" cy="1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Dropbox Ops\Dropbox\OPs\NBOA Neutron beam optics assembly\Team\phi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7" r="11488" b="12659"/>
          <a:stretch/>
        </p:blipFill>
        <p:spPr bwMode="auto">
          <a:xfrm>
            <a:off x="8943" y="5169905"/>
            <a:ext cx="1198950" cy="151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ropbox Ops\Dropbox\OPs\NBOA Neutron beam optics assembly\Team\Beng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6065"/>
          <a:stretch/>
        </p:blipFill>
        <p:spPr bwMode="auto">
          <a:xfrm>
            <a:off x="3995936" y="5157192"/>
            <a:ext cx="1270660" cy="15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Dropbox Ops\Dropbox\OPs\NBOA Neutron beam optics assembly\Team\jarich-konin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8" t="13065" r="9088"/>
          <a:stretch/>
        </p:blipFill>
        <p:spPr bwMode="auto">
          <a:xfrm>
            <a:off x="5294127" y="5169905"/>
            <a:ext cx="1216641" cy="150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Dropbox Ops\Dropbox\OPs\NBOA Neutron beam optics assembly\Team\Tala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9"/>
          <a:stretch/>
        </p:blipFill>
        <p:spPr bwMode="auto">
          <a:xfrm>
            <a:off x="1243076" y="5163548"/>
            <a:ext cx="1289729" cy="15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Dropbox Ops\Dropbox\OPs\NBOA Neutron beam optics assembly\Team\Naj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81"/>
          <a:stretch/>
        </p:blipFill>
        <p:spPr bwMode="auto">
          <a:xfrm>
            <a:off x="6554241" y="5180799"/>
            <a:ext cx="1279068" cy="148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Dropbox Ops\Dropbox\OPs\NBOA Neutron beam optics assembly\Team\Erik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4722" r="17200" b="15078"/>
          <a:stretch/>
        </p:blipFill>
        <p:spPr bwMode="auto">
          <a:xfrm>
            <a:off x="2542947" y="5157191"/>
            <a:ext cx="1342590" cy="151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Dropbox Ops\Dropbox\OPs\NBOA Neutron beam optics assembly\Team\Iain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-1" r="11569" b="1090"/>
          <a:stretch/>
        </p:blipFill>
        <p:spPr bwMode="auto">
          <a:xfrm>
            <a:off x="7871832" y="5180799"/>
            <a:ext cx="1184439" cy="150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13224" y="1123673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286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" y="-16232"/>
            <a:ext cx="7002164" cy="10975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Internal</a:t>
            </a:r>
            <a:r>
              <a:rPr lang="en-US" baseline="30000" dirty="0" smtClean="0"/>
              <a:t>*</a:t>
            </a:r>
            <a:r>
              <a:rPr lang="en-US" dirty="0" smtClean="0"/>
              <a:t> Neutron </a:t>
            </a:r>
            <a:r>
              <a:rPr lang="en-US" dirty="0"/>
              <a:t>Beam Instrument Schedule   </a:t>
            </a:r>
            <a:br>
              <a:rPr lang="en-US" dirty="0"/>
            </a:br>
            <a:r>
              <a:rPr lang="en-US" sz="2700" b="1" cap="all" dirty="0" smtClean="0">
                <a:solidFill>
                  <a:srgbClr val="FFFF00"/>
                </a:solidFill>
              </a:rPr>
              <a:t>Draft for Discussion    </a:t>
            </a:r>
            <a:r>
              <a:rPr lang="en-US" sz="3100" dirty="0" smtClean="0"/>
              <a:t>V3.3, 10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June </a:t>
            </a:r>
            <a:r>
              <a:rPr lang="en-US" sz="3100" dirty="0"/>
              <a:t>2017 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2" y="1912904"/>
            <a:ext cx="2238908" cy="269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2000" tIns="45720" rIns="36000" bIns="45720" rtlCol="0">
            <a:spAutoFit/>
          </a:bodyPr>
          <a:lstStyle/>
          <a:p>
            <a:pPr defTabSz="914418">
              <a:spcBef>
                <a:spcPts val="600"/>
              </a:spcBef>
            </a:pPr>
            <a:r>
              <a:rPr lang="en-US" sz="1400" b="1" dirty="0" smtClean="0">
                <a:solidFill>
                  <a:prstClr val="black"/>
                </a:solidFill>
              </a:rPr>
              <a:t>NOTES: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Assumes 2MW maximum power until end 2025</a:t>
            </a: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Phases aligned with TG2 reviews on 1</a:t>
            </a:r>
            <a:r>
              <a:rPr lang="en-US" sz="1400" baseline="30000" dirty="0" smtClean="0">
                <a:solidFill>
                  <a:prstClr val="black"/>
                </a:solidFill>
              </a:rPr>
              <a:t>st</a:t>
            </a:r>
            <a:r>
              <a:rPr lang="en-US" sz="1400" dirty="0" smtClean="0">
                <a:solidFill>
                  <a:prstClr val="black"/>
                </a:solidFill>
              </a:rPr>
              <a:t> 9 NBIs</a:t>
            </a:r>
            <a:endParaRPr lang="en-US" sz="1400" dirty="0">
              <a:solidFill>
                <a:prstClr val="black"/>
              </a:solidFill>
            </a:endParaRPr>
          </a:p>
          <a:p>
            <a:pPr marL="133350" indent="-133350" defTabSz="914418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Installation &amp; Integration (TG4) + Hot Commissioning (TG5) for first 8 NBIs aligned with draft BOT plan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schedule match typically within 1 month) </a:t>
            </a: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5399999"/>
            <a:ext cx="2149200" cy="1404002"/>
            <a:chOff x="18008" y="3212976"/>
            <a:chExt cx="2039876" cy="1385735"/>
          </a:xfrm>
        </p:grpSpPr>
        <p:pic>
          <p:nvPicPr>
            <p:cNvPr id="15" name="Picture 14"/>
            <p:cNvPicPr>
              <a:picLocks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2027" y="3212977"/>
              <a:ext cx="375857" cy="138573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18008" y="3212976"/>
              <a:ext cx="2033043" cy="1374698"/>
              <a:chOff x="43032" y="4869160"/>
              <a:chExt cx="2033043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43032" y="4869161"/>
                <a:ext cx="1708439" cy="1554219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418">
                  <a:spcAft>
                    <a:spcPts val="500"/>
                  </a:spcAft>
                </a:pPr>
                <a:r>
                  <a:rPr lang="en-US" sz="10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0116" y="4869160"/>
                <a:ext cx="2015959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/>
                <a:endParaRPr lang="en-US" sz="1286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214554" y="1084336"/>
            <a:ext cx="824437" cy="652871"/>
          </a:xfrm>
          <a:prstGeom prst="rect">
            <a:avLst/>
          </a:prstGeom>
          <a:noFill/>
        </p:spPr>
        <p:txBody>
          <a:bodyPr wrap="square" lIns="0" tIns="45720" rIns="36000" bIns="45720" rtlCol="0">
            <a:spAutoFit/>
          </a:bodyPr>
          <a:lstStyle/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 Hot Commission </a:t>
            </a:r>
          </a:p>
          <a:p>
            <a:pPr algn="ctr" defTabSz="914418"/>
            <a:r>
              <a:rPr lang="en-US" sz="1214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731" cy="2902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defTabSz="914418"/>
            <a:endParaRPr lang="en-US" sz="1286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" t="263" r="461" b="2867"/>
          <a:stretch/>
        </p:blipFill>
        <p:spPr>
          <a:xfrm>
            <a:off x="2826000" y="1692000"/>
            <a:ext cx="6310800" cy="451800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368103" y="6097725"/>
            <a:ext cx="5449490" cy="279179"/>
            <a:chOff x="3283200" y="6392361"/>
            <a:chExt cx="5552725" cy="279178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488061" cy="279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18"/>
              <a:r>
                <a:rPr lang="en-US" sz="1214" dirty="0">
                  <a:solidFill>
                    <a:prstClr val="black"/>
                  </a:solidFill>
                </a:rPr>
                <a:t>2016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2017      2018      </a:t>
              </a:r>
              <a:r>
                <a:rPr lang="en-US" sz="1214" dirty="0">
                  <a:solidFill>
                    <a:prstClr val="black"/>
                  </a:solidFill>
                </a:rPr>
                <a:t>2019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2020       </a:t>
              </a:r>
              <a:r>
                <a:rPr lang="en-US" sz="1214" dirty="0">
                  <a:solidFill>
                    <a:prstClr val="black"/>
                  </a:solidFill>
                </a:rPr>
                <a:t>2021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2022      </a:t>
              </a:r>
              <a:r>
                <a:rPr lang="en-US" sz="1214" dirty="0">
                  <a:solidFill>
                    <a:prstClr val="black"/>
                  </a:solidFill>
                </a:rPr>
                <a:t>2023       2024      </a:t>
              </a:r>
              <a:r>
                <a:rPr lang="en-US" sz="1214" dirty="0" smtClean="0">
                  <a:solidFill>
                    <a:prstClr val="black"/>
                  </a:solidFill>
                </a:rPr>
                <a:t>2025</a:t>
              </a:r>
              <a:endParaRPr lang="en-US" sz="1214" dirty="0">
                <a:solidFill>
                  <a:prstClr val="black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7014109" y="6538348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28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65579" y="1071173"/>
            <a:ext cx="5603525" cy="4906217"/>
            <a:chOff x="1914987" y="1442263"/>
            <a:chExt cx="5603525" cy="4906217"/>
          </a:xfrm>
        </p:grpSpPr>
        <p:sp>
          <p:nvSpPr>
            <p:cNvPr id="11" name="TextBox 10"/>
            <p:cNvSpPr txBox="1"/>
            <p:nvPr/>
          </p:nvSpPr>
          <p:spPr>
            <a:xfrm>
              <a:off x="1914987" y="3392902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14987" y="4701785"/>
              <a:ext cx="792088" cy="532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42391" y="5376419"/>
              <a:ext cx="720080" cy="972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18"/>
              <a:r>
                <a:rPr lang="en-US" sz="1429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544365" y="1442263"/>
              <a:ext cx="3974147" cy="652871"/>
              <a:chOff x="3544365" y="1442263"/>
              <a:chExt cx="3974147" cy="65287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544365" y="1545673"/>
                <a:ext cx="702309" cy="466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369283" y="1442263"/>
                <a:ext cx="805893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18"/>
                <a:r>
                  <a:rPr lang="en-US" sz="1214" dirty="0" smtClean="0">
                    <a:solidFill>
                      <a:prstClr val="black"/>
                    </a:solidFill>
                  </a:rPr>
                  <a:t>First access </a:t>
                </a:r>
                <a:r>
                  <a:rPr lang="en-US" sz="1214" dirty="0">
                    <a:solidFill>
                      <a:prstClr val="black"/>
                    </a:solidFill>
                  </a:rPr>
                  <a:t>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795768" y="1554876"/>
                <a:ext cx="722744" cy="466025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/>
                <a:r>
                  <a:rPr lang="en-US" sz="1214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278530" y="1596367"/>
                <a:ext cx="726833" cy="400110"/>
              </a:xfrm>
              <a:prstGeom prst="rect">
                <a:avLst/>
              </a:prstGeom>
              <a:noFill/>
            </p:spPr>
            <p:txBody>
              <a:bodyPr wrap="square" lIns="25714" rIns="25714" rtlCol="0">
                <a:spAutoFit/>
              </a:bodyPr>
              <a:lstStyle/>
              <a:p>
                <a:pPr algn="ctr" defTabSz="914418">
                  <a:lnSpc>
                    <a:spcPts val="1240"/>
                  </a:lnSpc>
                </a:pPr>
                <a:r>
                  <a:rPr lang="en-US" sz="1214" dirty="0" smtClean="0">
                    <a:solidFill>
                      <a:srgbClr val="FF0000"/>
                    </a:solidFill>
                  </a:rPr>
                  <a:t>Beam </a:t>
                </a:r>
                <a:r>
                  <a:rPr lang="en-US" sz="1214" dirty="0">
                    <a:solidFill>
                      <a:srgbClr val="FF0000"/>
                    </a:solidFill>
                  </a:rPr>
                  <a:t>on Target </a:t>
                </a:r>
              </a:p>
            </p:txBody>
          </p:sp>
        </p:grpSp>
      </p:grp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53692" y="1737207"/>
            <a:ext cx="473081" cy="2728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733261" y="2316440"/>
            <a:ext cx="4608286" cy="4490561"/>
            <a:chOff x="209206" y="-1689784"/>
            <a:chExt cx="4608287" cy="449056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09206" y="2358611"/>
              <a:ext cx="4608287" cy="442165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51429" tIns="25714" rIns="51429" bIns="25714" rtlCol="0">
              <a:spAutoFit/>
            </a:bodyPr>
            <a:lstStyle/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418">
                <a:spcAft>
                  <a:spcPts val="300"/>
                </a:spcAft>
              </a:pPr>
              <a:r>
                <a:rPr lang="en-US" sz="1143" dirty="0">
                  <a:solidFill>
                    <a:schemeClr val="accent2"/>
                  </a:solidFill>
                </a:rPr>
                <a:t>Access to other “instrument construction areas” will be </a:t>
              </a:r>
              <a:r>
                <a:rPr lang="en-US" sz="1143" dirty="0" smtClean="0">
                  <a:solidFill>
                    <a:schemeClr val="accent2"/>
                  </a:solidFill>
                </a:rPr>
                <a:t>later</a:t>
              </a:r>
              <a:endParaRPr lang="en-US" sz="1143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597" y="1211278"/>
            <a:ext cx="2059391" cy="5847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*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still under discussion with ESS-ERIC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4</a:t>
            </a:r>
            <a:br>
              <a:rPr lang="en-US" dirty="0" smtClean="0"/>
            </a:br>
            <a:r>
              <a:rPr lang="en-US" dirty="0" smtClean="0"/>
              <a:t>Integration – Installation</a:t>
            </a:r>
            <a:endParaRPr lang="en-US" dirty="0"/>
          </a:p>
        </p:txBody>
      </p:sp>
      <p:pic>
        <p:nvPicPr>
          <p:cNvPr id="5" name="Content Placeholder 4" descr="Screen Shot 2016-10-14 at 12.25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9132" b="9132"/>
          <a:stretch/>
        </p:blipFill>
        <p:spPr>
          <a:xfrm>
            <a:off x="0" y="1413012"/>
            <a:ext cx="9180512" cy="54723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29</a:t>
            </a:fld>
            <a:endParaRPr lang="sv-SE" dirty="0"/>
          </a:p>
        </p:txBody>
      </p:sp>
      <p:pic>
        <p:nvPicPr>
          <p:cNvPr id="6" name="Picture 5" descr="Screen Shot 2017-06-02 at 16.2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53136"/>
            <a:ext cx="2706505" cy="20173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556 -0.17993 C -0.30556 -0.04764 -0.24549 0.0599 -0.17222 0.0599 C -0.08576 0.0599 -0.05451 -0.05967 -0.04132 -0.13182 L -0.02778 -0.22803 C -0.01441 -0.30019 0.01875 -0.41952 0.11649 -0.41952 C 0.17899 -0.41952 0.25 -0.31221 0.25 -0.17993 C 0.25 -0.04764 0.17899 0.0599 0.11649 0.0599 C 0.01875 0.0599 -0.01441 -0.05967 -0.02778 -0.13182 L -0.04132 -0.22803 C -0.05451 -0.30019 -0.08576 -0.41952 -0.17222 -0.41952 C -0.24549 -0.41952 -0.30556 -0.31221 -0.30556 -0.17993 Z " pathEditMode="relative" rAng="0" ptsTypes="ffFffffFfff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br>
              <a:rPr lang="en-US" dirty="0" smtClean="0"/>
            </a:br>
            <a:r>
              <a:rPr lang="en-US" dirty="0" smtClean="0"/>
              <a:t>NBOA ‘FAST TRACK’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FAST </a:t>
            </a:r>
            <a:r>
              <a:rPr lang="en-US" sz="2000" dirty="0"/>
              <a:t>TRACK is an in-house name for a suit of </a:t>
            </a:r>
            <a:r>
              <a:rPr lang="en-US" sz="2000" dirty="0" smtClean="0"/>
              <a:t>targeted activities </a:t>
            </a:r>
            <a:r>
              <a:rPr lang="en-US" sz="2000" dirty="0"/>
              <a:t>undertaken NSS engineering integration </a:t>
            </a:r>
            <a:r>
              <a:rPr lang="en-US" sz="2000" dirty="0" smtClean="0"/>
              <a:t>team with partners </a:t>
            </a:r>
            <a:r>
              <a:rPr lang="en-US" sz="2000" dirty="0"/>
              <a:t>in addition to the normal integration and support </a:t>
            </a:r>
            <a:r>
              <a:rPr lang="en-US" sz="2000" dirty="0" smtClean="0"/>
              <a:t>activities.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These initiatives are reserved </a:t>
            </a:r>
            <a:r>
              <a:rPr lang="en-US" sz="2000" dirty="0" smtClean="0"/>
              <a:t>for system </a:t>
            </a:r>
            <a:r>
              <a:rPr lang="en-US" sz="2000" dirty="0"/>
              <a:t>critical to the ESS or </a:t>
            </a:r>
            <a:r>
              <a:rPr lang="en-US" sz="2000" dirty="0" smtClean="0"/>
              <a:t>the NSS </a:t>
            </a:r>
            <a:r>
              <a:rPr lang="en-US" sz="2000" dirty="0"/>
              <a:t>project as a whole on grounds of performance, safety, </a:t>
            </a:r>
            <a:r>
              <a:rPr lang="en-US" sz="2000" dirty="0" smtClean="0"/>
              <a:t>schedule, risk </a:t>
            </a:r>
            <a:r>
              <a:rPr lang="en-US" sz="2000" dirty="0"/>
              <a:t>or cost.</a:t>
            </a:r>
          </a:p>
          <a:p>
            <a:pPr marL="0" indent="0">
              <a:buNone/>
            </a:pPr>
            <a:r>
              <a:rPr lang="en-US" sz="2000" dirty="0"/>
              <a:t>The objective of </a:t>
            </a:r>
            <a:r>
              <a:rPr lang="en-US" sz="2000" dirty="0" smtClean="0"/>
              <a:t>these initiatives </a:t>
            </a:r>
            <a:r>
              <a:rPr lang="en-US" sz="2000" dirty="0"/>
              <a:t>is to assist partners ensure the quality, performance, integration and timely delivery of </a:t>
            </a:r>
            <a:r>
              <a:rPr lang="en-US" sz="2000" dirty="0" smtClean="0"/>
              <a:t>the critical </a:t>
            </a:r>
            <a:r>
              <a:rPr lang="en-US" sz="2000" dirty="0"/>
              <a:t>systems </a:t>
            </a:r>
            <a:r>
              <a:rPr lang="en-US" sz="2000" dirty="0" smtClean="0"/>
              <a:t>within their responsibility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Activities may </a:t>
            </a:r>
            <a:r>
              <a:rPr lang="en-US" sz="2000" dirty="0" smtClean="0"/>
              <a:t>include;</a:t>
            </a:r>
            <a:endParaRPr lang="en-US" sz="2000" dirty="0"/>
          </a:p>
          <a:p>
            <a:r>
              <a:rPr lang="en-US" sz="2000" dirty="0"/>
              <a:t>Conceptual design</a:t>
            </a:r>
          </a:p>
          <a:p>
            <a:r>
              <a:rPr lang="en-US" sz="2000" dirty="0" smtClean="0"/>
              <a:t>Integration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election and validation of </a:t>
            </a:r>
            <a:r>
              <a:rPr lang="en-US" sz="2000" dirty="0"/>
              <a:t>technical solutions</a:t>
            </a:r>
          </a:p>
          <a:p>
            <a:r>
              <a:rPr lang="en-US" sz="2000" dirty="0" smtClean="0"/>
              <a:t>Technical support during procurement</a:t>
            </a:r>
          </a:p>
          <a:p>
            <a:r>
              <a:rPr lang="en-US" sz="2000" dirty="0" smtClean="0"/>
              <a:t>Pre-competitive </a:t>
            </a:r>
            <a:r>
              <a:rPr lang="en-US" sz="2000" dirty="0"/>
              <a:t>discussion with potential </a:t>
            </a:r>
            <a:r>
              <a:rPr lang="en-US" sz="2000" dirty="0" smtClean="0"/>
              <a:t>suppliers</a:t>
            </a:r>
          </a:p>
          <a:p>
            <a:r>
              <a:rPr lang="en-US" sz="2000" dirty="0" smtClean="0"/>
              <a:t>Discussion with </a:t>
            </a:r>
            <a:r>
              <a:rPr lang="en-US" sz="2000" dirty="0"/>
              <a:t>authorities</a:t>
            </a:r>
          </a:p>
          <a:p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2468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Schedule</a:t>
            </a:r>
            <a:r>
              <a:rPr lang="en-GB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Phase 3 (Installation)</a:t>
            </a:r>
            <a:endParaRPr lang="en-GB" dirty="0"/>
          </a:p>
        </p:txBody>
      </p:sp>
      <p:pic>
        <p:nvPicPr>
          <p:cNvPr id="5" name="Content Placeholder 4" descr="overview installations bunker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r="7739" b="17456"/>
          <a:stretch/>
        </p:blipFill>
        <p:spPr>
          <a:xfrm>
            <a:off x="-9905" y="1417638"/>
            <a:ext cx="9150126" cy="51761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30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364088" y="1628800"/>
            <a:ext cx="0" cy="30963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11960" y="2132856"/>
            <a:ext cx="1080120" cy="1296144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monolith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355976" y="5445224"/>
            <a:ext cx="936104" cy="360040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Bunker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5580112" y="5707842"/>
            <a:ext cx="1368152" cy="648507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Bunker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6063530" y="6297609"/>
            <a:ext cx="1964854" cy="360040"/>
          </a:xfrm>
          <a:prstGeom prst="rect">
            <a:avLst/>
          </a:prstGeom>
          <a:solidFill>
            <a:schemeClr val="accent4">
              <a:alpha val="3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Instruments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7921352" y="4796717"/>
            <a:ext cx="765448" cy="648507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Bunker</a:t>
            </a:r>
            <a:endParaRPr 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5653807" y="4652150"/>
            <a:ext cx="6989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SECTOR 1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644008" y="4417561"/>
            <a:ext cx="720080" cy="273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4572000" y="4226854"/>
            <a:ext cx="144016" cy="144016"/>
          </a:xfrm>
          <a:prstGeom prst="diamon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336072" y="3764304"/>
            <a:ext cx="61587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DELIVER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56008" y="3842853"/>
            <a:ext cx="772969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smtClean="0"/>
              <a:t>INTEGRATE</a:t>
            </a:r>
            <a:endParaRPr lang="en-US" sz="100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5203098" y="4087002"/>
            <a:ext cx="60465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INSTALL</a:t>
            </a:r>
            <a:endParaRPr lang="en-US" sz="1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6156176" y="1593976"/>
            <a:ext cx="0" cy="30963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5219622" y="584641"/>
            <a:ext cx="1346844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CLOSURE OF Monolith</a:t>
            </a:r>
            <a:endParaRPr lang="en-US" sz="1000" dirty="0"/>
          </a:p>
        </p:txBody>
      </p:sp>
      <p:sp>
        <p:nvSpPr>
          <p:cNvPr id="22" name="Rectangle 21"/>
          <p:cNvSpPr/>
          <p:nvPr/>
        </p:nvSpPr>
        <p:spPr>
          <a:xfrm>
            <a:off x="5381922" y="4716181"/>
            <a:ext cx="224408" cy="11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34322" y="4868581"/>
            <a:ext cx="224408" cy="11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6722" y="5020981"/>
            <a:ext cx="224408" cy="11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839122" y="5173381"/>
            <a:ext cx="224408" cy="118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06207" y="4834341"/>
            <a:ext cx="6989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SECTOR 2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958607" y="4956950"/>
            <a:ext cx="6989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SECTOR 3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6111007" y="5109350"/>
            <a:ext cx="69890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SECTOR 4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5732512" y="5860242"/>
            <a:ext cx="1368152" cy="648507"/>
          </a:xfrm>
          <a:prstGeom prst="rect">
            <a:avLst/>
          </a:prstGeom>
          <a:solidFill>
            <a:schemeClr val="accent3">
              <a:alpha val="37000"/>
            </a:schemeClr>
          </a:solidFill>
          <a:ln>
            <a:solidFill>
              <a:schemeClr val="accent3">
                <a:shade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Bunker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3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215083" y="328493"/>
            <a:ext cx="7128792" cy="6652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NSS Neutron Instrument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252885" y="5671509"/>
            <a:ext cx="2891115" cy="9540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</a:t>
            </a:r>
            <a:r>
              <a:rPr lang="en-US" sz="1400" dirty="0" smtClean="0"/>
              <a:t>technology development, sample </a:t>
            </a:r>
            <a:r>
              <a:rPr lang="en-US" sz="1400" dirty="0"/>
              <a:t>environment, data management systems etc.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406095"/>
            <a:ext cx="3260327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US" sz="2000" dirty="0" smtClean="0"/>
              <a:t>ESS Lead Partners for instrument construction</a:t>
            </a:r>
            <a:endParaRPr lang="en-US" sz="2000" dirty="0"/>
          </a:p>
        </p:txBody>
      </p:sp>
      <p:pic>
        <p:nvPicPr>
          <p:cNvPr id="90" name="Picture 89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4129" y="4410127"/>
            <a:ext cx="1328400" cy="324000"/>
          </a:xfrm>
          <a:prstGeom prst="rect">
            <a:avLst/>
          </a:prstGeom>
        </p:spPr>
      </p:pic>
      <p:pic>
        <p:nvPicPr>
          <p:cNvPr id="92" name="Picture 91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1253567" y="2872318"/>
            <a:ext cx="880691" cy="324000"/>
          </a:xfrm>
          <a:prstGeom prst="rect">
            <a:avLst/>
          </a:prstGeom>
        </p:spPr>
      </p:pic>
      <p:pic>
        <p:nvPicPr>
          <p:cNvPr id="95" name="Picture 94" descr="logo.gif;jsessionid=F764BA670D8CCC9EF18F9A6D1D7845E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41" t="7488" r="7604" b="13948"/>
          <a:stretch/>
        </p:blipFill>
        <p:spPr>
          <a:xfrm>
            <a:off x="8216350" y="2987644"/>
            <a:ext cx="880691" cy="324000"/>
          </a:xfrm>
          <a:prstGeom prst="rect">
            <a:avLst/>
          </a:prstGeom>
        </p:spPr>
      </p:pic>
      <p:pic>
        <p:nvPicPr>
          <p:cNvPr id="96" name="Picture 95" descr="LogoLL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0" y="2616338"/>
            <a:ext cx="457200" cy="457200"/>
          </a:xfrm>
          <a:prstGeom prst="rect">
            <a:avLst/>
          </a:prstGeom>
        </p:spPr>
      </p:pic>
      <p:pic>
        <p:nvPicPr>
          <p:cNvPr id="97" name="Picture 96" descr="ess-superconductores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413" y="2308178"/>
            <a:ext cx="756000" cy="324000"/>
          </a:xfrm>
          <a:prstGeom prst="rect">
            <a:avLst/>
          </a:prstGeom>
        </p:spPr>
      </p:pic>
      <p:pic>
        <p:nvPicPr>
          <p:cNvPr id="98" name="Picture 97" descr="Danmarks_Tekniske_Universitet_(logo)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6549" y="2145283"/>
            <a:ext cx="320040" cy="46634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0" name="Picture 99" descr="tum_logo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630" y="2821085"/>
            <a:ext cx="953486" cy="324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" name="Picture 101" descr="logo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800" y="5152704"/>
            <a:ext cx="1328400" cy="324000"/>
          </a:xfrm>
          <a:prstGeom prst="rect">
            <a:avLst/>
          </a:prstGeom>
        </p:spPr>
      </p:pic>
      <p:pic>
        <p:nvPicPr>
          <p:cNvPr id="104" name="Picture 103" descr="logo-cnr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055" y="4702174"/>
            <a:ext cx="929740" cy="324000"/>
          </a:xfrm>
          <a:prstGeom prst="rect">
            <a:avLst/>
          </a:prstGeom>
        </p:spPr>
      </p:pic>
      <p:pic>
        <p:nvPicPr>
          <p:cNvPr id="105" name="Picture 104" descr="PSI-Logo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7986" y="5733837"/>
            <a:ext cx="907200" cy="324000"/>
          </a:xfrm>
          <a:prstGeom prst="rect">
            <a:avLst/>
          </a:prstGeom>
        </p:spPr>
      </p:pic>
      <p:pic>
        <p:nvPicPr>
          <p:cNvPr id="106" name="Picture 105" descr="aulogo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597" y="3394881"/>
            <a:ext cx="816693" cy="324000"/>
          </a:xfrm>
          <a:prstGeom prst="rect">
            <a:avLst/>
          </a:prstGeom>
        </p:spPr>
      </p:pic>
      <p:pic>
        <p:nvPicPr>
          <p:cNvPr id="108" name="Picture 107" descr="Macintosh HD:Users:helenebjorkman:Desktop:ESS_Logo_Frugal_Blue_RGB.jpe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2669" y="1402825"/>
            <a:ext cx="644499" cy="34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6037159" y="1275125"/>
            <a:ext cx="2108561" cy="480287"/>
            <a:chOff x="6037159" y="1275125"/>
            <a:chExt cx="2108561" cy="480287"/>
          </a:xfrm>
        </p:grpSpPr>
        <p:pic>
          <p:nvPicPr>
            <p:cNvPr id="59" name="Picture 58" descr="logoujf.gif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10617" y="1305167"/>
              <a:ext cx="228264" cy="450245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037159" y="1275125"/>
              <a:ext cx="2108561" cy="423602"/>
              <a:chOff x="6486159" y="1474628"/>
              <a:chExt cx="2108561" cy="423602"/>
            </a:xfrm>
          </p:grpSpPr>
          <p:pic>
            <p:nvPicPr>
              <p:cNvPr id="103" name="Picture 102" descr="logo_hzg_cms10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86159" y="1585803"/>
                <a:ext cx="1131570" cy="312420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7442217" y="1498122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756417" y="1474628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6487452" y="1629792"/>
            <a:ext cx="1311129" cy="434211"/>
            <a:chOff x="6960986" y="1901896"/>
            <a:chExt cx="1311129" cy="434211"/>
          </a:xfrm>
        </p:grpSpPr>
        <p:pic>
          <p:nvPicPr>
            <p:cNvPr id="101" name="Picture 100" descr="tum_logo.png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60986" y="2001317"/>
              <a:ext cx="953486" cy="324000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81" name="Picture 80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29215" y="1993207"/>
              <a:ext cx="342900" cy="3429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>
            <a:xfrm>
              <a:off x="7572501" y="1901896"/>
              <a:ext cx="350702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/>
              <a:r>
                <a:rPr lang="en-US" sz="2000" dirty="0"/>
                <a:t>+  </a:t>
              </a: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31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33247" y="5695808"/>
            <a:ext cx="1454165" cy="353852"/>
            <a:chOff x="1253649" y="5594737"/>
            <a:chExt cx="1454165" cy="353852"/>
          </a:xfrm>
        </p:grpSpPr>
        <p:sp>
          <p:nvSpPr>
            <p:cNvPr id="135" name="TextBox 134"/>
            <p:cNvSpPr txBox="1"/>
            <p:nvPr/>
          </p:nvSpPr>
          <p:spPr>
            <a:xfrm>
              <a:off x="2018360" y="5598887"/>
              <a:ext cx="354270" cy="3497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36000" rIns="36000" bIns="36000" numCol="1" spcCol="38100" rtlCol="0" anchor="ctr" anchorCtr="0">
              <a:spAutoFit/>
            </a:bodyPr>
            <a:lstStyle/>
            <a:p>
              <a:pPr algn="r"/>
              <a:r>
                <a:rPr lang="en-US" dirty="0"/>
                <a:t>+  </a:t>
              </a:r>
            </a:p>
          </p:txBody>
        </p:sp>
        <p:pic>
          <p:nvPicPr>
            <p:cNvPr id="93" name="Picture 92" descr="logo.gif;jsessionid=F764BA670D8CCC9EF18F9A6D1D7845E0.gi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441" t="7488" r="7604" b="13948"/>
            <a:stretch/>
          </p:blipFill>
          <p:spPr>
            <a:xfrm>
              <a:off x="1253649" y="5594737"/>
              <a:ext cx="880691" cy="324000"/>
            </a:xfrm>
            <a:prstGeom prst="rect">
              <a:avLst/>
            </a:prstGeom>
          </p:spPr>
        </p:pic>
        <p:pic>
          <p:nvPicPr>
            <p:cNvPr id="134" name="Picture 133" descr="LogoLL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14" y="5598476"/>
              <a:ext cx="342900" cy="342900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49" name="TextBox 48"/>
          <p:cNvSpPr txBox="1"/>
          <p:nvPr/>
        </p:nvSpPr>
        <p:spPr>
          <a:xfrm>
            <a:off x="45056" y="1416009"/>
            <a:ext cx="30621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 Approved  Instruments</a:t>
            </a:r>
          </a:p>
          <a:p>
            <a:r>
              <a:rPr lang="en-US" dirty="0" smtClean="0"/>
              <a:t>E01 (Long Hall)  8 Instruments</a:t>
            </a:r>
          </a:p>
          <a:p>
            <a:r>
              <a:rPr lang="en-US" dirty="0" smtClean="0"/>
              <a:t>D01 (Short hall) 2 Instruments</a:t>
            </a:r>
          </a:p>
          <a:p>
            <a:r>
              <a:rPr lang="en-US" dirty="0" smtClean="0"/>
              <a:t>D03 (Short hall) 5 instruments</a:t>
            </a:r>
          </a:p>
        </p:txBody>
      </p:sp>
    </p:spTree>
    <p:extLst>
      <p:ext uri="{BB962C8B-B14F-4D97-AF65-F5344CB8AC3E}">
        <p14:creationId xmlns:p14="http://schemas.microsoft.com/office/powerpoint/2010/main" val="7680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(Q2 2019-Q2 2020)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Draft priorities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 install in-monolith components of ‘group A B C’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Install in-monolith components of ‘group D’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 install in-bunker ‘A + B’ instrument components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nstall in-bunker ‘C’ instruments components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32</a:t>
            </a:fld>
            <a:endParaRPr lang="en-GB" noProof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072" y="4956784"/>
            <a:ext cx="9161072" cy="14164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213" y="6405598"/>
            <a:ext cx="2087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IN-MONOLITH (NBOA)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635393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                     R5.5       R6.0                                                                       R11.5 (24.5)          R15 (28)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9665" y="6390795"/>
            <a:ext cx="2288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IN-BUNKER OPTICS (IBO)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948264" y="6269889"/>
            <a:ext cx="201405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6269889"/>
            <a:ext cx="419426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07704" y="6269889"/>
            <a:ext cx="563555" cy="22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1520" y="6269889"/>
            <a:ext cx="1527916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30818" y="6405598"/>
            <a:ext cx="268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BUNKER WALL OPTICS (BWO)</a:t>
            </a:r>
          </a:p>
        </p:txBody>
      </p:sp>
    </p:spTree>
    <p:extLst>
      <p:ext uri="{BB962C8B-B14F-4D97-AF65-F5344CB8AC3E}">
        <p14:creationId xmlns:p14="http://schemas.microsoft.com/office/powerpoint/2010/main" val="428722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7018" r="365" b="4636"/>
          <a:stretch/>
        </p:blipFill>
        <p:spPr>
          <a:xfrm>
            <a:off x="0" y="1350000"/>
            <a:ext cx="9144000" cy="5508000"/>
          </a:xfrm>
          <a:prstGeom prst="rect">
            <a:avLst/>
          </a:prstGeom>
        </p:spPr>
      </p:pic>
      <p:sp>
        <p:nvSpPr>
          <p:cNvPr id="30" name="Pie 29"/>
          <p:cNvSpPr/>
          <p:nvPr/>
        </p:nvSpPr>
        <p:spPr>
          <a:xfrm rot="6235155">
            <a:off x="-147501" y="-194547"/>
            <a:ext cx="7668859" cy="9757116"/>
          </a:xfrm>
          <a:prstGeom prst="pie">
            <a:avLst>
              <a:gd name="adj1" fmla="val 12157009"/>
              <a:gd name="adj2" fmla="val 14236295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 rot="4498586">
            <a:off x="537677" y="759452"/>
            <a:ext cx="5809506" cy="8288121"/>
          </a:xfrm>
          <a:prstGeom prst="pie">
            <a:avLst>
              <a:gd name="adj1" fmla="val 13906019"/>
              <a:gd name="adj2" fmla="val 15911675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217659" y="476672"/>
            <a:ext cx="7128792" cy="66524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Instrument installation phases </a:t>
            </a:r>
            <a:br>
              <a:rPr lang="en-US" sz="3600" dirty="0" smtClean="0"/>
            </a:br>
            <a:r>
              <a:rPr lang="en-US" sz="3600" dirty="0" smtClean="0"/>
              <a:t>‘inside out’ and ‘outside in’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-36949" y="6563523"/>
            <a:ext cx="2383632" cy="24621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</a:t>
            </a:r>
            <a:r>
              <a:rPr lang="en-US" sz="1000" i="1" smtClean="0"/>
              <a:t>(December </a:t>
            </a:r>
            <a:r>
              <a:rPr lang="en-US" sz="1000" i="1" dirty="0"/>
              <a:t>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515944" y="6400424"/>
            <a:ext cx="170857" cy="276977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b="1" smtClean="0">
                <a:solidFill>
                  <a:srgbClr val="FFFFFF"/>
                </a:solidFill>
                <a:latin typeface="Calibri"/>
              </a:rPr>
              <a:pPr/>
              <a:t>33</a:t>
            </a:fld>
            <a:endParaRPr lang="sv-SE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805074" y="3131231"/>
            <a:ext cx="58537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ODIN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576128" y="3374859"/>
            <a:ext cx="75220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DREAM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48925" y="1746325"/>
            <a:ext cx="55872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NMX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521868" y="2599102"/>
            <a:ext cx="94269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MIRACLES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65198" y="1676241"/>
            <a:ext cx="5615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BEER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242311" y="2108184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C-SPEC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507536" y="3032677"/>
            <a:ext cx="61606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T-REX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05038" y="2774223"/>
            <a:ext cx="71045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MAGIC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278038" y="2331733"/>
            <a:ext cx="81304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BIFROST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267706" y="3366271"/>
            <a:ext cx="88998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HEIMDAL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67006" y="4903513"/>
            <a:ext cx="62068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FREIA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9705" y="4418944"/>
            <a:ext cx="50315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LoKI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1679188" y="5390106"/>
            <a:ext cx="63753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SKADI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744795" y="4684011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VESPA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988551" y="5457438"/>
            <a:ext cx="60785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ESTIA</a:t>
            </a:r>
          </a:p>
        </p:txBody>
      </p:sp>
      <p:sp>
        <p:nvSpPr>
          <p:cNvPr id="29" name="Pie 28"/>
          <p:cNvSpPr/>
          <p:nvPr/>
        </p:nvSpPr>
        <p:spPr>
          <a:xfrm rot="18960222">
            <a:off x="1741313" y="2464096"/>
            <a:ext cx="3951682" cy="3909697"/>
          </a:xfrm>
          <a:prstGeom prst="pie">
            <a:avLst>
              <a:gd name="adj1" fmla="val 10563472"/>
              <a:gd name="adj2" fmla="val 16364059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8960222">
            <a:off x="2371010" y="2752379"/>
            <a:ext cx="3306621" cy="3393268"/>
          </a:xfrm>
          <a:prstGeom prst="pie">
            <a:avLst>
              <a:gd name="adj1" fmla="val 10897181"/>
              <a:gd name="adj2" fmla="val 16364059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988552" y="3890322"/>
            <a:ext cx="1461154" cy="1167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92480" y="4104000"/>
            <a:ext cx="868568" cy="73389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/>
          </a:p>
        </p:txBody>
      </p:sp>
      <p:sp>
        <p:nvSpPr>
          <p:cNvPr id="6" name="Line Callout 2 5"/>
          <p:cNvSpPr/>
          <p:nvPr/>
        </p:nvSpPr>
        <p:spPr>
          <a:xfrm>
            <a:off x="7267706" y="5804650"/>
            <a:ext cx="1466731" cy="758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38700"/>
              <a:gd name="adj6" fmla="val -2259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0 </a:t>
            </a:r>
          </a:p>
          <a:p>
            <a:pPr algn="ctr"/>
            <a:r>
              <a:rPr lang="en-US" dirty="0" smtClean="0"/>
              <a:t>In-monolith</a:t>
            </a:r>
            <a:endParaRPr lang="en-US" dirty="0"/>
          </a:p>
        </p:txBody>
      </p:sp>
      <p:sp>
        <p:nvSpPr>
          <p:cNvPr id="27" name="Line Callout 2 26"/>
          <p:cNvSpPr/>
          <p:nvPr/>
        </p:nvSpPr>
        <p:spPr>
          <a:xfrm>
            <a:off x="7248626" y="4952089"/>
            <a:ext cx="1466731" cy="758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755"/>
              <a:gd name="adj6" fmla="val -19641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1 </a:t>
            </a:r>
          </a:p>
          <a:p>
            <a:pPr algn="ctr"/>
            <a:r>
              <a:rPr lang="en-US" dirty="0" smtClean="0"/>
              <a:t>In-Bunker</a:t>
            </a:r>
            <a:endParaRPr lang="en-US" dirty="0"/>
          </a:p>
        </p:txBody>
      </p:sp>
      <p:sp>
        <p:nvSpPr>
          <p:cNvPr id="28" name="Line Callout 2 27"/>
          <p:cNvSpPr/>
          <p:nvPr/>
        </p:nvSpPr>
        <p:spPr>
          <a:xfrm>
            <a:off x="7223986" y="4079026"/>
            <a:ext cx="1466731" cy="75887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079"/>
              <a:gd name="adj6" fmla="val -8334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2 </a:t>
            </a:r>
          </a:p>
          <a:p>
            <a:pPr algn="ctr"/>
            <a:r>
              <a:rPr lang="en-US" dirty="0" smtClean="0"/>
              <a:t>In-Hall</a:t>
            </a:r>
            <a:endParaRPr lang="en-US" dirty="0"/>
          </a:p>
        </p:txBody>
      </p:sp>
      <p:sp>
        <p:nvSpPr>
          <p:cNvPr id="31" name="Line Callout 2 30"/>
          <p:cNvSpPr/>
          <p:nvPr/>
        </p:nvSpPr>
        <p:spPr>
          <a:xfrm>
            <a:off x="243175" y="1640213"/>
            <a:ext cx="1466731" cy="758873"/>
          </a:xfrm>
          <a:prstGeom prst="borderCallout2">
            <a:avLst>
              <a:gd name="adj1" fmla="val 23054"/>
              <a:gd name="adj2" fmla="val 101880"/>
              <a:gd name="adj3" fmla="val 27357"/>
              <a:gd name="adj4" fmla="val 114698"/>
              <a:gd name="adj5" fmla="val 181573"/>
              <a:gd name="adj6" fmla="val 13819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3 </a:t>
            </a:r>
          </a:p>
          <a:p>
            <a:pPr algn="ctr"/>
            <a:r>
              <a:rPr lang="en-US" dirty="0" smtClean="0"/>
              <a:t>In-Cave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8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 scope ;</a:t>
            </a:r>
          </a:p>
          <a:p>
            <a:pPr marL="0" indent="0">
              <a:buNone/>
            </a:pPr>
            <a:r>
              <a:rPr lang="en-US" dirty="0" smtClean="0"/>
              <a:t>For the NBOA of first </a:t>
            </a:r>
            <a:r>
              <a:rPr lang="en-US" dirty="0"/>
              <a:t>16 instruments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reliminary design</a:t>
            </a:r>
          </a:p>
          <a:p>
            <a:pPr lvl="1"/>
            <a:r>
              <a:rPr lang="en-US" dirty="0" smtClean="0"/>
              <a:t>Integration into ESS systems</a:t>
            </a:r>
          </a:p>
          <a:p>
            <a:pPr lvl="1"/>
            <a:r>
              <a:rPr lang="en-US" dirty="0" smtClean="0"/>
              <a:t>Support of pre-procurement discussion with suppliers</a:t>
            </a:r>
          </a:p>
          <a:p>
            <a:pPr lvl="1"/>
            <a:r>
              <a:rPr lang="en-US" dirty="0" smtClean="0"/>
              <a:t>Definition of delivery dates and batches </a:t>
            </a:r>
          </a:p>
          <a:p>
            <a:pPr lvl="1"/>
            <a:r>
              <a:rPr lang="en-US" dirty="0" smtClean="0"/>
              <a:t>Support of quality control</a:t>
            </a:r>
          </a:p>
          <a:p>
            <a:pPr lvl="1"/>
            <a:r>
              <a:rPr lang="en-US" dirty="0" smtClean="0"/>
              <a:t>Management of on-site NBOA-NBEX integration</a:t>
            </a:r>
          </a:p>
          <a:p>
            <a:pPr marL="57150" indent="0">
              <a:buNone/>
            </a:pPr>
            <a:r>
              <a:rPr lang="en-US" dirty="0" smtClean="0"/>
              <a:t>Excluded</a:t>
            </a:r>
          </a:p>
          <a:p>
            <a:pPr lvl="1"/>
            <a:r>
              <a:rPr lang="en-US" dirty="0"/>
              <a:t>Detailed design</a:t>
            </a:r>
          </a:p>
          <a:p>
            <a:pPr lvl="1"/>
            <a:r>
              <a:rPr lang="en-US" dirty="0"/>
              <a:t>Procurement</a:t>
            </a:r>
          </a:p>
          <a:p>
            <a:pPr lvl="1"/>
            <a:r>
              <a:rPr lang="en-US" dirty="0"/>
              <a:t>Installation</a:t>
            </a:r>
          </a:p>
          <a:p>
            <a:pPr marL="57150" indent="0">
              <a:buNone/>
            </a:pPr>
            <a:endParaRPr lang="en-US" dirty="0" smtClean="0"/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987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Preliminary design phase</a:t>
            </a:r>
          </a:p>
          <a:p>
            <a:pPr lvl="1"/>
            <a:r>
              <a:rPr lang="en-US" dirty="0" smtClean="0"/>
              <a:t>Validated preliminary design (model &amp; drawings)</a:t>
            </a:r>
          </a:p>
          <a:p>
            <a:pPr lvl="1"/>
            <a:r>
              <a:rPr lang="en-US" dirty="0" smtClean="0"/>
              <a:t>Template procurement specification</a:t>
            </a:r>
          </a:p>
          <a:p>
            <a:pPr lvl="1"/>
            <a:r>
              <a:rPr lang="en-US" dirty="0" smtClean="0"/>
              <a:t>NBOA Integration &amp; Installation plan</a:t>
            </a:r>
          </a:p>
          <a:p>
            <a:r>
              <a:rPr lang="en-US" dirty="0" smtClean="0"/>
              <a:t>Detailed design phase </a:t>
            </a:r>
          </a:p>
          <a:p>
            <a:pPr lvl="1"/>
            <a:r>
              <a:rPr lang="en-US" dirty="0" smtClean="0"/>
              <a:t>Participation in integration activities </a:t>
            </a:r>
          </a:p>
          <a:p>
            <a:r>
              <a:rPr lang="en-US" dirty="0" smtClean="0"/>
              <a:t>Procurement phase </a:t>
            </a:r>
          </a:p>
          <a:p>
            <a:pPr lvl="1"/>
            <a:r>
              <a:rPr lang="en-US" dirty="0" smtClean="0"/>
              <a:t>Technical support to procurement discussions</a:t>
            </a:r>
          </a:p>
          <a:p>
            <a:pPr lvl="1"/>
            <a:r>
              <a:rPr lang="en-US" dirty="0" smtClean="0"/>
              <a:t>Delivery dates</a:t>
            </a:r>
          </a:p>
          <a:p>
            <a:pPr lvl="1"/>
            <a:r>
              <a:rPr lang="en-US" dirty="0" smtClean="0"/>
              <a:t>Support to QC (on request)</a:t>
            </a:r>
          </a:p>
          <a:p>
            <a:r>
              <a:rPr lang="en-US" dirty="0" smtClean="0"/>
              <a:t>Installation phase</a:t>
            </a:r>
          </a:p>
          <a:p>
            <a:pPr lvl="1"/>
            <a:r>
              <a:rPr lang="en-US" dirty="0" smtClean="0"/>
              <a:t>Management of NBOA integration activities</a:t>
            </a:r>
          </a:p>
          <a:p>
            <a:pPr lvl="1"/>
            <a:r>
              <a:rPr lang="en-US" dirty="0" smtClean="0"/>
              <a:t>ESS participation to SAT</a:t>
            </a:r>
          </a:p>
          <a:p>
            <a:pPr lvl="1"/>
            <a:r>
              <a:rPr lang="en-US" dirty="0" smtClean="0"/>
              <a:t>Technical support to installation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1633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NBOA-NBEX team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2607035" cy="4493096"/>
          </a:xfrm>
        </p:spPr>
        <p:txBody>
          <a:bodyPr/>
          <a:lstStyle/>
          <a:p>
            <a:r>
              <a:rPr lang="en-US" dirty="0" smtClean="0"/>
              <a:t>NBOA  (NSS) </a:t>
            </a:r>
          </a:p>
          <a:p>
            <a:pPr lvl="1"/>
            <a:r>
              <a:rPr lang="en-US" dirty="0" err="1" smtClean="0"/>
              <a:t>P.Bentley</a:t>
            </a:r>
            <a:endParaRPr lang="en-US" dirty="0" smtClean="0"/>
          </a:p>
          <a:p>
            <a:pPr lvl="1"/>
            <a:r>
              <a:rPr lang="en-US" dirty="0" err="1" smtClean="0"/>
              <a:t>I.Sutton</a:t>
            </a:r>
            <a:endParaRPr lang="en-US" dirty="0" smtClean="0"/>
          </a:p>
          <a:p>
            <a:pPr lvl="1"/>
            <a:r>
              <a:rPr lang="en-US" dirty="0" err="1" smtClean="0"/>
              <a:t>E.Nilsson</a:t>
            </a:r>
            <a:endParaRPr lang="en-US" dirty="0" smtClean="0"/>
          </a:p>
          <a:p>
            <a:pPr lvl="1"/>
            <a:r>
              <a:rPr lang="en-US" dirty="0" err="1" smtClean="0"/>
              <a:t>T.Ossman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63593" y="1628798"/>
            <a:ext cx="3384376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NBEX  (TD)</a:t>
            </a:r>
          </a:p>
          <a:p>
            <a:pPr lvl="1"/>
            <a:r>
              <a:rPr lang="en-US" dirty="0" smtClean="0"/>
              <a:t>N. de la Cour</a:t>
            </a:r>
          </a:p>
          <a:p>
            <a:pPr lvl="1"/>
            <a:r>
              <a:rPr lang="en-US" dirty="0" smtClean="0"/>
              <a:t>B. </a:t>
            </a:r>
            <a:r>
              <a:rPr lang="en-US" dirty="0" err="1" smtClean="0"/>
              <a:t>Jonsson</a:t>
            </a:r>
            <a:endParaRPr lang="en-US" dirty="0" smtClean="0"/>
          </a:p>
          <a:p>
            <a:pPr lvl="1"/>
            <a:r>
              <a:rPr lang="en-US" dirty="0" err="1" smtClean="0"/>
              <a:t>J.Koning</a:t>
            </a:r>
            <a:endParaRPr lang="en-US" dirty="0" smtClean="0"/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9" r="12381" b="16308"/>
          <a:stretch/>
        </p:blipFill>
        <p:spPr>
          <a:xfrm rot="326861">
            <a:off x="3296173" y="5077450"/>
            <a:ext cx="2211238" cy="17048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46697" y="4037541"/>
            <a:ext cx="3010496" cy="1240656"/>
            <a:chOff x="4712500" y="4569743"/>
            <a:chExt cx="3010496" cy="1240656"/>
          </a:xfrm>
        </p:grpSpPr>
        <p:grpSp>
          <p:nvGrpSpPr>
            <p:cNvPr id="9" name="Group 8"/>
            <p:cNvGrpSpPr/>
            <p:nvPr/>
          </p:nvGrpSpPr>
          <p:grpSpPr>
            <a:xfrm>
              <a:off x="4728635" y="4569743"/>
              <a:ext cx="2994361" cy="889334"/>
              <a:chOff x="3064170" y="4130133"/>
              <a:chExt cx="3977188" cy="1177318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9" t="24837" r="12381" b="42301"/>
              <a:stretch/>
            </p:blipFill>
            <p:spPr>
              <a:xfrm>
                <a:off x="3064170" y="4130133"/>
                <a:ext cx="3455251" cy="1177318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 rot="1010016">
                <a:off x="4505997" y="4391804"/>
                <a:ext cx="2535361" cy="4166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075470">
              <a:off x="4712500" y="5134952"/>
              <a:ext cx="2323482" cy="6754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 rot="1010016">
              <a:off x="5710930" y="4572795"/>
              <a:ext cx="1995490" cy="4420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9" r="12381" b="16308"/>
          <a:stretch/>
        </p:blipFill>
        <p:spPr>
          <a:xfrm rot="241382">
            <a:off x="5639739" y="3713204"/>
            <a:ext cx="2200083" cy="168495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252745">
            <a:off x="5712348" y="4263012"/>
            <a:ext cx="2054864" cy="358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ight Arrow 15"/>
          <p:cNvSpPr/>
          <p:nvPr/>
        </p:nvSpPr>
        <p:spPr>
          <a:xfrm>
            <a:off x="1608438" y="5473258"/>
            <a:ext cx="894338" cy="648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ight Arrow 16"/>
          <p:cNvSpPr/>
          <p:nvPr/>
        </p:nvSpPr>
        <p:spPr>
          <a:xfrm rot="10800000">
            <a:off x="5822473" y="5605550"/>
            <a:ext cx="894338" cy="648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7030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65412" y="6098981"/>
            <a:ext cx="2133600" cy="365125"/>
          </a:xfrm>
        </p:spPr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3" name="Oval 2"/>
          <p:cNvSpPr/>
          <p:nvPr/>
        </p:nvSpPr>
        <p:spPr>
          <a:xfrm>
            <a:off x="3424287" y="3973014"/>
            <a:ext cx="1501354" cy="802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NBOA</a:t>
            </a:r>
          </a:p>
          <a:p>
            <a:pPr algn="ctr"/>
            <a:r>
              <a:rPr lang="en-US" dirty="0" smtClean="0"/>
              <a:t>team</a:t>
            </a:r>
            <a:endParaRPr lang="sv-SE" dirty="0"/>
          </a:p>
        </p:txBody>
      </p:sp>
      <p:sp>
        <p:nvSpPr>
          <p:cNvPr id="6" name="Oval 5"/>
          <p:cNvSpPr/>
          <p:nvPr/>
        </p:nvSpPr>
        <p:spPr>
          <a:xfrm>
            <a:off x="4735824" y="3944934"/>
            <a:ext cx="1498377" cy="830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NBEX</a:t>
            </a:r>
          </a:p>
          <a:p>
            <a:pPr algn="ctr"/>
            <a:r>
              <a:rPr lang="en-US" dirty="0" smtClean="0"/>
              <a:t>team</a:t>
            </a:r>
            <a:endParaRPr lang="sv-SE" dirty="0"/>
          </a:p>
        </p:txBody>
      </p:sp>
      <p:sp>
        <p:nvSpPr>
          <p:cNvPr id="7" name="Oval 6"/>
          <p:cNvSpPr/>
          <p:nvPr/>
        </p:nvSpPr>
        <p:spPr>
          <a:xfrm>
            <a:off x="6587159" y="4999132"/>
            <a:ext cx="1405477" cy="63528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Monolith systems</a:t>
            </a:r>
            <a:endParaRPr lang="sv-SE" sz="1600" dirty="0"/>
          </a:p>
        </p:txBody>
      </p:sp>
      <p:sp>
        <p:nvSpPr>
          <p:cNvPr id="8" name="Oval 7"/>
          <p:cNvSpPr/>
          <p:nvPr/>
        </p:nvSpPr>
        <p:spPr>
          <a:xfrm>
            <a:off x="6868703" y="4110038"/>
            <a:ext cx="112393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Fluids</a:t>
            </a:r>
            <a:endParaRPr lang="sv-SE" dirty="0"/>
          </a:p>
        </p:txBody>
      </p:sp>
      <p:cxnSp>
        <p:nvCxnSpPr>
          <p:cNvPr id="16" name="Straight Arrow Connector 15"/>
          <p:cNvCxnSpPr>
            <a:stCxn id="3" idx="5"/>
            <a:endCxn id="6" idx="1"/>
          </p:cNvCxnSpPr>
          <p:nvPr/>
        </p:nvCxnSpPr>
        <p:spPr>
          <a:xfrm flipV="1">
            <a:off x="4705773" y="4066507"/>
            <a:ext cx="249483" cy="5911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8" idx="2"/>
          </p:cNvCxnSpPr>
          <p:nvPr/>
        </p:nvCxnSpPr>
        <p:spPr>
          <a:xfrm>
            <a:off x="6234201" y="4360010"/>
            <a:ext cx="634502" cy="2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5"/>
            <a:endCxn id="7" idx="1"/>
          </p:cNvCxnSpPr>
          <p:nvPr/>
        </p:nvCxnSpPr>
        <p:spPr>
          <a:xfrm>
            <a:off x="6014769" y="4653513"/>
            <a:ext cx="778217" cy="4386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76661" y="3396950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4" name="Oval 23"/>
          <p:cNvSpPr/>
          <p:nvPr/>
        </p:nvSpPr>
        <p:spPr>
          <a:xfrm>
            <a:off x="638153" y="3656901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5" name="Oval 24"/>
          <p:cNvSpPr/>
          <p:nvPr/>
        </p:nvSpPr>
        <p:spPr>
          <a:xfrm>
            <a:off x="467061" y="392512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6" name="Oval 25"/>
          <p:cNvSpPr/>
          <p:nvPr/>
        </p:nvSpPr>
        <p:spPr>
          <a:xfrm>
            <a:off x="314661" y="4151720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7" name="Oval 26"/>
          <p:cNvSpPr/>
          <p:nvPr/>
        </p:nvSpPr>
        <p:spPr>
          <a:xfrm>
            <a:off x="314661" y="4352144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8" name="Oval 27"/>
          <p:cNvSpPr/>
          <p:nvPr/>
        </p:nvSpPr>
        <p:spPr>
          <a:xfrm>
            <a:off x="438860" y="455453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29" name="Oval 28"/>
          <p:cNvSpPr/>
          <p:nvPr/>
        </p:nvSpPr>
        <p:spPr>
          <a:xfrm>
            <a:off x="638153" y="474071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0" name="Oval 29"/>
          <p:cNvSpPr/>
          <p:nvPr/>
        </p:nvSpPr>
        <p:spPr>
          <a:xfrm>
            <a:off x="774075" y="4928208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1" name="Oval 30"/>
          <p:cNvSpPr/>
          <p:nvPr/>
        </p:nvSpPr>
        <p:spPr>
          <a:xfrm>
            <a:off x="924261" y="507437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2" name="Oval 31"/>
          <p:cNvSpPr/>
          <p:nvPr/>
        </p:nvSpPr>
        <p:spPr>
          <a:xfrm>
            <a:off x="1229061" y="5216240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01</a:t>
            </a:r>
            <a:endParaRPr lang="sv-SE" dirty="0"/>
          </a:p>
        </p:txBody>
      </p:sp>
      <p:sp>
        <p:nvSpPr>
          <p:cNvPr id="33" name="Oval 32"/>
          <p:cNvSpPr/>
          <p:nvPr/>
        </p:nvSpPr>
        <p:spPr>
          <a:xfrm>
            <a:off x="1538253" y="5363933"/>
            <a:ext cx="1800200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Instrument 16</a:t>
            </a:r>
            <a:endParaRPr lang="sv-SE" dirty="0"/>
          </a:p>
        </p:txBody>
      </p:sp>
      <p:cxnSp>
        <p:nvCxnSpPr>
          <p:cNvPr id="39" name="Straight Arrow Connector 38"/>
          <p:cNvCxnSpPr>
            <a:stCxn id="23" idx="6"/>
            <a:endCxn id="3" idx="2"/>
          </p:cNvCxnSpPr>
          <p:nvPr/>
        </p:nvCxnSpPr>
        <p:spPr>
          <a:xfrm>
            <a:off x="2876861" y="3684982"/>
            <a:ext cx="547426" cy="6890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" idx="2"/>
            <a:endCxn id="24" idx="6"/>
          </p:cNvCxnSpPr>
          <p:nvPr/>
        </p:nvCxnSpPr>
        <p:spPr>
          <a:xfrm flipH="1" flipV="1">
            <a:off x="2438353" y="3944933"/>
            <a:ext cx="985934" cy="429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24461" y="4611997"/>
            <a:ext cx="885960" cy="6042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4"/>
          </p:cNvCxnSpPr>
          <p:nvPr/>
        </p:nvCxnSpPr>
        <p:spPr>
          <a:xfrm>
            <a:off x="4174964" y="4775086"/>
            <a:ext cx="390637" cy="10172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3"/>
            <a:endCxn id="32" idx="6"/>
          </p:cNvCxnSpPr>
          <p:nvPr/>
        </p:nvCxnSpPr>
        <p:spPr>
          <a:xfrm flipH="1">
            <a:off x="3029261" y="4657625"/>
            <a:ext cx="614894" cy="8466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2"/>
            <a:endCxn id="25" idx="6"/>
          </p:cNvCxnSpPr>
          <p:nvPr/>
        </p:nvCxnSpPr>
        <p:spPr>
          <a:xfrm flipH="1" flipV="1">
            <a:off x="2267261" y="4213155"/>
            <a:ext cx="1157026" cy="1608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9" idx="6"/>
          </p:cNvCxnSpPr>
          <p:nvPr/>
        </p:nvCxnSpPr>
        <p:spPr>
          <a:xfrm flipH="1">
            <a:off x="2438353" y="4554533"/>
            <a:ext cx="1047128" cy="4742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8" idx="3"/>
            <a:endCxn id="6" idx="7"/>
          </p:cNvCxnSpPr>
          <p:nvPr/>
        </p:nvCxnSpPr>
        <p:spPr>
          <a:xfrm flipH="1">
            <a:off x="6014769" y="3840760"/>
            <a:ext cx="572390" cy="2257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172579" y="5566271"/>
            <a:ext cx="1849990" cy="7072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Instrument technologies</a:t>
            </a:r>
            <a:endParaRPr lang="sv-SE" sz="1600" dirty="0"/>
          </a:p>
        </p:txBody>
      </p:sp>
      <p:sp>
        <p:nvSpPr>
          <p:cNvPr id="74" name="Oval 73"/>
          <p:cNvSpPr/>
          <p:nvPr/>
        </p:nvSpPr>
        <p:spPr>
          <a:xfrm>
            <a:off x="4940408" y="5200638"/>
            <a:ext cx="112393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NOSG</a:t>
            </a:r>
            <a:endParaRPr lang="sv-SE" dirty="0"/>
          </a:p>
        </p:txBody>
      </p:sp>
      <p:cxnSp>
        <p:nvCxnSpPr>
          <p:cNvPr id="75" name="Straight Arrow Connector 74"/>
          <p:cNvCxnSpPr>
            <a:endCxn id="28" idx="6"/>
          </p:cNvCxnSpPr>
          <p:nvPr/>
        </p:nvCxnSpPr>
        <p:spPr>
          <a:xfrm flipH="1">
            <a:off x="2239060" y="4501187"/>
            <a:ext cx="1185227" cy="3413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189853" y="3053361"/>
            <a:ext cx="1123933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ESH</a:t>
            </a:r>
            <a:endParaRPr lang="sv-SE" dirty="0"/>
          </a:p>
        </p:txBody>
      </p:sp>
      <p:sp>
        <p:nvSpPr>
          <p:cNvPr id="58" name="Oval 57"/>
          <p:cNvSpPr/>
          <p:nvPr/>
        </p:nvSpPr>
        <p:spPr>
          <a:xfrm>
            <a:off x="6397343" y="3349059"/>
            <a:ext cx="1296144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Waste handling</a:t>
            </a:r>
            <a:endParaRPr lang="sv-SE" sz="1600" dirty="0"/>
          </a:p>
        </p:txBody>
      </p:sp>
      <p:sp>
        <p:nvSpPr>
          <p:cNvPr id="83" name="Oval 82"/>
          <p:cNvSpPr/>
          <p:nvPr/>
        </p:nvSpPr>
        <p:spPr>
          <a:xfrm>
            <a:off x="1960497" y="2461581"/>
            <a:ext cx="1501354" cy="802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Suppliers</a:t>
            </a:r>
            <a:endParaRPr lang="sv-SE" dirty="0"/>
          </a:p>
        </p:txBody>
      </p:sp>
      <p:cxnSp>
        <p:nvCxnSpPr>
          <p:cNvPr id="87" name="Straight Arrow Connector 86"/>
          <p:cNvCxnSpPr>
            <a:stCxn id="83" idx="4"/>
            <a:endCxn id="3" idx="1"/>
          </p:cNvCxnSpPr>
          <p:nvPr/>
        </p:nvCxnSpPr>
        <p:spPr>
          <a:xfrm>
            <a:off x="2711174" y="3263653"/>
            <a:ext cx="932981" cy="8268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0"/>
            <a:endCxn id="83" idx="3"/>
          </p:cNvCxnSpPr>
          <p:nvPr/>
        </p:nvCxnSpPr>
        <p:spPr>
          <a:xfrm flipV="1">
            <a:off x="1976761" y="3146192"/>
            <a:ext cx="203604" cy="2507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520292" y="5939997"/>
            <a:ext cx="1849990" cy="70729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NSS project management</a:t>
            </a:r>
            <a:endParaRPr lang="sv-SE" sz="1600" dirty="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3644155" y="4791640"/>
            <a:ext cx="249910" cy="11483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74" idx="1"/>
          </p:cNvCxnSpPr>
          <p:nvPr/>
        </p:nvCxnSpPr>
        <p:spPr>
          <a:xfrm>
            <a:off x="4573661" y="4727784"/>
            <a:ext cx="531343" cy="5466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6022569" y="2775415"/>
            <a:ext cx="1096593" cy="5786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RACE</a:t>
            </a:r>
            <a:endParaRPr lang="sv-SE" dirty="0"/>
          </a:p>
        </p:txBody>
      </p:sp>
      <p:cxnSp>
        <p:nvCxnSpPr>
          <p:cNvPr id="115" name="Straight Arrow Connector 114"/>
          <p:cNvCxnSpPr>
            <a:stCxn id="113" idx="3"/>
          </p:cNvCxnSpPr>
          <p:nvPr/>
        </p:nvCxnSpPr>
        <p:spPr>
          <a:xfrm flipH="1">
            <a:off x="5769155" y="3269299"/>
            <a:ext cx="414006" cy="7749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300750" y="2283996"/>
            <a:ext cx="1096593" cy="57862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CF</a:t>
            </a:r>
            <a:endParaRPr lang="sv-SE" dirty="0"/>
          </a:p>
        </p:txBody>
      </p:sp>
      <p:cxnSp>
        <p:nvCxnSpPr>
          <p:cNvPr id="122" name="Straight Arrow Connector 121"/>
          <p:cNvCxnSpPr>
            <a:stCxn id="116" idx="4"/>
            <a:endCxn id="3" idx="7"/>
          </p:cNvCxnSpPr>
          <p:nvPr/>
        </p:nvCxnSpPr>
        <p:spPr>
          <a:xfrm flipH="1">
            <a:off x="4705773" y="2862617"/>
            <a:ext cx="1143274" cy="12278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116" idx="4"/>
            <a:endCxn id="6" idx="0"/>
          </p:cNvCxnSpPr>
          <p:nvPr/>
        </p:nvCxnSpPr>
        <p:spPr>
          <a:xfrm flipH="1">
            <a:off x="5485013" y="2862617"/>
            <a:ext cx="364034" cy="10823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7" idx="6"/>
          </p:cNvCxnSpPr>
          <p:nvPr/>
        </p:nvCxnSpPr>
        <p:spPr>
          <a:xfrm flipH="1">
            <a:off x="2114861" y="4439752"/>
            <a:ext cx="1309427" cy="2004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207182" y="1471828"/>
            <a:ext cx="1686883" cy="802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IM-Expert WG</a:t>
            </a:r>
            <a:endParaRPr lang="sv-SE" dirty="0"/>
          </a:p>
        </p:txBody>
      </p:sp>
      <p:sp>
        <p:nvSpPr>
          <p:cNvPr id="55" name="Oval 54"/>
          <p:cNvSpPr/>
          <p:nvPr/>
        </p:nvSpPr>
        <p:spPr>
          <a:xfrm>
            <a:off x="4028704" y="1471828"/>
            <a:ext cx="1858219" cy="802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DENIM</a:t>
            </a:r>
            <a:r>
              <a:rPr lang="en-US" dirty="0" smtClean="0"/>
              <a:t> Community</a:t>
            </a:r>
            <a:endParaRPr lang="sv-SE" dirty="0"/>
          </a:p>
        </p:txBody>
      </p:sp>
      <p:cxnSp>
        <p:nvCxnSpPr>
          <p:cNvPr id="17" name="Straight Arrow Connector 16"/>
          <p:cNvCxnSpPr>
            <a:stCxn id="54" idx="5"/>
            <a:endCxn id="3" idx="0"/>
          </p:cNvCxnSpPr>
          <p:nvPr/>
        </p:nvCxnSpPr>
        <p:spPr>
          <a:xfrm>
            <a:off x="3647027" y="2156439"/>
            <a:ext cx="527937" cy="18165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5" idx="4"/>
            <a:endCxn id="3" idx="0"/>
          </p:cNvCxnSpPr>
          <p:nvPr/>
        </p:nvCxnSpPr>
        <p:spPr>
          <a:xfrm flipH="1">
            <a:off x="4174964" y="2273900"/>
            <a:ext cx="782850" cy="16991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91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</a:t>
            </a:r>
            <a:br>
              <a:rPr lang="en-US" dirty="0" smtClean="0"/>
            </a:br>
            <a:r>
              <a:rPr lang="en-US" dirty="0" smtClean="0"/>
              <a:t>Long term (Phases 2-5)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 dirty="0"/>
          </a:p>
        </p:txBody>
      </p:sp>
      <p:pic>
        <p:nvPicPr>
          <p:cNvPr id="2050" name="Picture 2" descr="C:\Users\iainsutton\Desktop\sch P2-P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" y="1700808"/>
            <a:ext cx="914754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5816" y="4149080"/>
            <a:ext cx="1296144" cy="864096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PROCURE</a:t>
            </a:r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4197594" y="5026840"/>
            <a:ext cx="2246613" cy="634408"/>
          </a:xfrm>
          <a:prstGeom prst="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MANUFACTURE</a:t>
            </a:r>
            <a:endParaRPr lang="sv-SE" dirty="0"/>
          </a:p>
        </p:txBody>
      </p:sp>
      <p:sp>
        <p:nvSpPr>
          <p:cNvPr id="13" name="Rectangle 12"/>
          <p:cNvSpPr/>
          <p:nvPr/>
        </p:nvSpPr>
        <p:spPr>
          <a:xfrm>
            <a:off x="2195736" y="3189502"/>
            <a:ext cx="907128" cy="599538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</a:t>
            </a:r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6444207" y="5661248"/>
            <a:ext cx="720081" cy="288032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</a:t>
            </a:r>
            <a:endParaRPr lang="sv-SE" dirty="0"/>
          </a:p>
        </p:txBody>
      </p:sp>
      <p:sp>
        <p:nvSpPr>
          <p:cNvPr id="15" name="Rectangle 14"/>
          <p:cNvSpPr/>
          <p:nvPr/>
        </p:nvSpPr>
        <p:spPr>
          <a:xfrm>
            <a:off x="7164288" y="5949280"/>
            <a:ext cx="800472" cy="432048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6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</a:t>
            </a:r>
            <a:br>
              <a:rPr lang="en-US" dirty="0" smtClean="0"/>
            </a:br>
            <a:r>
              <a:rPr lang="en-US" dirty="0" smtClean="0"/>
              <a:t>Short term  </a:t>
            </a:r>
            <a:r>
              <a:rPr lang="en-US" dirty="0" smtClean="0"/>
              <a:t>Phase 2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icture 3" descr="C:\Users\iainsutton\Desktop\P2 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3"/>
            <a:ext cx="8856984" cy="53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0268" y="1988840"/>
            <a:ext cx="5182151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Preliminary models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7740352" y="2181230"/>
            <a:ext cx="1224136" cy="3270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Final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509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2838</TotalTime>
  <Words>1484</Words>
  <Application>Microsoft Office PowerPoint</Application>
  <PresentationFormat>On-screen Show (4:3)</PresentationFormat>
  <Paragraphs>533</Paragraphs>
  <Slides>33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Chess Core Powerpoint</vt:lpstr>
      <vt:lpstr>Neutron beam optics assembly  Preliminary design review Project </vt:lpstr>
      <vt:lpstr>WHY this Presentation ?</vt:lpstr>
      <vt:lpstr>Objectives NBOA ‘FAST TRACK’</vt:lpstr>
      <vt:lpstr>Scope</vt:lpstr>
      <vt:lpstr>Deliverables</vt:lpstr>
      <vt:lpstr>NBOA-NBEX team</vt:lpstr>
      <vt:lpstr>Structure</vt:lpstr>
      <vt:lpstr>Schedule Long term (Phases 2-5)</vt:lpstr>
      <vt:lpstr>Schedule Short term  Phase 2</vt:lpstr>
      <vt:lpstr>Schedule  Critical</vt:lpstr>
      <vt:lpstr>PowerPoint Presentation</vt:lpstr>
      <vt:lpstr>Internal* NBI Installation Schedule (&gt; TG4)    Draft for Discussion    (derived from V3.3, 10th June 2017) </vt:lpstr>
      <vt:lpstr>Phase 3  Procurement - The ESS Collaboration Framework</vt:lpstr>
      <vt:lpstr>Phase  3 ESS In-kind contributions – In-Kind process</vt:lpstr>
      <vt:lpstr>Phase 3 Procurement Broader context</vt:lpstr>
      <vt:lpstr>Phase 4 Integration activities</vt:lpstr>
      <vt:lpstr>Phase 4 Integration NBOA-NBEX Integration area</vt:lpstr>
      <vt:lpstr>Resources</vt:lpstr>
      <vt:lpstr>Risks Technical </vt:lpstr>
      <vt:lpstr>Risks Technical </vt:lpstr>
      <vt:lpstr>Risks Project (1)</vt:lpstr>
      <vt:lpstr>Risks Project (2)</vt:lpstr>
      <vt:lpstr>Risks Project (3)</vt:lpstr>
      <vt:lpstr>Risks Project (4)</vt:lpstr>
      <vt:lpstr>End of P1  Outstanding issues</vt:lpstr>
      <vt:lpstr>INSTRUMENT INSTALLATION COMMENCING IN …</vt:lpstr>
      <vt:lpstr>Thanks for joining us Questions are welcome !</vt:lpstr>
      <vt:lpstr>Internal* Neutron Beam Instrument Schedule    Draft for Discussion    V3.3, 10th June 2017 </vt:lpstr>
      <vt:lpstr>Phase 4 Integration – Installation</vt:lpstr>
      <vt:lpstr>Schedule  Phase 3 (Installation)</vt:lpstr>
      <vt:lpstr>NSS Neutron Instrument  </vt:lpstr>
      <vt:lpstr>STRATEGY (Q2 2019-Q2 2020)</vt:lpstr>
      <vt:lpstr>Instrument installation phases  ‘inside out’ and ‘outside in’  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Iain Sutton</cp:lastModifiedBy>
  <cp:revision>128</cp:revision>
  <cp:lastPrinted>2016-12-22T10:18:57Z</cp:lastPrinted>
  <dcterms:created xsi:type="dcterms:W3CDTF">2013-10-29T16:05:10Z</dcterms:created>
  <dcterms:modified xsi:type="dcterms:W3CDTF">2017-06-15T15:11:39Z</dcterms:modified>
</cp:coreProperties>
</file>