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310" r:id="rId4"/>
    <p:sldId id="264" r:id="rId5"/>
    <p:sldId id="295" r:id="rId6"/>
    <p:sldId id="297" r:id="rId7"/>
    <p:sldId id="296" r:id="rId8"/>
    <p:sldId id="298" r:id="rId9"/>
    <p:sldId id="299" r:id="rId10"/>
    <p:sldId id="286" r:id="rId11"/>
    <p:sldId id="301" r:id="rId12"/>
    <p:sldId id="319" r:id="rId13"/>
    <p:sldId id="303" r:id="rId14"/>
    <p:sldId id="309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05" r:id="rId24"/>
    <p:sldId id="308" r:id="rId25"/>
    <p:sldId id="304" r:id="rId26"/>
    <p:sldId id="306" r:id="rId2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7" autoAdjust="0"/>
    <p:restoredTop sz="98566" autoAdjust="0"/>
  </p:normalViewPr>
  <p:slideViewPr>
    <p:cSldViewPr>
      <p:cViewPr varScale="1">
        <p:scale>
          <a:sx n="72" d="100"/>
          <a:sy n="72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BF49B453-2FD8-8C40-9B8B-44473F064376}" type="datetimeFigureOut">
              <a:rPr lang="es-ES_tradnl" smtClean="0"/>
              <a:pPr/>
              <a:t>11/07/2017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80" rIns="95559" bIns="4778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9" tIns="47780" rIns="95559" bIns="4778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8B479709-3D70-5D4D-AC13-FCCFB75C3CF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2302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79709-3D70-5D4D-AC13-FCCFB75C3CFA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2637-327D-42B2-8F6B-9995F445A2D6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BCM PDR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EBB-E137-44D7-B465-A8F300331E10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BCM PDR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7982-42E3-4E45-8EA6-56F33D6E1FC6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BCM PDR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CDD4-F848-4C79-9099-C2A329E4EAD5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BCM PDR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9CCF-0FC8-4CF4-8053-35461A3B76A3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BCM PDR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4CA5-849E-4C0F-9E56-B35AA168EDC2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BCM PDR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297B-29BB-4E3F-A895-B3228C40EA7E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BCM PDR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18C1-76D9-459A-9F89-B9579434C63C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BCM PDR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C51-D432-46A2-91C9-007745E6C84A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BCM PDR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A5F-1EB2-4D74-8EAD-05E72A63C655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BCM PDR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3444-35BB-4C4F-BAFB-5180C733ED58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BCM PDR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9B565-70DC-45AD-9E44-4718B070CA3F}" type="datetime1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BCM PDR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AA7-58E6-41E4-BA0B-37D20E3DE3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Calibri Light" pitchFamily="34" charset="0"/>
              </a:rPr>
              <a:t> CDR: BEAM CURRENT MONITORS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000" dirty="0">
                <a:solidFill>
                  <a:srgbClr val="002060"/>
                </a:solidFill>
                <a:latin typeface="Calibri Light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</a:rPr>
              <a:t>12-13 </a:t>
            </a:r>
            <a:r>
              <a:rPr lang="en-US" sz="2000" dirty="0">
                <a:solidFill>
                  <a:srgbClr val="002060"/>
                </a:solidFill>
                <a:latin typeface="Calibri Light" pitchFamily="34" charset="0"/>
              </a:rPr>
              <a:t>July </a:t>
            </a:r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</a:rPr>
              <a:t>2017, Bilbao </a:t>
            </a:r>
            <a:endParaRPr lang="en-US" sz="2000" dirty="0">
              <a:solidFill>
                <a:srgbClr val="002060"/>
              </a:solidFill>
              <a:latin typeface="Calibri Light" pitchFamily="34" charset="0"/>
            </a:endParaRPr>
          </a:p>
          <a:p>
            <a:pPr algn="r"/>
            <a:r>
              <a:rPr lang="en-US" sz="1800" dirty="0">
                <a:solidFill>
                  <a:srgbClr val="002060"/>
                </a:solidFill>
                <a:latin typeface="Calibri Light" pitchFamily="34" charset="0"/>
              </a:rPr>
              <a:t>S. Varnasseri</a:t>
            </a:r>
          </a:p>
          <a:p>
            <a:pPr algn="r"/>
            <a:r>
              <a:rPr lang="en-US" sz="1800" dirty="0">
                <a:solidFill>
                  <a:srgbClr val="002060"/>
                </a:solidFill>
                <a:latin typeface="Calibri Light" pitchFamily="34" charset="0"/>
              </a:rPr>
              <a:t>On behalf of BCM </a:t>
            </a:r>
            <a:r>
              <a:rPr lang="en-US" sz="1800" dirty="0" smtClean="0">
                <a:solidFill>
                  <a:srgbClr val="002060"/>
                </a:solidFill>
                <a:latin typeface="Calibri Light" pitchFamily="34" charset="0"/>
              </a:rPr>
              <a:t>team</a:t>
            </a:r>
            <a:endParaRPr lang="en-US" sz="1800" dirty="0">
              <a:solidFill>
                <a:srgbClr val="002060"/>
              </a:solidFill>
              <a:latin typeface="Calibri Light" pitchFamily="34" charset="0"/>
            </a:endParaRPr>
          </a:p>
          <a:p>
            <a:pPr algn="r"/>
            <a:endParaRPr lang="en-US" sz="1100" dirty="0">
              <a:solidFill>
                <a:srgbClr val="002060"/>
              </a:solidFill>
              <a:latin typeface="Calibri Ligh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8" y="7748"/>
            <a:ext cx="1917460" cy="12735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93382"/>
            <a:ext cx="1512167" cy="131188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5 Rectángulo"/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5" y="1628800"/>
            <a:ext cx="8823901" cy="349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699792" y="4869160"/>
            <a:ext cx="432048" cy="648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03848" y="4869160"/>
            <a:ext cx="72008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356248" y="4869160"/>
            <a:ext cx="72008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796136" y="4869160"/>
            <a:ext cx="72008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940152" y="4869160"/>
            <a:ext cx="72008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084168" y="4869160"/>
            <a:ext cx="432048" cy="648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91025" y="5000636"/>
            <a:ext cx="905697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Calibri Light" pitchFamily="34" charset="0"/>
              </a:rPr>
              <a:t>S-Iron</a:t>
            </a:r>
          </a:p>
          <a:p>
            <a:r>
              <a:rPr lang="en-US" sz="1400" dirty="0">
                <a:solidFill>
                  <a:srgbClr val="002060"/>
                </a:solidFill>
                <a:latin typeface="Calibri Light" pitchFamily="34" charset="0"/>
              </a:rPr>
              <a:t>Mu-Metal</a:t>
            </a:r>
          </a:p>
          <a:p>
            <a:r>
              <a:rPr lang="en-US" sz="1400" dirty="0">
                <a:solidFill>
                  <a:srgbClr val="002060"/>
                </a:solidFill>
                <a:latin typeface="Calibri Light" pitchFamily="34" charset="0"/>
              </a:rPr>
              <a:t>Toroids</a:t>
            </a:r>
          </a:p>
          <a:p>
            <a:endParaRPr lang="en-US" sz="1400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491880" y="4941168"/>
            <a:ext cx="2232248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alibri Light" pitchFamily="34" charset="0"/>
              </a:rPr>
              <a:t>Toroids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395536" y="620688"/>
            <a:ext cx="4843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 Light" pitchFamily="34" charset="0"/>
              </a:rPr>
              <a:t>MAGNETIC SHIELDING EFFECTIVENESS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81534" y="3153313"/>
            <a:ext cx="147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Magnetic</a:t>
            </a:r>
            <a:r>
              <a:rPr lang="es-ES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field</a:t>
            </a:r>
            <a:r>
              <a:rPr lang="es-ES" sz="1400" dirty="0">
                <a:solidFill>
                  <a:srgbClr val="002060"/>
                </a:solidFill>
              </a:rPr>
              <a:t> (T)</a:t>
            </a:r>
          </a:p>
        </p:txBody>
      </p:sp>
      <p:sp>
        <p:nvSpPr>
          <p:cNvPr id="25" name="8 Rectángulo">
            <a:extLst>
              <a:ext uri="{FF2B5EF4-FFF2-40B4-BE49-F238E27FC236}">
                <a16:creationId xmlns="" xmlns:a16="http://schemas.microsoft.com/office/drawing/2014/main" id="{2264AB1C-9473-4F00-A107-0669F6961FBB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8" name="5 CuadroTexto">
            <a:extLst>
              <a:ext uri="{FF2B5EF4-FFF2-40B4-BE49-F238E27FC236}">
                <a16:creationId xmlns="" xmlns:a16="http://schemas.microsoft.com/office/drawing/2014/main" id="{1460B9AA-BC93-4967-B3F1-BF373D49E03D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4348" y="5072074"/>
            <a:ext cx="142876" cy="14287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/>
        </p:nvSpPr>
        <p:spPr>
          <a:xfrm>
            <a:off x="714348" y="5286388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/>
        </p:nvSpPr>
        <p:spPr>
          <a:xfrm>
            <a:off x="714348" y="5500702"/>
            <a:ext cx="142876" cy="14287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000232" y="1571612"/>
            <a:ext cx="55454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alibri Light" pitchFamily="34" charset="0"/>
              </a:rPr>
              <a:t>Magnetic field outside and after attenuation in the toroids region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11">
            <a:extLst>
              <a:ext uri="{FF2B5EF4-FFF2-40B4-BE49-F238E27FC236}">
                <a16:creationId xmlns="" xmlns:a16="http://schemas.microsoft.com/office/drawing/2014/main" id="{DAD0F6FC-BDF4-4317-937E-BB2723E7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68" t="9895" r="46332" b="8272"/>
          <a:stretch>
            <a:fillRect/>
          </a:stretch>
        </p:blipFill>
        <p:spPr bwMode="auto">
          <a:xfrm>
            <a:off x="827584" y="696392"/>
            <a:ext cx="3744416" cy="579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MEBT-BC-0000-ESS">
            <a:extLst>
              <a:ext uri="{FF2B5EF4-FFF2-40B4-BE49-F238E27FC236}">
                <a16:creationId xmlns="" xmlns:a16="http://schemas.microsoft.com/office/drawing/2014/main" id="{5C969346-3496-4128-B9FE-C5E0CCA5B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6392"/>
            <a:ext cx="318358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813B007-BE58-4481-85DD-E85F0E65592E}"/>
              </a:ext>
            </a:extLst>
          </p:cNvPr>
          <p:cNvSpPr txBox="1"/>
          <p:nvPr/>
        </p:nvSpPr>
        <p:spPr>
          <a:xfrm>
            <a:off x="755576" y="171370"/>
            <a:ext cx="2313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COMBO STRUCTURE</a:t>
            </a:r>
          </a:p>
        </p:txBody>
      </p:sp>
      <p:pic>
        <p:nvPicPr>
          <p:cNvPr id="4" name="Imagen 3" descr="Imagen que contiene cosa, objeto&#10;&#10;Descripción generada con confianza muy alta">
            <a:extLst>
              <a:ext uri="{FF2B5EF4-FFF2-40B4-BE49-F238E27FC236}">
                <a16:creationId xmlns="" xmlns:a16="http://schemas.microsoft.com/office/drawing/2014/main" id="{571CB58B-9D75-443E-92BD-39468514EF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56"/>
          <a:stretch/>
        </p:blipFill>
        <p:spPr>
          <a:xfrm>
            <a:off x="7236296" y="3857628"/>
            <a:ext cx="1907704" cy="2590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ED1DCB0-52B8-449C-928F-8F6593759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09653" cy="408467"/>
          </a:xfrm>
          <a:prstGeom prst="rect">
            <a:avLst/>
          </a:prstGeom>
        </p:spPr>
      </p:pic>
      <p:sp>
        <p:nvSpPr>
          <p:cNvPr id="7" name="8 Rectángulo">
            <a:extLst>
              <a:ext uri="{FF2B5EF4-FFF2-40B4-BE49-F238E27FC236}">
                <a16:creationId xmlns="" xmlns:a16="http://schemas.microsoft.com/office/drawing/2014/main" id="{B704EE8C-B8E7-4E0C-985E-E0B6AD1D380C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" name="5 CuadroTexto">
            <a:extLst>
              <a:ext uri="{FF2B5EF4-FFF2-40B4-BE49-F238E27FC236}">
                <a16:creationId xmlns="" xmlns:a16="http://schemas.microsoft.com/office/drawing/2014/main" id="{A10A9AA7-18BF-4EC6-9A3C-5B342AB6A6AB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607587" y="1821645"/>
            <a:ext cx="92869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1934" y="100010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Pre-CDR </a:t>
            </a:r>
            <a:r>
              <a:rPr lang="es-ES" sz="1400" dirty="0" err="1" smtClean="0">
                <a:solidFill>
                  <a:srgbClr val="FF0000"/>
                </a:solidFill>
              </a:rPr>
              <a:t>comment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14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73071"/>
            <a:ext cx="4143404" cy="671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401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Light" pitchFamily="34" charset="0"/>
              </a:rPr>
              <a:t>SOLUTION TO THE COMMENT RID#1:</a:t>
            </a:r>
            <a:endParaRPr lang="en-US" b="1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285992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002060"/>
                </a:solidFill>
              </a:rPr>
              <a:t>The gap has been removed. And a reinforced welding is done to </a:t>
            </a:r>
            <a:r>
              <a:rPr lang="en-US" b="1" i="1" dirty="0" smtClean="0">
                <a:solidFill>
                  <a:srgbClr val="002060"/>
                </a:solidFill>
              </a:rPr>
              <a:t> </a:t>
            </a:r>
            <a:r>
              <a:rPr lang="en-US" b="1" i="1" dirty="0" err="1" smtClean="0">
                <a:solidFill>
                  <a:srgbClr val="002060"/>
                </a:solidFill>
              </a:rPr>
              <a:t>to</a:t>
            </a:r>
            <a:r>
              <a:rPr lang="en-US" b="1" i="1" dirty="0" smtClean="0">
                <a:solidFill>
                  <a:srgbClr val="002060"/>
                </a:solidFill>
              </a:rPr>
              <a:t> ensure that the flange weight can be handled once the assembly will be mounted in the beam line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  <a:endParaRPr lang="en-US" b="1" i="1" dirty="0" smtClean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00430" y="2357430"/>
            <a:ext cx="300039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8 Rectángulo">
            <a:extLst>
              <a:ext uri="{FF2B5EF4-FFF2-40B4-BE49-F238E27FC236}">
                <a16:creationId xmlns="" xmlns:a16="http://schemas.microsoft.com/office/drawing/2014/main" id="{B704EE8C-B8E7-4E0C-985E-E0B6AD1D380C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" name="5 CuadroTexto">
            <a:extLst>
              <a:ext uri="{FF2B5EF4-FFF2-40B4-BE49-F238E27FC236}">
                <a16:creationId xmlns="" xmlns:a16="http://schemas.microsoft.com/office/drawing/2014/main" id="{A10A9AA7-18BF-4EC6-9A3C-5B342AB6A6AB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E3E0FD2-341E-4E7E-8221-61BBE6EA6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15000" r="29525" b="5201"/>
          <a:stretch/>
        </p:blipFill>
        <p:spPr>
          <a:xfrm>
            <a:off x="107504" y="260648"/>
            <a:ext cx="8844297" cy="6381328"/>
          </a:xfrm>
          <a:prstGeom prst="rect">
            <a:avLst/>
          </a:prstGeom>
        </p:spPr>
      </p:pic>
      <p:pic>
        <p:nvPicPr>
          <p:cNvPr id="3" name="Imagen 1">
            <a:extLst>
              <a:ext uri="{FF2B5EF4-FFF2-40B4-BE49-F238E27FC236}">
                <a16:creationId xmlns="" xmlns:a16="http://schemas.microsoft.com/office/drawing/2014/main" id="{76B919BA-4DD2-4F89-930C-284203C4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92" t="14709" r="34717" b="11481"/>
          <a:stretch>
            <a:fillRect/>
          </a:stretch>
        </p:blipFill>
        <p:spPr bwMode="auto">
          <a:xfrm>
            <a:off x="2500299" y="4474520"/>
            <a:ext cx="2357454" cy="194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8 Rectángulo">
            <a:extLst>
              <a:ext uri="{FF2B5EF4-FFF2-40B4-BE49-F238E27FC236}">
                <a16:creationId xmlns="" xmlns:a16="http://schemas.microsoft.com/office/drawing/2014/main" id="{B704EE8C-B8E7-4E0C-985E-E0B6AD1D380C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5" name="5 CuadroTexto">
            <a:extLst>
              <a:ext uri="{FF2B5EF4-FFF2-40B4-BE49-F238E27FC236}">
                <a16:creationId xmlns="" xmlns:a16="http://schemas.microsoft.com/office/drawing/2014/main" id="{A10A9AA7-18BF-4EC6-9A3C-5B342AB6A6AB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  <p:extLst>
      <p:ext uri="{BB962C8B-B14F-4D97-AF65-F5344CB8AC3E}">
        <p14:creationId xmlns="" xmlns:p14="http://schemas.microsoft.com/office/powerpoint/2010/main" val="28833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1898745"/>
              </p:ext>
            </p:extLst>
          </p:nvPr>
        </p:nvGraphicFramePr>
        <p:xfrm>
          <a:off x="1762148" y="378619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2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2.5 V/A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Turns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10:1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Rise</a:t>
                      </a:r>
                      <a:r>
                        <a:rPr lang="en-US" sz="1600" baseline="0" noProof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time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585</a:t>
                      </a:r>
                      <a:r>
                        <a:rPr lang="es-ES" sz="1600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600" baseline="0" dirty="0" err="1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ps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Droop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&lt; 10 %/</a:t>
                      </a:r>
                      <a:r>
                        <a:rPr lang="es-ES" sz="1600" dirty="0" err="1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us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Upper cutoff </a:t>
                      </a:r>
                      <a:r>
                        <a:rPr lang="en-US" sz="160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frequency (-3dB)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600</a:t>
                      </a:r>
                      <a:r>
                        <a:rPr lang="es-ES" sz="1600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MHz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Max. charge/pulse (pulses </a:t>
                      </a: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&lt;1ns)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1037530"/>
              </p:ext>
            </p:extLst>
          </p:nvPr>
        </p:nvGraphicFramePr>
        <p:xfrm>
          <a:off x="1762148" y="92867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Full scale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±80 </a:t>
                      </a:r>
                      <a:r>
                        <a:rPr lang="es-ES" sz="1600" dirty="0" err="1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mA</a:t>
                      </a: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(±10V)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Lower cutoff frequency (-3dB)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3Hz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Droop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&lt;  2%/ms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Upper cutoff frequency (-3dB)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Rise time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350 </a:t>
                      </a:r>
                      <a:r>
                        <a:rPr lang="es-ES" sz="1600" dirty="0" err="1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ns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8794" y="3786190"/>
            <a:ext cx="139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Combo (FCT)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73878" y="928670"/>
            <a:ext cx="14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ACCT1/ACCT2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285728"/>
            <a:ext cx="3679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 Light" pitchFamily="34" charset="0"/>
              </a:rPr>
              <a:t>ELECTRICAL SPECIFICATIONS</a:t>
            </a:r>
          </a:p>
        </p:txBody>
      </p:sp>
      <p:sp>
        <p:nvSpPr>
          <p:cNvPr id="8" name="8 Rectángulo">
            <a:extLst>
              <a:ext uri="{FF2B5EF4-FFF2-40B4-BE49-F238E27FC236}">
                <a16:creationId xmlns="" xmlns:a16="http://schemas.microsoft.com/office/drawing/2014/main" id="{85A6C0C2-98A8-499C-B6E7-16D3C64E1163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" name="5 CuadroTexto">
            <a:extLst>
              <a:ext uri="{FF2B5EF4-FFF2-40B4-BE49-F238E27FC236}">
                <a16:creationId xmlns="" xmlns:a16="http://schemas.microsoft.com/office/drawing/2014/main" id="{C4261DCA-6E6E-4A93-8F18-868BCBD770D6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="" xmlns:a16="http://schemas.microsoft.com/office/drawing/2014/main" id="{9F6A2E09-B52C-4BE6-990A-49C7A4F31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860485" cy="5503922"/>
          </a:xfrm>
          <a:prstGeom prst="rect">
            <a:avLst/>
          </a:prstGeom>
        </p:spPr>
      </p:pic>
      <p:sp>
        <p:nvSpPr>
          <p:cNvPr id="3" name="CuadroTexto 6">
            <a:extLst>
              <a:ext uri="{FF2B5EF4-FFF2-40B4-BE49-F238E27FC236}">
                <a16:creationId xmlns="" xmlns:a16="http://schemas.microsoft.com/office/drawing/2014/main" id="{F24C0216-3B0F-42B5-A4F1-7F8A9F4BA9D4}"/>
              </a:ext>
            </a:extLst>
          </p:cNvPr>
          <p:cNvSpPr txBox="1"/>
          <p:nvPr/>
        </p:nvSpPr>
        <p:spPr>
          <a:xfrm>
            <a:off x="818095" y="285728"/>
            <a:ext cx="577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latin typeface="Calibri Light" pitchFamily="34" charset="0"/>
              </a:rPr>
              <a:t>INSTALLATION AND  INTEGRATION: BCT LOCATIONS ON RAFTS</a:t>
            </a:r>
            <a:endParaRPr lang="es-ES" b="1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4" name="8 Rectángulo">
            <a:extLst>
              <a:ext uri="{FF2B5EF4-FFF2-40B4-BE49-F238E27FC236}">
                <a16:creationId xmlns="" xmlns:a16="http://schemas.microsoft.com/office/drawing/2014/main" id="{B704EE8C-B8E7-4E0C-985E-E0B6AD1D380C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5" name="5 CuadroTexto">
            <a:extLst>
              <a:ext uri="{FF2B5EF4-FFF2-40B4-BE49-F238E27FC236}">
                <a16:creationId xmlns="" xmlns:a16="http://schemas.microsoft.com/office/drawing/2014/main" id="{A10A9AA7-18BF-4EC6-9A3C-5B342AB6A6AB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3FCE89C-3ABF-4349-8710-ACDBD127A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8615493" cy="5711080"/>
          </a:xfrm>
          <a:prstGeom prst="rect">
            <a:avLst/>
          </a:prstGeom>
        </p:spPr>
      </p:pic>
      <p:sp>
        <p:nvSpPr>
          <p:cNvPr id="3" name="CuadroTexto 6">
            <a:extLst>
              <a:ext uri="{FF2B5EF4-FFF2-40B4-BE49-F238E27FC236}">
                <a16:creationId xmlns="" xmlns:a16="http://schemas.microsoft.com/office/drawing/2014/main" id="{F24C0216-3B0F-42B5-A4F1-7F8A9F4BA9D4}"/>
              </a:ext>
            </a:extLst>
          </p:cNvPr>
          <p:cNvSpPr txBox="1"/>
          <p:nvPr/>
        </p:nvSpPr>
        <p:spPr>
          <a:xfrm>
            <a:off x="428596" y="428604"/>
            <a:ext cx="343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RAFT09 AND RAFT04 </a:t>
            </a:r>
            <a:r>
              <a:rPr lang="es-ES" b="1" dirty="0" smtClean="0">
                <a:solidFill>
                  <a:srgbClr val="002060"/>
                </a:solidFill>
                <a:latin typeface="Calibri Light" pitchFamily="34" charset="0"/>
              </a:rPr>
              <a:t>INTEGRATION</a:t>
            </a:r>
            <a:endParaRPr lang="es-ES" b="1" dirty="0">
              <a:solidFill>
                <a:srgbClr val="002060"/>
              </a:solidFill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>
            <a:extLst>
              <a:ext uri="{FF2B5EF4-FFF2-40B4-BE49-F238E27FC236}">
                <a16:creationId xmlns="" xmlns:a16="http://schemas.microsoft.com/office/drawing/2014/main" id="{1606D14B-63EC-4F9A-B1D0-5C49339C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60" y="1214422"/>
            <a:ext cx="7396216" cy="5138139"/>
          </a:xfrm>
          <a:prstGeom prst="rect">
            <a:avLst/>
          </a:prstGeom>
        </p:spPr>
      </p:pic>
      <p:sp>
        <p:nvSpPr>
          <p:cNvPr id="3" name="CuadroTexto 6">
            <a:extLst>
              <a:ext uri="{FF2B5EF4-FFF2-40B4-BE49-F238E27FC236}">
                <a16:creationId xmlns="" xmlns:a16="http://schemas.microsoft.com/office/drawing/2014/main" id="{F24C0216-3B0F-42B5-A4F1-7F8A9F4BA9D4}"/>
              </a:ext>
            </a:extLst>
          </p:cNvPr>
          <p:cNvSpPr txBox="1"/>
          <p:nvPr/>
        </p:nvSpPr>
        <p:spPr>
          <a:xfrm>
            <a:off x="679508" y="285728"/>
            <a:ext cx="259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RAFT09 </a:t>
            </a:r>
            <a:r>
              <a:rPr lang="es-ES" b="1" dirty="0" smtClean="0">
                <a:solidFill>
                  <a:srgbClr val="002060"/>
                </a:solidFill>
                <a:latin typeface="Calibri Light" pitchFamily="34" charset="0"/>
              </a:rPr>
              <a:t>INTEGRATION </a:t>
            </a:r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1/4</a:t>
            </a:r>
          </a:p>
          <a:p>
            <a:endParaRPr lang="es-ES" b="1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FB04D8D5-39C4-41D1-9399-31BAEFE79A13}"/>
              </a:ext>
            </a:extLst>
          </p:cNvPr>
          <p:cNvSpPr txBox="1"/>
          <p:nvPr/>
        </p:nvSpPr>
        <p:spPr>
          <a:xfrm>
            <a:off x="785786" y="71435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Assembly</a:t>
            </a:r>
            <a:r>
              <a:rPr lang="en-US" smtClean="0">
                <a:solidFill>
                  <a:srgbClr val="002060"/>
                </a:solidFill>
              </a:rPr>
              <a:t> of </a:t>
            </a:r>
            <a:r>
              <a:rPr lang="en-US" smtClean="0">
                <a:solidFill>
                  <a:srgbClr val="002060"/>
                </a:solidFill>
              </a:rPr>
              <a:t>Shielding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8 Rectángulo">
            <a:extLst>
              <a:ext uri="{FF2B5EF4-FFF2-40B4-BE49-F238E27FC236}">
                <a16:creationId xmlns="" xmlns:a16="http://schemas.microsoft.com/office/drawing/2014/main" id="{B704EE8C-B8E7-4E0C-985E-E0B6AD1D380C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="" xmlns:a16="http://schemas.microsoft.com/office/drawing/2014/main" id="{A10A9AA7-18BF-4EC6-9A3C-5B342AB6A6AB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7818" y="3500438"/>
            <a:ext cx="23574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COMBO TRANSFORMER</a:t>
            </a:r>
            <a:endParaRPr lang="es-ES" sz="1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FB2B580-E890-424E-9031-DA92F5BE4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142984"/>
            <a:ext cx="7363329" cy="5471591"/>
          </a:xfrm>
          <a:prstGeom prst="rect">
            <a:avLst/>
          </a:prstGeom>
        </p:spPr>
      </p:pic>
      <p:sp>
        <p:nvSpPr>
          <p:cNvPr id="3" name="CuadroTexto 6">
            <a:extLst>
              <a:ext uri="{FF2B5EF4-FFF2-40B4-BE49-F238E27FC236}">
                <a16:creationId xmlns="" xmlns:a16="http://schemas.microsoft.com/office/drawing/2014/main" id="{F24C0216-3B0F-42B5-A4F1-7F8A9F4BA9D4}"/>
              </a:ext>
            </a:extLst>
          </p:cNvPr>
          <p:cNvSpPr txBox="1"/>
          <p:nvPr/>
        </p:nvSpPr>
        <p:spPr>
          <a:xfrm>
            <a:off x="898556" y="142852"/>
            <a:ext cx="259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RAFT09 </a:t>
            </a:r>
            <a:r>
              <a:rPr lang="es-ES" b="1" dirty="0" smtClean="0">
                <a:solidFill>
                  <a:srgbClr val="002060"/>
                </a:solidFill>
                <a:latin typeface="Calibri Light" pitchFamily="34" charset="0"/>
              </a:rPr>
              <a:t>INTEGRATION </a:t>
            </a:r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2/4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="" xmlns:a16="http://schemas.microsoft.com/office/drawing/2014/main" id="{6718C26B-847D-4C1B-9354-4586A642A653}"/>
              </a:ext>
            </a:extLst>
          </p:cNvPr>
          <p:cNvSpPr txBox="1"/>
          <p:nvPr/>
        </p:nvSpPr>
        <p:spPr>
          <a:xfrm>
            <a:off x="928662" y="496653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 Light" pitchFamily="34" charset="0"/>
              </a:rPr>
              <a:t>Integration of Scrapper chamber and vacuum system.</a:t>
            </a:r>
          </a:p>
          <a:p>
            <a:r>
              <a:rPr lang="en-US" dirty="0" smtClean="0">
                <a:solidFill>
                  <a:srgbClr val="002060"/>
                </a:solidFill>
                <a:latin typeface="Calibri Light" pitchFamily="34" charset="0"/>
              </a:rPr>
              <a:t>Fulfill vacuum and position requirements.   </a:t>
            </a:r>
            <a:endParaRPr lang="en-US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5" name="8 Rectángulo">
            <a:extLst>
              <a:ext uri="{FF2B5EF4-FFF2-40B4-BE49-F238E27FC236}">
                <a16:creationId xmlns="" xmlns:a16="http://schemas.microsoft.com/office/drawing/2014/main" id="{B704EE8C-B8E7-4E0C-985E-E0B6AD1D380C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="" xmlns:a16="http://schemas.microsoft.com/office/drawing/2014/main" id="{A10A9AA7-18BF-4EC6-9A3C-5B342AB6A6AB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="" xmlns:a16="http://schemas.microsoft.com/office/drawing/2014/main" id="{618C3C91-8A0C-462A-A240-5A345EBC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71744"/>
            <a:ext cx="8429684" cy="3454186"/>
          </a:xfrm>
          <a:prstGeom prst="rect">
            <a:avLst/>
          </a:prstGeom>
        </p:spPr>
      </p:pic>
      <p:sp>
        <p:nvSpPr>
          <p:cNvPr id="3" name="CuadroTexto 6">
            <a:extLst>
              <a:ext uri="{FF2B5EF4-FFF2-40B4-BE49-F238E27FC236}">
                <a16:creationId xmlns="" xmlns:a16="http://schemas.microsoft.com/office/drawing/2014/main" id="{F24C0216-3B0F-42B5-A4F1-7F8A9F4BA9D4}"/>
              </a:ext>
            </a:extLst>
          </p:cNvPr>
          <p:cNvSpPr txBox="1"/>
          <p:nvPr/>
        </p:nvSpPr>
        <p:spPr>
          <a:xfrm>
            <a:off x="500034" y="428604"/>
            <a:ext cx="259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RAFT09 </a:t>
            </a:r>
            <a:r>
              <a:rPr lang="es-ES" b="1" dirty="0" smtClean="0">
                <a:solidFill>
                  <a:srgbClr val="002060"/>
                </a:solidFill>
                <a:latin typeface="Calibri Light" pitchFamily="34" charset="0"/>
              </a:rPr>
              <a:t>INTEGRATION </a:t>
            </a:r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3/4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="" xmlns:a16="http://schemas.microsoft.com/office/drawing/2014/main" id="{6718C26B-847D-4C1B-9354-4586A642A653}"/>
              </a:ext>
            </a:extLst>
          </p:cNvPr>
          <p:cNvSpPr txBox="1"/>
          <p:nvPr/>
        </p:nvSpPr>
        <p:spPr>
          <a:xfrm>
            <a:off x="571472" y="1357298"/>
            <a:ext cx="68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  <a:latin typeface="Calibri Light" pitchFamily="34" charset="0"/>
              </a:rPr>
              <a:t>Disassembly of vaccum system and integration of quadrupoles. </a:t>
            </a:r>
            <a:endParaRPr lang="en-US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5" name="8 Rectángulo">
            <a:extLst>
              <a:ext uri="{FF2B5EF4-FFF2-40B4-BE49-F238E27FC236}">
                <a16:creationId xmlns="" xmlns:a16="http://schemas.microsoft.com/office/drawing/2014/main" id="{B704EE8C-B8E7-4E0C-985E-E0B6AD1D380C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="" xmlns:a16="http://schemas.microsoft.com/office/drawing/2014/main" id="{A10A9AA7-18BF-4EC6-9A3C-5B342AB6A6AB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928662" y="571480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OUTLINE:</a:t>
            </a:r>
            <a:endParaRPr lang="en-US" sz="24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5D5E8AC-6756-4291-BA75-F21B734E422E}"/>
              </a:ext>
            </a:extLst>
          </p:cNvPr>
          <p:cNvSpPr txBox="1"/>
          <p:nvPr/>
        </p:nvSpPr>
        <p:spPr>
          <a:xfrm>
            <a:off x="554955" y="1434663"/>
            <a:ext cx="417319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Location of toroids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Toroid’s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ACCT1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ACCT1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Radiation aspects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Combo ACCT2/FCT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Magnetic shielding effectiveness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Combo </a:t>
            </a:r>
            <a:r>
              <a:rPr lang="en-US" sz="20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Installation and integration</a:t>
            </a:r>
            <a:endParaRPr lang="en-US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Electrical specifications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Verifications and measurements (I)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Verifications and measurements (II)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Delivery by ESS Bilbao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Provisional delivery calendar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="" xmlns:a16="http://schemas.microsoft.com/office/drawing/2014/main" id="{4189E0EF-9DF1-449D-B871-6FF057EA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57232"/>
            <a:ext cx="7882855" cy="5718934"/>
          </a:xfrm>
          <a:prstGeom prst="rect">
            <a:avLst/>
          </a:prstGeom>
        </p:spPr>
      </p:pic>
      <p:sp>
        <p:nvSpPr>
          <p:cNvPr id="3" name="CuadroTexto 6">
            <a:extLst>
              <a:ext uri="{FF2B5EF4-FFF2-40B4-BE49-F238E27FC236}">
                <a16:creationId xmlns="" xmlns:a16="http://schemas.microsoft.com/office/drawing/2014/main" id="{F24C0216-3B0F-42B5-A4F1-7F8A9F4BA9D4}"/>
              </a:ext>
            </a:extLst>
          </p:cNvPr>
          <p:cNvSpPr txBox="1"/>
          <p:nvPr/>
        </p:nvSpPr>
        <p:spPr>
          <a:xfrm>
            <a:off x="642910" y="285728"/>
            <a:ext cx="259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RAFT09 </a:t>
            </a:r>
            <a:r>
              <a:rPr lang="es-ES" b="1" dirty="0" smtClean="0">
                <a:solidFill>
                  <a:srgbClr val="002060"/>
                </a:solidFill>
                <a:latin typeface="Calibri Light" pitchFamily="34" charset="0"/>
              </a:rPr>
              <a:t>INTEGRATION </a:t>
            </a:r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4/4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="" xmlns:a16="http://schemas.microsoft.com/office/drawing/2014/main" id="{3F39B79E-3D63-4745-88DA-B4A496B72DC8}"/>
              </a:ext>
            </a:extLst>
          </p:cNvPr>
          <p:cNvSpPr txBox="1"/>
          <p:nvPr/>
        </p:nvSpPr>
        <p:spPr>
          <a:xfrm>
            <a:off x="642910" y="4286256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  <a:latin typeface="Calibri Light" pitchFamily="34" charset="0"/>
              </a:rPr>
              <a:t>Final installation of vaccum system and quadrupoles.</a:t>
            </a:r>
            <a:endParaRPr lang="en-US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5" name="8 Rectángulo">
            <a:extLst>
              <a:ext uri="{FF2B5EF4-FFF2-40B4-BE49-F238E27FC236}">
                <a16:creationId xmlns="" xmlns:a16="http://schemas.microsoft.com/office/drawing/2014/main" id="{B704EE8C-B8E7-4E0C-985E-E0B6AD1D380C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="" xmlns:a16="http://schemas.microsoft.com/office/drawing/2014/main" id="{A10A9AA7-18BF-4EC6-9A3C-5B342AB6A6AB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B18079C6-50DC-468B-B2B9-936049030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857232"/>
            <a:ext cx="7129970" cy="5763335"/>
          </a:xfrm>
          <a:prstGeom prst="rect">
            <a:avLst/>
          </a:prstGeom>
        </p:spPr>
      </p:pic>
      <p:sp>
        <p:nvSpPr>
          <p:cNvPr id="3" name="CuadroTexto 6">
            <a:extLst>
              <a:ext uri="{FF2B5EF4-FFF2-40B4-BE49-F238E27FC236}">
                <a16:creationId xmlns="" xmlns:a16="http://schemas.microsoft.com/office/drawing/2014/main" id="{F24C0216-3B0F-42B5-A4F1-7F8A9F4BA9D4}"/>
              </a:ext>
            </a:extLst>
          </p:cNvPr>
          <p:cNvSpPr txBox="1"/>
          <p:nvPr/>
        </p:nvSpPr>
        <p:spPr>
          <a:xfrm>
            <a:off x="785786" y="214290"/>
            <a:ext cx="259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RAFT04 </a:t>
            </a:r>
            <a:r>
              <a:rPr lang="es-ES" b="1" dirty="0" smtClean="0">
                <a:solidFill>
                  <a:srgbClr val="002060"/>
                </a:solidFill>
                <a:latin typeface="Calibri Light" pitchFamily="34" charset="0"/>
              </a:rPr>
              <a:t>INTEGRATION </a:t>
            </a:r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1/2</a:t>
            </a:r>
          </a:p>
          <a:p>
            <a:endParaRPr lang="es-ES" b="1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FB04D8D5-39C4-41D1-9399-31BAEFE79A13}"/>
              </a:ext>
            </a:extLst>
          </p:cNvPr>
          <p:cNvSpPr txBox="1"/>
          <p:nvPr/>
        </p:nvSpPr>
        <p:spPr>
          <a:xfrm>
            <a:off x="2428860" y="100010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 Light" pitchFamily="34" charset="0"/>
              </a:rPr>
              <a:t>Assembly of Beam Dump.</a:t>
            </a:r>
            <a:endParaRPr lang="en-US" b="1" dirty="0">
              <a:solidFill>
                <a:srgbClr val="FFFF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="" xmlns:a16="http://schemas.microsoft.com/office/drawing/2014/main" id="{1A0BBADA-6C29-4806-B1AA-A5593EE41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7761404" cy="5847633"/>
          </a:xfrm>
          <a:prstGeom prst="rect">
            <a:avLst/>
          </a:prstGeom>
        </p:spPr>
      </p:pic>
      <p:sp>
        <p:nvSpPr>
          <p:cNvPr id="3" name="CuadroTexto 6">
            <a:extLst>
              <a:ext uri="{FF2B5EF4-FFF2-40B4-BE49-F238E27FC236}">
                <a16:creationId xmlns="" xmlns:a16="http://schemas.microsoft.com/office/drawing/2014/main" id="{F24C0216-3B0F-42B5-A4F1-7F8A9F4BA9D4}"/>
              </a:ext>
            </a:extLst>
          </p:cNvPr>
          <p:cNvSpPr txBox="1"/>
          <p:nvPr/>
        </p:nvSpPr>
        <p:spPr>
          <a:xfrm>
            <a:off x="428596" y="142852"/>
            <a:ext cx="259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RAFT04 </a:t>
            </a:r>
            <a:r>
              <a:rPr lang="es-ES" b="1" dirty="0" smtClean="0">
                <a:solidFill>
                  <a:srgbClr val="002060"/>
                </a:solidFill>
                <a:latin typeface="Calibri Light" pitchFamily="34" charset="0"/>
              </a:rPr>
              <a:t>INTEGRATION </a:t>
            </a:r>
            <a:r>
              <a:rPr lang="es-ES" b="1" dirty="0">
                <a:solidFill>
                  <a:srgbClr val="002060"/>
                </a:solidFill>
                <a:latin typeface="Calibri Light" pitchFamily="34" charset="0"/>
              </a:rPr>
              <a:t>2/2</a:t>
            </a:r>
          </a:p>
          <a:p>
            <a:endParaRPr lang="es-ES" b="1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FB04D8D5-39C4-41D1-9399-31BAEFE79A13}"/>
              </a:ext>
            </a:extLst>
          </p:cNvPr>
          <p:cNvSpPr txBox="1"/>
          <p:nvPr/>
        </p:nvSpPr>
        <p:spPr>
          <a:xfrm>
            <a:off x="714348" y="4286256"/>
            <a:ext cx="206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  <a:latin typeface="Calibri Light" pitchFamily="34" charset="0"/>
              </a:rPr>
              <a:t>Same integration steps of Raft09.</a:t>
            </a:r>
            <a:endParaRPr lang="en-US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5" name="8 Rectángulo">
            <a:extLst>
              <a:ext uri="{FF2B5EF4-FFF2-40B4-BE49-F238E27FC236}">
                <a16:creationId xmlns="" xmlns:a16="http://schemas.microsoft.com/office/drawing/2014/main" id="{B704EE8C-B8E7-4E0C-985E-E0B6AD1D380C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="" xmlns:a16="http://schemas.microsoft.com/office/drawing/2014/main" id="{A10A9AA7-18BF-4EC6-9A3C-5B342AB6A6AB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9DA82BC-FA99-4FA8-A79B-657D2E25D8A9}"/>
              </a:ext>
            </a:extLst>
          </p:cNvPr>
          <p:cNvSpPr/>
          <p:nvPr/>
        </p:nvSpPr>
        <p:spPr>
          <a:xfrm>
            <a:off x="892131" y="404664"/>
            <a:ext cx="522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GB" sz="2400" b="1" kern="0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VERIFICATION AND MEASUREMENTS(1)</a:t>
            </a:r>
            <a:endParaRPr lang="es-ES" sz="2400" b="1" kern="0" dirty="0">
              <a:solidFill>
                <a:srgbClr val="00206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0994C600-178D-48BC-889B-5B58F5D5014A}"/>
              </a:ext>
            </a:extLst>
          </p:cNvPr>
          <p:cNvSpPr/>
          <p:nvPr/>
        </p:nvSpPr>
        <p:spPr>
          <a:xfrm>
            <a:off x="857224" y="1071546"/>
            <a:ext cx="7056784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  <a:buSzPts val="1200"/>
            </a:pPr>
            <a:r>
              <a:rPr lang="en-GB" b="1" kern="1600" dirty="0">
                <a:solidFill>
                  <a:srgbClr val="002060"/>
                </a:solidFill>
                <a:latin typeface="Calibri Light" panose="020F0302020204030204" pitchFamily="34" charset="0"/>
              </a:rPr>
              <a:t>Verifications for ACCT1</a:t>
            </a:r>
            <a:endParaRPr lang="es-ES" b="1" kern="1600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Frequency response from 5 Hz to 3 </a:t>
            </a:r>
            <a:r>
              <a:rPr lang="en-US" dirty="0" err="1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MHz.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Time response to a step to measure the ACCT output rise time. </a:t>
            </a: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Time response to a long pulse, typ. 30 us. </a:t>
            </a: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Differentiation measurement to measure the droop of the ACCT</a:t>
            </a: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Noise measurement</a:t>
            </a: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228600" indent="-228600">
              <a:spcBef>
                <a:spcPts val="1200"/>
              </a:spcBef>
              <a:spcAft>
                <a:spcPts val="1200"/>
              </a:spcAft>
              <a:buSzPts val="1200"/>
            </a:pPr>
            <a:r>
              <a:rPr lang="en-GB" b="1" kern="1600" dirty="0">
                <a:solidFill>
                  <a:srgbClr val="002060"/>
                </a:solidFill>
                <a:latin typeface="Calibri Light" panose="020F0302020204030204" pitchFamily="34" charset="0"/>
              </a:rPr>
              <a:t>Verification for ACCT2</a:t>
            </a:r>
            <a:endParaRPr lang="es-ES" b="1" kern="1600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Frequency response from 5 Hz to 3 </a:t>
            </a:r>
            <a:r>
              <a:rPr lang="en-US" dirty="0" err="1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MHz.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Time response to a step to measure the ACCT output rise time. </a:t>
            </a: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Time response to a long pulse, typical 30 us. </a:t>
            </a: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Differentiation measurement to measure the droop of the ACCT</a:t>
            </a: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Noise measurement</a:t>
            </a:r>
            <a:endParaRPr lang="es-ES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8 Rectángulo">
            <a:extLst>
              <a:ext uri="{FF2B5EF4-FFF2-40B4-BE49-F238E27FC236}">
                <a16:creationId xmlns="" xmlns:a16="http://schemas.microsoft.com/office/drawing/2014/main" id="{48A70F58-5F31-41E0-AB8D-91E8EF31638E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5" name="5 CuadroTexto">
            <a:extLst>
              <a:ext uri="{FF2B5EF4-FFF2-40B4-BE49-F238E27FC236}">
                <a16:creationId xmlns="" xmlns:a16="http://schemas.microsoft.com/office/drawing/2014/main" id="{B449A56A-3B31-490C-B14B-A9C3A942A8D4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  <p:extLst>
      <p:ext uri="{BB962C8B-B14F-4D97-AF65-F5344CB8AC3E}">
        <p14:creationId xmlns="" xmlns:p14="http://schemas.microsoft.com/office/powerpoint/2010/main" val="1472985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484784"/>
            <a:ext cx="655272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200"/>
              </a:spcBef>
              <a:spcAft>
                <a:spcPts val="1200"/>
              </a:spcAft>
              <a:buSzPts val="1200"/>
            </a:pPr>
            <a:r>
              <a:rPr lang="en-GB" sz="2000" b="1" kern="1600" dirty="0">
                <a:solidFill>
                  <a:srgbClr val="002060"/>
                </a:solidFill>
                <a:latin typeface="Calibri Light" panose="020F0302020204030204" pitchFamily="34" charset="0"/>
              </a:rPr>
              <a:t>Verifications for FCT</a:t>
            </a:r>
            <a:endParaRPr lang="es-ES" sz="2000" b="1" kern="1600" dirty="0">
              <a:solidFill>
                <a:srgbClr val="002060"/>
              </a:solidFill>
              <a:latin typeface="Calibri Light" panose="020F03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Frequency response over the full bandwidth</a:t>
            </a:r>
            <a:endParaRPr lang="es-ES" sz="2000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Time response to a short pulse, typical 250 </a:t>
            </a:r>
            <a:r>
              <a:rPr lang="en-US" sz="2000" dirty="0" err="1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ps</a:t>
            </a: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rise time. </a:t>
            </a:r>
            <a:endParaRPr lang="es-ES" sz="2000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Time response to a step</a:t>
            </a:r>
            <a:endParaRPr lang="es-ES" sz="2000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Differentiation measurement to measure the droop of the FCT</a:t>
            </a:r>
            <a:endParaRPr lang="es-ES" sz="2000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CB146CA4-00FA-488B-A1C5-0FD96CDE28DE}"/>
              </a:ext>
            </a:extLst>
          </p:cNvPr>
          <p:cNvSpPr/>
          <p:nvPr/>
        </p:nvSpPr>
        <p:spPr>
          <a:xfrm>
            <a:off x="1187624" y="476672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GB" sz="2400" b="1" kern="0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VERIFICATION AND MEASUREMENTS(2)</a:t>
            </a:r>
            <a:endParaRPr lang="es-ES" sz="2400" b="1" kern="0" dirty="0">
              <a:solidFill>
                <a:srgbClr val="00206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8 Rectángulo">
            <a:extLst>
              <a:ext uri="{FF2B5EF4-FFF2-40B4-BE49-F238E27FC236}">
                <a16:creationId xmlns="" xmlns:a16="http://schemas.microsoft.com/office/drawing/2014/main" id="{9C1BBC27-2B75-49BC-B108-872758068EA7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5" name="5 CuadroTexto">
            <a:extLst>
              <a:ext uri="{FF2B5EF4-FFF2-40B4-BE49-F238E27FC236}">
                <a16:creationId xmlns="" xmlns:a16="http://schemas.microsoft.com/office/drawing/2014/main" id="{2E265A2C-5A2F-4EC4-A23D-472A6479F0FF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2755165E-2737-47BE-979F-89071E899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3164020"/>
              </p:ext>
            </p:extLst>
          </p:nvPr>
        </p:nvGraphicFramePr>
        <p:xfrm>
          <a:off x="785786" y="1000108"/>
          <a:ext cx="7243008" cy="5400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0752">
                  <a:extLst>
                    <a:ext uri="{9D8B030D-6E8A-4147-A177-3AD203B41FA5}">
                      <a16:colId xmlns="" xmlns:a16="http://schemas.microsoft.com/office/drawing/2014/main" val="2912477542"/>
                    </a:ext>
                  </a:extLst>
                </a:gridCol>
                <a:gridCol w="1810752">
                  <a:extLst>
                    <a:ext uri="{9D8B030D-6E8A-4147-A177-3AD203B41FA5}">
                      <a16:colId xmlns="" xmlns:a16="http://schemas.microsoft.com/office/drawing/2014/main" val="3003923548"/>
                    </a:ext>
                  </a:extLst>
                </a:gridCol>
                <a:gridCol w="1810752">
                  <a:extLst>
                    <a:ext uri="{9D8B030D-6E8A-4147-A177-3AD203B41FA5}">
                      <a16:colId xmlns="" xmlns:a16="http://schemas.microsoft.com/office/drawing/2014/main" val="1101618663"/>
                    </a:ext>
                  </a:extLst>
                </a:gridCol>
                <a:gridCol w="1810752">
                  <a:extLst>
                    <a:ext uri="{9D8B030D-6E8A-4147-A177-3AD203B41FA5}">
                      <a16:colId xmlns="" xmlns:a16="http://schemas.microsoft.com/office/drawing/2014/main" val="1009700416"/>
                    </a:ext>
                  </a:extLst>
                </a:gridCol>
              </a:tblGrid>
              <a:tr h="3128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</a:rPr>
                        <a:t>Item</a:t>
                      </a:r>
                      <a:endParaRPr lang="es-E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</a:rPr>
                        <a:t>Description</a:t>
                      </a:r>
                      <a:endParaRPr lang="es-E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Comments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</a:rPr>
                        <a:t>References in technical design document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MEBT-BI-BC91-04</a:t>
                      </a:r>
                      <a:endParaRPr lang="es-ES" sz="1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2194160"/>
                  </a:ext>
                </a:extLst>
              </a:tr>
              <a:tr h="9102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ACCT1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In-Air, ID82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Installed within Beam Dump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</a:rPr>
                        <a:t>Section 5.1</a:t>
                      </a:r>
                      <a:endParaRPr lang="es-ES" sz="1400" dirty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</a:rPr>
                        <a:t>Section 3</a:t>
                      </a:r>
                      <a:endParaRPr lang="es-E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36195673"/>
                  </a:ext>
                </a:extLst>
              </a:tr>
              <a:tr h="1251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ACCT2/FCT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Combo In-Flange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Includes the mu-metal layers, soft iron layer and two toroids ACCT and FCT with CF flanges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Section 5.2</a:t>
                      </a:r>
                      <a:endParaRPr lang="es-ES" sz="140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Section 3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28970282"/>
                  </a:ext>
                </a:extLst>
              </a:tr>
              <a:tr h="3128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ACCT1-E cable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20m, Mulrad-2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BNO connectors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Section 6.2.1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99115352"/>
                  </a:ext>
                </a:extLst>
              </a:tr>
              <a:tr h="3128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ACCT2-E cable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20m, Mulrad-2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BNO connectors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Section 6.2.1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5852207"/>
                  </a:ext>
                </a:extLst>
              </a:tr>
              <a:tr h="9102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ACCT1 Analogue electronics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Full scale: ±80mA</a:t>
                      </a:r>
                      <a:endParaRPr lang="es-ES" sz="140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Output: ±10 V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In: BNO female</a:t>
                      </a:r>
                      <a:endParaRPr lang="es-ES" sz="140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Out: BNC female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Section 3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56192843"/>
                  </a:ext>
                </a:extLst>
              </a:tr>
              <a:tr h="9102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ACCT2 Analogue electronics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Full scale: ±80mA</a:t>
                      </a:r>
                      <a:endParaRPr lang="es-ES" sz="140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Output: ±10 V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In: BNO female</a:t>
                      </a:r>
                      <a:endParaRPr lang="es-ES" sz="140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alibri Light" panose="020F0302020204030204" pitchFamily="34" charset="0"/>
                        </a:rPr>
                        <a:t>Out: BNC female</a:t>
                      </a:r>
                      <a:endParaRPr lang="es-ES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libri Light" panose="020F0302020204030204" pitchFamily="34" charset="0"/>
                        </a:rPr>
                        <a:t>Section 3</a:t>
                      </a:r>
                      <a:endParaRPr lang="es-ES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4181977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192C498-4F63-451F-AA10-6E8EDE065870}"/>
              </a:ext>
            </a:extLst>
          </p:cNvPr>
          <p:cNvSpPr/>
          <p:nvPr/>
        </p:nvSpPr>
        <p:spPr>
          <a:xfrm>
            <a:off x="694662" y="332656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GB" sz="2400" b="1" kern="0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DELIVERABLE BY ESS BILBAO</a:t>
            </a:r>
            <a:endParaRPr lang="es-ES" sz="2400" b="1" kern="0" dirty="0">
              <a:solidFill>
                <a:srgbClr val="00206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8 Rectángulo">
            <a:extLst>
              <a:ext uri="{FF2B5EF4-FFF2-40B4-BE49-F238E27FC236}">
                <a16:creationId xmlns="" xmlns:a16="http://schemas.microsoft.com/office/drawing/2014/main" id="{ECD25853-1CE4-43F2-8B47-AE600E45DDF8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5" name="5 CuadroTexto">
            <a:extLst>
              <a:ext uri="{FF2B5EF4-FFF2-40B4-BE49-F238E27FC236}">
                <a16:creationId xmlns="" xmlns:a16="http://schemas.microsoft.com/office/drawing/2014/main" id="{A4B432D9-ABDA-483C-B784-E9E77182CAB2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  <p:extLst>
      <p:ext uri="{BB962C8B-B14F-4D97-AF65-F5344CB8AC3E}">
        <p14:creationId xmlns="" xmlns:p14="http://schemas.microsoft.com/office/powerpoint/2010/main" val="3884857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B4AF8DE1-627C-4C1C-9CCB-C9D53290F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5100030"/>
              </p:ext>
            </p:extLst>
          </p:nvPr>
        </p:nvGraphicFramePr>
        <p:xfrm>
          <a:off x="611560" y="2564904"/>
          <a:ext cx="7992887" cy="3324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638550702"/>
                    </a:ext>
                  </a:extLst>
                </a:gridCol>
                <a:gridCol w="2015960">
                  <a:extLst>
                    <a:ext uri="{9D8B030D-6E8A-4147-A177-3AD203B41FA5}">
                      <a16:colId xmlns="" xmlns:a16="http://schemas.microsoft.com/office/drawing/2014/main" val="3232133274"/>
                    </a:ext>
                  </a:extLst>
                </a:gridCol>
                <a:gridCol w="2664559">
                  <a:extLst>
                    <a:ext uri="{9D8B030D-6E8A-4147-A177-3AD203B41FA5}">
                      <a16:colId xmlns="" xmlns:a16="http://schemas.microsoft.com/office/drawing/2014/main" val="2242399891"/>
                    </a:ext>
                  </a:extLst>
                </a:gridCol>
              </a:tblGrid>
              <a:tr h="2556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Item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Start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Finish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44293987"/>
                  </a:ext>
                </a:extLst>
              </a:tr>
              <a:tr h="5113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</a:rPr>
                        <a:t>Finish design (including </a:t>
                      </a:r>
                      <a:r>
                        <a:rPr lang="en-US" sz="1600" noProof="0" dirty="0">
                          <a:effectLst/>
                          <a:latin typeface="Calibri Light" panose="020F0302020204030204" pitchFamily="34" charset="0"/>
                        </a:rPr>
                        <a:t>Mechanical</a:t>
                      </a:r>
                      <a:r>
                        <a:rPr lang="es-ES" sz="1600" dirty="0"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15- July- 2016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15- April- 2017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04371368"/>
                  </a:ext>
                </a:extLst>
              </a:tr>
              <a:tr h="5113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</a:rPr>
                        <a:t>Detailed drawings (Joint Bilbao with Bergoz)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02- May- 2017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15- June- 2017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30979558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Review of the Technical Report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1- June-2017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15-June-2017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32699244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Technical Tender Document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Calibri Light" panose="020F0302020204030204" pitchFamily="34" charset="0"/>
                        </a:rPr>
                        <a:t>20- </a:t>
                      </a: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July- 2017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Calibri Light" panose="020F0302020204030204" pitchFamily="34" charset="0"/>
                        </a:rPr>
                        <a:t>30- </a:t>
                      </a: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August- 2017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86957240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Tender offer/Order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17- Oct- 2017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34703432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FAT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21-Feb- 2017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94224629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Delivery to ESS Bilbao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12-March- 2017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24972282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Verification at ESS Bilbao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2-April- 2018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19- April- 2018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0936053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Documentation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2-May- 2018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30- May- 2018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340041"/>
                  </a:ext>
                </a:extLst>
              </a:tr>
              <a:tr h="2556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Calibri Light" panose="020F0302020204030204" pitchFamily="34" charset="0"/>
                        </a:rPr>
                        <a:t>Ready</a:t>
                      </a:r>
                      <a:r>
                        <a:rPr lang="en-GB" sz="1600" baseline="0" dirty="0" smtClean="0">
                          <a:effectLst/>
                          <a:latin typeface="Calibri Light" panose="020F0302020204030204" pitchFamily="34" charset="0"/>
                        </a:rPr>
                        <a:t> for</a:t>
                      </a:r>
                      <a:r>
                        <a:rPr lang="en-GB" sz="1600" dirty="0" smtClean="0">
                          <a:effectLst/>
                          <a:latin typeface="Calibri Light" panose="020F0302020204030204" pitchFamily="34" charset="0"/>
                        </a:rPr>
                        <a:t> Installation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  <a:latin typeface="Calibri Light" panose="020F0302020204030204" pitchFamily="34" charset="0"/>
                        </a:rPr>
                        <a:t>June- </a:t>
                      </a: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2018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2361921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01C1AA59-6C49-4858-99A7-BB4FA079F035}"/>
              </a:ext>
            </a:extLst>
          </p:cNvPr>
          <p:cNvSpPr/>
          <p:nvPr/>
        </p:nvSpPr>
        <p:spPr>
          <a:xfrm>
            <a:off x="611560" y="98072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r>
              <a:rPr lang="en-GB" sz="2400" b="1" kern="0" dirty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PROVISIONAL DELIVERY CALENDAR</a:t>
            </a:r>
            <a:endParaRPr lang="es-ES" sz="2400" b="1" kern="0" dirty="0">
              <a:solidFill>
                <a:srgbClr val="00206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8 Rectángulo">
            <a:extLst>
              <a:ext uri="{FF2B5EF4-FFF2-40B4-BE49-F238E27FC236}">
                <a16:creationId xmlns="" xmlns:a16="http://schemas.microsoft.com/office/drawing/2014/main" id="{60655992-ACBC-4666-AE1B-6121B1EEF8DD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5" name="5 CuadroTexto">
            <a:extLst>
              <a:ext uri="{FF2B5EF4-FFF2-40B4-BE49-F238E27FC236}">
                <a16:creationId xmlns="" xmlns:a16="http://schemas.microsoft.com/office/drawing/2014/main" id="{C040E3B7-7C07-4CA9-87A4-D435882ECBDA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  <p:extLst>
      <p:ext uri="{BB962C8B-B14F-4D97-AF65-F5344CB8AC3E}">
        <p14:creationId xmlns="" xmlns:p14="http://schemas.microsoft.com/office/powerpoint/2010/main" val="276774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05D462F-5385-4F49-86B3-ABEFDE428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" b="40836"/>
          <a:stretch/>
        </p:blipFill>
        <p:spPr>
          <a:xfrm>
            <a:off x="0" y="1909422"/>
            <a:ext cx="9144000" cy="3391786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="" xmlns:a16="http://schemas.microsoft.com/office/drawing/2014/main" id="{E9498049-8A87-4189-B553-E46AC30319E4}"/>
              </a:ext>
            </a:extLst>
          </p:cNvPr>
          <p:cNvCxnSpPr/>
          <p:nvPr/>
        </p:nvCxnSpPr>
        <p:spPr>
          <a:xfrm>
            <a:off x="4283968" y="1628800"/>
            <a:ext cx="0" cy="20162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D00F848-1240-4EB7-BA73-D0D501716537}"/>
              </a:ext>
            </a:extLst>
          </p:cNvPr>
          <p:cNvSpPr txBox="1"/>
          <p:nvPr/>
        </p:nvSpPr>
        <p:spPr>
          <a:xfrm>
            <a:off x="3887321" y="1259468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</a:rPr>
              <a:t>ACCT1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79CAF57-FE91-41CE-96BC-13A9DC6445CC}"/>
              </a:ext>
            </a:extLst>
          </p:cNvPr>
          <p:cNvSpPr txBox="1"/>
          <p:nvPr/>
        </p:nvSpPr>
        <p:spPr>
          <a:xfrm>
            <a:off x="7524328" y="1267931"/>
            <a:ext cx="12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</a:rPr>
              <a:t>ACCT2/FCT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631542EE-82C7-4CEB-A68C-53328BAA293D}"/>
              </a:ext>
            </a:extLst>
          </p:cNvPr>
          <p:cNvCxnSpPr/>
          <p:nvPr/>
        </p:nvCxnSpPr>
        <p:spPr>
          <a:xfrm>
            <a:off x="8460432" y="1637263"/>
            <a:ext cx="0" cy="207976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C0526AC-4DAA-4A7C-B551-5CC3B7FB0C04}"/>
              </a:ext>
            </a:extLst>
          </p:cNvPr>
          <p:cNvSpPr txBox="1"/>
          <p:nvPr/>
        </p:nvSpPr>
        <p:spPr>
          <a:xfrm>
            <a:off x="395536" y="476672"/>
            <a:ext cx="297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LOCATION OF TOROIDS</a:t>
            </a:r>
          </a:p>
        </p:txBody>
      </p:sp>
    </p:spTree>
    <p:extLst>
      <p:ext uri="{BB962C8B-B14F-4D97-AF65-F5344CB8AC3E}">
        <p14:creationId xmlns="" xmlns:p14="http://schemas.microsoft.com/office/powerpoint/2010/main" val="294413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307" y="135299"/>
            <a:ext cx="163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INTERFACES</a:t>
            </a:r>
          </a:p>
        </p:txBody>
      </p:sp>
      <p:sp>
        <p:nvSpPr>
          <p:cNvPr id="6" name="8 Rectángulo">
            <a:extLst>
              <a:ext uri="{FF2B5EF4-FFF2-40B4-BE49-F238E27FC236}">
                <a16:creationId xmlns="" xmlns:a16="http://schemas.microsoft.com/office/drawing/2014/main" id="{40BA303B-9151-432A-A200-1E4583C0F9BF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5 CuadroTexto">
            <a:extLst>
              <a:ext uri="{FF2B5EF4-FFF2-40B4-BE49-F238E27FC236}">
                <a16:creationId xmlns="" xmlns:a16="http://schemas.microsoft.com/office/drawing/2014/main" id="{7BB6F900-68AE-495E-B060-7990FF5CCBA4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4191A09F-A95C-42B5-AD8B-E6A7E9E0565B}"/>
              </a:ext>
            </a:extLst>
          </p:cNvPr>
          <p:cNvSpPr/>
          <p:nvPr/>
        </p:nvSpPr>
        <p:spPr>
          <a:xfrm>
            <a:off x="3995936" y="5013176"/>
            <a:ext cx="936104" cy="4892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8BE84E75-B7C6-42EF-8506-B7C07E310015}"/>
              </a:ext>
            </a:extLst>
          </p:cNvPr>
          <p:cNvSpPr/>
          <p:nvPr/>
        </p:nvSpPr>
        <p:spPr>
          <a:xfrm>
            <a:off x="5460864" y="4561346"/>
            <a:ext cx="1872208" cy="5574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="" xmlns:a16="http://schemas.microsoft.com/office/drawing/2014/main" id="{C7784773-9755-4B74-A638-C9F43CB13C7B}"/>
              </a:ext>
            </a:extLst>
          </p:cNvPr>
          <p:cNvSpPr/>
          <p:nvPr/>
        </p:nvSpPr>
        <p:spPr>
          <a:xfrm>
            <a:off x="5525804" y="5331508"/>
            <a:ext cx="187220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6EA14500-4347-4F26-A4FC-68A1E8D7BA9C}"/>
              </a:ext>
            </a:extLst>
          </p:cNvPr>
          <p:cNvSpPr/>
          <p:nvPr/>
        </p:nvSpPr>
        <p:spPr>
          <a:xfrm>
            <a:off x="1660152" y="4581998"/>
            <a:ext cx="2020700" cy="3693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C01A38F8-1390-4D4C-A3B6-B71DC614C614}"/>
              </a:ext>
            </a:extLst>
          </p:cNvPr>
          <p:cNvSpPr/>
          <p:nvPr/>
        </p:nvSpPr>
        <p:spPr>
          <a:xfrm>
            <a:off x="1660152" y="5341858"/>
            <a:ext cx="1584176" cy="4634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AABB80E7-DB7B-4E73-92AA-E07E73C4B951}"/>
              </a:ext>
            </a:extLst>
          </p:cNvPr>
          <p:cNvSpPr txBox="1"/>
          <p:nvPr/>
        </p:nvSpPr>
        <p:spPr>
          <a:xfrm>
            <a:off x="4135408" y="5096217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ACCT1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EE6254CF-2557-434A-9407-A4B15C668F97}"/>
              </a:ext>
            </a:extLst>
          </p:cNvPr>
          <p:cNvSpPr txBox="1"/>
          <p:nvPr/>
        </p:nvSpPr>
        <p:spPr>
          <a:xfrm>
            <a:off x="1748720" y="4621778"/>
            <a:ext cx="193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</a:rPr>
              <a:t>Beam dump vessel design</a:t>
            </a:r>
          </a:p>
          <a:p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B0649CC-1F24-4E97-AEBA-891851DC19AD}"/>
              </a:ext>
            </a:extLst>
          </p:cNvPr>
          <p:cNvSpPr txBox="1"/>
          <p:nvPr/>
        </p:nvSpPr>
        <p:spPr>
          <a:xfrm>
            <a:off x="5580112" y="4609253"/>
            <a:ext cx="176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</a:rPr>
              <a:t>Cable length to electronics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2B3443F7-D054-4D20-B56D-DC5F24D4ACB9}"/>
              </a:ext>
            </a:extLst>
          </p:cNvPr>
          <p:cNvSpPr txBox="1"/>
          <p:nvPr/>
        </p:nvSpPr>
        <p:spPr>
          <a:xfrm>
            <a:off x="1907704" y="534359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</a:rPr>
              <a:t>EPDM gasket (Vacuum)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EFD8F30E-B5EE-491C-8AE3-7AA9F343868B}"/>
              </a:ext>
            </a:extLst>
          </p:cNvPr>
          <p:cNvSpPr txBox="1"/>
          <p:nvPr/>
        </p:nvSpPr>
        <p:spPr>
          <a:xfrm>
            <a:off x="5601522" y="543041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External fields from quadrupoles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="" xmlns:a16="http://schemas.microsoft.com/office/drawing/2014/main" id="{1FB23871-63D1-450F-92E9-770AF46BF8E8}"/>
              </a:ext>
            </a:extLst>
          </p:cNvPr>
          <p:cNvSpPr/>
          <p:nvPr/>
        </p:nvSpPr>
        <p:spPr>
          <a:xfrm>
            <a:off x="3596170" y="3943798"/>
            <a:ext cx="2016224" cy="3797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F02868DD-AD05-449D-96F8-52A7C7FE433E}"/>
              </a:ext>
            </a:extLst>
          </p:cNvPr>
          <p:cNvSpPr txBox="1"/>
          <p:nvPr/>
        </p:nvSpPr>
        <p:spPr>
          <a:xfrm>
            <a:off x="3712639" y="4015806"/>
            <a:ext cx="1611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</a:rPr>
              <a:t>Electrical specifications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="" xmlns:a16="http://schemas.microsoft.com/office/drawing/2014/main" id="{C806DBD1-243D-473D-86C5-5D6DF25D89DB}"/>
              </a:ext>
            </a:extLst>
          </p:cNvPr>
          <p:cNvSpPr/>
          <p:nvPr/>
        </p:nvSpPr>
        <p:spPr>
          <a:xfrm>
            <a:off x="3887924" y="6021288"/>
            <a:ext cx="126139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9FC8D4AD-4783-444E-87CF-1487C943E5B1}"/>
              </a:ext>
            </a:extLst>
          </p:cNvPr>
          <p:cNvSpPr txBox="1"/>
          <p:nvPr/>
        </p:nvSpPr>
        <p:spPr>
          <a:xfrm>
            <a:off x="3866405" y="6067454"/>
            <a:ext cx="1282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Radiation aspects</a:t>
            </a:r>
          </a:p>
        </p:txBody>
      </p:sp>
      <p:cxnSp>
        <p:nvCxnSpPr>
          <p:cNvPr id="45" name="Conector: angular 44">
            <a:extLst>
              <a:ext uri="{FF2B5EF4-FFF2-40B4-BE49-F238E27FC236}">
                <a16:creationId xmlns="" xmlns:a16="http://schemas.microsoft.com/office/drawing/2014/main" id="{969CEE6D-43F8-4AB6-9CE3-E7F17D9CE17C}"/>
              </a:ext>
            </a:extLst>
          </p:cNvPr>
          <p:cNvCxnSpPr>
            <a:cxnSpLocks/>
            <a:stCxn id="5" idx="0"/>
            <a:endCxn id="34" idx="2"/>
          </p:cNvCxnSpPr>
          <p:nvPr/>
        </p:nvCxnSpPr>
        <p:spPr>
          <a:xfrm rot="5400000" flipH="1" flipV="1">
            <a:off x="4189339" y="4598233"/>
            <a:ext cx="689593" cy="1402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r 46">
            <a:extLst>
              <a:ext uri="{FF2B5EF4-FFF2-40B4-BE49-F238E27FC236}">
                <a16:creationId xmlns="" xmlns:a16="http://schemas.microsoft.com/office/drawing/2014/main" id="{8C8B5390-DA5A-42B6-B077-E3F3F827DBDA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 flipV="1">
            <a:off x="4932040" y="4840086"/>
            <a:ext cx="528824" cy="4177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="" xmlns:a16="http://schemas.microsoft.com/office/drawing/2014/main" id="{940D6214-E42C-4C17-8B82-54E980BE71A0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4932040" y="5257800"/>
            <a:ext cx="593764" cy="4337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r 52">
            <a:extLst>
              <a:ext uri="{FF2B5EF4-FFF2-40B4-BE49-F238E27FC236}">
                <a16:creationId xmlns="" xmlns:a16="http://schemas.microsoft.com/office/drawing/2014/main" id="{56EC4D3F-81CD-467B-BAB0-428A5A923E5E}"/>
              </a:ext>
            </a:extLst>
          </p:cNvPr>
          <p:cNvCxnSpPr>
            <a:cxnSpLocks/>
            <a:stCxn id="5" idx="2"/>
            <a:endCxn id="36" idx="0"/>
          </p:cNvCxnSpPr>
          <p:nvPr/>
        </p:nvCxnSpPr>
        <p:spPr>
          <a:xfrm rot="16200000" flipH="1">
            <a:off x="4231873" y="5734538"/>
            <a:ext cx="518865" cy="546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: angular 56">
            <a:extLst>
              <a:ext uri="{FF2B5EF4-FFF2-40B4-BE49-F238E27FC236}">
                <a16:creationId xmlns="" xmlns:a16="http://schemas.microsoft.com/office/drawing/2014/main" id="{6D44B8A5-5D65-4048-8DF6-BA8A53D6FE31}"/>
              </a:ext>
            </a:extLst>
          </p:cNvPr>
          <p:cNvCxnSpPr>
            <a:cxnSpLocks/>
            <a:stCxn id="5" idx="1"/>
            <a:endCxn id="13" idx="3"/>
          </p:cNvCxnSpPr>
          <p:nvPr/>
        </p:nvCxnSpPr>
        <p:spPr>
          <a:xfrm rot="10800000" flipV="1">
            <a:off x="3244328" y="5257799"/>
            <a:ext cx="751608" cy="3157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r 58">
            <a:extLst>
              <a:ext uri="{FF2B5EF4-FFF2-40B4-BE49-F238E27FC236}">
                <a16:creationId xmlns="" xmlns:a16="http://schemas.microsoft.com/office/drawing/2014/main" id="{4D7478C4-0F95-4E86-B66B-1004801FB961}"/>
              </a:ext>
            </a:extLst>
          </p:cNvPr>
          <p:cNvCxnSpPr>
            <a:cxnSpLocks/>
            <a:stCxn id="5" idx="1"/>
            <a:endCxn id="16" idx="3"/>
          </p:cNvCxnSpPr>
          <p:nvPr/>
        </p:nvCxnSpPr>
        <p:spPr>
          <a:xfrm rot="10800000">
            <a:off x="3688460" y="4852612"/>
            <a:ext cx="307476" cy="4051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: esquinas redondeadas 71">
            <a:extLst>
              <a:ext uri="{FF2B5EF4-FFF2-40B4-BE49-F238E27FC236}">
                <a16:creationId xmlns="" xmlns:a16="http://schemas.microsoft.com/office/drawing/2014/main" id="{EE9277B3-AEA5-4E73-8DB9-3D21FBC4F584}"/>
              </a:ext>
            </a:extLst>
          </p:cNvPr>
          <p:cNvSpPr/>
          <p:nvPr/>
        </p:nvSpPr>
        <p:spPr>
          <a:xfrm>
            <a:off x="3887924" y="1844824"/>
            <a:ext cx="1368152" cy="4210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uadroTexto 72">
            <a:extLst>
              <a:ext uri="{FF2B5EF4-FFF2-40B4-BE49-F238E27FC236}">
                <a16:creationId xmlns="" xmlns:a16="http://schemas.microsoft.com/office/drawing/2014/main" id="{1499FE1D-2BF0-4AB3-B3F8-6399E3AD6AB8}"/>
              </a:ext>
            </a:extLst>
          </p:cNvPr>
          <p:cNvSpPr txBox="1"/>
          <p:nvPr/>
        </p:nvSpPr>
        <p:spPr>
          <a:xfrm>
            <a:off x="3851920" y="1916832"/>
            <a:ext cx="1382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Combo ACCT2/FCT</a:t>
            </a:r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="" xmlns:a16="http://schemas.microsoft.com/office/drawing/2014/main" id="{98A7F32D-BA7C-4A9E-864C-CBEFB9489A82}"/>
              </a:ext>
            </a:extLst>
          </p:cNvPr>
          <p:cNvSpPr/>
          <p:nvPr/>
        </p:nvSpPr>
        <p:spPr>
          <a:xfrm>
            <a:off x="1876176" y="1124744"/>
            <a:ext cx="1687712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="" xmlns:a16="http://schemas.microsoft.com/office/drawing/2014/main" id="{4938255D-6520-4730-9E50-88ABC9B26468}"/>
              </a:ext>
            </a:extLst>
          </p:cNvPr>
          <p:cNvSpPr/>
          <p:nvPr/>
        </p:nvSpPr>
        <p:spPr>
          <a:xfrm>
            <a:off x="1536274" y="1904058"/>
            <a:ext cx="1702710" cy="5888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adroTexto 75">
            <a:extLst>
              <a:ext uri="{FF2B5EF4-FFF2-40B4-BE49-F238E27FC236}">
                <a16:creationId xmlns="" xmlns:a16="http://schemas.microsoft.com/office/drawing/2014/main" id="{0A46CF53-0A59-47AC-9415-3EC8EF1B0EB3}"/>
              </a:ext>
            </a:extLst>
          </p:cNvPr>
          <p:cNvSpPr txBox="1"/>
          <p:nvPr/>
        </p:nvSpPr>
        <p:spPr>
          <a:xfrm>
            <a:off x="1965531" y="1124744"/>
            <a:ext cx="159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Magnetic Shielding design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="" xmlns:a16="http://schemas.microsoft.com/office/drawing/2014/main" id="{CB6F1E4F-0279-447A-A911-E05CB5525747}"/>
              </a:ext>
            </a:extLst>
          </p:cNvPr>
          <p:cNvSpPr txBox="1"/>
          <p:nvPr/>
        </p:nvSpPr>
        <p:spPr>
          <a:xfrm>
            <a:off x="1679893" y="1955448"/>
            <a:ext cx="140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External fields from quadrupoles</a:t>
            </a: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="" xmlns:a16="http://schemas.microsoft.com/office/drawing/2014/main" id="{F4BBECA4-DFB6-4AB2-B074-AE634C5C8177}"/>
              </a:ext>
            </a:extLst>
          </p:cNvPr>
          <p:cNvSpPr/>
          <p:nvPr/>
        </p:nvSpPr>
        <p:spPr>
          <a:xfrm>
            <a:off x="5148064" y="921245"/>
            <a:ext cx="1440160" cy="6387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adroTexto 78">
            <a:extLst>
              <a:ext uri="{FF2B5EF4-FFF2-40B4-BE49-F238E27FC236}">
                <a16:creationId xmlns="" xmlns:a16="http://schemas.microsoft.com/office/drawing/2014/main" id="{C6E162FB-72F1-4573-951E-009721822331}"/>
              </a:ext>
            </a:extLst>
          </p:cNvPr>
          <p:cNvSpPr txBox="1"/>
          <p:nvPr/>
        </p:nvSpPr>
        <p:spPr>
          <a:xfrm>
            <a:off x="5162829" y="908720"/>
            <a:ext cx="1425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Flanges tolerances from adjacent devices</a:t>
            </a:r>
          </a:p>
        </p:txBody>
      </p:sp>
      <p:sp>
        <p:nvSpPr>
          <p:cNvPr id="80" name="Rectángulo: esquinas redondeadas 79">
            <a:extLst>
              <a:ext uri="{FF2B5EF4-FFF2-40B4-BE49-F238E27FC236}">
                <a16:creationId xmlns="" xmlns:a16="http://schemas.microsoft.com/office/drawing/2014/main" id="{11ABBA77-E743-443B-ADA4-2838A723BE8D}"/>
              </a:ext>
            </a:extLst>
          </p:cNvPr>
          <p:cNvSpPr/>
          <p:nvPr/>
        </p:nvSpPr>
        <p:spPr>
          <a:xfrm>
            <a:off x="5738893" y="2060848"/>
            <a:ext cx="1594179" cy="5188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uadroTexto 80">
            <a:extLst>
              <a:ext uri="{FF2B5EF4-FFF2-40B4-BE49-F238E27FC236}">
                <a16:creationId xmlns="" xmlns:a16="http://schemas.microsoft.com/office/drawing/2014/main" id="{A8E5BF3D-3488-4DA1-84DD-CAF16F9C3FB4}"/>
              </a:ext>
            </a:extLst>
          </p:cNvPr>
          <p:cNvSpPr txBox="1"/>
          <p:nvPr/>
        </p:nvSpPr>
        <p:spPr>
          <a:xfrm>
            <a:off x="5877204" y="2065822"/>
            <a:ext cx="145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Integration within beam line (Vacuum)</a:t>
            </a:r>
          </a:p>
        </p:txBody>
      </p:sp>
      <p:sp>
        <p:nvSpPr>
          <p:cNvPr id="82" name="Rectángulo: esquinas redondeadas 81">
            <a:extLst>
              <a:ext uri="{FF2B5EF4-FFF2-40B4-BE49-F238E27FC236}">
                <a16:creationId xmlns="" xmlns:a16="http://schemas.microsoft.com/office/drawing/2014/main" id="{D1855873-878F-47F0-93FB-2D8810AA901D}"/>
              </a:ext>
            </a:extLst>
          </p:cNvPr>
          <p:cNvSpPr/>
          <p:nvPr/>
        </p:nvSpPr>
        <p:spPr>
          <a:xfrm>
            <a:off x="4683734" y="2883902"/>
            <a:ext cx="1184410" cy="6171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adroTexto 82">
            <a:extLst>
              <a:ext uri="{FF2B5EF4-FFF2-40B4-BE49-F238E27FC236}">
                <a16:creationId xmlns="" xmlns:a16="http://schemas.microsoft.com/office/drawing/2014/main" id="{F6D82E6E-99C7-45AE-8FAA-5247104F5ED5}"/>
              </a:ext>
            </a:extLst>
          </p:cNvPr>
          <p:cNvSpPr txBox="1"/>
          <p:nvPr/>
        </p:nvSpPr>
        <p:spPr>
          <a:xfrm>
            <a:off x="4800203" y="2955910"/>
            <a:ext cx="103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</a:rPr>
              <a:t>Electrical specifications</a:t>
            </a:r>
          </a:p>
        </p:txBody>
      </p:sp>
      <p:sp>
        <p:nvSpPr>
          <p:cNvPr id="84" name="Rectángulo: esquinas redondeadas 83">
            <a:extLst>
              <a:ext uri="{FF2B5EF4-FFF2-40B4-BE49-F238E27FC236}">
                <a16:creationId xmlns="" xmlns:a16="http://schemas.microsoft.com/office/drawing/2014/main" id="{BAE3F572-8209-410C-9A7A-2EBEF599C922}"/>
              </a:ext>
            </a:extLst>
          </p:cNvPr>
          <p:cNvSpPr/>
          <p:nvPr/>
        </p:nvSpPr>
        <p:spPr>
          <a:xfrm>
            <a:off x="2724310" y="2852936"/>
            <a:ext cx="1487650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uadroTexto 84">
            <a:extLst>
              <a:ext uri="{FF2B5EF4-FFF2-40B4-BE49-F238E27FC236}">
                <a16:creationId xmlns="" xmlns:a16="http://schemas.microsoft.com/office/drawing/2014/main" id="{3151A998-AE82-4F7A-A665-2EF45E7C786C}"/>
              </a:ext>
            </a:extLst>
          </p:cNvPr>
          <p:cNvSpPr txBox="1"/>
          <p:nvPr/>
        </p:nvSpPr>
        <p:spPr>
          <a:xfrm>
            <a:off x="2830371" y="2917540"/>
            <a:ext cx="127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Cable length to electronics</a:t>
            </a:r>
          </a:p>
        </p:txBody>
      </p:sp>
      <p:cxnSp>
        <p:nvCxnSpPr>
          <p:cNvPr id="86" name="Conector: angular 85">
            <a:extLst>
              <a:ext uri="{FF2B5EF4-FFF2-40B4-BE49-F238E27FC236}">
                <a16:creationId xmlns="" xmlns:a16="http://schemas.microsoft.com/office/drawing/2014/main" id="{C9EEA074-B66F-4666-BC23-4ED0D3BD2770}"/>
              </a:ext>
            </a:extLst>
          </p:cNvPr>
          <p:cNvCxnSpPr>
            <a:stCxn id="72" idx="0"/>
            <a:endCxn id="79" idx="1"/>
          </p:cNvCxnSpPr>
          <p:nvPr/>
        </p:nvCxnSpPr>
        <p:spPr>
          <a:xfrm rot="5400000" flipH="1" flipV="1">
            <a:off x="4560945" y="1242941"/>
            <a:ext cx="612938" cy="5908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: angular 86">
            <a:extLst>
              <a:ext uri="{FF2B5EF4-FFF2-40B4-BE49-F238E27FC236}">
                <a16:creationId xmlns="" xmlns:a16="http://schemas.microsoft.com/office/drawing/2014/main" id="{D85B90BC-F808-4322-8BBA-AFB65F330E78}"/>
              </a:ext>
            </a:extLst>
          </p:cNvPr>
          <p:cNvCxnSpPr>
            <a:stCxn id="72" idx="0"/>
            <a:endCxn id="74" idx="3"/>
          </p:cNvCxnSpPr>
          <p:nvPr/>
        </p:nvCxnSpPr>
        <p:spPr>
          <a:xfrm rot="16200000" flipV="1">
            <a:off x="3833918" y="1106742"/>
            <a:ext cx="468052" cy="10081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: angular 87">
            <a:extLst>
              <a:ext uri="{FF2B5EF4-FFF2-40B4-BE49-F238E27FC236}">
                <a16:creationId xmlns="" xmlns:a16="http://schemas.microsoft.com/office/drawing/2014/main" id="{06AB53D8-0C8D-44DB-BB3D-C89F9FA773DE}"/>
              </a:ext>
            </a:extLst>
          </p:cNvPr>
          <p:cNvCxnSpPr>
            <a:stCxn id="73" idx="3"/>
            <a:endCxn id="80" idx="1"/>
          </p:cNvCxnSpPr>
          <p:nvPr/>
        </p:nvCxnSpPr>
        <p:spPr>
          <a:xfrm>
            <a:off x="5234221" y="2055332"/>
            <a:ext cx="504672" cy="2649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: angular 88">
            <a:extLst>
              <a:ext uri="{FF2B5EF4-FFF2-40B4-BE49-F238E27FC236}">
                <a16:creationId xmlns="" xmlns:a16="http://schemas.microsoft.com/office/drawing/2014/main" id="{42DB6BFE-ABE3-4006-B3F4-612AF59752F9}"/>
              </a:ext>
            </a:extLst>
          </p:cNvPr>
          <p:cNvCxnSpPr>
            <a:cxnSpLocks/>
            <a:stCxn id="72" idx="2"/>
            <a:endCxn id="82" idx="0"/>
          </p:cNvCxnSpPr>
          <p:nvPr/>
        </p:nvCxnSpPr>
        <p:spPr>
          <a:xfrm rot="16200000" flipH="1">
            <a:off x="4614938" y="2222900"/>
            <a:ext cx="618063" cy="7039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: angular 89">
            <a:extLst>
              <a:ext uri="{FF2B5EF4-FFF2-40B4-BE49-F238E27FC236}">
                <a16:creationId xmlns="" xmlns:a16="http://schemas.microsoft.com/office/drawing/2014/main" id="{04549C76-D1F6-4EF6-80A0-ECD942F5B2CB}"/>
              </a:ext>
            </a:extLst>
          </p:cNvPr>
          <p:cNvCxnSpPr>
            <a:cxnSpLocks/>
            <a:stCxn id="72" idx="2"/>
            <a:endCxn id="84" idx="0"/>
          </p:cNvCxnSpPr>
          <p:nvPr/>
        </p:nvCxnSpPr>
        <p:spPr>
          <a:xfrm rot="5400000">
            <a:off x="3726520" y="2007455"/>
            <a:ext cx="587097" cy="11038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: angular 90">
            <a:extLst>
              <a:ext uri="{FF2B5EF4-FFF2-40B4-BE49-F238E27FC236}">
                <a16:creationId xmlns="" xmlns:a16="http://schemas.microsoft.com/office/drawing/2014/main" id="{2030DB28-48A0-4E6D-9DCE-05CEE3C463AD}"/>
              </a:ext>
            </a:extLst>
          </p:cNvPr>
          <p:cNvCxnSpPr>
            <a:stCxn id="73" idx="1"/>
            <a:endCxn id="75" idx="3"/>
          </p:cNvCxnSpPr>
          <p:nvPr/>
        </p:nvCxnSpPr>
        <p:spPr>
          <a:xfrm rot="10800000" flipV="1">
            <a:off x="3238984" y="2055331"/>
            <a:ext cx="612936" cy="1431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51A5B2D7-F99D-4834-B03C-634909AC5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3127595"/>
              </p:ext>
            </p:extLst>
          </p:nvPr>
        </p:nvGraphicFramePr>
        <p:xfrm>
          <a:off x="1785918" y="3500438"/>
          <a:ext cx="5328592" cy="2521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9733">
                  <a:extLst>
                    <a:ext uri="{9D8B030D-6E8A-4147-A177-3AD203B41FA5}">
                      <a16:colId xmlns="" xmlns:a16="http://schemas.microsoft.com/office/drawing/2014/main" val="3523493259"/>
                    </a:ext>
                  </a:extLst>
                </a:gridCol>
                <a:gridCol w="2278859">
                  <a:extLst>
                    <a:ext uri="{9D8B030D-6E8A-4147-A177-3AD203B41FA5}">
                      <a16:colId xmlns="" xmlns:a16="http://schemas.microsoft.com/office/drawing/2014/main" val="2866042811"/>
                    </a:ext>
                  </a:extLst>
                </a:gridCol>
              </a:tblGrid>
              <a:tr h="4202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ACCT bandwidth (3 dB)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≥1 MHz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14509088"/>
                  </a:ext>
                </a:extLst>
              </a:tr>
              <a:tr h="4202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ACCT lower cut-off (3 dB)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 3 Hz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67637701"/>
                  </a:ext>
                </a:extLst>
              </a:tr>
              <a:tr h="4202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Beam current (nominal)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80 </a:t>
                      </a:r>
                      <a:r>
                        <a:rPr lang="en-GB" sz="1600" dirty="0" err="1">
                          <a:effectLst/>
                          <a:latin typeface="Calibri Light" panose="020F0302020204030204" pitchFamily="34" charset="0"/>
                        </a:rPr>
                        <a:t>mA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13162481"/>
                  </a:ext>
                </a:extLst>
              </a:tr>
              <a:tr h="4202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Electronics full scale range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±10 V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98015127"/>
                  </a:ext>
                </a:extLst>
              </a:tr>
              <a:tr h="4202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FCT bandwidth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&gt;352 MHz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97169451"/>
                  </a:ext>
                </a:extLst>
              </a:tr>
              <a:tr h="4202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 Light" panose="020F0302020204030204" pitchFamily="34" charset="0"/>
                        </a:rPr>
                        <a:t>FCT readout rise/fall time</a:t>
                      </a:r>
                      <a:endParaRPr lang="es-ES" sz="18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libri Light" panose="020F0302020204030204" pitchFamily="34" charset="0"/>
                        </a:rPr>
                        <a:t>&lt;10 ns</a:t>
                      </a:r>
                      <a:endParaRPr lang="es-ES" sz="18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6414701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CADC3B7-61B7-45C3-BF43-7C6748736F1D}"/>
              </a:ext>
            </a:extLst>
          </p:cNvPr>
          <p:cNvSpPr txBox="1"/>
          <p:nvPr/>
        </p:nvSpPr>
        <p:spPr>
          <a:xfrm>
            <a:off x="2295168" y="2852366"/>
            <a:ext cx="439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Main measurement requirements of </a:t>
            </a:r>
            <a:r>
              <a:rPr lang="en-GB" dirty="0" err="1">
                <a:solidFill>
                  <a:srgbClr val="002060"/>
                </a:solidFill>
              </a:rPr>
              <a:t>toroids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785794"/>
            <a:ext cx="6841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 Light" pitchFamily="34" charset="0"/>
              </a:rPr>
              <a:t>TOROIDS FUNCTIONS:</a:t>
            </a:r>
          </a:p>
          <a:p>
            <a:endParaRPr lang="en-US" sz="3200" dirty="0">
              <a:solidFill>
                <a:srgbClr val="002060"/>
              </a:solidFill>
              <a:latin typeface="Calibri Ligh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 Light" pitchFamily="34" charset="0"/>
              </a:rPr>
              <a:t>ACCT1, ACCT2: MEBT beam current, </a:t>
            </a:r>
            <a:r>
              <a:rPr lang="en-US" sz="2000" dirty="0" err="1">
                <a:solidFill>
                  <a:srgbClr val="002060"/>
                </a:solidFill>
                <a:latin typeface="Calibri Light" pitchFamily="34" charset="0"/>
              </a:rPr>
              <a:t>macropulse</a:t>
            </a:r>
            <a:endParaRPr lang="en-US" sz="2000" dirty="0">
              <a:solidFill>
                <a:srgbClr val="002060"/>
              </a:solidFill>
              <a:latin typeface="Calibri Ligh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 Light" pitchFamily="34" charset="0"/>
              </a:rPr>
              <a:t>FCT: Chopper rise/fall time, Beam fast timing characteristics</a:t>
            </a:r>
          </a:p>
        </p:txBody>
      </p:sp>
      <p:sp>
        <p:nvSpPr>
          <p:cNvPr id="5" name="8 Rectángulo">
            <a:extLst>
              <a:ext uri="{FF2B5EF4-FFF2-40B4-BE49-F238E27FC236}">
                <a16:creationId xmlns="" xmlns:a16="http://schemas.microsoft.com/office/drawing/2014/main" id="{4D0CB732-1809-4F40-AD2A-B860F52F58D0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="" xmlns:a16="http://schemas.microsoft.com/office/drawing/2014/main" id="{0B6422EC-57C6-4721-B19D-F773FFBEE02E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  <p:extLst>
      <p:ext uri="{BB962C8B-B14F-4D97-AF65-F5344CB8AC3E}">
        <p14:creationId xmlns="" xmlns:p14="http://schemas.microsoft.com/office/powerpoint/2010/main" val="51380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8E85A8DF-E9CD-40C2-8D5F-DB1D7E837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0172261"/>
              </p:ext>
            </p:extLst>
          </p:nvPr>
        </p:nvGraphicFramePr>
        <p:xfrm>
          <a:off x="4071934" y="1643050"/>
          <a:ext cx="4572000" cy="126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="" xmlns:a16="http://schemas.microsoft.com/office/drawing/2014/main" val="2428528175"/>
                    </a:ext>
                  </a:extLst>
                </a:gridCol>
                <a:gridCol w="1130300">
                  <a:extLst>
                    <a:ext uri="{9D8B030D-6E8A-4147-A177-3AD203B41FA5}">
                      <a16:colId xmlns="" xmlns:a16="http://schemas.microsoft.com/office/drawing/2014/main" val="821577674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1370822892"/>
                    </a:ext>
                  </a:extLst>
                </a:gridCol>
              </a:tblGrid>
              <a:tr h="259715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chemeClr val="bg1"/>
                          </a:solidFill>
                          <a:effectLst/>
                          <a:latin typeface="Calibri Light" pitchFamily="34" charset="0"/>
                        </a:rPr>
                        <a:t>Quadrupoles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Calibri Light" pitchFamily="34" charset="0"/>
                        </a:rPr>
                        <a:t> field data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229160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2060"/>
                          </a:solidFill>
                          <a:effectLst/>
                          <a:latin typeface="Calibri Light" pitchFamily="34" charset="0"/>
                        </a:rPr>
                        <a:t>Q4 Gradient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2060"/>
                          </a:solidFill>
                          <a:effectLst/>
                          <a:latin typeface="Calibri Light" pitchFamily="34" charset="0"/>
                        </a:rPr>
                        <a:t>5 T/m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2060"/>
                          </a:solidFill>
                          <a:effectLst/>
                          <a:latin typeface="Calibri Light" pitchFamily="34" charset="0"/>
                        </a:rPr>
                        <a:t>+20%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937816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Calibri Light" pitchFamily="34" charset="0"/>
                        </a:rPr>
                        <a:t>Q5 Gradient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2060"/>
                          </a:solidFill>
                          <a:effectLst/>
                          <a:latin typeface="Calibri Light" pitchFamily="34" charset="0"/>
                        </a:rPr>
                        <a:t>6.5 T/m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2060"/>
                          </a:solidFill>
                          <a:effectLst/>
                          <a:latin typeface="Calibri Light" pitchFamily="34" charset="0"/>
                        </a:rPr>
                        <a:t>+20%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4708875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Calibri Light" pitchFamily="34" charset="0"/>
                        </a:rPr>
                        <a:t>ACCT1 distance from Q4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2060"/>
                          </a:solidFill>
                          <a:effectLst/>
                          <a:latin typeface="Calibri Light" pitchFamily="34" charset="0"/>
                        </a:rPr>
                        <a:t>373 mm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9559630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2060"/>
                          </a:solidFill>
                          <a:effectLst/>
                          <a:latin typeface="Calibri Light" pitchFamily="34" charset="0"/>
                        </a:rPr>
                        <a:t>ACCT1 distance from Q5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Calibri Light" pitchFamily="34" charset="0"/>
                        </a:rPr>
                        <a:t>339 mm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54011756"/>
                  </a:ext>
                </a:extLst>
              </a:tr>
            </a:tbl>
          </a:graphicData>
        </a:graphic>
      </p:graphicFrame>
      <p:pic>
        <p:nvPicPr>
          <p:cNvPr id="3073" name="Picture 1">
            <a:extLst>
              <a:ext uri="{FF2B5EF4-FFF2-40B4-BE49-F238E27FC236}">
                <a16:creationId xmlns="" xmlns:a16="http://schemas.microsoft.com/office/drawing/2014/main" id="{EF47FDC5-479B-4C0B-9F5B-70EB10EDA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85" t="19202" r="20122" b="22002"/>
          <a:stretch>
            <a:fillRect/>
          </a:stretch>
        </p:blipFill>
        <p:spPr bwMode="auto">
          <a:xfrm>
            <a:off x="4716016" y="3068960"/>
            <a:ext cx="3605014" cy="33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4598E6B-C3D5-4EDB-B264-78328B12C2F5}"/>
              </a:ext>
            </a:extLst>
          </p:cNvPr>
          <p:cNvSpPr/>
          <p:nvPr/>
        </p:nvSpPr>
        <p:spPr>
          <a:xfrm>
            <a:off x="4071934" y="928670"/>
            <a:ext cx="4464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 Light" pitchFamily="34" charset="0"/>
                <a:ea typeface="Times New Roman" panose="02020603050405020304" pitchFamily="18" charset="0"/>
              </a:rPr>
              <a:t>External magnetic field sources for ACCT1</a:t>
            </a:r>
            <a:endParaRPr lang="en-US" sz="2000" dirty="0">
              <a:solidFill>
                <a:srgbClr val="002060"/>
              </a:solidFill>
              <a:latin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00438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Calibri Light" pitchFamily="34" charset="0"/>
              </a:rPr>
              <a:t>The external magnetic fields generated by quadrupoles are far lower than ACCT1 toroid  limit.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  <a:latin typeface="Calibri Light" pitchFamily="34" charset="0"/>
              </a:rPr>
              <a:t>Radial</a:t>
            </a:r>
            <a:r>
              <a:rPr lang="en-US" dirty="0">
                <a:solidFill>
                  <a:srgbClr val="002060"/>
                </a:solidFill>
                <a:latin typeface="Calibri Light" pitchFamily="34" charset="0"/>
              </a:rPr>
              <a:t>: 2 </a:t>
            </a:r>
            <a:r>
              <a:rPr lang="en-US" dirty="0" err="1">
                <a:solidFill>
                  <a:srgbClr val="002060"/>
                </a:solidFill>
                <a:latin typeface="Calibri Light" pitchFamily="34" charset="0"/>
              </a:rPr>
              <a:t>mT</a:t>
            </a:r>
            <a:r>
              <a:rPr lang="en-US" dirty="0">
                <a:solidFill>
                  <a:srgbClr val="002060"/>
                </a:solidFill>
                <a:latin typeface="Calibri Light" pitchFamily="34" charset="0"/>
              </a:rPr>
              <a:t> max </a:t>
            </a:r>
          </a:p>
          <a:p>
            <a:pPr algn="just"/>
            <a:r>
              <a:rPr lang="en-US" b="1" dirty="0">
                <a:solidFill>
                  <a:srgbClr val="002060"/>
                </a:solidFill>
                <a:latin typeface="Calibri Light" pitchFamily="34" charset="0"/>
              </a:rPr>
              <a:t>Transverse</a:t>
            </a:r>
            <a:r>
              <a:rPr lang="en-US" dirty="0">
                <a:solidFill>
                  <a:srgbClr val="002060"/>
                </a:solidFill>
                <a:latin typeface="Calibri Light" pitchFamily="34" charset="0"/>
              </a:rPr>
              <a:t> : 10 </a:t>
            </a:r>
            <a:r>
              <a:rPr lang="en-US" dirty="0" err="1">
                <a:solidFill>
                  <a:srgbClr val="002060"/>
                </a:solidFill>
                <a:latin typeface="Calibri Light" pitchFamily="34" charset="0"/>
              </a:rPr>
              <a:t>mT</a:t>
            </a:r>
            <a:r>
              <a:rPr lang="en-US" dirty="0">
                <a:solidFill>
                  <a:srgbClr val="002060"/>
                </a:solidFill>
                <a:latin typeface="Calibri Light" pitchFamily="34" charset="0"/>
              </a:rPr>
              <a:t> max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28604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Calibri Light" pitchFamily="34" charset="0"/>
              </a:rPr>
              <a:t>ACCT1</a:t>
            </a:r>
          </a:p>
        </p:txBody>
      </p:sp>
      <p:sp>
        <p:nvSpPr>
          <p:cNvPr id="7" name="8 Rectángulo">
            <a:extLst>
              <a:ext uri="{FF2B5EF4-FFF2-40B4-BE49-F238E27FC236}">
                <a16:creationId xmlns="" xmlns:a16="http://schemas.microsoft.com/office/drawing/2014/main" id="{37503D00-4A8C-4823-88FB-B881F95BE6F8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8" name="5 CuadroTexto">
            <a:extLst>
              <a:ext uri="{FF2B5EF4-FFF2-40B4-BE49-F238E27FC236}">
                <a16:creationId xmlns="" xmlns:a16="http://schemas.microsoft.com/office/drawing/2014/main" id="{91D20635-1AD8-4D20-B7E9-29969B35892A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  <p:extLst>
      <p:ext uri="{BB962C8B-B14F-4D97-AF65-F5344CB8AC3E}">
        <p14:creationId xmlns="" xmlns:p14="http://schemas.microsoft.com/office/powerpoint/2010/main" val="84779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="" xmlns:a16="http://schemas.microsoft.com/office/drawing/2014/main" id="{9EE0269A-9A6F-4AD0-89D7-717B1CC0D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29" y="2420888"/>
            <a:ext cx="2132831" cy="323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293BC51-08C1-4110-9CC8-8972A4C7EE42}"/>
              </a:ext>
            </a:extLst>
          </p:cNvPr>
          <p:cNvSpPr txBox="1"/>
          <p:nvPr/>
        </p:nvSpPr>
        <p:spPr>
          <a:xfrm>
            <a:off x="1099641" y="413746"/>
            <a:ext cx="207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ACCT1 </a:t>
            </a:r>
            <a:r>
              <a:rPr lang="en-US" sz="2400" b="1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Location</a:t>
            </a:r>
            <a:endParaRPr lang="en-US" sz="24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="" xmlns:a16="http://schemas.microsoft.com/office/drawing/2014/main" id="{EB868C78-785E-4094-BBF3-73BB6A156283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0" name="5 CuadroTexto">
            <a:extLst>
              <a:ext uri="{FF2B5EF4-FFF2-40B4-BE49-F238E27FC236}">
                <a16:creationId xmlns="" xmlns:a16="http://schemas.microsoft.com/office/drawing/2014/main" id="{3171192F-EA27-41A0-8DCC-7A96AD72AFAC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  <p:pic>
        <p:nvPicPr>
          <p:cNvPr id="7" name="Imagen 6" descr="Imagen que contiene cosa&#10;&#10;Descripción generada con confianza alta">
            <a:extLst>
              <a:ext uri="{FF2B5EF4-FFF2-40B4-BE49-F238E27FC236}">
                <a16:creationId xmlns="" xmlns:a16="http://schemas.microsoft.com/office/drawing/2014/main" id="{E6AD6A5C-8602-4DA3-8670-1F5E051EC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7" y="971846"/>
            <a:ext cx="4248397" cy="2638478"/>
          </a:xfrm>
          <a:prstGeom prst="rect">
            <a:avLst/>
          </a:prstGeom>
        </p:spPr>
      </p:pic>
      <p:pic>
        <p:nvPicPr>
          <p:cNvPr id="12" name="Imagen 11" descr="Imagen que contiene cosa&#10;&#10;Descripción generada con confianza muy alta">
            <a:extLst>
              <a:ext uri="{FF2B5EF4-FFF2-40B4-BE49-F238E27FC236}">
                <a16:creationId xmlns="" xmlns:a16="http://schemas.microsoft.com/office/drawing/2014/main" id="{EB76438E-89CC-4D82-911D-6221742CF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7" y="3399155"/>
            <a:ext cx="4030006" cy="310361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139952" y="3399155"/>
            <a:ext cx="1303615" cy="55763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02BF8AB-FB5D-4EB1-8CCA-E831C49FFB3E}"/>
              </a:ext>
            </a:extLst>
          </p:cNvPr>
          <p:cNvSpPr txBox="1"/>
          <p:nvPr/>
        </p:nvSpPr>
        <p:spPr>
          <a:xfrm>
            <a:off x="4342002" y="4871882"/>
            <a:ext cx="861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Calibration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9B628AA-59AC-4CA4-BC4B-5060BDAE7BE5}"/>
              </a:ext>
            </a:extLst>
          </p:cNvPr>
          <p:cNvSpPr txBox="1"/>
          <p:nvPr/>
        </p:nvSpPr>
        <p:spPr>
          <a:xfrm>
            <a:off x="3923928" y="6104329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Signal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="" xmlns:a16="http://schemas.microsoft.com/office/drawing/2014/main" id="{B1652B22-F744-4612-BA0D-4E4A1E67416F}"/>
              </a:ext>
            </a:extLst>
          </p:cNvPr>
          <p:cNvCxnSpPr>
            <a:cxnSpLocks/>
          </p:cNvCxnSpPr>
          <p:nvPr/>
        </p:nvCxnSpPr>
        <p:spPr>
          <a:xfrm flipH="1">
            <a:off x="4283968" y="5148881"/>
            <a:ext cx="430695" cy="224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="" xmlns:a16="http://schemas.microsoft.com/office/drawing/2014/main" id="{2F098BEC-D8C5-4B2D-8381-A29CDD397D88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3275856" y="5713659"/>
            <a:ext cx="648072" cy="5291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5D2934BA-FAC9-422E-BBB9-D8EFA1D6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8" y="7748"/>
            <a:ext cx="611277" cy="40599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="" xmlns:p14="http://schemas.microsoft.com/office/powerpoint/2010/main" val="57422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3BFB522-6C0F-46A3-9102-23354A0CABB4}"/>
              </a:ext>
            </a:extLst>
          </p:cNvPr>
          <p:cNvSpPr txBox="1"/>
          <p:nvPr/>
        </p:nvSpPr>
        <p:spPr>
          <a:xfrm>
            <a:off x="765549" y="548680"/>
            <a:ext cx="269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RADIATION ASPECTS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21442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alibri Light" panose="020F0302020204030204" pitchFamily="34" charset="0"/>
              </a:rPr>
              <a:t>Since the ACCT1 is located just after beam dump, the radiation aspects of the toroid has been investigated. The expected radiation dose calculation in the document ESS-0087737 )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6" y="2071678"/>
          <a:ext cx="6744812" cy="3754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7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6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4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65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itchFamily="34" charset="0"/>
                        </a:rPr>
                        <a:t>ACCT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itchFamily="34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 Light" pitchFamily="34" charset="0"/>
                        </a:rPr>
                        <a:t>Radiation Resistance (</a:t>
                      </a:r>
                      <a:r>
                        <a:rPr lang="en-US" sz="1600" dirty="0" err="1">
                          <a:latin typeface="Calibri Light" pitchFamily="34" charset="0"/>
                        </a:rPr>
                        <a:t>Gy</a:t>
                      </a:r>
                      <a:r>
                        <a:rPr lang="en-US" sz="1600" dirty="0">
                          <a:latin typeface="Calibri Light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Wiring Insulation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PVC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2x10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5</a:t>
                      </a:r>
                      <a:r>
                        <a:rPr lang="en-US" sz="1600" strike="noStrike" baseline="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 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Fiber 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&gt;10</a:t>
                      </a:r>
                      <a:r>
                        <a:rPr lang="en-US" sz="1600" strike="noStrike" baseline="300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8</a:t>
                      </a:r>
                      <a:endParaRPr lang="en-US" sz="1600" strike="noStrike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noStrike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+Rubber Adhesive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&gt;10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Stress Absorbent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Silicon Rubber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 Tape SIR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5x10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Silicon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 Rubber SIR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2x10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BNO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ETFE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Tefzel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10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SMA (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Rad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-Hard)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PEEK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6x10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7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SMA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PTFE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10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002060"/>
                        </a:solidFill>
                        <a:latin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 Light" pitchFamily="34" charset="0"/>
                        </a:rPr>
                        <a:t>Not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8 Rectángulo">
            <a:extLst>
              <a:ext uri="{FF2B5EF4-FFF2-40B4-BE49-F238E27FC236}">
                <a16:creationId xmlns="" xmlns:a16="http://schemas.microsoft.com/office/drawing/2014/main" id="{F7C91C38-76D1-47D8-9067-B8912B282622}"/>
              </a:ext>
            </a:extLst>
          </p:cNvPr>
          <p:cNvSpPr>
            <a:spLocks/>
          </p:cNvSpPr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="" xmlns:a16="http://schemas.microsoft.com/office/drawing/2014/main" id="{DF28C59F-7BEB-43FD-8793-AD844CCD3BC0}"/>
              </a:ext>
            </a:extLst>
          </p:cNvPr>
          <p:cNvSpPr txBox="1"/>
          <p:nvPr/>
        </p:nvSpPr>
        <p:spPr>
          <a:xfrm>
            <a:off x="35496" y="6525344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fornian FB" pitchFamily="18" charset="0"/>
              </a:rPr>
              <a:t>CDR: BCM</a:t>
            </a:r>
          </a:p>
        </p:txBody>
      </p:sp>
    </p:spTree>
    <p:extLst>
      <p:ext uri="{BB962C8B-B14F-4D97-AF65-F5344CB8AC3E}">
        <p14:creationId xmlns="" xmlns:p14="http://schemas.microsoft.com/office/powerpoint/2010/main" val="180439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F5E2D2B-82DA-43D5-A9A2-72E1D3314565}"/>
              </a:ext>
            </a:extLst>
          </p:cNvPr>
          <p:cNvSpPr txBox="1"/>
          <p:nvPr/>
        </p:nvSpPr>
        <p:spPr>
          <a:xfrm>
            <a:off x="571472" y="428604"/>
            <a:ext cx="2304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Combo ACCT/FCT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F81532EB-5BD9-49EC-A869-00291789E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2523669"/>
              </p:ext>
            </p:extLst>
          </p:nvPr>
        </p:nvGraphicFramePr>
        <p:xfrm>
          <a:off x="4074597" y="1285860"/>
          <a:ext cx="4746828" cy="195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548">
                  <a:extLst>
                    <a:ext uri="{9D8B030D-6E8A-4147-A177-3AD203B41FA5}">
                      <a16:colId xmlns="" xmlns:a16="http://schemas.microsoft.com/office/drawing/2014/main" val="119472286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231553276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419591413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752066194"/>
                    </a:ext>
                  </a:extLst>
                </a:gridCol>
              </a:tblGrid>
              <a:tr h="250825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External field data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576721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Q10 (negative or Vertical)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-31.5 T/m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220 A (nominal)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300 A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1091687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Q11 (positive or Horizontal)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24.02 T/m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168 A (nominal)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300 A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00617073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Distance Combo-Q10 (center to center)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100 mm</a:t>
                      </a:r>
                      <a:endParaRPr lang="es-ES" sz="16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0767467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Distance Combo-Q11 (center to center)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100mm</a:t>
                      </a:r>
                      <a:endParaRPr lang="es-ES" sz="16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433206"/>
                  </a:ext>
                </a:extLst>
              </a:tr>
            </a:tbl>
          </a:graphicData>
        </a:graphic>
      </p:graphicFrame>
      <p:pic>
        <p:nvPicPr>
          <p:cNvPr id="4097" name="Picture 1">
            <a:extLst>
              <a:ext uri="{FF2B5EF4-FFF2-40B4-BE49-F238E27FC236}">
                <a16:creationId xmlns="" xmlns:a16="http://schemas.microsoft.com/office/drawing/2014/main" id="{3F69B912-C905-4D18-9A99-2B1AA41E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0" y="3613184"/>
            <a:ext cx="40100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FA41A53B-7AB4-4F27-BF35-8BA977FA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0860"/>
            <a:ext cx="40290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14B97BF-A975-4834-92B1-6B658CED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9950" t="1041"/>
          <a:stretch>
            <a:fillRect/>
          </a:stretch>
        </p:blipFill>
        <p:spPr bwMode="auto">
          <a:xfrm>
            <a:off x="453048" y="1285859"/>
            <a:ext cx="3497465" cy="19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9996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13122</TotalTime>
  <Words>886</Words>
  <Application>Microsoft Office PowerPoint</Application>
  <PresentationFormat>On-screen Show (4:3)</PresentationFormat>
  <Paragraphs>285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Tema de Office</vt:lpstr>
      <vt:lpstr> CDR: BEAM CURRENT MONITORS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 CDR</dc:title>
  <dc:creator>Seadat</dc:creator>
  <cp:lastModifiedBy>Seadat</cp:lastModifiedBy>
  <cp:revision>236</cp:revision>
  <cp:lastPrinted>2017-06-23T09:43:55Z</cp:lastPrinted>
  <dcterms:created xsi:type="dcterms:W3CDTF">2016-06-14T07:22:53Z</dcterms:created>
  <dcterms:modified xsi:type="dcterms:W3CDTF">2017-07-11T11:31:41Z</dcterms:modified>
</cp:coreProperties>
</file>