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1" r:id="rId4"/>
    <p:sldId id="262" r:id="rId5"/>
    <p:sldId id="263" r:id="rId6"/>
    <p:sldId id="265" r:id="rId7"/>
    <p:sldId id="264" r:id="rId8"/>
    <p:sldId id="269" r:id="rId9"/>
    <p:sldId id="266" r:id="rId10"/>
    <p:sldId id="270" r:id="rId11"/>
    <p:sldId id="268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00" autoAdjust="0"/>
    <p:restoredTop sz="93380" autoAdjust="0"/>
  </p:normalViewPr>
  <p:slideViewPr>
    <p:cSldViewPr>
      <p:cViewPr>
        <p:scale>
          <a:sx n="100" d="100"/>
          <a:sy n="100" d="100"/>
        </p:scale>
        <p:origin x="18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2017-07-11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Is</a:t>
            </a:r>
            <a:r>
              <a:rPr lang="en-US" baseline="0" dirty="0" smtClean="0"/>
              <a:t> the 3 MeV lower energy limit OK for Bilbao?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The error limit definition is a BD’s proposal. Bilbao said that they’ll use electronics which fulfill this requirement.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131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not sure we need to specify</a:t>
            </a:r>
            <a:r>
              <a:rPr lang="en-US" baseline="0" dirty="0" smtClean="0"/>
              <a:t> the 0.01 mA precision in addition to the 0.1 mA requirement. But, if Bilbao is happy, there’s no complain.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2794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DOORS 15142 defines the current measurement accuracy as follows: The beam current, averaged over 1 µs, shall be measured with a total measurement error of less than ±0.8 mA.”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9064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not sure we need to specify the</a:t>
            </a:r>
            <a:r>
              <a:rPr lang="en-US" baseline="0" dirty="0" smtClean="0"/>
              <a:t> RMS error, 95% error, and the dynamics range. Two of them seem enough. But, if Bilbao accepts, I have no complain.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1258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same</a:t>
            </a:r>
            <a:r>
              <a:rPr lang="en-US" baseline="0" dirty="0" smtClean="0"/>
              <a:t> comment as WS and NPM. </a:t>
            </a:r>
            <a:r>
              <a:rPr lang="en-US" dirty="0" smtClean="0"/>
              <a:t>I’m not sure we need to specify the</a:t>
            </a:r>
            <a:r>
              <a:rPr lang="en-US" baseline="0" dirty="0" smtClean="0"/>
              <a:t> RMS error, 95% error, and the dynamics range. Two of them seem enough. But, if Bilbao accepts, I have no complain.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189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3</a:t>
            </a:r>
            <a:r>
              <a:rPr lang="en-US" baseline="0" dirty="0" smtClean="0"/>
              <a:t> types of requirements are in Doors but missing in the excel table: 1) input for MPS, 2) precision and sampling of BSM, 3) sampling of profile </a:t>
            </a:r>
            <a:r>
              <a:rPr lang="en-US" baseline="0" dirty="0" smtClean="0"/>
              <a:t>monitor.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As</a:t>
            </a:r>
            <a:r>
              <a:rPr lang="en-US" baseline="0" dirty="0" smtClean="0"/>
              <a:t> long as the systems fulfill these specifications, that’s fine.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Capability of checking the current within the pulse is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9020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11/07/2017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11/07/2017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11/07/2017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11/07/2017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11/07/2017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MEBT PBI and Collimator Requirements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E. </a:t>
            </a:r>
            <a:r>
              <a:rPr lang="en-GB" sz="2000" dirty="0" err="1" smtClean="0">
                <a:solidFill>
                  <a:schemeClr val="bg1"/>
                </a:solidFill>
              </a:rPr>
              <a:t>Sargsyan</a:t>
            </a:r>
            <a:r>
              <a:rPr lang="en-GB" sz="2000" dirty="0" smtClean="0">
                <a:solidFill>
                  <a:schemeClr val="bg1"/>
                </a:solidFill>
              </a:rPr>
              <a:t> and R. Miyamoto (ESS-AD)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12-13 of July, 2017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MEBT Bilbao Instrumentation CDR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 collimator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 locations to cover the phase space.</a:t>
            </a:r>
          </a:p>
          <a:p>
            <a:pPr lvl="1"/>
            <a:r>
              <a:rPr lang="en-US" dirty="0" smtClean="0"/>
              <a:t>Roughly speaking, ~180 </a:t>
            </a:r>
            <a:r>
              <a:rPr lang="en-US" dirty="0" err="1" smtClean="0"/>
              <a:t>deg</a:t>
            </a:r>
            <a:r>
              <a:rPr lang="en-US" dirty="0" smtClean="0"/>
              <a:t> is covered for x and ~360 </a:t>
            </a:r>
            <a:r>
              <a:rPr lang="en-US" dirty="0" err="1" smtClean="0"/>
              <a:t>deg</a:t>
            </a:r>
            <a:r>
              <a:rPr lang="en-US" dirty="0" smtClean="0"/>
              <a:t> for </a:t>
            </a:r>
            <a:r>
              <a:rPr lang="en-US" dirty="0" smtClean="0"/>
              <a:t>y.</a:t>
            </a:r>
          </a:p>
          <a:p>
            <a:pPr lvl="1"/>
            <a:r>
              <a:rPr lang="en-US" dirty="0" smtClean="0"/>
              <a:t>Due to the space limitation, only one plane per location.</a:t>
            </a:r>
          </a:p>
          <a:p>
            <a:r>
              <a:rPr lang="en-US" dirty="0" smtClean="0"/>
              <a:t>Peak power for each jaw.</a:t>
            </a:r>
          </a:p>
          <a:p>
            <a:pPr lvl="1"/>
            <a:r>
              <a:rPr lang="en-US" dirty="0" smtClean="0"/>
              <a:t>Studies indicated that the collimators don’t do much if placed at 3.5-sigma.</a:t>
            </a:r>
          </a:p>
          <a:p>
            <a:pPr lvl="1"/>
            <a:r>
              <a:rPr lang="en-US" dirty="0" smtClean="0"/>
              <a:t>On the other hand, placing at 2.5-sigma was found hard.</a:t>
            </a:r>
          </a:p>
          <a:p>
            <a:pPr lvl="1"/>
            <a:r>
              <a:rPr lang="en-US" dirty="0" smtClean="0"/>
              <a:t>Beam physics initially suggested 3-sigma (~0.13% per jaw) and in the end ~0.25% (565 W peak power) + some margin was agreed.</a:t>
            </a:r>
          </a:p>
          <a:p>
            <a:r>
              <a:rPr lang="en-US" dirty="0" smtClean="0"/>
              <a:t>Charge measurement is to observe the sub-% level removal by each collimator jaw. Note, 0.1% of the 62.5 mA and 50 us beam is ~3 </a:t>
            </a:r>
            <a:r>
              <a:rPr lang="en-US" dirty="0" err="1" smtClean="0"/>
              <a:t>nC</a:t>
            </a:r>
            <a:r>
              <a:rPr lang="en-US" dirty="0" smtClean="0"/>
              <a:t>, which is 3 times of the required resolution.</a:t>
            </a:r>
          </a:p>
          <a:p>
            <a:r>
              <a:rPr lang="en-US" dirty="0" smtClean="0"/>
              <a:t>Regarding the movement, to simply put, we want to move each jaw in a step of 50 us (and limit the opening to 2 mm).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6385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Backup: PBI layout and envelope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429000"/>
            <a:ext cx="5318125" cy="304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6410"/>
            <a:ext cx="8389620" cy="129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3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and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list the requirements for PBIs (relative to this review) and collimator.</a:t>
            </a:r>
          </a:p>
          <a:p>
            <a:pPr lvl="1"/>
            <a:r>
              <a:rPr lang="en-US" dirty="0" smtClean="0"/>
              <a:t>PBI common requirements</a:t>
            </a:r>
          </a:p>
          <a:p>
            <a:pPr lvl="1"/>
            <a:r>
              <a:rPr lang="en-US" dirty="0" smtClean="0"/>
              <a:t>FC requirements</a:t>
            </a:r>
          </a:p>
          <a:p>
            <a:pPr lvl="1"/>
            <a:r>
              <a:rPr lang="en-US" dirty="0" smtClean="0"/>
              <a:t>BCM and FBCM requirements</a:t>
            </a:r>
          </a:p>
          <a:p>
            <a:pPr lvl="1"/>
            <a:r>
              <a:rPr lang="en-US" dirty="0" smtClean="0"/>
              <a:t>WS and NPM requirements</a:t>
            </a:r>
          </a:p>
          <a:p>
            <a:pPr lvl="1"/>
            <a:r>
              <a:rPr lang="en-US" dirty="0" smtClean="0"/>
              <a:t>EMU requirements</a:t>
            </a:r>
          </a:p>
          <a:p>
            <a:pPr lvl="1"/>
            <a:r>
              <a:rPr lang="en-US" dirty="0"/>
              <a:t>Missing(?) PBI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Collimator requirements</a:t>
            </a:r>
          </a:p>
          <a:p>
            <a:r>
              <a:rPr lang="en-US" b="1" dirty="0" smtClean="0"/>
              <a:t>Requirements have been agreed by both </a:t>
            </a:r>
            <a:r>
              <a:rPr lang="en-US" b="1" dirty="0" smtClean="0"/>
              <a:t>parties</a:t>
            </a:r>
            <a:endParaRPr lang="en-US" b="1" dirty="0" smtClean="0"/>
          </a:p>
          <a:p>
            <a:pPr lvl="1"/>
            <a:r>
              <a:rPr lang="en-US" dirty="0" smtClean="0"/>
              <a:t>Looking at them again, a few points are highlighted, just to make 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84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requirements for MEBT PBIs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5984621"/>
            <a:ext cx="6504432" cy="64477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These are standard beam parameter ranges.</a:t>
            </a:r>
          </a:p>
          <a:p>
            <a:r>
              <a:rPr lang="en-US" dirty="0" smtClean="0"/>
              <a:t>Error limitation looks extremely stringent. Is this feasible?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534469"/>
              </p:ext>
            </p:extLst>
          </p:nvPr>
        </p:nvGraphicFramePr>
        <p:xfrm>
          <a:off x="228600" y="1594612"/>
          <a:ext cx="8610600" cy="4145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14187"/>
                <a:gridCol w="6196413"/>
              </a:tblGrid>
              <a:tr h="2581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PBI energy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Proton beam instrumentation in the MEBT section shall function over a proton beam energy range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3.0 MeV - 3.8 MeV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PBI peak current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Proton beam instrumentation in the MEBT section shall function over a peak beam current range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 mA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65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PBI pulse length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Proton beam instrumentation in the MEBT section shall function over a proton beam pulse length range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 µs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2.980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ms</a:t>
                      </a:r>
                      <a:r>
                        <a:rPr lang="en-US" sz="1400" dirty="0" err="1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PBI pulse-by-pulse measurement update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Unless specifically stated, all instrumentation shall be able to perform the measurements and report the relevant PV data at a repetition rate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14 Hz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invasive measurements beam modes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invasive measurements </a:t>
                      </a:r>
                      <a:r>
                        <a:rPr lang="en-US" sz="1400" dirty="0" smtClean="0"/>
                        <a:t>in the MEBT section shall be possible for beam pulse lengths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 µs </a:t>
                      </a:r>
                      <a:r>
                        <a:rPr lang="en-US" sz="1400" dirty="0" smtClean="0"/>
                        <a:t>at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14 Hz </a:t>
                      </a:r>
                      <a:r>
                        <a:rPr lang="en-US" sz="1400" dirty="0" smtClean="0"/>
                        <a:t>and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50 µs </a:t>
                      </a:r>
                      <a:r>
                        <a:rPr lang="en-US" sz="1400" dirty="0" smtClean="0"/>
                        <a:t>at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Hz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388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instrumentation measurement aperture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measurements in the MEBT section shall function for beam distributions within the area of the beam pipe in the section.</a:t>
                      </a:r>
                      <a:endParaRPr lang="en-US" sz="1400" dirty="0"/>
                    </a:p>
                  </a:txBody>
                  <a:tcPr/>
                </a:tc>
              </a:tr>
              <a:tr h="6195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PBI measurement error limit definition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Unless specifically stated, instrumentation shall be designed so that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measurement in 2.4e8</a:t>
                      </a:r>
                      <a:r>
                        <a:rPr lang="en-US" sz="1400" dirty="0" smtClean="0"/>
                        <a:t> is allowed to be outside the specified allowed error limits for each requirement.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90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13767"/>
              </p:ext>
            </p:extLst>
          </p:nvPr>
        </p:nvGraphicFramePr>
        <p:xfrm>
          <a:off x="304800" y="1981200"/>
          <a:ext cx="8534400" cy="34835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5791200"/>
              </a:tblGrid>
              <a:tr h="23866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05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current in the MEBT section shall be </a:t>
                      </a:r>
                      <a:r>
                        <a:rPr lang="en-US" sz="1400" dirty="0" err="1" smtClean="0"/>
                        <a:t>measurered</a:t>
                      </a:r>
                      <a:r>
                        <a:rPr lang="en-US" sz="1400" dirty="0" smtClean="0"/>
                        <a:t> in at least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 locations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31991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stopper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MEBT shall be equipped with an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insertable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beam stop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5727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invasive calibration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There shall be a possibility to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measure beam current with higher accuracy </a:t>
                      </a:r>
                      <a:r>
                        <a:rPr lang="en-US" sz="1400" dirty="0" smtClean="0"/>
                        <a:t>for calibration purposes in the MEBT section. This measurement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can be invasive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05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invasive calibration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high accuracy beam current measurement shall have a total measurement error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±0.1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057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invasive calibration measurement precision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high accuracy beam current measurement shall have a precision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sigma ≤ 0.01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5727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invasive calibration measurement integration 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high accuracy beam current measurement time resolution, defined as the interval between independent reported measurement readouts, shall be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≤ 1 µs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1371600" y="5885534"/>
            <a:ext cx="6096000" cy="47081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Accuracy, precision, and sampling rate </a:t>
            </a:r>
            <a:r>
              <a:rPr lang="en-US" smtClean="0"/>
              <a:t>feasible?</a:t>
            </a:r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3668520"/>
            <a:ext cx="850392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83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BCM and FBCM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5348922"/>
            <a:ext cx="8336280" cy="130080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DOORS, 0.8 mA accuracy was defined for over 1 us.</a:t>
            </a:r>
          </a:p>
          <a:p>
            <a:r>
              <a:rPr lang="en-US" dirty="0" smtClean="0"/>
              <a:t>What’s important for the FBCM is to confirm the empty buckets. (Shouldn’t we specify the noise level instead of the accuracy?)</a:t>
            </a:r>
          </a:p>
          <a:p>
            <a:r>
              <a:rPr lang="en-US" dirty="0" smtClean="0"/>
              <a:t>Not sure the synchronization of the chopper and FBCM is feasible and necessary. (Can’t we confirm the pulse length with BCM?).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993430"/>
              </p:ext>
            </p:extLst>
          </p:nvPr>
        </p:nvGraphicFramePr>
        <p:xfrm>
          <a:off x="304800" y="1676400"/>
          <a:ext cx="8458200" cy="3413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24200"/>
                <a:gridCol w="5334000"/>
              </a:tblGrid>
              <a:tr h="24332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current in the MEBT section shall be </a:t>
                      </a:r>
                      <a:r>
                        <a:rPr lang="en-US" sz="1400" dirty="0" smtClean="0"/>
                        <a:t>measured </a:t>
                      </a:r>
                      <a:r>
                        <a:rPr lang="en-US" sz="1400" dirty="0" smtClean="0"/>
                        <a:t>in at least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 locations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fast beam current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current shall be measured to determine the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proton number per bunch downstream of the chopper system</a:t>
                      </a:r>
                      <a:r>
                        <a:rPr lang="en-US" sz="1400" dirty="0" smtClean="0"/>
                        <a:t>, with the purpose to determine the MEBT chopping efficiency.</a:t>
                      </a:r>
                      <a:endParaRPr lang="en-US" sz="1400" dirty="0"/>
                    </a:p>
                  </a:txBody>
                  <a:tcPr/>
                </a:tc>
              </a:tr>
              <a:tr h="26129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measurement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current shall be measured in the range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0 - 80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current shall be measured with a total measurement error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±0.8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fast beam current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chopping efficiency current measurement shall have a total measurement error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±0.8 mA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36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fast beam current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chopping efficiency current measurement shall be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synchronized with the onset of the chopper voltage rise/fall to better than ±1.4 ns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04800" y="4038600"/>
            <a:ext cx="845820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04800" y="3218688"/>
            <a:ext cx="845820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339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 and NPM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75" y="5767769"/>
            <a:ext cx="8229600" cy="40443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Accuracy, resolution, and dynamics range feasible?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13874"/>
              </p:ext>
            </p:extLst>
          </p:nvPr>
        </p:nvGraphicFramePr>
        <p:xfrm>
          <a:off x="552450" y="1809611"/>
          <a:ext cx="7962900" cy="36271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59377"/>
                <a:gridCol w="5603523"/>
              </a:tblGrid>
              <a:tr h="14484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996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shall be </a:t>
                      </a:r>
                      <a:r>
                        <a:rPr lang="en-US" sz="1400" dirty="0" smtClean="0"/>
                        <a:t>measured </a:t>
                      </a:r>
                      <a:r>
                        <a:rPr lang="en-US" sz="1400" dirty="0" smtClean="0"/>
                        <a:t>in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at least 3 locations</a:t>
                      </a:r>
                      <a:r>
                        <a:rPr lang="en-US" sz="1400" dirty="0" smtClean="0"/>
                        <a:t> in the MEBT section.</a:t>
                      </a:r>
                      <a:endParaRPr lang="en-US" sz="1400" dirty="0"/>
                    </a:p>
                  </a:txBody>
                  <a:tcPr/>
                </a:tc>
              </a:tr>
              <a:tr h="4996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measurement planes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measurement shall consist of one horizontal and one vertical measurement. Both measurements shall independently fulfill all requirements.</a:t>
                      </a:r>
                      <a:endParaRPr lang="en-US" sz="1400" dirty="0"/>
                    </a:p>
                  </a:txBody>
                  <a:tcPr/>
                </a:tc>
              </a:tr>
              <a:tr h="4996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RMS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shall be measured with a total measurement error in the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RMS</a:t>
                      </a:r>
                      <a:r>
                        <a:rPr lang="en-US" sz="1400" dirty="0" smtClean="0"/>
                        <a:t> extension of the beam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±10%.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76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95%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shall be measured with a total measurement error in the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95% </a:t>
                      </a:r>
                      <a:r>
                        <a:rPr lang="en-US" sz="1400" dirty="0" smtClean="0"/>
                        <a:t>extension of the beam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±10%.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462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measurement resolution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shall be measured with a spatial resolution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≤ 0.05 mm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24623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beam profile measurement dynamic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beam profile measurement shall have 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dynamic range of 1000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3400" y="3352800"/>
            <a:ext cx="798195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849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EMU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403775"/>
              </p:ext>
            </p:extLst>
          </p:nvPr>
        </p:nvGraphicFramePr>
        <p:xfrm>
          <a:off x="304800" y="2068691"/>
          <a:ext cx="8534400" cy="3108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9400"/>
                <a:gridCol w="5715000"/>
              </a:tblGrid>
              <a:tr h="204372">
                <a:tc>
                  <a:txBody>
                    <a:bodyPr/>
                    <a:lstStyle/>
                    <a:p>
                      <a:r>
                        <a:rPr lang="en-US" sz="140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539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phase space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beam distribution in transverse phase space shall be </a:t>
                      </a:r>
                      <a:r>
                        <a:rPr lang="en-US" sz="1400" dirty="0" smtClean="0"/>
                        <a:t>measured </a:t>
                      </a:r>
                      <a:r>
                        <a:rPr lang="en-US" sz="1400" dirty="0" smtClean="0"/>
                        <a:t>in the MEBT section. The measurement can be invasive.</a:t>
                      </a:r>
                      <a:endParaRPr lang="en-US" sz="1400" dirty="0"/>
                    </a:p>
                  </a:txBody>
                  <a:tcPr/>
                </a:tc>
              </a:tr>
              <a:tr h="58546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phase space measurement planes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phase space measurement shall consist of one horizontal and one vertical measurement. Both measurements shall independently fulfill all requirements.</a:t>
                      </a:r>
                      <a:endParaRPr lang="en-US" sz="1400" dirty="0"/>
                    </a:p>
                  </a:txBody>
                  <a:tcPr/>
                </a:tc>
              </a:tr>
              <a:tr h="4539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phase space RMS emittance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RMS</a:t>
                      </a:r>
                      <a:r>
                        <a:rPr lang="en-US" sz="1400" dirty="0" smtClean="0"/>
                        <a:t> emittance shall be measured with a total measurement error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±10 % </a:t>
                      </a:r>
                      <a:r>
                        <a:rPr lang="en-US" sz="1400" dirty="0" smtClean="0"/>
                        <a:t>of the measured value.</a:t>
                      </a:r>
                      <a:endParaRPr lang="en-US" sz="1400" dirty="0"/>
                    </a:p>
                  </a:txBody>
                  <a:tcPr/>
                </a:tc>
              </a:tr>
              <a:tr h="4904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phase space 95% emittance measurement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emittance containing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95% </a:t>
                      </a:r>
                      <a:r>
                        <a:rPr lang="en-US" sz="1400" dirty="0" smtClean="0"/>
                        <a:t>of the beam shall be measured with a total measurement error of less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±10 % </a:t>
                      </a:r>
                      <a:r>
                        <a:rPr lang="en-US" sz="1400" dirty="0" smtClean="0"/>
                        <a:t>of the measured value.</a:t>
                      </a:r>
                      <a:endParaRPr lang="en-US" sz="1400" dirty="0"/>
                    </a:p>
                  </a:txBody>
                  <a:tcPr/>
                </a:tc>
              </a:tr>
              <a:tr h="4539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transverse phase space measurement dynamic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transverse phase space measurement shall have a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dynamic range of 1000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409575" y="5767769"/>
            <a:ext cx="8229600" cy="4044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Accuracy, resolution, and dynamics </a:t>
            </a:r>
            <a:r>
              <a:rPr lang="en-US" smtClean="0"/>
              <a:t>range feasible?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3611880"/>
            <a:ext cx="854964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5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Missing(?) PBI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584" y="6013450"/>
            <a:ext cx="82296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These requirements are in DOORS but not in the excel table.</a:t>
            </a:r>
          </a:p>
          <a:p>
            <a:r>
              <a:rPr lang="en-US" dirty="0" smtClean="0"/>
              <a:t>The requirements of the sampling of the current measurement is important.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649618"/>
              </p:ext>
            </p:extLst>
          </p:nvPr>
        </p:nvGraphicFramePr>
        <p:xfrm>
          <a:off x="304800" y="1688624"/>
          <a:ext cx="8534400" cy="4053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5850"/>
                <a:gridCol w="5788550"/>
              </a:tblGrid>
              <a:tr h="276030">
                <a:tc>
                  <a:txBody>
                    <a:bodyPr/>
                    <a:lstStyle/>
                    <a:p>
                      <a:r>
                        <a:rPr lang="en-US" sz="140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662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MEBT PBI damaging beam detection and mitigation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Beam conditions that are potentially damaging to machine components shall be detected by the instrumentation and reported fast enough so that the conditions can be mitigated before damage occurs.</a:t>
                      </a:r>
                      <a:endParaRPr lang="en-US" sz="1400" dirty="0"/>
                    </a:p>
                  </a:txBody>
                  <a:tcPr/>
                </a:tc>
              </a:tr>
              <a:tr h="46925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MEBT beam current measurement precision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beam current shall be measured with a precision of sigma ≤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1%</a:t>
                      </a:r>
                      <a:r>
                        <a:rPr lang="en-US" sz="1400" dirty="0" smtClean="0"/>
                        <a:t> of the measured value.</a:t>
                      </a:r>
                      <a:endParaRPr lang="en-US" sz="1400" dirty="0"/>
                    </a:p>
                  </a:txBody>
                  <a:tcPr/>
                </a:tc>
              </a:tr>
              <a:tr h="469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MEBT beam current measurement 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The beam current shall be measured with a bandwidth of at least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300 kHz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69251"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MEBT beam current measurement time resolution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beam current measurement time resolution, defined as the interval between independent reported measurement readouts, shall be ≤ </a:t>
                      </a:r>
                      <a:r>
                        <a:rPr lang="en-US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 ns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662471"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MEBT transverse beam profile measurement time resolution, nominal beam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transverse beam profile measurement time resolution, defined as the interval between independent reported measurement readouts, shall be </a:t>
                      </a:r>
                      <a:r>
                        <a:rPr lang="en-US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per pulse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the nominal beam.</a:t>
                      </a:r>
                      <a:endParaRPr lang="en-US" sz="1400" dirty="0"/>
                    </a:p>
                  </a:txBody>
                  <a:tcPr/>
                </a:tc>
              </a:tr>
              <a:tr h="662471"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MEBT transverse beam profile measurement time resolution, tuning beam.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transverse beam profile measurement time resolution, defined as the interval between independent reported measurement readouts, shall be </a:t>
                      </a:r>
                      <a:r>
                        <a:rPr lang="en-US" sz="14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per 1680 pulses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tuning beam modes.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04800" y="2706624"/>
            <a:ext cx="854964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4800" y="4267200"/>
            <a:ext cx="854964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86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Collimator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6571"/>
              </p:ext>
            </p:extLst>
          </p:nvPr>
        </p:nvGraphicFramePr>
        <p:xfrm>
          <a:off x="381000" y="1676400"/>
          <a:ext cx="8305800" cy="4145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93985"/>
                <a:gridCol w="6111815"/>
              </a:tblGrid>
              <a:tr h="245828">
                <a:tc>
                  <a:txBody>
                    <a:bodyPr/>
                    <a:lstStyle/>
                    <a:p>
                      <a:r>
                        <a:rPr lang="en-US" sz="140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number and location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Scrapers shall be placed at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 different locations </a:t>
                      </a:r>
                      <a:r>
                        <a:rPr lang="en-US" sz="1400" dirty="0" smtClean="0"/>
                        <a:t>in the MEBT based on the integrated lattice design</a:t>
                      </a:r>
                      <a:endParaRPr lang="en-US" sz="1400" dirty="0"/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 collimation peak power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Each jaw of the beam scraper shall be able to </a:t>
                      </a:r>
                      <a:r>
                        <a:rPr lang="en-US" sz="1400" dirty="0" smtClean="0"/>
                        <a:t>withstand </a:t>
                      </a:r>
                      <a:r>
                        <a:rPr lang="en-US" sz="1400" dirty="0" smtClean="0"/>
                        <a:t>a minimum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peak power of 625 W</a:t>
                      </a:r>
                      <a:r>
                        <a:rPr lang="en-US" sz="1400" dirty="0" smtClean="0"/>
                        <a:t> for the nominal beam duty cycle</a:t>
                      </a:r>
                      <a:endParaRPr lang="en-US" sz="1400" dirty="0"/>
                    </a:p>
                  </a:txBody>
                  <a:tcPr/>
                </a:tc>
              </a:tr>
              <a:tr h="59952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beam size  at the collimator location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calculations for the design optimization shall consider a proton beam whose distribution projected on the horizontal and vertical axis is represented by </a:t>
                      </a:r>
                      <a:r>
                        <a:rPr lang="en-US" sz="1400" dirty="0" smtClean="0"/>
                        <a:t>Gaussian </a:t>
                      </a:r>
                      <a:r>
                        <a:rPr lang="en-US" sz="1400" dirty="0" smtClean="0"/>
                        <a:t>distributions with </a:t>
                      </a:r>
                      <a:r>
                        <a:rPr lang="en-US" sz="1400" dirty="0" err="1" smtClean="0"/>
                        <a:t>sigmas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smtClean="0"/>
                        <a:t>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and 3 mm </a:t>
                      </a:r>
                      <a:r>
                        <a:rPr lang="en-US" sz="1400" dirty="0" smtClean="0"/>
                        <a:t>respectively in x and y.</a:t>
                      </a:r>
                      <a:endParaRPr lang="en-US" sz="1400" dirty="0"/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measurement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Each scraper jaw shall be instrumented such as to measure a minimum charge of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nano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Coulomb integrated over a period of 50 micro seconds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jaw translation 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Each scraper jaw shall be movable independently such that its lower part can be located between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2 and 20 mm with respect to the beam axis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position adjustment resolution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scraper jaw transverse position adjustment resolution shall be better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50 µm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  <a:tr h="41790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Beam collimator: jaw position precision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jaw shall be positioned on its axis (vertical or horizontal) with a precision of better than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±50 µm</a:t>
                      </a:r>
                      <a:r>
                        <a:rPr lang="en-US" sz="1400" dirty="0" smtClean="0"/>
                        <a:t>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6142039"/>
            <a:ext cx="6681216" cy="4111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Some comments follow in the next page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6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972</TotalTime>
  <Words>1868</Words>
  <Application>Microsoft Macintosh PowerPoint</Application>
  <PresentationFormat>On-screen Show (4:3)</PresentationFormat>
  <Paragraphs>173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MEBT PBI and Collimator Requirements</vt:lpstr>
      <vt:lpstr>Outline and intro</vt:lpstr>
      <vt:lpstr>Common requirements for MEBT PBIs</vt:lpstr>
      <vt:lpstr>FC requirements</vt:lpstr>
      <vt:lpstr>BCM and FBCM requirements</vt:lpstr>
      <vt:lpstr>WS and NPM requirements</vt:lpstr>
      <vt:lpstr>EMU requirements</vt:lpstr>
      <vt:lpstr>Missing(?) PBI requirements</vt:lpstr>
      <vt:lpstr>Collimator requirements</vt:lpstr>
      <vt:lpstr>Comments on the collimator requirements</vt:lpstr>
      <vt:lpstr>Backup: PBI layout and envelope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Ryoichi Miyamoto</dc:creator>
  <cp:lastModifiedBy>Edgar Sargsyan</cp:lastModifiedBy>
  <cp:revision>58</cp:revision>
  <dcterms:created xsi:type="dcterms:W3CDTF">2017-07-10T11:52:31Z</dcterms:created>
  <dcterms:modified xsi:type="dcterms:W3CDTF">2017-07-11T22:17:52Z</dcterms:modified>
</cp:coreProperties>
</file>