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>
      <p:cViewPr varScale="1">
        <p:scale>
          <a:sx n="112" d="100"/>
          <a:sy n="112" d="100"/>
        </p:scale>
        <p:origin x="16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59D-2F8D-4934-94EE-F04A088FE898}" type="datetimeFigureOut">
              <a:rPr lang="es-ES" smtClean="0"/>
              <a:pPr/>
              <a:t>6/7/17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FB68-F774-43E3-9532-399B59248E6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59D-2F8D-4934-94EE-F04A088FE898}" type="datetimeFigureOut">
              <a:rPr lang="es-ES" smtClean="0"/>
              <a:pPr/>
              <a:t>6/7/17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FB68-F774-43E3-9532-399B59248E6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59D-2F8D-4934-94EE-F04A088FE898}" type="datetimeFigureOut">
              <a:rPr lang="es-ES" smtClean="0"/>
              <a:pPr/>
              <a:t>6/7/17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FB68-F774-43E3-9532-399B59248E6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59D-2F8D-4934-94EE-F04A088FE898}" type="datetimeFigureOut">
              <a:rPr lang="es-ES" smtClean="0"/>
              <a:pPr/>
              <a:t>6/7/17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FB68-F774-43E3-9532-399B59248E6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59D-2F8D-4934-94EE-F04A088FE898}" type="datetimeFigureOut">
              <a:rPr lang="es-ES" smtClean="0"/>
              <a:pPr/>
              <a:t>6/7/17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FB68-F774-43E3-9532-399B59248E6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59D-2F8D-4934-94EE-F04A088FE898}" type="datetimeFigureOut">
              <a:rPr lang="es-ES" smtClean="0"/>
              <a:pPr/>
              <a:t>6/7/17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FB68-F774-43E3-9532-399B59248E6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59D-2F8D-4934-94EE-F04A088FE898}" type="datetimeFigureOut">
              <a:rPr lang="es-ES" smtClean="0"/>
              <a:pPr/>
              <a:t>6/7/17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FB68-F774-43E3-9532-399B59248E6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59D-2F8D-4934-94EE-F04A088FE898}" type="datetimeFigureOut">
              <a:rPr lang="es-ES" smtClean="0"/>
              <a:pPr/>
              <a:t>6/7/17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FB68-F774-43E3-9532-399B59248E6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59D-2F8D-4934-94EE-F04A088FE898}" type="datetimeFigureOut">
              <a:rPr lang="es-ES" smtClean="0"/>
              <a:pPr/>
              <a:t>6/7/17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FB68-F774-43E3-9532-399B59248E6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59D-2F8D-4934-94EE-F04A088FE898}" type="datetimeFigureOut">
              <a:rPr lang="es-ES" smtClean="0"/>
              <a:pPr/>
              <a:t>6/7/17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FB68-F774-43E3-9532-399B59248E6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59D-2F8D-4934-94EE-F04A088FE898}" type="datetimeFigureOut">
              <a:rPr lang="es-ES" smtClean="0"/>
              <a:pPr/>
              <a:t>6/7/17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FB68-F774-43E3-9532-399B59248E6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C59D-2F8D-4934-94EE-F04A088FE898}" type="datetimeFigureOut">
              <a:rPr lang="es-ES" smtClean="0"/>
              <a:pPr/>
              <a:t>6/7/17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4FB68-F774-43E3-9532-399B59248E63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235743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002060"/>
                </a:solidFill>
                <a:latin typeface="Calibri Light" pitchFamily="34" charset="0"/>
              </a:rPr>
              <a:t>MEBT BPM Stripline Plans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71802" y="4429132"/>
            <a:ext cx="23814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Calibri Light" pitchFamily="34" charset="0"/>
              </a:rPr>
              <a:t>S. Varnasseri 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Calibri Light" pitchFamily="34" charset="0"/>
              </a:rPr>
              <a:t>On behalf of BPM team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Calibri Light" pitchFamily="34" charset="0"/>
              </a:rPr>
              <a:t>12-13 July 2017, Bilbao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8" y="7748"/>
            <a:ext cx="1917460" cy="1273538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43512"/>
            <a:ext cx="1512167" cy="1311881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8" name="35 Rectángulo"/>
          <p:cNvSpPr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9" name="CuadroTexto 5"/>
          <p:cNvSpPr txBox="1"/>
          <p:nvPr/>
        </p:nvSpPr>
        <p:spPr>
          <a:xfrm>
            <a:off x="10636" y="6560291"/>
            <a:ext cx="12422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MEBT BPM Plans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02060"/>
                </a:solidFill>
                <a:latin typeface="Calibri Light" pitchFamily="34" charset="0"/>
              </a:rPr>
              <a:t>MEBT BPM Stripline Status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7224" y="2000240"/>
            <a:ext cx="721523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Calibri Light" pitchFamily="34" charset="0"/>
              </a:rPr>
              <a:t>3D Electromagnetic and mechanical Design: Finished February 2016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Calibri Light" pitchFamily="34" charset="0"/>
              </a:rPr>
              <a:t>Prototype fabrication process started: April 2016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Calibri Light" pitchFamily="34" charset="0"/>
              </a:rPr>
              <a:t>Finished first prototype: April 2017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Calibri Light" pitchFamily="34" charset="0"/>
              </a:rPr>
              <a:t>RF measurements of prototype finished: April 2017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Calibri Light" pitchFamily="34" charset="0"/>
              </a:rPr>
              <a:t>Magnetic checks finished: May 2017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Calibri Light" pitchFamily="34" charset="0"/>
              </a:rPr>
              <a:t>BPM CDR: May 2017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Calibri Light" pitchFamily="34" charset="0"/>
              </a:rPr>
              <a:t>Long lead items </a:t>
            </a:r>
            <a:r>
              <a:rPr lang="en-US" sz="2000" dirty="0" smtClean="0">
                <a:solidFill>
                  <a:srgbClr val="002060"/>
                </a:solidFill>
                <a:latin typeface="Calibri Light" pitchFamily="34" charset="0"/>
              </a:rPr>
              <a:t>are ordered</a:t>
            </a:r>
            <a:r>
              <a:rPr lang="en-US" sz="2000" dirty="0">
                <a:solidFill>
                  <a:srgbClr val="002060"/>
                </a:solidFill>
                <a:latin typeface="Calibri Light" pitchFamily="34" charset="0"/>
              </a:rPr>
              <a:t>: June-July 2017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Calibri Light" pitchFamily="34" charset="0"/>
              </a:rPr>
              <a:t>Mechanical improvements (</a:t>
            </a:r>
            <a:r>
              <a:rPr lang="en-US" dirty="0">
                <a:solidFill>
                  <a:srgbClr val="002060"/>
                </a:solidFill>
                <a:latin typeface="Calibri Light" pitchFamily="34" charset="0"/>
              </a:rPr>
              <a:t>in the Arturo presentation</a:t>
            </a:r>
            <a:r>
              <a:rPr lang="en-US" sz="2000" dirty="0">
                <a:solidFill>
                  <a:srgbClr val="002060"/>
                </a:solidFill>
                <a:latin typeface="Calibri Light" pitchFamily="34" charset="0"/>
              </a:rPr>
              <a:t>): June 2017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Calibri Light" pitchFamily="34" charset="0"/>
              </a:rPr>
              <a:t>Manufacturing readiness review: July 2017 </a:t>
            </a:r>
          </a:p>
          <a:p>
            <a:pPr marL="342900" indent="-342900"/>
            <a:endParaRPr lang="en-US" sz="2000" dirty="0">
              <a:solidFill>
                <a:srgbClr val="002060"/>
              </a:solidFill>
              <a:latin typeface="Calibri Light" pitchFamily="34" charset="0"/>
            </a:endParaRPr>
          </a:p>
        </p:txBody>
      </p:sp>
      <p:sp>
        <p:nvSpPr>
          <p:cNvPr id="5" name="35 Rectángulo"/>
          <p:cNvSpPr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0636" y="6560291"/>
            <a:ext cx="12422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MEBT BPM Plans</a:t>
            </a:r>
          </a:p>
        </p:txBody>
      </p:sp>
    </p:spTree>
    <p:extLst>
      <p:ext uri="{BB962C8B-B14F-4D97-AF65-F5344CB8AC3E}">
        <p14:creationId xmlns:p14="http://schemas.microsoft.com/office/powerpoint/2010/main" val="3972119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928865"/>
              </p:ext>
            </p:extLst>
          </p:nvPr>
        </p:nvGraphicFramePr>
        <p:xfrm>
          <a:off x="446566" y="2813736"/>
          <a:ext cx="8261497" cy="347278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04501">
                  <a:extLst>
                    <a:ext uri="{9D8B030D-6E8A-4147-A177-3AD203B41FA5}">
                      <a16:colId xmlns:a16="http://schemas.microsoft.com/office/drawing/2014/main" xmlns="" val="2021268185"/>
                    </a:ext>
                  </a:extLst>
                </a:gridCol>
                <a:gridCol w="2283459">
                  <a:extLst>
                    <a:ext uri="{9D8B030D-6E8A-4147-A177-3AD203B41FA5}">
                      <a16:colId xmlns:a16="http://schemas.microsoft.com/office/drawing/2014/main" xmlns="" val="332483351"/>
                    </a:ext>
                  </a:extLst>
                </a:gridCol>
                <a:gridCol w="861792">
                  <a:extLst>
                    <a:ext uri="{9D8B030D-6E8A-4147-A177-3AD203B41FA5}">
                      <a16:colId xmlns:a16="http://schemas.microsoft.com/office/drawing/2014/main" xmlns="" val="2061694435"/>
                    </a:ext>
                  </a:extLst>
                </a:gridCol>
                <a:gridCol w="912488">
                  <a:extLst>
                    <a:ext uri="{9D8B030D-6E8A-4147-A177-3AD203B41FA5}">
                      <a16:colId xmlns:a16="http://schemas.microsoft.com/office/drawing/2014/main" xmlns="" val="3109963208"/>
                    </a:ext>
                  </a:extLst>
                </a:gridCol>
                <a:gridCol w="670302">
                  <a:extLst>
                    <a:ext uri="{9D8B030D-6E8A-4147-A177-3AD203B41FA5}">
                      <a16:colId xmlns:a16="http://schemas.microsoft.com/office/drawing/2014/main" xmlns="" val="2335284686"/>
                    </a:ext>
                  </a:extLst>
                </a:gridCol>
                <a:gridCol w="898137">
                  <a:extLst>
                    <a:ext uri="{9D8B030D-6E8A-4147-A177-3AD203B41FA5}">
                      <a16:colId xmlns:a16="http://schemas.microsoft.com/office/drawing/2014/main" xmlns="" val="322687478"/>
                    </a:ext>
                  </a:extLst>
                </a:gridCol>
                <a:gridCol w="1148316">
                  <a:extLst>
                    <a:ext uri="{9D8B030D-6E8A-4147-A177-3AD203B41FA5}">
                      <a16:colId xmlns:a16="http://schemas.microsoft.com/office/drawing/2014/main" xmlns="" val="2043277005"/>
                    </a:ext>
                  </a:extLst>
                </a:gridCol>
                <a:gridCol w="882502">
                  <a:extLst>
                    <a:ext uri="{9D8B030D-6E8A-4147-A177-3AD203B41FA5}">
                      <a16:colId xmlns:a16="http://schemas.microsoft.com/office/drawing/2014/main" xmlns="" val="1960904101"/>
                    </a:ext>
                  </a:extLst>
                </a:gridCol>
              </a:tblGrid>
              <a:tr h="330449">
                <a:tc>
                  <a:txBody>
                    <a:bodyPr/>
                    <a:lstStyle/>
                    <a:p>
                      <a:pPr algn="ctr" fontAlgn="b"/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BPM required pieces to fabricate/order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ES" sz="12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ES" sz="12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extLst>
                  <a:ext uri="{0D108BD9-81ED-4DB2-BD59-A6C34878D82A}">
                    <a16:rowId xmlns:a16="http://schemas.microsoft.com/office/drawing/2014/main" xmlns="" val="853023616"/>
                  </a:ext>
                </a:extLst>
              </a:tr>
              <a:tr h="309300">
                <a:tc>
                  <a:txBody>
                    <a:bodyPr/>
                    <a:lstStyle/>
                    <a:p>
                      <a:pPr algn="ctr" fontAlgn="b"/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noProof="0" dirty="0">
                          <a:solidFill>
                            <a:srgbClr val="002060"/>
                          </a:solidFill>
                          <a:effectLst/>
                        </a:rPr>
                        <a:t>Piece</a:t>
                      </a:r>
                      <a:endParaRPr lang="en-US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Absolute Quantity</a:t>
                      </a:r>
                      <a:endParaRPr lang="es-ES" sz="12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Ordering Quantity</a:t>
                      </a:r>
                      <a:endParaRPr lang="es-ES" sz="12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BPM </a:t>
                      </a:r>
                      <a:r>
                        <a:rPr lang="es-ES" sz="1200" b="1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nº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Lead time</a:t>
                      </a:r>
                      <a:endParaRPr lang="es-ES" sz="12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noProof="0" dirty="0">
                          <a:solidFill>
                            <a:srgbClr val="002060"/>
                          </a:solidFill>
                          <a:effectLst/>
                        </a:rPr>
                        <a:t>Receive</a:t>
                      </a:r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noProof="0" dirty="0">
                          <a:solidFill>
                            <a:srgbClr val="002060"/>
                          </a:solidFill>
                          <a:effectLst/>
                        </a:rPr>
                        <a:t>Priority</a:t>
                      </a:r>
                      <a:endParaRPr lang="en-US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</a:t>
                      </a:r>
                      <a:r>
                        <a:rPr lang="es-ES" sz="12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i="0" u="none" strike="noStrike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7240" marR="7240" marT="7240" marB="34752" anchor="b"/>
                </a:tc>
                <a:extLst>
                  <a:ext uri="{0D108BD9-81ED-4DB2-BD59-A6C34878D82A}">
                    <a16:rowId xmlns:a16="http://schemas.microsoft.com/office/drawing/2014/main" xmlns="" val="3600177341"/>
                  </a:ext>
                </a:extLst>
              </a:tr>
              <a:tr h="3093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Feedthrough SMA, W-NM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64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75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1-8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  <a:latin typeface="Century Schoolbook" panose="02040604050505020304" pitchFamily="18" charset="0"/>
                        </a:rPr>
                        <a:t>~</a:t>
                      </a:r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2.5 </a:t>
                      </a:r>
                      <a:r>
                        <a:rPr lang="en-US" sz="1200" b="1" u="none" strike="noStrike" noProof="0" dirty="0">
                          <a:solidFill>
                            <a:srgbClr val="002060"/>
                          </a:solidFill>
                          <a:effectLst/>
                        </a:rPr>
                        <a:t>Months</a:t>
                      </a:r>
                      <a:endParaRPr lang="en-US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High (Aug-17)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June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extLst>
                  <a:ext uri="{0D108BD9-81ED-4DB2-BD59-A6C34878D82A}">
                    <a16:rowId xmlns:a16="http://schemas.microsoft.com/office/drawing/2014/main" xmlns="" val="2296239490"/>
                  </a:ext>
                </a:extLst>
              </a:tr>
              <a:tr h="3093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MEBT-BP-0102-ESS.00-MEC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64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75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1-8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~ 2 </a:t>
                      </a:r>
                      <a:r>
                        <a:rPr lang="en-US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Months</a:t>
                      </a:r>
                      <a:endParaRPr lang="en-US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High(Aug-17)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June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extLst>
                  <a:ext uri="{0D108BD9-81ED-4DB2-BD59-A6C34878D82A}">
                    <a16:rowId xmlns:a16="http://schemas.microsoft.com/office/drawing/2014/main" xmlns="" val="2850821491"/>
                  </a:ext>
                </a:extLst>
              </a:tr>
              <a:tr h="3093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MEBT‐BP‐0101‐ESS.03‐MEC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32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40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1-8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~ 3 Months</a:t>
                      </a:r>
                      <a:endParaRPr lang="es-ES" sz="12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High(Sep-17</a:t>
                      </a:r>
                      <a:r>
                        <a:rPr lang="es-ES" sz="12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extLst>
                  <a:ext uri="{0D108BD9-81ED-4DB2-BD59-A6C34878D82A}">
                    <a16:rowId xmlns:a16="http://schemas.microsoft.com/office/drawing/2014/main" xmlns="" val="2076356087"/>
                  </a:ext>
                </a:extLst>
              </a:tr>
              <a:tr h="3093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MEBT‐BP‐0103‐ESS.02‐MEC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32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50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1-8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~ 3 months</a:t>
                      </a:r>
                      <a:endParaRPr lang="es-ES" sz="12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noProof="0" dirty="0" smtClean="0">
                          <a:solidFill>
                            <a:srgbClr val="002060"/>
                          </a:solidFill>
                          <a:effectLst/>
                        </a:rPr>
                        <a:t>High(Sep-17</a:t>
                      </a:r>
                      <a:r>
                        <a:rPr lang="es-ES" sz="12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extLst>
                  <a:ext uri="{0D108BD9-81ED-4DB2-BD59-A6C34878D82A}">
                    <a16:rowId xmlns:a16="http://schemas.microsoft.com/office/drawing/2014/main" xmlns="" val="1439102994"/>
                  </a:ext>
                </a:extLst>
              </a:tr>
              <a:tr h="3093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MEBT‐BP‐0201‐ESS.03‐MEC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5 </a:t>
                      </a:r>
                      <a:r>
                        <a:rPr lang="en-US" sz="1200" b="1" i="0" u="none" strike="noStrike" noProof="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Types</a:t>
                      </a: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5 </a:t>
                      </a:r>
                      <a:r>
                        <a:rPr lang="en-US" sz="1200" b="1" i="0" u="none" strike="noStrike" noProof="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Types</a:t>
                      </a: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1-8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~ 3 </a:t>
                      </a:r>
                      <a:r>
                        <a:rPr lang="en-US" sz="1200" b="1" u="none" strike="noStrike" noProof="0" dirty="0">
                          <a:solidFill>
                            <a:srgbClr val="002060"/>
                          </a:solidFill>
                          <a:effectLst/>
                        </a:rPr>
                        <a:t>Months</a:t>
                      </a:r>
                      <a:endParaRPr lang="en-US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High(Sep-17)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extLst>
                  <a:ext uri="{0D108BD9-81ED-4DB2-BD59-A6C34878D82A}">
                    <a16:rowId xmlns:a16="http://schemas.microsoft.com/office/drawing/2014/main" xmlns="" val="317897292"/>
                  </a:ext>
                </a:extLst>
              </a:tr>
              <a:tr h="3093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noProof="0" dirty="0">
                          <a:solidFill>
                            <a:srgbClr val="002060"/>
                          </a:solidFill>
                          <a:effectLst/>
                        </a:rPr>
                        <a:t>Rotating</a:t>
                      </a:r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CF </a:t>
                      </a:r>
                      <a:r>
                        <a:rPr lang="en-US" sz="1200" b="1" u="none" strike="noStrike" noProof="0" dirty="0">
                          <a:solidFill>
                            <a:srgbClr val="002060"/>
                          </a:solidFill>
                          <a:effectLst/>
                        </a:rPr>
                        <a:t>Flange</a:t>
                      </a:r>
                      <a:endParaRPr lang="en-US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1-8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~ 2 Months</a:t>
                      </a:r>
                      <a:endParaRPr lang="es-ES" sz="12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Medium(Oct-17)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Sep.</a:t>
                      </a:r>
                    </a:p>
                  </a:txBody>
                  <a:tcPr marL="7240" marR="7240" marT="7240" marB="34752" anchor="b"/>
                </a:tc>
                <a:extLst>
                  <a:ext uri="{0D108BD9-81ED-4DB2-BD59-A6C34878D82A}">
                    <a16:rowId xmlns:a16="http://schemas.microsoft.com/office/drawing/2014/main" xmlns="" val="2585247046"/>
                  </a:ext>
                </a:extLst>
              </a:tr>
              <a:tr h="3093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noProof="0" dirty="0">
                          <a:solidFill>
                            <a:srgbClr val="002060"/>
                          </a:solidFill>
                          <a:effectLst/>
                        </a:rPr>
                        <a:t>Bellow</a:t>
                      </a:r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type1 (short)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~ 2 Months</a:t>
                      </a:r>
                      <a:endParaRPr lang="es-ES" sz="12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Medium(Nov-17)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Sep.</a:t>
                      </a:r>
                    </a:p>
                  </a:txBody>
                  <a:tcPr marL="7240" marR="7240" marT="7240" marB="34752" anchor="b"/>
                </a:tc>
                <a:extLst>
                  <a:ext uri="{0D108BD9-81ED-4DB2-BD59-A6C34878D82A}">
                    <a16:rowId xmlns:a16="http://schemas.microsoft.com/office/drawing/2014/main" xmlns="" val="1837291793"/>
                  </a:ext>
                </a:extLst>
              </a:tr>
              <a:tr h="3093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noProof="0" dirty="0">
                          <a:solidFill>
                            <a:srgbClr val="002060"/>
                          </a:solidFill>
                          <a:effectLst/>
                        </a:rPr>
                        <a:t>Bellow</a:t>
                      </a:r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type2 (</a:t>
                      </a:r>
                      <a:r>
                        <a:rPr lang="en-US" sz="1200" b="1" u="none" strike="noStrike" noProof="0" dirty="0">
                          <a:solidFill>
                            <a:srgbClr val="002060"/>
                          </a:solidFill>
                          <a:effectLst/>
                        </a:rPr>
                        <a:t>long</a:t>
                      </a:r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1,2,3,6,8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~2 </a:t>
                      </a:r>
                      <a:r>
                        <a:rPr lang="en-US" sz="1200" b="1" u="none" strike="noStrike" noProof="0" dirty="0">
                          <a:solidFill>
                            <a:srgbClr val="002060"/>
                          </a:solidFill>
                          <a:effectLst/>
                        </a:rPr>
                        <a:t>Months</a:t>
                      </a:r>
                      <a:endParaRPr lang="en-US" sz="1200" b="1" i="0" u="none" strike="noStrike" noProof="0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Medium(Nov-17)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7240" marR="7240" marT="7240" marB="34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Sep.</a:t>
                      </a:r>
                    </a:p>
                  </a:txBody>
                  <a:tcPr marL="7240" marR="7240" marT="7240" marB="34752" anchor="b"/>
                </a:tc>
                <a:extLst>
                  <a:ext uri="{0D108BD9-81ED-4DB2-BD59-A6C34878D82A}">
                    <a16:rowId xmlns:a16="http://schemas.microsoft.com/office/drawing/2014/main" xmlns="" val="1098478858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861237" y="1286836"/>
            <a:ext cx="34606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+mj-lt"/>
              </a:rPr>
              <a:t>Pieces production plan</a:t>
            </a:r>
          </a:p>
          <a:p>
            <a:r>
              <a:rPr lang="en-US" sz="2000" dirty="0">
                <a:solidFill>
                  <a:srgbClr val="002060"/>
                </a:solidFill>
                <a:latin typeface="+mj-lt"/>
              </a:rPr>
              <a:t>Before welding process</a:t>
            </a: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xmlns="" id="{00000000-0008-0000-0000-00000104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14297" t="41250" r="57344" b="24875"/>
          <a:stretch>
            <a:fillRect/>
          </a:stretch>
        </p:blipFill>
        <p:spPr bwMode="auto">
          <a:xfrm>
            <a:off x="5374755" y="514401"/>
            <a:ext cx="2684723" cy="2004297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sp>
        <p:nvSpPr>
          <p:cNvPr id="5" name="35 Rectángulo"/>
          <p:cNvSpPr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0636" y="6560291"/>
            <a:ext cx="12422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MEBT BPM Plans</a:t>
            </a:r>
          </a:p>
        </p:txBody>
      </p:sp>
    </p:spTree>
    <p:extLst>
      <p:ext uri="{BB962C8B-B14F-4D97-AF65-F5344CB8AC3E}">
        <p14:creationId xmlns:p14="http://schemas.microsoft.com/office/powerpoint/2010/main" val="1387192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42976" y="357166"/>
            <a:ext cx="578647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Calibri Light" pitchFamily="34" charset="0"/>
              </a:rPr>
              <a:t>Verifications </a:t>
            </a:r>
            <a:r>
              <a:rPr lang="en-US" sz="4000" dirty="0" smtClean="0">
                <a:solidFill>
                  <a:srgbClr val="002060"/>
                </a:solidFill>
                <a:latin typeface="Calibri Light" pitchFamily="34" charset="0"/>
              </a:rPr>
              <a:t>and Tests</a:t>
            </a:r>
            <a:endParaRPr lang="en-US" sz="4000" dirty="0">
              <a:solidFill>
                <a:srgbClr val="002060"/>
              </a:solidFill>
              <a:latin typeface="Calibri Light" pitchFamily="34" charset="0"/>
            </a:endParaRPr>
          </a:p>
          <a:p>
            <a:endParaRPr lang="en-US" sz="3200" dirty="0">
              <a:solidFill>
                <a:srgbClr val="002060"/>
              </a:solidFill>
              <a:latin typeface="Calibri Light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</a:rPr>
              <a:t>Pieces </a:t>
            </a:r>
            <a:r>
              <a:rPr lang="en-US" sz="2400" b="1" dirty="0" smtClean="0">
                <a:solidFill>
                  <a:srgbClr val="002060"/>
                </a:solidFill>
                <a:latin typeface="Calibri Light" pitchFamily="34" charset="0"/>
              </a:rPr>
              <a:t>verifications</a:t>
            </a:r>
            <a:endParaRPr lang="en-US" sz="2400" b="1" dirty="0">
              <a:solidFill>
                <a:srgbClr val="002060"/>
              </a:solidFill>
              <a:latin typeface="Calibri Light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</a:rPr>
              <a:t>Metrology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</a:rPr>
              <a:t>Magnetic properties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400" b="1" dirty="0" smtClean="0">
                <a:solidFill>
                  <a:srgbClr val="002060"/>
                </a:solidFill>
                <a:latin typeface="Calibri Light" pitchFamily="34" charset="0"/>
              </a:rPr>
              <a:t>Fabrication/Welding process </a:t>
            </a: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</a:rPr>
              <a:t>verifications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</a:rPr>
              <a:t>Metrology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</a:rPr>
              <a:t>Vacuum leakage tests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  <a:latin typeface="Calibri Light" pitchFamily="34" charset="0"/>
              </a:rPr>
              <a:t>RF </a:t>
            </a: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</a:rPr>
              <a:t>measurements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</a:rPr>
              <a:t>Acceptance </a:t>
            </a:r>
            <a:r>
              <a:rPr lang="en-US" sz="2400" b="1" dirty="0" smtClean="0">
                <a:solidFill>
                  <a:srgbClr val="002060"/>
                </a:solidFill>
                <a:latin typeface="Calibri Light" pitchFamily="34" charset="0"/>
              </a:rPr>
              <a:t>tests and verifications</a:t>
            </a:r>
            <a:endParaRPr lang="en-US" sz="2400" b="1" dirty="0">
              <a:solidFill>
                <a:srgbClr val="002060"/>
              </a:solidFill>
              <a:latin typeface="Calibri Light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  <a:latin typeface="Calibri Light" pitchFamily="34" charset="0"/>
              </a:rPr>
              <a:t>RF </a:t>
            </a: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</a:rPr>
              <a:t>measurements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</a:rPr>
              <a:t>Magnetic permeability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</a:rPr>
              <a:t>Metrology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</a:rPr>
              <a:t>Vacuum leakage tests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bri Light" pitchFamily="34" charset="0"/>
            </a:endParaRPr>
          </a:p>
        </p:txBody>
      </p:sp>
      <p:sp>
        <p:nvSpPr>
          <p:cNvPr id="3" name="35 Rectángulo"/>
          <p:cNvSpPr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0636" y="6560291"/>
            <a:ext cx="12422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MEBT BPM Plans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676130"/>
              </p:ext>
            </p:extLst>
          </p:nvPr>
        </p:nvGraphicFramePr>
        <p:xfrm>
          <a:off x="714348" y="1643050"/>
          <a:ext cx="7643866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48"/>
                <a:gridCol w="4357718"/>
              </a:tblGrid>
              <a:tr h="430753">
                <a:tc>
                  <a:txBody>
                    <a:bodyPr/>
                    <a:lstStyle/>
                    <a:p>
                      <a:r>
                        <a:rPr lang="en-US" sz="2400" b="1" noProof="0" dirty="0" smtClean="0">
                          <a:solidFill>
                            <a:schemeClr val="bg1"/>
                          </a:solidFill>
                          <a:latin typeface="Calibri Light" pitchFamily="34" charset="0"/>
                        </a:rPr>
                        <a:t>Expected Risk</a:t>
                      </a:r>
                      <a:endParaRPr lang="en-US" sz="2400" b="1" noProof="0" dirty="0">
                        <a:solidFill>
                          <a:schemeClr val="bg1"/>
                        </a:solidFill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 smtClean="0">
                          <a:solidFill>
                            <a:schemeClr val="bg1"/>
                          </a:solidFill>
                          <a:latin typeface="Calibri Light" pitchFamily="34" charset="0"/>
                        </a:rPr>
                        <a:t>Status</a:t>
                      </a:r>
                      <a:endParaRPr lang="en-US" sz="2400" noProof="0" dirty="0">
                        <a:solidFill>
                          <a:schemeClr val="bg1"/>
                        </a:solidFill>
                        <a:latin typeface="Calibri Light" pitchFamily="34" charset="0"/>
                      </a:endParaRPr>
                    </a:p>
                  </a:txBody>
                  <a:tcPr/>
                </a:tc>
              </a:tr>
              <a:tr h="775355">
                <a:tc>
                  <a:txBody>
                    <a:bodyPr/>
                    <a:lstStyle/>
                    <a:p>
                      <a:r>
                        <a:rPr lang="en-US" sz="2400" b="1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Do not fulfill RF </a:t>
                      </a:r>
                      <a:r>
                        <a:rPr lang="en-US" sz="2400" b="1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specifications</a:t>
                      </a:r>
                      <a:endParaRPr lang="en-US" sz="2400" b="1" noProof="0" dirty="0">
                        <a:solidFill>
                          <a:srgbClr val="002060"/>
                        </a:solidFill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Closed (Prototype </a:t>
                      </a:r>
                      <a:r>
                        <a:rPr lang="en-US" sz="200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measurements April 2017)</a:t>
                      </a:r>
                      <a:endParaRPr lang="en-US" sz="2000" noProof="0" dirty="0">
                        <a:solidFill>
                          <a:srgbClr val="002060"/>
                        </a:solidFill>
                        <a:latin typeface="Calibri Light" pitchFamily="34" charset="0"/>
                      </a:endParaRPr>
                    </a:p>
                  </a:txBody>
                  <a:tcPr/>
                </a:tc>
              </a:tr>
              <a:tr h="775355">
                <a:tc>
                  <a:txBody>
                    <a:bodyPr/>
                    <a:lstStyle/>
                    <a:p>
                      <a:r>
                        <a:rPr lang="en-US" sz="2400" b="1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Do not fulfill Magnetic </a:t>
                      </a:r>
                      <a:r>
                        <a:rPr lang="en-US" sz="2400" b="1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properties</a:t>
                      </a:r>
                      <a:endParaRPr lang="en-US" sz="2400" b="1" noProof="0" dirty="0">
                        <a:solidFill>
                          <a:srgbClr val="002060"/>
                        </a:solidFill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Closed </a:t>
                      </a:r>
                      <a:r>
                        <a:rPr lang="en-US" sz="200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(Prototype measurements April 2017)</a:t>
                      </a:r>
                      <a:endParaRPr lang="en-US" sz="2000" noProof="0" dirty="0">
                        <a:solidFill>
                          <a:srgbClr val="002060"/>
                        </a:solidFill>
                        <a:latin typeface="Calibri Light" pitchFamily="34" charset="0"/>
                      </a:endParaRPr>
                    </a:p>
                  </a:txBody>
                  <a:tcPr/>
                </a:tc>
              </a:tr>
              <a:tr h="947656">
                <a:tc>
                  <a:txBody>
                    <a:bodyPr/>
                    <a:lstStyle/>
                    <a:p>
                      <a:r>
                        <a:rPr lang="en-US" sz="2400" b="1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Fulfill tight Metrology specifications</a:t>
                      </a:r>
                      <a:endParaRPr lang="en-US" sz="2400" b="1" noProof="0" dirty="0">
                        <a:solidFill>
                          <a:srgbClr val="002060"/>
                        </a:solidFill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Partially (Prototype April 2017)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 Improved </a:t>
                      </a:r>
                      <a:r>
                        <a:rPr lang="en-US" sz="180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fabrication/welding</a:t>
                      </a:r>
                      <a:r>
                        <a:rPr lang="en-US" sz="2000" baseline="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 June 2017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BPM#3 September 2017)</a:t>
                      </a:r>
                      <a:endParaRPr lang="en-US" sz="2000" noProof="0" dirty="0">
                        <a:solidFill>
                          <a:srgbClr val="002060"/>
                        </a:solidFill>
                        <a:latin typeface="Calibri Light" pitchFamily="34" charset="0"/>
                      </a:endParaRPr>
                    </a:p>
                  </a:txBody>
                  <a:tcPr/>
                </a:tc>
              </a:tr>
              <a:tr h="1809161">
                <a:tc>
                  <a:txBody>
                    <a:bodyPr/>
                    <a:lstStyle/>
                    <a:p>
                      <a:r>
                        <a:rPr lang="en-US" sz="2400" b="1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Fulfill</a:t>
                      </a:r>
                      <a:r>
                        <a:rPr lang="en-US" sz="2400" b="1" baseline="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 </a:t>
                      </a:r>
                      <a:r>
                        <a:rPr lang="en-US" sz="2400" b="1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Vacuum requirements</a:t>
                      </a:r>
                      <a:endParaRPr lang="en-US" sz="2400" b="1" noProof="0" dirty="0">
                        <a:solidFill>
                          <a:srgbClr val="002060"/>
                        </a:solidFill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Partially (Prototype April 2017)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Improved </a:t>
                      </a:r>
                      <a:r>
                        <a:rPr lang="en-US" sz="180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fabrication/welding</a:t>
                      </a:r>
                      <a:r>
                        <a:rPr lang="en-US" sz="200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 June 2017</a:t>
                      </a:r>
                      <a:endParaRPr lang="en-US" sz="2000" baseline="0" noProof="0" dirty="0" smtClean="0">
                        <a:solidFill>
                          <a:srgbClr val="002060"/>
                        </a:solidFill>
                        <a:latin typeface="Calibri Light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aseline="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BPM#3  September 2017</a:t>
                      </a:r>
                      <a:r>
                        <a:rPr lang="en-US" sz="2000" baseline="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aseline="0" noProof="0" dirty="0" smtClean="0">
                          <a:solidFill>
                            <a:srgbClr val="002060"/>
                          </a:solidFill>
                          <a:latin typeface="Calibri Light" pitchFamily="34" charset="0"/>
                        </a:rPr>
                        <a:t>Acceptance test plan DOCUMENTED (MEBT-BI-BP93-01)</a:t>
                      </a:r>
                      <a:endParaRPr lang="en-US" sz="2000" noProof="0" dirty="0" smtClean="0">
                        <a:solidFill>
                          <a:srgbClr val="002060"/>
                        </a:solidFill>
                        <a:latin typeface="Calibri Light" pitchFamily="34" charset="0"/>
                      </a:endParaRPr>
                    </a:p>
                    <a:p>
                      <a:endParaRPr lang="en-US" sz="2000" noProof="0" dirty="0">
                        <a:solidFill>
                          <a:srgbClr val="002060"/>
                        </a:solidFill>
                        <a:latin typeface="Calibri Ligh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00100" y="714356"/>
            <a:ext cx="2134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Calibri Light" pitchFamily="34" charset="0"/>
              </a:rPr>
              <a:t>Risks</a:t>
            </a:r>
            <a:r>
              <a:rPr lang="es-ES" sz="2800" b="1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Calibri Light" pitchFamily="34" charset="0"/>
              </a:rPr>
              <a:t>involved</a:t>
            </a:r>
            <a:endParaRPr lang="en-US" sz="2800" b="1" dirty="0">
              <a:solidFill>
                <a:srgbClr val="002060"/>
              </a:solidFill>
              <a:latin typeface="Calibri Light" pitchFamily="34" charset="0"/>
            </a:endParaRPr>
          </a:p>
        </p:txBody>
      </p:sp>
      <p:sp>
        <p:nvSpPr>
          <p:cNvPr id="4" name="35 Rectángulo"/>
          <p:cNvSpPr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5" name="CuadroTexto 3"/>
          <p:cNvSpPr txBox="1"/>
          <p:nvPr/>
        </p:nvSpPr>
        <p:spPr>
          <a:xfrm>
            <a:off x="10636" y="6560291"/>
            <a:ext cx="12422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MEBT BPM Plans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85786" y="1428736"/>
            <a:ext cx="763417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 </a:t>
            </a:r>
            <a:r>
              <a:rPr lang="en-US" sz="2800" b="1" dirty="0">
                <a:solidFill>
                  <a:srgbClr val="002060"/>
                </a:solidFill>
                <a:latin typeface="Calibri Light" pitchFamily="34" charset="0"/>
              </a:rPr>
              <a:t>BPM provisional schedule</a:t>
            </a:r>
          </a:p>
          <a:p>
            <a:pPr>
              <a:spcAft>
                <a:spcPts val="0"/>
              </a:spcAft>
            </a:pPr>
            <a:endParaRPr lang="es-ES" sz="2000" dirty="0">
              <a:solidFill>
                <a:srgbClr val="002060"/>
              </a:solidFill>
              <a:latin typeface="Calibri Light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April- 2016</a:t>
            </a:r>
            <a:r>
              <a:rPr lang="en-US" sz="24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: </a:t>
            </a:r>
            <a:r>
              <a:rPr lang="en-US" sz="20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Finish design (electromagnetic and mechanical)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April- 2017</a:t>
            </a:r>
            <a:r>
              <a:rPr lang="en-US" sz="24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:  </a:t>
            </a:r>
            <a:r>
              <a:rPr lang="en-US" sz="20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First prototype ready, results show the need for  some minor but important fabrication modifications.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June- 2017</a:t>
            </a:r>
            <a:r>
              <a:rPr lang="en-US" sz="24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: </a:t>
            </a:r>
            <a:r>
              <a:rPr lang="en-US" sz="20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Long lead components production started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Sep-2017</a:t>
            </a:r>
            <a:r>
              <a:rPr lang="en-US" sz="24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: </a:t>
            </a:r>
            <a:r>
              <a:rPr lang="en-US" sz="20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First BPM production ready to start (</a:t>
            </a:r>
            <a:r>
              <a:rPr lang="en-US" sz="2000" dirty="0" smtClean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BPM#P3)</a:t>
            </a:r>
            <a:endParaRPr lang="en-US" sz="2000" dirty="0">
              <a:solidFill>
                <a:srgbClr val="002060"/>
              </a:solidFill>
              <a:latin typeface="Calibri Light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Nov-2017</a:t>
            </a:r>
            <a:r>
              <a:rPr lang="en-US" sz="20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: </a:t>
            </a:r>
            <a:r>
              <a:rPr lang="en-US" sz="2000" dirty="0" smtClean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RF</a:t>
            </a:r>
            <a:r>
              <a:rPr lang="en-US" sz="2000" dirty="0" smtClean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and mechanical checks for </a:t>
            </a:r>
            <a:r>
              <a:rPr lang="en-US" sz="2000" dirty="0" smtClean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BPM#P3</a:t>
            </a:r>
            <a:endParaRPr lang="en-US" dirty="0">
              <a:solidFill>
                <a:srgbClr val="002060"/>
              </a:solidFill>
              <a:latin typeface="Calibri Light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Dec-2017</a:t>
            </a:r>
            <a:r>
              <a:rPr lang="en-US" sz="24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: </a:t>
            </a:r>
            <a:r>
              <a:rPr lang="en-US" sz="20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Series production BPM#1-8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May-2018</a:t>
            </a:r>
            <a:r>
              <a:rPr lang="en-US" sz="24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: </a:t>
            </a:r>
            <a:r>
              <a:rPr lang="en-US" sz="20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BPM#1-8 production finished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July- 2018</a:t>
            </a:r>
            <a:r>
              <a:rPr lang="en-US" sz="24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: </a:t>
            </a:r>
            <a:r>
              <a:rPr lang="en-US" sz="2000" dirty="0">
                <a:solidFill>
                  <a:srgbClr val="002060"/>
                </a:solidFill>
                <a:latin typeface="Calibri Light" pitchFamily="34" charset="0"/>
                <a:ea typeface="Calibri" panose="020F0502020204030204" pitchFamily="34" charset="0"/>
              </a:rPr>
              <a:t>BPM#1-8 measurements and verifications finished</a:t>
            </a:r>
            <a:endParaRPr lang="en-US" sz="2000" dirty="0">
              <a:solidFill>
                <a:srgbClr val="002060"/>
              </a:solidFill>
              <a:effectLst/>
              <a:latin typeface="Calibri Light" pitchFamily="34" charset="0"/>
              <a:ea typeface="Calibri" panose="020F0502020204030204" pitchFamily="34" charset="0"/>
            </a:endParaRPr>
          </a:p>
        </p:txBody>
      </p:sp>
      <p:sp>
        <p:nvSpPr>
          <p:cNvPr id="3" name="35 Rectángulo"/>
          <p:cNvSpPr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0636" y="6560291"/>
            <a:ext cx="12422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MEBT BPM Plans</a:t>
            </a:r>
          </a:p>
        </p:txBody>
      </p:sp>
    </p:spTree>
    <p:extLst>
      <p:ext uri="{BB962C8B-B14F-4D97-AF65-F5344CB8AC3E}">
        <p14:creationId xmlns:p14="http://schemas.microsoft.com/office/powerpoint/2010/main" val="221096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336</Words>
  <Application>Microsoft Macintosh PowerPoint</Application>
  <PresentationFormat>On-screen Show (4:3)</PresentationFormat>
  <Paragraphs>133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Schoolbook</vt:lpstr>
      <vt:lpstr>Wingdings</vt:lpstr>
      <vt:lpstr>Office Theme</vt:lpstr>
      <vt:lpstr>MEBT BPM Stripline Plans</vt:lpstr>
      <vt:lpstr>MEBT BPM Stripline Status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MEBT BPM Stripline Plans</dc:title>
  <dc:creator>Seadat</dc:creator>
  <cp:lastModifiedBy>Ibon Bustinduy</cp:lastModifiedBy>
  <cp:revision>29</cp:revision>
  <dcterms:created xsi:type="dcterms:W3CDTF">2017-07-04T06:43:08Z</dcterms:created>
  <dcterms:modified xsi:type="dcterms:W3CDTF">2017-07-06T15:19:41Z</dcterms:modified>
</cp:coreProperties>
</file>