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271" r:id="rId4"/>
    <p:sldId id="29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96" r:id="rId14"/>
    <p:sldId id="272" r:id="rId15"/>
    <p:sldId id="273" r:id="rId16"/>
    <p:sldId id="274" r:id="rId17"/>
    <p:sldId id="275" r:id="rId18"/>
    <p:sldId id="284" r:id="rId19"/>
    <p:sldId id="285" r:id="rId20"/>
    <p:sldId id="276" r:id="rId21"/>
    <p:sldId id="289" r:id="rId22"/>
    <p:sldId id="297" r:id="rId23"/>
    <p:sldId id="302" r:id="rId24"/>
    <p:sldId id="303" r:id="rId25"/>
    <p:sldId id="304" r:id="rId26"/>
    <p:sldId id="301" r:id="rId27"/>
    <p:sldId id="277" r:id="rId28"/>
    <p:sldId id="279" r:id="rId29"/>
    <p:sldId id="278" r:id="rId30"/>
    <p:sldId id="280" r:id="rId31"/>
    <p:sldId id="281" r:id="rId32"/>
    <p:sldId id="282" r:id="rId33"/>
    <p:sldId id="283" r:id="rId34"/>
    <p:sldId id="298" r:id="rId35"/>
    <p:sldId id="286" r:id="rId36"/>
    <p:sldId id="287" r:id="rId37"/>
    <p:sldId id="288" r:id="rId38"/>
    <p:sldId id="299" r:id="rId39"/>
    <p:sldId id="305" r:id="rId40"/>
    <p:sldId id="307" r:id="rId41"/>
    <p:sldId id="308" r:id="rId42"/>
    <p:sldId id="306" r:id="rId43"/>
    <p:sldId id="290" r:id="rId44"/>
    <p:sldId id="294" r:id="rId45"/>
    <p:sldId id="291" r:id="rId46"/>
    <p:sldId id="292" r:id="rId47"/>
    <p:sldId id="293" r:id="rId48"/>
    <p:sldId id="300" r:id="rId49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48"/>
  </p:normalViewPr>
  <p:slideViewPr>
    <p:cSldViewPr snapToGrid="0">
      <p:cViewPr varScale="1">
        <p:scale>
          <a:sx n="98" d="100"/>
          <a:sy n="98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C39ED46-AF95-4131-BE04-247C909D58B1}" type="slidenum">
              <a:t>‹Nº›</a:t>
            </a:fld>
            <a:endParaRPr lang="en-IN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8230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Marcador de encabezad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FF67422D-D5C7-4093-854E-815907C6D882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IN" sz="2000" b="0" i="0" u="none" strike="noStrike" kern="1200">
        <a:ln>
          <a:noFill/>
        </a:ln>
        <a:latin typeface="Arial" pitchFamily="18"/>
        <a:ea typeface="DejaVu San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8E3784-080F-47F9-9DE0-97ECD9CFDABC}" type="slidenum">
              <a:t>1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11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95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13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01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301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15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9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16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35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17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26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18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52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19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01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20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95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22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32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79E0CA-08A1-4469-AA9F-B46C14342903}" type="slidenum">
              <a:t>2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0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23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179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332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26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994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27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271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28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882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29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832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30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546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31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502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32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907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23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79E0CA-08A1-4469-AA9F-B46C14342903}" type="slidenum">
              <a:t>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35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240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36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450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38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980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39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79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40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867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42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344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43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62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937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45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77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46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2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5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6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8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7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89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8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01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9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21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10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25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30FD70-E19B-4420-93CB-121C715BDDB0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6F750-477C-48CF-AA34-981BD692BA72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3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80288" y="193675"/>
            <a:ext cx="2339975" cy="56308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0363" y="193675"/>
            <a:ext cx="6867525" cy="563086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CFEEA1-FA62-4DCD-9A57-D10C378B3F0E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82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06933-90DE-48B3-AA3F-1AB56B352C08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97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6912A5-28D8-4A5B-B738-E798B23CD423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46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8893BB-3E69-4C1D-8A27-8832E3842C4A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32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0363" y="6954838"/>
            <a:ext cx="4459287" cy="4384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2050" y="6954838"/>
            <a:ext cx="4459288" cy="4384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1A6FC5-80DC-4930-A80D-FB94014101AC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71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7426D-B2D3-4D38-91C0-9DD2691C99AD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33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49B910-51E9-4BC8-ADED-6F0132A365F0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34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5278FC-8B42-4ACF-A2BC-1FDEE862E5FC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6685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B68F4F-807C-440A-A176-F3BAC057AC98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16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EDC4F2-4B9E-4BE0-BE0B-E9DB4A58086C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70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C0AFA-657C-4283-9CEE-CCD53396186A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322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886D3B-D840-4A43-8342-13F37C8343FE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545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64388" y="1417638"/>
            <a:ext cx="2266950" cy="9921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0363" y="1417638"/>
            <a:ext cx="6651625" cy="992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4C9F2-880B-4F7F-9BE3-2A808A7AD552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49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B1295A-BF68-4C35-8A41-722D1B3C521E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8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0363" y="1439863"/>
            <a:ext cx="4603750" cy="4384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603750" cy="4384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4D57F7-975A-4F20-B48F-F50E3F6D18A9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67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4F9A38-3FBB-44F1-8D87-73B8A87AB46B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89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338338-5D2D-4FF0-B0FB-39796F202255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2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55320C-ADD5-41F4-B31B-A2DE80D78EA9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7130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874A66-C700-4427-984A-FD7DB8C107F9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48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890519-386A-466B-8CE6-5B058FEA0712}" type="slidenum"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19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720"/>
            <a:ext cx="10080000" cy="12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 w="9360">
            <a:solidFill>
              <a:srgbClr val="BE4B48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Marcador de título 2"/>
          <p:cNvSpPr txBox="1"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1"/>
          </p:nvPr>
        </p:nvSpPr>
        <p:spPr>
          <a:xfrm>
            <a:off x="360000" y="1440000"/>
            <a:ext cx="936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N"/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2"/>
          </p:nvPr>
        </p:nvSpPr>
        <p:spPr>
          <a:xfrm>
            <a:off x="503999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lvl="0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3"/>
          </p:nvPr>
        </p:nvSpPr>
        <p:spPr>
          <a:xfrm>
            <a:off x="3060000" y="7020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lvl="0" algn="ct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lvl="0" algn="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58AA6A4E-1510-40D2-9430-A1E4CFA3F8C7}" type="slidenum">
              <a:t>‹Nº›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IN" sz="4400" b="0" i="0" u="none" strike="noStrike" kern="1200">
          <a:ln>
            <a:noFill/>
          </a:ln>
          <a:solidFill>
            <a:srgbClr val="FFFFFF"/>
          </a:solidFill>
          <a:latin typeface="Arial" pitchFamily="34"/>
          <a:ea typeface="DejaVu San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en-IN" sz="3200" b="0" i="0" u="none" strike="noStrike" kern="1200">
          <a:ln>
            <a:noFill/>
          </a:ln>
          <a:latin typeface="Arial" pitchFamily="34"/>
          <a:ea typeface="DejaVu Sans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Move="1" noResize="1"/>
          </p:cNvSpPr>
          <p:nvPr/>
        </p:nvSpPr>
        <p:spPr>
          <a:xfrm>
            <a:off x="0" y="7020000"/>
            <a:ext cx="10080000" cy="5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Marcador de título 2"/>
          <p:cNvSpPr txBox="1">
            <a:spLocks noGrp="1"/>
          </p:cNvSpPr>
          <p:nvPr>
            <p:ph type="title"/>
          </p:nvPr>
        </p:nvSpPr>
        <p:spPr>
          <a:xfrm>
            <a:off x="720000" y="1417320"/>
            <a:ext cx="8640000" cy="315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1"/>
          </p:nvPr>
        </p:nvSpPr>
        <p:spPr>
          <a:xfrm>
            <a:off x="360000" y="69548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N"/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2"/>
          </p:nvPr>
        </p:nvSpPr>
        <p:spPr>
          <a:xfrm>
            <a:off x="503999" y="7092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lvl="0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3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lvl="0" algn="ctr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lvl="0" algn="r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F8E407AA-EC19-49EE-A825-850BD068D46A}" type="slidenum">
              <a:t>‹Nº›</a:t>
            </a:fld>
            <a:endParaRPr lang="en-IN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1908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48000" y="5399640"/>
            <a:ext cx="1440000" cy="124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spcBef>
          <a:spcPts val="2551"/>
        </a:spcBef>
        <a:spcAft>
          <a:spcPts val="0"/>
        </a:spcAft>
        <a:tabLst/>
        <a:defRPr lang="en-IN" sz="4400" b="1" i="0" u="none" strike="noStrike" kern="1200">
          <a:ln>
            <a:noFill/>
          </a:ln>
          <a:solidFill>
            <a:srgbClr val="FFFFFF"/>
          </a:solidFill>
          <a:latin typeface="Arial" pitchFamily="34"/>
          <a:ea typeface="DejaVu San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IN" sz="3200" b="0" i="0" u="none" strike="noStrike" kern="1200">
          <a:ln>
            <a:noFill/>
          </a:ln>
          <a:latin typeface="Arial" pitchFamily="34"/>
          <a:ea typeface="DejaVu Sans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40000" y="2950870"/>
            <a:ext cx="9071640" cy="663580"/>
          </a:xfrm>
        </p:spPr>
        <p:txBody>
          <a:bodyPr>
            <a:spAutoFit/>
          </a:bodyPr>
          <a:lstStyle/>
          <a:p>
            <a:pPr lvl="0" hangingPunct="1">
              <a:lnSpc>
                <a:spcPct val="98000"/>
              </a:lnSpc>
            </a:pPr>
            <a:r>
              <a:rPr lang="en-IN" dirty="0">
                <a:solidFill>
                  <a:srgbClr val="000000"/>
                </a:solidFill>
              </a:rPr>
              <a:t>Wire Scanner CDR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84000" y="5544000"/>
            <a:ext cx="2106837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dirty="0">
                <a:latin typeface="Arial" pitchFamily="18"/>
                <a:ea typeface="DejaVu Sans" pitchFamily="2"/>
                <a:cs typeface="Lohit Hindi" pitchFamily="2"/>
              </a:rPr>
              <a:t>A. </a:t>
            </a:r>
            <a:r>
              <a:rPr lang="en-IN" dirty="0" err="1">
                <a:latin typeface="Arial" pitchFamily="18"/>
                <a:ea typeface="DejaVu Sans" pitchFamily="2"/>
                <a:cs typeface="Lohit Hindi" pitchFamily="2"/>
              </a:rPr>
              <a:t>Vizcaíno</a:t>
            </a:r>
            <a:endParaRPr lang="en-IN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dirty="0">
                <a:latin typeface="Arial" pitchFamily="18"/>
                <a:ea typeface="DejaVu Sans" pitchFamily="2"/>
                <a:cs typeface="Lohit Hindi" pitchFamily="2"/>
              </a:rPr>
              <a:t>Bilbao</a:t>
            </a:r>
            <a:r>
              <a:rPr lang="en-IN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, 12/07/2017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937440-0F4A-4BDA-BFFC-48C9236B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97" y="1305417"/>
            <a:ext cx="5136606" cy="6254258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10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MEBT-SL-2000-ESS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59727" y="2157932"/>
            <a:ext cx="67140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875694" y="2751335"/>
            <a:ext cx="848607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SLIT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15696" y="6671565"/>
            <a:ext cx="848607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SLIT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034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11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MEBT-SL-2000-ESS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09184" y="1425334"/>
            <a:ext cx="3174372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 Parking position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(0 mm)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108202" y="1425334"/>
            <a:ext cx="2763619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 Final position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(240 mm)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894403-1095-4540-ADC1-4370AB7C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2223970"/>
            <a:ext cx="4796029" cy="47960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FEA298-92F6-4353-977D-D15CC0EA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18" y="2223971"/>
            <a:ext cx="4808374" cy="47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E6DF4CA-1BF4-42F2-80E1-D8866138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66" y="3384666"/>
            <a:ext cx="3012002" cy="32194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B38A47-3B6F-4035-8F00-20696BEB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9486">
            <a:off x="5120965" y="3114003"/>
            <a:ext cx="3489942" cy="22936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790700"/>
            <a:ext cx="8694737" cy="1057275"/>
          </a:xfrm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Wire Scanner </a:t>
            </a:r>
            <a:r>
              <a:rPr lang="es-ES" sz="3600" dirty="0" err="1">
                <a:solidFill>
                  <a:schemeClr val="tx1"/>
                </a:solidFill>
              </a:rPr>
              <a:t>mechanical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design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1133E2A-7228-4F7A-B949-4A2EEAA69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568" y="5192302"/>
            <a:ext cx="3229134" cy="14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13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mechanical design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58B04A-5D69-4B58-BA46-B808EFB24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1" y="1442158"/>
            <a:ext cx="5723327" cy="61175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6E4599-EAF3-492B-93D0-8DE6FE4DF461}"/>
              </a:ext>
            </a:extLst>
          </p:cNvPr>
          <p:cNvSpPr txBox="1"/>
          <p:nvPr/>
        </p:nvSpPr>
        <p:spPr>
          <a:xfrm>
            <a:off x="5671225" y="1585609"/>
            <a:ext cx="4124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Main</a:t>
            </a:r>
            <a:r>
              <a:rPr lang="es-ES" sz="2800" b="1" dirty="0"/>
              <a:t> </a:t>
            </a:r>
            <a:r>
              <a:rPr lang="es-ES" sz="2800" b="1" dirty="0" err="1"/>
              <a:t>Properties</a:t>
            </a:r>
            <a:r>
              <a:rPr lang="es-ES" sz="2800" b="1" dirty="0"/>
              <a:t>: 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33 </a:t>
            </a:r>
            <a:r>
              <a:rPr lang="es-ES" sz="2800" dirty="0" err="1"/>
              <a:t>um</a:t>
            </a:r>
            <a:r>
              <a:rPr lang="es-ES" sz="2800" dirty="0"/>
              <a:t> </a:t>
            </a:r>
            <a:r>
              <a:rPr lang="es-ES" sz="2800" dirty="0" err="1"/>
              <a:t>Carbon</a:t>
            </a:r>
            <a:r>
              <a:rPr lang="es-ES" sz="2800" dirty="0"/>
              <a:t> </a:t>
            </a:r>
            <a:r>
              <a:rPr lang="es-ES" sz="2800" dirty="0" err="1"/>
              <a:t>Wires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240 mm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stroke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/>
              <a:t>Aluminium</a:t>
            </a:r>
            <a:r>
              <a:rPr lang="es-ES" sz="2800" dirty="0"/>
              <a:t> </a:t>
            </a:r>
            <a:r>
              <a:rPr lang="es-ES" sz="2800" dirty="0" err="1"/>
              <a:t>Wires</a:t>
            </a:r>
            <a:r>
              <a:rPr lang="es-ES" sz="2800" dirty="0"/>
              <a:t> as </a:t>
            </a:r>
            <a:r>
              <a:rPr lang="es-ES" sz="2800" dirty="0" err="1"/>
              <a:t>vacuum</a:t>
            </a:r>
            <a:r>
              <a:rPr lang="es-ES" sz="2800" dirty="0"/>
              <a:t> </a:t>
            </a:r>
            <a:r>
              <a:rPr lang="es-ES" sz="2800" dirty="0" err="1"/>
              <a:t>seal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Linear </a:t>
            </a:r>
            <a:r>
              <a:rPr lang="es-ES" sz="2800" dirty="0" err="1"/>
              <a:t>Guides</a:t>
            </a:r>
            <a:r>
              <a:rPr lang="es-ES" sz="2800" dirty="0"/>
              <a:t> concept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Compact concept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5497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instrument mechanical design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D86D2-F962-4B76-A395-E29FE530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08" y="1592077"/>
            <a:ext cx="8258784" cy="54279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591625" y="4414749"/>
            <a:ext cx="84873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Fork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1790555" y="3368247"/>
            <a:ext cx="1686400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Alignment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System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663DCB-F1A2-49BB-8AE4-3101A80A65E1}"/>
              </a:ext>
            </a:extLst>
          </p:cNvPr>
          <p:cNvSpPr txBox="1"/>
          <p:nvPr/>
        </p:nvSpPr>
        <p:spPr>
          <a:xfrm>
            <a:off x="5345208" y="2419501"/>
            <a:ext cx="951199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Shaft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3389948" y="5943054"/>
            <a:ext cx="2179997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Carbon Wires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Clampers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stCxn id="6" idx="2"/>
          </p:cNvCxnSpPr>
          <p:nvPr/>
        </p:nvCxnSpPr>
        <p:spPr>
          <a:xfrm>
            <a:off x="1015993" y="4859507"/>
            <a:ext cx="774562" cy="471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633755" y="4166884"/>
            <a:ext cx="352636" cy="651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2C3F2CC-8E31-42E9-8417-46A8A0C91AD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820808" y="2864259"/>
            <a:ext cx="0" cy="404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986391" y="6011694"/>
            <a:ext cx="403557" cy="330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3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D5C11A-CD34-4D40-AEB1-08F0FA299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73" y="4442947"/>
            <a:ext cx="7688854" cy="30140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E4EF88-B595-4D5D-B534-B90D7C57B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573" y="1312618"/>
            <a:ext cx="7688854" cy="3109666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15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instrument mechanical design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640167" y="3974612"/>
            <a:ext cx="1771937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Alignment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Screw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2861388" y="3981140"/>
            <a:ext cx="1686400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Alignment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Axis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6420503" y="5232859"/>
            <a:ext cx="3155137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33 um Carbon Wires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12104" y="4373931"/>
            <a:ext cx="605764" cy="556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618689" y="4779777"/>
            <a:ext cx="85899" cy="375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262664" y="5455238"/>
            <a:ext cx="1157839" cy="738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B79E9C6-E58D-4626-A0C2-BF1010AAC2E9}"/>
              </a:ext>
            </a:extLst>
          </p:cNvPr>
          <p:cNvSpPr txBox="1"/>
          <p:nvPr/>
        </p:nvSpPr>
        <p:spPr>
          <a:xfrm>
            <a:off x="1438692" y="6609803"/>
            <a:ext cx="2179997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Carbon Wires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Clampers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D4DEDF6-BF48-47E8-824A-D8BE7F6C9732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618689" y="6985686"/>
            <a:ext cx="1750979" cy="23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1F75604-ED98-4A82-9365-EE7688C9D458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420503" y="5455238"/>
            <a:ext cx="555406" cy="1451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2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1CDB3C-C7B8-484D-A1D8-4A124B6A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83" y="2286297"/>
            <a:ext cx="3483201" cy="41751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C0CB18-347F-44F2-914B-A463172F0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2" y="2286298"/>
            <a:ext cx="4595124" cy="4175265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16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instrument mechanical design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405071" y="6309250"/>
            <a:ext cx="1190880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Signal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Pin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3560998" y="6221363"/>
            <a:ext cx="1481473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Insulator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8198337" y="4575212"/>
            <a:ext cx="1584578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Clampers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595951" y="6381345"/>
            <a:ext cx="602500" cy="327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046708" y="5515583"/>
            <a:ext cx="255027" cy="705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227360" y="4085617"/>
            <a:ext cx="970977" cy="711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5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474CE5F-B3B6-4F84-860B-21D041E5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708" y="3472774"/>
            <a:ext cx="6914917" cy="40869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15D246-C49F-4420-9AE2-31FF68FD2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4" y="1264112"/>
            <a:ext cx="6794308" cy="3891548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instrument mechanical design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22C909-6D3A-4082-B911-09E3DA63417D}"/>
              </a:ext>
            </a:extLst>
          </p:cNvPr>
          <p:cNvSpPr txBox="1"/>
          <p:nvPr/>
        </p:nvSpPr>
        <p:spPr>
          <a:xfrm>
            <a:off x="3107740" y="3830166"/>
            <a:ext cx="2388388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Hole for cables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insertion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BF969E-714C-4F06-93C1-D2F2486AB587}"/>
              </a:ext>
            </a:extLst>
          </p:cNvPr>
          <p:cNvSpPr txBox="1"/>
          <p:nvPr/>
        </p:nvSpPr>
        <p:spPr>
          <a:xfrm>
            <a:off x="6979602" y="5943521"/>
            <a:ext cx="204547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Hollow Shaft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792A645-2138-4BBD-BBC3-8EC3D8F1851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509736" y="3830166"/>
            <a:ext cx="598004" cy="399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72F4C2C-EB2B-4027-9D01-DB583CFCEDEB}"/>
              </a:ext>
            </a:extLst>
          </p:cNvPr>
          <p:cNvCxnSpPr>
            <a:cxnSpLocks/>
          </p:cNvCxnSpPr>
          <p:nvPr/>
        </p:nvCxnSpPr>
        <p:spPr>
          <a:xfrm flipH="1" flipV="1">
            <a:off x="6060332" y="5836596"/>
            <a:ext cx="919270" cy="321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918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4FDF63-4A87-4F67-BE6A-B4C153A9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85314"/>
            <a:ext cx="10080625" cy="4492532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18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Wires Alignment Toolkit mechanical design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0" y="5638042"/>
            <a:ext cx="2467896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Tension Rollers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5199478" y="2447410"/>
            <a:ext cx="2815429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Alignment Rollers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6703401" y="3234322"/>
            <a:ext cx="2337092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Fork Clampers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67896" y="5860421"/>
            <a:ext cx="8784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027251" y="2669789"/>
            <a:ext cx="1172227" cy="423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389123" y="3456701"/>
            <a:ext cx="1314278" cy="609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57E060D-CBF1-49B6-9684-99B23A6B0F51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703401" y="3456701"/>
            <a:ext cx="230345" cy="1271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8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F967ED-8317-4546-A3DD-810EA6A6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71" y="1304641"/>
            <a:ext cx="5526858" cy="6255034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19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mechanical design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360000" y="3991964"/>
            <a:ext cx="192672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Patch</a:t>
            </a: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 Panel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504361" y="3005756"/>
            <a:ext cx="1577358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Cables Protector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5129952" y="1491544"/>
            <a:ext cx="261024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Motor and Break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286724" y="3991964"/>
            <a:ext cx="378655" cy="222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81719" y="2830749"/>
            <a:ext cx="515566" cy="574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72000" y="1713923"/>
            <a:ext cx="5579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8B0CF7-6502-4392-B134-8C0D27D4C4DD}"/>
              </a:ext>
            </a:extLst>
          </p:cNvPr>
          <p:cNvSpPr txBox="1"/>
          <p:nvPr/>
        </p:nvSpPr>
        <p:spPr>
          <a:xfrm>
            <a:off x="6349366" y="2188802"/>
            <a:ext cx="129334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Spindle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D43D4C-7EEB-4853-A0C0-B86F3CEE3637}"/>
              </a:ext>
            </a:extLst>
          </p:cNvPr>
          <p:cNvSpPr txBox="1"/>
          <p:nvPr/>
        </p:nvSpPr>
        <p:spPr>
          <a:xfrm>
            <a:off x="6212860" y="2836633"/>
            <a:ext cx="2269659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Linear Guides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944D5CF-DD85-40A0-BE92-2BB0236E50B8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233482" y="2411181"/>
            <a:ext cx="1115884" cy="825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32BDE54-6FA8-4D41-A2FB-7D19AFF1462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450666" y="3059012"/>
            <a:ext cx="762194" cy="74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1667FA-A7CF-4F14-A187-D3C62418C736}"/>
              </a:ext>
            </a:extLst>
          </p:cNvPr>
          <p:cNvSpPr txBox="1"/>
          <p:nvPr/>
        </p:nvSpPr>
        <p:spPr>
          <a:xfrm>
            <a:off x="6668599" y="3402912"/>
            <a:ext cx="2076567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Vacuum Feedthrough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42B7DB-A404-41D1-AF32-CE29C3D2C2D2}"/>
              </a:ext>
            </a:extLst>
          </p:cNvPr>
          <p:cNvSpPr txBox="1"/>
          <p:nvPr/>
        </p:nvSpPr>
        <p:spPr>
          <a:xfrm>
            <a:off x="7450341" y="4277945"/>
            <a:ext cx="1187821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Bellow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62E1298-5274-45A2-A75E-1BE58877C1F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839475" y="3802231"/>
            <a:ext cx="829124" cy="1187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DB69944-41D0-4135-8EF9-B67D2B3CDC0A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668599" y="4500324"/>
            <a:ext cx="781742" cy="1618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9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4AF955-9B0D-40DE-96CA-E264A7C28BD9}" type="slidenum">
              <a:t>2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Introduction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60000" y="1896894"/>
            <a:ext cx="921564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final concept </a:t>
            </a:r>
            <a:r>
              <a:rPr lang="es-ES" sz="2400" dirty="0" err="1"/>
              <a:t>design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Wire Scanner </a:t>
            </a:r>
            <a:r>
              <a:rPr lang="es-ES" sz="2400" dirty="0" err="1"/>
              <a:t>instrument</a:t>
            </a:r>
            <a:r>
              <a:rPr lang="es-ES" sz="2400" dirty="0"/>
              <a:t> and </a:t>
            </a:r>
            <a:r>
              <a:rPr lang="es-ES" sz="2400" dirty="0" err="1"/>
              <a:t>actuator</a:t>
            </a:r>
            <a:r>
              <a:rPr lang="es-ES" sz="2400" dirty="0"/>
              <a:t> are </a:t>
            </a:r>
            <a:r>
              <a:rPr lang="es-ES" sz="2400" dirty="0" err="1"/>
              <a:t>shown</a:t>
            </a:r>
            <a:r>
              <a:rPr lang="es-ES" sz="2400" dirty="0"/>
              <a:t> in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presentation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integration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three</a:t>
            </a:r>
            <a:r>
              <a:rPr lang="es-ES" sz="2400" dirty="0"/>
              <a:t> Wire Scanner </a:t>
            </a:r>
            <a:r>
              <a:rPr lang="es-ES" sz="2400" dirty="0" err="1"/>
              <a:t>inside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r>
              <a:rPr lang="es-ES" sz="2400" dirty="0"/>
              <a:t> </a:t>
            </a:r>
            <a:r>
              <a:rPr lang="es-ES" sz="2400" dirty="0" err="1"/>
              <a:t>vessels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presented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mechanical</a:t>
            </a:r>
            <a:r>
              <a:rPr lang="es-ES" sz="2400" dirty="0"/>
              <a:t> </a:t>
            </a:r>
            <a:r>
              <a:rPr lang="es-ES" sz="2400" dirty="0" err="1"/>
              <a:t>description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main</a:t>
            </a:r>
            <a:r>
              <a:rPr lang="es-ES" sz="2400" dirty="0"/>
              <a:t> </a:t>
            </a:r>
            <a:r>
              <a:rPr lang="es-ES" sz="2400" dirty="0" err="1"/>
              <a:t>components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presented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test done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accept</a:t>
            </a:r>
            <a:r>
              <a:rPr lang="es-ES" sz="2400" dirty="0"/>
              <a:t> </a:t>
            </a:r>
            <a:r>
              <a:rPr lang="es-ES" sz="2400" dirty="0" err="1"/>
              <a:t>Aluminium</a:t>
            </a:r>
            <a:r>
              <a:rPr lang="es-ES" sz="2400" dirty="0"/>
              <a:t> </a:t>
            </a:r>
            <a:r>
              <a:rPr lang="es-ES" sz="2400" dirty="0" err="1"/>
              <a:t>wires</a:t>
            </a:r>
            <a:r>
              <a:rPr lang="es-ES" sz="2400" dirty="0"/>
              <a:t> as </a:t>
            </a:r>
            <a:r>
              <a:rPr lang="es-ES" sz="2400" dirty="0" err="1"/>
              <a:t>vacuum</a:t>
            </a:r>
            <a:r>
              <a:rPr lang="es-ES" sz="2400" dirty="0"/>
              <a:t> </a:t>
            </a:r>
            <a:r>
              <a:rPr lang="es-ES" sz="2400" dirty="0" err="1"/>
              <a:t>seal</a:t>
            </a:r>
            <a:r>
              <a:rPr lang="es-ES" sz="2400" dirty="0"/>
              <a:t> are </a:t>
            </a:r>
            <a:r>
              <a:rPr lang="es-ES" sz="2400" dirty="0" err="1"/>
              <a:t>described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assembly</a:t>
            </a:r>
            <a:r>
              <a:rPr lang="es-ES" sz="2400" dirty="0"/>
              <a:t> </a:t>
            </a:r>
            <a:r>
              <a:rPr lang="es-ES" sz="2400" dirty="0" err="1"/>
              <a:t>process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shown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actuator</a:t>
            </a:r>
            <a:r>
              <a:rPr lang="es-ES" sz="2400" dirty="0"/>
              <a:t> in </a:t>
            </a:r>
            <a:r>
              <a:rPr lang="es-ES" sz="2400" dirty="0" err="1"/>
              <a:t>order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guarantee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correct</a:t>
            </a:r>
            <a:r>
              <a:rPr lang="es-ES" sz="2400" dirty="0"/>
              <a:t> </a:t>
            </a:r>
            <a:r>
              <a:rPr lang="es-ES" sz="2400" dirty="0" err="1"/>
              <a:t>alignment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Wire Scanner </a:t>
            </a:r>
            <a:r>
              <a:rPr lang="es-ES" sz="2400" dirty="0" err="1"/>
              <a:t>cabling</a:t>
            </a:r>
            <a:r>
              <a:rPr lang="es-ES" sz="2400" dirty="0"/>
              <a:t> </a:t>
            </a:r>
            <a:r>
              <a:rPr lang="es-ES" sz="2400" dirty="0" err="1"/>
              <a:t>path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presented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Risks</a:t>
            </a:r>
            <a:r>
              <a:rPr lang="es-ES" sz="2400" dirty="0"/>
              <a:t> </a:t>
            </a:r>
            <a:r>
              <a:rPr lang="es-ES" sz="2400" dirty="0" err="1"/>
              <a:t>evaluation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Status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Delivery</a:t>
            </a:r>
            <a:r>
              <a:rPr lang="es-ES" sz="2400" dirty="0"/>
              <a:t> Calendar.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ESS-Bilbao and </a:t>
            </a:r>
            <a:r>
              <a:rPr lang="es-ES" sz="2400" dirty="0" err="1"/>
              <a:t>Elettra</a:t>
            </a:r>
            <a:r>
              <a:rPr lang="es-ES" sz="2400" dirty="0"/>
              <a:t> Interfaces.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65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20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</a:t>
            </a:r>
            <a:br>
              <a:rPr lang="en-IN" dirty="0"/>
            </a:br>
            <a:r>
              <a:rPr lang="en-IN" dirty="0"/>
              <a:t>Limit Switches functionality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E92895-CC43-43AE-84F1-B11364D3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23136"/>
            <a:ext cx="10080625" cy="49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790700"/>
            <a:ext cx="8694737" cy="1057275"/>
          </a:xfrm>
        </p:spPr>
        <p:txBody>
          <a:bodyPr/>
          <a:lstStyle/>
          <a:p>
            <a:r>
              <a:rPr lang="es-ES" sz="3600" dirty="0" err="1">
                <a:solidFill>
                  <a:schemeClr val="tx1"/>
                </a:solidFill>
              </a:rPr>
              <a:t>Aluminium</a:t>
            </a:r>
            <a:r>
              <a:rPr lang="es-ES" sz="3600" dirty="0">
                <a:solidFill>
                  <a:schemeClr val="tx1"/>
                </a:solidFill>
              </a:rPr>
              <a:t> Wire </a:t>
            </a:r>
            <a:r>
              <a:rPr lang="es-ES" sz="3600" dirty="0" err="1">
                <a:solidFill>
                  <a:schemeClr val="tx1"/>
                </a:solidFill>
              </a:rPr>
              <a:t>Tests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3937BDF-3A59-481C-B199-3FE12FFB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90" y="3362325"/>
            <a:ext cx="3817801" cy="21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22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Aluminium Wire Test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567CEE-B11F-4D87-84C8-6BD58D53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1648473"/>
            <a:ext cx="3481338" cy="23491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5CB375-D16A-4BF4-92BB-08EF566B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1446"/>
            <a:ext cx="6234609" cy="48107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F6217E8-7ECE-470F-8486-9EB6117E5326}"/>
              </a:ext>
            </a:extLst>
          </p:cNvPr>
          <p:cNvSpPr txBox="1"/>
          <p:nvPr/>
        </p:nvSpPr>
        <p:spPr>
          <a:xfrm>
            <a:off x="6438900" y="4400549"/>
            <a:ext cx="3405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 </a:t>
            </a:r>
            <a:r>
              <a:rPr lang="es-ES" sz="2400" dirty="0" err="1"/>
              <a:t>pattern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8 </a:t>
            </a:r>
            <a:r>
              <a:rPr lang="es-ES" sz="2400" dirty="0" err="1"/>
              <a:t>screws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used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close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r>
              <a:rPr lang="es-E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M10 AG </a:t>
            </a:r>
            <a:r>
              <a:rPr lang="es-ES" sz="2400" dirty="0" err="1"/>
              <a:t>screws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used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09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23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Aluminium Wire Test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8DC9BE-374C-4900-B535-B0E5BEB50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2" y="1733549"/>
            <a:ext cx="6375746" cy="43551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46B323C-B853-4553-B478-BE0B2145D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895" y="1733549"/>
            <a:ext cx="3391493" cy="2667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FEC7C7-8B93-482C-93ED-521D30C39653}"/>
              </a:ext>
            </a:extLst>
          </p:cNvPr>
          <p:cNvSpPr txBox="1"/>
          <p:nvPr/>
        </p:nvSpPr>
        <p:spPr>
          <a:xfrm>
            <a:off x="6732690" y="4558719"/>
            <a:ext cx="3244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vertical and horizontal </a:t>
            </a:r>
            <a:r>
              <a:rPr lang="es-ES" sz="2400" dirty="0" err="1"/>
              <a:t>release</a:t>
            </a:r>
            <a:r>
              <a:rPr lang="es-ES" sz="2400" dirty="0"/>
              <a:t> </a:t>
            </a:r>
            <a:r>
              <a:rPr lang="es-ES" sz="2400" dirty="0" err="1"/>
              <a:t>channels</a:t>
            </a:r>
            <a:r>
              <a:rPr lang="es-ES" sz="2400" dirty="0"/>
              <a:t> </a:t>
            </a:r>
            <a:r>
              <a:rPr lang="es-ES" sz="2400" dirty="0" err="1"/>
              <a:t>should</a:t>
            </a:r>
            <a:r>
              <a:rPr lang="es-ES" sz="2400" dirty="0"/>
              <a:t> be </a:t>
            </a:r>
            <a:r>
              <a:rPr lang="es-ES" sz="2400" dirty="0" err="1"/>
              <a:t>mechanize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corner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flange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85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Aluminium Wire Test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09BB8B4-75B0-4F4E-9862-65D57B49D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73642"/>
              </p:ext>
            </p:extLst>
          </p:nvPr>
        </p:nvGraphicFramePr>
        <p:xfrm>
          <a:off x="222089" y="2523852"/>
          <a:ext cx="9497911" cy="242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61">
                  <a:extLst>
                    <a:ext uri="{9D8B030D-6E8A-4147-A177-3AD203B41FA5}">
                      <a16:colId xmlns:a16="http://schemas.microsoft.com/office/drawing/2014/main" val="28096707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188383334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54066678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00123915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6689453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285591158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4080077489"/>
                    </a:ext>
                  </a:extLst>
                </a:gridCol>
                <a:gridCol w="1861875">
                  <a:extLst>
                    <a:ext uri="{9D8B030D-6E8A-4147-A177-3AD203B41FA5}">
                      <a16:colId xmlns:a16="http://schemas.microsoft.com/office/drawing/2014/main" val="3471051048"/>
                    </a:ext>
                  </a:extLst>
                </a:gridCol>
              </a:tblGrid>
              <a:tr h="629013">
                <a:tc>
                  <a:txBody>
                    <a:bodyPr/>
                    <a:lstStyle/>
                    <a:p>
                      <a:pPr algn="ctr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err="1">
                          <a:effectLst/>
                        </a:rPr>
                        <a:t>Screw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Type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err="1">
                          <a:effectLst/>
                        </a:rPr>
                        <a:t>Diameter</a:t>
                      </a:r>
                      <a:r>
                        <a:rPr lang="es-ES" sz="1800" u="none" strike="noStrike" dirty="0">
                          <a:effectLst/>
                        </a:rPr>
                        <a:t> (mm)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Torque (Nm)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Screw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err="1">
                          <a:effectLst/>
                        </a:rPr>
                        <a:t>Nº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screws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Total </a:t>
                      </a:r>
                      <a:r>
                        <a:rPr lang="es-ES" sz="1800" u="none" strike="noStrike" dirty="0" err="1">
                          <a:effectLst/>
                        </a:rPr>
                        <a:t>Force</a:t>
                      </a:r>
                      <a:r>
                        <a:rPr lang="es-ES" sz="1800" u="none" strike="noStrike" dirty="0">
                          <a:effectLst/>
                        </a:rPr>
                        <a:t> (N)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(mbar *l/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16127637"/>
                  </a:ext>
                </a:extLst>
              </a:tr>
              <a:tr h="3589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Test 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M10 AG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10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3.333,33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26.666,67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-11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27912"/>
                  </a:ext>
                </a:extLst>
              </a:tr>
              <a:tr h="3589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Test 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M10 AG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3.333,33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26.666,67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-11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12122"/>
                  </a:ext>
                </a:extLst>
              </a:tr>
              <a:tr h="3589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Test 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M10 AG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40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3.333,33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26.666,67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-11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30940"/>
                  </a:ext>
                </a:extLst>
              </a:tr>
              <a:tr h="3589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Test 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M10 AG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40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3.333,33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26.666,67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-11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36588"/>
                  </a:ext>
                </a:extLst>
              </a:tr>
              <a:tr h="3589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Test 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M10 AG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3.333,33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26.666,67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-11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5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19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6BF4B5-43C5-4E12-A7DC-4E1DDA98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69" y="3000375"/>
            <a:ext cx="1271563" cy="24828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790700"/>
            <a:ext cx="8694737" cy="1057275"/>
          </a:xfrm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Wire Scanner </a:t>
            </a:r>
            <a:r>
              <a:rPr lang="es-ES" sz="3600" dirty="0" err="1">
                <a:solidFill>
                  <a:schemeClr val="tx1"/>
                </a:solidFill>
              </a:rPr>
              <a:t>Assembly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process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FE1B45-360E-43E8-ADD5-374D8479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132" y="3000375"/>
            <a:ext cx="1246518" cy="24844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5B4BAC-4A81-4B00-B9A8-EF9473C46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3000375"/>
            <a:ext cx="1474818" cy="2482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8B21EE-CBAD-445C-A6C8-D042EE9F4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468" y="3000375"/>
            <a:ext cx="1397858" cy="24828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C04240-B0E4-4536-804C-17C4A4E9D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326" y="3000375"/>
            <a:ext cx="1357673" cy="24828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549AB5-16B7-4719-99BF-0724D1833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000" y="3000375"/>
            <a:ext cx="1772632" cy="24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26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83167" y="1585609"/>
            <a:ext cx="5212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0: </a:t>
            </a:r>
          </a:p>
          <a:p>
            <a:endParaRPr lang="es-ES" sz="2800" dirty="0"/>
          </a:p>
          <a:p>
            <a:pPr algn="just"/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frame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actuator</a:t>
            </a:r>
            <a:r>
              <a:rPr lang="es-ES" sz="2800" dirty="0"/>
              <a:t>.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main</a:t>
            </a:r>
            <a:r>
              <a:rPr lang="es-ES" sz="2800" dirty="0"/>
              <a:t> </a:t>
            </a:r>
            <a:r>
              <a:rPr lang="es-ES" sz="2800" dirty="0" err="1"/>
              <a:t>objective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piece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enough</a:t>
            </a:r>
            <a:r>
              <a:rPr lang="es-ES" sz="2800" dirty="0"/>
              <a:t> </a:t>
            </a:r>
            <a:r>
              <a:rPr lang="es-ES" sz="2800" dirty="0" err="1"/>
              <a:t>rigidity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permit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 </a:t>
            </a:r>
            <a:r>
              <a:rPr lang="es-ES" sz="2800" dirty="0" err="1"/>
              <a:t>movements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precision</a:t>
            </a:r>
            <a:r>
              <a:rPr lang="es-ES" sz="2800" dirty="0"/>
              <a:t> </a:t>
            </a:r>
            <a:r>
              <a:rPr lang="es-ES" sz="2800" dirty="0" err="1"/>
              <a:t>required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instrument</a:t>
            </a:r>
            <a:r>
              <a:rPr lang="es-ES" sz="2800" dirty="0"/>
              <a:t>. </a:t>
            </a:r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4BE443C-C56E-4F8F-9216-FCC757DC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19" y="1313769"/>
            <a:ext cx="3198770" cy="62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1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27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83167" y="1585609"/>
            <a:ext cx="5212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0: </a:t>
            </a:r>
          </a:p>
          <a:p>
            <a:endParaRPr lang="es-ES" sz="2800" dirty="0"/>
          </a:p>
          <a:p>
            <a:pPr algn="just"/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piece</a:t>
            </a:r>
            <a:r>
              <a:rPr lang="es-ES" sz="2800" dirty="0"/>
              <a:t> has </a:t>
            </a:r>
            <a:r>
              <a:rPr lang="es-ES" sz="2800" dirty="0" err="1"/>
              <a:t>two</a:t>
            </a:r>
            <a:r>
              <a:rPr lang="es-ES" sz="2800" dirty="0"/>
              <a:t> </a:t>
            </a:r>
            <a:r>
              <a:rPr lang="es-ES" sz="2800" dirty="0" err="1"/>
              <a:t>important</a:t>
            </a:r>
            <a:r>
              <a:rPr lang="es-ES" sz="2800" dirty="0"/>
              <a:t> </a:t>
            </a:r>
            <a:r>
              <a:rPr lang="es-ES" sz="2800" dirty="0" err="1"/>
              <a:t>mechanical</a:t>
            </a:r>
            <a:r>
              <a:rPr lang="es-ES" sz="2800" dirty="0"/>
              <a:t> </a:t>
            </a:r>
            <a:r>
              <a:rPr lang="es-ES" sz="2800" dirty="0" err="1"/>
              <a:t>reference</a:t>
            </a:r>
            <a:r>
              <a:rPr lang="es-ES" sz="2800" dirty="0"/>
              <a:t> planes </a:t>
            </a:r>
            <a:r>
              <a:rPr lang="es-ES" sz="2800" dirty="0" err="1"/>
              <a:t>machined</a:t>
            </a:r>
            <a:r>
              <a:rPr lang="es-ES" sz="2800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 A </a:t>
            </a:r>
            <a:r>
              <a:rPr lang="es-ES" sz="2800" dirty="0" err="1"/>
              <a:t>reference</a:t>
            </a:r>
            <a:r>
              <a:rPr lang="es-ES" sz="2800" dirty="0"/>
              <a:t> </a:t>
            </a:r>
            <a:r>
              <a:rPr lang="es-ES" sz="2800" dirty="0" err="1"/>
              <a:t>plane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align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err="1"/>
              <a:t>Two</a:t>
            </a:r>
            <a:r>
              <a:rPr lang="es-ES" sz="2800" dirty="0"/>
              <a:t> </a:t>
            </a:r>
            <a:r>
              <a:rPr lang="es-ES" sz="2800" dirty="0" err="1"/>
              <a:t>precision</a:t>
            </a:r>
            <a:r>
              <a:rPr lang="es-ES" sz="2800" dirty="0"/>
              <a:t> </a:t>
            </a:r>
            <a:r>
              <a:rPr lang="es-ES" sz="2800" dirty="0" err="1"/>
              <a:t>holes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insert</a:t>
            </a:r>
            <a:r>
              <a:rPr lang="es-ES" sz="2800" dirty="0"/>
              <a:t> </a:t>
            </a:r>
            <a:r>
              <a:rPr lang="es-ES" sz="2800" dirty="0" err="1"/>
              <a:t>alignment</a:t>
            </a:r>
            <a:r>
              <a:rPr lang="es-ES" sz="2800" dirty="0"/>
              <a:t> pin </a:t>
            </a:r>
            <a:r>
              <a:rPr lang="es-ES" sz="2800" dirty="0" err="1"/>
              <a:t>during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assembly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Rectangular </a:t>
            </a:r>
            <a:r>
              <a:rPr lang="es-ES" sz="2800" dirty="0" err="1"/>
              <a:t>Flange</a:t>
            </a:r>
            <a:r>
              <a:rPr lang="es-ES" sz="2800" dirty="0"/>
              <a:t>. </a:t>
            </a:r>
          </a:p>
          <a:p>
            <a:endParaRPr lang="es-ES" sz="28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4BE443C-C56E-4F8F-9216-FCC757DC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19" y="1313769"/>
            <a:ext cx="3198770" cy="62459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F346B9-429E-4F49-9AC9-8EBD512FCE8B}"/>
              </a:ext>
            </a:extLst>
          </p:cNvPr>
          <p:cNvSpPr txBox="1"/>
          <p:nvPr/>
        </p:nvSpPr>
        <p:spPr>
          <a:xfrm>
            <a:off x="0" y="3710775"/>
            <a:ext cx="2336116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Linear Guides reference surface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163E421-CACA-48BA-B4F2-BE43D9C6AF1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36116" y="4287033"/>
            <a:ext cx="5724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8AF854-5D96-44EA-8850-4F14CE87566A}"/>
              </a:ext>
            </a:extLst>
          </p:cNvPr>
          <p:cNvSpPr txBox="1"/>
          <p:nvPr/>
        </p:nvSpPr>
        <p:spPr>
          <a:xfrm>
            <a:off x="428016" y="6042173"/>
            <a:ext cx="1624519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Precision holes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4D302F1-192A-423D-B187-A6DA02BFE0D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52535" y="6441492"/>
            <a:ext cx="1070044" cy="85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C478121-FDB3-4183-BAE5-D4CB695EC7E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52535" y="6441492"/>
            <a:ext cx="1381329" cy="825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2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28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52544" y="1589788"/>
            <a:ext cx="5167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1: </a:t>
            </a:r>
          </a:p>
          <a:p>
            <a:endParaRPr lang="es-ES" sz="2800" dirty="0"/>
          </a:p>
          <a:p>
            <a:pPr algn="just"/>
            <a:r>
              <a:rPr lang="es-ES" sz="2800" dirty="0" err="1"/>
              <a:t>The</a:t>
            </a:r>
            <a:r>
              <a:rPr lang="es-ES" sz="2800" dirty="0"/>
              <a:t> step </a:t>
            </a:r>
            <a:r>
              <a:rPr lang="es-ES" sz="2800" dirty="0" err="1"/>
              <a:t>one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assemble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 </a:t>
            </a:r>
            <a:r>
              <a:rPr lang="es-ES" sz="2800" dirty="0" err="1"/>
              <a:t>into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. </a:t>
            </a:r>
          </a:p>
          <a:p>
            <a:pPr algn="just"/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assemble</a:t>
            </a:r>
            <a:r>
              <a:rPr lang="es-ES" sz="2800" dirty="0"/>
              <a:t> </a:t>
            </a:r>
            <a:r>
              <a:rPr lang="es-ES" sz="2800" dirty="0" err="1"/>
              <a:t>should</a:t>
            </a:r>
            <a:r>
              <a:rPr lang="es-ES" sz="2800" dirty="0"/>
              <a:t> be done </a:t>
            </a:r>
            <a:r>
              <a:rPr lang="es-ES" sz="2800" dirty="0" err="1"/>
              <a:t>positioning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 </a:t>
            </a:r>
            <a:r>
              <a:rPr lang="es-ES" sz="2800" dirty="0" err="1"/>
              <a:t>over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referece</a:t>
            </a:r>
            <a:r>
              <a:rPr lang="es-ES" sz="2800" dirty="0"/>
              <a:t> </a:t>
            </a:r>
            <a:r>
              <a:rPr lang="es-ES" sz="2800" dirty="0" err="1"/>
              <a:t>face</a:t>
            </a:r>
            <a:r>
              <a:rPr lang="es-ES" sz="2800" dirty="0"/>
              <a:t> </a:t>
            </a:r>
            <a:r>
              <a:rPr lang="es-ES" sz="2800" dirty="0" err="1"/>
              <a:t>machined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</a:t>
            </a:r>
            <a:r>
              <a:rPr lang="es-ES" sz="2800" dirty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purpose</a:t>
            </a:r>
            <a:r>
              <a:rPr lang="es-ES" sz="2800" dirty="0"/>
              <a:t>. </a:t>
            </a:r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D262C8-774C-488E-BBA4-2C3392A2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66" y="1313769"/>
            <a:ext cx="3133759" cy="62459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1293B4-76F3-496A-AA5B-7B2562B76B55}"/>
              </a:ext>
            </a:extLst>
          </p:cNvPr>
          <p:cNvSpPr txBox="1"/>
          <p:nvPr/>
        </p:nvSpPr>
        <p:spPr>
          <a:xfrm>
            <a:off x="107004" y="4732179"/>
            <a:ext cx="2336116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Linear Guides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AB54AE8-E418-4300-BAF9-07D751E4825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43120" y="4954558"/>
            <a:ext cx="494633" cy="222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B17ABBE-6C45-44DC-896E-E4CB382FE249}"/>
              </a:ext>
            </a:extLst>
          </p:cNvPr>
          <p:cNvCxnSpPr>
            <a:cxnSpLocks/>
          </p:cNvCxnSpPr>
          <p:nvPr/>
        </p:nvCxnSpPr>
        <p:spPr>
          <a:xfrm flipV="1">
            <a:off x="2443120" y="4863830"/>
            <a:ext cx="1253391" cy="90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5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29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52544" y="1589788"/>
            <a:ext cx="5167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2: </a:t>
            </a:r>
          </a:p>
          <a:p>
            <a:endParaRPr lang="es-ES" sz="2800" dirty="0"/>
          </a:p>
          <a:p>
            <a:pPr algn="just"/>
            <a:r>
              <a:rPr lang="es-ES" sz="2800" dirty="0" err="1"/>
              <a:t>The</a:t>
            </a:r>
            <a:r>
              <a:rPr lang="es-ES" sz="2800" dirty="0"/>
              <a:t> step </a:t>
            </a:r>
            <a:r>
              <a:rPr lang="es-ES" sz="2800" dirty="0" err="1"/>
              <a:t>two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assemble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Shaft</a:t>
            </a:r>
            <a:r>
              <a:rPr lang="es-ES" sz="2800" dirty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 </a:t>
            </a:r>
            <a:r>
              <a:rPr lang="es-ES" sz="2800" dirty="0" err="1"/>
              <a:t>between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two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. </a:t>
            </a:r>
          </a:p>
          <a:p>
            <a:pPr algn="just"/>
            <a:r>
              <a:rPr lang="es-ES" sz="2800" dirty="0"/>
              <a:t>In </a:t>
            </a:r>
            <a:r>
              <a:rPr lang="es-ES" sz="2800" dirty="0" err="1"/>
              <a:t>this</a:t>
            </a:r>
            <a:r>
              <a:rPr lang="es-ES" sz="2800" dirty="0"/>
              <a:t> step </a:t>
            </a:r>
            <a:r>
              <a:rPr lang="es-ES" sz="2800" dirty="0" err="1"/>
              <a:t>an</a:t>
            </a:r>
            <a:r>
              <a:rPr lang="es-ES" sz="2800" dirty="0"/>
              <a:t> </a:t>
            </a:r>
            <a:r>
              <a:rPr lang="es-ES" sz="2800" dirty="0" err="1"/>
              <a:t>alignment</a:t>
            </a:r>
            <a:r>
              <a:rPr lang="es-ES" sz="2800" dirty="0"/>
              <a:t> </a:t>
            </a:r>
            <a:r>
              <a:rPr lang="es-ES" sz="2800" dirty="0" err="1"/>
              <a:t>piece</a:t>
            </a:r>
            <a:r>
              <a:rPr lang="es-ES" sz="2800" dirty="0"/>
              <a:t> </a:t>
            </a:r>
            <a:r>
              <a:rPr lang="es-ES" sz="2800" dirty="0" err="1"/>
              <a:t>should</a:t>
            </a:r>
            <a:r>
              <a:rPr lang="es-ES" sz="2800" dirty="0"/>
              <a:t> be </a:t>
            </a:r>
            <a:r>
              <a:rPr lang="es-ES" sz="2800" dirty="0" err="1"/>
              <a:t>used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well</a:t>
            </a:r>
            <a:r>
              <a:rPr lang="es-ES" sz="2800" dirty="0"/>
              <a:t> </a:t>
            </a:r>
            <a:r>
              <a:rPr lang="es-ES" sz="2800" dirty="0" err="1"/>
              <a:t>align</a:t>
            </a:r>
            <a:r>
              <a:rPr lang="es-ES" sz="2800" dirty="0"/>
              <a:t>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piece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respect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. </a:t>
            </a:r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A7B5E3-5CB8-4997-B5A7-35DFFBA3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1" y="1313769"/>
            <a:ext cx="3710082" cy="62459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28593-B39B-4CD5-82EE-6C9A9F380473}"/>
              </a:ext>
            </a:extLst>
          </p:cNvPr>
          <p:cNvSpPr txBox="1"/>
          <p:nvPr/>
        </p:nvSpPr>
        <p:spPr>
          <a:xfrm>
            <a:off x="107004" y="4732179"/>
            <a:ext cx="2336116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Shaft Support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3A9761-3981-40AB-8C59-2CA7701BE892}"/>
              </a:ext>
            </a:extLst>
          </p:cNvPr>
          <p:cNvSpPr txBox="1"/>
          <p:nvPr/>
        </p:nvSpPr>
        <p:spPr>
          <a:xfrm>
            <a:off x="107004" y="5409873"/>
            <a:ext cx="2336116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Shaft Support aligner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4CC01A0-6534-4B1B-9597-80FD953213B2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43120" y="4954558"/>
            <a:ext cx="864284" cy="648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DF3BE8A-C46D-4A1A-90F7-B93F665A90B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43120" y="5809192"/>
            <a:ext cx="747552" cy="270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7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790700"/>
            <a:ext cx="8694737" cy="1057275"/>
          </a:xfrm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Wire Scanner </a:t>
            </a:r>
            <a:r>
              <a:rPr lang="es-ES" sz="3600" dirty="0" err="1">
                <a:solidFill>
                  <a:schemeClr val="tx1"/>
                </a:solidFill>
              </a:rPr>
              <a:t>Vessel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Integration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ACED33-5484-4F1A-88C2-E4B2847E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11" y="3540303"/>
            <a:ext cx="2127601" cy="17690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703DBD-1755-45D5-8604-D94C667E8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57" y="3455195"/>
            <a:ext cx="2356644" cy="31230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F38CB9-5F81-422A-959B-D83EAFBD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01" y="3128801"/>
            <a:ext cx="2128878" cy="2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0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30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52544" y="1589788"/>
            <a:ext cx="5167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3: </a:t>
            </a:r>
          </a:p>
          <a:p>
            <a:endParaRPr lang="es-ES" sz="2800" dirty="0"/>
          </a:p>
          <a:p>
            <a:pPr algn="just"/>
            <a:r>
              <a:rPr lang="es-ES" sz="2800" dirty="0"/>
              <a:t>In </a:t>
            </a:r>
            <a:r>
              <a:rPr lang="es-ES" sz="2800" dirty="0" err="1"/>
              <a:t>the</a:t>
            </a:r>
            <a:r>
              <a:rPr lang="es-ES" sz="2800" dirty="0"/>
              <a:t> step </a:t>
            </a:r>
            <a:r>
              <a:rPr lang="es-ES" sz="2800" dirty="0" err="1"/>
              <a:t>three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Shaft</a:t>
            </a:r>
            <a:r>
              <a:rPr lang="es-ES" sz="2800" dirty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 </a:t>
            </a:r>
            <a:r>
              <a:rPr lang="es-ES" sz="2800" dirty="0" err="1"/>
              <a:t>aligner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be removed and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Bellow</a:t>
            </a:r>
            <a:r>
              <a:rPr lang="es-ES" sz="2800" dirty="0"/>
              <a:t> and Rectangular </a:t>
            </a:r>
            <a:r>
              <a:rPr lang="es-ES" sz="2800" dirty="0" err="1"/>
              <a:t>Flange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be </a:t>
            </a:r>
            <a:r>
              <a:rPr lang="es-ES" sz="2800" dirty="0" err="1"/>
              <a:t>installed</a:t>
            </a:r>
            <a:r>
              <a:rPr lang="es-ES" sz="2800" dirty="0"/>
              <a:t>. </a:t>
            </a:r>
          </a:p>
          <a:p>
            <a:pPr algn="just"/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alignment</a:t>
            </a:r>
            <a:r>
              <a:rPr lang="es-ES" sz="2800" dirty="0"/>
              <a:t> </a:t>
            </a:r>
            <a:r>
              <a:rPr lang="es-ES" sz="2800" dirty="0" err="1"/>
              <a:t>between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Rectangular </a:t>
            </a:r>
            <a:r>
              <a:rPr lang="es-ES" sz="2800" dirty="0" err="1"/>
              <a:t>Flange</a:t>
            </a:r>
            <a:r>
              <a:rPr lang="es-ES" sz="2800" dirty="0"/>
              <a:t> and </a:t>
            </a:r>
            <a:r>
              <a:rPr lang="es-ES" sz="2800" dirty="0" err="1"/>
              <a:t>The</a:t>
            </a:r>
            <a:r>
              <a:rPr lang="es-ES" sz="2800" dirty="0"/>
              <a:t> Linear </a:t>
            </a:r>
            <a:r>
              <a:rPr lang="es-ES" sz="2800" dirty="0" err="1"/>
              <a:t>Guides</a:t>
            </a:r>
            <a:r>
              <a:rPr lang="es-ES" sz="2800" dirty="0"/>
              <a:t> </a:t>
            </a:r>
            <a:r>
              <a:rPr lang="es-ES" sz="2800" dirty="0" err="1"/>
              <a:t>Support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be </a:t>
            </a:r>
            <a:r>
              <a:rPr lang="es-ES" sz="2800" dirty="0" err="1"/>
              <a:t>made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</a:t>
            </a:r>
            <a:r>
              <a:rPr lang="es-ES" sz="2800" dirty="0" err="1"/>
              <a:t>two</a:t>
            </a:r>
            <a:r>
              <a:rPr lang="es-ES" sz="2800" dirty="0"/>
              <a:t> </a:t>
            </a:r>
            <a:r>
              <a:rPr lang="es-ES" sz="2800" dirty="0" err="1"/>
              <a:t>precision</a:t>
            </a:r>
            <a:r>
              <a:rPr lang="es-ES" sz="2800" dirty="0"/>
              <a:t> </a:t>
            </a:r>
            <a:r>
              <a:rPr lang="es-ES" sz="2800" dirty="0" err="1"/>
              <a:t>pins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  </a:t>
            </a:r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DCB05B-A951-446D-B627-2DD37A21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32" y="1313769"/>
            <a:ext cx="3516481" cy="6245905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B38A997-25D9-4DCD-8E22-44210C49D13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809345" y="5230761"/>
            <a:ext cx="1449421" cy="1218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F1343D-A760-4DB3-8DF4-6D9C8F09EB47}"/>
              </a:ext>
            </a:extLst>
          </p:cNvPr>
          <p:cNvSpPr txBox="1"/>
          <p:nvPr/>
        </p:nvSpPr>
        <p:spPr>
          <a:xfrm>
            <a:off x="583658" y="5008382"/>
            <a:ext cx="1225687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Bellow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644EF3-5D20-4A96-A92E-05BC30449418}"/>
              </a:ext>
            </a:extLst>
          </p:cNvPr>
          <p:cNvSpPr txBox="1"/>
          <p:nvPr/>
        </p:nvSpPr>
        <p:spPr>
          <a:xfrm>
            <a:off x="194551" y="5723043"/>
            <a:ext cx="2003899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Rectangular Flange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92C5E6E-55D1-4052-AF8D-EA9905858C5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198450" y="6122362"/>
            <a:ext cx="953312" cy="1091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80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75F9B2-AAF3-4A9E-8263-522F9A76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09" y="1313769"/>
            <a:ext cx="3415391" cy="6245905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31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52544" y="1589788"/>
            <a:ext cx="5167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4: </a:t>
            </a:r>
          </a:p>
          <a:p>
            <a:endParaRPr lang="es-ES" sz="2800" dirty="0"/>
          </a:p>
          <a:p>
            <a:pPr algn="just"/>
            <a:r>
              <a:rPr lang="es-ES" sz="2800" dirty="0"/>
              <a:t>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next</a:t>
            </a:r>
            <a:r>
              <a:rPr lang="es-ES" sz="2800" dirty="0"/>
              <a:t> step </a:t>
            </a:r>
            <a:r>
              <a:rPr lang="es-ES" sz="2800" dirty="0" err="1"/>
              <a:t>all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movement</a:t>
            </a:r>
            <a:r>
              <a:rPr lang="es-ES" sz="2800" dirty="0"/>
              <a:t> </a:t>
            </a:r>
            <a:r>
              <a:rPr lang="es-ES" sz="2800" dirty="0" err="1"/>
              <a:t>system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be </a:t>
            </a:r>
            <a:r>
              <a:rPr lang="es-ES" sz="2800" dirty="0" err="1"/>
              <a:t>installed</a:t>
            </a:r>
            <a:r>
              <a:rPr lang="es-ES" sz="2800" dirty="0"/>
              <a:t> (Motor, Break and </a:t>
            </a:r>
            <a:r>
              <a:rPr lang="es-ES" sz="2800" dirty="0" err="1"/>
              <a:t>Spindle</a:t>
            </a:r>
            <a:r>
              <a:rPr lang="es-ES" sz="2800" dirty="0"/>
              <a:t>) in </a:t>
            </a:r>
            <a:r>
              <a:rPr lang="es-ES" sz="2800" dirty="0" err="1"/>
              <a:t>orther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check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correct</a:t>
            </a:r>
            <a:r>
              <a:rPr lang="es-ES" sz="2800" dirty="0"/>
              <a:t> </a:t>
            </a:r>
            <a:r>
              <a:rPr lang="es-ES" sz="2800" dirty="0" err="1"/>
              <a:t>displacement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movable</a:t>
            </a:r>
            <a:r>
              <a:rPr lang="es-ES" sz="2800" dirty="0"/>
              <a:t> </a:t>
            </a:r>
            <a:r>
              <a:rPr lang="es-ES" sz="2800" dirty="0" err="1"/>
              <a:t>parts</a:t>
            </a:r>
            <a:r>
              <a:rPr lang="es-ES" sz="2800" dirty="0"/>
              <a:t>. </a:t>
            </a:r>
          </a:p>
          <a:p>
            <a:pPr algn="just"/>
            <a:r>
              <a:rPr lang="es-ES" sz="2800" dirty="0" err="1"/>
              <a:t>Some</a:t>
            </a:r>
            <a:r>
              <a:rPr lang="es-ES" sz="2800" dirty="0"/>
              <a:t> menor </a:t>
            </a:r>
            <a:r>
              <a:rPr lang="es-ES" sz="2800" dirty="0" err="1"/>
              <a:t>adjustments</a:t>
            </a:r>
            <a:r>
              <a:rPr lang="es-ES" sz="2800" dirty="0"/>
              <a:t> </a:t>
            </a:r>
            <a:r>
              <a:rPr lang="es-ES" sz="2800" dirty="0" err="1"/>
              <a:t>could</a:t>
            </a:r>
            <a:r>
              <a:rPr lang="es-ES" sz="2800" dirty="0"/>
              <a:t> be done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avoid</a:t>
            </a:r>
            <a:r>
              <a:rPr lang="es-ES" sz="2800" dirty="0"/>
              <a:t> </a:t>
            </a:r>
            <a:r>
              <a:rPr lang="es-ES" sz="2800" dirty="0" err="1"/>
              <a:t>any</a:t>
            </a:r>
            <a:r>
              <a:rPr lang="es-ES" sz="2800" dirty="0"/>
              <a:t> </a:t>
            </a:r>
            <a:r>
              <a:rPr lang="es-ES" sz="2800" dirty="0" err="1"/>
              <a:t>displacement</a:t>
            </a:r>
            <a:r>
              <a:rPr lang="es-ES" sz="2800" dirty="0"/>
              <a:t> </a:t>
            </a:r>
            <a:r>
              <a:rPr lang="es-ES" sz="2800" dirty="0" err="1"/>
              <a:t>problems</a:t>
            </a:r>
            <a:r>
              <a:rPr lang="es-ES" sz="2800" dirty="0"/>
              <a:t>.  </a:t>
            </a:r>
          </a:p>
          <a:p>
            <a:endParaRPr lang="es-ES" sz="2800" dirty="0"/>
          </a:p>
          <a:p>
            <a:endParaRPr lang="es-ES" sz="2800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B38A997-25D9-4DCD-8E22-44210C49D13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98450" y="5377589"/>
            <a:ext cx="1160841" cy="64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F1343D-A760-4DB3-8DF4-6D9C8F09EB47}"/>
              </a:ext>
            </a:extLst>
          </p:cNvPr>
          <p:cNvSpPr txBox="1"/>
          <p:nvPr/>
        </p:nvSpPr>
        <p:spPr>
          <a:xfrm>
            <a:off x="340465" y="4978270"/>
            <a:ext cx="1857985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Spindle Support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644EF3-5D20-4A96-A92E-05BC30449418}"/>
              </a:ext>
            </a:extLst>
          </p:cNvPr>
          <p:cNvSpPr txBox="1"/>
          <p:nvPr/>
        </p:nvSpPr>
        <p:spPr>
          <a:xfrm>
            <a:off x="653374" y="4209962"/>
            <a:ext cx="1293781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Spindle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92C5E6E-55D1-4052-AF8D-EA9905858C5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47155" y="4432341"/>
            <a:ext cx="1723902" cy="545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283548-A528-4D5F-ABF2-54D21CDFC3FD}"/>
              </a:ext>
            </a:extLst>
          </p:cNvPr>
          <p:cNvSpPr txBox="1"/>
          <p:nvPr/>
        </p:nvSpPr>
        <p:spPr>
          <a:xfrm>
            <a:off x="622566" y="1993503"/>
            <a:ext cx="1293781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Motor and Break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992F40D-8AF9-456A-97EC-F35FCFF4FD47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916347" y="2569761"/>
            <a:ext cx="1632870" cy="280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9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F4E400-C6DB-4CB0-BCCC-19C1390C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7" y="1313769"/>
            <a:ext cx="4459269" cy="6245905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32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Assembly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8E79-BDD6-4140-BA05-4A0D5AE58B59}"/>
              </a:ext>
            </a:extLst>
          </p:cNvPr>
          <p:cNvSpPr txBox="1"/>
          <p:nvPr/>
        </p:nvSpPr>
        <p:spPr>
          <a:xfrm>
            <a:off x="4552544" y="1589788"/>
            <a:ext cx="5167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Step 5: </a:t>
            </a:r>
          </a:p>
          <a:p>
            <a:endParaRPr lang="es-ES" sz="2800" dirty="0"/>
          </a:p>
          <a:p>
            <a:pPr algn="just"/>
            <a:r>
              <a:rPr lang="es-ES" sz="2800" dirty="0" err="1"/>
              <a:t>Finally</a:t>
            </a:r>
            <a:r>
              <a:rPr lang="es-ES" sz="2800" dirty="0"/>
              <a:t> </a:t>
            </a:r>
            <a:r>
              <a:rPr lang="es-ES" sz="2800" dirty="0" err="1"/>
              <a:t>all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other</a:t>
            </a:r>
            <a:r>
              <a:rPr lang="es-ES" sz="2800" dirty="0"/>
              <a:t> </a:t>
            </a:r>
            <a:r>
              <a:rPr lang="es-ES" sz="2800" dirty="0" err="1"/>
              <a:t>actuator</a:t>
            </a:r>
            <a:r>
              <a:rPr lang="es-ES" sz="2800" dirty="0"/>
              <a:t> </a:t>
            </a:r>
            <a:r>
              <a:rPr lang="es-ES" sz="2800" dirty="0" err="1"/>
              <a:t>components</a:t>
            </a:r>
            <a:r>
              <a:rPr lang="es-ES" sz="2800" dirty="0"/>
              <a:t> </a:t>
            </a:r>
            <a:r>
              <a:rPr lang="es-ES" sz="2800" dirty="0" err="1"/>
              <a:t>could</a:t>
            </a:r>
            <a:r>
              <a:rPr lang="es-ES" sz="2800" dirty="0"/>
              <a:t> be </a:t>
            </a:r>
            <a:r>
              <a:rPr lang="es-ES" sz="2800" dirty="0" err="1"/>
              <a:t>assemble</a:t>
            </a:r>
            <a:r>
              <a:rPr lang="es-ES" sz="2800" dirty="0"/>
              <a:t>. </a:t>
            </a:r>
          </a:p>
          <a:p>
            <a:pPr algn="just"/>
            <a:endParaRPr lang="es-ES" sz="2800" dirty="0"/>
          </a:p>
          <a:p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89725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790700"/>
            <a:ext cx="8694737" cy="1057275"/>
          </a:xfrm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Wire Scanner </a:t>
            </a:r>
            <a:r>
              <a:rPr lang="es-ES" sz="3600" dirty="0" err="1">
                <a:solidFill>
                  <a:schemeClr val="tx1"/>
                </a:solidFill>
              </a:rPr>
              <a:t>Cabling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8FF706-8B38-493A-BDE5-D3D43E91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3098773"/>
            <a:ext cx="4591051" cy="14266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FFBC1E-50F3-401C-95CB-AD5F5C0BB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3812118"/>
            <a:ext cx="4429126" cy="214585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282C8A0-D116-4A1D-B6E8-1812E2DAC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667" y="4525463"/>
            <a:ext cx="1527932" cy="20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2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Cabling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596DE2-6B93-44C5-ACB4-F5C35A80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14352"/>
            <a:ext cx="10080625" cy="48839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DEC730-65B1-4350-A54F-825EFAF553CB}"/>
              </a:ext>
            </a:extLst>
          </p:cNvPr>
          <p:cNvSpPr txBox="1"/>
          <p:nvPr/>
        </p:nvSpPr>
        <p:spPr>
          <a:xfrm>
            <a:off x="1003566" y="2079228"/>
            <a:ext cx="1293781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Signal Pins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7B43BD1-4A63-4957-9E01-218FF32844D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297347" y="2478547"/>
            <a:ext cx="2093678" cy="731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8AA0F99-B9D3-4738-AB7E-8E27FBB395F4}"/>
              </a:ext>
            </a:extLst>
          </p:cNvPr>
          <p:cNvCxnSpPr>
            <a:cxnSpLocks/>
          </p:cNvCxnSpPr>
          <p:nvPr/>
        </p:nvCxnSpPr>
        <p:spPr>
          <a:xfrm flipH="1">
            <a:off x="895350" y="2877865"/>
            <a:ext cx="742950" cy="1675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F54AC6-BA6B-4B5E-A912-BACC6ED2948B}"/>
              </a:ext>
            </a:extLst>
          </p:cNvPr>
          <p:cNvSpPr txBox="1"/>
          <p:nvPr/>
        </p:nvSpPr>
        <p:spPr>
          <a:xfrm>
            <a:off x="6668759" y="5163281"/>
            <a:ext cx="1589416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Wires clampers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2F65C90-563A-49BA-909C-A3064DE413F6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276975" y="4086225"/>
            <a:ext cx="391784" cy="1476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D959B7C-7D85-4367-9198-D4E4442D3E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905500" y="5163281"/>
            <a:ext cx="763259" cy="399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220D821-C93F-4002-B065-9E884A9D9181}"/>
              </a:ext>
            </a:extLst>
          </p:cNvPr>
          <p:cNvSpPr txBox="1"/>
          <p:nvPr/>
        </p:nvSpPr>
        <p:spPr>
          <a:xfrm>
            <a:off x="7760958" y="3789047"/>
            <a:ext cx="1589416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Cables insertion hole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766A3D0-3A67-4B3C-8A6F-142A48A275D3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227360" y="3614849"/>
            <a:ext cx="533598" cy="750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31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35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Cabling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B2DD65-DAC3-4545-A491-803AB4DE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76960"/>
            <a:ext cx="10080625" cy="31326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4A6A95-6970-4ACE-9DA5-AB022A5840BA}"/>
              </a:ext>
            </a:extLst>
          </p:cNvPr>
          <p:cNvSpPr txBox="1"/>
          <p:nvPr/>
        </p:nvSpPr>
        <p:spPr>
          <a:xfrm>
            <a:off x="179687" y="4564451"/>
            <a:ext cx="9800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FF0000"/>
                </a:solidFill>
              </a:rPr>
              <a:t>Signal</a:t>
            </a:r>
            <a:r>
              <a:rPr lang="es-ES" sz="2400" b="1" dirty="0">
                <a:solidFill>
                  <a:srgbClr val="FF0000"/>
                </a:solidFill>
              </a:rPr>
              <a:t> cables (4 </a:t>
            </a:r>
            <a:r>
              <a:rPr lang="es-ES" sz="2400" b="1" dirty="0" err="1">
                <a:solidFill>
                  <a:srgbClr val="FF0000"/>
                </a:solidFill>
              </a:rPr>
              <a:t>channels</a:t>
            </a:r>
            <a:r>
              <a:rPr lang="es-ES" sz="2400" b="1" dirty="0">
                <a:solidFill>
                  <a:srgbClr val="FF0000"/>
                </a:solidFill>
              </a:rPr>
              <a:t>): </a:t>
            </a:r>
            <a:r>
              <a:rPr lang="es-ES" sz="2400" dirty="0" err="1">
                <a:solidFill>
                  <a:srgbClr val="FF0000"/>
                </a:solidFill>
              </a:rPr>
              <a:t>From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copper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pins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vacuum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feedthrough</a:t>
            </a:r>
            <a:r>
              <a:rPr lang="es-ES" sz="2400" dirty="0">
                <a:solidFill>
                  <a:srgbClr val="FF0000"/>
                </a:solidFill>
              </a:rPr>
              <a:t> (coaxial) and </a:t>
            </a:r>
            <a:r>
              <a:rPr lang="es-ES" sz="2400" dirty="0" err="1">
                <a:solidFill>
                  <a:srgbClr val="FF0000"/>
                </a:solidFill>
              </a:rPr>
              <a:t>from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vacuum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feedthrough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acquisition</a:t>
            </a:r>
            <a:r>
              <a:rPr lang="es-ES" sz="2400" dirty="0">
                <a:solidFill>
                  <a:srgbClr val="FF0000"/>
                </a:solidFill>
              </a:rPr>
              <a:t> box (</a:t>
            </a:r>
            <a:r>
              <a:rPr lang="es-ES" sz="2400" dirty="0" err="1">
                <a:solidFill>
                  <a:srgbClr val="FF0000"/>
                </a:solidFill>
              </a:rPr>
              <a:t>triaxial</a:t>
            </a:r>
            <a:r>
              <a:rPr lang="es-ES" sz="2400" dirty="0">
                <a:solidFill>
                  <a:srgbClr val="FF0000"/>
                </a:solidFill>
              </a:rPr>
              <a:t>). </a:t>
            </a:r>
          </a:p>
          <a:p>
            <a:r>
              <a:rPr lang="es-ES" sz="2400" b="1" dirty="0" err="1">
                <a:solidFill>
                  <a:srgbClr val="FFC000"/>
                </a:solidFill>
              </a:rPr>
              <a:t>Limit</a:t>
            </a:r>
            <a:r>
              <a:rPr lang="es-ES" sz="2400" b="1" dirty="0">
                <a:solidFill>
                  <a:srgbClr val="FFC000"/>
                </a:solidFill>
              </a:rPr>
              <a:t> </a:t>
            </a:r>
            <a:r>
              <a:rPr lang="es-ES" sz="2400" b="1" dirty="0" err="1">
                <a:solidFill>
                  <a:srgbClr val="FFC000"/>
                </a:solidFill>
              </a:rPr>
              <a:t>Switches</a:t>
            </a:r>
            <a:r>
              <a:rPr lang="es-ES" sz="2400" b="1" dirty="0">
                <a:solidFill>
                  <a:srgbClr val="FFC000"/>
                </a:solidFill>
              </a:rPr>
              <a:t> cables: </a:t>
            </a:r>
            <a:r>
              <a:rPr lang="es-ES" sz="2400" dirty="0" err="1">
                <a:solidFill>
                  <a:srgbClr val="FFC000"/>
                </a:solidFill>
              </a:rPr>
              <a:t>From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the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Limit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Switches</a:t>
            </a:r>
            <a:r>
              <a:rPr lang="es-ES" sz="2400" dirty="0">
                <a:solidFill>
                  <a:srgbClr val="FFC000"/>
                </a:solidFill>
              </a:rPr>
              <a:t> position </a:t>
            </a:r>
            <a:r>
              <a:rPr lang="es-ES" sz="2400" dirty="0" err="1">
                <a:solidFill>
                  <a:srgbClr val="FFC000"/>
                </a:solidFill>
              </a:rPr>
              <a:t>to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the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Patch</a:t>
            </a:r>
            <a:r>
              <a:rPr lang="es-ES" sz="2400" dirty="0">
                <a:solidFill>
                  <a:srgbClr val="FFC000"/>
                </a:solidFill>
              </a:rPr>
              <a:t> Panel.</a:t>
            </a:r>
          </a:p>
          <a:p>
            <a:r>
              <a:rPr lang="es-ES" sz="2400" b="1" dirty="0">
                <a:solidFill>
                  <a:schemeClr val="accent6"/>
                </a:solidFill>
              </a:rPr>
              <a:t>Motor and Break cables: </a:t>
            </a:r>
            <a:r>
              <a:rPr lang="es-ES" sz="2400" dirty="0" err="1">
                <a:solidFill>
                  <a:schemeClr val="accent6"/>
                </a:solidFill>
              </a:rPr>
              <a:t>From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the</a:t>
            </a:r>
            <a:r>
              <a:rPr lang="es-ES" sz="2400" dirty="0">
                <a:solidFill>
                  <a:schemeClr val="accent6"/>
                </a:solidFill>
              </a:rPr>
              <a:t> Motor and Break position </a:t>
            </a:r>
            <a:r>
              <a:rPr lang="es-ES" sz="2400" dirty="0" err="1">
                <a:solidFill>
                  <a:schemeClr val="accent6"/>
                </a:solidFill>
              </a:rPr>
              <a:t>to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the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Patch</a:t>
            </a:r>
            <a:r>
              <a:rPr lang="es-ES" sz="2400" dirty="0">
                <a:solidFill>
                  <a:schemeClr val="accent6"/>
                </a:solidFill>
              </a:rPr>
              <a:t> Panel.</a:t>
            </a:r>
          </a:p>
          <a:p>
            <a:r>
              <a:rPr lang="es-ES" sz="2400" b="1" dirty="0" err="1">
                <a:solidFill>
                  <a:schemeClr val="accent2"/>
                </a:solidFill>
              </a:rPr>
              <a:t>Encoder</a:t>
            </a:r>
            <a:r>
              <a:rPr lang="es-ES" sz="2400" b="1" dirty="0">
                <a:solidFill>
                  <a:schemeClr val="accent2"/>
                </a:solidFill>
              </a:rPr>
              <a:t> cable: </a:t>
            </a:r>
            <a:r>
              <a:rPr lang="es-ES" sz="2400" dirty="0" err="1">
                <a:solidFill>
                  <a:schemeClr val="accent2"/>
                </a:solidFill>
              </a:rPr>
              <a:t>From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the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Encoder</a:t>
            </a:r>
            <a:r>
              <a:rPr lang="es-ES" sz="2400" dirty="0">
                <a:solidFill>
                  <a:schemeClr val="accent2"/>
                </a:solidFill>
              </a:rPr>
              <a:t> position </a:t>
            </a:r>
            <a:r>
              <a:rPr lang="es-ES" sz="2400" dirty="0" err="1">
                <a:solidFill>
                  <a:schemeClr val="accent2"/>
                </a:solidFill>
              </a:rPr>
              <a:t>to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the</a:t>
            </a:r>
            <a:r>
              <a:rPr lang="es-ES" sz="2400" dirty="0">
                <a:solidFill>
                  <a:schemeClr val="accent2"/>
                </a:solidFill>
              </a:rPr>
              <a:t> </a:t>
            </a:r>
            <a:r>
              <a:rPr lang="es-ES" sz="2400" dirty="0" err="1">
                <a:solidFill>
                  <a:schemeClr val="accent2"/>
                </a:solidFill>
              </a:rPr>
              <a:t>Patch</a:t>
            </a:r>
            <a:r>
              <a:rPr lang="es-ES" sz="2400" dirty="0">
                <a:solidFill>
                  <a:schemeClr val="accent2"/>
                </a:solidFill>
              </a:rPr>
              <a:t> Panel.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51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36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actuator – </a:t>
            </a:r>
            <a:br>
              <a:rPr lang="en-IN" dirty="0"/>
            </a:br>
            <a:r>
              <a:rPr lang="en-IN" dirty="0"/>
              <a:t>Patch Panel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39852-3499-4339-A543-B2CC6C59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62" y="1543125"/>
            <a:ext cx="4105275" cy="54768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3D6C05-5F3E-4314-ADEF-66EA9AC04C53}"/>
              </a:ext>
            </a:extLst>
          </p:cNvPr>
          <p:cNvSpPr txBox="1"/>
          <p:nvPr/>
        </p:nvSpPr>
        <p:spPr>
          <a:xfrm>
            <a:off x="304958" y="2837428"/>
            <a:ext cx="2547681" cy="1506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Motor and Break connector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(SOURIAU UT00128SH)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41C406-D24E-400C-8FBB-ECCA500D4D67}"/>
              </a:ext>
            </a:extLst>
          </p:cNvPr>
          <p:cNvSpPr txBox="1"/>
          <p:nvPr/>
        </p:nvSpPr>
        <p:spPr>
          <a:xfrm>
            <a:off x="7092637" y="2837428"/>
            <a:ext cx="2770234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MPS Limit Switch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(LEMO EGG.4k.312.CYM)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53124CC-6A55-41FD-AAC9-3D5B0517FE7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52639" y="3590626"/>
            <a:ext cx="911965" cy="310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3D77D54-EEDE-482D-AF33-561DE279AB5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312285" y="3413686"/>
            <a:ext cx="780352" cy="332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B6DCEF-B9BC-40F2-882D-0DFC8F512E54}"/>
              </a:ext>
            </a:extLst>
          </p:cNvPr>
          <p:cNvSpPr txBox="1"/>
          <p:nvPr/>
        </p:nvSpPr>
        <p:spPr>
          <a:xfrm>
            <a:off x="771887" y="4518853"/>
            <a:ext cx="1572480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Encoder connector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(DB9)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D231E9-7C65-44B5-B338-E3C1FF0F61DF}"/>
              </a:ext>
            </a:extLst>
          </p:cNvPr>
          <p:cNvSpPr txBox="1"/>
          <p:nvPr/>
        </p:nvSpPr>
        <p:spPr>
          <a:xfrm>
            <a:off x="7590395" y="4361087"/>
            <a:ext cx="1774717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Travel Limit Switches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(DB9)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20B48E9-1241-4615-91DA-7C1D9266414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344367" y="4977913"/>
            <a:ext cx="1420237" cy="117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B778429-BF14-4D53-8370-CC52C87D18AB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312285" y="4937345"/>
            <a:ext cx="1278110" cy="40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4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847975"/>
            <a:ext cx="8694737" cy="1057275"/>
          </a:xfrm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Wire Scanner </a:t>
            </a:r>
            <a:r>
              <a:rPr lang="es-ES" sz="3600" dirty="0" err="1">
                <a:solidFill>
                  <a:schemeClr val="tx1"/>
                </a:solidFill>
              </a:rPr>
              <a:t>Tests</a:t>
            </a:r>
            <a:r>
              <a:rPr lang="es-ES" sz="3600" dirty="0">
                <a:solidFill>
                  <a:schemeClr val="tx1"/>
                </a:solidFill>
              </a:rPr>
              <a:t>, </a:t>
            </a:r>
            <a:r>
              <a:rPr lang="es-ES" sz="3600" dirty="0" err="1">
                <a:solidFill>
                  <a:schemeClr val="tx1"/>
                </a:solidFill>
              </a:rPr>
              <a:t>Acceptance</a:t>
            </a:r>
            <a:r>
              <a:rPr lang="es-ES" sz="3600" dirty="0">
                <a:solidFill>
                  <a:schemeClr val="tx1"/>
                </a:solidFill>
              </a:rPr>
              <a:t> and </a:t>
            </a:r>
            <a:r>
              <a:rPr lang="es-ES" sz="3600" dirty="0" err="1">
                <a:solidFill>
                  <a:schemeClr val="tx1"/>
                </a:solidFill>
              </a:rPr>
              <a:t>Verification</a:t>
            </a:r>
            <a:r>
              <a:rPr lang="es-ES" sz="3600" dirty="0">
                <a:solidFill>
                  <a:schemeClr val="tx1"/>
                </a:solidFill>
              </a:rPr>
              <a:t> Plan </a:t>
            </a:r>
          </a:p>
        </p:txBody>
      </p:sp>
    </p:spTree>
    <p:extLst>
      <p:ext uri="{BB962C8B-B14F-4D97-AF65-F5344CB8AC3E}">
        <p14:creationId xmlns:p14="http://schemas.microsoft.com/office/powerpoint/2010/main" val="1120956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38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Contractor Actions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F9CA5E-F4FD-4000-9F1E-B6253CB2B07C}"/>
              </a:ext>
            </a:extLst>
          </p:cNvPr>
          <p:cNvSpPr txBox="1"/>
          <p:nvPr/>
        </p:nvSpPr>
        <p:spPr>
          <a:xfrm>
            <a:off x="360000" y="1449422"/>
            <a:ext cx="9215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Once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manufactured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</a:t>
            </a:r>
            <a:r>
              <a:rPr lang="es-ES" sz="2400" dirty="0" err="1"/>
              <a:t>make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following</a:t>
            </a:r>
            <a:r>
              <a:rPr lang="es-ES" sz="2400" dirty="0"/>
              <a:t> test: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Metrology</a:t>
            </a:r>
            <a:r>
              <a:rPr lang="es-ES" sz="2400" b="1" dirty="0"/>
              <a:t>: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</a:t>
            </a:r>
            <a:r>
              <a:rPr lang="es-ES" sz="2400" dirty="0" err="1"/>
              <a:t>check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measurements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tolerances</a:t>
            </a:r>
            <a:r>
              <a:rPr lang="es-ES" sz="2400" dirty="0"/>
              <a:t> </a:t>
            </a:r>
            <a:r>
              <a:rPr lang="es-ES" sz="2400" dirty="0" err="1"/>
              <a:t>under</a:t>
            </a:r>
            <a:r>
              <a:rPr lang="es-ES" sz="2400" dirty="0"/>
              <a:t> 0.1 mm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pieces</a:t>
            </a:r>
            <a:r>
              <a:rPr lang="es-ES" sz="2400" dirty="0"/>
              <a:t> </a:t>
            </a:r>
            <a:r>
              <a:rPr lang="es-ES" sz="2400" dirty="0" err="1"/>
              <a:t>directly</a:t>
            </a:r>
            <a:r>
              <a:rPr lang="es-ES" sz="2400" dirty="0"/>
              <a:t> </a:t>
            </a:r>
            <a:r>
              <a:rPr lang="es-ES" sz="2400" dirty="0" err="1"/>
              <a:t>related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fulfilling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wires</a:t>
            </a:r>
            <a:r>
              <a:rPr lang="es-ES" sz="2400" dirty="0"/>
              <a:t> </a:t>
            </a:r>
            <a:r>
              <a:rPr lang="es-ES" sz="2400" dirty="0" err="1"/>
              <a:t>orientation</a:t>
            </a:r>
            <a:r>
              <a:rPr lang="es-ES" sz="2400" dirty="0"/>
              <a:t> angular error </a:t>
            </a:r>
            <a:r>
              <a:rPr lang="es-ES" sz="2400" dirty="0" err="1"/>
              <a:t>specifications</a:t>
            </a:r>
            <a:r>
              <a:rPr lang="es-E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Cleaning</a:t>
            </a:r>
            <a:r>
              <a:rPr lang="es-ES" sz="2400" b="1" dirty="0"/>
              <a:t>: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pieces</a:t>
            </a:r>
            <a:r>
              <a:rPr lang="es-ES" sz="2400" dirty="0"/>
              <a:t> </a:t>
            </a:r>
            <a:r>
              <a:rPr lang="es-ES" sz="2400" dirty="0" err="1"/>
              <a:t>must</a:t>
            </a:r>
            <a:r>
              <a:rPr lang="es-ES" sz="2400" dirty="0"/>
              <a:t> be </a:t>
            </a:r>
            <a:r>
              <a:rPr lang="es-ES" sz="2400" dirty="0" err="1"/>
              <a:t>cleaning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be </a:t>
            </a:r>
            <a:r>
              <a:rPr lang="es-ES" sz="2400" dirty="0" err="1"/>
              <a:t>provided</a:t>
            </a:r>
            <a:r>
              <a:rPr lang="es-ES" sz="2400" dirty="0"/>
              <a:t> free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contamination</a:t>
            </a:r>
            <a:r>
              <a:rPr lang="es-ES" sz="2400" dirty="0"/>
              <a:t>, </a:t>
            </a:r>
            <a:r>
              <a:rPr lang="es-ES" sz="2400" dirty="0" err="1"/>
              <a:t>greases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</a:t>
            </a:r>
            <a:r>
              <a:rPr lang="es-ES" sz="2400" dirty="0" err="1"/>
              <a:t>substances</a:t>
            </a:r>
            <a:r>
              <a:rPr lang="es-ES" sz="2400" dirty="0"/>
              <a:t> no Ultra High </a:t>
            </a:r>
            <a:r>
              <a:rPr lang="es-ES" sz="2400" dirty="0" err="1"/>
              <a:t>Vacuum</a:t>
            </a:r>
            <a:r>
              <a:rPr lang="es-ES" sz="2400" dirty="0"/>
              <a:t> </a:t>
            </a:r>
            <a:r>
              <a:rPr lang="es-ES" sz="2400" dirty="0" err="1"/>
              <a:t>compliance</a:t>
            </a:r>
            <a:r>
              <a:rPr lang="es-E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Leaking</a:t>
            </a:r>
            <a:r>
              <a:rPr lang="es-ES" sz="2400" b="1" dirty="0"/>
              <a:t> Test: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</a:t>
            </a:r>
            <a:r>
              <a:rPr lang="es-ES" sz="2400" dirty="0" err="1"/>
              <a:t>guarantee</a:t>
            </a:r>
            <a:r>
              <a:rPr lang="es-ES" sz="2400" dirty="0"/>
              <a:t> a </a:t>
            </a:r>
            <a:r>
              <a:rPr lang="es-ES" sz="2400" dirty="0" err="1"/>
              <a:t>leakage</a:t>
            </a:r>
            <a:r>
              <a:rPr lang="es-ES" sz="2400" dirty="0"/>
              <a:t> </a:t>
            </a:r>
            <a:r>
              <a:rPr lang="es-ES" sz="2400" dirty="0" err="1"/>
              <a:t>rate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no more </a:t>
            </a:r>
            <a:r>
              <a:rPr lang="es-ES" sz="2400" dirty="0" err="1"/>
              <a:t>than</a:t>
            </a:r>
            <a:r>
              <a:rPr lang="es-ES" sz="2400" dirty="0"/>
              <a:t>  2,0*10E-10 mbar*l/</a:t>
            </a:r>
            <a:r>
              <a:rPr lang="es-ES" sz="2400" dirty="0" err="1"/>
              <a:t>sec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Storage, </a:t>
            </a:r>
            <a:r>
              <a:rPr lang="es-ES" sz="2400" b="1" dirty="0" err="1"/>
              <a:t>packaging</a:t>
            </a:r>
            <a:r>
              <a:rPr lang="es-ES" sz="2400" b="1" dirty="0"/>
              <a:t> and </a:t>
            </a:r>
            <a:r>
              <a:rPr lang="es-ES" sz="2400" b="1" dirty="0" err="1"/>
              <a:t>delivery</a:t>
            </a:r>
            <a:r>
              <a:rPr lang="es-ES" sz="2400" b="1" dirty="0"/>
              <a:t>: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</a:t>
            </a:r>
            <a:r>
              <a:rPr lang="es-ES" sz="2400" dirty="0" err="1"/>
              <a:t>ensure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equipment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stored</a:t>
            </a:r>
            <a:r>
              <a:rPr lang="es-ES" sz="2400" dirty="0"/>
              <a:t> in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area</a:t>
            </a:r>
            <a:r>
              <a:rPr lang="es-ES" sz="2400" dirty="0"/>
              <a:t> </a:t>
            </a:r>
            <a:r>
              <a:rPr lang="es-ES" sz="2400" dirty="0" err="1"/>
              <a:t>where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condition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components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altered</a:t>
            </a:r>
            <a:r>
              <a:rPr lang="es-ES" sz="2400" dirty="0"/>
              <a:t>.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packaging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be a </a:t>
            </a:r>
            <a:r>
              <a:rPr lang="es-ES" sz="2400" dirty="0" err="1"/>
              <a:t>simplified</a:t>
            </a:r>
            <a:r>
              <a:rPr lang="es-ES" sz="2400" dirty="0"/>
              <a:t> </a:t>
            </a:r>
            <a:r>
              <a:rPr lang="es-ES" sz="2400" dirty="0" err="1"/>
              <a:t>vessel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Nitrogen</a:t>
            </a:r>
            <a:r>
              <a:rPr lang="es-ES" sz="2400" dirty="0"/>
              <a:t> </a:t>
            </a:r>
            <a:r>
              <a:rPr lang="es-ES" sz="2400" dirty="0" err="1"/>
              <a:t>overpresure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10 mbar. </a:t>
            </a:r>
          </a:p>
        </p:txBody>
      </p:sp>
    </p:spTree>
    <p:extLst>
      <p:ext uri="{BB962C8B-B14F-4D97-AF65-F5344CB8AC3E}">
        <p14:creationId xmlns:p14="http://schemas.microsoft.com/office/powerpoint/2010/main" val="2689005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39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ESS-Bilbao Acceptance Plan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F9CA5E-F4FD-4000-9F1E-B6253CB2B07C}"/>
              </a:ext>
            </a:extLst>
          </p:cNvPr>
          <p:cNvSpPr txBox="1"/>
          <p:nvPr/>
        </p:nvSpPr>
        <p:spPr>
          <a:xfrm>
            <a:off x="360000" y="1449422"/>
            <a:ext cx="9215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Once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received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ESS-Bilbao </a:t>
            </a:r>
            <a:r>
              <a:rPr lang="es-ES" sz="2400" dirty="0" err="1"/>
              <a:t>facilities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accepted</a:t>
            </a:r>
            <a:r>
              <a:rPr lang="es-ES" sz="2400" dirty="0"/>
              <a:t> </a:t>
            </a:r>
            <a:r>
              <a:rPr lang="es-ES" sz="2400" dirty="0" err="1"/>
              <a:t>based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following</a:t>
            </a:r>
            <a:r>
              <a:rPr lang="es-ES" sz="2400" dirty="0"/>
              <a:t> plan: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Storage: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storage</a:t>
            </a:r>
            <a:r>
              <a:rPr lang="es-ES" sz="2400" b="1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delivery</a:t>
            </a:r>
            <a:r>
              <a:rPr lang="es-ES" sz="2400" dirty="0"/>
              <a:t> </a:t>
            </a:r>
            <a:r>
              <a:rPr lang="es-ES" sz="2400" dirty="0" err="1"/>
              <a:t>vessel</a:t>
            </a:r>
            <a:r>
              <a:rPr lang="es-ES" sz="2400" dirty="0"/>
              <a:t> in a </a:t>
            </a:r>
            <a:r>
              <a:rPr lang="es-ES" sz="2400" dirty="0" err="1"/>
              <a:t>proper</a:t>
            </a:r>
            <a:r>
              <a:rPr lang="es-ES" sz="2400" dirty="0"/>
              <a:t> </a:t>
            </a:r>
            <a:r>
              <a:rPr lang="es-ES" sz="2400" dirty="0" err="1"/>
              <a:t>enviroment</a:t>
            </a:r>
            <a:r>
              <a:rPr lang="es-ES" sz="2400" dirty="0"/>
              <a:t> </a:t>
            </a:r>
            <a:r>
              <a:rPr lang="es-ES" sz="2400" dirty="0" err="1"/>
              <a:t>until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beginning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r>
              <a:rPr lang="es-E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Check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contractor</a:t>
            </a:r>
            <a:r>
              <a:rPr lang="es-ES" sz="2400" b="1" dirty="0"/>
              <a:t> </a:t>
            </a:r>
            <a:r>
              <a:rPr lang="es-ES" sz="2400" b="1" dirty="0" err="1"/>
              <a:t>documentation</a:t>
            </a:r>
            <a:r>
              <a:rPr lang="es-ES" sz="2400" b="1" dirty="0"/>
              <a:t>: </a:t>
            </a:r>
            <a:r>
              <a:rPr lang="es-ES" sz="2400" dirty="0" err="1"/>
              <a:t>Check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information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r>
              <a:rPr lang="es-ES" sz="2400" dirty="0"/>
              <a:t>. </a:t>
            </a:r>
            <a:r>
              <a:rPr lang="es-E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Visual </a:t>
            </a:r>
            <a:r>
              <a:rPr lang="es-ES" sz="2400" b="1" dirty="0" err="1"/>
              <a:t>inspection</a:t>
            </a:r>
            <a:r>
              <a:rPr lang="es-ES" sz="2400" b="1" dirty="0"/>
              <a:t>: </a:t>
            </a:r>
            <a:r>
              <a:rPr lang="es-ES" sz="2400" dirty="0"/>
              <a:t>Visual </a:t>
            </a:r>
            <a:r>
              <a:rPr lang="es-ES" sz="2400" dirty="0" err="1"/>
              <a:t>inspection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damages</a:t>
            </a:r>
            <a:r>
              <a:rPr lang="es-E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Vacuum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 </a:t>
            </a:r>
            <a:r>
              <a:rPr lang="es-ES" sz="2400" dirty="0"/>
              <a:t>A </a:t>
            </a:r>
            <a:r>
              <a:rPr lang="es-ES" sz="2400" dirty="0" err="1"/>
              <a:t>leaking</a:t>
            </a:r>
            <a:r>
              <a:rPr lang="es-ES" sz="2400" dirty="0"/>
              <a:t> test and a RGA test </a:t>
            </a:r>
            <a:r>
              <a:rPr lang="es-ES" sz="2400" dirty="0" err="1"/>
              <a:t>shall</a:t>
            </a:r>
            <a:r>
              <a:rPr lang="es-ES" sz="2400" dirty="0"/>
              <a:t> be done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check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results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r>
              <a:rPr lang="es-E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Electrical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 </a:t>
            </a:r>
            <a:r>
              <a:rPr lang="es-ES" sz="2400" dirty="0" err="1"/>
              <a:t>Verification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electrical</a:t>
            </a:r>
            <a:r>
              <a:rPr lang="es-ES" sz="2400" dirty="0"/>
              <a:t> </a:t>
            </a:r>
            <a:r>
              <a:rPr lang="es-ES" sz="2400" dirty="0" err="1"/>
              <a:t>connections</a:t>
            </a:r>
            <a:r>
              <a:rPr lang="es-ES" sz="2400" dirty="0"/>
              <a:t> in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connectors</a:t>
            </a:r>
            <a:r>
              <a:rPr lang="es-ES" sz="2400" dirty="0"/>
              <a:t> and cables.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Metrology</a:t>
            </a:r>
            <a:r>
              <a:rPr lang="es-ES" sz="2400" b="1" dirty="0"/>
              <a:t>: </a:t>
            </a:r>
            <a:r>
              <a:rPr lang="es-ES" sz="2400" dirty="0"/>
              <a:t>A </a:t>
            </a:r>
            <a:r>
              <a:rPr lang="es-ES" sz="2400" dirty="0" err="1"/>
              <a:t>revision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metrology</a:t>
            </a:r>
            <a:r>
              <a:rPr lang="es-ES" sz="2400" dirty="0"/>
              <a:t> </a:t>
            </a:r>
            <a:r>
              <a:rPr lang="es-ES" sz="2400" dirty="0" err="1"/>
              <a:t>supply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could</a:t>
            </a:r>
            <a:r>
              <a:rPr lang="es-ES" sz="2400" dirty="0"/>
              <a:t> be </a:t>
            </a:r>
            <a:r>
              <a:rPr lang="es-ES" sz="2400" dirty="0" err="1"/>
              <a:t>checked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34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4AF955-9B0D-40DE-96CA-E264A7C28BD9}" type="slidenum">
              <a:t>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IN"/>
              <a:t>MEBT View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" y="1710000"/>
            <a:ext cx="10079640" cy="4962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-31924" y="1303670"/>
            <a:ext cx="2400763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b="1" dirty="0">
                <a:solidFill>
                  <a:srgbClr val="0066FF"/>
                </a:solidFill>
                <a:latin typeface="Arial" pitchFamily="18"/>
                <a:ea typeface="DejaVu Sans" pitchFamily="2"/>
                <a:cs typeface="Lohit Hindi" pitchFamily="2"/>
              </a:rPr>
              <a:t>MEBT-WS-2000-ESS</a:t>
            </a:r>
            <a:endParaRPr lang="en-IN" sz="1800" b="1" i="0" u="none" strike="noStrike" kern="1200" dirty="0">
              <a:ln>
                <a:noFill/>
              </a:ln>
              <a:solidFill>
                <a:srgbClr val="0066FF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45057" y="1309680"/>
            <a:ext cx="236235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IN" b="1" dirty="0">
                <a:solidFill>
                  <a:srgbClr val="0066FF"/>
                </a:solidFill>
                <a:latin typeface="Arial" pitchFamily="18"/>
                <a:ea typeface="DejaVu Sans" pitchFamily="2"/>
                <a:cs typeface="Lohit Hindi" pitchFamily="2"/>
              </a:rPr>
              <a:t>MEBT-BD-2000-ESS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33780" y="6192965"/>
            <a:ext cx="2323883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b="1" dirty="0">
                <a:solidFill>
                  <a:srgbClr val="0066FF"/>
                </a:solidFill>
                <a:latin typeface="Arial" pitchFamily="18"/>
                <a:ea typeface="DejaVu Sans" pitchFamily="2"/>
                <a:cs typeface="Lohit Hindi" pitchFamily="2"/>
              </a:rPr>
              <a:t>MEBT-SL-2000-ESS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1" i="0" u="none" strike="noStrike" kern="1200" dirty="0">
              <a:ln>
                <a:noFill/>
              </a:ln>
              <a:solidFill>
                <a:srgbClr val="0066FF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Forma libre: forma 7"/>
          <p:cNvSpPr/>
          <p:nvPr/>
        </p:nvSpPr>
        <p:spPr>
          <a:xfrm>
            <a:off x="720000" y="1627199"/>
            <a:ext cx="180000" cy="11088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Forma libre: forma 8"/>
          <p:cNvSpPr/>
          <p:nvPr/>
        </p:nvSpPr>
        <p:spPr>
          <a:xfrm>
            <a:off x="4320360" y="1627560"/>
            <a:ext cx="180000" cy="11088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Forma libre: forma 9"/>
          <p:cNvSpPr/>
          <p:nvPr/>
        </p:nvSpPr>
        <p:spPr>
          <a:xfrm rot="10800000">
            <a:off x="6215039" y="5008565"/>
            <a:ext cx="180000" cy="11088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40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ESS-Bilbao Verification Plan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F9CA5E-F4FD-4000-9F1E-B6253CB2B07C}"/>
              </a:ext>
            </a:extLst>
          </p:cNvPr>
          <p:cNvSpPr txBox="1"/>
          <p:nvPr/>
        </p:nvSpPr>
        <p:spPr>
          <a:xfrm>
            <a:off x="360000" y="1449422"/>
            <a:ext cx="9215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Once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accepted</a:t>
            </a:r>
            <a:r>
              <a:rPr lang="es-ES" sz="2400" dirty="0"/>
              <a:t> a </a:t>
            </a:r>
            <a:r>
              <a:rPr lang="es-ES" sz="2400" dirty="0" err="1"/>
              <a:t>verification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</a:t>
            </a:r>
            <a:r>
              <a:rPr lang="es-ES" sz="2400" dirty="0" err="1"/>
              <a:t>instruments</a:t>
            </a:r>
            <a:r>
              <a:rPr lang="es-ES" sz="2400" dirty="0"/>
              <a:t> </a:t>
            </a:r>
            <a:r>
              <a:rPr lang="es-ES" sz="2400" dirty="0" err="1"/>
              <a:t>characteristics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be done: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Movement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Motor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Break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Encoder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Limit</a:t>
            </a:r>
            <a:r>
              <a:rPr lang="es-ES" sz="2400" dirty="0"/>
              <a:t> </a:t>
            </a:r>
            <a:r>
              <a:rPr lang="es-ES" sz="2400" dirty="0" err="1"/>
              <a:t>Switches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Repeteability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endParaRPr lang="es-E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Vibration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Vacuum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Movement</a:t>
            </a:r>
            <a:r>
              <a:rPr lang="es-ES" sz="2400" dirty="0"/>
              <a:t> Test </a:t>
            </a:r>
            <a:r>
              <a:rPr lang="es-ES" sz="2400" dirty="0" err="1"/>
              <a:t>under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endParaRPr lang="es-E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Leak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RGA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60397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847975"/>
            <a:ext cx="8694737" cy="1057275"/>
          </a:xfrm>
        </p:spPr>
        <p:txBody>
          <a:bodyPr/>
          <a:lstStyle/>
          <a:p>
            <a:r>
              <a:rPr lang="es-ES" sz="3600" dirty="0" err="1">
                <a:solidFill>
                  <a:schemeClr val="tx1"/>
                </a:solidFill>
              </a:rPr>
              <a:t>Risks</a:t>
            </a:r>
            <a:r>
              <a:rPr lang="es-ES" sz="3600" dirty="0">
                <a:solidFill>
                  <a:schemeClr val="tx1"/>
                </a:solidFill>
              </a:rPr>
              <a:t>, Status, </a:t>
            </a:r>
            <a:r>
              <a:rPr lang="es-ES" sz="3600" dirty="0" err="1">
                <a:solidFill>
                  <a:schemeClr val="tx1"/>
                </a:solidFill>
              </a:rPr>
              <a:t>Delivery</a:t>
            </a:r>
            <a:r>
              <a:rPr lang="es-ES" sz="3600" dirty="0">
                <a:solidFill>
                  <a:schemeClr val="tx1"/>
                </a:solidFill>
              </a:rPr>
              <a:t> Calendar and Interfaces</a:t>
            </a:r>
          </a:p>
        </p:txBody>
      </p:sp>
    </p:spTree>
    <p:extLst>
      <p:ext uri="{BB962C8B-B14F-4D97-AF65-F5344CB8AC3E}">
        <p14:creationId xmlns:p14="http://schemas.microsoft.com/office/powerpoint/2010/main" val="1654063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42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mechanical design Risks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E08A60-ADC9-4A4F-8D32-A31A05CD9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58694"/>
              </p:ext>
            </p:extLst>
          </p:nvPr>
        </p:nvGraphicFramePr>
        <p:xfrm>
          <a:off x="359999" y="1599587"/>
          <a:ext cx="9215641" cy="610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326">
                  <a:extLst>
                    <a:ext uri="{9D8B030D-6E8A-4147-A177-3AD203B41FA5}">
                      <a16:colId xmlns:a16="http://schemas.microsoft.com/office/drawing/2014/main" val="3752010876"/>
                    </a:ext>
                  </a:extLst>
                </a:gridCol>
                <a:gridCol w="4276724">
                  <a:extLst>
                    <a:ext uri="{9D8B030D-6E8A-4147-A177-3AD203B41FA5}">
                      <a16:colId xmlns:a16="http://schemas.microsoft.com/office/drawing/2014/main" val="452340038"/>
                    </a:ext>
                  </a:extLst>
                </a:gridCol>
                <a:gridCol w="2317591">
                  <a:extLst>
                    <a:ext uri="{9D8B030D-6E8A-4147-A177-3AD203B41FA5}">
                      <a16:colId xmlns:a16="http://schemas.microsoft.com/office/drawing/2014/main" val="3639110285"/>
                    </a:ext>
                  </a:extLst>
                </a:gridCol>
              </a:tblGrid>
              <a:tr h="43733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Risk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Treatment</a:t>
                      </a:r>
                      <a:r>
                        <a:rPr lang="es-ES" sz="2000" dirty="0"/>
                        <a:t>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Responsible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48960"/>
                  </a:ext>
                </a:extLst>
              </a:tr>
              <a:tr h="474944">
                <a:tc>
                  <a:txBody>
                    <a:bodyPr/>
                    <a:lstStyle/>
                    <a:p>
                      <a:r>
                        <a:rPr lang="es-ES" dirty="0" err="1"/>
                        <a:t>Coordination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with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Elettra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Regular meetings.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ESS-Bilbao and </a:t>
                      </a:r>
                      <a:r>
                        <a:rPr lang="es-ES" dirty="0" err="1"/>
                        <a:t>Elettra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31869"/>
                  </a:ext>
                </a:extLst>
              </a:tr>
              <a:tr h="1114808">
                <a:tc>
                  <a:txBody>
                    <a:bodyPr/>
                    <a:lstStyle/>
                    <a:p>
                      <a:r>
                        <a:rPr lang="es-ES" dirty="0" err="1"/>
                        <a:t>Wires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mechanical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tension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 series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simulations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have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been</a:t>
                      </a:r>
                      <a:r>
                        <a:rPr lang="es-ES" dirty="0"/>
                        <a:t> done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validate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model</a:t>
                      </a:r>
                      <a:r>
                        <a:rPr lang="es-ES" dirty="0"/>
                        <a:t>. A pretensión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1g </a:t>
                      </a:r>
                      <a:r>
                        <a:rPr lang="es-ES" dirty="0" err="1"/>
                        <a:t>is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enough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maintain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mechanical</a:t>
                      </a:r>
                      <a:r>
                        <a:rPr lang="es-ES" dirty="0"/>
                        <a:t> tensión </a:t>
                      </a:r>
                      <a:r>
                        <a:rPr lang="es-ES" dirty="0" err="1"/>
                        <a:t>required</a:t>
                      </a:r>
                      <a:r>
                        <a:rPr lang="es-ES" dirty="0"/>
                        <a:t>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ESS-Bilbao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44948"/>
                  </a:ext>
                </a:extLst>
              </a:tr>
              <a:tr h="857544">
                <a:tc>
                  <a:txBody>
                    <a:bodyPr/>
                    <a:lstStyle/>
                    <a:p>
                      <a:r>
                        <a:rPr lang="es-ES" dirty="0" err="1"/>
                        <a:t>Wires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Clamping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 </a:t>
                      </a:r>
                      <a:r>
                        <a:rPr lang="es-ES" dirty="0" err="1"/>
                        <a:t>soft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pressure</a:t>
                      </a:r>
                      <a:r>
                        <a:rPr lang="es-ES" dirty="0"/>
                        <a:t> regulable </a:t>
                      </a:r>
                      <a:r>
                        <a:rPr lang="es-ES" dirty="0" err="1"/>
                        <a:t>system</a:t>
                      </a:r>
                      <a:r>
                        <a:rPr lang="es-ES" dirty="0"/>
                        <a:t> has </a:t>
                      </a:r>
                      <a:r>
                        <a:rPr lang="es-ES" dirty="0" err="1"/>
                        <a:t>been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design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clamp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carbon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wires</a:t>
                      </a:r>
                      <a:r>
                        <a:rPr lang="es-ES" dirty="0"/>
                        <a:t> in a </a:t>
                      </a:r>
                      <a:r>
                        <a:rPr lang="es-ES" dirty="0" err="1"/>
                        <a:t>safe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way</a:t>
                      </a:r>
                      <a:r>
                        <a:rPr lang="es-ES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ESS-Bilbao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206454"/>
                  </a:ext>
                </a:extLst>
              </a:tr>
              <a:tr h="437339">
                <a:tc>
                  <a:txBody>
                    <a:bodyPr/>
                    <a:lstStyle/>
                    <a:p>
                      <a:r>
                        <a:rPr lang="es-ES" dirty="0"/>
                        <a:t>Wire Angular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 Wire </a:t>
                      </a:r>
                      <a:r>
                        <a:rPr lang="es-ES" dirty="0" err="1"/>
                        <a:t>Alignment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Toolkit</a:t>
                      </a:r>
                      <a:r>
                        <a:rPr lang="es-ES" dirty="0"/>
                        <a:t> has </a:t>
                      </a:r>
                      <a:r>
                        <a:rPr lang="es-ES" dirty="0" err="1"/>
                        <a:t>been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design</a:t>
                      </a:r>
                      <a:r>
                        <a:rPr lang="es-ES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ESS-Bilbao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24563"/>
                  </a:ext>
                </a:extLst>
              </a:tr>
              <a:tr h="1114808">
                <a:tc>
                  <a:txBody>
                    <a:bodyPr/>
                    <a:lstStyle/>
                    <a:p>
                      <a:r>
                        <a:rPr lang="es-ES" dirty="0"/>
                        <a:t>Dimensional </a:t>
                      </a:r>
                      <a:r>
                        <a:rPr lang="es-ES" dirty="0" err="1"/>
                        <a:t>quality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 dimensional control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be done </a:t>
                      </a:r>
                      <a:r>
                        <a:rPr lang="es-ES" dirty="0" err="1"/>
                        <a:t>by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contractor</a:t>
                      </a:r>
                      <a:r>
                        <a:rPr lang="es-ES" dirty="0"/>
                        <a:t> after </a:t>
                      </a:r>
                      <a:r>
                        <a:rPr lang="es-ES" dirty="0" err="1"/>
                        <a:t>fabrication</a:t>
                      </a:r>
                      <a:r>
                        <a:rPr lang="es-ES" dirty="0"/>
                        <a:t>. ESS-Bilbao </a:t>
                      </a:r>
                      <a:r>
                        <a:rPr lang="es-ES" dirty="0" err="1"/>
                        <a:t>could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repeat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dimensional test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validate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Proactive</a:t>
                      </a:r>
                      <a:r>
                        <a:rPr lang="es-ES" dirty="0"/>
                        <a:t>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7685"/>
                  </a:ext>
                </a:extLst>
              </a:tr>
              <a:tr h="1372071">
                <a:tc>
                  <a:txBody>
                    <a:bodyPr/>
                    <a:lstStyle/>
                    <a:p>
                      <a:r>
                        <a:rPr lang="es-ES" dirty="0" err="1"/>
                        <a:t>Vacuum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quality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 </a:t>
                      </a:r>
                      <a:r>
                        <a:rPr lang="es-ES" dirty="0" err="1"/>
                        <a:t>vacuum</a:t>
                      </a:r>
                      <a:r>
                        <a:rPr lang="es-ES" dirty="0"/>
                        <a:t> control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be done </a:t>
                      </a:r>
                      <a:r>
                        <a:rPr lang="es-ES" dirty="0" err="1"/>
                        <a:t>by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contractor</a:t>
                      </a:r>
                      <a:r>
                        <a:rPr lang="es-ES" dirty="0"/>
                        <a:t> after </a:t>
                      </a:r>
                      <a:r>
                        <a:rPr lang="es-ES" dirty="0" err="1"/>
                        <a:t>fabrication</a:t>
                      </a:r>
                      <a:r>
                        <a:rPr lang="es-ES" dirty="0"/>
                        <a:t>. ESS-Bilbao </a:t>
                      </a:r>
                      <a:r>
                        <a:rPr lang="es-ES" dirty="0" err="1"/>
                        <a:t>could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repeat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vacuum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tests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validate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r>
                        <a:rPr lang="es-ES" dirty="0"/>
                        <a:t>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Proactive</a:t>
                      </a:r>
                      <a:r>
                        <a:rPr lang="es-ES" dirty="0"/>
                        <a:t>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6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06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43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Wire Scanner mechanical design Risks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E08A60-ADC9-4A4F-8D32-A31A05CD9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63804"/>
              </p:ext>
            </p:extLst>
          </p:nvPr>
        </p:nvGraphicFramePr>
        <p:xfrm>
          <a:off x="359999" y="1599587"/>
          <a:ext cx="9215641" cy="2020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326">
                  <a:extLst>
                    <a:ext uri="{9D8B030D-6E8A-4147-A177-3AD203B41FA5}">
                      <a16:colId xmlns:a16="http://schemas.microsoft.com/office/drawing/2014/main" val="3752010876"/>
                    </a:ext>
                  </a:extLst>
                </a:gridCol>
                <a:gridCol w="4276724">
                  <a:extLst>
                    <a:ext uri="{9D8B030D-6E8A-4147-A177-3AD203B41FA5}">
                      <a16:colId xmlns:a16="http://schemas.microsoft.com/office/drawing/2014/main" val="452340038"/>
                    </a:ext>
                  </a:extLst>
                </a:gridCol>
                <a:gridCol w="2317591">
                  <a:extLst>
                    <a:ext uri="{9D8B030D-6E8A-4147-A177-3AD203B41FA5}">
                      <a16:colId xmlns:a16="http://schemas.microsoft.com/office/drawing/2014/main" val="3639110285"/>
                    </a:ext>
                  </a:extLst>
                </a:gridCol>
              </a:tblGrid>
              <a:tr h="46633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Risk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Treatment</a:t>
                      </a:r>
                      <a:r>
                        <a:rPr lang="es-ES" sz="2000" dirty="0"/>
                        <a:t>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Responsible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48960"/>
                  </a:ext>
                </a:extLst>
              </a:tr>
              <a:tr h="506433">
                <a:tc>
                  <a:txBody>
                    <a:bodyPr/>
                    <a:lstStyle/>
                    <a:p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be </a:t>
                      </a:r>
                      <a:r>
                        <a:rPr lang="es-ES" dirty="0" err="1"/>
                        <a:t>deliver</a:t>
                      </a:r>
                      <a:r>
                        <a:rPr lang="es-ES" dirty="0"/>
                        <a:t> in a </a:t>
                      </a:r>
                      <a:r>
                        <a:rPr lang="es-ES" dirty="0" err="1"/>
                        <a:t>vessel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with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Nitrogen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overpressure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10mbar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Proactive</a:t>
                      </a:r>
                      <a:r>
                        <a:rPr lang="es-ES" dirty="0"/>
                        <a:t>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31869"/>
                  </a:ext>
                </a:extLst>
              </a:tr>
              <a:tr h="466335">
                <a:tc>
                  <a:txBody>
                    <a:bodyPr/>
                    <a:lstStyle/>
                    <a:p>
                      <a:r>
                        <a:rPr lang="es-ES" dirty="0" err="1"/>
                        <a:t>Mechanical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electronic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integration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 plan </a:t>
                      </a:r>
                      <a:r>
                        <a:rPr lang="es-ES" dirty="0" err="1"/>
                        <a:t>need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be </a:t>
                      </a:r>
                      <a:r>
                        <a:rPr lang="es-ES" dirty="0" err="1"/>
                        <a:t>developed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integrate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ESS-Bilbao and </a:t>
                      </a:r>
                      <a:r>
                        <a:rPr lang="es-ES" dirty="0" err="1"/>
                        <a:t>Elettra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this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project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4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815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Status of the project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E1EA42-07F0-4E5C-9CBE-E7FD2589C9DC}"/>
              </a:ext>
            </a:extLst>
          </p:cNvPr>
          <p:cNvSpPr txBox="1"/>
          <p:nvPr/>
        </p:nvSpPr>
        <p:spPr>
          <a:xfrm>
            <a:off x="1040860" y="2600933"/>
            <a:ext cx="7889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Call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Tender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b="1" dirty="0" err="1">
                <a:solidFill>
                  <a:schemeClr val="accent6"/>
                </a:solidFill>
              </a:rPr>
              <a:t>completed</a:t>
            </a:r>
            <a:r>
              <a:rPr lang="es-E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selected</a:t>
            </a:r>
            <a:r>
              <a:rPr lang="es-ES" sz="2400" dirty="0"/>
              <a:t> </a:t>
            </a:r>
            <a:r>
              <a:rPr lang="es-ES" sz="2400" dirty="0" err="1"/>
              <a:t>company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elaborate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bluprints</a:t>
            </a:r>
            <a:r>
              <a:rPr lang="es-ES" sz="2400" dirty="0"/>
              <a:t> and </a:t>
            </a:r>
            <a:r>
              <a:rPr lang="es-ES" sz="2400" dirty="0" err="1"/>
              <a:t>fabricate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b="1" dirty="0" err="1"/>
              <a:t>Proactive</a:t>
            </a:r>
            <a:r>
              <a:rPr lang="es-ES" sz="2400" b="1" dirty="0"/>
              <a:t> R&amp;D.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Kick</a:t>
            </a:r>
            <a:r>
              <a:rPr lang="es-ES" sz="2400" dirty="0"/>
              <a:t>-Off meeting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Project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held</a:t>
            </a:r>
            <a:r>
              <a:rPr lang="es-ES" sz="2400" dirty="0"/>
              <a:t> </a:t>
            </a:r>
            <a:r>
              <a:rPr lang="es-ES" sz="2400" dirty="0" err="1"/>
              <a:t>last</a:t>
            </a:r>
            <a:r>
              <a:rPr lang="es-ES" sz="2400" dirty="0"/>
              <a:t> June 27th 2017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Proactive</a:t>
            </a:r>
            <a:r>
              <a:rPr lang="es-ES" sz="2400" dirty="0"/>
              <a:t> R&amp;D.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final 3D </a:t>
            </a:r>
            <a:r>
              <a:rPr lang="es-ES" sz="2400" dirty="0" err="1"/>
              <a:t>design</a:t>
            </a:r>
            <a:r>
              <a:rPr lang="es-ES" sz="2400" dirty="0"/>
              <a:t> and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bluprints</a:t>
            </a:r>
            <a:r>
              <a:rPr lang="es-ES" sz="2400" dirty="0"/>
              <a:t> are </a:t>
            </a:r>
            <a:r>
              <a:rPr lang="es-ES" sz="2400" dirty="0" err="1"/>
              <a:t>under</a:t>
            </a:r>
            <a:r>
              <a:rPr lang="es-ES" sz="2400" dirty="0"/>
              <a:t> </a:t>
            </a:r>
            <a:r>
              <a:rPr lang="es-ES" sz="2400" dirty="0" err="1"/>
              <a:t>developement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Proactive</a:t>
            </a:r>
            <a:r>
              <a:rPr lang="es-ES" sz="2400" dirty="0"/>
              <a:t> R&amp;D.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last</a:t>
            </a:r>
            <a:r>
              <a:rPr lang="es-ES" sz="2400" dirty="0"/>
              <a:t> meeting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Elettra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held</a:t>
            </a:r>
            <a:r>
              <a:rPr lang="es-ES" sz="2400" dirty="0"/>
              <a:t> </a:t>
            </a:r>
            <a:r>
              <a:rPr lang="es-ES" sz="2400" dirty="0" err="1"/>
              <a:t>last</a:t>
            </a:r>
            <a:r>
              <a:rPr lang="es-ES" sz="2400" dirty="0"/>
              <a:t> May 5th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284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45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Delivery Calendar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90DEFE-3D4C-4D07-838C-388B185D3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0875"/>
              </p:ext>
            </p:extLst>
          </p:nvPr>
        </p:nvGraphicFramePr>
        <p:xfrm>
          <a:off x="360000" y="2191448"/>
          <a:ext cx="9360000" cy="422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289">
                  <a:extLst>
                    <a:ext uri="{9D8B030D-6E8A-4147-A177-3AD203B41FA5}">
                      <a16:colId xmlns:a16="http://schemas.microsoft.com/office/drawing/2014/main" val="4242787595"/>
                    </a:ext>
                  </a:extLst>
                </a:gridCol>
                <a:gridCol w="2443711">
                  <a:extLst>
                    <a:ext uri="{9D8B030D-6E8A-4147-A177-3AD203B41FA5}">
                      <a16:colId xmlns:a16="http://schemas.microsoft.com/office/drawing/2014/main" val="1626791406"/>
                    </a:ext>
                  </a:extLst>
                </a:gridCol>
              </a:tblGrid>
              <a:tr h="411869">
                <a:tc>
                  <a:txBody>
                    <a:bodyPr/>
                    <a:lstStyle/>
                    <a:p>
                      <a:r>
                        <a:rPr lang="es-ES" sz="2800" dirty="0" err="1"/>
                        <a:t>Milestone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24431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Contract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Formalization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June 27th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65662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Blueprints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July</a:t>
                      </a:r>
                      <a:r>
                        <a:rPr lang="es-ES" dirty="0"/>
                        <a:t> 25th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325394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Acceptance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Blueprints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September</a:t>
                      </a:r>
                      <a:r>
                        <a:rPr lang="es-ES" dirty="0"/>
                        <a:t> 12th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15067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/>
                        <a:t>Manufacture and </a:t>
                      </a:r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WS1 and </a:t>
                      </a:r>
                      <a:r>
                        <a:rPr lang="es-ES" dirty="0" err="1"/>
                        <a:t>Verification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Documents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November</a:t>
                      </a:r>
                      <a:r>
                        <a:rPr lang="es-ES" dirty="0"/>
                        <a:t> 7th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60562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Acceptance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WS1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December</a:t>
                      </a:r>
                      <a:r>
                        <a:rPr lang="es-ES" dirty="0"/>
                        <a:t> 5th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94764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Manufacture and </a:t>
                      </a:r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WS2 and WS3 and </a:t>
                      </a:r>
                      <a:r>
                        <a:rPr lang="es-ES" dirty="0" err="1"/>
                        <a:t>Verification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Documents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February</a:t>
                      </a:r>
                      <a:r>
                        <a:rPr lang="es-ES" dirty="0"/>
                        <a:t> 13th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37188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Acceptance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WS2 and WS3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March 13th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78510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Integration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tests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May 15th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58508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Delivery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May 31th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34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46</a:t>
            </a:fld>
            <a:endParaRPr lang="en-IN" dirty="0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ESS-Bilbao and </a:t>
            </a:r>
            <a:r>
              <a:rPr lang="en-IN" dirty="0" err="1"/>
              <a:t>Elettra</a:t>
            </a:r>
            <a:r>
              <a:rPr lang="en-IN" dirty="0"/>
              <a:t> Interfaces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B30EB4-66C4-4D62-8294-52B14EA1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5" y="1749289"/>
            <a:ext cx="8743950" cy="52673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876C875-688B-4997-A3AB-5F8A049AEBAB}"/>
              </a:ext>
            </a:extLst>
          </p:cNvPr>
          <p:cNvSpPr/>
          <p:nvPr/>
        </p:nvSpPr>
        <p:spPr>
          <a:xfrm>
            <a:off x="544749" y="1745904"/>
            <a:ext cx="2850204" cy="31276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1134AB-07EB-4853-A545-E38D072A76F5}"/>
              </a:ext>
            </a:extLst>
          </p:cNvPr>
          <p:cNvSpPr txBox="1"/>
          <p:nvPr/>
        </p:nvSpPr>
        <p:spPr>
          <a:xfrm>
            <a:off x="1880997" y="6983713"/>
            <a:ext cx="659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Picture </a:t>
            </a:r>
            <a:r>
              <a:rPr lang="es-ES" i="1" dirty="0" err="1"/>
              <a:t>from</a:t>
            </a:r>
            <a:r>
              <a:rPr lang="es-ES" i="1" dirty="0"/>
              <a:t> “ESS WS ACQ SYS PDR-1” </a:t>
            </a:r>
            <a:r>
              <a:rPr lang="es-ES" i="1" dirty="0" err="1"/>
              <a:t>presentation</a:t>
            </a:r>
            <a:r>
              <a:rPr lang="es-ES" i="1" dirty="0"/>
              <a:t>. </a:t>
            </a:r>
            <a:r>
              <a:rPr lang="es-ES" i="1" dirty="0" err="1"/>
              <a:t>Author</a:t>
            </a:r>
            <a:r>
              <a:rPr lang="es-ES" i="1" dirty="0"/>
              <a:t>: Sandi G.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DEE794F-2574-4173-8732-075939365E45}"/>
              </a:ext>
            </a:extLst>
          </p:cNvPr>
          <p:cNvCxnSpPr/>
          <p:nvPr/>
        </p:nvCxnSpPr>
        <p:spPr>
          <a:xfrm>
            <a:off x="3550596" y="1745904"/>
            <a:ext cx="0" cy="322493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22FE941-4D59-4E9F-9BFA-606D4504EC39}"/>
              </a:ext>
            </a:extLst>
          </p:cNvPr>
          <p:cNvCxnSpPr>
            <a:cxnSpLocks/>
          </p:cNvCxnSpPr>
          <p:nvPr/>
        </p:nvCxnSpPr>
        <p:spPr>
          <a:xfrm>
            <a:off x="3550596" y="1745904"/>
            <a:ext cx="5861379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E92C925-E2B2-457A-B938-3AA49AE757C0}"/>
              </a:ext>
            </a:extLst>
          </p:cNvPr>
          <p:cNvCxnSpPr>
            <a:cxnSpLocks/>
          </p:cNvCxnSpPr>
          <p:nvPr/>
        </p:nvCxnSpPr>
        <p:spPr>
          <a:xfrm flipH="1">
            <a:off x="9411975" y="1745904"/>
            <a:ext cx="1" cy="527071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3935251-A176-40E3-8DFD-A042D89A6ECB}"/>
              </a:ext>
            </a:extLst>
          </p:cNvPr>
          <p:cNvCxnSpPr>
            <a:cxnSpLocks/>
          </p:cNvCxnSpPr>
          <p:nvPr/>
        </p:nvCxnSpPr>
        <p:spPr>
          <a:xfrm flipH="1">
            <a:off x="544749" y="7016614"/>
            <a:ext cx="8867227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02AD2A2-B26F-4E74-B1ED-B3DABCA0AD07}"/>
              </a:ext>
            </a:extLst>
          </p:cNvPr>
          <p:cNvCxnSpPr>
            <a:cxnSpLocks/>
          </p:cNvCxnSpPr>
          <p:nvPr/>
        </p:nvCxnSpPr>
        <p:spPr>
          <a:xfrm>
            <a:off x="544749" y="4970834"/>
            <a:ext cx="1" cy="204578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98BB655-BF01-4E0F-923C-090563AF0E97}"/>
              </a:ext>
            </a:extLst>
          </p:cNvPr>
          <p:cNvCxnSpPr>
            <a:cxnSpLocks/>
          </p:cNvCxnSpPr>
          <p:nvPr/>
        </p:nvCxnSpPr>
        <p:spPr>
          <a:xfrm flipH="1">
            <a:off x="544750" y="4970834"/>
            <a:ext cx="3005846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D75784C-5111-4916-B278-138FF364DD77}"/>
              </a:ext>
            </a:extLst>
          </p:cNvPr>
          <p:cNvSpPr txBox="1"/>
          <p:nvPr/>
        </p:nvSpPr>
        <p:spPr>
          <a:xfrm>
            <a:off x="544748" y="1749288"/>
            <a:ext cx="180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ESS-Bilbao </a:t>
            </a:r>
            <a:r>
              <a:rPr lang="es-ES" b="1" dirty="0" err="1">
                <a:solidFill>
                  <a:srgbClr val="FF0000"/>
                </a:solidFill>
              </a:rPr>
              <a:t>Scope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E00D41-D445-4542-AE8C-5BDBD7E85F0C}"/>
              </a:ext>
            </a:extLst>
          </p:cNvPr>
          <p:cNvSpPr txBox="1"/>
          <p:nvPr/>
        </p:nvSpPr>
        <p:spPr>
          <a:xfrm>
            <a:off x="7822220" y="1757341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chemeClr val="accent6"/>
                </a:solidFill>
              </a:rPr>
              <a:t>Elettra</a:t>
            </a:r>
            <a:r>
              <a:rPr lang="es-ES" b="1" dirty="0">
                <a:solidFill>
                  <a:schemeClr val="accent6"/>
                </a:solidFill>
              </a:rPr>
              <a:t> </a:t>
            </a:r>
            <a:r>
              <a:rPr lang="es-ES" b="1" dirty="0" err="1">
                <a:solidFill>
                  <a:schemeClr val="accent6"/>
                </a:solidFill>
              </a:rPr>
              <a:t>Scope</a:t>
            </a:r>
            <a:endParaRPr lang="es-E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32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847975"/>
            <a:ext cx="8694737" cy="1057275"/>
          </a:xfrm>
        </p:spPr>
        <p:txBody>
          <a:bodyPr/>
          <a:lstStyle/>
          <a:p>
            <a:r>
              <a:rPr lang="es-ES" sz="3600" dirty="0" err="1">
                <a:solidFill>
                  <a:schemeClr val="tx1"/>
                </a:solidFill>
              </a:rPr>
              <a:t>Thank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you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for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your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attention</a:t>
            </a:r>
            <a:r>
              <a:rPr lang="es-E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50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5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MEBT-WS-2000-ESS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2B6046-EC9D-482B-AD02-104CBDA5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108"/>
            <a:ext cx="4985319" cy="41452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005899-E605-4751-BB4F-691C54196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970" y="2157107"/>
            <a:ext cx="4991655" cy="414526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681E2E4-9F0D-4B1B-B3D1-3E11B9F131E5}"/>
              </a:ext>
            </a:extLst>
          </p:cNvPr>
          <p:cNvSpPr txBox="1"/>
          <p:nvPr/>
        </p:nvSpPr>
        <p:spPr>
          <a:xfrm>
            <a:off x="2156959" y="2554335"/>
            <a:ext cx="67140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6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MEBT-WS-2000-ESS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09184" y="1425334"/>
            <a:ext cx="3174372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 Parking position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(0 mm)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20651" y="1425334"/>
            <a:ext cx="2763619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 Final position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(240 mm)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99464E-48BC-498B-A6A1-07FE74F23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2223971"/>
            <a:ext cx="4722860" cy="47228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A60400-BC39-4CD3-B296-CCE01E0B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55" y="2223971"/>
            <a:ext cx="4662388" cy="47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9AC92D-19DA-497A-9D4D-939B64889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702" y="1306576"/>
            <a:ext cx="4718596" cy="6253099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7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MEBT-BD-2000-ESS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93109" y="1469281"/>
            <a:ext cx="67140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55346" y="2838868"/>
            <a:ext cx="1087903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DUMP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15039" y="4764944"/>
            <a:ext cx="865663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NPM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70911" y="6575242"/>
            <a:ext cx="865663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NPM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3632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1F7F62-8AB5-49CA-9299-53008756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85" y="1789887"/>
            <a:ext cx="4400394" cy="5211471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8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MEBT-BD-2000-ESS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829004" y="5948251"/>
            <a:ext cx="67140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43624" y="5409684"/>
            <a:ext cx="1087903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DUMP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13400" y="5941253"/>
            <a:ext cx="1036479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ACCT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166217-E330-44DC-A7B1-695D1AC61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4" y="1789888"/>
            <a:ext cx="4678824" cy="5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9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/>
            <a:r>
              <a:rPr lang="en-IN" dirty="0"/>
              <a:t>Vessel MEBT-BD-2000-ESS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09184" y="1425334"/>
            <a:ext cx="3174372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 Parking position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(0 mm)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20651" y="1425334"/>
            <a:ext cx="2763619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WS Final position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(240 mm)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C5C0E0-8658-4E65-B6DC-BADB385B0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709" y="2451371"/>
            <a:ext cx="4369560" cy="44296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186AE0-1BF0-4ED4-8053-F9C49577E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451371"/>
            <a:ext cx="4405358" cy="44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2062"/>
      </p:ext>
    </p:extLst>
  </p:cSld>
  <p:clrMapOvr>
    <a:masterClrMapping/>
  </p:clrMapOvr>
</p:sld>
</file>

<file path=ppt/theme/theme1.xml><?xml version="1.0" encoding="utf-8"?>
<a:theme xmlns:a="http://schemas.openxmlformats.org/drawingml/2006/main" name="ESS-Bilba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-Bilba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12868</TotalTime>
  <Words>1644</Words>
  <Application>Microsoft Office PowerPoint</Application>
  <PresentationFormat>Personalizado</PresentationFormat>
  <Paragraphs>395</Paragraphs>
  <Slides>47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Calibri</vt:lpstr>
      <vt:lpstr>DejaVu Sans</vt:lpstr>
      <vt:lpstr>Lohit Hindi</vt:lpstr>
      <vt:lpstr>Tahoma</vt:lpstr>
      <vt:lpstr>Times New Roman</vt:lpstr>
      <vt:lpstr>Trebuchet MS</vt:lpstr>
      <vt:lpstr>ESS-Bilbao</vt:lpstr>
      <vt:lpstr>ESS-Bilbao1</vt:lpstr>
      <vt:lpstr>Wire Scanner CDR</vt:lpstr>
      <vt:lpstr>Introduction</vt:lpstr>
      <vt:lpstr>Wire Scanner Vessel Integration</vt:lpstr>
      <vt:lpstr>MEBT View</vt:lpstr>
      <vt:lpstr>Vessel MEBT-WS-2000-ESS</vt:lpstr>
      <vt:lpstr>Vessel MEBT-WS-2000-ESS</vt:lpstr>
      <vt:lpstr>Vessel MEBT-BD-2000-ESS</vt:lpstr>
      <vt:lpstr>Vessel MEBT-BD-2000-ESS</vt:lpstr>
      <vt:lpstr>Vessel MEBT-BD-2000-ESS</vt:lpstr>
      <vt:lpstr>Vessel MEBT-SL-2000-ESS</vt:lpstr>
      <vt:lpstr>Vessel MEBT-SL-2000-ESS</vt:lpstr>
      <vt:lpstr>Wire Scanner mechanical design</vt:lpstr>
      <vt:lpstr>Wire Scanner mechanical design</vt:lpstr>
      <vt:lpstr>Wire Scanner instrument mechanical design</vt:lpstr>
      <vt:lpstr>Wire Scanner instrument mechanical design</vt:lpstr>
      <vt:lpstr>Wire Scanner instrument mechanical design</vt:lpstr>
      <vt:lpstr>Wire Scanner instrument mechanical design</vt:lpstr>
      <vt:lpstr>Wires Alignment Toolkit mechanical design</vt:lpstr>
      <vt:lpstr>Wire Scanner actuator mechanical design</vt:lpstr>
      <vt:lpstr>Wire Scanner actuator –  Limit Switches functionality</vt:lpstr>
      <vt:lpstr>Aluminium Wire Tests</vt:lpstr>
      <vt:lpstr>Aluminium Wire Test</vt:lpstr>
      <vt:lpstr>Aluminium Wire Test</vt:lpstr>
      <vt:lpstr>Aluminium Wire Test</vt:lpstr>
      <vt:lpstr>Wire Scanner Assembly process</vt:lpstr>
      <vt:lpstr>Wire Scanner actuator – Assembly process</vt:lpstr>
      <vt:lpstr>Wire Scanner actuator – Assembly process</vt:lpstr>
      <vt:lpstr>Wire Scanner actuator – Assembly process</vt:lpstr>
      <vt:lpstr>Wire Scanner actuator – Assembly process</vt:lpstr>
      <vt:lpstr>Wire Scanner actuator – Assembly process</vt:lpstr>
      <vt:lpstr>Wire Scanner actuator – Assembly process</vt:lpstr>
      <vt:lpstr>Wire Scanner actuator – Assembly process</vt:lpstr>
      <vt:lpstr>Wire Scanner Cabling</vt:lpstr>
      <vt:lpstr>Wire Scanner actuator – Cabling</vt:lpstr>
      <vt:lpstr>Wire Scanner actuator – Cabling</vt:lpstr>
      <vt:lpstr>Wire Scanner actuator –  Patch Panel</vt:lpstr>
      <vt:lpstr>Wire Scanner Tests, Acceptance and Verification Plan </vt:lpstr>
      <vt:lpstr>Contractor Actions</vt:lpstr>
      <vt:lpstr>ESS-Bilbao Acceptance Plan</vt:lpstr>
      <vt:lpstr>ESS-Bilbao Verification Plan</vt:lpstr>
      <vt:lpstr>Risks, Status, Delivery Calendar and Interfaces</vt:lpstr>
      <vt:lpstr>Wire Scanner mechanical design Risks</vt:lpstr>
      <vt:lpstr>Wire Scanner mechanical design Risks</vt:lpstr>
      <vt:lpstr>Status of the project</vt:lpstr>
      <vt:lpstr>Delivery Calendar</vt:lpstr>
      <vt:lpstr>ESS-Bilbao and Elettra Interfaces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Bilbao template</dc:title>
  <dc:subject>A neat professional presentation template with summary</dc:subject>
  <cp:keywords>presentation,template,official,formal,informal</cp:keywords>
  <dc:description>
A presentation by Avinash Joshi released under GPL3. Anyone is free to use, modify and republish the work :)
http://avinashjoshi.co.in</dc:description>
  <cp:lastModifiedBy>AVizcaino</cp:lastModifiedBy>
  <cp:revision>149</cp:revision>
  <dcterms:created xsi:type="dcterms:W3CDTF">2016-09-19T09:55:40Z</dcterms:created>
  <dcterms:modified xsi:type="dcterms:W3CDTF">2017-07-11T12:09:22Z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/>
  </property>
  <property fmtid="{D5CDD505-2E9C-101B-9397-08002B2CF9AE}" pid="3" name="License">
    <vt:lpwstr>GPL3</vt:lpwstr>
  </property>
  <property fmtid="{D5CDD505-2E9C-101B-9397-08002B2CF9AE}" pid="4" name="Website">
    <vt:lpwstr/>
  </property>
</Properties>
</file>