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docx" ContentType="application/vnd.openxmlformats-officedocument.wordprocessingml.document"/>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bookmarkIdSeed="5">
  <p:sldMasterIdLst>
    <p:sldMasterId id="2147483648" r:id="rId1"/>
    <p:sldMasterId id="2147483660" r:id="rId2"/>
  </p:sldMasterIdLst>
  <p:notesMasterIdLst>
    <p:notesMasterId r:id="rId74"/>
  </p:notesMasterIdLst>
  <p:handoutMasterIdLst>
    <p:handoutMasterId r:id="rId75"/>
  </p:handoutMasterIdLst>
  <p:sldIdLst>
    <p:sldId id="256" r:id="rId3"/>
    <p:sldId id="257" r:id="rId4"/>
    <p:sldId id="394" r:id="rId5"/>
    <p:sldId id="312" r:id="rId6"/>
    <p:sldId id="381" r:id="rId7"/>
    <p:sldId id="387" r:id="rId8"/>
    <p:sldId id="419" r:id="rId9"/>
    <p:sldId id="395" r:id="rId10"/>
    <p:sldId id="408" r:id="rId11"/>
    <p:sldId id="341" r:id="rId12"/>
    <p:sldId id="340" r:id="rId13"/>
    <p:sldId id="339" r:id="rId14"/>
    <p:sldId id="374" r:id="rId15"/>
    <p:sldId id="455" r:id="rId16"/>
    <p:sldId id="343" r:id="rId17"/>
    <p:sldId id="454" r:id="rId18"/>
    <p:sldId id="388" r:id="rId19"/>
    <p:sldId id="458" r:id="rId20"/>
    <p:sldId id="377" r:id="rId21"/>
    <p:sldId id="456" r:id="rId22"/>
    <p:sldId id="457" r:id="rId23"/>
    <p:sldId id="396" r:id="rId24"/>
    <p:sldId id="409" r:id="rId25"/>
    <p:sldId id="428" r:id="rId26"/>
    <p:sldId id="427" r:id="rId27"/>
    <p:sldId id="429" r:id="rId28"/>
    <p:sldId id="352" r:id="rId29"/>
    <p:sldId id="430" r:id="rId30"/>
    <p:sldId id="431" r:id="rId31"/>
    <p:sldId id="438" r:id="rId32"/>
    <p:sldId id="440" r:id="rId33"/>
    <p:sldId id="432" r:id="rId34"/>
    <p:sldId id="439" r:id="rId35"/>
    <p:sldId id="437" r:id="rId36"/>
    <p:sldId id="434" r:id="rId37"/>
    <p:sldId id="433" r:id="rId38"/>
    <p:sldId id="418" r:id="rId39"/>
    <p:sldId id="414" r:id="rId40"/>
    <p:sldId id="397" r:id="rId41"/>
    <p:sldId id="473" r:id="rId42"/>
    <p:sldId id="474" r:id="rId43"/>
    <p:sldId id="475" r:id="rId44"/>
    <p:sldId id="476" r:id="rId45"/>
    <p:sldId id="477" r:id="rId46"/>
    <p:sldId id="478" r:id="rId47"/>
    <p:sldId id="479" r:id="rId48"/>
    <p:sldId id="480" r:id="rId49"/>
    <p:sldId id="481" r:id="rId50"/>
    <p:sldId id="482" r:id="rId51"/>
    <p:sldId id="398" r:id="rId52"/>
    <p:sldId id="459" r:id="rId53"/>
    <p:sldId id="472" r:id="rId54"/>
    <p:sldId id="460" r:id="rId55"/>
    <p:sldId id="461" r:id="rId56"/>
    <p:sldId id="462" r:id="rId57"/>
    <p:sldId id="463" r:id="rId58"/>
    <p:sldId id="464" r:id="rId59"/>
    <p:sldId id="465" r:id="rId60"/>
    <p:sldId id="466" r:id="rId61"/>
    <p:sldId id="467" r:id="rId62"/>
    <p:sldId id="468" r:id="rId63"/>
    <p:sldId id="483" r:id="rId64"/>
    <p:sldId id="399" r:id="rId65"/>
    <p:sldId id="412" r:id="rId66"/>
    <p:sldId id="426" r:id="rId67"/>
    <p:sldId id="417" r:id="rId68"/>
    <p:sldId id="469" r:id="rId69"/>
    <p:sldId id="470" r:id="rId70"/>
    <p:sldId id="400" r:id="rId71"/>
    <p:sldId id="323" r:id="rId72"/>
    <p:sldId id="302" r:id="rId73"/>
  </p:sldIdLst>
  <p:sldSz cx="10080625" cy="7559675"/>
  <p:notesSz cx="7559675" cy="10691813"/>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pos="3175">
          <p15:clr>
            <a:srgbClr val="A4A3A4"/>
          </p15:clr>
        </p15:guide>
      </p15:sldGuideLst>
    </p:ext>
    <p:ext uri="{2D200454-40CA-4A62-9FC3-DE9A4176ACB9}">
      <p15:notesGuideLst xmlns:p15="http://schemas.microsoft.com/office/powerpoint/2012/main">
        <p15:guide id="1" orient="horz" pos="3367">
          <p15:clr>
            <a:srgbClr val="A4A3A4"/>
          </p15:clr>
        </p15:guide>
        <p15:guide id="2" pos="238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146" autoAdjust="0"/>
    <p:restoredTop sz="70748" autoAdjust="0"/>
  </p:normalViewPr>
  <p:slideViewPr>
    <p:cSldViewPr>
      <p:cViewPr varScale="1">
        <p:scale>
          <a:sx n="74" d="100"/>
          <a:sy n="74" d="100"/>
        </p:scale>
        <p:origin x="2592" y="176"/>
      </p:cViewPr>
      <p:guideLst>
        <p:guide orient="horz" pos="2381"/>
        <p:guide pos="3175"/>
      </p:guideLst>
    </p:cSldViewPr>
  </p:slideViewPr>
  <p:notesTextViewPr>
    <p:cViewPr>
      <p:scale>
        <a:sx n="100" d="100"/>
        <a:sy n="100" d="100"/>
      </p:scale>
      <p:origin x="0" y="0"/>
    </p:cViewPr>
  </p:notesTextViewPr>
  <p:notesViewPr>
    <p:cSldViewPr>
      <p:cViewPr varScale="1">
        <p:scale>
          <a:sx n="75" d="100"/>
          <a:sy n="75" d="100"/>
        </p:scale>
        <p:origin x="-3966" y="-102"/>
      </p:cViewPr>
      <p:guideLst>
        <p:guide orient="horz" pos="3367"/>
        <p:guide pos="238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63" Type="http://schemas.openxmlformats.org/officeDocument/2006/relationships/slide" Target="slides/slide61.xml"/><Relationship Id="rId64" Type="http://schemas.openxmlformats.org/officeDocument/2006/relationships/slide" Target="slides/slide62.xml"/><Relationship Id="rId65" Type="http://schemas.openxmlformats.org/officeDocument/2006/relationships/slide" Target="slides/slide63.xml"/><Relationship Id="rId66" Type="http://schemas.openxmlformats.org/officeDocument/2006/relationships/slide" Target="slides/slide64.xml"/><Relationship Id="rId67" Type="http://schemas.openxmlformats.org/officeDocument/2006/relationships/slide" Target="slides/slide65.xml"/><Relationship Id="rId68" Type="http://schemas.openxmlformats.org/officeDocument/2006/relationships/slide" Target="slides/slide66.xml"/><Relationship Id="rId69" Type="http://schemas.openxmlformats.org/officeDocument/2006/relationships/slide" Target="slides/slide67.xml"/><Relationship Id="rId50" Type="http://schemas.openxmlformats.org/officeDocument/2006/relationships/slide" Target="slides/slide48.xml"/><Relationship Id="rId51" Type="http://schemas.openxmlformats.org/officeDocument/2006/relationships/slide" Target="slides/slide49.xml"/><Relationship Id="rId52" Type="http://schemas.openxmlformats.org/officeDocument/2006/relationships/slide" Target="slides/slide50.xml"/><Relationship Id="rId53" Type="http://schemas.openxmlformats.org/officeDocument/2006/relationships/slide" Target="slides/slide51.xml"/><Relationship Id="rId54" Type="http://schemas.openxmlformats.org/officeDocument/2006/relationships/slide" Target="slides/slide52.xml"/><Relationship Id="rId55" Type="http://schemas.openxmlformats.org/officeDocument/2006/relationships/slide" Target="slides/slide53.xml"/><Relationship Id="rId56" Type="http://schemas.openxmlformats.org/officeDocument/2006/relationships/slide" Target="slides/slide54.xml"/><Relationship Id="rId57" Type="http://schemas.openxmlformats.org/officeDocument/2006/relationships/slide" Target="slides/slide55.xml"/><Relationship Id="rId58" Type="http://schemas.openxmlformats.org/officeDocument/2006/relationships/slide" Target="slides/slide56.xml"/><Relationship Id="rId59" Type="http://schemas.openxmlformats.org/officeDocument/2006/relationships/slide" Target="slides/slide57.xml"/><Relationship Id="rId40" Type="http://schemas.openxmlformats.org/officeDocument/2006/relationships/slide" Target="slides/slide38.xml"/><Relationship Id="rId41" Type="http://schemas.openxmlformats.org/officeDocument/2006/relationships/slide" Target="slides/slide39.xml"/><Relationship Id="rId42" Type="http://schemas.openxmlformats.org/officeDocument/2006/relationships/slide" Target="slides/slide40.xml"/><Relationship Id="rId43" Type="http://schemas.openxmlformats.org/officeDocument/2006/relationships/slide" Target="slides/slide41.xml"/><Relationship Id="rId44" Type="http://schemas.openxmlformats.org/officeDocument/2006/relationships/slide" Target="slides/slide42.xml"/><Relationship Id="rId45" Type="http://schemas.openxmlformats.org/officeDocument/2006/relationships/slide" Target="slides/slide43.xml"/><Relationship Id="rId46" Type="http://schemas.openxmlformats.org/officeDocument/2006/relationships/slide" Target="slides/slide44.xml"/><Relationship Id="rId47" Type="http://schemas.openxmlformats.org/officeDocument/2006/relationships/slide" Target="slides/slide45.xml"/><Relationship Id="rId48" Type="http://schemas.openxmlformats.org/officeDocument/2006/relationships/slide" Target="slides/slide46.xml"/><Relationship Id="rId49" Type="http://schemas.openxmlformats.org/officeDocument/2006/relationships/slide" Target="slides/slide4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9" Type="http://schemas.openxmlformats.org/officeDocument/2006/relationships/slide" Target="slides/slide7.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slide" Target="slides/slide37.xml"/><Relationship Id="rId80" Type="http://schemas.openxmlformats.org/officeDocument/2006/relationships/tableStyles" Target="tableStyles.xml"/><Relationship Id="rId81" Type="http://schemas.microsoft.com/office/2015/10/relationships/revisionInfo" Target="revisionInfo.xml"/><Relationship Id="rId70" Type="http://schemas.openxmlformats.org/officeDocument/2006/relationships/slide" Target="slides/slide68.xml"/><Relationship Id="rId71" Type="http://schemas.openxmlformats.org/officeDocument/2006/relationships/slide" Target="slides/slide69.xml"/><Relationship Id="rId72" Type="http://schemas.openxmlformats.org/officeDocument/2006/relationships/slide" Target="slides/slide70.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73" Type="http://schemas.openxmlformats.org/officeDocument/2006/relationships/slide" Target="slides/slide71.xml"/><Relationship Id="rId74" Type="http://schemas.openxmlformats.org/officeDocument/2006/relationships/notesMaster" Target="notesMasters/notesMaster1.xml"/><Relationship Id="rId75" Type="http://schemas.openxmlformats.org/officeDocument/2006/relationships/handoutMaster" Target="handoutMasters/handoutMaster1.xml"/><Relationship Id="rId76" Type="http://schemas.openxmlformats.org/officeDocument/2006/relationships/commentAuthors" Target="commentAuthors.xml"/><Relationship Id="rId77" Type="http://schemas.openxmlformats.org/officeDocument/2006/relationships/presProps" Target="presProps.xml"/><Relationship Id="rId78" Type="http://schemas.openxmlformats.org/officeDocument/2006/relationships/viewProps" Target="viewProps.xml"/><Relationship Id="rId79" Type="http://schemas.openxmlformats.org/officeDocument/2006/relationships/theme" Target="theme/theme1.xml"/><Relationship Id="rId60" Type="http://schemas.openxmlformats.org/officeDocument/2006/relationships/slide" Target="slides/slide58.xml"/><Relationship Id="rId61" Type="http://schemas.openxmlformats.org/officeDocument/2006/relationships/slide" Target="slides/slide59.xml"/><Relationship Id="rId62" Type="http://schemas.openxmlformats.org/officeDocument/2006/relationships/slide" Target="slides/slide60.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69.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1 Marcador de encabezado"/>
          <p:cNvSpPr txBox="1">
            <a:spLocks noGrp="1"/>
          </p:cNvSpPr>
          <p:nvPr>
            <p:ph type="hdr" sz="quarter"/>
          </p:nvPr>
        </p:nvSpPr>
        <p:spPr>
          <a:xfrm>
            <a:off x="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US" sz="1400" b="0" i="0" u="none" strike="noStrike" kern="1200" dirty="0">
              <a:ln>
                <a:noFill/>
              </a:ln>
              <a:latin typeface="DejaVu Sans" pitchFamily="34"/>
              <a:ea typeface="DejaVu Sans" pitchFamily="2"/>
              <a:cs typeface="Lohit Hindi" pitchFamily="2"/>
            </a:endParaRPr>
          </a:p>
        </p:txBody>
      </p:sp>
      <p:sp>
        <p:nvSpPr>
          <p:cNvPr id="3" name="2 Marcador de fecha"/>
          <p:cNvSpPr txBox="1">
            <a:spLocks noGrp="1"/>
          </p:cNvSpPr>
          <p:nvPr>
            <p:ph type="dt" sz="quarter" idx="1"/>
          </p:nvPr>
        </p:nvSpPr>
        <p:spPr>
          <a:xfrm>
            <a:off x="4278960" y="0"/>
            <a:ext cx="3280680" cy="534240"/>
          </a:xfrm>
          <a:prstGeom prst="rect">
            <a:avLst/>
          </a:prstGeom>
          <a:noFill/>
          <a:ln>
            <a:noFill/>
          </a:ln>
        </p:spPr>
        <p:txBody>
          <a:bodyPr vert="horz" wrap="none" lIns="90000" tIns="45000" rIns="90000" bIns="45000"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endParaRPr lang="en-US" sz="1400" b="0" i="0" u="none" strike="noStrike" kern="1200" dirty="0">
              <a:ln>
                <a:noFill/>
              </a:ln>
              <a:latin typeface="DejaVu Sans" pitchFamily="34"/>
              <a:ea typeface="DejaVu Sans" pitchFamily="2"/>
              <a:cs typeface="Lohit Hindi" pitchFamily="2"/>
            </a:endParaRPr>
          </a:p>
        </p:txBody>
      </p:sp>
      <p:sp>
        <p:nvSpPr>
          <p:cNvPr id="4" name="3 Marcador de pie de página"/>
          <p:cNvSpPr txBox="1">
            <a:spLocks noGrp="1"/>
          </p:cNvSpPr>
          <p:nvPr>
            <p:ph type="ftr" sz="quarter" idx="2"/>
          </p:nvPr>
        </p:nvSpPr>
        <p:spPr>
          <a:xfrm>
            <a:off x="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defRPr sz="1400"/>
            </a:pPr>
            <a:endParaRPr lang="en-US" sz="1400" b="0" i="0" u="none" strike="noStrike" kern="1200" dirty="0">
              <a:ln>
                <a:noFill/>
              </a:ln>
              <a:latin typeface="DejaVu Sans" pitchFamily="34"/>
              <a:ea typeface="DejaVu Sans" pitchFamily="2"/>
              <a:cs typeface="Lohit Hindi" pitchFamily="2"/>
            </a:endParaRPr>
          </a:p>
        </p:txBody>
      </p:sp>
      <p:sp>
        <p:nvSpPr>
          <p:cNvPr id="5" name="4 Marcador de número de diapositiva"/>
          <p:cNvSpPr txBox="1">
            <a:spLocks noGrp="1"/>
          </p:cNvSpPr>
          <p:nvPr>
            <p:ph type="sldNum" sz="quarter" idx="3"/>
          </p:nvPr>
        </p:nvSpPr>
        <p:spPr>
          <a:xfrm>
            <a:off x="4278960" y="10157400"/>
            <a:ext cx="3280680" cy="534240"/>
          </a:xfrm>
          <a:prstGeom prst="rect">
            <a:avLst/>
          </a:prstGeom>
          <a:noFill/>
          <a:ln>
            <a:noFill/>
          </a:ln>
        </p:spPr>
        <p:txBody>
          <a:bodyPr vert="horz" wrap="none" lIns="90000" tIns="45000" rIns="90000" bIns="45000" anchor="b"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r" rtl="0" hangingPunct="0">
              <a:lnSpc>
                <a:spcPct val="100000"/>
              </a:lnSpc>
              <a:spcBef>
                <a:spcPts val="0"/>
              </a:spcBef>
              <a:spcAft>
                <a:spcPts val="0"/>
              </a:spcAft>
              <a:buNone/>
              <a:tabLst/>
              <a:defRPr sz="1400"/>
            </a:pPr>
            <a:fld id="{634AED2D-3C77-4C99-A8C8-6F34D6F6B991}" type="slidenum">
              <a:rPr/>
              <a:pPr marL="0" marR="0" lvl="0" indent="0" algn="r" rtl="0" hangingPunct="0">
                <a:lnSpc>
                  <a:spcPct val="100000"/>
                </a:lnSpc>
                <a:spcBef>
                  <a:spcPts val="0"/>
                </a:spcBef>
                <a:spcAft>
                  <a:spcPts val="0"/>
                </a:spcAft>
                <a:buNone/>
                <a:tabLst/>
                <a:defRPr sz="1400"/>
              </a:pPr>
              <a:t>‹#›</a:t>
            </a:fld>
            <a:endParaRPr lang="en-US" sz="1400" b="0" i="0" u="none" strike="noStrike" kern="1200" dirty="0">
              <a:ln>
                <a:noFill/>
              </a:ln>
              <a:latin typeface="DejaVu Sans" pitchFamily="34"/>
              <a:ea typeface="DejaVu Sans" pitchFamily="2"/>
              <a:cs typeface="Lohit Hindi" pitchFamily="2"/>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idx="2"/>
          </p:nvPr>
        </p:nvSpPr>
        <p:spPr>
          <a:xfrm>
            <a:off x="1107000" y="812520"/>
            <a:ext cx="5345280" cy="4008959"/>
          </a:xfrm>
          <a:prstGeom prst="rect">
            <a:avLst/>
          </a:prstGeom>
          <a:noFill/>
          <a:ln>
            <a:noFill/>
            <a:prstDash val="solid"/>
          </a:ln>
        </p:spPr>
      </p:sp>
      <p:sp>
        <p:nvSpPr>
          <p:cNvPr id="3" name="2 Marcador de notas"/>
          <p:cNvSpPr txBox="1">
            <a:spLocks noGrp="1"/>
          </p:cNvSpPr>
          <p:nvPr>
            <p:ph type="body" sz="quarter" idx="3"/>
          </p:nvPr>
        </p:nvSpPr>
        <p:spPr>
          <a:xfrm>
            <a:off x="756000" y="5078520"/>
            <a:ext cx="6047640" cy="4811040"/>
          </a:xfrm>
          <a:prstGeom prst="rect">
            <a:avLst/>
          </a:prstGeom>
          <a:noFill/>
          <a:ln>
            <a:noFill/>
          </a:ln>
        </p:spPr>
        <p:txBody>
          <a:bodyPr lIns="0" tIns="0" rIns="0" bIns="0"/>
          <a:lstStyle/>
          <a:p>
            <a:endParaRPr lang="en-IN"/>
          </a:p>
        </p:txBody>
      </p:sp>
      <p:sp>
        <p:nvSpPr>
          <p:cNvPr id="4" name="3 Marcador de encabezado"/>
          <p:cNvSpPr txBox="1">
            <a:spLocks noGrp="1"/>
          </p:cNvSpPr>
          <p:nvPr>
            <p:ph type="hdr" sz="quarter"/>
          </p:nvPr>
        </p:nvSpPr>
        <p:spPr>
          <a:xfrm>
            <a:off x="0" y="0"/>
            <a:ext cx="3280680" cy="534240"/>
          </a:xfrm>
          <a:prstGeom prst="rect">
            <a:avLst/>
          </a:prstGeom>
          <a:noFill/>
          <a:ln>
            <a:noFill/>
          </a:ln>
        </p:spPr>
        <p:txBody>
          <a:bodyPr lIns="0" tIns="0" rIns="0" bIns="0"/>
          <a:lstStyle>
            <a:lvl1pPr lvl="0" rtl="0" hangingPunct="0">
              <a:buNone/>
              <a:tabLst/>
              <a:defRPr lang="en-IN" sz="1400" kern="1200">
                <a:latin typeface="Times New Roman" pitchFamily="18"/>
                <a:ea typeface="DejaVu Sans" pitchFamily="2"/>
                <a:cs typeface="Tahoma" pitchFamily="2"/>
              </a:defRPr>
            </a:lvl1pPr>
          </a:lstStyle>
          <a:p>
            <a:pPr lvl="0"/>
            <a:endParaRPr lang="en-IN" dirty="0"/>
          </a:p>
        </p:txBody>
      </p:sp>
      <p:sp>
        <p:nvSpPr>
          <p:cNvPr id="5" name="4 Marcador de fecha"/>
          <p:cNvSpPr txBox="1">
            <a:spLocks noGrp="1"/>
          </p:cNvSpPr>
          <p:nvPr>
            <p:ph type="dt" idx="1"/>
          </p:nvPr>
        </p:nvSpPr>
        <p:spPr>
          <a:xfrm>
            <a:off x="4278960" y="0"/>
            <a:ext cx="3280680" cy="534240"/>
          </a:xfrm>
          <a:prstGeom prst="rect">
            <a:avLst/>
          </a:prstGeom>
          <a:noFill/>
          <a:ln>
            <a:noFill/>
          </a:ln>
        </p:spPr>
        <p:txBody>
          <a:bodyPr lIns="0" tIns="0" rIns="0" bIns="0"/>
          <a:lstStyle>
            <a:lvl1pPr lvl="0" algn="r" rtl="0" hangingPunct="0">
              <a:buNone/>
              <a:tabLst/>
              <a:defRPr lang="en-IN" sz="1400" kern="1200">
                <a:latin typeface="Times New Roman" pitchFamily="18"/>
                <a:ea typeface="DejaVu Sans" pitchFamily="2"/>
                <a:cs typeface="Tahoma" pitchFamily="2"/>
              </a:defRPr>
            </a:lvl1pPr>
          </a:lstStyle>
          <a:p>
            <a:pPr lvl="0"/>
            <a:endParaRPr lang="en-IN" dirty="0"/>
          </a:p>
        </p:txBody>
      </p:sp>
      <p:sp>
        <p:nvSpPr>
          <p:cNvPr id="6" name="5 Marcador de pie de página"/>
          <p:cNvSpPr txBox="1">
            <a:spLocks noGrp="1"/>
          </p:cNvSpPr>
          <p:nvPr>
            <p:ph type="ftr" sz="quarter" idx="4"/>
          </p:nvPr>
        </p:nvSpPr>
        <p:spPr>
          <a:xfrm>
            <a:off x="0" y="10157400"/>
            <a:ext cx="3280680" cy="534240"/>
          </a:xfrm>
          <a:prstGeom prst="rect">
            <a:avLst/>
          </a:prstGeom>
          <a:noFill/>
          <a:ln>
            <a:noFill/>
          </a:ln>
        </p:spPr>
        <p:txBody>
          <a:bodyPr lIns="0" tIns="0" rIns="0" bIns="0" anchor="b"/>
          <a:lstStyle>
            <a:lvl1pPr lvl="0" rtl="0" hangingPunct="0">
              <a:buNone/>
              <a:tabLst/>
              <a:defRPr lang="en-IN" sz="1400" kern="1200">
                <a:latin typeface="Times New Roman" pitchFamily="18"/>
                <a:ea typeface="DejaVu Sans" pitchFamily="2"/>
                <a:cs typeface="Tahoma" pitchFamily="2"/>
              </a:defRPr>
            </a:lvl1pPr>
          </a:lstStyle>
          <a:p>
            <a:pPr lvl="0"/>
            <a:endParaRPr lang="en-IN" dirty="0"/>
          </a:p>
        </p:txBody>
      </p:sp>
      <p:sp>
        <p:nvSpPr>
          <p:cNvPr id="7" name="6 Marcador de número de diapositiva"/>
          <p:cNvSpPr txBox="1">
            <a:spLocks noGrp="1"/>
          </p:cNvSpPr>
          <p:nvPr>
            <p:ph type="sldNum" sz="quarter" idx="5"/>
          </p:nvPr>
        </p:nvSpPr>
        <p:spPr>
          <a:xfrm>
            <a:off x="4278960" y="10157400"/>
            <a:ext cx="3280680" cy="534240"/>
          </a:xfrm>
          <a:prstGeom prst="rect">
            <a:avLst/>
          </a:prstGeom>
          <a:noFill/>
          <a:ln>
            <a:noFill/>
          </a:ln>
        </p:spPr>
        <p:txBody>
          <a:bodyPr lIns="0" tIns="0" rIns="0" bIns="0" anchor="b"/>
          <a:lstStyle>
            <a:lvl1pPr lvl="0" algn="r" rtl="0" hangingPunct="0">
              <a:buNone/>
              <a:tabLst/>
              <a:defRPr lang="en-IN" sz="1400" kern="1200">
                <a:latin typeface="Times New Roman" pitchFamily="18"/>
                <a:ea typeface="DejaVu Sans" pitchFamily="2"/>
                <a:cs typeface="Tahoma" pitchFamily="2"/>
              </a:defRPr>
            </a:lvl1pPr>
          </a:lstStyle>
          <a:p>
            <a:pPr lvl="0"/>
            <a:fld id="{D48A86F2-C7CD-4B98-9CD2-5D57B7428C25}" type="slidenum">
              <a:rPr/>
              <a:pPr lvl="0"/>
              <a:t>‹#›</a:t>
            </a:fld>
            <a:endParaRPr lang="en-IN" dirty="0"/>
          </a:p>
        </p:txBody>
      </p:sp>
    </p:spTree>
  </p:cSld>
  <p:clrMap bg1="lt1" tx1="dk1" bg2="lt2" tx2="dk2" accent1="accent1" accent2="accent2" accent3="accent3" accent4="accent4" accent5="accent5" accent6="accent6" hlink="hlink" folHlink="folHlink"/>
  <p:notesStyle>
    <a:lvl1pPr marL="216000" marR="0" indent="0" rtl="0" hangingPunct="0">
      <a:tabLst/>
      <a:defRPr lang="en-IN" sz="2000" b="0" i="0" u="none" strike="noStrike" kern="1200">
        <a:ln>
          <a:noFill/>
        </a:ln>
        <a:latin typeface="Arial" pitchFamily="18"/>
        <a:ea typeface="DejaVu Sans" pitchFamily="2"/>
        <a:cs typeface="Tahoma" pitchFamily="2"/>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6.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7.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8.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4.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7.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8.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4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3.xml"/></Relationships>
</file>

<file path=ppt/notesSlides/_rels/notesSlide4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4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4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4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4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8.xml"/></Relationships>
</file>

<file path=ppt/notesSlides/_rels/notesSlide4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9.xml"/></Relationships>
</file>

<file path=ppt/notesSlides/_rels/notesSlide4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0.xml"/></Relationships>
</file>

<file path=ppt/notesSlides/_rels/notesSlide4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2.xml"/></Relationships>
</file>

<file path=ppt/notesSlides/_rels/notesSlide5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3.xml"/></Relationships>
</file>

<file path=ppt/notesSlides/_rels/notesSlide5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5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5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6.xml"/></Relationships>
</file>

<file path=ppt/notesSlides/_rels/notesSlide5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7.xml"/></Relationships>
</file>

<file path=ppt/notesSlides/_rels/notesSlide5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8.xml"/></Relationships>
</file>

<file path=ppt/notesSlides/_rels/notesSlide5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9.xml"/></Relationships>
</file>

<file path=ppt/notesSlides/_rels/notesSlide5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0.xml"/></Relationships>
</file>

<file path=ppt/notesSlides/_rels/notesSlide5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3.xml"/></Relationships>
</file>

<file path=ppt/notesSlides/_rels/notesSlide6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5.xml"/></Relationships>
</file>

<file path=ppt/notesSlides/_rels/notesSlide6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9.xml"/></Relationships>
</file>

<file path=ppt/notesSlides/_rels/notesSlide6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0.xml"/></Relationships>
</file>

<file path=ppt/notesSlides/_rels/notesSlide6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30598528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2384650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217195367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229954035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22802917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11480362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33524899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63068964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30268467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41032062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248129004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20992654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72549589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220171544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210461091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101362903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9877700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292451912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299432688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369647628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43860978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408001728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8891068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463095799"/>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801503773"/>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195944033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73319423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2097577009"/>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3365891217"/>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162008048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3680835183"/>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3057502821"/>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689DCE66-6CE3-448F-B0AE-0E5429A41996}"/>
              </a:ext>
            </a:extLst>
          </p:cNvPr>
          <p:cNvSpPr txBox="1">
            <a:spLocks noGrp="1"/>
          </p:cNvSpPr>
          <p:nvPr>
            <p:ph type="sldNum" sz="quarter" idx="5"/>
          </p:nvPr>
        </p:nvSpPr>
        <p:spPr>
          <a:ln/>
        </p:spPr>
        <p:txBody>
          <a:bodyPr lIns="0" tIns="0" rIns="0" bIns="0" anchor="b">
            <a:noAutofit/>
          </a:bodyPr>
          <a:lstStyle/>
          <a:p>
            <a:pPr lvl="0"/>
            <a:fld id="{A247D7A6-EC76-4D4D-A7A2-0714583BA23E}" type="slidenum">
              <a:t>51</a:t>
            </a:fld>
            <a:endParaRPr lang="en-IN"/>
          </a:p>
        </p:txBody>
      </p:sp>
      <p:sp>
        <p:nvSpPr>
          <p:cNvPr id="2" name="Slide Image Placeholder 1">
            <a:extLst>
              <a:ext uri="{FF2B5EF4-FFF2-40B4-BE49-F238E27FC236}">
                <a16:creationId xmlns:a16="http://schemas.microsoft.com/office/drawing/2014/main" xmlns="" id="{E5D376B4-4AF0-484A-8719-15D74EA5F3A2}"/>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0D19B95E-CED7-41A5-A7D8-877BF904EA54}"/>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34802352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1668A58C-9B2B-4FF2-BD65-42B278615F99}"/>
              </a:ext>
            </a:extLst>
          </p:cNvPr>
          <p:cNvSpPr txBox="1">
            <a:spLocks noGrp="1"/>
          </p:cNvSpPr>
          <p:nvPr>
            <p:ph type="sldNum" sz="quarter" idx="5"/>
          </p:nvPr>
        </p:nvSpPr>
        <p:spPr>
          <a:ln/>
        </p:spPr>
        <p:txBody>
          <a:bodyPr lIns="0" tIns="0" rIns="0" bIns="0" anchor="b">
            <a:noAutofit/>
          </a:bodyPr>
          <a:lstStyle/>
          <a:p>
            <a:pPr lvl="0"/>
            <a:fld id="{D7A56CB1-F12E-49A8-A5AE-989756C0A8D7}" type="slidenum">
              <a:t>52</a:t>
            </a:fld>
            <a:endParaRPr lang="en-IN"/>
          </a:p>
        </p:txBody>
      </p:sp>
      <p:sp>
        <p:nvSpPr>
          <p:cNvPr id="2" name="Slide Image Placeholder 1">
            <a:extLst>
              <a:ext uri="{FF2B5EF4-FFF2-40B4-BE49-F238E27FC236}">
                <a16:creationId xmlns:a16="http://schemas.microsoft.com/office/drawing/2014/main" xmlns="" id="{FA8CAF14-44FD-47FE-B8B8-914F15D56CA6}"/>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102E3FB8-AEEE-4AF4-B4AA-80FC788E0F13}"/>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795813669"/>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1668A58C-9B2B-4FF2-BD65-42B278615F99}"/>
              </a:ext>
            </a:extLst>
          </p:cNvPr>
          <p:cNvSpPr txBox="1">
            <a:spLocks noGrp="1"/>
          </p:cNvSpPr>
          <p:nvPr>
            <p:ph type="sldNum" sz="quarter" idx="5"/>
          </p:nvPr>
        </p:nvSpPr>
        <p:spPr>
          <a:ln/>
        </p:spPr>
        <p:txBody>
          <a:bodyPr lIns="0" tIns="0" rIns="0" bIns="0" anchor="b">
            <a:noAutofit/>
          </a:bodyPr>
          <a:lstStyle/>
          <a:p>
            <a:pPr lvl="0"/>
            <a:fld id="{D7A56CB1-F12E-49A8-A5AE-989756C0A8D7}" type="slidenum">
              <a:t>53</a:t>
            </a:fld>
            <a:endParaRPr lang="en-IN"/>
          </a:p>
        </p:txBody>
      </p:sp>
      <p:sp>
        <p:nvSpPr>
          <p:cNvPr id="2" name="Slide Image Placeholder 1">
            <a:extLst>
              <a:ext uri="{FF2B5EF4-FFF2-40B4-BE49-F238E27FC236}">
                <a16:creationId xmlns:a16="http://schemas.microsoft.com/office/drawing/2014/main" xmlns="" id="{FA8CAF14-44FD-47FE-B8B8-914F15D56CA6}"/>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102E3FB8-AEEE-4AF4-B4AA-80FC788E0F13}"/>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93139745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18219BD5-EA76-41EE-AEA8-43A6D1DCE7BE}"/>
              </a:ext>
            </a:extLst>
          </p:cNvPr>
          <p:cNvSpPr txBox="1">
            <a:spLocks noGrp="1"/>
          </p:cNvSpPr>
          <p:nvPr>
            <p:ph type="sldNum" sz="quarter" idx="5"/>
          </p:nvPr>
        </p:nvSpPr>
        <p:spPr>
          <a:ln/>
        </p:spPr>
        <p:txBody>
          <a:bodyPr lIns="0" tIns="0" rIns="0" bIns="0" anchor="b">
            <a:noAutofit/>
          </a:bodyPr>
          <a:lstStyle/>
          <a:p>
            <a:pPr lvl="0"/>
            <a:fld id="{33877D4A-8DB2-4DE2-8202-A2954A7C94D1}" type="slidenum">
              <a:t>54</a:t>
            </a:fld>
            <a:endParaRPr lang="en-IN"/>
          </a:p>
        </p:txBody>
      </p:sp>
      <p:sp>
        <p:nvSpPr>
          <p:cNvPr id="2" name="Slide Image Placeholder 1">
            <a:extLst>
              <a:ext uri="{FF2B5EF4-FFF2-40B4-BE49-F238E27FC236}">
                <a16:creationId xmlns:a16="http://schemas.microsoft.com/office/drawing/2014/main" xmlns="" id="{B9664F97-E827-4A5D-9916-DD0E3192F926}"/>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CB7C20A2-EDDD-4BFA-8A33-B2BEECB333D0}"/>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81165044"/>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F260BF26-98C8-450C-884A-50C2777A88C3}"/>
              </a:ext>
            </a:extLst>
          </p:cNvPr>
          <p:cNvSpPr txBox="1">
            <a:spLocks noGrp="1"/>
          </p:cNvSpPr>
          <p:nvPr>
            <p:ph type="sldNum" sz="quarter" idx="5"/>
          </p:nvPr>
        </p:nvSpPr>
        <p:spPr>
          <a:ln/>
        </p:spPr>
        <p:txBody>
          <a:bodyPr lIns="0" tIns="0" rIns="0" bIns="0" anchor="b">
            <a:noAutofit/>
          </a:bodyPr>
          <a:lstStyle/>
          <a:p>
            <a:pPr lvl="0"/>
            <a:fld id="{C63E0FE4-3291-49E4-8F87-77F1D954008E}" type="slidenum">
              <a:t>55</a:t>
            </a:fld>
            <a:endParaRPr lang="en-IN"/>
          </a:p>
        </p:txBody>
      </p:sp>
      <p:sp>
        <p:nvSpPr>
          <p:cNvPr id="2" name="Slide Image Placeholder 1">
            <a:extLst>
              <a:ext uri="{FF2B5EF4-FFF2-40B4-BE49-F238E27FC236}">
                <a16:creationId xmlns:a16="http://schemas.microsoft.com/office/drawing/2014/main" xmlns="" id="{50437D86-B5D8-40D9-8EFF-88F2360D348D}"/>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1D12F6D7-494D-4647-B8CB-017D0C6E3EBD}"/>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46976649"/>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2FCB45E0-8DB1-43B2-9D7F-5A255682CFCC}"/>
              </a:ext>
            </a:extLst>
          </p:cNvPr>
          <p:cNvSpPr txBox="1">
            <a:spLocks noGrp="1"/>
          </p:cNvSpPr>
          <p:nvPr>
            <p:ph type="sldNum" sz="quarter" idx="5"/>
          </p:nvPr>
        </p:nvSpPr>
        <p:spPr>
          <a:ln/>
        </p:spPr>
        <p:txBody>
          <a:bodyPr lIns="0" tIns="0" rIns="0" bIns="0" anchor="b">
            <a:noAutofit/>
          </a:bodyPr>
          <a:lstStyle/>
          <a:p>
            <a:pPr lvl="0"/>
            <a:fld id="{001DF478-6A07-48BB-A69D-D0FFFEE3BB04}" type="slidenum">
              <a:t>56</a:t>
            </a:fld>
            <a:endParaRPr lang="en-IN"/>
          </a:p>
        </p:txBody>
      </p:sp>
      <p:sp>
        <p:nvSpPr>
          <p:cNvPr id="2" name="Slide Image Placeholder 1">
            <a:extLst>
              <a:ext uri="{FF2B5EF4-FFF2-40B4-BE49-F238E27FC236}">
                <a16:creationId xmlns:a16="http://schemas.microsoft.com/office/drawing/2014/main" xmlns="" id="{54EB2282-90A8-492D-A0BC-1995EB8A0803}"/>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3B430726-8EBA-44C0-9D14-DF3A7E4A35D6}"/>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73763199"/>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7DAC3428-E2A6-43C6-9A87-A015BAEEF29A}"/>
              </a:ext>
            </a:extLst>
          </p:cNvPr>
          <p:cNvSpPr txBox="1">
            <a:spLocks noGrp="1"/>
          </p:cNvSpPr>
          <p:nvPr>
            <p:ph type="sldNum" sz="quarter" idx="5"/>
          </p:nvPr>
        </p:nvSpPr>
        <p:spPr>
          <a:ln/>
        </p:spPr>
        <p:txBody>
          <a:bodyPr lIns="0" tIns="0" rIns="0" bIns="0" anchor="b">
            <a:noAutofit/>
          </a:bodyPr>
          <a:lstStyle/>
          <a:p>
            <a:pPr lvl="0"/>
            <a:fld id="{307933D4-3F41-40B3-81E3-DFC1B5300C66}" type="slidenum">
              <a:t>57</a:t>
            </a:fld>
            <a:endParaRPr lang="en-IN"/>
          </a:p>
        </p:txBody>
      </p:sp>
      <p:sp>
        <p:nvSpPr>
          <p:cNvPr id="2" name="Slide Image Placeholder 1">
            <a:extLst>
              <a:ext uri="{FF2B5EF4-FFF2-40B4-BE49-F238E27FC236}">
                <a16:creationId xmlns:a16="http://schemas.microsoft.com/office/drawing/2014/main" xmlns="" id="{DC6299CE-2251-406B-9189-F343BA51EBC5}"/>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E045C8D7-3926-4E4E-9AEE-359A935AF86D}"/>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97301648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7290419E-A2FC-4C38-A2FD-DFDFC3863399}"/>
              </a:ext>
            </a:extLst>
          </p:cNvPr>
          <p:cNvSpPr txBox="1">
            <a:spLocks noGrp="1"/>
          </p:cNvSpPr>
          <p:nvPr>
            <p:ph type="sldNum" sz="quarter" idx="5"/>
          </p:nvPr>
        </p:nvSpPr>
        <p:spPr>
          <a:ln/>
        </p:spPr>
        <p:txBody>
          <a:bodyPr lIns="0" tIns="0" rIns="0" bIns="0" anchor="b">
            <a:noAutofit/>
          </a:bodyPr>
          <a:lstStyle/>
          <a:p>
            <a:pPr lvl="0"/>
            <a:fld id="{2C969569-14FC-4D75-87AA-A28300D1CFE1}" type="slidenum">
              <a:t>58</a:t>
            </a:fld>
            <a:endParaRPr lang="en-IN"/>
          </a:p>
        </p:txBody>
      </p:sp>
      <p:sp>
        <p:nvSpPr>
          <p:cNvPr id="2" name="Slide Image Placeholder 1">
            <a:extLst>
              <a:ext uri="{FF2B5EF4-FFF2-40B4-BE49-F238E27FC236}">
                <a16:creationId xmlns:a16="http://schemas.microsoft.com/office/drawing/2014/main" xmlns="" id="{77CD4FBF-3687-42BB-9238-44D41B04D4DD}"/>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F03D0159-AEDA-4082-B922-AC95FE11D154}"/>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3398157056"/>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A9AB7865-99DF-4364-BA84-C682D71DEAFA}"/>
              </a:ext>
            </a:extLst>
          </p:cNvPr>
          <p:cNvSpPr txBox="1">
            <a:spLocks noGrp="1"/>
          </p:cNvSpPr>
          <p:nvPr>
            <p:ph type="sldNum" sz="quarter" idx="5"/>
          </p:nvPr>
        </p:nvSpPr>
        <p:spPr>
          <a:ln/>
        </p:spPr>
        <p:txBody>
          <a:bodyPr lIns="0" tIns="0" rIns="0" bIns="0" anchor="b">
            <a:noAutofit/>
          </a:bodyPr>
          <a:lstStyle/>
          <a:p>
            <a:pPr lvl="0"/>
            <a:fld id="{05B9EE23-02CB-48B1-BD07-B8CE8CDEFCB4}" type="slidenum">
              <a:t>59</a:t>
            </a:fld>
            <a:endParaRPr lang="en-IN"/>
          </a:p>
        </p:txBody>
      </p:sp>
      <p:sp>
        <p:nvSpPr>
          <p:cNvPr id="2" name="Slide Image Placeholder 1">
            <a:extLst>
              <a:ext uri="{FF2B5EF4-FFF2-40B4-BE49-F238E27FC236}">
                <a16:creationId xmlns:a16="http://schemas.microsoft.com/office/drawing/2014/main" xmlns="" id="{E3A03D99-64F2-44C1-AD37-1CB1916EBA50}"/>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377FDCEA-1DA0-4D41-B70E-4E8AAA4939D2}"/>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2970677268"/>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4809F16B-C67B-43C4-8190-399E4D7FD047}"/>
              </a:ext>
            </a:extLst>
          </p:cNvPr>
          <p:cNvSpPr txBox="1">
            <a:spLocks noGrp="1"/>
          </p:cNvSpPr>
          <p:nvPr>
            <p:ph type="sldNum" sz="quarter" idx="5"/>
          </p:nvPr>
        </p:nvSpPr>
        <p:spPr>
          <a:ln/>
        </p:spPr>
        <p:txBody>
          <a:bodyPr lIns="0" tIns="0" rIns="0" bIns="0" anchor="b">
            <a:noAutofit/>
          </a:bodyPr>
          <a:lstStyle/>
          <a:p>
            <a:pPr lvl="0"/>
            <a:fld id="{91B7D0F7-DBB6-432F-AE12-42A8F6C45C83}" type="slidenum">
              <a:t>60</a:t>
            </a:fld>
            <a:endParaRPr lang="en-IN"/>
          </a:p>
        </p:txBody>
      </p:sp>
      <p:sp>
        <p:nvSpPr>
          <p:cNvPr id="2" name="Slide Image Placeholder 1">
            <a:extLst>
              <a:ext uri="{FF2B5EF4-FFF2-40B4-BE49-F238E27FC236}">
                <a16:creationId xmlns:a16="http://schemas.microsoft.com/office/drawing/2014/main" xmlns="" id="{1362F6D5-4FE2-4853-B038-F61E9640D430}"/>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37F11429-4740-436C-825A-CECB9E63AB83}"/>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451880098"/>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a:extLst>
              <a:ext uri="{FF2B5EF4-FFF2-40B4-BE49-F238E27FC236}">
                <a16:creationId xmlns:a16="http://schemas.microsoft.com/office/drawing/2014/main" xmlns="" id="{D41A7A60-4F64-4B5F-AE65-871104E9941D}"/>
              </a:ext>
            </a:extLst>
          </p:cNvPr>
          <p:cNvSpPr txBox="1">
            <a:spLocks noGrp="1"/>
          </p:cNvSpPr>
          <p:nvPr>
            <p:ph type="sldNum" sz="quarter" idx="5"/>
          </p:nvPr>
        </p:nvSpPr>
        <p:spPr>
          <a:ln/>
        </p:spPr>
        <p:txBody>
          <a:bodyPr lIns="0" tIns="0" rIns="0" bIns="0" anchor="b">
            <a:noAutofit/>
          </a:bodyPr>
          <a:lstStyle/>
          <a:p>
            <a:pPr lvl="0"/>
            <a:fld id="{91E4575C-59B0-44E3-916F-72F0F16C9D30}" type="slidenum">
              <a:t>61</a:t>
            </a:fld>
            <a:endParaRPr lang="en-IN"/>
          </a:p>
        </p:txBody>
      </p:sp>
      <p:sp>
        <p:nvSpPr>
          <p:cNvPr id="2" name="Slide Image Placeholder 1">
            <a:extLst>
              <a:ext uri="{FF2B5EF4-FFF2-40B4-BE49-F238E27FC236}">
                <a16:creationId xmlns:a16="http://schemas.microsoft.com/office/drawing/2014/main" xmlns="" id="{CD754E24-3138-42F0-BDB9-07D69FF37373}"/>
              </a:ext>
            </a:extLst>
          </p:cNvPr>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Notes Placeholder 2">
            <a:extLst>
              <a:ext uri="{FF2B5EF4-FFF2-40B4-BE49-F238E27FC236}">
                <a16:creationId xmlns:a16="http://schemas.microsoft.com/office/drawing/2014/main" xmlns="" id="{0505A850-2D82-43C4-A4B6-3E37C9B9E4D9}"/>
              </a:ext>
            </a:extLst>
          </p:cNvPr>
          <p:cNvSpPr txBox="1">
            <a:spLocks noGrp="1"/>
          </p:cNvSpPr>
          <p:nvPr>
            <p:ph type="body" sz="quarter" idx="1"/>
          </p:nvPr>
        </p:nvSpPr>
        <p:spPr/>
        <p:txBody>
          <a:bodyPr>
            <a:spAutoFit/>
          </a:bodyPr>
          <a:lstStyle/>
          <a:p>
            <a:endParaRPr lang="en-IN"/>
          </a:p>
        </p:txBody>
      </p:sp>
    </p:spTree>
    <p:extLst>
      <p:ext uri="{BB962C8B-B14F-4D97-AF65-F5344CB8AC3E}">
        <p14:creationId xmlns:p14="http://schemas.microsoft.com/office/powerpoint/2010/main" val="18190819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2552970867"/>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36705993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3850583709"/>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lstStyle/>
          <a:p>
            <a:endParaRPr lang="en-IN"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2553573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p:txBody>
          <a:bodyPr>
            <a:spAutoFit/>
          </a:bodyPr>
          <a:lstStyle/>
          <a:p>
            <a:endParaRPr lang="en-IN" dirty="0"/>
          </a:p>
        </p:txBody>
      </p:sp>
    </p:spTree>
    <p:extLst>
      <p:ext uri="{BB962C8B-B14F-4D97-AF65-F5344CB8AC3E}">
        <p14:creationId xmlns:p14="http://schemas.microsoft.com/office/powerpoint/2010/main" val="35200270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noResize="1"/>
          </p:cNvSpPr>
          <p:nvPr>
            <p:ph type="sldImg"/>
          </p:nvPr>
        </p:nvSpPr>
        <p:spPr>
          <a:xfrm>
            <a:off x="1106488" y="812800"/>
            <a:ext cx="5345112" cy="4008438"/>
          </a:xfrm>
          <a:solidFill>
            <a:srgbClr val="99CCFF"/>
          </a:solidFill>
          <a:ln w="25400">
            <a:solidFill>
              <a:srgbClr val="000000"/>
            </a:solidFill>
            <a:prstDash val="solid"/>
          </a:ln>
        </p:spPr>
      </p:sp>
      <p:sp>
        <p:nvSpPr>
          <p:cNvPr id="3" name="2 Marcador de notas"/>
          <p:cNvSpPr txBox="1">
            <a:spLocks noGrp="1"/>
          </p:cNvSpPr>
          <p:nvPr>
            <p:ph type="body" sz="quarter" idx="1"/>
          </p:nvPr>
        </p:nvSpPr>
        <p:spPr>
          <a:xfrm>
            <a:off x="756000" y="5078520"/>
            <a:ext cx="6047640" cy="307777"/>
          </a:xfrm>
        </p:spPr>
        <p:txBody>
          <a:bodyPr>
            <a:spAutoFit/>
          </a:bodyPr>
          <a:lstStyle/>
          <a:p>
            <a:endParaRPr lang="en-IN" dirty="0"/>
          </a:p>
        </p:txBody>
      </p:sp>
    </p:spTree>
    <p:extLst>
      <p:ext uri="{BB962C8B-B14F-4D97-AF65-F5344CB8AC3E}">
        <p14:creationId xmlns:p14="http://schemas.microsoft.com/office/powerpoint/2010/main" val="37776911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dirty="0"/>
              <a:t>Haga clic para modificar el estilo de título del patrón</a:t>
            </a:r>
          </a:p>
        </p:txBody>
      </p:sp>
      <p:sp>
        <p:nvSpPr>
          <p:cNvPr id="3" name="2 Subtítulo"/>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5869EA8B-A95D-4F5C-884A-9B4A1870780E}" type="slidenum">
              <a:rPr/>
              <a:pPr lvl="0"/>
              <a:t>‹#›</a:t>
            </a:fld>
            <a:endParaRPr lang="en-IN" dirty="0"/>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A09C29FE-B6D8-445B-AEF1-7679AD4671D9}" type="slidenum">
              <a:rPr/>
              <a:pPr lvl="0"/>
              <a:t>‹#›</a:t>
            </a:fld>
            <a:endParaRPr lang="en-IN" dirty="0"/>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380288" y="193675"/>
            <a:ext cx="2339975" cy="5630863"/>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60363" y="193675"/>
            <a:ext cx="6867525" cy="5630863"/>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9244717C-F561-4B89-BC45-B1EE92F2FF6E}" type="slidenum">
              <a:rPr/>
              <a:pPr lvl="0"/>
              <a:t>‹#›</a:t>
            </a:fld>
            <a:endParaRPr lang="en-IN" dirty="0"/>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755650" y="2347913"/>
            <a:ext cx="8569325" cy="1620837"/>
          </a:xfrm>
        </p:spPr>
        <p:txBody>
          <a:bodyPr/>
          <a:lstStyle/>
          <a:p>
            <a:r>
              <a:rPr lang="es-ES"/>
              <a:t>Haga clic para modificar el estilo de título del patrón</a:t>
            </a:r>
          </a:p>
        </p:txBody>
      </p:sp>
      <p:sp>
        <p:nvSpPr>
          <p:cNvPr id="3" name="2 Subtítulo"/>
          <p:cNvSpPr>
            <a:spLocks noGrp="1"/>
          </p:cNvSpPr>
          <p:nvPr>
            <p:ph type="subTitle" idx="1"/>
          </p:nvPr>
        </p:nvSpPr>
        <p:spPr>
          <a:xfrm>
            <a:off x="1512888" y="4283075"/>
            <a:ext cx="7056437" cy="1931988"/>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205F36AC-CFD8-47EA-971D-10B28B3C35C2}" type="slidenum">
              <a:rPr/>
              <a:pPr lvl="0"/>
              <a:t>‹#›</a:t>
            </a:fld>
            <a:endParaRPr lang="en-IN" dirty="0"/>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7745CEC6-FE3D-43FB-B8E5-EEF99697CFD5}" type="slidenum">
              <a:rPr/>
              <a:pPr lvl="0"/>
              <a:t>‹#›</a:t>
            </a:fld>
            <a:endParaRPr lang="en-IN" dirty="0"/>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43D3084D-96AB-43E0-960B-57ACB2511598}" type="slidenum">
              <a:rPr/>
              <a:pPr lvl="0"/>
              <a:t>‹#›</a:t>
            </a:fld>
            <a:endParaRPr lang="en-IN" dirty="0"/>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360363" y="6954838"/>
            <a:ext cx="4459287"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972050" y="6954838"/>
            <a:ext cx="4459288" cy="43846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lvl="0"/>
            <a:endParaRPr lang="en-IN" dirty="0"/>
          </a:p>
        </p:txBody>
      </p:sp>
      <p:sp>
        <p:nvSpPr>
          <p:cNvPr id="6" name="5 Marcador de pie de página"/>
          <p:cNvSpPr>
            <a:spLocks noGrp="1"/>
          </p:cNvSpPr>
          <p:nvPr>
            <p:ph type="ftr" sz="quarter" idx="11"/>
          </p:nvPr>
        </p:nvSpPr>
        <p:spPr/>
        <p:txBody>
          <a:bodyPr/>
          <a:lstStyle/>
          <a:p>
            <a:pPr lvl="0"/>
            <a:endParaRPr lang="en-IN" dirty="0"/>
          </a:p>
        </p:txBody>
      </p:sp>
      <p:sp>
        <p:nvSpPr>
          <p:cNvPr id="7" name="6 Marcador de número de diapositiva"/>
          <p:cNvSpPr>
            <a:spLocks noGrp="1"/>
          </p:cNvSpPr>
          <p:nvPr>
            <p:ph type="sldNum" sz="quarter" idx="12"/>
          </p:nvPr>
        </p:nvSpPr>
        <p:spPr/>
        <p:txBody>
          <a:bodyPr/>
          <a:lstStyle/>
          <a:p>
            <a:pPr lvl="0"/>
            <a:fld id="{EF3B5127-4E9F-4D7E-8A84-AC855972D126}" type="slidenum">
              <a:rPr/>
              <a:pPr lvl="0"/>
              <a:t>‹#›</a:t>
            </a:fld>
            <a:endParaRPr lang="en-IN" dirty="0"/>
          </a:p>
        </p:txBody>
      </p:sp>
    </p:spTree>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pPr lvl="0"/>
            <a:endParaRPr lang="en-IN" dirty="0"/>
          </a:p>
        </p:txBody>
      </p:sp>
      <p:sp>
        <p:nvSpPr>
          <p:cNvPr id="8" name="7 Marcador de pie de página"/>
          <p:cNvSpPr>
            <a:spLocks noGrp="1"/>
          </p:cNvSpPr>
          <p:nvPr>
            <p:ph type="ftr" sz="quarter" idx="11"/>
          </p:nvPr>
        </p:nvSpPr>
        <p:spPr/>
        <p:txBody>
          <a:bodyPr/>
          <a:lstStyle/>
          <a:p>
            <a:pPr lvl="0"/>
            <a:endParaRPr lang="en-IN" dirty="0"/>
          </a:p>
        </p:txBody>
      </p:sp>
      <p:sp>
        <p:nvSpPr>
          <p:cNvPr id="9" name="8 Marcador de número de diapositiva"/>
          <p:cNvSpPr>
            <a:spLocks noGrp="1"/>
          </p:cNvSpPr>
          <p:nvPr>
            <p:ph type="sldNum" sz="quarter" idx="12"/>
          </p:nvPr>
        </p:nvSpPr>
        <p:spPr/>
        <p:txBody>
          <a:bodyPr/>
          <a:lstStyle/>
          <a:p>
            <a:pPr lvl="0"/>
            <a:fld id="{D41E24EA-68BB-4DAF-B59B-56E82ADB1CAF}" type="slidenum">
              <a:rPr/>
              <a:pPr lvl="0"/>
              <a:t>‹#›</a:t>
            </a:fld>
            <a:endParaRPr lang="en-IN" dirty="0"/>
          </a:p>
        </p:txBody>
      </p:sp>
    </p:spTree>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lvl="0"/>
            <a:endParaRPr lang="en-IN" dirty="0"/>
          </a:p>
        </p:txBody>
      </p:sp>
      <p:sp>
        <p:nvSpPr>
          <p:cNvPr id="4" name="3 Marcador de pie de página"/>
          <p:cNvSpPr>
            <a:spLocks noGrp="1"/>
          </p:cNvSpPr>
          <p:nvPr>
            <p:ph type="ftr" sz="quarter" idx="11"/>
          </p:nvPr>
        </p:nvSpPr>
        <p:spPr/>
        <p:txBody>
          <a:bodyPr/>
          <a:lstStyle/>
          <a:p>
            <a:pPr lvl="0"/>
            <a:endParaRPr lang="en-IN" dirty="0"/>
          </a:p>
        </p:txBody>
      </p:sp>
      <p:sp>
        <p:nvSpPr>
          <p:cNvPr id="5" name="4 Marcador de número de diapositiva"/>
          <p:cNvSpPr>
            <a:spLocks noGrp="1"/>
          </p:cNvSpPr>
          <p:nvPr>
            <p:ph type="sldNum" sz="quarter" idx="12"/>
          </p:nvPr>
        </p:nvSpPr>
        <p:spPr/>
        <p:txBody>
          <a:bodyPr/>
          <a:lstStyle/>
          <a:p>
            <a:pPr lvl="0"/>
            <a:fld id="{26D295FC-455D-4E93-A07A-2BBF5CED3570}" type="slidenum">
              <a:rPr/>
              <a:pPr lvl="0"/>
              <a:t>‹#›</a:t>
            </a:fld>
            <a:endParaRPr lang="en-IN" dirty="0"/>
          </a:p>
        </p:txBody>
      </p:sp>
    </p:spTree>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lvl="0"/>
            <a:endParaRPr lang="en-IN" dirty="0"/>
          </a:p>
        </p:txBody>
      </p:sp>
      <p:sp>
        <p:nvSpPr>
          <p:cNvPr id="3" name="2 Marcador de pie de página"/>
          <p:cNvSpPr>
            <a:spLocks noGrp="1"/>
          </p:cNvSpPr>
          <p:nvPr>
            <p:ph type="ftr" sz="quarter" idx="11"/>
          </p:nvPr>
        </p:nvSpPr>
        <p:spPr/>
        <p:txBody>
          <a:bodyPr/>
          <a:lstStyle/>
          <a:p>
            <a:pPr lvl="0"/>
            <a:endParaRPr lang="en-IN" dirty="0"/>
          </a:p>
        </p:txBody>
      </p:sp>
      <p:sp>
        <p:nvSpPr>
          <p:cNvPr id="4" name="3 Marcador de número de diapositiva"/>
          <p:cNvSpPr>
            <a:spLocks noGrp="1"/>
          </p:cNvSpPr>
          <p:nvPr>
            <p:ph type="sldNum" sz="quarter" idx="12"/>
          </p:nvPr>
        </p:nvSpPr>
        <p:spPr/>
        <p:txBody>
          <a:bodyPr/>
          <a:lstStyle/>
          <a:p>
            <a:pPr lvl="0"/>
            <a:fld id="{4EED934E-4EEC-4963-8B6E-D337C55094E6}" type="slidenum">
              <a:rPr/>
              <a:pPr lvl="0"/>
              <a:t>‹#›</a:t>
            </a:fld>
            <a:endParaRPr lang="en-IN" dirty="0"/>
          </a:p>
        </p:txBody>
      </p:sp>
    </p:spTree>
  </p:cSld>
  <p:clrMapOvr>
    <a:masterClrMapping/>
  </p:clrMapOvr>
  <p:transition/>
  <p:hf sldNum="0" hdr="0" ftr="0" dt="0"/>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lvl="0"/>
            <a:endParaRPr lang="en-IN" dirty="0"/>
          </a:p>
        </p:txBody>
      </p:sp>
      <p:sp>
        <p:nvSpPr>
          <p:cNvPr id="6" name="5 Marcador de pie de página"/>
          <p:cNvSpPr>
            <a:spLocks noGrp="1"/>
          </p:cNvSpPr>
          <p:nvPr>
            <p:ph type="ftr" sz="quarter" idx="11"/>
          </p:nvPr>
        </p:nvSpPr>
        <p:spPr/>
        <p:txBody>
          <a:bodyPr/>
          <a:lstStyle/>
          <a:p>
            <a:pPr lvl="0"/>
            <a:endParaRPr lang="en-IN" dirty="0"/>
          </a:p>
        </p:txBody>
      </p:sp>
      <p:sp>
        <p:nvSpPr>
          <p:cNvPr id="7" name="6 Marcador de número de diapositiva"/>
          <p:cNvSpPr>
            <a:spLocks noGrp="1"/>
          </p:cNvSpPr>
          <p:nvPr>
            <p:ph type="sldNum" sz="quarter" idx="12"/>
          </p:nvPr>
        </p:nvSpPr>
        <p:spPr/>
        <p:txBody>
          <a:bodyPr/>
          <a:lstStyle/>
          <a:p>
            <a:pPr lvl="0"/>
            <a:fld id="{722F750D-3ABA-4338-ABAC-8CEDF9F1215F}" type="slidenum">
              <a:rPr/>
              <a:pPr lvl="0"/>
              <a:t>‹#›</a:t>
            </a:fld>
            <a:endParaRPr lang="en-IN"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Haga clic para modificar el estilo de título del patrón</a:t>
            </a:r>
          </a:p>
        </p:txBody>
      </p:sp>
      <p:sp>
        <p:nvSpPr>
          <p:cNvPr id="3" name="2 Marcador de contenido"/>
          <p:cNvSpPr>
            <a:spLocks noGrp="1"/>
          </p:cNvSpPr>
          <p:nvPr>
            <p:ph idx="1"/>
          </p:nvPr>
        </p:nvSpPr>
        <p:spPr/>
        <p:txBody>
          <a:bodyPr/>
          <a:lstStyle>
            <a:lvl1pPr>
              <a:defRPr>
                <a:latin typeface="+mn-lt"/>
              </a:defRPr>
            </a:lvl1pPr>
            <a:lvl2pPr>
              <a:defRPr>
                <a:latin typeface="+mn-lt"/>
              </a:defRPr>
            </a:lvl2pPr>
            <a:lvl3pPr>
              <a:defRPr>
                <a:latin typeface="+mn-lt"/>
              </a:defRPr>
            </a:lvl3pPr>
            <a:lvl4pPr>
              <a:defRPr>
                <a:latin typeface="+mn-lt"/>
              </a:defRPr>
            </a:lvl4pPr>
            <a:lvl5pPr>
              <a:defRPr>
                <a:latin typeface="+mn-lt"/>
              </a:defRPr>
            </a:lvl5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791F088C-D03F-4BBD-87B8-D6A6C30FA62E}" type="slidenum">
              <a:rPr/>
              <a:pPr lvl="0"/>
              <a:t>‹#›</a:t>
            </a:fld>
            <a:endParaRPr lang="en-IN" dirty="0"/>
          </a:p>
        </p:txBody>
      </p:sp>
    </p:spTree>
  </p:cSld>
  <p:clrMapOvr>
    <a:masterClrMapping/>
  </p:clrMapOv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lvl="0"/>
            <a:endParaRPr lang="en-IN" dirty="0"/>
          </a:p>
        </p:txBody>
      </p:sp>
      <p:sp>
        <p:nvSpPr>
          <p:cNvPr id="6" name="5 Marcador de pie de página"/>
          <p:cNvSpPr>
            <a:spLocks noGrp="1"/>
          </p:cNvSpPr>
          <p:nvPr>
            <p:ph type="ftr" sz="quarter" idx="11"/>
          </p:nvPr>
        </p:nvSpPr>
        <p:spPr/>
        <p:txBody>
          <a:bodyPr/>
          <a:lstStyle/>
          <a:p>
            <a:pPr lvl="0"/>
            <a:endParaRPr lang="en-IN" dirty="0"/>
          </a:p>
        </p:txBody>
      </p:sp>
      <p:sp>
        <p:nvSpPr>
          <p:cNvPr id="7" name="6 Marcador de número de diapositiva"/>
          <p:cNvSpPr>
            <a:spLocks noGrp="1"/>
          </p:cNvSpPr>
          <p:nvPr>
            <p:ph type="sldNum" sz="quarter" idx="12"/>
          </p:nvPr>
        </p:nvSpPr>
        <p:spPr/>
        <p:txBody>
          <a:bodyPr/>
          <a:lstStyle/>
          <a:p>
            <a:pPr lvl="0"/>
            <a:fld id="{A27030DD-5C99-445E-A268-E80FA6CDE2C3}" type="slidenum">
              <a:rPr/>
              <a:pPr lvl="0"/>
              <a:t>‹#›</a:t>
            </a:fld>
            <a:endParaRPr lang="en-IN" dirty="0"/>
          </a:p>
        </p:txBody>
      </p:sp>
    </p:spTree>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02257068-0325-4E3C-A099-6A31A7588B50}" type="slidenum">
              <a:rPr/>
              <a:pPr lvl="0"/>
              <a:t>‹#›</a:t>
            </a:fld>
            <a:endParaRPr lang="en-IN" dirty="0"/>
          </a:p>
        </p:txBody>
      </p:sp>
    </p:spTree>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7164388" y="1417638"/>
            <a:ext cx="2266950" cy="992187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360363" y="1417638"/>
            <a:ext cx="6651625" cy="992187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E87F6D0A-588C-433C-827C-ACD98CFA0D74}" type="slidenum">
              <a:rPr/>
              <a:pPr lvl="0"/>
              <a:t>‹#›</a:t>
            </a:fld>
            <a:endParaRPr lang="en-IN" dirty="0"/>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96925" y="4857750"/>
            <a:ext cx="8567738" cy="15017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96925" y="3203575"/>
            <a:ext cx="8567738" cy="1654175"/>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pPr lvl="0"/>
            <a:endParaRPr lang="en-IN" dirty="0"/>
          </a:p>
        </p:txBody>
      </p:sp>
      <p:sp>
        <p:nvSpPr>
          <p:cNvPr id="5" name="4 Marcador de pie de página"/>
          <p:cNvSpPr>
            <a:spLocks noGrp="1"/>
          </p:cNvSpPr>
          <p:nvPr>
            <p:ph type="ftr" sz="quarter" idx="11"/>
          </p:nvPr>
        </p:nvSpPr>
        <p:spPr/>
        <p:txBody>
          <a:bodyPr/>
          <a:lstStyle/>
          <a:p>
            <a:pPr lvl="0"/>
            <a:endParaRPr lang="en-IN" dirty="0"/>
          </a:p>
        </p:txBody>
      </p:sp>
      <p:sp>
        <p:nvSpPr>
          <p:cNvPr id="6" name="5 Marcador de número de diapositiva"/>
          <p:cNvSpPr>
            <a:spLocks noGrp="1"/>
          </p:cNvSpPr>
          <p:nvPr>
            <p:ph type="sldNum" sz="quarter" idx="12"/>
          </p:nvPr>
        </p:nvSpPr>
        <p:spPr/>
        <p:txBody>
          <a:bodyPr/>
          <a:lstStyle/>
          <a:p>
            <a:pPr lvl="0"/>
            <a:fld id="{66622D9A-7A06-4FA7-902F-5DF4AC22C1C1}" type="slidenum">
              <a:rPr/>
              <a:pPr lvl="0"/>
              <a:t>‹#›</a:t>
            </a:fld>
            <a:endParaRPr lang="en-IN" dirty="0"/>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atin typeface="+mn-lt"/>
              </a:defRPr>
            </a:lvl1pPr>
          </a:lstStyle>
          <a:p>
            <a:r>
              <a:rPr lang="es-ES" dirty="0"/>
              <a:t>Haga clic para modificar el estilo de título del patrón</a:t>
            </a:r>
          </a:p>
        </p:txBody>
      </p:sp>
      <p:sp>
        <p:nvSpPr>
          <p:cNvPr id="3" name="2 Marcador de contenido"/>
          <p:cNvSpPr>
            <a:spLocks noGrp="1"/>
          </p:cNvSpPr>
          <p:nvPr>
            <p:ph sz="half" idx="1"/>
          </p:nvPr>
        </p:nvSpPr>
        <p:spPr>
          <a:xfrm>
            <a:off x="360363" y="1439863"/>
            <a:ext cx="4603750" cy="438467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5116513" y="1439863"/>
            <a:ext cx="4603750" cy="4384675"/>
          </a:xfrm>
        </p:spPr>
        <p:txBody>
          <a:bodyPr/>
          <a:lstStyle>
            <a:lvl1pPr>
              <a:defRPr sz="2800">
                <a:latin typeface="+mn-lt"/>
              </a:defRPr>
            </a:lvl1pPr>
            <a:lvl2pPr>
              <a:defRPr sz="2400">
                <a:latin typeface="+mn-lt"/>
              </a:defRPr>
            </a:lvl2pPr>
            <a:lvl3pPr>
              <a:defRPr sz="2000">
                <a:latin typeface="+mn-lt"/>
              </a:defRPr>
            </a:lvl3pPr>
            <a:lvl4pPr>
              <a:defRPr sz="1800">
                <a:latin typeface="+mn-lt"/>
              </a:defRPr>
            </a:lvl4pPr>
            <a:lvl5pPr>
              <a:defRPr sz="1800">
                <a:latin typeface="+mn-lt"/>
              </a:defRPr>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pPr lvl="0"/>
            <a:endParaRPr lang="en-IN" dirty="0"/>
          </a:p>
        </p:txBody>
      </p:sp>
      <p:sp>
        <p:nvSpPr>
          <p:cNvPr id="6" name="5 Marcador de pie de página"/>
          <p:cNvSpPr>
            <a:spLocks noGrp="1"/>
          </p:cNvSpPr>
          <p:nvPr>
            <p:ph type="ftr" sz="quarter" idx="11"/>
          </p:nvPr>
        </p:nvSpPr>
        <p:spPr/>
        <p:txBody>
          <a:bodyPr/>
          <a:lstStyle/>
          <a:p>
            <a:pPr lvl="0"/>
            <a:endParaRPr lang="en-IN" dirty="0"/>
          </a:p>
        </p:txBody>
      </p:sp>
      <p:sp>
        <p:nvSpPr>
          <p:cNvPr id="7" name="6 Marcador de número de diapositiva"/>
          <p:cNvSpPr>
            <a:spLocks noGrp="1"/>
          </p:cNvSpPr>
          <p:nvPr>
            <p:ph type="sldNum" sz="quarter" idx="12"/>
          </p:nvPr>
        </p:nvSpPr>
        <p:spPr/>
        <p:txBody>
          <a:bodyPr/>
          <a:lstStyle/>
          <a:p>
            <a:pPr lvl="0"/>
            <a:fld id="{1AB90CCB-6D03-4B3F-B967-6A547007FBAE}" type="slidenum">
              <a:rPr/>
              <a:pPr lvl="0"/>
              <a:t>‹#›</a:t>
            </a:fld>
            <a:endParaRPr lang="en-IN" dirty="0"/>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3213"/>
            <a:ext cx="9072563" cy="1258887"/>
          </a:xfrm>
        </p:spPr>
        <p:txBody>
          <a:bodyPr/>
          <a:lstStyle>
            <a:lvl1pPr>
              <a:defRPr>
                <a:latin typeface="+mn-lt"/>
              </a:defRPr>
            </a:lvl1pPr>
          </a:lstStyle>
          <a:p>
            <a:r>
              <a:rPr lang="es-ES"/>
              <a:t>Haga clic para modificar el estilo de título del patrón</a:t>
            </a:r>
          </a:p>
        </p:txBody>
      </p:sp>
      <p:sp>
        <p:nvSpPr>
          <p:cNvPr id="3" name="2 Marcador de texto"/>
          <p:cNvSpPr>
            <a:spLocks noGrp="1"/>
          </p:cNvSpPr>
          <p:nvPr>
            <p:ph type="body" idx="1"/>
          </p:nvPr>
        </p:nvSpPr>
        <p:spPr>
          <a:xfrm>
            <a:off x="504825" y="1692275"/>
            <a:ext cx="4452938" cy="70485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504825" y="2397125"/>
            <a:ext cx="4452938" cy="4356100"/>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5" name="4 Marcador de texto"/>
          <p:cNvSpPr>
            <a:spLocks noGrp="1"/>
          </p:cNvSpPr>
          <p:nvPr>
            <p:ph type="body" sz="quarter" idx="3"/>
          </p:nvPr>
        </p:nvSpPr>
        <p:spPr>
          <a:xfrm>
            <a:off x="5121275" y="1692275"/>
            <a:ext cx="4456113" cy="704850"/>
          </a:xfrm>
        </p:spPr>
        <p:txBody>
          <a:bodyPr anchor="b"/>
          <a:lstStyle>
            <a:lvl1pPr marL="0" indent="0">
              <a:buNone/>
              <a:defRPr sz="2400" b="1">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5121275" y="2397125"/>
            <a:ext cx="4456113" cy="4356100"/>
          </a:xfrm>
        </p:spPr>
        <p:txBody>
          <a:bodyPr/>
          <a:lstStyle>
            <a:lvl1pPr>
              <a:defRPr sz="2400">
                <a:latin typeface="+mn-lt"/>
              </a:defRPr>
            </a:lvl1pPr>
            <a:lvl2pPr>
              <a:defRPr sz="2000">
                <a:latin typeface="+mn-lt"/>
              </a:defRPr>
            </a:lvl2pPr>
            <a:lvl3pPr>
              <a:defRPr sz="1800">
                <a:latin typeface="+mn-lt"/>
              </a:defRPr>
            </a:lvl3pPr>
            <a:lvl4pPr>
              <a:defRPr sz="1600">
                <a:latin typeface="+mn-lt"/>
              </a:defRPr>
            </a:lvl4pPr>
            <a:lvl5pPr>
              <a:defRPr sz="1600">
                <a:latin typeface="+mn-lt"/>
              </a:defRPr>
            </a:lvl5pPr>
            <a:lvl6pPr>
              <a:defRPr sz="1600"/>
            </a:lvl6pPr>
            <a:lvl7pPr>
              <a:defRPr sz="1600"/>
            </a:lvl7pPr>
            <a:lvl8pPr>
              <a:defRPr sz="1600"/>
            </a:lvl8pPr>
            <a:lvl9pPr>
              <a:defRPr sz="1600"/>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p>
        </p:txBody>
      </p:sp>
      <p:sp>
        <p:nvSpPr>
          <p:cNvPr id="7" name="6 Marcador de fecha"/>
          <p:cNvSpPr>
            <a:spLocks noGrp="1"/>
          </p:cNvSpPr>
          <p:nvPr>
            <p:ph type="dt" sz="half" idx="10"/>
          </p:nvPr>
        </p:nvSpPr>
        <p:spPr/>
        <p:txBody>
          <a:bodyPr/>
          <a:lstStyle/>
          <a:p>
            <a:pPr lvl="0"/>
            <a:endParaRPr lang="en-IN" dirty="0"/>
          </a:p>
        </p:txBody>
      </p:sp>
      <p:sp>
        <p:nvSpPr>
          <p:cNvPr id="8" name="7 Marcador de pie de página"/>
          <p:cNvSpPr>
            <a:spLocks noGrp="1"/>
          </p:cNvSpPr>
          <p:nvPr>
            <p:ph type="ftr" sz="quarter" idx="11"/>
          </p:nvPr>
        </p:nvSpPr>
        <p:spPr/>
        <p:txBody>
          <a:bodyPr/>
          <a:lstStyle/>
          <a:p>
            <a:pPr lvl="0"/>
            <a:endParaRPr lang="en-IN" dirty="0"/>
          </a:p>
        </p:txBody>
      </p:sp>
      <p:sp>
        <p:nvSpPr>
          <p:cNvPr id="9" name="8 Marcador de número de diapositiva"/>
          <p:cNvSpPr>
            <a:spLocks noGrp="1"/>
          </p:cNvSpPr>
          <p:nvPr>
            <p:ph type="sldNum" sz="quarter" idx="12"/>
          </p:nvPr>
        </p:nvSpPr>
        <p:spPr/>
        <p:txBody>
          <a:bodyPr/>
          <a:lstStyle/>
          <a:p>
            <a:pPr lvl="0"/>
            <a:fld id="{2EB75D56-453E-49ED-8962-DEB27F377896}" type="slidenum">
              <a:rPr/>
              <a:pPr lvl="0"/>
              <a:t>‹#›</a:t>
            </a:fld>
            <a:endParaRPr lang="en-IN" dirty="0"/>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pPr lvl="0"/>
            <a:endParaRPr lang="en-IN" dirty="0"/>
          </a:p>
        </p:txBody>
      </p:sp>
      <p:sp>
        <p:nvSpPr>
          <p:cNvPr id="4" name="3 Marcador de pie de página"/>
          <p:cNvSpPr>
            <a:spLocks noGrp="1"/>
          </p:cNvSpPr>
          <p:nvPr>
            <p:ph type="ftr" sz="quarter" idx="11"/>
          </p:nvPr>
        </p:nvSpPr>
        <p:spPr/>
        <p:txBody>
          <a:bodyPr/>
          <a:lstStyle/>
          <a:p>
            <a:pPr lvl="0"/>
            <a:endParaRPr lang="en-IN" dirty="0"/>
          </a:p>
        </p:txBody>
      </p:sp>
      <p:sp>
        <p:nvSpPr>
          <p:cNvPr id="5" name="4 Marcador de número de diapositiva"/>
          <p:cNvSpPr>
            <a:spLocks noGrp="1"/>
          </p:cNvSpPr>
          <p:nvPr>
            <p:ph type="sldNum" sz="quarter" idx="12"/>
          </p:nvPr>
        </p:nvSpPr>
        <p:spPr/>
        <p:txBody>
          <a:bodyPr/>
          <a:lstStyle/>
          <a:p>
            <a:pPr lvl="0"/>
            <a:fld id="{5689703A-4896-4C16-8DF2-05FFFFE1C5E9}" type="slidenum">
              <a:rPr/>
              <a:pPr lvl="0"/>
              <a:t>‹#›</a:t>
            </a:fld>
            <a:endParaRPr lang="en-IN" dirty="0"/>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lvl="0"/>
            <a:endParaRPr lang="en-IN" dirty="0"/>
          </a:p>
        </p:txBody>
      </p:sp>
      <p:sp>
        <p:nvSpPr>
          <p:cNvPr id="3" name="2 Marcador de pie de página"/>
          <p:cNvSpPr>
            <a:spLocks noGrp="1"/>
          </p:cNvSpPr>
          <p:nvPr>
            <p:ph type="ftr" sz="quarter" idx="11"/>
          </p:nvPr>
        </p:nvSpPr>
        <p:spPr/>
        <p:txBody>
          <a:bodyPr/>
          <a:lstStyle/>
          <a:p>
            <a:pPr lvl="0"/>
            <a:endParaRPr lang="en-IN" dirty="0"/>
          </a:p>
        </p:txBody>
      </p:sp>
      <p:sp>
        <p:nvSpPr>
          <p:cNvPr id="4" name="3 Marcador de número de diapositiva"/>
          <p:cNvSpPr>
            <a:spLocks noGrp="1"/>
          </p:cNvSpPr>
          <p:nvPr>
            <p:ph type="sldNum" sz="quarter" idx="12"/>
          </p:nvPr>
        </p:nvSpPr>
        <p:spPr/>
        <p:txBody>
          <a:bodyPr/>
          <a:lstStyle/>
          <a:p>
            <a:pPr lvl="0"/>
            <a:fld id="{79BB171D-F1EA-4D47-BB72-EEDFF4D5B154}" type="slidenum">
              <a:rPr/>
              <a:pPr lvl="0"/>
              <a:t>‹#›</a:t>
            </a:fld>
            <a:endParaRPr lang="en-IN" dirty="0"/>
          </a:p>
        </p:txBody>
      </p:sp>
    </p:spTree>
  </p:cSld>
  <p:clrMapOvr>
    <a:masterClrMapping/>
  </p:clrMapOvr>
  <p:transition/>
  <p:hf sldNum="0"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504825" y="301625"/>
            <a:ext cx="3316288" cy="1279525"/>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941763" y="301625"/>
            <a:ext cx="5635625" cy="64516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504825" y="1581150"/>
            <a:ext cx="3316288" cy="51720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lvl="0"/>
            <a:endParaRPr lang="en-IN" dirty="0"/>
          </a:p>
        </p:txBody>
      </p:sp>
      <p:sp>
        <p:nvSpPr>
          <p:cNvPr id="6" name="5 Marcador de pie de página"/>
          <p:cNvSpPr>
            <a:spLocks noGrp="1"/>
          </p:cNvSpPr>
          <p:nvPr>
            <p:ph type="ftr" sz="quarter" idx="11"/>
          </p:nvPr>
        </p:nvSpPr>
        <p:spPr/>
        <p:txBody>
          <a:bodyPr/>
          <a:lstStyle/>
          <a:p>
            <a:pPr lvl="0"/>
            <a:endParaRPr lang="en-IN" dirty="0"/>
          </a:p>
        </p:txBody>
      </p:sp>
      <p:sp>
        <p:nvSpPr>
          <p:cNvPr id="7" name="6 Marcador de número de diapositiva"/>
          <p:cNvSpPr>
            <a:spLocks noGrp="1"/>
          </p:cNvSpPr>
          <p:nvPr>
            <p:ph type="sldNum" sz="quarter" idx="12"/>
          </p:nvPr>
        </p:nvSpPr>
        <p:spPr/>
        <p:txBody>
          <a:bodyPr/>
          <a:lstStyle/>
          <a:p>
            <a:pPr lvl="0"/>
            <a:fld id="{91EC97E4-DD30-4D7A-962B-D6820A3ADD8C}" type="slidenum">
              <a:rPr/>
              <a:pPr lvl="0"/>
              <a:t>‹#›</a:t>
            </a:fld>
            <a:endParaRPr lang="en-IN" dirty="0"/>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976438" y="5291138"/>
            <a:ext cx="6048375" cy="625475"/>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976438" y="674688"/>
            <a:ext cx="6048375" cy="453707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dirty="0"/>
          </a:p>
        </p:txBody>
      </p:sp>
      <p:sp>
        <p:nvSpPr>
          <p:cNvPr id="4" name="3 Marcador de texto"/>
          <p:cNvSpPr>
            <a:spLocks noGrp="1"/>
          </p:cNvSpPr>
          <p:nvPr>
            <p:ph type="body" sz="half" idx="2"/>
          </p:nvPr>
        </p:nvSpPr>
        <p:spPr>
          <a:xfrm>
            <a:off x="1976438" y="5916613"/>
            <a:ext cx="6048375" cy="8874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pPr lvl="0"/>
            <a:endParaRPr lang="en-IN" dirty="0"/>
          </a:p>
        </p:txBody>
      </p:sp>
      <p:sp>
        <p:nvSpPr>
          <p:cNvPr id="6" name="5 Marcador de pie de página"/>
          <p:cNvSpPr>
            <a:spLocks noGrp="1"/>
          </p:cNvSpPr>
          <p:nvPr>
            <p:ph type="ftr" sz="quarter" idx="11"/>
          </p:nvPr>
        </p:nvSpPr>
        <p:spPr/>
        <p:txBody>
          <a:bodyPr/>
          <a:lstStyle/>
          <a:p>
            <a:pPr lvl="0"/>
            <a:endParaRPr lang="en-IN" dirty="0"/>
          </a:p>
        </p:txBody>
      </p:sp>
      <p:sp>
        <p:nvSpPr>
          <p:cNvPr id="7" name="6 Marcador de número de diapositiva"/>
          <p:cNvSpPr>
            <a:spLocks noGrp="1"/>
          </p:cNvSpPr>
          <p:nvPr>
            <p:ph type="sldNum" sz="quarter" idx="12"/>
          </p:nvPr>
        </p:nvSpPr>
        <p:spPr/>
        <p:txBody>
          <a:bodyPr/>
          <a:lstStyle/>
          <a:p>
            <a:pPr lvl="0"/>
            <a:fld id="{F62B84C6-EC0B-4D85-9A4E-5A90C51839AB}" type="slidenum">
              <a:rPr/>
              <a:pPr lvl="0"/>
              <a:t>‹#›</a:t>
            </a:fld>
            <a:endParaRPr lang="en-IN" dirty="0"/>
          </a:p>
        </p:txBody>
      </p:sp>
    </p:spTree>
  </p:cSld>
  <p:clrMapOvr>
    <a:masterClrMapping/>
  </p:clrMapOvr>
  <p:transition/>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eg"/><Relationship Id="rId14" Type="http://schemas.openxmlformats.org/officeDocument/2006/relationships/image" Target="../media/image2.jpe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3"/>
          <p:cNvSpPr/>
          <p:nvPr/>
        </p:nvSpPr>
        <p:spPr>
          <a:xfrm>
            <a:off x="0" y="720"/>
            <a:ext cx="10080000" cy="125928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22630"/>
          </a:solidFill>
          <a:ln w="9360">
            <a:solidFill>
              <a:srgbClr val="BE4B48"/>
            </a:solidFill>
            <a:prstDash val="solid"/>
            <a:miter/>
          </a:ln>
        </p:spPr>
        <p:txBody>
          <a:bodyPr vert="horz" wrap="squar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Times New Roman" pitchFamily="18" charset="0"/>
              <a:ea typeface="DejaVu Sans" pitchFamily="2"/>
              <a:cs typeface="Times New Roman" pitchFamily="18" charset="0"/>
            </a:endParaRPr>
          </a:p>
        </p:txBody>
      </p:sp>
      <p:sp>
        <p:nvSpPr>
          <p:cNvPr id="3" name="2 Marcador de título"/>
          <p:cNvSpPr txBox="1">
            <a:spLocks noGrp="1"/>
          </p:cNvSpPr>
          <p:nvPr>
            <p:ph type="title"/>
          </p:nvPr>
        </p:nvSpPr>
        <p:spPr>
          <a:xfrm>
            <a:off x="360000" y="193320"/>
            <a:ext cx="9360000" cy="88668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IN" dirty="0"/>
          </a:p>
        </p:txBody>
      </p:sp>
      <p:sp>
        <p:nvSpPr>
          <p:cNvPr id="4" name="3 Marcador de texto"/>
          <p:cNvSpPr txBox="1">
            <a:spLocks noGrp="1"/>
          </p:cNvSpPr>
          <p:nvPr>
            <p:ph type="body" idx="1"/>
          </p:nvPr>
        </p:nvSpPr>
        <p:spPr>
          <a:xfrm>
            <a:off x="360000" y="1440000"/>
            <a:ext cx="9360000" cy="4384800"/>
          </a:xfrm>
          <a:prstGeom prst="rect">
            <a:avLst/>
          </a:prstGeom>
          <a:noFill/>
          <a:ln>
            <a:noFill/>
          </a:ln>
        </p:spPr>
        <p:txBody>
          <a:bodyPr lIns="0" tIns="0" rIns="0" bIns="0"/>
          <a:lstStyle>
            <a:defPPr marL="432000" marR="0" lvl="0" indent="-324000">
              <a:spcBef>
                <a:spcPts val="0"/>
              </a:spcBef>
              <a:spcAft>
                <a:spcPts val="1412"/>
              </a:spcAft>
              <a:buSzPct val="45000"/>
              <a:buFont typeface="StarSymbol"/>
              <a:buNone/>
              <a:defRPr lang="en-IN" sz="3200" b="0" i="0" u="none" strike="noStrike" kern="1200">
                <a:ln>
                  <a:noFill/>
                </a:ln>
                <a:latin typeface="Arial" pitchFamily="34"/>
                <a:ea typeface="DejaVu Sans" pitchFamily="2"/>
                <a:cs typeface="Tahoma" pitchFamily="2"/>
              </a:defRPr>
            </a:defPPr>
            <a:lvl1pPr marL="432000" marR="0" lvl="0" indent="-324000">
              <a:spcBef>
                <a:spcPts val="0"/>
              </a:spcBef>
              <a:spcAft>
                <a:spcPts val="1412"/>
              </a:spcAft>
              <a:buSzPct val="45000"/>
              <a:buFont typeface="StarSymbol"/>
              <a:buChar char="●"/>
              <a:defRPr lang="en-IN" sz="3200" b="0" i="0" u="none" strike="noStrike" kern="1200">
                <a:ln>
                  <a:noFill/>
                </a:ln>
                <a:latin typeface="Arial" pitchFamily="34"/>
                <a:ea typeface="DejaVu Sans" pitchFamily="2"/>
                <a:cs typeface="Tahoma" pitchFamily="2"/>
              </a:defRPr>
            </a:lvl1pPr>
            <a:lvl2pPr marL="864000" marR="0" lvl="1" indent="-324000">
              <a:spcBef>
                <a:spcPts val="0"/>
              </a:spcBef>
              <a:spcAft>
                <a:spcPts val="1134"/>
              </a:spcAft>
              <a:buSzPct val="45000"/>
              <a:buFont typeface="StarSymbol"/>
              <a:buChar char="●"/>
              <a:defRPr lang="en-IN" sz="2800" b="0" i="0" u="none" strike="noStrike" kern="1200">
                <a:ln>
                  <a:noFill/>
                </a:ln>
                <a:latin typeface="Arial" pitchFamily="34"/>
                <a:ea typeface="DejaVu Sans" pitchFamily="2"/>
                <a:cs typeface="Tahoma" pitchFamily="2"/>
              </a:defRPr>
            </a:lvl2pPr>
            <a:lvl3pPr marL="1295999" marR="0" lvl="2" indent="-288000">
              <a:spcBef>
                <a:spcPts val="0"/>
              </a:spcBef>
              <a:spcAft>
                <a:spcPts val="850"/>
              </a:spcAft>
              <a:buSzPct val="75000"/>
              <a:buFont typeface="StarSymbol"/>
              <a:buChar char="–"/>
              <a:defRPr lang="en-IN" sz="2400" b="0" i="0" u="none" strike="noStrike" kern="1200">
                <a:ln>
                  <a:noFill/>
                </a:ln>
                <a:latin typeface="Trebuchet MS" pitchFamily="34"/>
                <a:ea typeface="DejaVu Sans" pitchFamily="2"/>
                <a:cs typeface="Tahoma" pitchFamily="2"/>
              </a:defRPr>
            </a:lvl3pPr>
            <a:lvl4pPr marL="1728000" marR="0" lvl="3" indent="-216000">
              <a:spcBef>
                <a:spcPts val="0"/>
              </a:spcBef>
              <a:spcAft>
                <a:spcPts val="567"/>
              </a:spcAft>
              <a:buSzPct val="45000"/>
              <a:buFont typeface="StarSymbol"/>
              <a:buChar char="●"/>
              <a:defRPr lang="en-IN" sz="2000" b="0" i="0" u="none" strike="noStrike" kern="1200">
                <a:ln>
                  <a:noFill/>
                </a:ln>
                <a:latin typeface="Trebuchet MS" pitchFamily="34"/>
                <a:ea typeface="DejaVu Sans" pitchFamily="2"/>
                <a:cs typeface="Tahoma" pitchFamily="2"/>
              </a:defRPr>
            </a:lvl4pPr>
            <a:lvl5pPr marL="2160000" marR="0" lvl="4" indent="-216000">
              <a:spcBef>
                <a:spcPts val="0"/>
              </a:spcBef>
              <a:spcAft>
                <a:spcPts val="283"/>
              </a:spcAft>
              <a:buSzPct val="75000"/>
              <a:buFont typeface="StarSymbol"/>
              <a:buChar char="–"/>
              <a:defRPr lang="en-IN" sz="2000" b="0" i="0" u="none" strike="noStrike" kern="1200">
                <a:ln>
                  <a:noFill/>
                </a:ln>
                <a:latin typeface="Trebuchet MS" pitchFamily="34"/>
                <a:ea typeface="DejaVu Sans" pitchFamily="2"/>
                <a:cs typeface="Tahoma" pitchFamily="2"/>
              </a:defRPr>
            </a:lvl5pPr>
            <a:lvl6pPr marL="2592000" marR="0" lvl="5"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6pPr>
            <a:lvl7pPr marL="3024000" marR="0" lvl="6"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7pPr>
            <a:lvl8pPr marL="3456000" marR="0" lvl="7"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8pPr>
            <a:lvl9pPr marL="3887999" marR="0" lvl="8"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9pPr>
          </a:lstStyle>
          <a:p>
            <a:pPr lvl="0"/>
            <a:r>
              <a:rPr lang="es-ES" dirty="0"/>
              <a:t>Haga clic para modificar el estilo de texto del patrón</a:t>
            </a:r>
          </a:p>
          <a:p>
            <a:pPr lvl="1"/>
            <a:r>
              <a:rPr lang="es-ES" dirty="0"/>
              <a:t>Segundo nivel</a:t>
            </a:r>
          </a:p>
          <a:p>
            <a:pPr lvl="2"/>
            <a:r>
              <a:rPr lang="es-ES" dirty="0"/>
              <a:t>Tercer nivel</a:t>
            </a:r>
          </a:p>
          <a:p>
            <a:pPr lvl="3"/>
            <a:r>
              <a:rPr lang="es-ES" dirty="0"/>
              <a:t>Cuarto nivel</a:t>
            </a:r>
          </a:p>
          <a:p>
            <a:pPr lvl="4"/>
            <a:r>
              <a:rPr lang="es-ES" dirty="0"/>
              <a:t>Quinto nivel</a:t>
            </a:r>
            <a:endParaRPr lang="en-IN" dirty="0"/>
          </a:p>
        </p:txBody>
      </p:sp>
      <p:sp>
        <p:nvSpPr>
          <p:cNvPr id="5" name="4 Marcador de fecha"/>
          <p:cNvSpPr txBox="1">
            <a:spLocks noGrp="1"/>
          </p:cNvSpPr>
          <p:nvPr>
            <p:ph type="dt" sz="half" idx="2"/>
          </p:nvPr>
        </p:nvSpPr>
        <p:spPr>
          <a:xfrm>
            <a:off x="503999" y="7020000"/>
            <a:ext cx="2348280" cy="388440"/>
          </a:xfrm>
          <a:prstGeom prst="rect">
            <a:avLst/>
          </a:prstGeom>
          <a:noFill/>
          <a:ln>
            <a:noFill/>
          </a:ln>
        </p:spPr>
        <p:txBody>
          <a:bodyPr lIns="0" tIns="0" rIns="0" bIns="0" anchor="ctr"/>
          <a:lstStyle>
            <a:lvl1pPr lvl="0" rtl="0" hangingPunct="0">
              <a:buNone/>
              <a:tabLst/>
              <a:defRPr lang="en-IN" sz="1400" kern="1200">
                <a:latin typeface="Trebuchet MS" pitchFamily="34"/>
                <a:ea typeface="DejaVu Sans" pitchFamily="2"/>
                <a:cs typeface="Tahoma" pitchFamily="2"/>
              </a:defRPr>
            </a:lvl1pPr>
          </a:lstStyle>
          <a:p>
            <a:pPr lvl="0"/>
            <a:endParaRPr lang="en-IN" dirty="0"/>
          </a:p>
        </p:txBody>
      </p:sp>
      <p:sp>
        <p:nvSpPr>
          <p:cNvPr id="6" name="5 Marcador de pie de página"/>
          <p:cNvSpPr txBox="1">
            <a:spLocks noGrp="1"/>
          </p:cNvSpPr>
          <p:nvPr>
            <p:ph type="ftr" sz="quarter" idx="3"/>
          </p:nvPr>
        </p:nvSpPr>
        <p:spPr>
          <a:xfrm>
            <a:off x="3060000" y="7020000"/>
            <a:ext cx="3960000" cy="388440"/>
          </a:xfrm>
          <a:prstGeom prst="rect">
            <a:avLst/>
          </a:prstGeom>
          <a:noFill/>
          <a:ln>
            <a:noFill/>
          </a:ln>
        </p:spPr>
        <p:txBody>
          <a:bodyPr lIns="0" tIns="0" rIns="0" bIns="0" anchor="ctr"/>
          <a:lstStyle>
            <a:lvl1pPr lvl="0" algn="ctr" rtl="0" hangingPunct="0">
              <a:buNone/>
              <a:tabLst/>
              <a:defRPr lang="en-IN" sz="1400" kern="1200">
                <a:latin typeface="Trebuchet MS" pitchFamily="34"/>
                <a:ea typeface="DejaVu Sans" pitchFamily="2"/>
                <a:cs typeface="Tahoma" pitchFamily="2"/>
              </a:defRPr>
            </a:lvl1pPr>
          </a:lstStyle>
          <a:p>
            <a:pPr lvl="0"/>
            <a:endParaRPr lang="en-IN" dirty="0"/>
          </a:p>
        </p:txBody>
      </p:sp>
      <p:sp>
        <p:nvSpPr>
          <p:cNvPr id="7" name="6 Marcador de número de diapositiva"/>
          <p:cNvSpPr txBox="1">
            <a:spLocks noGrp="1"/>
          </p:cNvSpPr>
          <p:nvPr>
            <p:ph type="sldNum" sz="quarter" idx="4"/>
          </p:nvPr>
        </p:nvSpPr>
        <p:spPr>
          <a:xfrm>
            <a:off x="7227360" y="7020000"/>
            <a:ext cx="2348280" cy="388440"/>
          </a:xfrm>
          <a:prstGeom prst="rect">
            <a:avLst/>
          </a:prstGeom>
          <a:noFill/>
          <a:ln>
            <a:noFill/>
          </a:ln>
        </p:spPr>
        <p:txBody>
          <a:bodyPr lIns="0" tIns="0" rIns="0" bIns="0" anchor="ctr"/>
          <a:lstStyle>
            <a:lvl1pPr lvl="0" algn="r" rtl="0" hangingPunct="0">
              <a:buNone/>
              <a:tabLst/>
              <a:defRPr lang="en-IN" sz="1400" kern="1200">
                <a:latin typeface="Trebuchet MS" pitchFamily="34"/>
                <a:ea typeface="DejaVu Sans" pitchFamily="2"/>
                <a:cs typeface="Tahoma" pitchFamily="2"/>
              </a:defRPr>
            </a:lvl1pPr>
          </a:lstStyle>
          <a:p>
            <a:pPr lvl="0"/>
            <a:fld id="{C9DE3279-F983-4DD1-BE28-914E939D709A}" type="slidenum">
              <a:rPr/>
              <a:pPr lvl="0"/>
              <a:t>‹#›</a:t>
            </a:fld>
            <a:endParaRPr lang="en-IN"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txStyles>
    <p:titleStyle>
      <a:lvl1pPr algn="ctr" rtl="0" hangingPunct="0">
        <a:tabLst/>
        <a:defRPr lang="en-IN" sz="4400" b="0" i="0" u="none" strike="noStrike" kern="1200">
          <a:ln>
            <a:noFill/>
          </a:ln>
          <a:solidFill>
            <a:srgbClr val="FFFFFF"/>
          </a:solidFill>
          <a:latin typeface="Times New Roman" pitchFamily="18" charset="0"/>
          <a:ea typeface="DejaVu Sans" pitchFamily="2"/>
          <a:cs typeface="Times New Roman" pitchFamily="18" charset="0"/>
        </a:defRPr>
      </a:lvl1pPr>
    </p:titleStyle>
    <p:bodyStyle>
      <a:lvl1pPr marL="0" marR="0" indent="0" rtl="0" hangingPunct="0">
        <a:spcBef>
          <a:spcPts val="0"/>
        </a:spcBef>
        <a:spcAft>
          <a:spcPts val="1412"/>
        </a:spcAft>
        <a:tabLst/>
        <a:defRPr lang="en-IN" sz="3200" b="0" i="0" u="none" strike="noStrike" kern="1200">
          <a:ln>
            <a:noFill/>
          </a:ln>
          <a:latin typeface="Berlin Sans FB Demi" pitchFamily="34" charset="0"/>
          <a:ea typeface="DejaVu Sans" pitchFamily="2"/>
          <a:cs typeface="Times New Roman" pitchFamily="18" charset="0"/>
        </a:defRPr>
      </a:lvl1pPr>
      <a:lvl2pPr>
        <a:defRPr>
          <a:latin typeface="+mn-lt"/>
          <a:cs typeface="Times New Roman" pitchFamily="18" charset="0"/>
        </a:defRPr>
      </a:lvl2pPr>
      <a:lvl3pPr>
        <a:defRPr>
          <a:latin typeface="+mn-lt"/>
          <a:cs typeface="Times New Roman" pitchFamily="18" charset="0"/>
        </a:defRPr>
      </a:lvl3pPr>
      <a:lvl4pPr>
        <a:defRPr>
          <a:latin typeface="+mn-lt"/>
          <a:cs typeface="Times New Roman" pitchFamily="18" charset="0"/>
        </a:defRPr>
      </a:lvl4pPr>
      <a:lvl5pPr>
        <a:defRPr>
          <a:latin typeface="+mn-lt"/>
          <a:cs typeface="Times New Roman" pitchFamily="18" charset="0"/>
        </a:defRPr>
      </a:lvl5pPr>
    </p:bodyStyle>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7"/>
          <p:cNvSpPr>
            <a:spLocks noMove="1" noResize="1"/>
          </p:cNvSpPr>
          <p:nvPr/>
        </p:nvSpPr>
        <p:spPr>
          <a:xfrm>
            <a:off x="0" y="7020000"/>
            <a:ext cx="10080000" cy="55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solidFill>
            <a:srgbClr val="D22630"/>
          </a:solidFill>
          <a:ln>
            <a:noFill/>
            <a:prstDash val="solid"/>
          </a:ln>
        </p:spPr>
        <p:txBody>
          <a:bodyPr vert="horz" wrap="square" lIns="90000" tIns="46800" rIns="90000" bIns="46800" anchor="ctr" anchorCtr="0" compatLnSpc="0"/>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rtl="0" hangingPunct="0">
              <a:lnSpc>
                <a:spcPct val="100000"/>
              </a:lnSpc>
              <a:spcBef>
                <a:spcPts val="0"/>
              </a:spcBef>
              <a:spcAft>
                <a:spcPts val="0"/>
              </a:spcAft>
              <a:buNone/>
              <a:tabLst/>
            </a:pPr>
            <a:endParaRPr lang="en-US" sz="1800" b="0" i="0" u="none" strike="noStrike" kern="1200" dirty="0">
              <a:ln>
                <a:noFill/>
              </a:ln>
              <a:latin typeface="DejaVu Sans" pitchFamily="34"/>
              <a:ea typeface="DejaVu Sans" pitchFamily="2"/>
              <a:cs typeface="Lohit Hindi" pitchFamily="2"/>
            </a:endParaRPr>
          </a:p>
        </p:txBody>
      </p:sp>
      <p:sp>
        <p:nvSpPr>
          <p:cNvPr id="3" name="2 Marcador de título"/>
          <p:cNvSpPr txBox="1">
            <a:spLocks noGrp="1"/>
          </p:cNvSpPr>
          <p:nvPr>
            <p:ph type="title"/>
          </p:nvPr>
        </p:nvSpPr>
        <p:spPr>
          <a:xfrm>
            <a:off x="720000" y="1417320"/>
            <a:ext cx="8640000" cy="3154680"/>
          </a:xfrm>
          <a:prstGeom prst="rect">
            <a:avLst/>
          </a:prstGeom>
          <a:noFill/>
          <a:ln>
            <a:noFill/>
          </a:ln>
        </p:spPr>
        <p:txBody>
          <a:bodyPr lIns="0" tIns="0" rIns="0" bIns="0" anchor="ct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endParaRPr lang="en-IN"/>
          </a:p>
        </p:txBody>
      </p:sp>
      <p:sp>
        <p:nvSpPr>
          <p:cNvPr id="4" name="3 Marcador de texto"/>
          <p:cNvSpPr txBox="1">
            <a:spLocks noGrp="1"/>
          </p:cNvSpPr>
          <p:nvPr>
            <p:ph type="body" idx="1"/>
          </p:nvPr>
        </p:nvSpPr>
        <p:spPr>
          <a:xfrm>
            <a:off x="360000" y="6954840"/>
            <a:ext cx="9071640" cy="4384800"/>
          </a:xfrm>
          <a:prstGeom prst="rect">
            <a:avLst/>
          </a:prstGeom>
          <a:noFill/>
          <a:ln>
            <a:noFill/>
          </a:ln>
        </p:spPr>
        <p:txBody>
          <a:bodyPr lIns="0" tIns="0" rIns="0" bIns="0"/>
          <a:lstStyle>
            <a:defPPr marL="432000" marR="0" lvl="0" indent="-324000">
              <a:spcBef>
                <a:spcPts val="0"/>
              </a:spcBef>
              <a:spcAft>
                <a:spcPts val="1414"/>
              </a:spcAft>
              <a:buSzPct val="45000"/>
              <a:buFont typeface="StarSymbol"/>
              <a:buNone/>
              <a:defRPr lang="en-IN" sz="3200" b="0" i="0" u="none" strike="noStrike" kern="1200">
                <a:ln>
                  <a:noFill/>
                </a:ln>
                <a:latin typeface="Arial" pitchFamily="34"/>
                <a:ea typeface="DejaVu Sans" pitchFamily="2"/>
                <a:cs typeface="Tahoma" pitchFamily="2"/>
              </a:defRPr>
            </a:defPPr>
            <a:lvl1pPr marL="432000" marR="0" lvl="0" indent="-324000">
              <a:spcBef>
                <a:spcPts val="0"/>
              </a:spcBef>
              <a:spcAft>
                <a:spcPts val="1414"/>
              </a:spcAft>
              <a:buSzPct val="45000"/>
              <a:buFont typeface="StarSymbol"/>
              <a:buChar char="•"/>
              <a:defRPr lang="en-IN" sz="3200" b="0" i="0" u="none" strike="noStrike" kern="1200">
                <a:ln>
                  <a:noFill/>
                </a:ln>
                <a:latin typeface="Arial" pitchFamily="34"/>
                <a:ea typeface="DejaVu Sans" pitchFamily="2"/>
                <a:cs typeface="Tahoma" pitchFamily="2"/>
              </a:defRPr>
            </a:lvl1pPr>
            <a:lvl2pPr marL="864000" marR="0" lvl="1" indent="-324000">
              <a:spcBef>
                <a:spcPts val="0"/>
              </a:spcBef>
              <a:spcAft>
                <a:spcPts val="1134"/>
              </a:spcAft>
              <a:buSzPct val="45000"/>
              <a:buFont typeface="StarSymbol"/>
              <a:buChar char="●"/>
              <a:defRPr lang="en-IN" sz="2800" b="0" i="0" u="none" strike="noStrike" kern="1200">
                <a:ln>
                  <a:noFill/>
                </a:ln>
                <a:latin typeface="Arial" pitchFamily="34"/>
                <a:ea typeface="DejaVu Sans" pitchFamily="2"/>
                <a:cs typeface="Tahoma" pitchFamily="2"/>
              </a:defRPr>
            </a:lvl2pPr>
            <a:lvl3pPr marL="1295999" marR="0" lvl="2" indent="-288000">
              <a:spcBef>
                <a:spcPts val="0"/>
              </a:spcBef>
              <a:spcAft>
                <a:spcPts val="850"/>
              </a:spcAft>
              <a:buSzPct val="75000"/>
              <a:buFont typeface="StarSymbol"/>
              <a:buChar char="–"/>
              <a:defRPr lang="en-IN" sz="2400" b="0" i="0" u="none" strike="noStrike" kern="1200">
                <a:ln>
                  <a:noFill/>
                </a:ln>
                <a:latin typeface="Trebuchet MS" pitchFamily="34"/>
                <a:ea typeface="DejaVu Sans" pitchFamily="2"/>
                <a:cs typeface="Tahoma" pitchFamily="2"/>
              </a:defRPr>
            </a:lvl3pPr>
            <a:lvl4pPr marL="1728000" marR="0" lvl="3" indent="-216000">
              <a:spcBef>
                <a:spcPts val="0"/>
              </a:spcBef>
              <a:spcAft>
                <a:spcPts val="567"/>
              </a:spcAft>
              <a:buSzPct val="45000"/>
              <a:buFont typeface="StarSymbol"/>
              <a:buChar char="●"/>
              <a:defRPr lang="en-IN" sz="2000" b="0" i="0" u="none" strike="noStrike" kern="1200">
                <a:ln>
                  <a:noFill/>
                </a:ln>
                <a:latin typeface="Trebuchet MS" pitchFamily="34"/>
                <a:ea typeface="DejaVu Sans" pitchFamily="2"/>
                <a:cs typeface="Tahoma" pitchFamily="2"/>
              </a:defRPr>
            </a:lvl4pPr>
            <a:lvl5pPr marL="2160000" marR="0" lvl="4" indent="-216000">
              <a:spcBef>
                <a:spcPts val="0"/>
              </a:spcBef>
              <a:spcAft>
                <a:spcPts val="283"/>
              </a:spcAft>
              <a:buSzPct val="75000"/>
              <a:buFont typeface="StarSymbol"/>
              <a:buChar char="–"/>
              <a:defRPr lang="en-IN" sz="2000" b="0" i="0" u="none" strike="noStrike" kern="1200">
                <a:ln>
                  <a:noFill/>
                </a:ln>
                <a:latin typeface="Trebuchet MS" pitchFamily="34"/>
                <a:ea typeface="DejaVu Sans" pitchFamily="2"/>
                <a:cs typeface="Tahoma" pitchFamily="2"/>
              </a:defRPr>
            </a:lvl5pPr>
            <a:lvl6pPr marL="2592000" marR="0" lvl="5"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6pPr>
            <a:lvl7pPr marL="3024000" marR="0" lvl="6"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7pPr>
            <a:lvl8pPr marL="3456000" marR="0" lvl="7"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8pPr>
            <a:lvl9pPr marL="3887999" marR="0" lvl="8"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endParaRPr lang="en-IN"/>
          </a:p>
        </p:txBody>
      </p:sp>
      <p:sp>
        <p:nvSpPr>
          <p:cNvPr id="5" name="4 Marcador de fecha"/>
          <p:cNvSpPr txBox="1">
            <a:spLocks noGrp="1"/>
          </p:cNvSpPr>
          <p:nvPr>
            <p:ph type="dt" sz="half" idx="2"/>
          </p:nvPr>
        </p:nvSpPr>
        <p:spPr>
          <a:xfrm>
            <a:off x="503999" y="7092000"/>
            <a:ext cx="2348280" cy="388440"/>
          </a:xfrm>
          <a:prstGeom prst="rect">
            <a:avLst/>
          </a:prstGeom>
          <a:noFill/>
          <a:ln>
            <a:noFill/>
          </a:ln>
        </p:spPr>
        <p:txBody>
          <a:bodyPr lIns="0" tIns="0" rIns="0" bIns="0" anchor="ctr"/>
          <a:lstStyle>
            <a:lvl1pPr lvl="0" rtl="0" hangingPunct="0">
              <a:buNone/>
              <a:tabLst/>
              <a:defRPr lang="en-IN" sz="1400" kern="1200">
                <a:solidFill>
                  <a:srgbClr val="FFFFFF"/>
                </a:solidFill>
                <a:latin typeface="Trebuchet MS" pitchFamily="34"/>
                <a:ea typeface="DejaVu Sans" pitchFamily="2"/>
                <a:cs typeface="Tahoma" pitchFamily="2"/>
              </a:defRPr>
            </a:lvl1pPr>
          </a:lstStyle>
          <a:p>
            <a:pPr lvl="0"/>
            <a:endParaRPr lang="en-IN" dirty="0"/>
          </a:p>
        </p:txBody>
      </p:sp>
      <p:sp>
        <p:nvSpPr>
          <p:cNvPr id="6" name="5 Marcador de pie de página"/>
          <p:cNvSpPr txBox="1">
            <a:spLocks noGrp="1"/>
          </p:cNvSpPr>
          <p:nvPr>
            <p:ph type="ftr" sz="quarter" idx="3"/>
          </p:nvPr>
        </p:nvSpPr>
        <p:spPr>
          <a:xfrm>
            <a:off x="3060000" y="7092000"/>
            <a:ext cx="3960000" cy="388440"/>
          </a:xfrm>
          <a:prstGeom prst="rect">
            <a:avLst/>
          </a:prstGeom>
          <a:noFill/>
          <a:ln>
            <a:noFill/>
          </a:ln>
        </p:spPr>
        <p:txBody>
          <a:bodyPr lIns="0" tIns="0" rIns="0" bIns="0" anchor="ctr"/>
          <a:lstStyle>
            <a:lvl1pPr lvl="0" algn="ctr" rtl="0" hangingPunct="0">
              <a:buNone/>
              <a:tabLst/>
              <a:defRPr lang="en-IN" sz="1400" kern="1200">
                <a:solidFill>
                  <a:srgbClr val="FFFFFF"/>
                </a:solidFill>
                <a:latin typeface="Trebuchet MS" pitchFamily="34"/>
                <a:ea typeface="DejaVu Sans" pitchFamily="2"/>
                <a:cs typeface="Tahoma" pitchFamily="2"/>
              </a:defRPr>
            </a:lvl1pPr>
          </a:lstStyle>
          <a:p>
            <a:pPr lvl="0"/>
            <a:endParaRPr lang="en-IN" dirty="0"/>
          </a:p>
        </p:txBody>
      </p:sp>
      <p:sp>
        <p:nvSpPr>
          <p:cNvPr id="7" name="6 Marcador de número de diapositiva"/>
          <p:cNvSpPr txBox="1">
            <a:spLocks noGrp="1"/>
          </p:cNvSpPr>
          <p:nvPr>
            <p:ph type="sldNum" sz="quarter" idx="4"/>
          </p:nvPr>
        </p:nvSpPr>
        <p:spPr>
          <a:xfrm>
            <a:off x="7227360" y="7092000"/>
            <a:ext cx="2348280" cy="388440"/>
          </a:xfrm>
          <a:prstGeom prst="rect">
            <a:avLst/>
          </a:prstGeom>
          <a:noFill/>
          <a:ln>
            <a:noFill/>
          </a:ln>
        </p:spPr>
        <p:txBody>
          <a:bodyPr lIns="0" tIns="0" rIns="0" bIns="0" anchor="ctr"/>
          <a:lstStyle>
            <a:lvl1pPr lvl="0" algn="r" rtl="0" hangingPunct="0">
              <a:buNone/>
              <a:tabLst/>
              <a:defRPr lang="en-IN" sz="1400" kern="1200">
                <a:solidFill>
                  <a:srgbClr val="FFFFFF"/>
                </a:solidFill>
                <a:latin typeface="Trebuchet MS" pitchFamily="34"/>
                <a:ea typeface="DejaVu Sans" pitchFamily="2"/>
                <a:cs typeface="Tahoma" pitchFamily="2"/>
              </a:defRPr>
            </a:lvl1pPr>
          </a:lstStyle>
          <a:p>
            <a:pPr lvl="0"/>
            <a:fld id="{242136A3-8441-4B66-9CAA-BFB64191EFF3}" type="slidenum">
              <a:rPr/>
              <a:pPr lvl="0"/>
              <a:t>‹#›</a:t>
            </a:fld>
            <a:endParaRPr lang="en-IN" dirty="0"/>
          </a:p>
        </p:txBody>
      </p:sp>
      <p:pic>
        <p:nvPicPr>
          <p:cNvPr id="8" name="7 Imagen"/>
          <p:cNvPicPr>
            <a:picLocks noChangeAspect="1"/>
          </p:cNvPicPr>
          <p:nvPr/>
        </p:nvPicPr>
        <p:blipFill>
          <a:blip r:embed="rId13" cstate="print">
            <a:alphaModFix/>
            <a:lum/>
          </a:blip>
          <a:srcRect/>
          <a:stretch>
            <a:fillRect/>
          </a:stretch>
        </p:blipFill>
        <p:spPr>
          <a:xfrm>
            <a:off x="0" y="-19080"/>
            <a:ext cx="2160000" cy="1436400"/>
          </a:xfrm>
          <a:prstGeom prst="rect">
            <a:avLst/>
          </a:prstGeom>
          <a:noFill/>
          <a:ln>
            <a:noFill/>
          </a:ln>
        </p:spPr>
      </p:pic>
      <p:pic>
        <p:nvPicPr>
          <p:cNvPr id="9" name="8 Imagen"/>
          <p:cNvPicPr>
            <a:picLocks noChangeAspect="1"/>
          </p:cNvPicPr>
          <p:nvPr/>
        </p:nvPicPr>
        <p:blipFill>
          <a:blip r:embed="rId14" cstate="print">
            <a:alphaModFix/>
            <a:lum/>
          </a:blip>
          <a:srcRect/>
          <a:stretch>
            <a:fillRect/>
          </a:stretch>
        </p:blipFill>
        <p:spPr>
          <a:xfrm>
            <a:off x="648000" y="5399640"/>
            <a:ext cx="1440000" cy="1242000"/>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txStyles>
    <p:titleStyle>
      <a:lvl1pPr algn="ctr" rtl="0" hangingPunct="0">
        <a:spcBef>
          <a:spcPts val="2551"/>
        </a:spcBef>
        <a:spcAft>
          <a:spcPts val="0"/>
        </a:spcAft>
        <a:tabLst/>
        <a:defRPr lang="en-IN" sz="4400" b="1" i="0" u="none" strike="noStrike" kern="1200">
          <a:ln>
            <a:noFill/>
          </a:ln>
          <a:solidFill>
            <a:srgbClr val="FFFFFF"/>
          </a:solidFill>
          <a:latin typeface="Arial" pitchFamily="34"/>
          <a:ea typeface="DejaVu Sans" pitchFamily="2"/>
          <a:cs typeface="Tahoma" pitchFamily="2"/>
        </a:defRPr>
      </a:lvl1pPr>
    </p:titleStyle>
    <p:bodyStyle>
      <a:lvl1pPr marL="0" marR="0" indent="0" rtl="0" hangingPunct="0">
        <a:spcBef>
          <a:spcPts val="0"/>
        </a:spcBef>
        <a:spcAft>
          <a:spcPts val="1414"/>
        </a:spcAft>
        <a:tabLst/>
        <a:defRPr lang="en-IN" sz="3200" b="0" i="0" u="none" strike="noStrike" kern="1200">
          <a:ln>
            <a:noFill/>
          </a:ln>
          <a:latin typeface="Arial" pitchFamily="34"/>
          <a:ea typeface="DejaVu Sans" pitchFamily="2"/>
          <a:cs typeface="Tahoma" pitchFamily="2"/>
        </a:defRPr>
      </a:lvl1pPr>
    </p:bodyStyle>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4" Type="http://schemas.openxmlformats.org/officeDocument/2006/relationships/image" Target="../media/image2.jpeg"/><Relationship Id="rId1" Type="http://schemas.openxmlformats.org/officeDocument/2006/relationships/slideLayout" Target="../slideLayouts/slideLayout18.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9.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0.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17.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4" Type="http://schemas.openxmlformats.org/officeDocument/2006/relationships/image" Target="../media/image13.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3" Type="http://schemas.openxmlformats.org/officeDocument/2006/relationships/image" Target="../media/image14.emf"/><Relationship Id="rId4" Type="http://schemas.openxmlformats.org/officeDocument/2006/relationships/image" Target="../media/image15.png"/><Relationship Id="rId5" Type="http://schemas.openxmlformats.org/officeDocument/2006/relationships/image" Target="../media/image16.emf"/><Relationship Id="rId6" Type="http://schemas.openxmlformats.org/officeDocument/2006/relationships/image" Target="../media/image18.png"/><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9.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4" Type="http://schemas.openxmlformats.org/officeDocument/2006/relationships/image" Target="../media/image21.emf"/><Relationship Id="rId5" Type="http://schemas.openxmlformats.org/officeDocument/2006/relationships/image" Target="../media/image22.png"/><Relationship Id="rId6" Type="http://schemas.openxmlformats.org/officeDocument/2006/relationships/oleObject" Target="../embeddings/oleObject1.bin"/><Relationship Id="rId7" Type="http://schemas.openxmlformats.org/officeDocument/2006/relationships/package" Target="../embeddings/Microsoft_Word_Document1.docx"/><Relationship Id="rId8" Type="http://schemas.openxmlformats.org/officeDocument/2006/relationships/image" Target="../media/image20.emf"/><Relationship Id="rId1" Type="http://schemas.openxmlformats.org/officeDocument/2006/relationships/vmlDrawing" Target="../drawings/vmlDrawing1.vml"/><Relationship Id="rId2"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3" Type="http://schemas.openxmlformats.org/officeDocument/2006/relationships/image" Target="../media/image24.emf"/><Relationship Id="rId4" Type="http://schemas.openxmlformats.org/officeDocument/2006/relationships/image" Target="../media/image25.emf"/><Relationship Id="rId1" Type="http://schemas.openxmlformats.org/officeDocument/2006/relationships/slideLayout" Target="../slideLayouts/slideLayout2.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26.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27.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4.xml"/><Relationship Id="rId3" Type="http://schemas.openxmlformats.org/officeDocument/2006/relationships/image" Target="../media/image28.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5.xml"/><Relationship Id="rId3" Type="http://schemas.openxmlformats.org/officeDocument/2006/relationships/image" Target="../media/image28.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8.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29.jpeg"/></Relationships>
</file>

<file path=ppt/slides/_rels/slide28.xml.rels><?xml version="1.0" encoding="UTF-8" standalone="yes"?>
<Relationships xmlns="http://schemas.openxmlformats.org/package/2006/relationships"><Relationship Id="rId3" Type="http://schemas.openxmlformats.org/officeDocument/2006/relationships/image" Target="../media/image30.emf"/><Relationship Id="rId4" Type="http://schemas.openxmlformats.org/officeDocument/2006/relationships/image" Target="../media/image31.emf"/><Relationship Id="rId5" Type="http://schemas.openxmlformats.org/officeDocument/2006/relationships/image" Target="../media/image32.emf"/><Relationship Id="rId1" Type="http://schemas.openxmlformats.org/officeDocument/2006/relationships/slideLayout" Target="../slideLayouts/slideLayout2.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3" Type="http://schemas.openxmlformats.org/officeDocument/2006/relationships/image" Target="../media/image33.png"/><Relationship Id="rId4" Type="http://schemas.openxmlformats.org/officeDocument/2006/relationships/image" Target="../media/image34.emf"/><Relationship Id="rId5" Type="http://schemas.openxmlformats.org/officeDocument/2006/relationships/image" Target="../media/image35.png"/><Relationship Id="rId1" Type="http://schemas.openxmlformats.org/officeDocument/2006/relationships/slideLayout" Target="../slideLayouts/slideLayout7.xml"/><Relationship Id="rId2"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3" Type="http://schemas.openxmlformats.org/officeDocument/2006/relationships/image" Target="../media/image36.png"/><Relationship Id="rId4" Type="http://schemas.openxmlformats.org/officeDocument/2006/relationships/image" Target="../media/image37.emf"/><Relationship Id="rId1" Type="http://schemas.openxmlformats.org/officeDocument/2006/relationships/slideLayout" Target="../slideLayouts/slideLayout2.xml"/><Relationship Id="rId2"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8.jpe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3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 Id="rId3" Type="http://schemas.openxmlformats.org/officeDocument/2006/relationships/image" Target="../media/image39.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4.xml"/><Relationship Id="rId3" Type="http://schemas.openxmlformats.org/officeDocument/2006/relationships/image" Target="../media/image40.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1.emf"/></Relationships>
</file>

<file path=ppt/slides/_rels/slide36.xml.rels><?xml version="1.0" encoding="UTF-8" standalone="yes"?>
<Relationships xmlns="http://schemas.openxmlformats.org/package/2006/relationships"><Relationship Id="rId3" Type="http://schemas.openxmlformats.org/officeDocument/2006/relationships/image" Target="../media/image43.emf"/><Relationship Id="rId4" Type="http://schemas.openxmlformats.org/officeDocument/2006/relationships/image" Target="../media/image44.png"/><Relationship Id="rId1" Type="http://schemas.openxmlformats.org/officeDocument/2006/relationships/slideLayout" Target="../slideLayouts/slideLayout2.xml"/><Relationship Id="rId2" Type="http://schemas.openxmlformats.org/officeDocument/2006/relationships/image" Target="../media/image42.emf"/></Relationships>
</file>

<file path=ppt/slides/_rels/slide37.xml.rels><?xml version="1.0" encoding="UTF-8" standalone="yes"?>
<Relationships xmlns="http://schemas.openxmlformats.org/package/2006/relationships"><Relationship Id="rId3" Type="http://schemas.openxmlformats.org/officeDocument/2006/relationships/image" Target="../media/image45.png"/><Relationship Id="rId4" Type="http://schemas.openxmlformats.org/officeDocument/2006/relationships/image" Target="../media/image46.png"/><Relationship Id="rId1" Type="http://schemas.openxmlformats.org/officeDocument/2006/relationships/slideLayout" Target="../slideLayouts/slideLayout2.xml"/><Relationship Id="rId2" Type="http://schemas.openxmlformats.org/officeDocument/2006/relationships/notesSlide" Target="../notesSlides/notesSlide35.xml"/></Relationships>
</file>

<file path=ppt/slides/_rels/slide38.xml.rels><?xml version="1.0" encoding="UTF-8" standalone="yes"?>
<Relationships xmlns="http://schemas.openxmlformats.org/package/2006/relationships"><Relationship Id="rId3" Type="http://schemas.openxmlformats.org/officeDocument/2006/relationships/image" Target="../media/image47.emf"/><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2.xml"/><Relationship Id="rId2" Type="http://schemas.openxmlformats.org/officeDocument/2006/relationships/notesSlide" Target="../notesSlides/notesSlide3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50.em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 Id="rId3" Type="http://schemas.openxmlformats.org/officeDocument/2006/relationships/image" Target="../media/image47.emf"/></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0.xml"/><Relationship Id="rId3" Type="http://schemas.openxmlformats.org/officeDocument/2006/relationships/image" Target="../media/image51.png"/></Relationships>
</file>

<file path=ppt/slides/_rels/slide43.xml.rels><?xml version="1.0" encoding="UTF-8" standalone="yes"?>
<Relationships xmlns="http://schemas.openxmlformats.org/package/2006/relationships"><Relationship Id="rId3" Type="http://schemas.openxmlformats.org/officeDocument/2006/relationships/image" Target="../media/image52.emf"/><Relationship Id="rId4" Type="http://schemas.openxmlformats.org/officeDocument/2006/relationships/image" Target="../media/image53.emf"/><Relationship Id="rId1" Type="http://schemas.openxmlformats.org/officeDocument/2006/relationships/slideLayout" Target="../slideLayouts/slideLayout2.xml"/><Relationship Id="rId2" Type="http://schemas.openxmlformats.org/officeDocument/2006/relationships/notesSlide" Target="../notesSlides/notesSlide4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2.xml"/><Relationship Id="rId3" Type="http://schemas.openxmlformats.org/officeDocument/2006/relationships/image" Target="../media/image54.emf"/></Relationships>
</file>

<file path=ppt/slides/_rels/slide45.xml.rels><?xml version="1.0" encoding="UTF-8" standalone="yes"?>
<Relationships xmlns="http://schemas.openxmlformats.org/package/2006/relationships"><Relationship Id="rId3" Type="http://schemas.openxmlformats.org/officeDocument/2006/relationships/image" Target="../media/image55.png"/><Relationship Id="rId4" Type="http://schemas.openxmlformats.org/officeDocument/2006/relationships/image" Target="../media/image56.png"/><Relationship Id="rId1" Type="http://schemas.openxmlformats.org/officeDocument/2006/relationships/slideLayout" Target="../slideLayouts/slideLayout2.xml"/><Relationship Id="rId2" Type="http://schemas.openxmlformats.org/officeDocument/2006/relationships/notesSlide" Target="../notesSlides/notesSlide43.xml"/></Relationships>
</file>

<file path=ppt/slides/_rels/slide46.xml.rels><?xml version="1.0" encoding="UTF-8" standalone="yes"?>
<Relationships xmlns="http://schemas.openxmlformats.org/package/2006/relationships"><Relationship Id="rId3" Type="http://schemas.openxmlformats.org/officeDocument/2006/relationships/image" Target="../media/image57.emf"/><Relationship Id="rId4" Type="http://schemas.openxmlformats.org/officeDocument/2006/relationships/image" Target="../media/image58.emf"/><Relationship Id="rId5" Type="http://schemas.openxmlformats.org/officeDocument/2006/relationships/image" Target="../media/image59.png"/><Relationship Id="rId1" Type="http://schemas.openxmlformats.org/officeDocument/2006/relationships/slideLayout" Target="../slideLayouts/slideLayout2.xml"/><Relationship Id="rId2" Type="http://schemas.openxmlformats.org/officeDocument/2006/relationships/notesSlide" Target="../notesSlides/notesSlide44.xml"/></Relationships>
</file>

<file path=ppt/slides/_rels/slide47.xml.rels><?xml version="1.0" encoding="UTF-8" standalone="yes"?>
<Relationships xmlns="http://schemas.openxmlformats.org/package/2006/relationships"><Relationship Id="rId3" Type="http://schemas.openxmlformats.org/officeDocument/2006/relationships/image" Target="../media/image60.png"/><Relationship Id="rId4" Type="http://schemas.openxmlformats.org/officeDocument/2006/relationships/image" Target="../media/image61.emf"/><Relationship Id="rId5" Type="http://schemas.openxmlformats.org/officeDocument/2006/relationships/image" Target="../media/image62.emf"/><Relationship Id="rId6" Type="http://schemas.openxmlformats.org/officeDocument/2006/relationships/image" Target="../media/image52.emf"/><Relationship Id="rId1" Type="http://schemas.openxmlformats.org/officeDocument/2006/relationships/slideLayout" Target="../slideLayouts/slideLayout2.xml"/><Relationship Id="rId2" Type="http://schemas.openxmlformats.org/officeDocument/2006/relationships/notesSlide" Target="../notesSlides/notesSlide45.xml"/></Relationships>
</file>

<file path=ppt/slides/_rels/slide48.xml.rels><?xml version="1.0" encoding="UTF-8" standalone="yes"?>
<Relationships xmlns="http://schemas.openxmlformats.org/package/2006/relationships"><Relationship Id="rId3" Type="http://schemas.openxmlformats.org/officeDocument/2006/relationships/image" Target="../media/image63.emf"/><Relationship Id="rId4" Type="http://schemas.openxmlformats.org/officeDocument/2006/relationships/image" Target="../media/image64.emf"/><Relationship Id="rId5" Type="http://schemas.openxmlformats.org/officeDocument/2006/relationships/image" Target="../media/image65.emf"/><Relationship Id="rId1" Type="http://schemas.openxmlformats.org/officeDocument/2006/relationships/slideLayout" Target="../slideLayouts/slideLayout2.xml"/><Relationship Id="rId2" Type="http://schemas.openxmlformats.org/officeDocument/2006/relationships/notesSlide" Target="../notesSlides/notesSlide4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7.xml"/><Relationship Id="rId3" Type="http://schemas.openxmlformats.org/officeDocument/2006/relationships/image" Target="../media/image66.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pn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8.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9.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0.xml"/><Relationship Id="rId3" Type="http://schemas.openxmlformats.org/officeDocument/2006/relationships/image" Target="../media/image67.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1.xml"/><Relationship Id="rId3" Type="http://schemas.openxmlformats.org/officeDocument/2006/relationships/image" Target="../media/image68.png"/></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6.xml"/></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7.xml"/><Relationship Id="rId4" Type="http://schemas.openxmlformats.org/officeDocument/2006/relationships/oleObject" Target="../embeddings/oleObject2.bin"/><Relationship Id="rId5" Type="http://schemas.openxmlformats.org/officeDocument/2006/relationships/image" Target="../media/image69.png"/><Relationship Id="rId6" Type="http://schemas.openxmlformats.org/officeDocument/2006/relationships/image" Target="../media/image70.png"/><Relationship Id="rId1" Type="http://schemas.openxmlformats.org/officeDocument/2006/relationships/vmlDrawing" Target="../drawings/vmlDrawing2.vml"/><Relationship Id="rId2"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8.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9.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0.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1.jpeg"/></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1.xml"/><Relationship Id="rId3" Type="http://schemas.openxmlformats.org/officeDocument/2006/relationships/image" Target="../media/image72.png"/></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4" Type="http://schemas.openxmlformats.org/officeDocument/2006/relationships/image" Target="../media/image7.png"/><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3.xml"/><Relationship Id="rId3" Type="http://schemas.openxmlformats.org/officeDocument/2006/relationships/image" Target="../media/image73.pn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name="page1">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1404000" y="2511081"/>
            <a:ext cx="7560000" cy="132715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1">
              <a:lnSpc>
                <a:spcPct val="98000"/>
              </a:lnSpc>
              <a:buNone/>
            </a:pPr>
            <a:r>
              <a:rPr lang="es-ES" dirty="0" err="1">
                <a:solidFill>
                  <a:srgbClr val="000000"/>
                </a:solidFill>
                <a:latin typeface="Times New Roman" pitchFamily="18" charset="0"/>
                <a:cs typeface="Times New Roman" pitchFamily="18" charset="0"/>
              </a:rPr>
              <a:t>Critical</a:t>
            </a:r>
            <a:r>
              <a:rPr lang="es-ES" dirty="0">
                <a:solidFill>
                  <a:srgbClr val="000000"/>
                </a:solidFill>
                <a:latin typeface="Times New Roman" pitchFamily="18" charset="0"/>
                <a:cs typeface="Times New Roman" pitchFamily="18" charset="0"/>
              </a:rPr>
              <a:t> </a:t>
            </a:r>
            <a:r>
              <a:rPr lang="es-ES" dirty="0" err="1">
                <a:solidFill>
                  <a:srgbClr val="000000"/>
                </a:solidFill>
                <a:latin typeface="Times New Roman" pitchFamily="18" charset="0"/>
                <a:cs typeface="Times New Roman" pitchFamily="18" charset="0"/>
              </a:rPr>
              <a:t>Design</a:t>
            </a:r>
            <a:r>
              <a:rPr lang="es-ES" dirty="0">
                <a:solidFill>
                  <a:srgbClr val="000000"/>
                </a:solidFill>
                <a:latin typeface="Times New Roman" pitchFamily="18" charset="0"/>
                <a:cs typeface="Times New Roman" pitchFamily="18" charset="0"/>
              </a:rPr>
              <a:t> </a:t>
            </a:r>
            <a:r>
              <a:rPr lang="es-ES" dirty="0" err="1">
                <a:solidFill>
                  <a:srgbClr val="000000"/>
                </a:solidFill>
                <a:latin typeface="Times New Roman" pitchFamily="18" charset="0"/>
                <a:cs typeface="Times New Roman" pitchFamily="18" charset="0"/>
              </a:rPr>
              <a:t>Review</a:t>
            </a:r>
            <a:r>
              <a:rPr lang="es-ES" dirty="0">
                <a:solidFill>
                  <a:srgbClr val="000000"/>
                </a:solidFill>
                <a:latin typeface="Times New Roman" pitchFamily="18" charset="0"/>
                <a:cs typeface="Times New Roman" pitchFamily="18" charset="0"/>
              </a:rPr>
              <a:t> </a:t>
            </a:r>
            <a:r>
              <a:rPr lang="es-ES" dirty="0" err="1">
                <a:solidFill>
                  <a:srgbClr val="000000"/>
                </a:solidFill>
                <a:latin typeface="Times New Roman" pitchFamily="18" charset="0"/>
                <a:cs typeface="Times New Roman" pitchFamily="18" charset="0"/>
              </a:rPr>
              <a:t>of</a:t>
            </a:r>
            <a:r>
              <a:rPr lang="es-ES" dirty="0">
                <a:solidFill>
                  <a:srgbClr val="000000"/>
                </a:solidFill>
                <a:latin typeface="Times New Roman" pitchFamily="18" charset="0"/>
                <a:cs typeface="Times New Roman" pitchFamily="18" charset="0"/>
              </a:rPr>
              <a:t> </a:t>
            </a:r>
            <a:r>
              <a:rPr lang="es-ES" dirty="0" err="1">
                <a:solidFill>
                  <a:srgbClr val="000000"/>
                </a:solidFill>
                <a:latin typeface="Times New Roman" pitchFamily="18" charset="0"/>
                <a:cs typeface="Times New Roman" pitchFamily="18" charset="0"/>
              </a:rPr>
              <a:t>the</a:t>
            </a:r>
            <a:r>
              <a:rPr lang="es-ES" dirty="0">
                <a:solidFill>
                  <a:srgbClr val="000000"/>
                </a:solidFill>
                <a:latin typeface="Times New Roman" pitchFamily="18" charset="0"/>
                <a:cs typeface="Times New Roman" pitchFamily="18" charset="0"/>
              </a:rPr>
              <a:t> ESS MEBT Faraday Cup</a:t>
            </a:r>
            <a:endParaRPr lang="en-IN" dirty="0">
              <a:solidFill>
                <a:srgbClr val="000000"/>
              </a:solidFill>
              <a:latin typeface="Times New Roman" pitchFamily="18" charset="0"/>
              <a:cs typeface="Times New Roman" pitchFamily="18" charset="0"/>
            </a:endParaRPr>
          </a:p>
        </p:txBody>
      </p:sp>
      <p:pic>
        <p:nvPicPr>
          <p:cNvPr id="3" name="2 Imagen"/>
          <p:cNvPicPr>
            <a:picLocks noChangeAspect="1"/>
          </p:cNvPicPr>
          <p:nvPr/>
        </p:nvPicPr>
        <p:blipFill>
          <a:blip r:embed="rId3" cstate="print">
            <a:alphaModFix/>
            <a:lum/>
          </a:blip>
          <a:srcRect/>
          <a:stretch>
            <a:fillRect/>
          </a:stretch>
        </p:blipFill>
        <p:spPr>
          <a:xfrm>
            <a:off x="0" y="0"/>
            <a:ext cx="2160000" cy="1436400"/>
          </a:xfrm>
          <a:prstGeom prst="rect">
            <a:avLst/>
          </a:prstGeom>
          <a:noFill/>
          <a:ln>
            <a:noFill/>
          </a:ln>
        </p:spPr>
      </p:pic>
      <p:pic>
        <p:nvPicPr>
          <p:cNvPr id="4" name="3 Imagen"/>
          <p:cNvPicPr>
            <a:picLocks noChangeAspect="1"/>
          </p:cNvPicPr>
          <p:nvPr/>
        </p:nvPicPr>
        <p:blipFill>
          <a:blip r:embed="rId4" cstate="print">
            <a:alphaModFix/>
            <a:lum/>
          </a:blip>
          <a:srcRect/>
          <a:stretch>
            <a:fillRect/>
          </a:stretch>
        </p:blipFill>
        <p:spPr>
          <a:xfrm>
            <a:off x="540000" y="5400000"/>
            <a:ext cx="1440000" cy="1242000"/>
          </a:xfrm>
          <a:prstGeom prst="rect">
            <a:avLst/>
          </a:prstGeom>
          <a:noFill/>
          <a:ln>
            <a:noFill/>
          </a:ln>
        </p:spPr>
      </p:pic>
      <p:sp>
        <p:nvSpPr>
          <p:cNvPr id="5" name="4 CuadroTexto"/>
          <p:cNvSpPr txBox="1"/>
          <p:nvPr/>
        </p:nvSpPr>
        <p:spPr>
          <a:xfrm>
            <a:off x="5296534" y="5280035"/>
            <a:ext cx="2887050" cy="1506587"/>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hangingPunct="0">
              <a:buNone/>
            </a:pPr>
            <a:r>
              <a:rPr lang="en-GB" sz="2400" b="0" i="0" u="none" strike="noStrike" kern="1200" dirty="0">
                <a:ln>
                  <a:noFill/>
                </a:ln>
                <a:latin typeface="Times New Roman" pitchFamily="18" charset="0"/>
                <a:ea typeface="DejaVu Sans" pitchFamily="34" charset="0"/>
                <a:cs typeface="Times New Roman" pitchFamily="18" charset="0"/>
              </a:rPr>
              <a:t>FC Team</a:t>
            </a:r>
            <a:endParaRPr lang="en-GB" b="0" i="0" u="none" strike="noStrike" kern="1200" dirty="0">
              <a:ln>
                <a:noFill/>
              </a:ln>
              <a:latin typeface="Times New Roman" pitchFamily="18" charset="0"/>
              <a:ea typeface="DejaVu Sans" pitchFamily="34" charset="0"/>
              <a:cs typeface="Times New Roman" pitchFamily="18" charset="0"/>
            </a:endParaRPr>
          </a:p>
          <a:p>
            <a:pPr hangingPunct="0">
              <a:buNone/>
            </a:pPr>
            <a:r>
              <a:rPr lang="en-GB" b="0" i="0" u="none" strike="noStrike" kern="1200" dirty="0">
                <a:ln>
                  <a:noFill/>
                </a:ln>
                <a:latin typeface="Times New Roman" pitchFamily="18" charset="0"/>
                <a:ea typeface="DejaVu Sans" pitchFamily="34" charset="0"/>
                <a:cs typeface="Times New Roman" pitchFamily="18" charset="0"/>
              </a:rPr>
              <a:t>ESS-Bilbao </a:t>
            </a:r>
          </a:p>
          <a:p>
            <a:pPr hangingPunct="0">
              <a:buNone/>
            </a:pPr>
            <a:r>
              <a:rPr lang="es-ES" dirty="0" err="1">
                <a:latin typeface="Times New Roman" pitchFamily="18" charset="0"/>
                <a:cs typeface="Times New Roman" pitchFamily="18" charset="0"/>
              </a:rPr>
              <a:t>Beam</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Instrumentation</a:t>
            </a:r>
            <a:r>
              <a:rPr lang="es-ES" dirty="0">
                <a:latin typeface="Times New Roman" pitchFamily="18" charset="0"/>
                <a:cs typeface="Times New Roman" pitchFamily="18" charset="0"/>
              </a:rPr>
              <a:t> </a:t>
            </a:r>
            <a:r>
              <a:rPr lang="es-ES" dirty="0" err="1">
                <a:latin typeface="Times New Roman" pitchFamily="18" charset="0"/>
                <a:cs typeface="Times New Roman" pitchFamily="18" charset="0"/>
              </a:rPr>
              <a:t>Group</a:t>
            </a:r>
            <a:endParaRPr lang="en-GB" b="0" i="0" u="none" strike="noStrike" kern="1200" dirty="0">
              <a:ln>
                <a:noFill/>
              </a:ln>
              <a:latin typeface="Times New Roman" pitchFamily="18" charset="0"/>
              <a:ea typeface="DejaVu Sans" pitchFamily="34" charset="0"/>
              <a:cs typeface="Times New Roman" pitchFamily="18" charset="0"/>
            </a:endParaRPr>
          </a:p>
          <a:p>
            <a:pPr marL="0" marR="0" lvl="0" indent="0" rtl="0" hangingPunct="0">
              <a:lnSpc>
                <a:spcPct val="100000"/>
              </a:lnSpc>
              <a:spcBef>
                <a:spcPts val="0"/>
              </a:spcBef>
              <a:spcAft>
                <a:spcPts val="0"/>
              </a:spcAft>
              <a:buNone/>
              <a:tabLst/>
            </a:pPr>
            <a:endParaRPr lang="en-GB" b="0" i="0" u="none" strike="noStrike" kern="1200" dirty="0">
              <a:ln>
                <a:noFill/>
              </a:ln>
              <a:latin typeface="Times New Roman" pitchFamily="18" charset="0"/>
              <a:ea typeface="DejaVu Sans" pitchFamily="34" charset="0"/>
              <a:cs typeface="Times New Roman" pitchFamily="18" charset="0"/>
            </a:endParaRPr>
          </a:p>
          <a:p>
            <a:pPr marL="0" marR="0" lvl="0" indent="0" rtl="0" hangingPunct="0">
              <a:lnSpc>
                <a:spcPct val="100000"/>
              </a:lnSpc>
              <a:spcBef>
                <a:spcPts val="0"/>
              </a:spcBef>
              <a:spcAft>
                <a:spcPts val="0"/>
              </a:spcAft>
              <a:buNone/>
              <a:tabLst/>
            </a:pPr>
            <a:r>
              <a:rPr lang="en-GB" b="0" i="0" u="none" strike="noStrike" kern="1200" dirty="0">
                <a:ln>
                  <a:noFill/>
                </a:ln>
                <a:latin typeface="Times New Roman" pitchFamily="18" charset="0"/>
                <a:ea typeface="DejaVu Sans" pitchFamily="34" charset="0"/>
                <a:cs typeface="Times New Roman" pitchFamily="18" charset="0"/>
              </a:rPr>
              <a:t>July – 2017</a:t>
            </a: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Repeller Analysis</a:t>
            </a:r>
          </a:p>
        </p:txBody>
      </p:sp>
      <p:sp>
        <p:nvSpPr>
          <p:cNvPr id="6" name="5 Marcador de contenido"/>
          <p:cNvSpPr>
            <a:spLocks noGrp="1"/>
          </p:cNvSpPr>
          <p:nvPr>
            <p:ph idx="1"/>
          </p:nvPr>
        </p:nvSpPr>
        <p:spPr>
          <a:xfrm>
            <a:off x="360000" y="1331565"/>
            <a:ext cx="9360000" cy="4384800"/>
          </a:xfrm>
        </p:spPr>
        <p:txBody>
          <a:bodyPr/>
          <a:lstStyle/>
          <a:p>
            <a:r>
              <a:rPr lang="en-US" sz="2800" dirty="0"/>
              <a:t>Electrostatic field simulations made with </a:t>
            </a:r>
            <a:r>
              <a:rPr lang="en-US" sz="2800" dirty="0" err="1"/>
              <a:t>Comsol</a:t>
            </a:r>
            <a:r>
              <a:rPr lang="en-US" sz="2800" dirty="0"/>
              <a:t>, particle</a:t>
            </a:r>
            <a:br>
              <a:rPr lang="en-US" sz="2800" dirty="0"/>
            </a:br>
            <a:r>
              <a:rPr lang="en-US" sz="2800" dirty="0"/>
              <a:t>dynamics studies performed with GPT.</a:t>
            </a:r>
          </a:p>
          <a:p>
            <a:r>
              <a:rPr lang="en-US" sz="2800" dirty="0"/>
              <a:t>Considerable effort to create an accurate secondary electron beam (beam footprint, collector angle, emission angle probability and energy distribution, </a:t>
            </a:r>
            <a:r>
              <a:rPr lang="en-US" sz="2800" dirty="0" err="1"/>
              <a:t>etc</a:t>
            </a:r>
            <a:r>
              <a:rPr lang="en-US" sz="2800" dirty="0"/>
              <a:t>).</a:t>
            </a:r>
            <a:endParaRPr lang="en-US" sz="2800" dirty="0">
              <a:solidFill>
                <a:schemeClr val="tx1"/>
              </a:solidFill>
              <a:latin typeface="Times New Roman" pitchFamily="18" charset="0"/>
              <a:cs typeface="Times New Roman" pitchFamily="18" charset="0"/>
            </a:endParaRP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10</a:t>
            </a:fld>
            <a:endParaRPr lang="en-IN" dirty="0"/>
          </a:p>
        </p:txBody>
      </p:sp>
      <p:pic>
        <p:nvPicPr>
          <p:cNvPr id="8" name="7 Imagen" descr="0001.png"/>
          <p:cNvPicPr>
            <a:picLocks noChangeAspect="1"/>
          </p:cNvPicPr>
          <p:nvPr/>
        </p:nvPicPr>
        <p:blipFill>
          <a:blip r:embed="rId3" cstate="print"/>
          <a:stretch>
            <a:fillRect/>
          </a:stretch>
        </p:blipFill>
        <p:spPr>
          <a:xfrm>
            <a:off x="1296696" y="4643933"/>
            <a:ext cx="7200000" cy="2200387"/>
          </a:xfrm>
          <a:prstGeom prst="rect">
            <a:avLst/>
          </a:prstGeom>
        </p:spPr>
      </p:pic>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err="1"/>
              <a:t>Repeller</a:t>
            </a:r>
            <a:r>
              <a:rPr lang="en-IN" dirty="0"/>
              <a:t> Analysis</a:t>
            </a:r>
          </a:p>
        </p:txBody>
      </p:sp>
      <p:sp>
        <p:nvSpPr>
          <p:cNvPr id="6" name="5 Marcador de contenido"/>
          <p:cNvSpPr>
            <a:spLocks noGrp="1"/>
          </p:cNvSpPr>
          <p:nvPr>
            <p:ph idx="1"/>
          </p:nvPr>
        </p:nvSpPr>
        <p:spPr/>
        <p:txBody>
          <a:bodyPr/>
          <a:lstStyle/>
          <a:p>
            <a:pPr algn="ctr">
              <a:buNone/>
            </a:pPr>
            <a:r>
              <a:rPr lang="en-GB" sz="2800" dirty="0">
                <a:solidFill>
                  <a:schemeClr val="tx1"/>
                </a:solidFill>
                <a:latin typeface="Times New Roman" pitchFamily="18" charset="0"/>
                <a:cs typeface="Times New Roman" pitchFamily="18" charset="0"/>
              </a:rPr>
              <a:t>Geometry Collector-Repeller</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11</a:t>
            </a:fld>
            <a:endParaRPr lang="en-IN" dirty="0"/>
          </a:p>
        </p:txBody>
      </p:sp>
      <p:pic>
        <p:nvPicPr>
          <p:cNvPr id="3074" name="Picture 2"/>
          <p:cNvPicPr>
            <a:picLocks noChangeAspect="1" noChangeArrowheads="1"/>
          </p:cNvPicPr>
          <p:nvPr/>
        </p:nvPicPr>
        <p:blipFill>
          <a:blip r:embed="rId3" cstate="print"/>
          <a:srcRect t="8164" b="18360"/>
          <a:stretch>
            <a:fillRect/>
          </a:stretch>
        </p:blipFill>
        <p:spPr bwMode="auto">
          <a:xfrm>
            <a:off x="322786" y="2051645"/>
            <a:ext cx="9686078" cy="4824536"/>
          </a:xfrm>
          <a:prstGeom prst="rect">
            <a:avLst/>
          </a:prstGeom>
          <a:noFill/>
          <a:ln w="9525">
            <a:noFill/>
            <a:miter lim="800000"/>
            <a:headEnd/>
            <a:tailEnd/>
          </a:ln>
        </p:spPr>
      </p:pic>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err="1"/>
              <a:t>Repeller</a:t>
            </a:r>
            <a:r>
              <a:rPr lang="en-IN" dirty="0"/>
              <a:t> Analysis</a:t>
            </a:r>
          </a:p>
        </p:txBody>
      </p:sp>
      <p:sp>
        <p:nvSpPr>
          <p:cNvPr id="6" name="5 Marcador de contenido"/>
          <p:cNvSpPr>
            <a:spLocks noGrp="1"/>
          </p:cNvSpPr>
          <p:nvPr>
            <p:ph idx="1"/>
          </p:nvPr>
        </p:nvSpPr>
        <p:spPr/>
        <p:txBody>
          <a:bodyPr/>
          <a:lstStyle/>
          <a:p>
            <a:pPr algn="ctr">
              <a:buNone/>
            </a:pPr>
            <a:r>
              <a:rPr lang="en-GB" sz="2800" dirty="0" err="1">
                <a:solidFill>
                  <a:schemeClr val="tx1"/>
                </a:solidFill>
                <a:latin typeface="Times New Roman" pitchFamily="18" charset="0"/>
                <a:cs typeface="Times New Roman" pitchFamily="18" charset="0"/>
              </a:rPr>
              <a:t>Repeller</a:t>
            </a:r>
            <a:r>
              <a:rPr lang="en-GB" sz="2800" dirty="0">
                <a:solidFill>
                  <a:schemeClr val="tx1"/>
                </a:solidFill>
                <a:latin typeface="Times New Roman" pitchFamily="18" charset="0"/>
                <a:cs typeface="Times New Roman" pitchFamily="18" charset="0"/>
              </a:rPr>
              <a:t> Voltage</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12</a:t>
            </a:fld>
            <a:endParaRPr lang="en-IN" dirty="0"/>
          </a:p>
        </p:txBody>
      </p:sp>
      <p:pic>
        <p:nvPicPr>
          <p:cNvPr id="4098" name="Picture 2"/>
          <p:cNvPicPr>
            <a:picLocks noChangeAspect="1" noChangeArrowheads="1"/>
          </p:cNvPicPr>
          <p:nvPr/>
        </p:nvPicPr>
        <p:blipFill>
          <a:blip r:embed="rId3" cstate="print"/>
          <a:srcRect b="18885"/>
          <a:stretch>
            <a:fillRect/>
          </a:stretch>
        </p:blipFill>
        <p:spPr bwMode="auto">
          <a:xfrm>
            <a:off x="215776" y="1979637"/>
            <a:ext cx="9361040" cy="4983696"/>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3"/>
          <p:cNvPicPr>
            <a:picLocks noChangeAspect="1" noChangeArrowheads="1"/>
          </p:cNvPicPr>
          <p:nvPr/>
        </p:nvPicPr>
        <p:blipFill>
          <a:blip r:embed="rId3" cstate="print"/>
          <a:srcRect/>
          <a:stretch>
            <a:fillRect/>
          </a:stretch>
        </p:blipFill>
        <p:spPr bwMode="auto">
          <a:xfrm>
            <a:off x="5832400" y="4908300"/>
            <a:ext cx="4248225" cy="2651375"/>
          </a:xfrm>
          <a:prstGeom prst="rect">
            <a:avLst/>
          </a:prstGeom>
          <a:noFill/>
          <a:ln w="9525">
            <a:noFill/>
            <a:miter lim="800000"/>
            <a:headEnd/>
            <a:tailEnd/>
          </a:ln>
        </p:spPr>
      </p:pic>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err="1"/>
              <a:t>Repeller</a:t>
            </a:r>
            <a:r>
              <a:rPr lang="en-IN" dirty="0"/>
              <a:t> Analysis</a:t>
            </a:r>
          </a:p>
        </p:txBody>
      </p:sp>
      <p:sp>
        <p:nvSpPr>
          <p:cNvPr id="8" name="7 Marcador de contenido"/>
          <p:cNvSpPr>
            <a:spLocks noGrp="1"/>
          </p:cNvSpPr>
          <p:nvPr>
            <p:ph idx="1"/>
          </p:nvPr>
        </p:nvSpPr>
        <p:spPr>
          <a:xfrm>
            <a:off x="360000" y="1439999"/>
            <a:ext cx="9360000" cy="5652205"/>
          </a:xfrm>
        </p:spPr>
        <p:txBody>
          <a:bodyPr/>
          <a:lstStyle/>
          <a:p>
            <a:r>
              <a:rPr lang="en-US" dirty="0"/>
              <a:t>Basic simulations indicate that we can achieve a 100% electron suppression in the Faraday Cup. Full recapture times typically take a few ns.</a:t>
            </a:r>
          </a:p>
          <a:p>
            <a:r>
              <a:rPr lang="en-US" dirty="0"/>
              <a:t>A full recapture can also be achieved if the suppressor voltage is lowered down to 200 V, although the total capture time is obviously longer.</a:t>
            </a:r>
          </a:p>
          <a:p>
            <a:r>
              <a:rPr lang="en-US" dirty="0"/>
              <a:t>The final design assumes:</a:t>
            </a:r>
          </a:p>
          <a:p>
            <a:pPr lvl="1"/>
            <a:r>
              <a:rPr lang="en-US" sz="2400" dirty="0"/>
              <a:t>Voltage: 1 kV</a:t>
            </a:r>
          </a:p>
          <a:p>
            <a:pPr lvl="1"/>
            <a:r>
              <a:rPr lang="en-US" sz="2400" dirty="0" err="1"/>
              <a:t>LCup</a:t>
            </a:r>
            <a:r>
              <a:rPr lang="en-US" sz="2400" dirty="0"/>
              <a:t>: 10 mm</a:t>
            </a:r>
          </a:p>
          <a:p>
            <a:pPr lvl="1"/>
            <a:r>
              <a:rPr lang="en-US" sz="2400" dirty="0" err="1"/>
              <a:t>LRep</a:t>
            </a:r>
            <a:r>
              <a:rPr lang="en-US" sz="2400" dirty="0"/>
              <a:t>: 10 mm</a:t>
            </a:r>
          </a:p>
          <a:p>
            <a:pPr lvl="1"/>
            <a:r>
              <a:rPr lang="en-US" sz="2400" dirty="0"/>
              <a:t>d: 4 mm</a:t>
            </a:r>
          </a:p>
          <a:p>
            <a:pPr lvl="1"/>
            <a:endParaRPr lang="en-US" dirty="0"/>
          </a:p>
          <a:p>
            <a:pPr lvl="1"/>
            <a:endParaRPr lang="es-ES" dirty="0"/>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13</a:t>
            </a:fld>
            <a:endParaRPr lang="en-IN" dirty="0"/>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Thermo-Mechanical: Design Criteria</a:t>
            </a:r>
          </a:p>
        </p:txBody>
      </p:sp>
      <p:sp>
        <p:nvSpPr>
          <p:cNvPr id="32" name="31 Marcador de contenido"/>
          <p:cNvSpPr>
            <a:spLocks noGrp="1"/>
          </p:cNvSpPr>
          <p:nvPr>
            <p:ph idx="1"/>
          </p:nvPr>
        </p:nvSpPr>
        <p:spPr>
          <a:xfrm>
            <a:off x="360000" y="1440000"/>
            <a:ext cx="9360000" cy="1043693"/>
          </a:xfrm>
        </p:spPr>
        <p:txBody>
          <a:bodyPr/>
          <a:lstStyle/>
          <a:p>
            <a:pPr>
              <a:spcAft>
                <a:spcPts val="800"/>
              </a:spcAft>
            </a:pPr>
            <a:r>
              <a:rPr lang="en-GB" sz="2400" dirty="0">
                <a:latin typeface="Times New Roman" pitchFamily="18" charset="0"/>
                <a:cs typeface="Times New Roman" pitchFamily="18" charset="0"/>
              </a:rPr>
              <a:t>Mode I: Fast tuning is used for steady state analysis, the average power if 16 W, for pulses of 5 µs at 14 Hz.</a:t>
            </a:r>
          </a:p>
          <a:p>
            <a:pPr>
              <a:spcAft>
                <a:spcPts val="800"/>
              </a:spcAft>
            </a:pPr>
            <a:r>
              <a:rPr lang="en-GB" sz="2400" dirty="0">
                <a:latin typeface="Times New Roman" pitchFamily="18" charset="0"/>
                <a:cs typeface="Times New Roman" pitchFamily="18" charset="0"/>
              </a:rPr>
              <a:t>Mode II: Slow Tuning is used in the transient analysis. The coating materials have to withstand ∼230 kW during 50 µs with at frequency of 1 Hz, for an average power of 11 W</a:t>
            </a:r>
          </a:p>
          <a:p>
            <a:pPr>
              <a:spcAft>
                <a:spcPts val="800"/>
              </a:spcAft>
            </a:pPr>
            <a:endParaRPr lang="en-GB" sz="2400" dirty="0">
              <a:latin typeface="Times New Roman" pitchFamily="18" charset="0"/>
              <a:cs typeface="Times New Roman" pitchFamily="18" charset="0"/>
            </a:endParaRPr>
          </a:p>
          <a:p>
            <a:pPr>
              <a:spcAft>
                <a:spcPts val="800"/>
              </a:spcAft>
            </a:pPr>
            <a:endParaRPr lang="en-GB" sz="2400" dirty="0">
              <a:latin typeface="Times New Roman" pitchFamily="18" charset="0"/>
              <a:cs typeface="Times New Roman" pitchFamily="18" charset="0"/>
            </a:endParaRPr>
          </a:p>
          <a:p>
            <a:pPr>
              <a:spcAft>
                <a:spcPts val="800"/>
              </a:spcAft>
            </a:pPr>
            <a:endParaRPr lang="en-GB" sz="2400" dirty="0">
              <a:latin typeface="Times New Roman" pitchFamily="18" charset="0"/>
              <a:cs typeface="Times New Roman" pitchFamily="18" charset="0"/>
            </a:endParaRPr>
          </a:p>
          <a:p>
            <a:pPr>
              <a:spcAft>
                <a:spcPts val="800"/>
              </a:spcAft>
            </a:pPr>
            <a:r>
              <a:rPr lang="en-GB" sz="2400" dirty="0">
                <a:latin typeface="Times New Roman" pitchFamily="18" charset="0"/>
                <a:cs typeface="Times New Roman" pitchFamily="18" charset="0"/>
              </a:rPr>
              <a:t>A </a:t>
            </a:r>
            <a:r>
              <a:rPr lang="en-GB" sz="2400" dirty="0">
                <a:latin typeface="+mj-lt"/>
                <a:cs typeface="Times New Roman" pitchFamily="18" charset="0"/>
              </a:rPr>
              <a:t>criterion 	</a:t>
            </a:r>
            <a:r>
              <a:rPr lang="es-ES" sz="2400" i="1" dirty="0" err="1">
                <a:latin typeface="+mj-lt"/>
              </a:rPr>
              <a:t>σ</a:t>
            </a:r>
            <a:r>
              <a:rPr lang="es-ES" sz="2400" i="1" baseline="-25000" dirty="0" err="1">
                <a:latin typeface="+mj-lt"/>
              </a:rPr>
              <a:t>Max</a:t>
            </a:r>
            <a:r>
              <a:rPr lang="es-ES" sz="2400" i="1" dirty="0">
                <a:latin typeface="+mj-lt"/>
              </a:rPr>
              <a:t> ≤ 2/3 </a:t>
            </a:r>
            <a:r>
              <a:rPr lang="es-ES" sz="2400" i="1" dirty="0" err="1">
                <a:latin typeface="+mj-lt"/>
              </a:rPr>
              <a:t>σ</a:t>
            </a:r>
            <a:r>
              <a:rPr lang="es-ES" sz="2400" i="1" baseline="-25000" dirty="0" err="1">
                <a:latin typeface="+mj-lt"/>
              </a:rPr>
              <a:t>Strength</a:t>
            </a:r>
            <a:r>
              <a:rPr lang="es-ES" sz="2400" i="1" baseline="-25000" dirty="0">
                <a:latin typeface="+mj-lt"/>
              </a:rPr>
              <a:t> </a:t>
            </a:r>
            <a:r>
              <a:rPr lang="en-GB" sz="2400" dirty="0">
                <a:latin typeface="+mj-lt"/>
                <a:cs typeface="Times New Roman" pitchFamily="18" charset="0"/>
              </a:rPr>
              <a:t>is </a:t>
            </a:r>
            <a:r>
              <a:rPr lang="en-GB" sz="2400" dirty="0">
                <a:latin typeface="Times New Roman" pitchFamily="18" charset="0"/>
                <a:cs typeface="Times New Roman" pitchFamily="18" charset="0"/>
              </a:rPr>
              <a:t>used.</a:t>
            </a:r>
            <a:endParaRPr lang="es-ES" sz="2400" dirty="0">
              <a:latin typeface="Times New Roman" pitchFamily="18" charset="0"/>
              <a:cs typeface="Times New Roman" pitchFamily="18" charset="0"/>
            </a:endParaRP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14</a:t>
            </a:fld>
            <a:endParaRPr lang="en-IN" dirty="0"/>
          </a:p>
        </p:txBody>
      </p:sp>
      <p:graphicFrame>
        <p:nvGraphicFramePr>
          <p:cNvPr id="11" name="10 Tabla"/>
          <p:cNvGraphicFramePr>
            <a:graphicFrameLocks noGrp="1"/>
          </p:cNvGraphicFramePr>
          <p:nvPr>
            <p:extLst>
              <p:ext uri="{D42A27DB-BD31-4B8C-83A1-F6EECF244321}">
                <p14:modId xmlns:p14="http://schemas.microsoft.com/office/powerpoint/2010/main" val="237913429"/>
              </p:ext>
            </p:extLst>
          </p:nvPr>
        </p:nvGraphicFramePr>
        <p:xfrm>
          <a:off x="2448624" y="5684797"/>
          <a:ext cx="4953000" cy="975360"/>
        </p:xfrm>
        <a:graphic>
          <a:graphicData uri="http://schemas.openxmlformats.org/drawingml/2006/table">
            <a:tbl>
              <a:tblPr/>
              <a:tblGrid>
                <a:gridCol w="3852333">
                  <a:extLst>
                    <a:ext uri="{9D8B030D-6E8A-4147-A177-3AD203B41FA5}">
                      <a16:colId xmlns:a16="http://schemas.microsoft.com/office/drawing/2014/main" xmlns="" val="20000"/>
                    </a:ext>
                  </a:extLst>
                </a:gridCol>
                <a:gridCol w="1100667">
                  <a:extLst>
                    <a:ext uri="{9D8B030D-6E8A-4147-A177-3AD203B41FA5}">
                      <a16:colId xmlns:a16="http://schemas.microsoft.com/office/drawing/2014/main" xmlns="" val="20001"/>
                    </a:ext>
                  </a:extLst>
                </a:gridCol>
              </a:tblGrid>
              <a:tr h="207836">
                <a:tc>
                  <a:txBody>
                    <a:bodyPr/>
                    <a:lstStyle/>
                    <a:p>
                      <a:pPr indent="-37465" algn="ctr">
                        <a:spcAft>
                          <a:spcPts val="0"/>
                        </a:spcAft>
                      </a:pPr>
                      <a:r>
                        <a:rPr lang="en-GB" sz="1600" b="1" dirty="0">
                          <a:solidFill>
                            <a:srgbClr val="000000"/>
                          </a:solidFill>
                          <a:latin typeface="Times New Roman"/>
                          <a:ea typeface="Times New Roman"/>
                          <a:cs typeface="Times New Roman"/>
                        </a:rPr>
                        <a:t>Mat. Limit</a:t>
                      </a:r>
                      <a:endParaRPr lang="es-ES" sz="1600" b="1" dirty="0">
                        <a:solidFill>
                          <a:srgbClr val="000000"/>
                        </a:solidFill>
                        <a:latin typeface="Times New Roman"/>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n-GB" sz="1600" b="1" dirty="0">
                          <a:solidFill>
                            <a:srgbClr val="000000"/>
                          </a:solidFill>
                          <a:latin typeface="Times New Roman"/>
                          <a:ea typeface="Times New Roman"/>
                          <a:cs typeface="Times New Roman"/>
                        </a:rPr>
                        <a:t> Graphite </a:t>
                      </a:r>
                      <a:endParaRPr lang="es-ES" sz="1600" b="1" dirty="0">
                        <a:solidFill>
                          <a:srgbClr val="000000"/>
                        </a:solidFill>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207836">
                <a:tc>
                  <a:txBody>
                    <a:bodyPr/>
                    <a:lstStyle/>
                    <a:p>
                      <a:pPr algn="ctr">
                        <a:spcAft>
                          <a:spcPts val="0"/>
                        </a:spcAft>
                      </a:pPr>
                      <a:r>
                        <a:rPr lang="en-GB" sz="1600" dirty="0">
                          <a:solidFill>
                            <a:srgbClr val="000000"/>
                          </a:solidFill>
                          <a:latin typeface="Times New Roman"/>
                          <a:ea typeface="Times New Roman"/>
                          <a:cs typeface="Times New Roman"/>
                        </a:rPr>
                        <a:t>Melt Temp. (K)</a:t>
                      </a:r>
                      <a:endParaRPr lang="es-ES" sz="1600" dirty="0">
                        <a:solidFill>
                          <a:srgbClr val="000000"/>
                        </a:solidFill>
                        <a:latin typeface="Times New Roman"/>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600" dirty="0">
                          <a:solidFill>
                            <a:srgbClr val="000000"/>
                          </a:solidFill>
                          <a:latin typeface="Times New Roman"/>
                          <a:ea typeface="Times New Roman"/>
                          <a:cs typeface="Times New Roman"/>
                        </a:rPr>
                        <a:t>3773</a:t>
                      </a:r>
                      <a:endParaRPr lang="es-ES" sz="1600" dirty="0">
                        <a:solidFill>
                          <a:srgbClr val="000000"/>
                        </a:solidFill>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232400">
                <a:tc>
                  <a:txBody>
                    <a:bodyPr/>
                    <a:lstStyle/>
                    <a:p>
                      <a:pPr algn="ctr">
                        <a:spcAft>
                          <a:spcPts val="0"/>
                        </a:spcAft>
                      </a:pPr>
                      <a:r>
                        <a:rPr lang="en-GB" sz="1600" dirty="0">
                          <a:solidFill>
                            <a:srgbClr val="000000"/>
                          </a:solidFill>
                          <a:latin typeface="Times New Roman"/>
                          <a:ea typeface="Times New Roman"/>
                          <a:cs typeface="Times New Roman"/>
                        </a:rPr>
                        <a:t>Ult. Tensile Strength / Design Limit (MPa)</a:t>
                      </a:r>
                      <a:endParaRPr lang="es-ES" sz="1600" dirty="0">
                        <a:solidFill>
                          <a:srgbClr val="000000"/>
                        </a:solidFill>
                        <a:latin typeface="Times New Roman"/>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a:solidFill>
                            <a:srgbClr val="000000"/>
                          </a:solidFill>
                          <a:latin typeface="Times New Roman"/>
                          <a:ea typeface="Times New Roman"/>
                          <a:cs typeface="Times New Roman"/>
                        </a:rPr>
                        <a:t>40 / 26</a:t>
                      </a:r>
                      <a:endParaRPr lang="es-ES" sz="1600" dirty="0">
                        <a:solidFill>
                          <a:srgbClr val="000000"/>
                        </a:solidFill>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xmlns="" val="10002"/>
                  </a:ext>
                </a:extLst>
              </a:tr>
              <a:tr h="207836">
                <a:tc>
                  <a:txBody>
                    <a:bodyPr/>
                    <a:lstStyle/>
                    <a:p>
                      <a:pPr algn="ctr">
                        <a:spcAft>
                          <a:spcPts val="0"/>
                        </a:spcAft>
                      </a:pPr>
                      <a:r>
                        <a:rPr lang="en-GB" sz="1600" dirty="0">
                          <a:solidFill>
                            <a:srgbClr val="000000"/>
                          </a:solidFill>
                          <a:latin typeface="Times New Roman"/>
                          <a:ea typeface="Times New Roman"/>
                          <a:cs typeface="Times New Roman"/>
                        </a:rPr>
                        <a:t>Ult. Comp. Strength / Design Limit (MPa)</a:t>
                      </a:r>
                      <a:endParaRPr lang="es-ES" sz="1600" dirty="0">
                        <a:solidFill>
                          <a:srgbClr val="000000"/>
                        </a:solidFill>
                        <a:latin typeface="Times New Roman"/>
                        <a:ea typeface="Times New Roman"/>
                        <a:cs typeface="Times New Roman"/>
                      </a:endParaRPr>
                    </a:p>
                  </a:txBody>
                  <a:tcPr marL="44450" marR="44450" marT="0" marB="0" anchor="b">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600" dirty="0">
                          <a:solidFill>
                            <a:srgbClr val="000000"/>
                          </a:solidFill>
                          <a:latin typeface="Times New Roman"/>
                          <a:ea typeface="Times New Roman"/>
                          <a:cs typeface="Times New Roman"/>
                        </a:rPr>
                        <a:t>125 / 83</a:t>
                      </a:r>
                      <a:endParaRPr lang="es-ES" sz="1600" dirty="0">
                        <a:solidFill>
                          <a:srgbClr val="000000"/>
                        </a:solidFill>
                        <a:latin typeface="Times New Roman"/>
                        <a:ea typeface="Times New Roman"/>
                        <a:cs typeface="Times New Roman"/>
                      </a:endParaRPr>
                    </a:p>
                  </a:txBody>
                  <a:tcPr marL="44450" marR="44450" marT="0" marB="0" anchor="b">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a:noFill/>
                    </a:lnT>
                    <a:lnB>
                      <a:noFill/>
                    </a:lnB>
                  </a:tcPr>
                </a:tc>
                <a:extLst>
                  <a:ext uri="{0D108BD9-81ED-4DB2-BD59-A6C34878D82A}">
                    <a16:rowId xmlns:a16="http://schemas.microsoft.com/office/drawing/2014/main" xmlns="" val="10003"/>
                  </a:ext>
                </a:extLst>
              </a:tr>
            </a:tbl>
          </a:graphicData>
        </a:graphic>
      </p:graphicFrame>
      <p:sp>
        <p:nvSpPr>
          <p:cNvPr id="16" name="15 Rectángulo"/>
          <p:cNvSpPr/>
          <p:nvPr/>
        </p:nvSpPr>
        <p:spPr>
          <a:xfrm>
            <a:off x="504408" y="5681757"/>
            <a:ext cx="1944216" cy="47434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endParaRPr lang="es-ES" dirty="0"/>
          </a:p>
        </p:txBody>
      </p:sp>
      <p:sp>
        <p:nvSpPr>
          <p:cNvPr id="6553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2469" name="Rectangle 5"/>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mc:AlternateContent xmlns:mc="http://schemas.openxmlformats.org/markup-compatibility/2006" xmlns:a14="http://schemas.microsoft.com/office/drawing/2010/main">
        <mc:Choice Requires="a14">
          <p:graphicFrame>
            <p:nvGraphicFramePr>
              <p:cNvPr id="8" name="Table 7">
                <a:extLst>
                  <a:ext uri="{FF2B5EF4-FFF2-40B4-BE49-F238E27FC236}">
                    <a16:creationId xmlns:a16="http://schemas.microsoft.com/office/drawing/2014/main" xmlns="" id="{2253CAA0-5A5B-48E5-9A22-E2D7D074D659}"/>
                  </a:ext>
                </a:extLst>
              </p:cNvPr>
              <p:cNvGraphicFramePr>
                <a:graphicFrameLocks noGrp="1"/>
              </p:cNvGraphicFramePr>
              <p:nvPr/>
            </p:nvGraphicFramePr>
            <p:xfrm>
              <a:off x="3456136" y="3563167"/>
              <a:ext cx="3374232" cy="744474"/>
            </p:xfrm>
            <a:graphic>
              <a:graphicData uri="http://schemas.openxmlformats.org/drawingml/2006/table">
                <a:tbl>
                  <a:tblPr firstRow="1" firstCol="1" bandRow="1">
                    <a:tableStyleId>{2D5ABB26-0587-4C30-8999-92F81FD0307C}</a:tableStyleId>
                  </a:tblPr>
                  <a:tblGrid>
                    <a:gridCol w="3374232">
                      <a:extLst>
                        <a:ext uri="{9D8B030D-6E8A-4147-A177-3AD203B41FA5}">
                          <a16:colId xmlns:a16="http://schemas.microsoft.com/office/drawing/2014/main" xmlns="" val="1438055315"/>
                        </a:ext>
                      </a:extLst>
                    </a:gridCol>
                  </a:tblGrid>
                  <a:tr h="0">
                    <a:tc>
                      <a:txBody>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GB" sz="1800">
                                    <a:effectLst/>
                                    <a:latin typeface="Cambria Math" panose="02040503050406030204" pitchFamily="18" charset="0"/>
                                  </a:rPr>
                                  <m:t>Δ</m:t>
                                </m:r>
                                <m:r>
                                  <a:rPr lang="en-GB" sz="1800">
                                    <a:effectLst/>
                                    <a:latin typeface="Cambria Math" panose="02040503050406030204" pitchFamily="18" charset="0"/>
                                  </a:rPr>
                                  <m:t>𝑇</m:t>
                                </m:r>
                                <m:r>
                                  <a:rPr lang="en-GB" sz="1800">
                                    <a:effectLst/>
                                    <a:latin typeface="Cambria Math" panose="02040503050406030204" pitchFamily="18" charset="0"/>
                                  </a:rPr>
                                  <m:t>=</m:t>
                                </m:r>
                                <m:sSub>
                                  <m:sSubPr>
                                    <m:ctrlPr>
                                      <a:rPr lang="en-GB" sz="1800" i="1">
                                        <a:effectLst/>
                                        <a:latin typeface="Cambria Math" charset="0"/>
                                      </a:rPr>
                                    </m:ctrlPr>
                                  </m:sSubPr>
                                  <m:e>
                                    <m:r>
                                      <m:rPr>
                                        <m:sty m:val="p"/>
                                      </m:rPr>
                                      <a:rPr lang="en-GB" sz="1800">
                                        <a:effectLst/>
                                        <a:latin typeface="Cambria Math" panose="02040503050406030204" pitchFamily="18" charset="0"/>
                                      </a:rPr>
                                      <m:t>Δ</m:t>
                                    </m:r>
                                    <m:r>
                                      <a:rPr lang="en-GB" sz="1800">
                                        <a:effectLst/>
                                        <a:latin typeface="Cambria Math" panose="02040503050406030204" pitchFamily="18" charset="0"/>
                                      </a:rPr>
                                      <m:t>𝑇</m:t>
                                    </m:r>
                                  </m:e>
                                  <m:sub>
                                    <m:r>
                                      <a:rPr lang="en-GB" sz="1800">
                                        <a:effectLst/>
                                        <a:latin typeface="Cambria Math" panose="02040503050406030204" pitchFamily="18" charset="0"/>
                                      </a:rPr>
                                      <m:t>𝑠𝑡𝑒𝑎𝑑𝑦</m:t>
                                    </m:r>
                                  </m:sub>
                                </m:sSub>
                                <m:r>
                                  <a:rPr lang="en-GB" sz="1800">
                                    <a:effectLst/>
                                    <a:latin typeface="Cambria Math" panose="02040503050406030204" pitchFamily="18" charset="0"/>
                                  </a:rPr>
                                  <m:t>+</m:t>
                                </m:r>
                                <m:r>
                                  <m:rPr>
                                    <m:sty m:val="p"/>
                                  </m:rPr>
                                  <a:rPr lang="en-GB" sz="1800">
                                    <a:effectLst/>
                                    <a:latin typeface="Cambria Math" panose="02040503050406030204" pitchFamily="18" charset="0"/>
                                  </a:rPr>
                                  <m:t>Δ</m:t>
                                </m:r>
                                <m:sSub>
                                  <m:sSubPr>
                                    <m:ctrlPr>
                                      <a:rPr lang="en-GB" sz="1800" i="1">
                                        <a:effectLst/>
                                        <a:latin typeface="Cambria Math" charset="0"/>
                                      </a:rPr>
                                    </m:ctrlPr>
                                  </m:sSubPr>
                                  <m:e>
                                    <m:r>
                                      <a:rPr lang="en-GB" sz="1800">
                                        <a:effectLst/>
                                        <a:latin typeface="Cambria Math" panose="02040503050406030204" pitchFamily="18" charset="0"/>
                                      </a:rPr>
                                      <m:t>𝑇</m:t>
                                    </m:r>
                                  </m:e>
                                  <m:sub>
                                    <m:r>
                                      <a:rPr lang="en-GB" sz="1800">
                                        <a:effectLst/>
                                        <a:latin typeface="Cambria Math" panose="02040503050406030204" pitchFamily="18" charset="0"/>
                                      </a:rPr>
                                      <m:t>𝑡𝑟𝑎𝑛𝑠𝑖𝑒𝑛𝑡</m:t>
                                    </m:r>
                                  </m:sub>
                                </m:sSub>
                              </m:oMath>
                            </m:oMathPara>
                          </a14:m>
                          <a:endParaRPr lang="en-GB"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3934063395"/>
                      </a:ext>
                    </a:extLst>
                  </a:tr>
                  <a:tr h="0">
                    <a:tc>
                      <a:txBody>
                        <a:bodyPr/>
                        <a:lstStyle/>
                        <a:p>
                          <a:pPr algn="just">
                            <a:spcBef>
                              <a:spcPts val="600"/>
                            </a:spcBef>
                            <a:spcAft>
                              <a:spcPts val="600"/>
                            </a:spcAft>
                          </a:pPr>
                          <a14:m>
                            <m:oMathPara xmlns:m="http://schemas.openxmlformats.org/officeDocument/2006/math">
                              <m:oMathParaPr>
                                <m:jc m:val="centerGroup"/>
                              </m:oMathParaPr>
                              <m:oMath xmlns:m="http://schemas.openxmlformats.org/officeDocument/2006/math">
                                <m:r>
                                  <m:rPr>
                                    <m:sty m:val="p"/>
                                  </m:rPr>
                                  <a:rPr lang="en-GB" sz="1800">
                                    <a:effectLst/>
                                    <a:latin typeface="Cambria Math" panose="02040503050406030204" pitchFamily="18" charset="0"/>
                                  </a:rPr>
                                  <m:t>Δ</m:t>
                                </m:r>
                                <m:r>
                                  <a:rPr lang="en-GB" sz="1800">
                                    <a:effectLst/>
                                    <a:latin typeface="Cambria Math" panose="02040503050406030204" pitchFamily="18" charset="0"/>
                                  </a:rPr>
                                  <m:t>𝜎</m:t>
                                </m:r>
                                <m:r>
                                  <a:rPr lang="en-GB" sz="1800">
                                    <a:effectLst/>
                                    <a:latin typeface="Cambria Math" panose="02040503050406030204" pitchFamily="18" charset="0"/>
                                  </a:rPr>
                                  <m:t>=</m:t>
                                </m:r>
                                <m:sSub>
                                  <m:sSubPr>
                                    <m:ctrlPr>
                                      <a:rPr lang="en-GB" sz="1800" i="1">
                                        <a:effectLst/>
                                        <a:latin typeface="Cambria Math" charset="0"/>
                                      </a:rPr>
                                    </m:ctrlPr>
                                  </m:sSubPr>
                                  <m:e>
                                    <m:r>
                                      <m:rPr>
                                        <m:sty m:val="p"/>
                                      </m:rPr>
                                      <a:rPr lang="en-GB" sz="1800">
                                        <a:effectLst/>
                                        <a:latin typeface="Cambria Math" panose="02040503050406030204" pitchFamily="18" charset="0"/>
                                      </a:rPr>
                                      <m:t>Δ</m:t>
                                    </m:r>
                                    <m:r>
                                      <a:rPr lang="en-GB" sz="1800">
                                        <a:effectLst/>
                                        <a:latin typeface="Cambria Math" panose="02040503050406030204" pitchFamily="18" charset="0"/>
                                      </a:rPr>
                                      <m:t>𝜎</m:t>
                                    </m:r>
                                  </m:e>
                                  <m:sub>
                                    <m:r>
                                      <a:rPr lang="en-GB" sz="1800">
                                        <a:effectLst/>
                                        <a:latin typeface="Cambria Math" panose="02040503050406030204" pitchFamily="18" charset="0"/>
                                      </a:rPr>
                                      <m:t>𝑠𝑡𝑒𝑎𝑑𝑦</m:t>
                                    </m:r>
                                  </m:sub>
                                </m:sSub>
                                <m:r>
                                  <a:rPr lang="en-GB" sz="1800">
                                    <a:effectLst/>
                                    <a:latin typeface="Cambria Math" panose="02040503050406030204" pitchFamily="18" charset="0"/>
                                  </a:rPr>
                                  <m:t>+</m:t>
                                </m:r>
                                <m:r>
                                  <m:rPr>
                                    <m:sty m:val="p"/>
                                  </m:rPr>
                                  <a:rPr lang="en-GB" sz="1800">
                                    <a:effectLst/>
                                    <a:latin typeface="Cambria Math" panose="02040503050406030204" pitchFamily="18" charset="0"/>
                                  </a:rPr>
                                  <m:t>Δ</m:t>
                                </m:r>
                                <m:sSub>
                                  <m:sSubPr>
                                    <m:ctrlPr>
                                      <a:rPr lang="en-GB" sz="1800" i="1">
                                        <a:effectLst/>
                                        <a:latin typeface="Cambria Math" charset="0"/>
                                      </a:rPr>
                                    </m:ctrlPr>
                                  </m:sSubPr>
                                  <m:e>
                                    <m:r>
                                      <m:rPr>
                                        <m:sty m:val="p"/>
                                      </m:rPr>
                                      <a:rPr lang="en-GB" sz="1800">
                                        <a:effectLst/>
                                        <a:latin typeface="Cambria Math" panose="02040503050406030204" pitchFamily="18" charset="0"/>
                                      </a:rPr>
                                      <m:t>σ</m:t>
                                    </m:r>
                                  </m:e>
                                  <m:sub>
                                    <m:r>
                                      <m:rPr>
                                        <m:sty m:val="p"/>
                                      </m:rPr>
                                      <a:rPr lang="en-GB" sz="1800">
                                        <a:effectLst/>
                                        <a:latin typeface="Cambria Math" panose="02040503050406030204" pitchFamily="18" charset="0"/>
                                      </a:rPr>
                                      <m:t>transient</m:t>
                                    </m:r>
                                  </m:sub>
                                </m:sSub>
                              </m:oMath>
                            </m:oMathPara>
                          </a14:m>
                          <a:endParaRPr lang="en-GB" sz="1800" dirty="0">
                            <a:effectLst/>
                            <a:latin typeface="Times New Roman" panose="02020603050405020304" pitchFamily="18" charset="0"/>
                            <a:ea typeface="Times New Roman" panose="02020603050405020304" pitchFamily="18" charset="0"/>
                          </a:endParaRPr>
                        </a:p>
                      </a:txBody>
                      <a:tcPr marL="68580" marR="68580" marT="0" marB="0"/>
                    </a:tc>
                    <a:extLst>
                      <a:ext uri="{0D108BD9-81ED-4DB2-BD59-A6C34878D82A}">
                        <a16:rowId xmlns:a16="http://schemas.microsoft.com/office/drawing/2014/main" xmlns="" val="2394467814"/>
                      </a:ext>
                    </a:extLst>
                  </a:tr>
                </a:tbl>
              </a:graphicData>
            </a:graphic>
          </p:graphicFrame>
        </mc:Choice>
        <mc:Fallback xmlns="">
          <p:graphicFrame>
            <p:nvGraphicFramePr>
              <p:cNvPr id="8" name="Table 7">
                <a:extLst>
                  <a:ext uri="{FF2B5EF4-FFF2-40B4-BE49-F238E27FC236}">
                    <a16:creationId xmlns:a16="http://schemas.microsoft.com/office/drawing/2014/main" id="{2253CAA0-5A5B-48E5-9A22-E2D7D074D659}"/>
                  </a:ext>
                </a:extLst>
              </p:cNvPr>
              <p:cNvGraphicFramePr>
                <a:graphicFrameLocks noGrp="1"/>
              </p:cNvGraphicFramePr>
              <p:nvPr/>
            </p:nvGraphicFramePr>
            <p:xfrm>
              <a:off x="3456136" y="3563167"/>
              <a:ext cx="3374232" cy="751332"/>
            </p:xfrm>
            <a:graphic>
              <a:graphicData uri="http://schemas.openxmlformats.org/drawingml/2006/table">
                <a:tbl>
                  <a:tblPr firstRow="1" firstCol="1" bandRow="1">
                    <a:tableStyleId>{2D5ABB26-0587-4C30-8999-92F81FD0307C}</a:tableStyleId>
                  </a:tblPr>
                  <a:tblGrid>
                    <a:gridCol w="3374232">
                      <a:extLst>
                        <a:ext uri="{9D8B030D-6E8A-4147-A177-3AD203B41FA5}">
                          <a16:colId xmlns:a16="http://schemas.microsoft.com/office/drawing/2014/main" val="1438055315"/>
                        </a:ext>
                      </a:extLst>
                    </a:gridCol>
                  </a:tblGrid>
                  <a:tr h="375666">
                    <a:tc>
                      <a:txBody>
                        <a:bodyPr/>
                        <a:lstStyle/>
                        <a:p>
                          <a:endParaRPr lang="en-US"/>
                        </a:p>
                      </a:txBody>
                      <a:tcPr marL="68580" marR="68580" marT="0" marB="0">
                        <a:blipFill>
                          <a:blip r:embed="rId3"/>
                          <a:stretch>
                            <a:fillRect b="-103226"/>
                          </a:stretch>
                        </a:blipFill>
                      </a:tcPr>
                    </a:tc>
                    <a:extLst>
                      <a:ext uri="{0D108BD9-81ED-4DB2-BD59-A6C34878D82A}">
                        <a16:rowId xmlns:a16="http://schemas.microsoft.com/office/drawing/2014/main" val="3934063395"/>
                      </a:ext>
                    </a:extLst>
                  </a:tr>
                  <a:tr h="375666">
                    <a:tc>
                      <a:txBody>
                        <a:bodyPr/>
                        <a:lstStyle/>
                        <a:p>
                          <a:endParaRPr lang="en-US"/>
                        </a:p>
                      </a:txBody>
                      <a:tcPr marL="68580" marR="68580" marT="0" marB="0">
                        <a:blipFill>
                          <a:blip r:embed="rId3"/>
                          <a:stretch>
                            <a:fillRect t="-100000" b="-3226"/>
                          </a:stretch>
                        </a:blipFill>
                      </a:tcPr>
                    </a:tc>
                    <a:extLst>
                      <a:ext uri="{0D108BD9-81ED-4DB2-BD59-A6C34878D82A}">
                        <a16:rowId xmlns:a16="http://schemas.microsoft.com/office/drawing/2014/main" val="2394467814"/>
                      </a:ext>
                    </a:extLst>
                  </a:tr>
                </a:tbl>
              </a:graphicData>
            </a:graphic>
          </p:graphicFrame>
        </mc:Fallback>
      </mc:AlternateContent>
    </p:spTree>
    <p:extLst>
      <p:ext uri="{BB962C8B-B14F-4D97-AF65-F5344CB8AC3E}">
        <p14:creationId xmlns:p14="http://schemas.microsoft.com/office/powerpoint/2010/main" val="3336261039"/>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Transient effects</a:t>
            </a:r>
          </a:p>
        </p:txBody>
      </p:sp>
      <p:sp>
        <p:nvSpPr>
          <p:cNvPr id="7" name="6 Marcador de contenido"/>
          <p:cNvSpPr>
            <a:spLocks noGrp="1"/>
          </p:cNvSpPr>
          <p:nvPr>
            <p:ph idx="1"/>
          </p:nvPr>
        </p:nvSpPr>
        <p:spPr/>
        <p:txBody>
          <a:bodyPr/>
          <a:lstStyle/>
          <a:p>
            <a:r>
              <a:rPr lang="en-GB" sz="2400" dirty="0">
                <a:solidFill>
                  <a:schemeClr val="tx1"/>
                </a:solidFill>
                <a:latin typeface="Times New Roman" pitchFamily="18" charset="0"/>
                <a:cs typeface="Times New Roman" pitchFamily="18" charset="0"/>
              </a:rPr>
              <a:t>Irradiation is highly concentrated in spots ~mm and depths ~100 </a:t>
            </a:r>
            <a:r>
              <a:rPr lang="en-GB" sz="2400" dirty="0">
                <a:solidFill>
                  <a:srgbClr val="000000"/>
                </a:solidFill>
                <a:latin typeface="Times New Roman"/>
                <a:ea typeface="Times New Roman"/>
                <a:cs typeface="Times New Roman"/>
              </a:rPr>
              <a:t>µm. This leads to high temperatures and stresses du</a:t>
            </a:r>
            <a:r>
              <a:rPr lang="en-GB" sz="2400" dirty="0">
                <a:solidFill>
                  <a:schemeClr val="tx1"/>
                </a:solidFill>
                <a:latin typeface="Times New Roman" pitchFamily="18" charset="0"/>
                <a:cs typeface="Times New Roman" pitchFamily="18" charset="0"/>
              </a:rPr>
              <a:t>ring the transient (50 </a:t>
            </a:r>
            <a:r>
              <a:rPr lang="en-GB" sz="2400" dirty="0">
                <a:solidFill>
                  <a:srgbClr val="000000"/>
                </a:solidFill>
                <a:latin typeface="Times New Roman"/>
                <a:ea typeface="Times New Roman"/>
                <a:cs typeface="Times New Roman"/>
              </a:rPr>
              <a:t>µs).</a:t>
            </a:r>
            <a:endParaRPr lang="en-GB" sz="2400" dirty="0">
              <a:solidFill>
                <a:schemeClr val="tx1"/>
              </a:solidFill>
              <a:latin typeface="Times New Roman" pitchFamily="18" charset="0"/>
              <a:cs typeface="Times New Roman" pitchFamily="18" charset="0"/>
            </a:endParaRPr>
          </a:p>
          <a:p>
            <a:r>
              <a:rPr lang="en-GB" sz="2400" dirty="0">
                <a:solidFill>
                  <a:schemeClr val="tx1"/>
                </a:solidFill>
                <a:latin typeface="Times New Roman" pitchFamily="18" charset="0"/>
                <a:cs typeface="Times New Roman" pitchFamily="18" charset="0"/>
              </a:rPr>
              <a:t>Graphite is in contact with refrigerated substrate to dissipate heat in the steady state.</a:t>
            </a:r>
            <a:endParaRPr lang="es-ES" dirty="0">
              <a:solidFill>
                <a:schemeClr val="tx1"/>
              </a:solidFill>
              <a:latin typeface="Times New Roman" pitchFamily="18" charset="0"/>
              <a:cs typeface="Times New Roman" pitchFamily="18" charset="0"/>
            </a:endParaRP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15</a:t>
            </a:fld>
            <a:endParaRPr lang="en-IN" dirty="0"/>
          </a:p>
        </p:txBody>
      </p:sp>
      <p:pic>
        <p:nvPicPr>
          <p:cNvPr id="8" name="7 Imagen" descr="Load_V2.png"/>
          <p:cNvPicPr>
            <a:picLocks noChangeAspect="1"/>
          </p:cNvPicPr>
          <p:nvPr/>
        </p:nvPicPr>
        <p:blipFill>
          <a:blip r:embed="rId3" cstate="print"/>
          <a:stretch>
            <a:fillRect/>
          </a:stretch>
        </p:blipFill>
        <p:spPr>
          <a:xfrm>
            <a:off x="4342789" y="4283893"/>
            <a:ext cx="3217803" cy="3096553"/>
          </a:xfrm>
          <a:prstGeom prst="rect">
            <a:avLst/>
          </a:prstGeom>
        </p:spPr>
      </p:pic>
      <p:graphicFrame>
        <p:nvGraphicFramePr>
          <p:cNvPr id="9" name="8 Tabla"/>
          <p:cNvGraphicFramePr>
            <a:graphicFrameLocks noGrp="1"/>
          </p:cNvGraphicFramePr>
          <p:nvPr/>
        </p:nvGraphicFramePr>
        <p:xfrm>
          <a:off x="374005" y="3373645"/>
          <a:ext cx="3730203" cy="3718560"/>
        </p:xfrm>
        <a:graphic>
          <a:graphicData uri="http://schemas.openxmlformats.org/drawingml/2006/table">
            <a:tbl>
              <a:tblPr/>
              <a:tblGrid>
                <a:gridCol w="2606675">
                  <a:extLst>
                    <a:ext uri="{9D8B030D-6E8A-4147-A177-3AD203B41FA5}">
                      <a16:colId xmlns:a16="http://schemas.microsoft.com/office/drawing/2014/main" xmlns="" val="20000"/>
                    </a:ext>
                  </a:extLst>
                </a:gridCol>
                <a:gridCol w="1123528">
                  <a:extLst>
                    <a:ext uri="{9D8B030D-6E8A-4147-A177-3AD203B41FA5}">
                      <a16:colId xmlns:a16="http://schemas.microsoft.com/office/drawing/2014/main" xmlns="" val="20001"/>
                    </a:ext>
                  </a:extLst>
                </a:gridCol>
              </a:tblGrid>
              <a:tr h="190500">
                <a:tc>
                  <a:txBody>
                    <a:bodyPr/>
                    <a:lstStyle/>
                    <a:p>
                      <a:pPr indent="-37465" algn="ctr">
                        <a:spcAft>
                          <a:spcPts val="0"/>
                        </a:spcAft>
                      </a:pPr>
                      <a:r>
                        <a:rPr lang="es-ES" sz="1600" b="1" dirty="0" err="1">
                          <a:solidFill>
                            <a:srgbClr val="000000"/>
                          </a:solidFill>
                          <a:latin typeface="Times New Roman"/>
                          <a:ea typeface="Times New Roman"/>
                          <a:cs typeface="Times New Roman"/>
                        </a:rPr>
                        <a:t>Parameter</a:t>
                      </a:r>
                      <a:endParaRPr lang="es-ES" sz="1600" b="1" dirty="0">
                        <a:solidFill>
                          <a:srgbClr val="000000"/>
                        </a:solidFill>
                        <a:latin typeface="Times New Roman"/>
                        <a:ea typeface="Times New Roman"/>
                        <a:cs typeface="Times New Roman"/>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s-ES" sz="1600" b="1" dirty="0" err="1">
                          <a:solidFill>
                            <a:srgbClr val="000000"/>
                          </a:solidFill>
                          <a:latin typeface="Times New Roman"/>
                          <a:ea typeface="Times New Roman"/>
                          <a:cs typeface="Times New Roman"/>
                        </a:rPr>
                        <a:t>Value</a:t>
                      </a:r>
                      <a:endParaRPr lang="es-ES" sz="1600" b="1" dirty="0">
                        <a:solidFill>
                          <a:srgbClr val="000000"/>
                        </a:solidFill>
                        <a:latin typeface="Times New Roman"/>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Proton</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Energy</a:t>
                      </a:r>
                      <a:r>
                        <a:rPr lang="es-ES" sz="1600" dirty="0">
                          <a:solidFill>
                            <a:srgbClr val="000000"/>
                          </a:solidFill>
                          <a:latin typeface="Times New Roman"/>
                          <a:ea typeface="Times New Roman"/>
                          <a:cs typeface="Times New Roman"/>
                        </a:rPr>
                        <a:t> (MeV)</a:t>
                      </a: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3.63</a:t>
                      </a: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Beam</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Current</a:t>
                      </a:r>
                      <a:r>
                        <a:rPr lang="es-ES" sz="1600" dirty="0">
                          <a:solidFill>
                            <a:srgbClr val="000000"/>
                          </a:solidFill>
                          <a:latin typeface="Times New Roman"/>
                          <a:ea typeface="Times New Roman"/>
                          <a:cs typeface="Times New Roman"/>
                        </a:rPr>
                        <a:t> (mA)</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latin typeface="Times New Roman"/>
                          <a:ea typeface="Times New Roman"/>
                          <a:cs typeface="Times New Roman"/>
                        </a:rPr>
                        <a:t>62.5</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190500">
                <a:tc>
                  <a:txBody>
                    <a:bodyPr/>
                    <a:lstStyle/>
                    <a:p>
                      <a:pPr algn="ctr">
                        <a:spcAft>
                          <a:spcPts val="0"/>
                        </a:spcAft>
                      </a:pPr>
                      <a:r>
                        <a:rPr lang="es-ES" sz="1600" dirty="0">
                          <a:solidFill>
                            <a:srgbClr val="000000"/>
                          </a:solidFill>
                          <a:latin typeface="Times New Roman"/>
                          <a:ea typeface="Times New Roman"/>
                          <a:cs typeface="Times New Roman"/>
                        </a:rPr>
                        <a:t>Pulse </a:t>
                      </a:r>
                      <a:r>
                        <a:rPr lang="es-ES" sz="1600" dirty="0" err="1">
                          <a:solidFill>
                            <a:srgbClr val="000000"/>
                          </a:solidFill>
                          <a:latin typeface="Times New Roman"/>
                          <a:ea typeface="Times New Roman"/>
                          <a:cs typeface="Times New Roman"/>
                        </a:rPr>
                        <a:t>duration</a:t>
                      </a:r>
                      <a:r>
                        <a:rPr lang="es-ES" sz="1600" dirty="0">
                          <a:solidFill>
                            <a:srgbClr val="000000"/>
                          </a:solidFill>
                          <a:latin typeface="Times New Roman"/>
                          <a:ea typeface="Times New Roman"/>
                          <a:cs typeface="Times New Roman"/>
                        </a:rPr>
                        <a:t> (μs)</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latin typeface="Times New Roman"/>
                          <a:ea typeface="Times New Roman"/>
                          <a:cs typeface="Times New Roman"/>
                        </a:rPr>
                        <a:t>50</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64770">
                <a:tc>
                  <a:txBody>
                    <a:bodyPr/>
                    <a:lstStyle/>
                    <a:p>
                      <a:pPr algn="ctr">
                        <a:spcAft>
                          <a:spcPts val="0"/>
                        </a:spcAft>
                      </a:pPr>
                      <a:r>
                        <a:rPr lang="es-ES" sz="1600" dirty="0">
                          <a:solidFill>
                            <a:srgbClr val="000000"/>
                          </a:solidFill>
                          <a:latin typeface="Times New Roman"/>
                          <a:ea typeface="Times New Roman"/>
                          <a:cs typeface="Times New Roman"/>
                        </a:rPr>
                        <a:t> </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endParaRPr lang="es-ES" sz="2000">
                        <a:latin typeface="Calibri"/>
                        <a:ea typeface="Times New Roman"/>
                        <a:cs typeface="Times New Roman"/>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190500">
                <a:tc>
                  <a:txBody>
                    <a:bodyPr/>
                    <a:lstStyle/>
                    <a:p>
                      <a:pPr algn="ctr">
                        <a:spcAft>
                          <a:spcPts val="0"/>
                        </a:spcAft>
                      </a:pPr>
                      <a:r>
                        <a:rPr lang="es-ES" sz="1600" dirty="0">
                          <a:solidFill>
                            <a:srgbClr val="000000"/>
                          </a:solidFill>
                          <a:latin typeface="Times New Roman"/>
                          <a:ea typeface="Times New Roman"/>
                          <a:cs typeface="Times New Roman"/>
                        </a:rPr>
                        <a:t>Pulse </a:t>
                      </a:r>
                      <a:r>
                        <a:rPr lang="es-ES" sz="1600" dirty="0" err="1">
                          <a:solidFill>
                            <a:srgbClr val="000000"/>
                          </a:solidFill>
                          <a:latin typeface="Times New Roman"/>
                          <a:ea typeface="Times New Roman"/>
                          <a:cs typeface="Times New Roman"/>
                        </a:rPr>
                        <a:t>Energy</a:t>
                      </a:r>
                      <a:r>
                        <a:rPr lang="es-ES" sz="1600" dirty="0">
                          <a:solidFill>
                            <a:srgbClr val="000000"/>
                          </a:solidFill>
                          <a:latin typeface="Times New Roman"/>
                          <a:ea typeface="Times New Roman"/>
                          <a:cs typeface="Times New Roman"/>
                        </a:rPr>
                        <a:t> (J)</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latin typeface="Times New Roman"/>
                          <a:ea typeface="Times New Roman"/>
                          <a:cs typeface="Times New Roman"/>
                        </a:rPr>
                        <a:t>11</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Peak</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Power</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kW</a:t>
                      </a:r>
                      <a:r>
                        <a:rPr lang="es-ES" sz="1600" dirty="0">
                          <a:solidFill>
                            <a:srgbClr val="000000"/>
                          </a:solidFill>
                          <a:latin typeface="Times New Roman"/>
                          <a:ea typeface="Times New Roman"/>
                          <a:cs typeface="Times New Roman"/>
                        </a:rPr>
                        <a:t>)</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latin typeface="Times New Roman"/>
                          <a:ea typeface="Times New Roman"/>
                          <a:cs typeface="Times New Roman"/>
                        </a:rPr>
                        <a:t>227</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6"/>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Beam</a:t>
                      </a:r>
                      <a:r>
                        <a:rPr lang="es-ES" sz="1600" dirty="0">
                          <a:solidFill>
                            <a:srgbClr val="000000"/>
                          </a:solidFill>
                          <a:latin typeface="Times New Roman"/>
                          <a:ea typeface="Times New Roman"/>
                          <a:cs typeface="Times New Roman"/>
                        </a:rPr>
                        <a:t> Sigma (cm)</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0.25</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7"/>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Beam</a:t>
                      </a:r>
                      <a:r>
                        <a:rPr lang="es-ES" sz="1600" dirty="0">
                          <a:solidFill>
                            <a:srgbClr val="000000"/>
                          </a:solidFill>
                          <a:latin typeface="Times New Roman"/>
                          <a:ea typeface="Times New Roman"/>
                          <a:cs typeface="Times New Roman"/>
                        </a:rPr>
                        <a:t> Spot (cm</a:t>
                      </a:r>
                      <a:r>
                        <a:rPr lang="es-ES" sz="1600" baseline="30000" dirty="0">
                          <a:solidFill>
                            <a:srgbClr val="000000"/>
                          </a:solidFill>
                          <a:latin typeface="Times New Roman"/>
                          <a:ea typeface="Times New Roman"/>
                          <a:cs typeface="Times New Roman"/>
                        </a:rPr>
                        <a:t>2</a:t>
                      </a:r>
                      <a:r>
                        <a:rPr lang="es-ES" sz="1600" dirty="0">
                          <a:solidFill>
                            <a:srgbClr val="000000"/>
                          </a:solidFill>
                          <a:latin typeface="Times New Roman"/>
                          <a:ea typeface="Times New Roman"/>
                          <a:cs typeface="Times New Roman"/>
                        </a:rPr>
                        <a:t>)</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0.4</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8"/>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Beam</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Current</a:t>
                      </a:r>
                      <a:r>
                        <a:rPr lang="es-ES" sz="1600" dirty="0">
                          <a:solidFill>
                            <a:srgbClr val="000000"/>
                          </a:solidFill>
                          <a:latin typeface="Times New Roman"/>
                          <a:ea typeface="Times New Roman"/>
                          <a:cs typeface="Times New Roman"/>
                        </a:rPr>
                        <a:t>(mA/cm</a:t>
                      </a:r>
                      <a:r>
                        <a:rPr lang="es-ES" sz="1600" baseline="30000" dirty="0">
                          <a:solidFill>
                            <a:srgbClr val="000000"/>
                          </a:solidFill>
                          <a:latin typeface="Times New Roman"/>
                          <a:ea typeface="Times New Roman"/>
                          <a:cs typeface="Times New Roman"/>
                        </a:rPr>
                        <a:t>2</a:t>
                      </a:r>
                      <a:r>
                        <a:rPr lang="es-ES" sz="1600" dirty="0">
                          <a:solidFill>
                            <a:srgbClr val="000000"/>
                          </a:solidFill>
                          <a:latin typeface="Times New Roman"/>
                          <a:ea typeface="Times New Roman"/>
                          <a:cs typeface="Times New Roman"/>
                        </a:rPr>
                        <a:t>)</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159</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9"/>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Beam</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Current</a:t>
                      </a:r>
                      <a:r>
                        <a:rPr lang="es-ES" sz="1600" dirty="0">
                          <a:solidFill>
                            <a:srgbClr val="000000"/>
                          </a:solidFill>
                          <a:latin typeface="Times New Roman"/>
                          <a:ea typeface="Times New Roman"/>
                          <a:cs typeface="Times New Roman"/>
                        </a:rPr>
                        <a:t>(μC/cm</a:t>
                      </a:r>
                      <a:r>
                        <a:rPr lang="es-ES" sz="1600" baseline="30000" dirty="0">
                          <a:solidFill>
                            <a:srgbClr val="000000"/>
                          </a:solidFill>
                          <a:latin typeface="Times New Roman"/>
                          <a:ea typeface="Times New Roman"/>
                          <a:cs typeface="Times New Roman"/>
                        </a:rPr>
                        <a:t>2</a:t>
                      </a:r>
                      <a:r>
                        <a:rPr lang="es-ES" sz="1600" dirty="0">
                          <a:solidFill>
                            <a:srgbClr val="000000"/>
                          </a:solidFill>
                          <a:latin typeface="Times New Roman"/>
                          <a:ea typeface="Times New Roman"/>
                          <a:cs typeface="Times New Roman"/>
                        </a:rPr>
                        <a:t>)</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8.0</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0"/>
                  </a:ext>
                </a:extLst>
              </a:tr>
              <a:tr h="64770">
                <a:tc>
                  <a:txBody>
                    <a:bodyPr/>
                    <a:lstStyle/>
                    <a:p>
                      <a:pPr algn="ctr">
                        <a:spcAft>
                          <a:spcPts val="0"/>
                        </a:spcAft>
                      </a:pPr>
                      <a:r>
                        <a:rPr lang="es-ES" sz="1600" dirty="0">
                          <a:solidFill>
                            <a:srgbClr val="000000"/>
                          </a:solidFill>
                          <a:latin typeface="Times New Roman"/>
                          <a:ea typeface="Times New Roman"/>
                          <a:cs typeface="Times New Roman"/>
                        </a:rPr>
                        <a:t> </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 </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1"/>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Stopping</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Power</a:t>
                      </a:r>
                      <a:r>
                        <a:rPr lang="es-ES" sz="1600" dirty="0">
                          <a:solidFill>
                            <a:srgbClr val="000000"/>
                          </a:solidFill>
                          <a:latin typeface="Times New Roman"/>
                          <a:ea typeface="Times New Roman"/>
                          <a:cs typeface="Times New Roman"/>
                        </a:rPr>
                        <a:t> (MeV/cm)</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775</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2"/>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Energy</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Deposition</a:t>
                      </a:r>
                      <a:r>
                        <a:rPr lang="es-ES" sz="1600" dirty="0">
                          <a:solidFill>
                            <a:srgbClr val="000000"/>
                          </a:solidFill>
                          <a:latin typeface="Times New Roman"/>
                          <a:ea typeface="Times New Roman"/>
                          <a:cs typeface="Times New Roman"/>
                        </a:rPr>
                        <a:t> (MW/cm</a:t>
                      </a:r>
                      <a:r>
                        <a:rPr lang="es-ES" sz="1600" baseline="30000" dirty="0">
                          <a:solidFill>
                            <a:srgbClr val="000000"/>
                          </a:solidFill>
                          <a:latin typeface="Times New Roman"/>
                          <a:ea typeface="Times New Roman"/>
                          <a:cs typeface="Times New Roman"/>
                        </a:rPr>
                        <a:t>3</a:t>
                      </a:r>
                      <a:r>
                        <a:rPr lang="es-ES" sz="1600" dirty="0">
                          <a:solidFill>
                            <a:srgbClr val="000000"/>
                          </a:solidFill>
                          <a:latin typeface="Times New Roman"/>
                          <a:ea typeface="Times New Roman"/>
                          <a:cs typeface="Times New Roman"/>
                        </a:rPr>
                        <a:t>)</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123</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3"/>
                  </a:ext>
                </a:extLst>
              </a:tr>
              <a:tr h="190500">
                <a:tc>
                  <a:txBody>
                    <a:bodyPr/>
                    <a:lstStyle/>
                    <a:p>
                      <a:pPr algn="ctr">
                        <a:spcAft>
                          <a:spcPts val="0"/>
                        </a:spcAft>
                      </a:pPr>
                      <a:r>
                        <a:rPr lang="es-ES" sz="1600" dirty="0" err="1">
                          <a:solidFill>
                            <a:srgbClr val="000000"/>
                          </a:solidFill>
                          <a:latin typeface="Times New Roman"/>
                          <a:ea typeface="Times New Roman"/>
                          <a:cs typeface="Times New Roman"/>
                        </a:rPr>
                        <a:t>Energy</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Deposition</a:t>
                      </a:r>
                      <a:r>
                        <a:rPr lang="es-ES" sz="1600" dirty="0">
                          <a:solidFill>
                            <a:srgbClr val="000000"/>
                          </a:solidFill>
                          <a:latin typeface="Times New Roman"/>
                          <a:ea typeface="Times New Roman"/>
                          <a:cs typeface="Times New Roman"/>
                        </a:rPr>
                        <a:t> (</a:t>
                      </a:r>
                      <a:r>
                        <a:rPr lang="es-ES" sz="1600" dirty="0" err="1">
                          <a:solidFill>
                            <a:srgbClr val="000000"/>
                          </a:solidFill>
                          <a:latin typeface="Times New Roman"/>
                          <a:ea typeface="Times New Roman"/>
                          <a:cs typeface="Times New Roman"/>
                        </a:rPr>
                        <a:t>kJ</a:t>
                      </a:r>
                      <a:r>
                        <a:rPr lang="es-ES" sz="1600" dirty="0">
                          <a:solidFill>
                            <a:srgbClr val="000000"/>
                          </a:solidFill>
                          <a:latin typeface="Times New Roman"/>
                          <a:ea typeface="Times New Roman"/>
                          <a:cs typeface="Times New Roman"/>
                        </a:rPr>
                        <a:t>/cm</a:t>
                      </a:r>
                      <a:r>
                        <a:rPr lang="es-ES" sz="1600" baseline="30000" dirty="0">
                          <a:solidFill>
                            <a:srgbClr val="000000"/>
                          </a:solidFill>
                          <a:latin typeface="Times New Roman"/>
                          <a:ea typeface="Times New Roman"/>
                          <a:cs typeface="Times New Roman"/>
                        </a:rPr>
                        <a:t>3</a:t>
                      </a:r>
                      <a:r>
                        <a:rPr lang="es-ES" sz="1600" dirty="0">
                          <a:solidFill>
                            <a:srgbClr val="000000"/>
                          </a:solidFill>
                          <a:latin typeface="Times New Roman"/>
                          <a:ea typeface="Times New Roman"/>
                          <a:cs typeface="Times New Roman"/>
                        </a:rPr>
                        <a:t>)</a:t>
                      </a: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latin typeface="Times New Roman"/>
                          <a:ea typeface="Times New Roman"/>
                          <a:cs typeface="Times New Roman"/>
                        </a:rPr>
                        <a:t>6</a:t>
                      </a: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14"/>
                  </a:ext>
                </a:extLst>
              </a:tr>
            </a:tbl>
          </a:graphicData>
        </a:graphic>
      </p:graphicFrame>
      <p:pic>
        <p:nvPicPr>
          <p:cNvPr id="11" name="3 Imagen" descr="fig_angle.png">
            <a:extLst>
              <a:ext uri="{FF2B5EF4-FFF2-40B4-BE49-F238E27FC236}">
                <a16:creationId xmlns:a16="http://schemas.microsoft.com/office/drawing/2014/main" xmlns="" id="{FBDB8BC7-1C88-48FF-9F1E-E1704427C764}"/>
              </a:ext>
            </a:extLst>
          </p:cNvPr>
          <p:cNvPicPr/>
          <p:nvPr/>
        </p:nvPicPr>
        <p:blipFill>
          <a:blip r:embed="rId4" cstate="print"/>
          <a:stretch>
            <a:fillRect/>
          </a:stretch>
        </p:blipFill>
        <p:spPr>
          <a:xfrm>
            <a:off x="5519385" y="2843733"/>
            <a:ext cx="4319905" cy="3240405"/>
          </a:xfrm>
          <a:prstGeom prst="rect">
            <a:avLst/>
          </a:prstGeom>
        </p:spPr>
      </p:pic>
    </p:spTree>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E3F84970-7AF0-4376-B9BB-3D94495E3F51}"/>
              </a:ext>
            </a:extLst>
          </p:cNvPr>
          <p:cNvPicPr>
            <a:picLocks noChangeAspect="1"/>
          </p:cNvPicPr>
          <p:nvPr/>
        </p:nvPicPr>
        <p:blipFill>
          <a:blip r:embed="rId3"/>
          <a:stretch>
            <a:fillRect/>
          </a:stretch>
        </p:blipFill>
        <p:spPr>
          <a:xfrm>
            <a:off x="5798898" y="5147989"/>
            <a:ext cx="4194813" cy="2322091"/>
          </a:xfrm>
          <a:prstGeom prst="rect">
            <a:avLst/>
          </a:prstGeom>
        </p:spPr>
      </p:pic>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Transient Analysis</a:t>
            </a:r>
          </a:p>
        </p:txBody>
      </p:sp>
      <p:sp>
        <p:nvSpPr>
          <p:cNvPr id="7" name="Content Placeholder 6">
            <a:extLst>
              <a:ext uri="{FF2B5EF4-FFF2-40B4-BE49-F238E27FC236}">
                <a16:creationId xmlns:a16="http://schemas.microsoft.com/office/drawing/2014/main" xmlns="" id="{C7D8B1BE-8687-40E4-B601-6A134CD408A9}"/>
              </a:ext>
            </a:extLst>
          </p:cNvPr>
          <p:cNvSpPr>
            <a:spLocks noGrp="1"/>
          </p:cNvSpPr>
          <p:nvPr>
            <p:ph idx="1"/>
          </p:nvPr>
        </p:nvSpPr>
        <p:spPr>
          <a:xfrm>
            <a:off x="360001" y="1440000"/>
            <a:ext cx="5633984" cy="2987909"/>
          </a:xfrm>
        </p:spPr>
        <p:txBody>
          <a:bodyPr/>
          <a:lstStyle/>
          <a:p>
            <a:pPr algn="just"/>
            <a:r>
              <a:rPr lang="en-GB" sz="2400" dirty="0"/>
              <a:t>Irradiation arrives and heats the surface.</a:t>
            </a:r>
          </a:p>
          <a:p>
            <a:pPr algn="just"/>
            <a:r>
              <a:rPr lang="en-GB" sz="2400" dirty="0"/>
              <a:t>Material expands and compressive stresses appear.</a:t>
            </a:r>
          </a:p>
          <a:p>
            <a:pPr algn="just"/>
            <a:r>
              <a:rPr lang="en-GB" sz="2400" dirty="0"/>
              <a:t>After the pulse the material cools down.</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16</a:t>
            </a:fld>
            <a:endParaRPr lang="en-IN" dirty="0"/>
          </a:p>
        </p:txBody>
      </p:sp>
      <p:sp>
        <p:nvSpPr>
          <p:cNvPr id="16" name="15 Rectángulo"/>
          <p:cNvSpPr/>
          <p:nvPr/>
        </p:nvSpPr>
        <p:spPr>
          <a:xfrm>
            <a:off x="504408" y="5681757"/>
            <a:ext cx="1944216" cy="474344"/>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endParaRPr lang="es-ES" dirty="0"/>
          </a:p>
        </p:txBody>
      </p:sp>
      <p:sp>
        <p:nvSpPr>
          <p:cNvPr id="6553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5" name="7 Imagen" descr="fig.png"/>
          <p:cNvPicPr/>
          <p:nvPr/>
        </p:nvPicPr>
        <p:blipFill>
          <a:blip r:embed="rId4" cstate="print"/>
          <a:srcRect r="64018" b="96256"/>
          <a:stretch>
            <a:fillRect/>
          </a:stretch>
        </p:blipFill>
        <p:spPr>
          <a:xfrm>
            <a:off x="882718" y="4831760"/>
            <a:ext cx="1943016" cy="316229"/>
          </a:xfrm>
          <a:prstGeom prst="rect">
            <a:avLst/>
          </a:prstGeom>
        </p:spPr>
      </p:pic>
      <p:pic>
        <p:nvPicPr>
          <p:cNvPr id="26" name="7 Imagen" descr="fig.png"/>
          <p:cNvPicPr/>
          <p:nvPr/>
        </p:nvPicPr>
        <p:blipFill>
          <a:blip r:embed="rId4" cstate="print"/>
          <a:srcRect t="38381" r="62663" b="56938"/>
          <a:stretch>
            <a:fillRect/>
          </a:stretch>
        </p:blipFill>
        <p:spPr>
          <a:xfrm>
            <a:off x="6049024" y="4787949"/>
            <a:ext cx="2016224" cy="395287"/>
          </a:xfrm>
          <a:prstGeom prst="rect">
            <a:avLst/>
          </a:prstGeom>
        </p:spPr>
      </p:pic>
      <p:sp>
        <p:nvSpPr>
          <p:cNvPr id="62469" name="Rectangle 5"/>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3" name="Picture 2">
            <a:extLst>
              <a:ext uri="{FF2B5EF4-FFF2-40B4-BE49-F238E27FC236}">
                <a16:creationId xmlns:a16="http://schemas.microsoft.com/office/drawing/2014/main" xmlns="" id="{C45947A9-52A8-478A-949B-77A9B7CCEE45}"/>
              </a:ext>
            </a:extLst>
          </p:cNvPr>
          <p:cNvPicPr>
            <a:picLocks noChangeAspect="1"/>
          </p:cNvPicPr>
          <p:nvPr/>
        </p:nvPicPr>
        <p:blipFill>
          <a:blip r:embed="rId5"/>
          <a:stretch>
            <a:fillRect/>
          </a:stretch>
        </p:blipFill>
        <p:spPr>
          <a:xfrm>
            <a:off x="86289" y="5075981"/>
            <a:ext cx="5602095" cy="2497214"/>
          </a:xfrm>
          <a:prstGeom prst="rect">
            <a:avLst/>
          </a:prstGeom>
        </p:spPr>
      </p:pic>
      <p:graphicFrame>
        <p:nvGraphicFramePr>
          <p:cNvPr id="6" name="Table 5">
            <a:extLst>
              <a:ext uri="{FF2B5EF4-FFF2-40B4-BE49-F238E27FC236}">
                <a16:creationId xmlns:a16="http://schemas.microsoft.com/office/drawing/2014/main" xmlns="" id="{8E72EEEE-1E9F-4153-88CD-3E759E1CACAB}"/>
              </a:ext>
            </a:extLst>
          </p:cNvPr>
          <p:cNvGraphicFramePr>
            <a:graphicFrameLocks noGrp="1"/>
          </p:cNvGraphicFramePr>
          <p:nvPr>
            <p:extLst>
              <p:ext uri="{D42A27DB-BD31-4B8C-83A1-F6EECF244321}">
                <p14:modId xmlns:p14="http://schemas.microsoft.com/office/powerpoint/2010/main" val="525028749"/>
              </p:ext>
            </p:extLst>
          </p:nvPr>
        </p:nvGraphicFramePr>
        <p:xfrm>
          <a:off x="822294" y="3491805"/>
          <a:ext cx="4938098" cy="975360"/>
        </p:xfrm>
        <a:graphic>
          <a:graphicData uri="http://schemas.openxmlformats.org/drawingml/2006/table">
            <a:tbl>
              <a:tblPr firstRow="1" firstCol="1" bandRow="1">
                <a:tableStyleId>{5940675A-B579-460E-94D1-54222C63F5DA}</a:tableStyleId>
              </a:tblPr>
              <a:tblGrid>
                <a:gridCol w="905650">
                  <a:extLst>
                    <a:ext uri="{9D8B030D-6E8A-4147-A177-3AD203B41FA5}">
                      <a16:colId xmlns:a16="http://schemas.microsoft.com/office/drawing/2014/main" xmlns="" val="3886665805"/>
                    </a:ext>
                  </a:extLst>
                </a:gridCol>
                <a:gridCol w="1152128">
                  <a:extLst>
                    <a:ext uri="{9D8B030D-6E8A-4147-A177-3AD203B41FA5}">
                      <a16:colId xmlns:a16="http://schemas.microsoft.com/office/drawing/2014/main" xmlns="" val="637426846"/>
                    </a:ext>
                  </a:extLst>
                </a:gridCol>
                <a:gridCol w="792088">
                  <a:extLst>
                    <a:ext uri="{9D8B030D-6E8A-4147-A177-3AD203B41FA5}">
                      <a16:colId xmlns:a16="http://schemas.microsoft.com/office/drawing/2014/main" xmlns="" val="4203869409"/>
                    </a:ext>
                  </a:extLst>
                </a:gridCol>
                <a:gridCol w="1080120">
                  <a:extLst>
                    <a:ext uri="{9D8B030D-6E8A-4147-A177-3AD203B41FA5}">
                      <a16:colId xmlns:a16="http://schemas.microsoft.com/office/drawing/2014/main" xmlns="" val="2215754818"/>
                    </a:ext>
                  </a:extLst>
                </a:gridCol>
                <a:gridCol w="1008112">
                  <a:extLst>
                    <a:ext uri="{9D8B030D-6E8A-4147-A177-3AD203B41FA5}">
                      <a16:colId xmlns:a16="http://schemas.microsoft.com/office/drawing/2014/main" xmlns="" val="2573465749"/>
                    </a:ext>
                  </a:extLst>
                </a:gridCol>
              </a:tblGrid>
              <a:tr h="190500">
                <a:tc>
                  <a:txBody>
                    <a:bodyPr/>
                    <a:lstStyle/>
                    <a:p>
                      <a:pPr indent="-37465" algn="ctr">
                        <a:spcAft>
                          <a:spcPts val="0"/>
                        </a:spcAft>
                      </a:pPr>
                      <a:r>
                        <a:rPr lang="es-ES" sz="1600" b="1" dirty="0">
                          <a:effectLst/>
                        </a:rPr>
                        <a:t>Case</a:t>
                      </a:r>
                      <a:endParaRPr lang="en-GB" sz="1600" b="1"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mpd="sng">
                      <a:noFill/>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7465" algn="ctr">
                        <a:spcAft>
                          <a:spcPts val="0"/>
                        </a:spcAft>
                      </a:pPr>
                      <a:r>
                        <a:rPr lang="es-ES" sz="1600" b="1" dirty="0">
                          <a:effectLst/>
                        </a:rPr>
                        <a:t>I'' (μC/cm</a:t>
                      </a:r>
                      <a:r>
                        <a:rPr lang="es-ES" sz="1600" b="1" baseline="30000" dirty="0">
                          <a:effectLst/>
                        </a:rPr>
                        <a:t>2</a:t>
                      </a:r>
                      <a:r>
                        <a:rPr lang="es-ES" sz="1600" b="1" dirty="0">
                          <a:effectLst/>
                        </a:rPr>
                        <a:t>)</a:t>
                      </a:r>
                      <a:endParaRPr lang="en-GB" sz="1600" b="1"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7465" algn="ctr">
                        <a:spcAft>
                          <a:spcPts val="0"/>
                        </a:spcAft>
                      </a:pPr>
                      <a:r>
                        <a:rPr lang="es-ES" sz="1600" b="1" dirty="0">
                          <a:effectLst/>
                        </a:rPr>
                        <a:t>ΔT (K)</a:t>
                      </a:r>
                      <a:endParaRPr lang="en-GB" sz="1600" b="1"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7465" algn="ctr">
                        <a:spcAft>
                          <a:spcPts val="0"/>
                        </a:spcAft>
                      </a:pPr>
                      <a:r>
                        <a:rPr lang="es-ES" sz="1600" b="1" dirty="0">
                          <a:effectLst/>
                        </a:rPr>
                        <a:t>σ</a:t>
                      </a:r>
                      <a:r>
                        <a:rPr lang="es-ES" sz="1600" b="1" baseline="-25000" dirty="0">
                          <a:effectLst/>
                        </a:rPr>
                        <a:t>Int</a:t>
                      </a:r>
                      <a:r>
                        <a:rPr lang="es-ES" sz="1600" b="1" dirty="0">
                          <a:effectLst/>
                        </a:rPr>
                        <a:t> (MPa)</a:t>
                      </a:r>
                      <a:endParaRPr lang="en-GB" sz="1600" b="1"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indent="-37465" algn="ctr">
                        <a:spcAft>
                          <a:spcPts val="0"/>
                        </a:spcAft>
                      </a:pPr>
                      <a:r>
                        <a:rPr lang="es-ES" sz="1600" b="1" dirty="0">
                          <a:effectLst/>
                        </a:rPr>
                        <a:t>σ</a:t>
                      </a:r>
                      <a:r>
                        <a:rPr lang="es-ES" sz="1600" b="1" baseline="-25000" dirty="0">
                          <a:effectLst/>
                        </a:rPr>
                        <a:t>Int</a:t>
                      </a:r>
                      <a:r>
                        <a:rPr lang="es-ES" sz="1600" b="1" dirty="0">
                          <a:effectLst/>
                        </a:rPr>
                        <a:t>/σ</a:t>
                      </a:r>
                      <a:r>
                        <a:rPr lang="es-ES" sz="1600" b="1" baseline="-25000" dirty="0">
                          <a:effectLst/>
                        </a:rPr>
                        <a:t>Lim.</a:t>
                      </a:r>
                      <a:endParaRPr lang="en-GB" sz="1600" b="1"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xmlns="" val="197764192"/>
                  </a:ext>
                </a:extLst>
              </a:tr>
              <a:tr h="190500">
                <a:tc>
                  <a:txBody>
                    <a:bodyPr/>
                    <a:lstStyle/>
                    <a:p>
                      <a:pPr algn="ctr">
                        <a:spcAft>
                          <a:spcPts val="0"/>
                        </a:spcAft>
                      </a:pPr>
                      <a:r>
                        <a:rPr lang="es-ES" sz="1600" dirty="0">
                          <a:effectLst/>
                        </a:rPr>
                        <a:t>FC: 90º</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mpd="sng">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8.0</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832</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56</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tc>
                  <a:txBody>
                    <a:bodyPr/>
                    <a:lstStyle/>
                    <a:p>
                      <a:pPr algn="ctr">
                        <a:spcAft>
                          <a:spcPts val="0"/>
                        </a:spcAft>
                      </a:pPr>
                      <a:r>
                        <a:rPr lang="es-ES" sz="1600">
                          <a:effectLst/>
                        </a:rPr>
                        <a:t>67%</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435457555"/>
                  </a:ext>
                </a:extLst>
              </a:tr>
              <a:tr h="190500">
                <a:tc>
                  <a:txBody>
                    <a:bodyPr/>
                    <a:lstStyle/>
                    <a:p>
                      <a:pPr algn="ctr">
                        <a:spcAft>
                          <a:spcPts val="0"/>
                        </a:spcAft>
                      </a:pPr>
                      <a:r>
                        <a:rPr lang="es-ES" sz="1600">
                          <a:effectLst/>
                        </a:rPr>
                        <a:t>FC: 45º</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5.6</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731</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50</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60%</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3133322078"/>
                  </a:ext>
                </a:extLst>
              </a:tr>
              <a:tr h="190500">
                <a:tc>
                  <a:txBody>
                    <a:bodyPr/>
                    <a:lstStyle/>
                    <a:p>
                      <a:pPr algn="ctr">
                        <a:spcAft>
                          <a:spcPts val="0"/>
                        </a:spcAft>
                      </a:pPr>
                      <a:r>
                        <a:rPr lang="es-ES" sz="1600" dirty="0">
                          <a:effectLst/>
                        </a:rPr>
                        <a:t>FC: 30º</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mpd="sng">
                      <a:noFill/>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4.0</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659</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45</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tc>
                  <a:txBody>
                    <a:bodyPr/>
                    <a:lstStyle/>
                    <a:p>
                      <a:pPr algn="ctr">
                        <a:spcAft>
                          <a:spcPts val="0"/>
                        </a:spcAft>
                      </a:pPr>
                      <a:r>
                        <a:rPr lang="es-ES" sz="1600" dirty="0">
                          <a:effectLst/>
                        </a:rPr>
                        <a:t>54%</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chemeClr val="tx1"/>
                      </a:solid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xmlns="" val="1381706544"/>
                  </a:ext>
                </a:extLst>
              </a:tr>
            </a:tbl>
          </a:graphicData>
        </a:graphic>
      </p:graphicFrame>
      <p:pic>
        <p:nvPicPr>
          <p:cNvPr id="18" name="0 Imagen">
            <a:extLst>
              <a:ext uri="{FF2B5EF4-FFF2-40B4-BE49-F238E27FC236}">
                <a16:creationId xmlns:a16="http://schemas.microsoft.com/office/drawing/2014/main" xmlns="" id="{4C707AB9-2ABD-4392-A54B-44F8C8FA96B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114515" y="1507148"/>
            <a:ext cx="3894349" cy="2920761"/>
          </a:xfrm>
          <a:prstGeom prst="rect">
            <a:avLst/>
          </a:prstGeom>
        </p:spPr>
      </p:pic>
    </p:spTree>
    <p:extLst>
      <p:ext uri="{BB962C8B-B14F-4D97-AF65-F5344CB8AC3E}">
        <p14:creationId xmlns:p14="http://schemas.microsoft.com/office/powerpoint/2010/main" val="1914395259"/>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Stationary State</a:t>
            </a:r>
          </a:p>
        </p:txBody>
      </p:sp>
      <p:sp>
        <p:nvSpPr>
          <p:cNvPr id="23" name="22 Marcador de contenido"/>
          <p:cNvSpPr>
            <a:spLocks noGrp="1"/>
          </p:cNvSpPr>
          <p:nvPr>
            <p:ph idx="1"/>
          </p:nvPr>
        </p:nvSpPr>
        <p:spPr/>
        <p:txBody>
          <a:bodyPr/>
          <a:lstStyle/>
          <a:p>
            <a:pPr>
              <a:spcAft>
                <a:spcPts val="400"/>
              </a:spcAft>
            </a:pPr>
            <a:r>
              <a:rPr lang="en-GB" sz="2400" dirty="0">
                <a:latin typeface="Times New Roman" pitchFamily="18" charset="0"/>
                <a:cs typeface="Times New Roman" pitchFamily="18" charset="0"/>
              </a:rPr>
              <a:t>Graphite heat dissipation (~16 W) through a refrigerated body (substrate).</a:t>
            </a:r>
          </a:p>
          <a:p>
            <a:pPr>
              <a:spcAft>
                <a:spcPts val="400"/>
              </a:spcAft>
            </a:pPr>
            <a:r>
              <a:rPr lang="en-GB" sz="2400" dirty="0">
                <a:latin typeface="Times New Roman" pitchFamily="18" charset="0"/>
                <a:cs typeface="Times New Roman" pitchFamily="18" charset="0"/>
              </a:rPr>
              <a:t>Cooled by water channels in the FC body</a:t>
            </a:r>
          </a:p>
          <a:p>
            <a:pPr>
              <a:spcAft>
                <a:spcPts val="400"/>
              </a:spcAft>
            </a:pPr>
            <a:r>
              <a:rPr lang="en-GB" sz="2400" dirty="0">
                <a:latin typeface="Times New Roman" pitchFamily="18" charset="0"/>
                <a:cs typeface="Times New Roman" pitchFamily="18" charset="0"/>
              </a:rPr>
              <a:t>We do analysis with copper and steel body (substrate).</a:t>
            </a:r>
          </a:p>
          <a:p>
            <a:pPr>
              <a:spcAft>
                <a:spcPts val="400"/>
              </a:spcAft>
            </a:pPr>
            <a:r>
              <a:rPr lang="en-GB" sz="2400" dirty="0">
                <a:latin typeface="Times New Roman" pitchFamily="18" charset="0"/>
                <a:cs typeface="Times New Roman" pitchFamily="18" charset="0"/>
              </a:rPr>
              <a:t>We choose a steel body for a more simple manufacturing.</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17</a:t>
            </a:fld>
            <a:endParaRPr lang="en-IN" dirty="0"/>
          </a:p>
        </p:txBody>
      </p:sp>
      <p:sp>
        <p:nvSpPr>
          <p:cNvPr id="6553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4"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5" name="Rectangle 3"/>
          <p:cNvSpPr>
            <a:spLocks noChangeArrowheads="1"/>
          </p:cNvSpPr>
          <p:nvPr/>
        </p:nvSpPr>
        <p:spPr bwMode="auto">
          <a:xfrm>
            <a:off x="0" y="0"/>
            <a:ext cx="3327400"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24" name="Picture 23">
            <a:extLst>
              <a:ext uri="{FF2B5EF4-FFF2-40B4-BE49-F238E27FC236}">
                <a16:creationId xmlns:a16="http://schemas.microsoft.com/office/drawing/2014/main" xmlns="" id="{37FCD97A-6859-4A7C-806B-853DB2E4692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592040" y="3491805"/>
            <a:ext cx="4842206" cy="3888127"/>
          </a:xfrm>
          <a:prstGeom prst="rect">
            <a:avLst/>
          </a:prstGeom>
          <a:noFill/>
        </p:spPr>
      </p:pic>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D3921923-8145-4966-BBA9-022AA7490D47}"/>
              </a:ext>
            </a:extLst>
          </p:cNvPr>
          <p:cNvPicPr>
            <a:picLocks noChangeAspect="1"/>
          </p:cNvPicPr>
          <p:nvPr/>
        </p:nvPicPr>
        <p:blipFill>
          <a:blip r:embed="rId4"/>
          <a:stretch>
            <a:fillRect/>
          </a:stretch>
        </p:blipFill>
        <p:spPr>
          <a:xfrm>
            <a:off x="5826052" y="4295810"/>
            <a:ext cx="2767328" cy="3201377"/>
          </a:xfrm>
          <a:prstGeom prst="rect">
            <a:avLst/>
          </a:prstGeom>
        </p:spPr>
      </p:pic>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Stationary State</a:t>
            </a:r>
          </a:p>
        </p:txBody>
      </p:sp>
      <p:sp>
        <p:nvSpPr>
          <p:cNvPr id="23" name="22 Marcador de contenido"/>
          <p:cNvSpPr>
            <a:spLocks noGrp="1"/>
          </p:cNvSpPr>
          <p:nvPr>
            <p:ph idx="1"/>
          </p:nvPr>
        </p:nvSpPr>
        <p:spPr/>
        <p:txBody>
          <a:bodyPr/>
          <a:lstStyle/>
          <a:p>
            <a:pPr>
              <a:spcAft>
                <a:spcPts val="400"/>
              </a:spcAft>
            </a:pPr>
            <a:r>
              <a:rPr lang="en-US" sz="2400" dirty="0">
                <a:latin typeface="Times New Roman" pitchFamily="18" charset="0"/>
                <a:cs typeface="Times New Roman" pitchFamily="18" charset="0"/>
              </a:rPr>
              <a:t>Heat Dissipation </a:t>
            </a:r>
            <a:r>
              <a:rPr lang="en-US" sz="2400" dirty="0" err="1">
                <a:latin typeface="Times New Roman" pitchFamily="18" charset="0"/>
                <a:cs typeface="Times New Roman" pitchFamily="18" charset="0"/>
              </a:rPr>
              <a:t>dependant</a:t>
            </a:r>
            <a:r>
              <a:rPr lang="en-US" sz="2400" dirty="0">
                <a:latin typeface="Times New Roman" pitchFamily="18" charset="0"/>
                <a:cs typeface="Times New Roman" pitchFamily="18" charset="0"/>
              </a:rPr>
              <a:t> on contact conductivity, roughness and microhardness</a:t>
            </a:r>
          </a:p>
          <a:p>
            <a:pPr lvl="1">
              <a:spcBef>
                <a:spcPts val="600"/>
              </a:spcBef>
              <a:spcAft>
                <a:spcPts val="800"/>
              </a:spcAft>
            </a:pPr>
            <a:r>
              <a:rPr lang="en-US" sz="2000" dirty="0">
                <a:latin typeface="Times New Roman" pitchFamily="18" charset="0"/>
                <a:cs typeface="Times New Roman" pitchFamily="18" charset="0"/>
              </a:rPr>
              <a:t> Contact Pressure ∼1 MPa, Force 500 N</a:t>
            </a:r>
          </a:p>
          <a:p>
            <a:pPr>
              <a:spcAft>
                <a:spcPts val="400"/>
              </a:spcAft>
            </a:pPr>
            <a:endParaRPr lang="en-GB" sz="2400" dirty="0">
              <a:latin typeface="Times New Roman" pitchFamily="18" charset="0"/>
              <a:cs typeface="Times New Roman" pitchFamily="18" charset="0"/>
            </a:endParaRPr>
          </a:p>
          <a:p>
            <a:pPr>
              <a:spcAft>
                <a:spcPts val="400"/>
              </a:spcAft>
            </a:pPr>
            <a:endParaRPr lang="en-GB" sz="2400" dirty="0">
              <a:latin typeface="Times New Roman" pitchFamily="18" charset="0"/>
              <a:cs typeface="Times New Roman" pitchFamily="18" charset="0"/>
            </a:endParaRPr>
          </a:p>
          <a:p>
            <a:pPr>
              <a:spcAft>
                <a:spcPts val="400"/>
              </a:spcAft>
            </a:pPr>
            <a:r>
              <a:rPr lang="en-GB" sz="2400" dirty="0">
                <a:latin typeface="Times New Roman" pitchFamily="18" charset="0"/>
                <a:cs typeface="Times New Roman" pitchFamily="18" charset="0"/>
              </a:rPr>
              <a:t>Thermal Contact is only effective where contact pressure is applied.</a:t>
            </a:r>
            <a:endParaRPr lang="es-ES" sz="2400" dirty="0">
              <a:latin typeface="Times New Roman" pitchFamily="18" charset="0"/>
              <a:cs typeface="Times New Roman" pitchFamily="18" charset="0"/>
            </a:endParaRP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18</a:t>
            </a:fld>
            <a:endParaRPr lang="en-IN" dirty="0"/>
          </a:p>
        </p:txBody>
      </p:sp>
      <p:sp>
        <p:nvSpPr>
          <p:cNvPr id="16" name="15 Rectángulo"/>
          <p:cNvSpPr/>
          <p:nvPr/>
        </p:nvSpPr>
        <p:spPr>
          <a:xfrm>
            <a:off x="215776" y="5716634"/>
            <a:ext cx="1944216" cy="432048"/>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r"/>
            <a:endParaRPr lang="es-ES" dirty="0"/>
          </a:p>
        </p:txBody>
      </p:sp>
      <p:sp>
        <p:nvSpPr>
          <p:cNvPr id="6553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4"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5" name="Rectangle 3"/>
          <p:cNvSpPr>
            <a:spLocks noChangeArrowheads="1"/>
          </p:cNvSpPr>
          <p:nvPr/>
        </p:nvSpPr>
        <p:spPr bwMode="auto">
          <a:xfrm>
            <a:off x="0" y="0"/>
            <a:ext cx="3327400"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pic>
        <p:nvPicPr>
          <p:cNvPr id="12" name="11 Imagen" descr="Cad.png"/>
          <p:cNvPicPr>
            <a:picLocks noChangeAspect="1"/>
          </p:cNvPicPr>
          <p:nvPr/>
        </p:nvPicPr>
        <p:blipFill>
          <a:blip r:embed="rId5" cstate="print"/>
          <a:srcRect l="37859" t="14805" r="26425" b="12647"/>
          <a:stretch>
            <a:fillRect/>
          </a:stretch>
        </p:blipFill>
        <p:spPr>
          <a:xfrm>
            <a:off x="1871960" y="4283893"/>
            <a:ext cx="2952328" cy="3040421"/>
          </a:xfrm>
          <a:prstGeom prst="rect">
            <a:avLst/>
          </a:prstGeom>
        </p:spPr>
      </p:pic>
      <p:cxnSp>
        <p:nvCxnSpPr>
          <p:cNvPr id="14" name="13 Conector recto de flecha"/>
          <p:cNvCxnSpPr/>
          <p:nvPr/>
        </p:nvCxnSpPr>
        <p:spPr>
          <a:xfrm>
            <a:off x="1655936" y="5860650"/>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7" name="16 Conector recto de flecha"/>
          <p:cNvCxnSpPr/>
          <p:nvPr/>
        </p:nvCxnSpPr>
        <p:spPr>
          <a:xfrm>
            <a:off x="2015976" y="4852538"/>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0" name="19 Conector recto de flecha"/>
          <p:cNvCxnSpPr/>
          <p:nvPr/>
        </p:nvCxnSpPr>
        <p:spPr>
          <a:xfrm>
            <a:off x="2015976" y="6796754"/>
            <a:ext cx="648072" cy="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1" name="20 CuadroTexto"/>
          <p:cNvSpPr txBox="1"/>
          <p:nvPr/>
        </p:nvSpPr>
        <p:spPr>
          <a:xfrm>
            <a:off x="1305525" y="5428602"/>
            <a:ext cx="710451" cy="369332"/>
          </a:xfrm>
          <a:prstGeom prst="rect">
            <a:avLst/>
          </a:prstGeom>
          <a:noFill/>
        </p:spPr>
        <p:txBody>
          <a:bodyPr wrap="none" rtlCol="0">
            <a:spAutoFit/>
          </a:bodyPr>
          <a:lstStyle/>
          <a:p>
            <a:r>
              <a:rPr lang="en-GB" dirty="0"/>
              <a:t>Force</a:t>
            </a:r>
            <a:endParaRPr lang="es-ES" dirty="0"/>
          </a:p>
        </p:txBody>
      </p:sp>
      <p:cxnSp>
        <p:nvCxnSpPr>
          <p:cNvPr id="22" name="21 Conector recto de flecha"/>
          <p:cNvCxnSpPr/>
          <p:nvPr/>
        </p:nvCxnSpPr>
        <p:spPr>
          <a:xfrm flipV="1">
            <a:off x="3240112" y="6796754"/>
            <a:ext cx="792088" cy="72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5" name="24 Conector recto de flecha"/>
          <p:cNvCxnSpPr/>
          <p:nvPr/>
        </p:nvCxnSpPr>
        <p:spPr>
          <a:xfrm flipV="1">
            <a:off x="3240112" y="6724746"/>
            <a:ext cx="792088" cy="72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6" name="25 Conector recto de flecha"/>
          <p:cNvCxnSpPr/>
          <p:nvPr/>
        </p:nvCxnSpPr>
        <p:spPr>
          <a:xfrm flipV="1">
            <a:off x="3240112" y="4852538"/>
            <a:ext cx="792088" cy="72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7" name="26 Conector recto de flecha"/>
          <p:cNvCxnSpPr/>
          <p:nvPr/>
        </p:nvCxnSpPr>
        <p:spPr>
          <a:xfrm flipV="1">
            <a:off x="3240112" y="4924546"/>
            <a:ext cx="792088" cy="7200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sp>
        <p:nvSpPr>
          <p:cNvPr id="28" name="27 CuadroTexto"/>
          <p:cNvSpPr txBox="1"/>
          <p:nvPr/>
        </p:nvSpPr>
        <p:spPr>
          <a:xfrm>
            <a:off x="4463955" y="6364706"/>
            <a:ext cx="1800493" cy="646331"/>
          </a:xfrm>
          <a:prstGeom prst="rect">
            <a:avLst/>
          </a:prstGeom>
          <a:noFill/>
        </p:spPr>
        <p:txBody>
          <a:bodyPr wrap="none" rtlCol="0">
            <a:spAutoFit/>
          </a:bodyPr>
          <a:lstStyle/>
          <a:p>
            <a:r>
              <a:rPr lang="en-GB" dirty="0"/>
              <a:t>Contact Pressure </a:t>
            </a:r>
          </a:p>
          <a:p>
            <a:pPr algn="ctr"/>
            <a:r>
              <a:rPr lang="en-GB" dirty="0"/>
              <a:t>~MPa</a:t>
            </a:r>
            <a:endParaRPr lang="es-ES" dirty="0"/>
          </a:p>
        </p:txBody>
      </p:sp>
      <p:graphicFrame>
        <p:nvGraphicFramePr>
          <p:cNvPr id="116739" name="Object 3"/>
          <p:cNvGraphicFramePr>
            <a:graphicFrameLocks noChangeAspect="1"/>
          </p:cNvGraphicFramePr>
          <p:nvPr>
            <p:extLst>
              <p:ext uri="{D42A27DB-BD31-4B8C-83A1-F6EECF244321}">
                <p14:modId xmlns:p14="http://schemas.microsoft.com/office/powerpoint/2010/main" val="2377114139"/>
              </p:ext>
            </p:extLst>
          </p:nvPr>
        </p:nvGraphicFramePr>
        <p:xfrm>
          <a:off x="2377528" y="2771725"/>
          <a:ext cx="5399088" cy="711200"/>
        </p:xfrm>
        <a:graphic>
          <a:graphicData uri="http://schemas.openxmlformats.org/presentationml/2006/ole">
            <mc:AlternateContent xmlns:mc="http://schemas.openxmlformats.org/markup-compatibility/2006">
              <mc:Choice xmlns:v="urn:schemas-microsoft-com:vml" Requires="v">
                <p:oleObj spid="_x0000_s117895" name="Document" r:id="rId7" imgW="5399314" imgH="710564" progId="Word.Document.12">
                  <p:embed/>
                </p:oleObj>
              </mc:Choice>
              <mc:Fallback>
                <p:oleObj name="Document" r:id="rId7" imgW="5399314" imgH="710564" progId="Word.Document.12">
                  <p:embed/>
                  <p:pic>
                    <p:nvPicPr>
                      <p:cNvPr id="116739" name="Object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377528" y="2771725"/>
                        <a:ext cx="5399088" cy="711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163617497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Stationary State</a:t>
            </a:r>
          </a:p>
        </p:txBody>
      </p:sp>
      <p:sp>
        <p:nvSpPr>
          <p:cNvPr id="31" name="18 Marcador de contenido"/>
          <p:cNvSpPr>
            <a:spLocks noGrp="1"/>
          </p:cNvSpPr>
          <p:nvPr>
            <p:ph idx="1"/>
          </p:nvPr>
        </p:nvSpPr>
        <p:spPr>
          <a:xfrm>
            <a:off x="287784" y="1259557"/>
            <a:ext cx="9395998" cy="4384800"/>
          </a:xfrm>
        </p:spPr>
        <p:txBody>
          <a:bodyPr/>
          <a:lstStyle/>
          <a:p>
            <a:pPr>
              <a:spcAft>
                <a:spcPts val="400"/>
              </a:spcAft>
            </a:pPr>
            <a:r>
              <a:rPr lang="en-US" sz="2400" dirty="0">
                <a:latin typeface="Times New Roman" pitchFamily="18" charset="0"/>
                <a:cs typeface="Times New Roman" pitchFamily="18" charset="0"/>
              </a:rPr>
              <a:t>Thermal contact between graphite/insulator/steel body.</a:t>
            </a:r>
          </a:p>
          <a:p>
            <a:pPr>
              <a:spcAft>
                <a:spcPts val="400"/>
              </a:spcAft>
            </a:pPr>
            <a:r>
              <a:rPr lang="en-GB" sz="2400" dirty="0">
                <a:latin typeface="Times New Roman" pitchFamily="18" charset="0"/>
                <a:cs typeface="Times New Roman" pitchFamily="18" charset="0"/>
              </a:rPr>
              <a:t>Stationary state is attained in ~300 s</a:t>
            </a:r>
          </a:p>
          <a:p>
            <a:pPr>
              <a:spcAft>
                <a:spcPts val="400"/>
              </a:spcAft>
            </a:pPr>
            <a:r>
              <a:rPr lang="en-US" sz="2400" dirty="0">
                <a:solidFill>
                  <a:schemeClr val="tx1"/>
                </a:solidFill>
                <a:latin typeface="Times New Roman" pitchFamily="18" charset="0"/>
                <a:cs typeface="Times New Roman" pitchFamily="18" charset="0"/>
              </a:rPr>
              <a:t>Low temperature gradient (&lt;100 K)</a:t>
            </a:r>
          </a:p>
          <a:p>
            <a:pPr>
              <a:spcAft>
                <a:spcPts val="400"/>
              </a:spcAft>
            </a:pPr>
            <a:r>
              <a:rPr lang="en-US" sz="2400" dirty="0">
                <a:solidFill>
                  <a:schemeClr val="bg1">
                    <a:lumMod val="85000"/>
                  </a:schemeClr>
                </a:solidFill>
                <a:latin typeface="Times New Roman" pitchFamily="18" charset="0"/>
                <a:cs typeface="Times New Roman" pitchFamily="18" charset="0"/>
              </a:rPr>
              <a:t>Low stresses (∼1 MPa)</a:t>
            </a:r>
          </a:p>
          <a:p>
            <a:pPr>
              <a:spcAft>
                <a:spcPts val="400"/>
              </a:spcAft>
            </a:pPr>
            <a:r>
              <a:rPr lang="fr-FR" sz="2400" dirty="0">
                <a:solidFill>
                  <a:schemeClr val="bg1">
                    <a:lumMod val="85000"/>
                  </a:schemeClr>
                </a:solidFill>
                <a:latin typeface="Times New Roman" pitchFamily="18" charset="0"/>
                <a:cs typeface="Times New Roman" pitchFamily="18" charset="0"/>
              </a:rPr>
              <a:t>Contact Pressure ∼1 MPa, Force 500 N</a:t>
            </a:r>
            <a:endParaRPr lang="en-US" sz="2400" dirty="0">
              <a:solidFill>
                <a:schemeClr val="bg1">
                  <a:lumMod val="85000"/>
                </a:schemeClr>
              </a:solidFill>
              <a:latin typeface="Times New Roman" pitchFamily="18" charset="0"/>
              <a:cs typeface="Times New Roman" pitchFamily="18" charset="0"/>
            </a:endParaRPr>
          </a:p>
          <a:p>
            <a:pPr>
              <a:spcAft>
                <a:spcPts val="400"/>
              </a:spcAft>
            </a:pPr>
            <a:r>
              <a:rPr lang="en-US" sz="2400" dirty="0">
                <a:solidFill>
                  <a:schemeClr val="bg1">
                    <a:lumMod val="85000"/>
                  </a:schemeClr>
                </a:solidFill>
                <a:latin typeface="Times New Roman" pitchFamily="18" charset="0"/>
                <a:cs typeface="Times New Roman" pitchFamily="18" charset="0"/>
              </a:rPr>
              <a:t>Small Deformations (10-20 </a:t>
            </a:r>
            <a:r>
              <a:rPr lang="en-US" sz="2400" dirty="0">
                <a:solidFill>
                  <a:schemeClr val="bg1">
                    <a:lumMod val="85000"/>
                  </a:schemeClr>
                </a:solidFill>
                <a:latin typeface="Symbol" pitchFamily="18" charset="2"/>
                <a:cs typeface="Times New Roman" pitchFamily="18" charset="0"/>
              </a:rPr>
              <a:t>m</a:t>
            </a:r>
            <a:r>
              <a:rPr lang="en-US" sz="2400" dirty="0">
                <a:solidFill>
                  <a:schemeClr val="bg1">
                    <a:lumMod val="85000"/>
                  </a:schemeClr>
                </a:solidFill>
                <a:latin typeface="Times New Roman" pitchFamily="18" charset="0"/>
                <a:cs typeface="Times New Roman" pitchFamily="18" charset="0"/>
              </a:rPr>
              <a:t>m)</a:t>
            </a:r>
            <a:endParaRPr lang="en-GB" sz="2400" dirty="0">
              <a:solidFill>
                <a:schemeClr val="bg1">
                  <a:lumMod val="85000"/>
                </a:schemeClr>
              </a:solidFill>
              <a:latin typeface="Times New Roman" pitchFamily="18" charset="0"/>
              <a:cs typeface="Times New Roman" pitchFamily="18" charset="0"/>
            </a:endParaRP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19</a:t>
            </a:fld>
            <a:endParaRPr lang="en-IN" dirty="0"/>
          </a:p>
        </p:txBody>
      </p:sp>
      <p:sp>
        <p:nvSpPr>
          <p:cNvPr id="6553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4"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5" name="Rectangle 3"/>
          <p:cNvSpPr>
            <a:spLocks noChangeArrowheads="1"/>
          </p:cNvSpPr>
          <p:nvPr/>
        </p:nvSpPr>
        <p:spPr bwMode="auto">
          <a:xfrm>
            <a:off x="0" y="0"/>
            <a:ext cx="3327400"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041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0420" name="Rectangle 4"/>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0422" name="Rectangle 6"/>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4" name="7 Imagen" descr="fig_Tr.png">
            <a:extLst>
              <a:ext uri="{FF2B5EF4-FFF2-40B4-BE49-F238E27FC236}">
                <a16:creationId xmlns:a16="http://schemas.microsoft.com/office/drawing/2014/main" xmlns="" id="{AA97BC3F-C8D7-4271-B31D-64B147EBCB0B}"/>
              </a:ext>
            </a:extLst>
          </p:cNvPr>
          <p:cNvPicPr>
            <a:picLocks noChangeAspect="1"/>
          </p:cNvPicPr>
          <p:nvPr/>
        </p:nvPicPr>
        <p:blipFill>
          <a:blip r:embed="rId3" cstate="print"/>
          <a:stretch>
            <a:fillRect/>
          </a:stretch>
        </p:blipFill>
        <p:spPr>
          <a:xfrm>
            <a:off x="2402804" y="3909861"/>
            <a:ext cx="4824556" cy="3624587"/>
          </a:xfrm>
          <a:prstGeom prst="rect">
            <a:avLst/>
          </a:prstGeom>
        </p:spPr>
      </p:pic>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name="page2">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2</a:t>
            </a:fld>
            <a:endParaRPr lang="en-IN" dirty="0"/>
          </a:p>
        </p:txBody>
      </p:sp>
      <p:sp>
        <p:nvSpPr>
          <p:cNvPr id="2" name="1 Título"/>
          <p:cNvSpPr txBox="1">
            <a:spLocks noGrp="1"/>
          </p:cNvSpPr>
          <p:nvPr>
            <p:ph type="title" idx="4294967295"/>
          </p:nvPr>
        </p:nvSpPr>
        <p:spPr>
          <a:xfrm>
            <a:off x="0" y="193675"/>
            <a:ext cx="9359900" cy="88582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Summary</a:t>
            </a:r>
          </a:p>
        </p:txBody>
      </p:sp>
      <p:sp>
        <p:nvSpPr>
          <p:cNvPr id="3" name="2 CuadroTexto"/>
          <p:cNvSpPr txBox="1"/>
          <p:nvPr/>
        </p:nvSpPr>
        <p:spPr>
          <a:xfrm>
            <a:off x="1296000" y="1547589"/>
            <a:ext cx="2855888" cy="5544936"/>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800"/>
              </a:spcBef>
              <a:spcAft>
                <a:spcPts val="1800"/>
              </a:spcAft>
              <a:buSzPct val="45000"/>
              <a:buFont typeface="StarSymbol"/>
              <a:buChar char="●"/>
              <a:tabLst/>
            </a:pPr>
            <a:r>
              <a:rPr lang="en-US" sz="2600" b="0" i="0" u="none" strike="noStrike" kern="1200" dirty="0">
                <a:ln>
                  <a:noFill/>
                </a:ln>
                <a:latin typeface="+mj-lt"/>
                <a:ea typeface="DejaVu Sans" pitchFamily="2"/>
                <a:cs typeface="Lohit Hindi" pitchFamily="2"/>
              </a:rPr>
              <a:t>Introduction</a:t>
            </a:r>
          </a:p>
          <a:p>
            <a:pPr lvl="0" hangingPunct="0">
              <a:spcBef>
                <a:spcPts val="1800"/>
              </a:spcBef>
              <a:spcAft>
                <a:spcPts val="1800"/>
              </a:spcAft>
            </a:pPr>
            <a:r>
              <a:rPr lang="en-US" sz="2600" dirty="0">
                <a:latin typeface="+mj-lt"/>
                <a:ea typeface="DejaVu Sans" pitchFamily="2"/>
                <a:cs typeface="Lohit Hindi" pitchFamily="2"/>
              </a:rPr>
              <a:t>Conceptual Design</a:t>
            </a:r>
            <a:endParaRPr lang="en-US" sz="2600" b="0" i="0" u="none" strike="noStrike" kern="1200" dirty="0">
              <a:ln>
                <a:noFill/>
              </a:ln>
              <a:latin typeface="+mj-lt"/>
              <a:ea typeface="DejaVu Sans" pitchFamily="2"/>
              <a:cs typeface="Lohit Hindi" pitchFamily="2"/>
            </a:endParaRP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Mechanical Design</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Analog Front End</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Control System</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Product Integration</a:t>
            </a:r>
          </a:p>
          <a:p>
            <a:pPr lvl="0" hangingPunct="0">
              <a:spcBef>
                <a:spcPts val="1800"/>
              </a:spcBef>
              <a:spcAft>
                <a:spcPts val="1800"/>
              </a:spcAft>
            </a:pPr>
            <a:r>
              <a:rPr lang="en-US" sz="2600" dirty="0">
                <a:latin typeface="+mj-lt"/>
                <a:ea typeface="DejaVu Sans" pitchFamily="2"/>
                <a:cs typeface="Lohit Hindi" pitchFamily="2"/>
              </a:rPr>
              <a:t>Conclusions</a:t>
            </a: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Stationary State</a:t>
            </a:r>
          </a:p>
        </p:txBody>
      </p:sp>
      <p:sp>
        <p:nvSpPr>
          <p:cNvPr id="31" name="18 Marcador de contenido"/>
          <p:cNvSpPr>
            <a:spLocks noGrp="1"/>
          </p:cNvSpPr>
          <p:nvPr>
            <p:ph idx="1"/>
          </p:nvPr>
        </p:nvSpPr>
        <p:spPr>
          <a:xfrm>
            <a:off x="287784" y="1259557"/>
            <a:ext cx="9395998" cy="4384800"/>
          </a:xfrm>
        </p:spPr>
        <p:txBody>
          <a:bodyPr/>
          <a:lstStyle/>
          <a:p>
            <a:pPr>
              <a:spcAft>
                <a:spcPts val="400"/>
              </a:spcAft>
            </a:pPr>
            <a:r>
              <a:rPr lang="en-US" sz="2400" dirty="0">
                <a:latin typeface="Times New Roman" pitchFamily="18" charset="0"/>
                <a:cs typeface="Times New Roman" pitchFamily="18" charset="0"/>
              </a:rPr>
              <a:t>Thermal contact between graphite/insulator/steel body.</a:t>
            </a:r>
          </a:p>
          <a:p>
            <a:pPr>
              <a:spcAft>
                <a:spcPts val="400"/>
              </a:spcAft>
            </a:pPr>
            <a:r>
              <a:rPr lang="en-GB" sz="2400" dirty="0">
                <a:latin typeface="Times New Roman" pitchFamily="18" charset="0"/>
                <a:cs typeface="Times New Roman" pitchFamily="18" charset="0"/>
              </a:rPr>
              <a:t>Stationary state is attained in ~300 s</a:t>
            </a:r>
          </a:p>
          <a:p>
            <a:pPr>
              <a:spcAft>
                <a:spcPts val="400"/>
              </a:spcAft>
            </a:pPr>
            <a:r>
              <a:rPr lang="en-US" sz="2400" dirty="0">
                <a:solidFill>
                  <a:schemeClr val="tx1"/>
                </a:solidFill>
                <a:latin typeface="Times New Roman" pitchFamily="18" charset="0"/>
                <a:cs typeface="Times New Roman" pitchFamily="18" charset="0"/>
              </a:rPr>
              <a:t>Low temperature gradient (&lt;100 K)</a:t>
            </a:r>
          </a:p>
          <a:p>
            <a:pPr>
              <a:spcAft>
                <a:spcPts val="400"/>
              </a:spcAft>
            </a:pPr>
            <a:r>
              <a:rPr lang="en-US" sz="2400" dirty="0">
                <a:solidFill>
                  <a:schemeClr val="tx1"/>
                </a:solidFill>
                <a:latin typeface="Times New Roman" pitchFamily="18" charset="0"/>
                <a:cs typeface="Times New Roman" pitchFamily="18" charset="0"/>
              </a:rPr>
              <a:t>Low stresses (∼1 MPa)</a:t>
            </a:r>
          </a:p>
          <a:p>
            <a:pPr>
              <a:spcAft>
                <a:spcPts val="400"/>
              </a:spcAft>
            </a:pPr>
            <a:r>
              <a:rPr lang="fr-FR" sz="2400" dirty="0">
                <a:solidFill>
                  <a:schemeClr val="tx1"/>
                </a:solidFill>
                <a:latin typeface="Times New Roman" pitchFamily="18" charset="0"/>
                <a:cs typeface="Times New Roman" pitchFamily="18" charset="0"/>
              </a:rPr>
              <a:t>Contact Pressure ∼1 MPa, Force 500 N</a:t>
            </a:r>
            <a:endParaRPr lang="en-US" sz="2400" dirty="0">
              <a:solidFill>
                <a:schemeClr val="tx1"/>
              </a:solidFill>
              <a:latin typeface="Times New Roman" pitchFamily="18" charset="0"/>
              <a:cs typeface="Times New Roman" pitchFamily="18" charset="0"/>
            </a:endParaRPr>
          </a:p>
          <a:p>
            <a:pPr>
              <a:spcAft>
                <a:spcPts val="400"/>
              </a:spcAft>
            </a:pPr>
            <a:r>
              <a:rPr lang="en-US" sz="2400" dirty="0">
                <a:solidFill>
                  <a:schemeClr val="tx1"/>
                </a:solidFill>
                <a:latin typeface="Times New Roman" pitchFamily="18" charset="0"/>
                <a:cs typeface="Times New Roman" pitchFamily="18" charset="0"/>
              </a:rPr>
              <a:t>Small Deformations (10-20 </a:t>
            </a:r>
            <a:r>
              <a:rPr lang="en-US" sz="2400" dirty="0">
                <a:solidFill>
                  <a:schemeClr val="tx1"/>
                </a:solidFill>
                <a:latin typeface="Symbol" pitchFamily="18" charset="2"/>
                <a:cs typeface="Times New Roman" pitchFamily="18" charset="0"/>
              </a:rPr>
              <a:t>m</a:t>
            </a:r>
            <a:r>
              <a:rPr lang="en-US" sz="2400" dirty="0">
                <a:solidFill>
                  <a:schemeClr val="tx1"/>
                </a:solidFill>
                <a:latin typeface="Times New Roman" pitchFamily="18" charset="0"/>
                <a:cs typeface="Times New Roman" pitchFamily="18" charset="0"/>
              </a:rPr>
              <a:t>m)</a:t>
            </a:r>
            <a:endParaRPr lang="en-GB" sz="2400" dirty="0">
              <a:solidFill>
                <a:schemeClr val="tx1"/>
              </a:solidFill>
              <a:latin typeface="Times New Roman" pitchFamily="18" charset="0"/>
              <a:cs typeface="Times New Roman" pitchFamily="18" charset="0"/>
            </a:endParaRP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20</a:t>
            </a:fld>
            <a:endParaRPr lang="en-IN" dirty="0"/>
          </a:p>
        </p:txBody>
      </p:sp>
      <p:sp>
        <p:nvSpPr>
          <p:cNvPr id="6553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4"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5" name="Rectangle 3"/>
          <p:cNvSpPr>
            <a:spLocks noChangeArrowheads="1"/>
          </p:cNvSpPr>
          <p:nvPr/>
        </p:nvSpPr>
        <p:spPr bwMode="auto">
          <a:xfrm>
            <a:off x="0" y="0"/>
            <a:ext cx="3327400"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041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0420" name="Rectangle 4"/>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0422" name="Rectangle 6"/>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4" name="Picture 3">
            <a:extLst>
              <a:ext uri="{FF2B5EF4-FFF2-40B4-BE49-F238E27FC236}">
                <a16:creationId xmlns:a16="http://schemas.microsoft.com/office/drawing/2014/main" xmlns="" id="{506B2202-715A-4E74-BAE1-08256E572594}"/>
              </a:ext>
            </a:extLst>
          </p:cNvPr>
          <p:cNvPicPr>
            <a:picLocks noChangeAspect="1"/>
          </p:cNvPicPr>
          <p:nvPr/>
        </p:nvPicPr>
        <p:blipFill>
          <a:blip r:embed="rId3"/>
          <a:stretch>
            <a:fillRect/>
          </a:stretch>
        </p:blipFill>
        <p:spPr>
          <a:xfrm>
            <a:off x="431799" y="3755983"/>
            <a:ext cx="4694029" cy="3544558"/>
          </a:xfrm>
          <a:prstGeom prst="rect">
            <a:avLst/>
          </a:prstGeom>
        </p:spPr>
      </p:pic>
      <p:pic>
        <p:nvPicPr>
          <p:cNvPr id="6" name="Picture 5">
            <a:extLst>
              <a:ext uri="{FF2B5EF4-FFF2-40B4-BE49-F238E27FC236}">
                <a16:creationId xmlns:a16="http://schemas.microsoft.com/office/drawing/2014/main" xmlns="" id="{4991B0BD-03E8-49F2-8502-4C3496A96328}"/>
              </a:ext>
            </a:extLst>
          </p:cNvPr>
          <p:cNvPicPr>
            <a:picLocks noChangeAspect="1"/>
          </p:cNvPicPr>
          <p:nvPr/>
        </p:nvPicPr>
        <p:blipFill rotWithShape="1">
          <a:blip r:embed="rId4"/>
          <a:srcRect t="18302"/>
          <a:stretch/>
        </p:blipFill>
        <p:spPr>
          <a:xfrm>
            <a:off x="5832400" y="3419797"/>
            <a:ext cx="3370351" cy="3961159"/>
          </a:xfrm>
          <a:prstGeom prst="rect">
            <a:avLst/>
          </a:prstGeom>
        </p:spPr>
      </p:pic>
      <p:sp>
        <p:nvSpPr>
          <p:cNvPr id="3" name="TextBox 2">
            <a:extLst>
              <a:ext uri="{FF2B5EF4-FFF2-40B4-BE49-F238E27FC236}">
                <a16:creationId xmlns:a16="http://schemas.microsoft.com/office/drawing/2014/main" xmlns="" id="{DB28F617-4BE6-4C6D-A4EF-9169164CFCFF}"/>
              </a:ext>
            </a:extLst>
          </p:cNvPr>
          <p:cNvSpPr txBox="1"/>
          <p:nvPr/>
        </p:nvSpPr>
        <p:spPr>
          <a:xfrm>
            <a:off x="6624488" y="2968585"/>
            <a:ext cx="2148345" cy="523220"/>
          </a:xfrm>
          <a:prstGeom prst="rect">
            <a:avLst/>
          </a:prstGeom>
          <a:noFill/>
        </p:spPr>
        <p:txBody>
          <a:bodyPr wrap="none" rtlCol="0">
            <a:spAutoFit/>
          </a:bodyPr>
          <a:lstStyle/>
          <a:p>
            <a:r>
              <a:rPr lang="en-GB" sz="2800" dirty="0"/>
              <a:t>Steel – 500 N</a:t>
            </a:r>
          </a:p>
        </p:txBody>
      </p:sp>
    </p:spTree>
    <p:extLst>
      <p:ext uri="{BB962C8B-B14F-4D97-AF65-F5344CB8AC3E}">
        <p14:creationId xmlns:p14="http://schemas.microsoft.com/office/powerpoint/2010/main" val="2798810968"/>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Stationary + Transient State</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21</a:t>
            </a:fld>
            <a:endParaRPr lang="en-IN" dirty="0"/>
          </a:p>
        </p:txBody>
      </p:sp>
      <p:sp>
        <p:nvSpPr>
          <p:cNvPr id="6553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4"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9635" name="Rectangle 3"/>
          <p:cNvSpPr>
            <a:spLocks noChangeArrowheads="1"/>
          </p:cNvSpPr>
          <p:nvPr/>
        </p:nvSpPr>
        <p:spPr bwMode="auto">
          <a:xfrm>
            <a:off x="0" y="0"/>
            <a:ext cx="3327400" cy="6350"/>
          </a:xfrm>
          <a:prstGeom prst="rect">
            <a:avLst/>
          </a:prstGeom>
          <a:solidFill>
            <a:srgbClr val="000000"/>
          </a:solidFill>
          <a:ln w="9525">
            <a:solidFill>
              <a:schemeClr val="tx1"/>
            </a:solidFill>
            <a:prstDash val="solid"/>
            <a:miter lim="800000"/>
            <a:headEnd/>
            <a:tailEnd/>
          </a:ln>
          <a:effectLst/>
        </p:spPr>
        <p:txBody>
          <a:bodyPr vert="horz" wrap="none" lIns="91440" tIns="45720" rIns="91440" bIns="45720" numCol="1" anchor="ctr" anchorCtr="0" compatLnSpc="1">
            <a:prstTxWarp prst="textNoShape">
              <a:avLst/>
            </a:prstTxWarp>
            <a:spAutoFit/>
          </a:bodyPr>
          <a:lstStyle/>
          <a:p>
            <a:endParaRPr lang="es-ES" dirty="0"/>
          </a:p>
        </p:txBody>
      </p:sp>
      <p:sp>
        <p:nvSpPr>
          <p:cNvPr id="60418" name="Rectangle 2"/>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0420" name="Rectangle 4"/>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sp>
        <p:nvSpPr>
          <p:cNvPr id="60422" name="Rectangle 6"/>
          <p:cNvSpPr>
            <a:spLocks noChangeArrowheads="1"/>
          </p:cNvSpPr>
          <p:nvPr/>
        </p:nvSpPr>
        <p:spPr bwMode="auto">
          <a:xfrm>
            <a:off x="0" y="0"/>
            <a:ext cx="10080625"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s-ES"/>
          </a:p>
        </p:txBody>
      </p:sp>
      <p:pic>
        <p:nvPicPr>
          <p:cNvPr id="10" name="Picture 9">
            <a:extLst>
              <a:ext uri="{FF2B5EF4-FFF2-40B4-BE49-F238E27FC236}">
                <a16:creationId xmlns:a16="http://schemas.microsoft.com/office/drawing/2014/main" xmlns="" id="{F4975B05-3F01-457F-9ADD-104465E6BA6C}"/>
              </a:ext>
            </a:extLst>
          </p:cNvPr>
          <p:cNvPicPr>
            <a:picLocks noChangeAspect="1"/>
          </p:cNvPicPr>
          <p:nvPr/>
        </p:nvPicPr>
        <p:blipFill rotWithShape="1">
          <a:blip r:embed="rId3"/>
          <a:srcRect b="7948"/>
          <a:stretch/>
        </p:blipFill>
        <p:spPr>
          <a:xfrm>
            <a:off x="2304008" y="1467658"/>
            <a:ext cx="5821340" cy="4256395"/>
          </a:xfrm>
          <a:prstGeom prst="rect">
            <a:avLst/>
          </a:prstGeom>
        </p:spPr>
      </p:pic>
      <p:graphicFrame>
        <p:nvGraphicFramePr>
          <p:cNvPr id="4" name="Table 3">
            <a:extLst>
              <a:ext uri="{FF2B5EF4-FFF2-40B4-BE49-F238E27FC236}">
                <a16:creationId xmlns:a16="http://schemas.microsoft.com/office/drawing/2014/main" xmlns="" id="{98FA2FCA-4035-4351-80BB-68B0FBBF5B13}"/>
              </a:ext>
            </a:extLst>
          </p:cNvPr>
          <p:cNvGraphicFramePr>
            <a:graphicFrameLocks noGrp="1"/>
          </p:cNvGraphicFramePr>
          <p:nvPr>
            <p:extLst>
              <p:ext uri="{D42A27DB-BD31-4B8C-83A1-F6EECF244321}">
                <p14:modId xmlns:p14="http://schemas.microsoft.com/office/powerpoint/2010/main" val="3754695763"/>
              </p:ext>
            </p:extLst>
          </p:nvPr>
        </p:nvGraphicFramePr>
        <p:xfrm>
          <a:off x="637226" y="5701560"/>
          <a:ext cx="8805548" cy="1706880"/>
        </p:xfrm>
        <a:graphic>
          <a:graphicData uri="http://schemas.openxmlformats.org/drawingml/2006/table">
            <a:tbl>
              <a:tblPr firstRow="1" firstCol="1" bandRow="1"/>
              <a:tblGrid>
                <a:gridCol w="2881313">
                  <a:extLst>
                    <a:ext uri="{9D8B030D-6E8A-4147-A177-3AD203B41FA5}">
                      <a16:colId xmlns:a16="http://schemas.microsoft.com/office/drawing/2014/main" xmlns="" val="3116818764"/>
                    </a:ext>
                  </a:extLst>
                </a:gridCol>
                <a:gridCol w="736600">
                  <a:extLst>
                    <a:ext uri="{9D8B030D-6E8A-4147-A177-3AD203B41FA5}">
                      <a16:colId xmlns:a16="http://schemas.microsoft.com/office/drawing/2014/main" xmlns="" val="2575755531"/>
                    </a:ext>
                  </a:extLst>
                </a:gridCol>
                <a:gridCol w="922337">
                  <a:extLst>
                    <a:ext uri="{9D8B030D-6E8A-4147-A177-3AD203B41FA5}">
                      <a16:colId xmlns:a16="http://schemas.microsoft.com/office/drawing/2014/main" xmlns="" val="581084114"/>
                    </a:ext>
                  </a:extLst>
                </a:gridCol>
                <a:gridCol w="922337">
                  <a:extLst>
                    <a:ext uri="{9D8B030D-6E8A-4147-A177-3AD203B41FA5}">
                      <a16:colId xmlns:a16="http://schemas.microsoft.com/office/drawing/2014/main" xmlns="" val="2446669606"/>
                    </a:ext>
                  </a:extLst>
                </a:gridCol>
                <a:gridCol w="1019175">
                  <a:extLst>
                    <a:ext uri="{9D8B030D-6E8A-4147-A177-3AD203B41FA5}">
                      <a16:colId xmlns:a16="http://schemas.microsoft.com/office/drawing/2014/main" xmlns="" val="4212427194"/>
                    </a:ext>
                  </a:extLst>
                </a:gridCol>
                <a:gridCol w="865187">
                  <a:extLst>
                    <a:ext uri="{9D8B030D-6E8A-4147-A177-3AD203B41FA5}">
                      <a16:colId xmlns:a16="http://schemas.microsoft.com/office/drawing/2014/main" xmlns="" val="2221188858"/>
                    </a:ext>
                  </a:extLst>
                </a:gridCol>
                <a:gridCol w="1458599">
                  <a:extLst>
                    <a:ext uri="{9D8B030D-6E8A-4147-A177-3AD203B41FA5}">
                      <a16:colId xmlns:a16="http://schemas.microsoft.com/office/drawing/2014/main" xmlns="" val="3445826417"/>
                    </a:ext>
                  </a:extLst>
                </a:gridCol>
              </a:tblGrid>
              <a:tr h="190500">
                <a:tc>
                  <a:txBody>
                    <a:bodyPr/>
                    <a:lstStyle/>
                    <a:p>
                      <a:pPr indent="-37465" algn="ctr">
                        <a:spcAft>
                          <a:spcPts val="0"/>
                        </a:spcAft>
                      </a:pPr>
                      <a:r>
                        <a:rPr lang="es-ES" sz="1600" b="1" dirty="0">
                          <a:solidFill>
                            <a:srgbClr val="000000"/>
                          </a:solidFill>
                          <a:effectLst/>
                          <a:latin typeface="Times New Roman" panose="02020603050405020304" pitchFamily="18" charset="0"/>
                          <a:ea typeface="Times New Roman" panose="02020603050405020304" pitchFamily="18" charset="0"/>
                        </a:rPr>
                        <a:t>Case</a:t>
                      </a:r>
                      <a:endParaRPr lang="en-GB" sz="1600" b="1"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s-ES" sz="1600" b="1" i="1">
                          <a:solidFill>
                            <a:srgbClr val="000000"/>
                          </a:solidFill>
                          <a:effectLst/>
                          <a:latin typeface="Times New Roman" panose="02020603050405020304" pitchFamily="18" charset="0"/>
                          <a:ea typeface="Times New Roman" panose="02020603050405020304" pitchFamily="18" charset="0"/>
                        </a:rPr>
                        <a:t>ΔT </a:t>
                      </a:r>
                      <a:r>
                        <a:rPr lang="es-ES" sz="1600" b="1">
                          <a:solidFill>
                            <a:srgbClr val="000000"/>
                          </a:solidFill>
                          <a:effectLst/>
                          <a:latin typeface="Times New Roman" panose="02020603050405020304" pitchFamily="18" charset="0"/>
                          <a:ea typeface="Times New Roman" panose="02020603050405020304" pitchFamily="18" charset="0"/>
                        </a:rPr>
                        <a:t>(K)</a:t>
                      </a:r>
                      <a:endParaRPr lang="en-GB" sz="1600" b="1">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s-ES" sz="1600" b="1" i="1">
                          <a:solidFill>
                            <a:srgbClr val="000000"/>
                          </a:solidFill>
                          <a:effectLst/>
                          <a:latin typeface="Times New Roman" panose="02020603050405020304" pitchFamily="18" charset="0"/>
                          <a:ea typeface="Times New Roman" panose="02020603050405020304" pitchFamily="18" charset="0"/>
                        </a:rPr>
                        <a:t>σ</a:t>
                      </a:r>
                      <a:r>
                        <a:rPr lang="es-ES" sz="1600" b="1" i="1" baseline="-25000">
                          <a:solidFill>
                            <a:srgbClr val="000000"/>
                          </a:solidFill>
                          <a:effectLst/>
                          <a:latin typeface="Times New Roman" panose="02020603050405020304" pitchFamily="18" charset="0"/>
                          <a:ea typeface="Times New Roman" panose="02020603050405020304" pitchFamily="18" charset="0"/>
                        </a:rPr>
                        <a:t>1</a:t>
                      </a:r>
                      <a:r>
                        <a:rPr lang="es-ES" sz="1600" b="1">
                          <a:solidFill>
                            <a:srgbClr val="000000"/>
                          </a:solidFill>
                          <a:effectLst/>
                          <a:latin typeface="Times New Roman" panose="02020603050405020304" pitchFamily="18" charset="0"/>
                          <a:ea typeface="Times New Roman" panose="02020603050405020304" pitchFamily="18" charset="0"/>
                        </a:rPr>
                        <a:t> (MPa)</a:t>
                      </a:r>
                      <a:endParaRPr lang="en-GB" sz="1600" b="1">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s-ES" sz="1600" b="1" i="1">
                          <a:solidFill>
                            <a:srgbClr val="000000"/>
                          </a:solidFill>
                          <a:effectLst/>
                          <a:latin typeface="Times New Roman" panose="02020603050405020304" pitchFamily="18" charset="0"/>
                          <a:ea typeface="Times New Roman" panose="02020603050405020304" pitchFamily="18" charset="0"/>
                        </a:rPr>
                        <a:t>σ</a:t>
                      </a:r>
                      <a:r>
                        <a:rPr lang="es-ES" sz="1600" b="1" i="1" baseline="-25000">
                          <a:solidFill>
                            <a:srgbClr val="000000"/>
                          </a:solidFill>
                          <a:effectLst/>
                          <a:latin typeface="Times New Roman" panose="02020603050405020304" pitchFamily="18" charset="0"/>
                          <a:ea typeface="Times New Roman" panose="02020603050405020304" pitchFamily="18" charset="0"/>
                        </a:rPr>
                        <a:t>3</a:t>
                      </a:r>
                      <a:r>
                        <a:rPr lang="es-ES" sz="1600" b="1">
                          <a:solidFill>
                            <a:srgbClr val="000000"/>
                          </a:solidFill>
                          <a:effectLst/>
                          <a:latin typeface="Times New Roman" panose="02020603050405020304" pitchFamily="18" charset="0"/>
                          <a:ea typeface="Times New Roman" panose="02020603050405020304" pitchFamily="18" charset="0"/>
                        </a:rPr>
                        <a:t> (MPa)</a:t>
                      </a:r>
                      <a:endParaRPr lang="en-GB" sz="1600" b="1">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s-ES" sz="1600" b="1" i="1">
                          <a:solidFill>
                            <a:srgbClr val="000000"/>
                          </a:solidFill>
                          <a:effectLst/>
                          <a:latin typeface="Times New Roman" panose="02020603050405020304" pitchFamily="18" charset="0"/>
                          <a:ea typeface="Times New Roman" panose="02020603050405020304" pitchFamily="18" charset="0"/>
                        </a:rPr>
                        <a:t>σ</a:t>
                      </a:r>
                      <a:r>
                        <a:rPr lang="es-ES" sz="1600" b="1" i="1" baseline="-25000">
                          <a:solidFill>
                            <a:srgbClr val="000000"/>
                          </a:solidFill>
                          <a:effectLst/>
                          <a:latin typeface="Times New Roman" panose="02020603050405020304" pitchFamily="18" charset="0"/>
                          <a:ea typeface="Times New Roman" panose="02020603050405020304" pitchFamily="18" charset="0"/>
                        </a:rPr>
                        <a:t>Int</a:t>
                      </a:r>
                      <a:r>
                        <a:rPr lang="es-ES" sz="1600" b="1">
                          <a:solidFill>
                            <a:srgbClr val="000000"/>
                          </a:solidFill>
                          <a:effectLst/>
                          <a:latin typeface="Times New Roman" panose="02020603050405020304" pitchFamily="18" charset="0"/>
                          <a:ea typeface="Times New Roman" panose="02020603050405020304" pitchFamily="18" charset="0"/>
                        </a:rPr>
                        <a:t> (MPa)</a:t>
                      </a:r>
                      <a:endParaRPr lang="en-GB" sz="1600" b="1">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s-ES" sz="1600" b="1">
                          <a:solidFill>
                            <a:srgbClr val="000000"/>
                          </a:solidFill>
                          <a:effectLst/>
                          <a:latin typeface="Times New Roman" panose="02020603050405020304" pitchFamily="18" charset="0"/>
                          <a:ea typeface="Times New Roman" panose="02020603050405020304" pitchFamily="18" charset="0"/>
                        </a:rPr>
                        <a:t>σ</a:t>
                      </a:r>
                      <a:r>
                        <a:rPr lang="es-ES" sz="1600" b="1" baseline="-25000">
                          <a:solidFill>
                            <a:srgbClr val="000000"/>
                          </a:solidFill>
                          <a:effectLst/>
                          <a:latin typeface="Times New Roman" panose="02020603050405020304" pitchFamily="18" charset="0"/>
                          <a:ea typeface="Times New Roman" panose="02020603050405020304" pitchFamily="18" charset="0"/>
                        </a:rPr>
                        <a:t>Int</a:t>
                      </a:r>
                      <a:r>
                        <a:rPr lang="es-ES" sz="1600" b="1">
                          <a:solidFill>
                            <a:srgbClr val="000000"/>
                          </a:solidFill>
                          <a:effectLst/>
                          <a:latin typeface="Times New Roman" panose="02020603050405020304" pitchFamily="18" charset="0"/>
                          <a:ea typeface="Times New Roman" panose="02020603050405020304" pitchFamily="18" charset="0"/>
                        </a:rPr>
                        <a:t>/σ</a:t>
                      </a:r>
                      <a:r>
                        <a:rPr lang="es-ES" sz="1600" b="1" baseline="-25000">
                          <a:solidFill>
                            <a:srgbClr val="000000"/>
                          </a:solidFill>
                          <a:effectLst/>
                          <a:latin typeface="Times New Roman" panose="02020603050405020304" pitchFamily="18" charset="0"/>
                          <a:ea typeface="Times New Roman" panose="02020603050405020304" pitchFamily="18" charset="0"/>
                        </a:rPr>
                        <a:t>Lim.</a:t>
                      </a:r>
                      <a:endParaRPr lang="en-GB" sz="1600" b="1">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s-ES" sz="1600" b="1">
                          <a:solidFill>
                            <a:srgbClr val="000000"/>
                          </a:solidFill>
                          <a:effectLst/>
                          <a:latin typeface="Times New Roman" panose="02020603050405020304" pitchFamily="18" charset="0"/>
                          <a:ea typeface="Times New Roman" panose="02020603050405020304" pitchFamily="18" charset="0"/>
                        </a:rPr>
                        <a:t>Max. Def. (μm)</a:t>
                      </a:r>
                      <a:endParaRPr lang="en-GB" sz="1600" b="1">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3149321238"/>
                  </a:ext>
                </a:extLst>
              </a:tr>
              <a:tr h="190500">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Initial</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300</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0</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0</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0</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0</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0</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3423430791"/>
                  </a:ext>
                </a:extLst>
              </a:tr>
              <a:tr h="190500">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Transient at Initial (300 K)</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659</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1.8</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-44</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45</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54%</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0.6</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56301668"/>
                  </a:ext>
                </a:extLst>
              </a:tr>
              <a:tr h="190500">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Transient at Steady (385 K)</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620</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1.6</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-44</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44</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53 %</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0.6</a:t>
                      </a:r>
                      <a:endParaRPr lang="en-GB" sz="1600">
                        <a:solidFill>
                          <a:srgbClr val="000000"/>
                        </a:solidFill>
                        <a:effectLst/>
                        <a:latin typeface="Times New Roman" panose="02020603050405020304" pitchFamily="18" charset="0"/>
                        <a:ea typeface="Times New Roman" panose="02020603050405020304" pitchFamily="18" charset="0"/>
                      </a:endParaRPr>
                    </a:p>
                  </a:txBody>
                  <a:tcPr marL="0" marR="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221961998"/>
                  </a:ext>
                </a:extLst>
              </a:tr>
              <a:tr h="190500">
                <a:tc>
                  <a:txBody>
                    <a:bodyPr/>
                    <a:lstStyle/>
                    <a:p>
                      <a:pPr algn="ctr">
                        <a:spcAft>
                          <a:spcPts val="0"/>
                        </a:spcAft>
                      </a:pPr>
                      <a:r>
                        <a:rPr lang="es-ES" sz="1600" dirty="0" err="1">
                          <a:solidFill>
                            <a:srgbClr val="000000"/>
                          </a:solidFill>
                          <a:effectLst/>
                          <a:latin typeface="Times New Roman" panose="02020603050405020304" pitchFamily="18" charset="0"/>
                          <a:ea typeface="Times New Roman" panose="02020603050405020304" pitchFamily="18" charset="0"/>
                        </a:rPr>
                        <a:t>Steady</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n-GB" sz="1600">
                          <a:solidFill>
                            <a:srgbClr val="000000"/>
                          </a:solidFill>
                          <a:effectLst/>
                          <a:latin typeface="Times New Roman" panose="02020603050405020304" pitchFamily="18" charset="0"/>
                          <a:ea typeface="Times New Roman" panose="02020603050405020304" pitchFamily="18" charset="0"/>
                        </a:rPr>
                        <a:t>85</a:t>
                      </a: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0.7</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-1.8</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1.8</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2 %</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20</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3874666919"/>
                  </a:ext>
                </a:extLst>
              </a:tr>
              <a:tr h="190500">
                <a:tc>
                  <a:txBody>
                    <a:bodyPr/>
                    <a:lstStyle/>
                    <a:p>
                      <a:pPr algn="ctr">
                        <a:spcAft>
                          <a:spcPts val="0"/>
                        </a:spcAft>
                      </a:pP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2075644533"/>
                  </a:ext>
                </a:extLst>
              </a:tr>
              <a:tr h="190500">
                <a:tc>
                  <a:txBody>
                    <a:bodyPr/>
                    <a:lstStyle/>
                    <a:p>
                      <a:pPr algn="ctr">
                        <a:spcAft>
                          <a:spcPts val="0"/>
                        </a:spcAft>
                      </a:pPr>
                      <a:r>
                        <a:rPr lang="es-ES" sz="1600" dirty="0">
                          <a:solidFill>
                            <a:srgbClr val="000000"/>
                          </a:solidFill>
                          <a:effectLst/>
                          <a:latin typeface="Times New Roman" panose="02020603050405020304" pitchFamily="18" charset="0"/>
                          <a:ea typeface="Times New Roman" panose="02020603050405020304" pitchFamily="18" charset="0"/>
                        </a:rPr>
                        <a:t>Total (</a:t>
                      </a:r>
                      <a:r>
                        <a:rPr lang="es-ES" sz="1600" dirty="0" err="1">
                          <a:solidFill>
                            <a:srgbClr val="000000"/>
                          </a:solidFill>
                          <a:effectLst/>
                          <a:latin typeface="Times New Roman" panose="02020603050405020304" pitchFamily="18" charset="0"/>
                          <a:ea typeface="Times New Roman" panose="02020603050405020304" pitchFamily="18" charset="0"/>
                        </a:rPr>
                        <a:t>Init</a:t>
                      </a:r>
                      <a:r>
                        <a:rPr lang="es-ES" sz="1600" dirty="0">
                          <a:solidFill>
                            <a:srgbClr val="000000"/>
                          </a:solidFill>
                          <a:effectLst/>
                          <a:latin typeface="Times New Roman" panose="02020603050405020304" pitchFamily="18" charset="0"/>
                          <a:ea typeface="Times New Roman" panose="02020603050405020304" pitchFamily="18" charset="0"/>
                        </a:rPr>
                        <a:t>. + </a:t>
                      </a:r>
                      <a:r>
                        <a:rPr lang="es-ES" sz="1600" dirty="0" err="1">
                          <a:solidFill>
                            <a:srgbClr val="000000"/>
                          </a:solidFill>
                          <a:effectLst/>
                          <a:latin typeface="Times New Roman" panose="02020603050405020304" pitchFamily="18" charset="0"/>
                          <a:ea typeface="Times New Roman" panose="02020603050405020304" pitchFamily="18" charset="0"/>
                        </a:rPr>
                        <a:t>Steady</a:t>
                      </a:r>
                      <a:r>
                        <a:rPr lang="es-ES" sz="1600" dirty="0">
                          <a:solidFill>
                            <a:srgbClr val="000000"/>
                          </a:solidFill>
                          <a:effectLst/>
                          <a:latin typeface="Times New Roman" panose="02020603050405020304" pitchFamily="18" charset="0"/>
                          <a:ea typeface="Times New Roman" panose="02020603050405020304" pitchFamily="18" charset="0"/>
                        </a:rPr>
                        <a:t> + </a:t>
                      </a:r>
                      <a:r>
                        <a:rPr lang="es-ES" sz="1600" dirty="0" err="1">
                          <a:solidFill>
                            <a:srgbClr val="000000"/>
                          </a:solidFill>
                          <a:effectLst/>
                          <a:latin typeface="Times New Roman" panose="02020603050405020304" pitchFamily="18" charset="0"/>
                          <a:ea typeface="Times New Roman" panose="02020603050405020304" pitchFamily="18" charset="0"/>
                        </a:rPr>
                        <a:t>Transient</a:t>
                      </a:r>
                      <a:r>
                        <a:rPr lang="es-ES" sz="1600" dirty="0">
                          <a:solidFill>
                            <a:srgbClr val="000000"/>
                          </a:solidFill>
                          <a:effectLst/>
                          <a:latin typeface="Times New Roman" panose="02020603050405020304" pitchFamily="18" charset="0"/>
                          <a:ea typeface="Times New Roman" panose="02020603050405020304" pitchFamily="18" charset="0"/>
                        </a:rPr>
                        <a:t>)</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a:noFill/>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effectLst/>
                          <a:latin typeface="Times New Roman" panose="02020603050405020304" pitchFamily="18" charset="0"/>
                          <a:ea typeface="Times New Roman" panose="02020603050405020304" pitchFamily="18" charset="0"/>
                        </a:rPr>
                        <a:t>1005</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1.6</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-44</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44</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a:solidFill>
                            <a:srgbClr val="000000"/>
                          </a:solidFill>
                          <a:effectLst/>
                          <a:latin typeface="Times New Roman" panose="02020603050405020304" pitchFamily="18" charset="0"/>
                          <a:ea typeface="Times New Roman" panose="02020603050405020304" pitchFamily="18" charset="0"/>
                        </a:rPr>
                        <a:t>53%</a:t>
                      </a:r>
                      <a:endParaRPr lang="en-GB" sz="160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a:noFill/>
                    </a:lnT>
                    <a:lnB>
                      <a:noFill/>
                    </a:lnB>
                  </a:tcPr>
                </a:tc>
                <a:tc>
                  <a:txBody>
                    <a:bodyPr/>
                    <a:lstStyle/>
                    <a:p>
                      <a:pPr algn="ctr">
                        <a:spcAft>
                          <a:spcPts val="0"/>
                        </a:spcAft>
                      </a:pPr>
                      <a:r>
                        <a:rPr lang="es-ES" sz="1600" dirty="0">
                          <a:solidFill>
                            <a:srgbClr val="000000"/>
                          </a:solidFill>
                          <a:effectLst/>
                          <a:latin typeface="Times New Roman" panose="02020603050405020304" pitchFamily="18" charset="0"/>
                          <a:ea typeface="Times New Roman" panose="02020603050405020304" pitchFamily="18" charset="0"/>
                        </a:rPr>
                        <a:t>20</a:t>
                      </a:r>
                      <a:endParaRPr lang="en-GB" sz="1600" dirty="0">
                        <a:solidFill>
                          <a:srgbClr val="000000"/>
                        </a:solidFill>
                        <a:effectLst/>
                        <a:latin typeface="Times New Roman" panose="02020603050405020304" pitchFamily="18" charset="0"/>
                        <a:ea typeface="Times New Roman" panose="02020603050405020304" pitchFamily="18" charset="0"/>
                      </a:endParaRPr>
                    </a:p>
                  </a:txBody>
                  <a:tcPr marL="44450" marR="44450" marT="0" marB="0" anchor="b">
                    <a:lnL w="12700" cap="flat" cmpd="sng" algn="ctr">
                      <a:solidFill>
                        <a:srgbClr val="000000"/>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915087889"/>
                  </a:ext>
                </a:extLst>
              </a:tr>
            </a:tbl>
          </a:graphicData>
        </a:graphic>
      </p:graphicFrame>
    </p:spTree>
    <p:extLst>
      <p:ext uri="{BB962C8B-B14F-4D97-AF65-F5344CB8AC3E}">
        <p14:creationId xmlns:p14="http://schemas.microsoft.com/office/powerpoint/2010/main" val="1691795086"/>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22</a:t>
            </a:fld>
            <a:endParaRPr lang="en-IN" dirty="0"/>
          </a:p>
        </p:txBody>
      </p:sp>
      <p:sp>
        <p:nvSpPr>
          <p:cNvPr id="2" name="1 Título"/>
          <p:cNvSpPr txBox="1">
            <a:spLocks noGrp="1"/>
          </p:cNvSpPr>
          <p:nvPr>
            <p:ph type="title" idx="4294967295"/>
          </p:nvPr>
        </p:nvSpPr>
        <p:spPr>
          <a:xfrm>
            <a:off x="0" y="193675"/>
            <a:ext cx="9359900" cy="88582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Summary</a:t>
            </a:r>
          </a:p>
        </p:txBody>
      </p:sp>
      <p:sp>
        <p:nvSpPr>
          <p:cNvPr id="3" name="2 CuadroTexto"/>
          <p:cNvSpPr txBox="1"/>
          <p:nvPr/>
        </p:nvSpPr>
        <p:spPr>
          <a:xfrm>
            <a:off x="1296000" y="1547589"/>
            <a:ext cx="3481764" cy="5577702"/>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800"/>
              </a:spcBef>
              <a:spcAft>
                <a:spcPts val="1800"/>
              </a:spcAft>
              <a:buSzPct val="45000"/>
              <a:buFont typeface="StarSymbol"/>
              <a:buChar char="●"/>
              <a:tabLst/>
            </a:pPr>
            <a:r>
              <a:rPr lang="en-US" sz="2600" b="0" i="0" u="none" strike="noStrike" kern="1200" dirty="0">
                <a:ln>
                  <a:noFill/>
                </a:ln>
                <a:latin typeface="DejaVu Sans" pitchFamily="34"/>
                <a:ea typeface="DejaVu Sans" pitchFamily="2"/>
                <a:cs typeface="Lohit Hindi" pitchFamily="2"/>
              </a:rPr>
              <a:t>Introduction</a:t>
            </a:r>
          </a:p>
          <a:p>
            <a:pPr lvl="0" hangingPunct="0">
              <a:spcBef>
                <a:spcPts val="1800"/>
              </a:spcBef>
              <a:spcAft>
                <a:spcPts val="1800"/>
              </a:spcAft>
            </a:pPr>
            <a:r>
              <a:rPr lang="en-US" sz="2600" dirty="0">
                <a:latin typeface="DejaVu Sans" pitchFamily="34"/>
                <a:ea typeface="DejaVu Sans" pitchFamily="2"/>
                <a:cs typeface="Lohit Hindi" pitchFamily="2"/>
              </a:rPr>
              <a:t>Conceptual Design</a:t>
            </a:r>
            <a:endParaRPr lang="en-US" sz="2600" b="0" i="0" u="none" strike="noStrike" kern="1200" dirty="0">
              <a:ln>
                <a:noFill/>
              </a:ln>
              <a:latin typeface="DejaVu Sans" pitchFamily="34"/>
              <a:ea typeface="DejaVu Sans" pitchFamily="2"/>
              <a:cs typeface="Lohit Hindi" pitchFamily="2"/>
            </a:endParaRPr>
          </a:p>
          <a:p>
            <a:pPr marL="0" marR="0" lvl="0" indent="0" algn="l" rtl="0" hangingPunct="0">
              <a:lnSpc>
                <a:spcPct val="100000"/>
              </a:lnSpc>
              <a:spcBef>
                <a:spcPts val="1800"/>
              </a:spcBef>
              <a:spcAft>
                <a:spcPts val="1800"/>
              </a:spcAft>
              <a:buSzPct val="45000"/>
              <a:buFont typeface="StarSymbol"/>
              <a:buChar char="●"/>
              <a:tabLst/>
            </a:pPr>
            <a:r>
              <a:rPr lang="en-US" sz="2600" dirty="0">
                <a:latin typeface="DejaVu Sans" pitchFamily="34"/>
                <a:ea typeface="DejaVu Sans" pitchFamily="2"/>
                <a:cs typeface="Lohit Hindi" pitchFamily="2"/>
              </a:rPr>
              <a:t>Mechanical Design</a:t>
            </a: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DejaVu Sans" pitchFamily="34"/>
                <a:ea typeface="DejaVu Sans" pitchFamily="2"/>
                <a:cs typeface="Lohit Hindi" pitchFamily="2"/>
              </a:rPr>
              <a:t>Analog Front End</a:t>
            </a: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DejaVu Sans" pitchFamily="34"/>
                <a:ea typeface="DejaVu Sans" pitchFamily="2"/>
                <a:cs typeface="Lohit Hindi" pitchFamily="2"/>
              </a:rPr>
              <a:t>Control System</a:t>
            </a:r>
          </a:p>
          <a:p>
            <a:pPr lvl="0" hangingPunct="0">
              <a:spcBef>
                <a:spcPts val="1800"/>
              </a:spcBef>
              <a:spcAft>
                <a:spcPts val="1800"/>
              </a:spcAft>
            </a:pPr>
            <a:r>
              <a:rPr lang="en-US" sz="2600" dirty="0">
                <a:solidFill>
                  <a:schemeClr val="bg1">
                    <a:lumMod val="65000"/>
                  </a:schemeClr>
                </a:solidFill>
                <a:latin typeface="DejaVu Sans" pitchFamily="34"/>
                <a:ea typeface="DejaVu Sans" pitchFamily="2"/>
                <a:cs typeface="Lohit Hindi" pitchFamily="2"/>
              </a:rPr>
              <a:t>Product Integration</a:t>
            </a:r>
          </a:p>
          <a:p>
            <a:pPr lvl="0" hangingPunct="0">
              <a:spcBef>
                <a:spcPts val="1800"/>
              </a:spcBef>
              <a:spcAft>
                <a:spcPts val="1800"/>
              </a:spcAft>
            </a:pPr>
            <a:r>
              <a:rPr lang="en-US" sz="2600" dirty="0">
                <a:solidFill>
                  <a:schemeClr val="bg1">
                    <a:lumMod val="65000"/>
                  </a:schemeClr>
                </a:solidFill>
                <a:latin typeface="DejaVu Sans" pitchFamily="34"/>
                <a:ea typeface="DejaVu Sans" pitchFamily="2"/>
                <a:cs typeface="Lohit Hindi" pitchFamily="2"/>
              </a:rPr>
              <a:t>Conclusions</a:t>
            </a:r>
          </a:p>
        </p:txBody>
      </p:sp>
    </p:spTree>
    <p:extLst>
      <p:ext uri="{BB962C8B-B14F-4D97-AF65-F5344CB8AC3E}">
        <p14:creationId xmlns:p14="http://schemas.microsoft.com/office/powerpoint/2010/main" val="772384814"/>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xmlns="" id="{2197252F-BC15-436D-A54E-243F849F14AF}"/>
              </a:ext>
            </a:extLst>
          </p:cNvPr>
          <p:cNvPicPr>
            <a:picLocks noChangeAspect="1"/>
          </p:cNvPicPr>
          <p:nvPr/>
        </p:nvPicPr>
        <p:blipFill>
          <a:blip r:embed="rId3"/>
          <a:stretch>
            <a:fillRect/>
          </a:stretch>
        </p:blipFill>
        <p:spPr>
          <a:xfrm>
            <a:off x="5496393" y="2699717"/>
            <a:ext cx="4079248" cy="4708723"/>
          </a:xfrm>
          <a:prstGeom prst="rect">
            <a:avLst/>
          </a:prstGeom>
        </p:spPr>
      </p:pic>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Mechanical Design</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23</a:t>
            </a:fld>
            <a:endParaRPr lang="en-IN" dirty="0"/>
          </a:p>
        </p:txBody>
      </p:sp>
      <p:sp>
        <p:nvSpPr>
          <p:cNvPr id="4" name="Content Placeholder 3">
            <a:extLst>
              <a:ext uri="{FF2B5EF4-FFF2-40B4-BE49-F238E27FC236}">
                <a16:creationId xmlns:a16="http://schemas.microsoft.com/office/drawing/2014/main" xmlns="" id="{F7E2DC04-DD52-4041-8A03-D12DDF3670B9}"/>
              </a:ext>
            </a:extLst>
          </p:cNvPr>
          <p:cNvSpPr>
            <a:spLocks noGrp="1"/>
          </p:cNvSpPr>
          <p:nvPr>
            <p:ph idx="1"/>
          </p:nvPr>
        </p:nvSpPr>
        <p:spPr/>
        <p:txBody>
          <a:bodyPr/>
          <a:lstStyle/>
          <a:p>
            <a:pPr algn="l"/>
            <a:r>
              <a:rPr lang="en-GB" dirty="0"/>
              <a:t>MEBT-BI-FC90 Technical Specifications for the ESS MEBT FC</a:t>
            </a:r>
            <a:endParaRPr lang="en-GB" dirty="0">
              <a:solidFill>
                <a:srgbClr val="000000"/>
              </a:solidFill>
              <a:latin typeface="Times New Roman" panose="02020603050405020304" pitchFamily="18" charset="0"/>
              <a:ea typeface="Times New Roman" panose="02020603050405020304" pitchFamily="18" charset="0"/>
            </a:endParaRPr>
          </a:p>
          <a:p>
            <a:pPr algn="l"/>
            <a:r>
              <a:rPr lang="en-GB" dirty="0"/>
              <a:t>FC Drawings</a:t>
            </a:r>
          </a:p>
          <a:p>
            <a:pPr algn="l"/>
            <a:r>
              <a:rPr lang="en-GB" dirty="0"/>
              <a:t>CAD Conceptual Design</a:t>
            </a:r>
            <a:endParaRPr lang="en-GB" dirty="0">
              <a:solidFill>
                <a:srgbClr val="000000"/>
              </a:solidFill>
              <a:latin typeface="Times New Roman" panose="02020603050405020304" pitchFamily="18" charset="0"/>
              <a:ea typeface="Times New Roman" panose="02020603050405020304" pitchFamily="18" charset="0"/>
            </a:endParaRPr>
          </a:p>
          <a:p>
            <a:endParaRPr lang="en-GB" dirty="0"/>
          </a:p>
        </p:txBody>
      </p:sp>
    </p:spTree>
    <p:extLst>
      <p:ext uri="{BB962C8B-B14F-4D97-AF65-F5344CB8AC3E}">
        <p14:creationId xmlns:p14="http://schemas.microsoft.com/office/powerpoint/2010/main" val="1414303492"/>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24</a:t>
            </a:fld>
            <a:endParaRPr lang="en-IN" dirty="0"/>
          </a:p>
        </p:txBody>
      </p:sp>
      <p:sp>
        <p:nvSpPr>
          <p:cNvPr id="2" name="1 Título"/>
          <p:cNvSpPr txBox="1">
            <a:spLocks noGrp="1"/>
          </p:cNvSpPr>
          <p:nvPr>
            <p:ph type="title" idx="4294967295"/>
          </p:nvPr>
        </p:nvSpPr>
        <p:spPr>
          <a:xfrm>
            <a:off x="0" y="298450"/>
            <a:ext cx="9359900" cy="67627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Mechanical Design</a:t>
            </a:r>
          </a:p>
        </p:txBody>
      </p:sp>
      <p:pic>
        <p:nvPicPr>
          <p:cNvPr id="26" name="Picture 25">
            <a:extLst>
              <a:ext uri="{FF2B5EF4-FFF2-40B4-BE49-F238E27FC236}">
                <a16:creationId xmlns:a16="http://schemas.microsoft.com/office/drawing/2014/main" xmlns="" id="{81DFA85E-0CD7-45DB-B845-27FF522A8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63848" y="1475581"/>
            <a:ext cx="8053663" cy="5726508"/>
          </a:xfrm>
          <a:prstGeom prst="rect">
            <a:avLst/>
          </a:prstGeom>
          <a:noFill/>
        </p:spPr>
      </p:pic>
    </p:spTree>
    <p:extLst>
      <p:ext uri="{BB962C8B-B14F-4D97-AF65-F5344CB8AC3E}">
        <p14:creationId xmlns:p14="http://schemas.microsoft.com/office/powerpoint/2010/main" val="854004012"/>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25</a:t>
            </a:fld>
            <a:endParaRPr lang="en-IN" dirty="0"/>
          </a:p>
        </p:txBody>
      </p:sp>
      <p:sp>
        <p:nvSpPr>
          <p:cNvPr id="2" name="1 Título"/>
          <p:cNvSpPr txBox="1">
            <a:spLocks noGrp="1"/>
          </p:cNvSpPr>
          <p:nvPr>
            <p:ph type="title" idx="4294967295"/>
          </p:nvPr>
        </p:nvSpPr>
        <p:spPr>
          <a:xfrm>
            <a:off x="0" y="298450"/>
            <a:ext cx="9359900" cy="67627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FC Requirements</a:t>
            </a:r>
          </a:p>
        </p:txBody>
      </p:sp>
      <p:graphicFrame>
        <p:nvGraphicFramePr>
          <p:cNvPr id="8" name="Table 7">
            <a:extLst>
              <a:ext uri="{FF2B5EF4-FFF2-40B4-BE49-F238E27FC236}">
                <a16:creationId xmlns:a16="http://schemas.microsoft.com/office/drawing/2014/main" xmlns="" id="{DEADB74A-0A31-49B9-8A05-8B96BCC10F03}"/>
              </a:ext>
            </a:extLst>
          </p:cNvPr>
          <p:cNvGraphicFramePr>
            <a:graphicFrameLocks noGrp="1"/>
          </p:cNvGraphicFramePr>
          <p:nvPr>
            <p:extLst>
              <p:ext uri="{D42A27DB-BD31-4B8C-83A1-F6EECF244321}">
                <p14:modId xmlns:p14="http://schemas.microsoft.com/office/powerpoint/2010/main" val="3154601967"/>
              </p:ext>
            </p:extLst>
          </p:nvPr>
        </p:nvGraphicFramePr>
        <p:xfrm>
          <a:off x="431800" y="1439862"/>
          <a:ext cx="4218041" cy="5794285"/>
        </p:xfrm>
        <a:graphic>
          <a:graphicData uri="http://schemas.openxmlformats.org/drawingml/2006/table">
            <a:tbl>
              <a:tblPr firstRow="1" firstCol="1" bandRow="1">
                <a:tableStyleId>{5940675A-B579-460E-94D1-54222C63F5DA}</a:tableStyleId>
              </a:tblPr>
              <a:tblGrid>
                <a:gridCol w="1691676">
                  <a:extLst>
                    <a:ext uri="{9D8B030D-6E8A-4147-A177-3AD203B41FA5}">
                      <a16:colId xmlns:a16="http://schemas.microsoft.com/office/drawing/2014/main" xmlns="" val="3651701202"/>
                    </a:ext>
                  </a:extLst>
                </a:gridCol>
                <a:gridCol w="2526365">
                  <a:extLst>
                    <a:ext uri="{9D8B030D-6E8A-4147-A177-3AD203B41FA5}">
                      <a16:colId xmlns:a16="http://schemas.microsoft.com/office/drawing/2014/main" xmlns="" val="669523812"/>
                    </a:ext>
                  </a:extLst>
                </a:gridCol>
              </a:tblGrid>
              <a:tr h="124388">
                <a:tc>
                  <a:txBody>
                    <a:bodyPr/>
                    <a:lstStyle/>
                    <a:p>
                      <a:pPr indent="-37465" algn="ctr">
                        <a:spcAft>
                          <a:spcPts val="0"/>
                        </a:spcAft>
                      </a:pPr>
                      <a:r>
                        <a:rPr lang="es-ES" sz="1000" b="1">
                          <a:effectLst/>
                        </a:rPr>
                        <a:t>Parameter</a:t>
                      </a:r>
                      <a:endParaRPr lang="en-GB" sz="1000" b="1">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indent="-37465" algn="ctr">
                        <a:spcAft>
                          <a:spcPts val="0"/>
                        </a:spcAft>
                      </a:pPr>
                      <a:r>
                        <a:rPr lang="es-ES" sz="1000" b="1" dirty="0" err="1">
                          <a:effectLst/>
                        </a:rPr>
                        <a:t>Description</a:t>
                      </a:r>
                      <a:endParaRPr lang="en-GB" sz="1000" b="1" dirty="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2608953283"/>
                  </a:ext>
                </a:extLst>
              </a:tr>
              <a:tr h="124388">
                <a:tc>
                  <a:txBody>
                    <a:bodyPr/>
                    <a:lstStyle/>
                    <a:p>
                      <a:pPr algn="ctr">
                        <a:spcAft>
                          <a:spcPts val="0"/>
                        </a:spcAft>
                      </a:pPr>
                      <a:r>
                        <a:rPr lang="es-ES" sz="1000">
                          <a:effectLst/>
                        </a:rPr>
                        <a:t>Beam Irradiation</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3.63 MeV - 62.5 mA</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3222800623"/>
                  </a:ext>
                </a:extLst>
              </a:tr>
              <a:tr h="124388">
                <a:tc>
                  <a:txBody>
                    <a:bodyPr/>
                    <a:lstStyle/>
                    <a:p>
                      <a:pPr algn="ctr">
                        <a:spcAft>
                          <a:spcPts val="0"/>
                        </a:spcAft>
                      </a:pPr>
                      <a:r>
                        <a:rPr lang="es-ES" sz="1000">
                          <a:effectLst/>
                        </a:rPr>
                        <a:t>Peak Beam Power</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230 kW</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72441745"/>
                  </a:ext>
                </a:extLst>
              </a:tr>
              <a:tr h="124388">
                <a:tc>
                  <a:txBody>
                    <a:bodyPr/>
                    <a:lstStyle/>
                    <a:p>
                      <a:pPr algn="ctr">
                        <a:spcAft>
                          <a:spcPts val="0"/>
                        </a:spcAft>
                      </a:pPr>
                      <a:r>
                        <a:rPr lang="es-ES" sz="1000">
                          <a:effectLst/>
                        </a:rPr>
                        <a:t>Average Beam Power</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16 W</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2742373007"/>
                  </a:ext>
                </a:extLst>
              </a:tr>
              <a:tr h="124388">
                <a:tc>
                  <a:txBody>
                    <a:bodyPr/>
                    <a:lstStyle/>
                    <a:p>
                      <a:pPr algn="ctr">
                        <a:spcAft>
                          <a:spcPts val="0"/>
                        </a:spcAft>
                      </a:pPr>
                      <a:r>
                        <a:rPr lang="es-ES" sz="1000">
                          <a:effectLst/>
                        </a:rPr>
                        <a:t>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endParaRPr lang="en-GB" sz="1000">
                        <a:effectLst/>
                        <a:latin typeface="Times New Roman" panose="02020603050405020304" pitchFamily="18" charset="0"/>
                      </a:endParaRPr>
                    </a:p>
                  </a:txBody>
                  <a:tcPr marL="44780" marR="44780" marT="0" marB="0" anchor="b"/>
                </a:tc>
                <a:extLst>
                  <a:ext uri="{0D108BD9-81ED-4DB2-BD59-A6C34878D82A}">
                    <a16:rowId xmlns:a16="http://schemas.microsoft.com/office/drawing/2014/main" xmlns="" val="536900517"/>
                  </a:ext>
                </a:extLst>
              </a:tr>
              <a:tr h="248776">
                <a:tc>
                  <a:txBody>
                    <a:bodyPr/>
                    <a:lstStyle/>
                    <a:p>
                      <a:pPr algn="ctr">
                        <a:spcAft>
                          <a:spcPts val="0"/>
                        </a:spcAft>
                      </a:pPr>
                      <a:r>
                        <a:rPr lang="es-ES" sz="1000">
                          <a:effectLst/>
                        </a:rPr>
                        <a:t>Temperature</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ctr"/>
                </a:tc>
                <a:tc>
                  <a:txBody>
                    <a:bodyPr/>
                    <a:lstStyle/>
                    <a:p>
                      <a:pPr algn="ctr">
                        <a:spcAft>
                          <a:spcPts val="0"/>
                        </a:spcAft>
                      </a:pPr>
                      <a:r>
                        <a:rPr lang="en-GB" sz="1000">
                          <a:effectLst/>
                        </a:rPr>
                        <a:t>Body Cup 5-200 ºC</a:t>
                      </a:r>
                      <a:br>
                        <a:rPr lang="en-GB" sz="1000">
                          <a:effectLst/>
                        </a:rPr>
                      </a:br>
                      <a:r>
                        <a:rPr lang="en-GB" sz="1000">
                          <a:effectLst/>
                        </a:rPr>
                        <a:t>Actuator System 5-50 ºC</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973889952"/>
                  </a:ext>
                </a:extLst>
              </a:tr>
              <a:tr h="155485">
                <a:tc>
                  <a:txBody>
                    <a:bodyPr/>
                    <a:lstStyle/>
                    <a:p>
                      <a:pPr algn="ctr">
                        <a:spcAft>
                          <a:spcPts val="0"/>
                        </a:spcAft>
                      </a:pPr>
                      <a:r>
                        <a:rPr lang="es-ES" sz="1000">
                          <a:effectLst/>
                        </a:rPr>
                        <a:t>Vacuum Conditions</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dirty="0">
                          <a:effectLst/>
                        </a:rPr>
                        <a:t>10</a:t>
                      </a:r>
                      <a:r>
                        <a:rPr lang="es-ES" sz="1000" baseline="30000" dirty="0">
                          <a:effectLst/>
                        </a:rPr>
                        <a:t>-7</a:t>
                      </a:r>
                      <a:r>
                        <a:rPr lang="es-ES" sz="1000" dirty="0">
                          <a:effectLst/>
                        </a:rPr>
                        <a:t> mbar</a:t>
                      </a:r>
                      <a:endParaRPr lang="en-GB" sz="1000" dirty="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1912149356"/>
                  </a:ext>
                </a:extLst>
              </a:tr>
              <a:tr h="124388">
                <a:tc>
                  <a:txBody>
                    <a:bodyPr/>
                    <a:lstStyle/>
                    <a:p>
                      <a:pPr algn="ctr">
                        <a:spcAft>
                          <a:spcPts val="0"/>
                        </a:spcAft>
                      </a:pPr>
                      <a:r>
                        <a:rPr lang="es-ES" sz="1000">
                          <a:effectLst/>
                        </a:rPr>
                        <a:t>Refrigeration</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dirty="0">
                          <a:effectLst/>
                        </a:rPr>
                        <a:t>25 </a:t>
                      </a:r>
                      <a:r>
                        <a:rPr lang="es-ES" sz="1000" dirty="0" err="1">
                          <a:effectLst/>
                        </a:rPr>
                        <a:t>ºC</a:t>
                      </a:r>
                      <a:r>
                        <a:rPr lang="es-ES" sz="1000" dirty="0">
                          <a:effectLst/>
                        </a:rPr>
                        <a:t>, 5 bar, 2 l/min</a:t>
                      </a:r>
                      <a:endParaRPr lang="en-GB" sz="1000" dirty="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2430078029"/>
                  </a:ext>
                </a:extLst>
              </a:tr>
              <a:tr h="124388">
                <a:tc>
                  <a:txBody>
                    <a:bodyPr/>
                    <a:lstStyle/>
                    <a:p>
                      <a:pPr algn="ctr">
                        <a:spcAft>
                          <a:spcPts val="0"/>
                        </a:spcAft>
                      </a:pPr>
                      <a:r>
                        <a:rPr lang="es-ES" sz="1000">
                          <a:effectLst/>
                        </a:rPr>
                        <a:t>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endParaRPr lang="en-GB" sz="1000">
                        <a:effectLst/>
                        <a:latin typeface="Times New Roman" panose="02020603050405020304" pitchFamily="18" charset="0"/>
                      </a:endParaRPr>
                    </a:p>
                  </a:txBody>
                  <a:tcPr marL="44780" marR="44780" marT="0" marB="0" anchor="b"/>
                </a:tc>
                <a:extLst>
                  <a:ext uri="{0D108BD9-81ED-4DB2-BD59-A6C34878D82A}">
                    <a16:rowId xmlns:a16="http://schemas.microsoft.com/office/drawing/2014/main" xmlns="" val="3048966511"/>
                  </a:ext>
                </a:extLst>
              </a:tr>
              <a:tr h="124388">
                <a:tc>
                  <a:txBody>
                    <a:bodyPr/>
                    <a:lstStyle/>
                    <a:p>
                      <a:pPr algn="ctr">
                        <a:spcAft>
                          <a:spcPts val="0"/>
                        </a:spcAft>
                      </a:pPr>
                      <a:r>
                        <a:rPr lang="es-ES" sz="1000">
                          <a:effectLst/>
                        </a:rPr>
                        <a:t>Faraday Cup Weight</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~10 kg</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2533826253"/>
                  </a:ext>
                </a:extLst>
              </a:tr>
              <a:tr h="124388">
                <a:tc>
                  <a:txBody>
                    <a:bodyPr/>
                    <a:lstStyle/>
                    <a:p>
                      <a:pPr algn="ctr">
                        <a:spcAft>
                          <a:spcPts val="0"/>
                        </a:spcAft>
                      </a:pPr>
                      <a:r>
                        <a:rPr lang="es-ES" sz="1000">
                          <a:effectLst/>
                        </a:rPr>
                        <a:t>Body Cup Weight</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~1 kg</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2700319872"/>
                  </a:ext>
                </a:extLst>
              </a:tr>
              <a:tr h="124388">
                <a:tc>
                  <a:txBody>
                    <a:bodyPr/>
                    <a:lstStyle/>
                    <a:p>
                      <a:pPr algn="ctr">
                        <a:spcAft>
                          <a:spcPts val="0"/>
                        </a:spcAft>
                      </a:pPr>
                      <a:r>
                        <a:rPr lang="es-ES" sz="1000">
                          <a:effectLst/>
                        </a:rPr>
                        <a:t>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endParaRPr lang="en-GB" sz="1000">
                        <a:effectLst/>
                        <a:latin typeface="Times New Roman" panose="02020603050405020304" pitchFamily="18" charset="0"/>
                      </a:endParaRPr>
                    </a:p>
                  </a:txBody>
                  <a:tcPr marL="44780" marR="44780" marT="0" marB="0" anchor="b"/>
                </a:tc>
                <a:extLst>
                  <a:ext uri="{0D108BD9-81ED-4DB2-BD59-A6C34878D82A}">
                    <a16:rowId xmlns:a16="http://schemas.microsoft.com/office/drawing/2014/main" xmlns="" val="2408271732"/>
                  </a:ext>
                </a:extLst>
              </a:tr>
              <a:tr h="497552">
                <a:tc>
                  <a:txBody>
                    <a:bodyPr/>
                    <a:lstStyle/>
                    <a:p>
                      <a:pPr algn="ctr">
                        <a:spcAft>
                          <a:spcPts val="0"/>
                        </a:spcAft>
                      </a:pPr>
                      <a:r>
                        <a:rPr lang="es-ES" sz="1000">
                          <a:effectLst/>
                        </a:rPr>
                        <a:t>Body Cup Materials</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ctr"/>
                </a:tc>
                <a:tc>
                  <a:txBody>
                    <a:bodyPr/>
                    <a:lstStyle/>
                    <a:p>
                      <a:pPr algn="ctr">
                        <a:spcAft>
                          <a:spcPts val="0"/>
                        </a:spcAft>
                      </a:pPr>
                      <a:r>
                        <a:rPr lang="en-GB" sz="1000">
                          <a:effectLst/>
                        </a:rPr>
                        <a:t>Graphite Collector</a:t>
                      </a:r>
                      <a:br>
                        <a:rPr lang="en-GB" sz="1000">
                          <a:effectLst/>
                        </a:rPr>
                      </a:br>
                      <a:r>
                        <a:rPr lang="en-GB" sz="1000">
                          <a:effectLst/>
                        </a:rPr>
                        <a:t>Stainless Steel Body</a:t>
                      </a:r>
                      <a:br>
                        <a:rPr lang="en-GB" sz="1000">
                          <a:effectLst/>
                        </a:rPr>
                      </a:br>
                      <a:r>
                        <a:rPr lang="en-GB" sz="1000">
                          <a:effectLst/>
                        </a:rPr>
                        <a:t>Copper Repeller</a:t>
                      </a:r>
                      <a:br>
                        <a:rPr lang="en-GB" sz="1000">
                          <a:effectLst/>
                        </a:rPr>
                      </a:br>
                      <a:r>
                        <a:rPr lang="en-GB" sz="1000">
                          <a:effectLst/>
                        </a:rPr>
                        <a:t>Alumina/Macor Insulators</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1470638599"/>
                  </a:ext>
                </a:extLst>
              </a:tr>
              <a:tr h="124388">
                <a:tc>
                  <a:txBody>
                    <a:bodyPr/>
                    <a:lstStyle/>
                    <a:p>
                      <a:pPr algn="ctr">
                        <a:spcAft>
                          <a:spcPts val="0"/>
                        </a:spcAft>
                      </a:pPr>
                      <a:r>
                        <a:rPr lang="en-GB" sz="1000">
                          <a:effectLst/>
                        </a:rPr>
                        <a:t>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endParaRPr lang="en-GB" sz="1000">
                        <a:effectLst/>
                        <a:latin typeface="Times New Roman" panose="02020603050405020304" pitchFamily="18" charset="0"/>
                      </a:endParaRPr>
                    </a:p>
                  </a:txBody>
                  <a:tcPr marL="44780" marR="44780" marT="0" marB="0" anchor="b"/>
                </a:tc>
                <a:extLst>
                  <a:ext uri="{0D108BD9-81ED-4DB2-BD59-A6C34878D82A}">
                    <a16:rowId xmlns:a16="http://schemas.microsoft.com/office/drawing/2014/main" xmlns="" val="4074127447"/>
                  </a:ext>
                </a:extLst>
              </a:tr>
              <a:tr h="124388">
                <a:tc>
                  <a:txBody>
                    <a:bodyPr/>
                    <a:lstStyle/>
                    <a:p>
                      <a:pPr algn="ctr">
                        <a:spcAft>
                          <a:spcPts val="0"/>
                        </a:spcAft>
                      </a:pPr>
                      <a:r>
                        <a:rPr lang="es-ES" sz="1000">
                          <a:effectLst/>
                        </a:rPr>
                        <a:t>Mounting Orientation</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45º</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104312740"/>
                  </a:ext>
                </a:extLst>
              </a:tr>
              <a:tr h="124388">
                <a:tc>
                  <a:txBody>
                    <a:bodyPr/>
                    <a:lstStyle/>
                    <a:p>
                      <a:pPr algn="ctr">
                        <a:spcAft>
                          <a:spcPts val="0"/>
                        </a:spcAft>
                      </a:pPr>
                      <a:r>
                        <a:rPr lang="es-ES" sz="1000">
                          <a:effectLst/>
                        </a:rPr>
                        <a:t>Mounting Flange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CF100</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1954524941"/>
                  </a:ext>
                </a:extLst>
              </a:tr>
              <a:tr h="124388">
                <a:tc>
                  <a:txBody>
                    <a:bodyPr/>
                    <a:lstStyle/>
                    <a:p>
                      <a:pPr algn="ctr">
                        <a:spcAft>
                          <a:spcPts val="0"/>
                        </a:spcAft>
                      </a:pPr>
                      <a:r>
                        <a:rPr lang="en-GB" sz="1000">
                          <a:effectLst/>
                        </a:rPr>
                        <a:t>Mounting flange to beam axis distance</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273 mm</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201969382"/>
                  </a:ext>
                </a:extLst>
              </a:tr>
              <a:tr h="124388">
                <a:tc>
                  <a:txBody>
                    <a:bodyPr/>
                    <a:lstStyle/>
                    <a:p>
                      <a:pPr algn="ctr">
                        <a:spcAft>
                          <a:spcPts val="0"/>
                        </a:spcAft>
                      </a:pPr>
                      <a:r>
                        <a:rPr lang="es-ES" sz="1000">
                          <a:effectLst/>
                        </a:rPr>
                        <a:t>Mounting Flange Aperture</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86x58 mm</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2252694130"/>
                  </a:ext>
                </a:extLst>
              </a:tr>
              <a:tr h="124388">
                <a:tc>
                  <a:txBody>
                    <a:bodyPr/>
                    <a:lstStyle/>
                    <a:p>
                      <a:pPr algn="ctr">
                        <a:spcAft>
                          <a:spcPts val="0"/>
                        </a:spcAft>
                      </a:pPr>
                      <a:r>
                        <a:rPr lang="es-ES" sz="1000">
                          <a:effectLst/>
                        </a:rPr>
                        <a:t>Body Cup Diameter</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70 mm</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3950252462"/>
                  </a:ext>
                </a:extLst>
              </a:tr>
              <a:tr h="124388">
                <a:tc>
                  <a:txBody>
                    <a:bodyPr/>
                    <a:lstStyle/>
                    <a:p>
                      <a:pPr algn="ctr">
                        <a:spcAft>
                          <a:spcPts val="0"/>
                        </a:spcAft>
                      </a:pPr>
                      <a:r>
                        <a:rPr lang="es-ES" sz="1000">
                          <a:effectLst/>
                        </a:rPr>
                        <a:t>Body Cup Aperture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48 mm</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4022046668"/>
                  </a:ext>
                </a:extLst>
              </a:tr>
              <a:tr h="124388">
                <a:tc>
                  <a:txBody>
                    <a:bodyPr/>
                    <a:lstStyle/>
                    <a:p>
                      <a:pPr algn="ctr">
                        <a:spcAft>
                          <a:spcPts val="0"/>
                        </a:spcAft>
                      </a:pPr>
                      <a:r>
                        <a:rPr lang="es-ES" sz="1000">
                          <a:effectLst/>
                        </a:rPr>
                        <a:t>Stroke Distance</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80 mm</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616814960"/>
                  </a:ext>
                </a:extLst>
              </a:tr>
              <a:tr h="124388">
                <a:tc>
                  <a:txBody>
                    <a:bodyPr/>
                    <a:lstStyle/>
                    <a:p>
                      <a:pPr algn="ctr">
                        <a:spcAft>
                          <a:spcPts val="0"/>
                        </a:spcAft>
                      </a:pPr>
                      <a:r>
                        <a:rPr lang="es-ES" sz="1000">
                          <a:effectLst/>
                        </a:rPr>
                        <a:t>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endParaRPr lang="en-GB" sz="1000">
                        <a:effectLst/>
                        <a:latin typeface="Times New Roman" panose="02020603050405020304" pitchFamily="18" charset="0"/>
                      </a:endParaRPr>
                    </a:p>
                  </a:txBody>
                  <a:tcPr marL="44780" marR="44780" marT="0" marB="0" anchor="b"/>
                </a:tc>
                <a:extLst>
                  <a:ext uri="{0D108BD9-81ED-4DB2-BD59-A6C34878D82A}">
                    <a16:rowId xmlns:a16="http://schemas.microsoft.com/office/drawing/2014/main" xmlns="" val="1843916719"/>
                  </a:ext>
                </a:extLst>
              </a:tr>
              <a:tr h="124388">
                <a:tc>
                  <a:txBody>
                    <a:bodyPr/>
                    <a:lstStyle/>
                    <a:p>
                      <a:pPr algn="ctr">
                        <a:spcAft>
                          <a:spcPts val="0"/>
                        </a:spcAft>
                      </a:pPr>
                      <a:r>
                        <a:rPr lang="es-ES" sz="1000">
                          <a:effectLst/>
                        </a:rPr>
                        <a:t>Repeller Voltage</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1000 V</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1549582424"/>
                  </a:ext>
                </a:extLst>
              </a:tr>
              <a:tr h="124388">
                <a:tc>
                  <a:txBody>
                    <a:bodyPr/>
                    <a:lstStyle/>
                    <a:p>
                      <a:pPr algn="ctr">
                        <a:spcAft>
                          <a:spcPts val="0"/>
                        </a:spcAft>
                      </a:pPr>
                      <a:r>
                        <a:rPr lang="es-ES" sz="1000">
                          <a:effectLst/>
                        </a:rPr>
                        <a:t>Collector Signal Connection</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BNC or SMA</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3312633015"/>
                  </a:ext>
                </a:extLst>
              </a:tr>
              <a:tr h="124388">
                <a:tc>
                  <a:txBody>
                    <a:bodyPr/>
                    <a:lstStyle/>
                    <a:p>
                      <a:pPr algn="ctr">
                        <a:spcAft>
                          <a:spcPts val="0"/>
                        </a:spcAft>
                      </a:pPr>
                      <a:r>
                        <a:rPr lang="es-ES" sz="1000">
                          <a:effectLst/>
                        </a:rPr>
                        <a:t>Repeller Power Supply Connection</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MHV</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406046341"/>
                  </a:ext>
                </a:extLst>
              </a:tr>
              <a:tr h="124388">
                <a:tc>
                  <a:txBody>
                    <a:bodyPr/>
                    <a:lstStyle/>
                    <a:p>
                      <a:pPr algn="ctr">
                        <a:spcAft>
                          <a:spcPts val="0"/>
                        </a:spcAft>
                      </a:pPr>
                      <a:r>
                        <a:rPr lang="es-ES" sz="1000">
                          <a:effectLst/>
                        </a:rPr>
                        <a:t>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endParaRPr lang="en-GB" sz="1000">
                        <a:effectLst/>
                        <a:latin typeface="Times New Roman" panose="02020603050405020304" pitchFamily="18" charset="0"/>
                      </a:endParaRPr>
                    </a:p>
                  </a:txBody>
                  <a:tcPr marL="44780" marR="44780" marT="0" marB="0" anchor="b"/>
                </a:tc>
                <a:extLst>
                  <a:ext uri="{0D108BD9-81ED-4DB2-BD59-A6C34878D82A}">
                    <a16:rowId xmlns:a16="http://schemas.microsoft.com/office/drawing/2014/main" xmlns="" val="4050809193"/>
                  </a:ext>
                </a:extLst>
              </a:tr>
              <a:tr h="124388">
                <a:tc>
                  <a:txBody>
                    <a:bodyPr/>
                    <a:lstStyle/>
                    <a:p>
                      <a:pPr algn="ctr">
                        <a:spcAft>
                          <a:spcPts val="0"/>
                        </a:spcAft>
                      </a:pPr>
                      <a:r>
                        <a:rPr lang="es-ES" sz="1000">
                          <a:effectLst/>
                        </a:rPr>
                        <a:t>Pneumatic Actuator</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5-10 bars</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755982251"/>
                  </a:ext>
                </a:extLst>
              </a:tr>
              <a:tr h="124388">
                <a:tc>
                  <a:txBody>
                    <a:bodyPr/>
                    <a:lstStyle/>
                    <a:p>
                      <a:pPr algn="ctr">
                        <a:spcAft>
                          <a:spcPts val="0"/>
                        </a:spcAft>
                      </a:pPr>
                      <a:r>
                        <a:rPr lang="es-ES" sz="1000">
                          <a:effectLst/>
                        </a:rPr>
                        <a:t>Automatic Actuator Retraction</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Spring &gt; 250 N</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3633914061"/>
                  </a:ext>
                </a:extLst>
              </a:tr>
              <a:tr h="124388">
                <a:tc>
                  <a:txBody>
                    <a:bodyPr/>
                    <a:lstStyle/>
                    <a:p>
                      <a:pPr algn="ctr">
                        <a:spcAft>
                          <a:spcPts val="0"/>
                        </a:spcAft>
                      </a:pPr>
                      <a:r>
                        <a:rPr lang="es-ES" sz="1000">
                          <a:effectLst/>
                        </a:rPr>
                        <a:t> </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endParaRPr lang="en-GB" sz="1000">
                        <a:effectLst/>
                        <a:latin typeface="Times New Roman" panose="02020603050405020304" pitchFamily="18" charset="0"/>
                      </a:endParaRPr>
                    </a:p>
                  </a:txBody>
                  <a:tcPr marL="44780" marR="44780" marT="0" marB="0" anchor="b"/>
                </a:tc>
                <a:extLst>
                  <a:ext uri="{0D108BD9-81ED-4DB2-BD59-A6C34878D82A}">
                    <a16:rowId xmlns:a16="http://schemas.microsoft.com/office/drawing/2014/main" xmlns="" val="2372207906"/>
                  </a:ext>
                </a:extLst>
              </a:tr>
              <a:tr h="124388">
                <a:tc>
                  <a:txBody>
                    <a:bodyPr/>
                    <a:lstStyle/>
                    <a:p>
                      <a:pPr algn="ctr">
                        <a:spcAft>
                          <a:spcPts val="0"/>
                        </a:spcAft>
                      </a:pPr>
                      <a:r>
                        <a:rPr lang="en-GB" sz="1000">
                          <a:effectLst/>
                        </a:rPr>
                        <a:t>Machine Protection System Limit Switchers</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a:effectLst/>
                        </a:rPr>
                        <a:t>Integrated in the frame</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3526635961"/>
                  </a:ext>
                </a:extLst>
              </a:tr>
              <a:tr h="124388">
                <a:tc>
                  <a:txBody>
                    <a:bodyPr/>
                    <a:lstStyle/>
                    <a:p>
                      <a:pPr algn="ctr">
                        <a:spcAft>
                          <a:spcPts val="0"/>
                        </a:spcAft>
                      </a:pPr>
                      <a:r>
                        <a:rPr lang="es-ES" sz="1000">
                          <a:effectLst/>
                        </a:rPr>
                        <a:t>Local Control Limit Switchers</a:t>
                      </a:r>
                      <a:endParaRPr lang="en-GB" sz="100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tc>
                  <a:txBody>
                    <a:bodyPr/>
                    <a:lstStyle/>
                    <a:p>
                      <a:pPr algn="ctr">
                        <a:spcAft>
                          <a:spcPts val="0"/>
                        </a:spcAft>
                      </a:pPr>
                      <a:r>
                        <a:rPr lang="es-ES" sz="1000" dirty="0" err="1">
                          <a:effectLst/>
                        </a:rPr>
                        <a:t>Integrated</a:t>
                      </a:r>
                      <a:r>
                        <a:rPr lang="es-ES" sz="1000" dirty="0">
                          <a:effectLst/>
                        </a:rPr>
                        <a:t> in </a:t>
                      </a:r>
                      <a:r>
                        <a:rPr lang="es-ES" sz="1000" dirty="0" err="1">
                          <a:effectLst/>
                        </a:rPr>
                        <a:t>actuator</a:t>
                      </a:r>
                      <a:endParaRPr lang="en-GB" sz="1000" dirty="0">
                        <a:solidFill>
                          <a:srgbClr val="000000"/>
                        </a:solidFill>
                        <a:effectLst/>
                        <a:latin typeface="Times New Roman" panose="02020603050405020304" pitchFamily="18" charset="0"/>
                        <a:ea typeface="Times New Roman" panose="02020603050405020304" pitchFamily="18" charset="0"/>
                      </a:endParaRPr>
                    </a:p>
                  </a:txBody>
                  <a:tcPr marL="44780" marR="44780" marT="0" marB="0" anchor="b"/>
                </a:tc>
                <a:extLst>
                  <a:ext uri="{0D108BD9-81ED-4DB2-BD59-A6C34878D82A}">
                    <a16:rowId xmlns:a16="http://schemas.microsoft.com/office/drawing/2014/main" xmlns="" val="2264127188"/>
                  </a:ext>
                </a:extLst>
              </a:tr>
            </a:tbl>
          </a:graphicData>
        </a:graphic>
      </p:graphicFrame>
      <p:pic>
        <p:nvPicPr>
          <p:cNvPr id="9" name="Picture 8">
            <a:extLst>
              <a:ext uri="{FF2B5EF4-FFF2-40B4-BE49-F238E27FC236}">
                <a16:creationId xmlns:a16="http://schemas.microsoft.com/office/drawing/2014/main" xmlns="" id="{665F591A-A026-4CD2-BE53-471E8C51FE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799334" y="2483693"/>
            <a:ext cx="5115967" cy="3637677"/>
          </a:xfrm>
          <a:prstGeom prst="rect">
            <a:avLst/>
          </a:prstGeom>
          <a:noFill/>
        </p:spPr>
      </p:pic>
    </p:spTree>
    <p:extLst>
      <p:ext uri="{BB962C8B-B14F-4D97-AF65-F5344CB8AC3E}">
        <p14:creationId xmlns:p14="http://schemas.microsoft.com/office/powerpoint/2010/main" val="3921367787"/>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Proposal of Components</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26</a:t>
            </a:fld>
            <a:endParaRPr lang="en-IN" dirty="0"/>
          </a:p>
        </p:txBody>
      </p:sp>
      <p:pic>
        <p:nvPicPr>
          <p:cNvPr id="9" name="Picture 8">
            <a:extLst>
              <a:ext uri="{FF2B5EF4-FFF2-40B4-BE49-F238E27FC236}">
                <a16:creationId xmlns:a16="http://schemas.microsoft.com/office/drawing/2014/main" xmlns="" id="{665F591A-A026-4CD2-BE53-471E8C51FEA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749138" y="2699717"/>
            <a:ext cx="4204530" cy="2989605"/>
          </a:xfrm>
          <a:prstGeom prst="rect">
            <a:avLst/>
          </a:prstGeom>
          <a:noFill/>
        </p:spPr>
      </p:pic>
      <p:graphicFrame>
        <p:nvGraphicFramePr>
          <p:cNvPr id="4" name="Table 3">
            <a:extLst>
              <a:ext uri="{FF2B5EF4-FFF2-40B4-BE49-F238E27FC236}">
                <a16:creationId xmlns:a16="http://schemas.microsoft.com/office/drawing/2014/main" xmlns="" id="{A3561C6A-0821-4FCA-8181-124BA802750B}"/>
              </a:ext>
            </a:extLst>
          </p:cNvPr>
          <p:cNvGraphicFramePr>
            <a:graphicFrameLocks noGrp="1"/>
          </p:cNvGraphicFramePr>
          <p:nvPr>
            <p:extLst>
              <p:ext uri="{D42A27DB-BD31-4B8C-83A1-F6EECF244321}">
                <p14:modId xmlns:p14="http://schemas.microsoft.com/office/powerpoint/2010/main" val="3341840115"/>
              </p:ext>
            </p:extLst>
          </p:nvPr>
        </p:nvGraphicFramePr>
        <p:xfrm>
          <a:off x="145918" y="1403573"/>
          <a:ext cx="5400600" cy="5274351"/>
        </p:xfrm>
        <a:graphic>
          <a:graphicData uri="http://schemas.openxmlformats.org/drawingml/2006/table">
            <a:tbl>
              <a:tblPr firstRow="1" firstCol="1" bandRow="1">
                <a:tableStyleId>{5940675A-B579-460E-94D1-54222C63F5DA}</a:tableStyleId>
              </a:tblPr>
              <a:tblGrid>
                <a:gridCol w="1224136">
                  <a:extLst>
                    <a:ext uri="{9D8B030D-6E8A-4147-A177-3AD203B41FA5}">
                      <a16:colId xmlns:a16="http://schemas.microsoft.com/office/drawing/2014/main" xmlns="" val="744404799"/>
                    </a:ext>
                  </a:extLst>
                </a:gridCol>
                <a:gridCol w="1872208">
                  <a:extLst>
                    <a:ext uri="{9D8B030D-6E8A-4147-A177-3AD203B41FA5}">
                      <a16:colId xmlns:a16="http://schemas.microsoft.com/office/drawing/2014/main" xmlns="" val="2493068791"/>
                    </a:ext>
                  </a:extLst>
                </a:gridCol>
                <a:gridCol w="2304256">
                  <a:extLst>
                    <a:ext uri="{9D8B030D-6E8A-4147-A177-3AD203B41FA5}">
                      <a16:colId xmlns:a16="http://schemas.microsoft.com/office/drawing/2014/main" xmlns="" val="2101940545"/>
                    </a:ext>
                  </a:extLst>
                </a:gridCol>
              </a:tblGrid>
              <a:tr h="35718">
                <a:tc>
                  <a:txBody>
                    <a:bodyPr/>
                    <a:lstStyle/>
                    <a:p>
                      <a:pPr indent="-37465" algn="l">
                        <a:spcAft>
                          <a:spcPts val="0"/>
                        </a:spcAft>
                      </a:pPr>
                      <a:r>
                        <a:rPr lang="es-ES" sz="900" b="1" dirty="0" err="1">
                          <a:effectLst/>
                        </a:rPr>
                        <a:t>Component</a:t>
                      </a:r>
                      <a:endParaRPr lang="en-GB" sz="900" b="1"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indent="-37465" algn="l">
                        <a:spcAft>
                          <a:spcPts val="0"/>
                        </a:spcAft>
                      </a:pPr>
                      <a:r>
                        <a:rPr lang="es-ES" sz="900" b="1">
                          <a:effectLst/>
                        </a:rPr>
                        <a:t>SubComponents</a:t>
                      </a:r>
                      <a:endParaRPr lang="en-GB" sz="900" b="1">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indent="-37465" algn="l">
                        <a:spcAft>
                          <a:spcPts val="0"/>
                        </a:spcAft>
                      </a:pPr>
                      <a:r>
                        <a:rPr lang="es-ES" sz="900" b="1" dirty="0" err="1">
                          <a:effectLst/>
                        </a:rPr>
                        <a:t>Proposed</a:t>
                      </a:r>
                      <a:r>
                        <a:rPr lang="es-ES" sz="900" b="1" dirty="0">
                          <a:effectLst/>
                        </a:rPr>
                        <a:t> </a:t>
                      </a:r>
                      <a:r>
                        <a:rPr lang="es-ES" sz="900" b="1" dirty="0" err="1">
                          <a:effectLst/>
                        </a:rPr>
                        <a:t>Component</a:t>
                      </a:r>
                      <a:endParaRPr lang="en-GB" sz="900" b="1"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2834465720"/>
                  </a:ext>
                </a:extLst>
              </a:tr>
              <a:tr h="427469">
                <a:tc>
                  <a:txBody>
                    <a:bodyPr/>
                    <a:lstStyle/>
                    <a:p>
                      <a:pPr algn="l">
                        <a:spcAft>
                          <a:spcPts val="0"/>
                        </a:spcAft>
                      </a:pPr>
                      <a:r>
                        <a:rPr lang="en-GB" sz="900" dirty="0">
                          <a:effectLst/>
                        </a:rPr>
                        <a:t>Vessel (Out of the scope)</a:t>
                      </a:r>
                    </a:p>
                    <a:p>
                      <a:pPr algn="l">
                        <a:spcAft>
                          <a:spcPts val="0"/>
                        </a:spcAft>
                      </a:pPr>
                      <a:r>
                        <a:rPr lang="en-GB" sz="900" dirty="0">
                          <a:effectLst/>
                        </a:rPr>
                        <a:t>(MEBT-FC-2000-ESS)</a:t>
                      </a:r>
                      <a:endParaRPr lang="en-GB" sz="900"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ctr"/>
                </a:tc>
                <a:tc>
                  <a:txBody>
                    <a:bodyPr/>
                    <a:lstStyle/>
                    <a:p>
                      <a:pPr algn="l">
                        <a:spcAft>
                          <a:spcPts val="0"/>
                        </a:spcAft>
                      </a:pPr>
                      <a:r>
                        <a:rPr lang="en-GB" sz="900" dirty="0">
                          <a:effectLst/>
                        </a:rPr>
                        <a:t> </a:t>
                      </a:r>
                      <a:endParaRPr lang="en-GB" sz="900"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dirty="0">
                          <a:effectLst/>
                        </a:rPr>
                        <a:t> </a:t>
                      </a:r>
                      <a:endParaRPr lang="en-GB" sz="900"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2180200384"/>
                  </a:ext>
                </a:extLst>
              </a:tr>
              <a:tr h="320602">
                <a:tc>
                  <a:txBody>
                    <a:bodyPr/>
                    <a:lstStyle/>
                    <a:p>
                      <a:pPr algn="l">
                        <a:spcAft>
                          <a:spcPts val="0"/>
                        </a:spcAft>
                      </a:pPr>
                      <a:r>
                        <a:rPr lang="en-GB" sz="900" dirty="0">
                          <a:effectLst/>
                        </a:rPr>
                        <a:t>Faraday Cup</a:t>
                      </a:r>
                    </a:p>
                    <a:p>
                      <a:pPr algn="l">
                        <a:spcAft>
                          <a:spcPts val="0"/>
                        </a:spcAft>
                      </a:pPr>
                      <a:r>
                        <a:rPr lang="en-GB" sz="900" dirty="0">
                          <a:effectLst/>
                        </a:rPr>
                        <a:t>(MEBT-FC-1000-ESS)</a:t>
                      </a:r>
                      <a:endParaRPr lang="en-GB" sz="900"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778904216"/>
                  </a:ext>
                </a:extLst>
              </a:tr>
              <a:tr h="133584">
                <a:tc rowSpan="7">
                  <a:txBody>
                    <a:bodyPr/>
                    <a:lstStyle/>
                    <a:p>
                      <a:pPr algn="l">
                        <a:spcAft>
                          <a:spcPts val="0"/>
                        </a:spcAft>
                      </a:pPr>
                      <a:r>
                        <a:rPr lang="en-GB" sz="900" dirty="0">
                          <a:effectLst/>
                        </a:rPr>
                        <a:t>Body Cup</a:t>
                      </a:r>
                    </a:p>
                    <a:p>
                      <a:pPr algn="l">
                        <a:spcAft>
                          <a:spcPts val="0"/>
                        </a:spcAft>
                      </a:pPr>
                      <a:r>
                        <a:rPr lang="en-GB" sz="900" dirty="0">
                          <a:effectLst/>
                        </a:rPr>
                        <a:t>(in vacuum)</a:t>
                      </a:r>
                    </a:p>
                    <a:p>
                      <a:pPr algn="l">
                        <a:spcAft>
                          <a:spcPts val="0"/>
                        </a:spcAft>
                      </a:pPr>
                      <a:r>
                        <a:rPr lang="en-GB" sz="900" dirty="0">
                          <a:effectLst/>
                        </a:rPr>
                        <a:t>(MEBT-FC-1100-ESS -</a:t>
                      </a:r>
                    </a:p>
                    <a:p>
                      <a:pPr algn="l">
                        <a:spcAft>
                          <a:spcPts val="0"/>
                        </a:spcAft>
                      </a:pPr>
                      <a:r>
                        <a:rPr lang="en-GB" sz="900" dirty="0">
                          <a:effectLst/>
                        </a:rPr>
                        <a:t>CAD Model &amp; blue prints)</a:t>
                      </a:r>
                      <a:endParaRPr lang="en-GB" sz="900"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ctr"/>
                </a:tc>
                <a:tc>
                  <a:txBody>
                    <a:bodyPr/>
                    <a:lstStyle/>
                    <a:p>
                      <a:pPr algn="l">
                        <a:spcAft>
                          <a:spcPts val="0"/>
                        </a:spcAft>
                      </a:pPr>
                      <a:r>
                        <a:rPr lang="es-ES" sz="900">
                          <a:effectLst/>
                        </a:rPr>
                        <a:t>Steel Body</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SS316L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1201483686"/>
                  </a:ext>
                </a:extLst>
              </a:tr>
              <a:tr h="213735">
                <a:tc vMerge="1">
                  <a:txBody>
                    <a:bodyPr/>
                    <a:lstStyle/>
                    <a:p>
                      <a:endParaRPr lang="en-GB"/>
                    </a:p>
                  </a:txBody>
                  <a:tcPr/>
                </a:tc>
                <a:tc>
                  <a:txBody>
                    <a:bodyPr/>
                    <a:lstStyle/>
                    <a:p>
                      <a:pPr algn="l">
                        <a:spcAft>
                          <a:spcPts val="0"/>
                        </a:spcAft>
                      </a:pPr>
                      <a:r>
                        <a:rPr lang="en-GB" sz="900">
                          <a:effectLst/>
                        </a:rPr>
                        <a:t>Graphite Collector </a:t>
                      </a:r>
                      <a:br>
                        <a:rPr lang="en-GB" sz="900">
                          <a:effectLst/>
                        </a:rPr>
                      </a:br>
                      <a:r>
                        <a:rPr lang="en-GB" sz="900">
                          <a:effectLst/>
                        </a:rPr>
                        <a:t>(Out of the scope)</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SGL R7550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2781245951"/>
                  </a:ext>
                </a:extLst>
              </a:tr>
              <a:tr h="133584">
                <a:tc vMerge="1">
                  <a:txBody>
                    <a:bodyPr/>
                    <a:lstStyle/>
                    <a:p>
                      <a:endParaRPr lang="en-GB"/>
                    </a:p>
                  </a:txBody>
                  <a:tcPr/>
                </a:tc>
                <a:tc>
                  <a:txBody>
                    <a:bodyPr/>
                    <a:lstStyle/>
                    <a:p>
                      <a:pPr algn="l">
                        <a:spcAft>
                          <a:spcPts val="0"/>
                        </a:spcAft>
                      </a:pPr>
                      <a:r>
                        <a:rPr lang="en-GB" sz="900">
                          <a:effectLst/>
                        </a:rPr>
                        <a:t>Copper Wall Collector</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Copper OFHC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1798389187"/>
                  </a:ext>
                </a:extLst>
              </a:tr>
              <a:tr h="133584">
                <a:tc vMerge="1">
                  <a:txBody>
                    <a:bodyPr/>
                    <a:lstStyle/>
                    <a:p>
                      <a:endParaRPr lang="en-GB"/>
                    </a:p>
                  </a:txBody>
                  <a:tcPr/>
                </a:tc>
                <a:tc>
                  <a:txBody>
                    <a:bodyPr/>
                    <a:lstStyle/>
                    <a:p>
                      <a:pPr algn="l">
                        <a:spcAft>
                          <a:spcPts val="0"/>
                        </a:spcAft>
                      </a:pPr>
                      <a:r>
                        <a:rPr lang="en-GB" sz="900">
                          <a:effectLst/>
                        </a:rPr>
                        <a:t>Repeller</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Copper OFHC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1984625698"/>
                  </a:ext>
                </a:extLst>
              </a:tr>
              <a:tr h="133584">
                <a:tc vMerge="1">
                  <a:txBody>
                    <a:bodyPr/>
                    <a:lstStyle/>
                    <a:p>
                      <a:endParaRPr lang="en-GB"/>
                    </a:p>
                  </a:txBody>
                  <a:tcPr/>
                </a:tc>
                <a:tc>
                  <a:txBody>
                    <a:bodyPr/>
                    <a:lstStyle/>
                    <a:p>
                      <a:pPr algn="l">
                        <a:spcAft>
                          <a:spcPts val="0"/>
                        </a:spcAft>
                      </a:pPr>
                      <a:r>
                        <a:rPr lang="en-GB" sz="900">
                          <a:effectLst/>
                        </a:rPr>
                        <a:t>Alumina Insulator</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Alumina 99%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1254118947"/>
                  </a:ext>
                </a:extLst>
              </a:tr>
              <a:tr h="133584">
                <a:tc vMerge="1">
                  <a:txBody>
                    <a:bodyPr/>
                    <a:lstStyle/>
                    <a:p>
                      <a:endParaRPr lang="en-GB"/>
                    </a:p>
                  </a:txBody>
                  <a:tcPr/>
                </a:tc>
                <a:tc>
                  <a:txBody>
                    <a:bodyPr/>
                    <a:lstStyle/>
                    <a:p>
                      <a:pPr algn="l">
                        <a:spcAft>
                          <a:spcPts val="0"/>
                        </a:spcAft>
                      </a:pPr>
                      <a:r>
                        <a:rPr lang="en-GB" sz="900">
                          <a:effectLst/>
                        </a:rPr>
                        <a:t>Macor Insulators</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Macor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967441793"/>
                  </a:ext>
                </a:extLst>
              </a:tr>
              <a:tr h="133584">
                <a:tc vMerge="1">
                  <a:txBody>
                    <a:bodyPr/>
                    <a:lstStyle/>
                    <a:p>
                      <a:endParaRPr lang="en-GB"/>
                    </a:p>
                  </a:txBody>
                  <a:tcPr/>
                </a:tc>
                <a:tc>
                  <a:txBody>
                    <a:bodyPr/>
                    <a:lstStyle/>
                    <a:p>
                      <a:pPr algn="l">
                        <a:spcAft>
                          <a:spcPts val="0"/>
                        </a:spcAft>
                      </a:pPr>
                      <a:r>
                        <a:rPr lang="en-GB" sz="900">
                          <a:effectLst/>
                        </a:rPr>
                        <a:t>Lid</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SS316L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2804021849"/>
                  </a:ext>
                </a:extLst>
              </a:tr>
              <a:tr h="330843">
                <a:tc rowSpan="10">
                  <a:txBody>
                    <a:bodyPr/>
                    <a:lstStyle/>
                    <a:p>
                      <a:pPr algn="l">
                        <a:spcAft>
                          <a:spcPts val="0"/>
                        </a:spcAft>
                      </a:pPr>
                      <a:r>
                        <a:rPr lang="en-GB" sz="900" dirty="0">
                          <a:effectLst/>
                        </a:rPr>
                        <a:t>Actuator System</a:t>
                      </a:r>
                    </a:p>
                    <a:p>
                      <a:pPr algn="l">
                        <a:spcAft>
                          <a:spcPts val="0"/>
                        </a:spcAft>
                      </a:pPr>
                      <a:r>
                        <a:rPr lang="en-GB" sz="900" dirty="0">
                          <a:effectLst/>
                        </a:rPr>
                        <a:t>(MEBT-FC-1200-ESS -</a:t>
                      </a:r>
                    </a:p>
                    <a:p>
                      <a:pPr algn="l">
                        <a:spcAft>
                          <a:spcPts val="0"/>
                        </a:spcAft>
                      </a:pPr>
                      <a:r>
                        <a:rPr lang="en-GB" sz="900" dirty="0">
                          <a:effectLst/>
                        </a:rPr>
                        <a:t>CAD Model)</a:t>
                      </a:r>
                      <a:endParaRPr lang="en-GB" sz="900"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ctr"/>
                </a:tc>
                <a:tc>
                  <a:txBody>
                    <a:bodyPr/>
                    <a:lstStyle/>
                    <a:p>
                      <a:pPr algn="l">
                        <a:spcAft>
                          <a:spcPts val="0"/>
                        </a:spcAft>
                      </a:pPr>
                      <a:r>
                        <a:rPr lang="en-GB" sz="900">
                          <a:effectLst/>
                        </a:rPr>
                        <a:t>Body Cup Connections</a:t>
                      </a:r>
                      <a:br>
                        <a:rPr lang="en-GB" sz="900">
                          <a:effectLst/>
                        </a:rPr>
                      </a:br>
                      <a:r>
                        <a:rPr lang="en-GB" sz="900">
                          <a:effectLst/>
                        </a:rPr>
                        <a:t>(in vacuum) </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ctr"/>
                </a:tc>
                <a:tc>
                  <a:txBody>
                    <a:bodyPr/>
                    <a:lstStyle/>
                    <a:p>
                      <a:pPr algn="l">
                        <a:spcAft>
                          <a:spcPts val="0"/>
                        </a:spcAft>
                      </a:pPr>
                      <a:r>
                        <a:rPr lang="en-GB" sz="900" dirty="0">
                          <a:effectLst/>
                        </a:rPr>
                        <a:t>- Refrigeration: </a:t>
                      </a:r>
                      <a:r>
                        <a:rPr lang="es-ES" sz="900" dirty="0">
                          <a:effectLst/>
                        </a:rPr>
                        <a:t>f</a:t>
                      </a:r>
                      <a:r>
                        <a:rPr lang="en-GB" sz="900" dirty="0">
                          <a:effectLst/>
                        </a:rPr>
                        <a:t>6 mm</a:t>
                      </a:r>
                      <a:br>
                        <a:rPr lang="en-GB" sz="900" dirty="0">
                          <a:effectLst/>
                        </a:rPr>
                      </a:br>
                      <a:r>
                        <a:rPr lang="en-GB" sz="900" dirty="0">
                          <a:effectLst/>
                        </a:rPr>
                        <a:t>- </a:t>
                      </a:r>
                      <a:r>
                        <a:rPr lang="en-GB" sz="900" dirty="0" err="1">
                          <a:effectLst/>
                        </a:rPr>
                        <a:t>Repeller</a:t>
                      </a:r>
                      <a:r>
                        <a:rPr lang="en-GB" sz="900" dirty="0">
                          <a:effectLst/>
                        </a:rPr>
                        <a:t> Voltage: </a:t>
                      </a:r>
                      <a:r>
                        <a:rPr lang="en-GB" sz="900" dirty="0" err="1">
                          <a:effectLst/>
                        </a:rPr>
                        <a:t>Allectra</a:t>
                      </a:r>
                      <a:r>
                        <a:rPr lang="en-GB" sz="900" dirty="0">
                          <a:effectLst/>
                        </a:rPr>
                        <a:t> 380-MHVor equivalent</a:t>
                      </a:r>
                      <a:br>
                        <a:rPr lang="en-GB" sz="900" dirty="0">
                          <a:effectLst/>
                        </a:rPr>
                      </a:br>
                      <a:r>
                        <a:rPr lang="en-GB" sz="900" dirty="0">
                          <a:effectLst/>
                        </a:rPr>
                        <a:t>- Data Signal: </a:t>
                      </a:r>
                      <a:r>
                        <a:rPr lang="en-GB" sz="900" dirty="0" err="1">
                          <a:effectLst/>
                        </a:rPr>
                        <a:t>Allectra</a:t>
                      </a:r>
                      <a:r>
                        <a:rPr lang="en-GB" sz="900" dirty="0">
                          <a:effectLst/>
                        </a:rPr>
                        <a:t> 311-KAP50or equivalent</a:t>
                      </a:r>
                      <a:endParaRPr lang="en-GB" sz="900"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3644784182"/>
                  </a:ext>
                </a:extLst>
              </a:tr>
              <a:tr h="213735">
                <a:tc vMerge="1">
                  <a:txBody>
                    <a:bodyPr/>
                    <a:lstStyle/>
                    <a:p>
                      <a:endParaRPr lang="en-GB"/>
                    </a:p>
                  </a:txBody>
                  <a:tcPr/>
                </a:tc>
                <a:tc>
                  <a:txBody>
                    <a:bodyPr/>
                    <a:lstStyle/>
                    <a:p>
                      <a:pPr algn="l">
                        <a:spcAft>
                          <a:spcPts val="0"/>
                        </a:spcAft>
                      </a:pPr>
                      <a:r>
                        <a:rPr lang="en-GB" sz="900">
                          <a:effectLst/>
                        </a:rPr>
                        <a:t>CF100 Flange (in vacuum)</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DN 100-40 CF Flange. Pfeiffer 420FLR100-040 or equivalent</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3216541943"/>
                  </a:ext>
                </a:extLst>
              </a:tr>
              <a:tr h="213735">
                <a:tc vMerge="1">
                  <a:txBody>
                    <a:bodyPr/>
                    <a:lstStyle/>
                    <a:p>
                      <a:endParaRPr lang="en-GB"/>
                    </a:p>
                  </a:txBody>
                  <a:tcPr/>
                </a:tc>
                <a:tc>
                  <a:txBody>
                    <a:bodyPr/>
                    <a:lstStyle/>
                    <a:p>
                      <a:pPr algn="l">
                        <a:spcAft>
                          <a:spcPts val="0"/>
                        </a:spcAft>
                      </a:pPr>
                      <a:r>
                        <a:rPr lang="en-GB" sz="900">
                          <a:effectLst/>
                        </a:rPr>
                        <a:t>Vacuum Bellow (in vacuum)</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CF40, 8mm stroke vacuum bellow. Vacom EWB40R-80 or equivalent.</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1139154053"/>
                  </a:ext>
                </a:extLst>
              </a:tr>
              <a:tr h="641204">
                <a:tc vMerge="1">
                  <a:txBody>
                    <a:bodyPr/>
                    <a:lstStyle/>
                    <a:p>
                      <a:endParaRPr lang="en-GB"/>
                    </a:p>
                  </a:txBody>
                  <a:tcPr/>
                </a:tc>
                <a:tc>
                  <a:txBody>
                    <a:bodyPr/>
                    <a:lstStyle/>
                    <a:p>
                      <a:pPr algn="l">
                        <a:spcAft>
                          <a:spcPts val="0"/>
                        </a:spcAft>
                      </a:pPr>
                      <a:r>
                        <a:rPr lang="en-GB" sz="900">
                          <a:effectLst/>
                        </a:rPr>
                        <a:t>Vacuum Plate (in vacuum)</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ctr"/>
                </a:tc>
                <a:tc>
                  <a:txBody>
                    <a:bodyPr/>
                    <a:lstStyle/>
                    <a:p>
                      <a:pPr algn="l">
                        <a:spcAft>
                          <a:spcPts val="0"/>
                        </a:spcAft>
                      </a:pPr>
                      <a:r>
                        <a:rPr lang="en-GB" sz="900">
                          <a:effectLst/>
                        </a:rPr>
                        <a:t>- CF40 flange</a:t>
                      </a:r>
                      <a:br>
                        <a:rPr lang="en-GB" sz="900">
                          <a:effectLst/>
                        </a:rPr>
                      </a:br>
                      <a:r>
                        <a:rPr lang="en-GB" sz="900">
                          <a:effectLst/>
                        </a:rPr>
                        <a:t>- Refrigeration feedtrough: </a:t>
                      </a:r>
                      <a:r>
                        <a:rPr lang="es-ES" sz="900">
                          <a:effectLst/>
                        </a:rPr>
                        <a:t>f</a:t>
                      </a:r>
                      <a:r>
                        <a:rPr lang="en-GB" sz="900">
                          <a:effectLst/>
                        </a:rPr>
                        <a:t>6 mm</a:t>
                      </a:r>
                      <a:br>
                        <a:rPr lang="en-GB" sz="900">
                          <a:effectLst/>
                        </a:rPr>
                      </a:br>
                      <a:r>
                        <a:rPr lang="en-GB" sz="900">
                          <a:effectLst/>
                        </a:rPr>
                        <a:t>- Data Signal feedtrough: Allectra SMA 50 Ω or equivalent</a:t>
                      </a:r>
                      <a:br>
                        <a:rPr lang="en-GB" sz="900">
                          <a:effectLst/>
                        </a:rPr>
                      </a:br>
                      <a:r>
                        <a:rPr lang="en-GB" sz="900">
                          <a:effectLst/>
                        </a:rPr>
                        <a:t>- Repeller Voltage feedtrough: Allectra 241-MHV or equivalent</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ctr"/>
                </a:tc>
                <a:extLst>
                  <a:ext uri="{0D108BD9-81ED-4DB2-BD59-A6C34878D82A}">
                    <a16:rowId xmlns:a16="http://schemas.microsoft.com/office/drawing/2014/main" xmlns="" val="99714845"/>
                  </a:ext>
                </a:extLst>
              </a:tr>
              <a:tr h="133584">
                <a:tc vMerge="1">
                  <a:txBody>
                    <a:bodyPr/>
                    <a:lstStyle/>
                    <a:p>
                      <a:endParaRPr lang="en-GB"/>
                    </a:p>
                  </a:txBody>
                  <a:tcPr/>
                </a:tc>
                <a:tc>
                  <a:txBody>
                    <a:bodyPr/>
                    <a:lstStyle/>
                    <a:p>
                      <a:pPr algn="l">
                        <a:spcAft>
                          <a:spcPts val="0"/>
                        </a:spcAft>
                      </a:pPr>
                      <a:r>
                        <a:rPr lang="es-ES" sz="900">
                          <a:effectLst/>
                        </a:rPr>
                        <a:t>Vacuum Plate Connections</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Hosing, cabling 200 mm</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784086344"/>
                  </a:ext>
                </a:extLst>
              </a:tr>
              <a:tr h="213735">
                <a:tc vMerge="1">
                  <a:txBody>
                    <a:bodyPr/>
                    <a:lstStyle/>
                    <a:p>
                      <a:endParaRPr lang="en-GB"/>
                    </a:p>
                  </a:txBody>
                  <a:tcPr/>
                </a:tc>
                <a:tc>
                  <a:txBody>
                    <a:bodyPr/>
                    <a:lstStyle/>
                    <a:p>
                      <a:pPr algn="l">
                        <a:spcAft>
                          <a:spcPts val="0"/>
                        </a:spcAft>
                      </a:pPr>
                      <a:r>
                        <a:rPr lang="es-ES" sz="900">
                          <a:effectLst/>
                        </a:rPr>
                        <a:t>Guides</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Guides NIM12SS-0300 or equivalent</a:t>
                      </a:r>
                      <a:br>
                        <a:rPr lang="en-GB" sz="900">
                          <a:effectLst/>
                        </a:rPr>
                      </a:br>
                      <a:r>
                        <a:rPr lang="en-GB" sz="900">
                          <a:effectLst/>
                        </a:rPr>
                        <a:t>- Linear Bearings SFPM12 or equivalent</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4009198227"/>
                  </a:ext>
                </a:extLst>
              </a:tr>
              <a:tr h="133584">
                <a:tc vMerge="1">
                  <a:txBody>
                    <a:bodyPr/>
                    <a:lstStyle/>
                    <a:p>
                      <a:endParaRPr lang="en-GB"/>
                    </a:p>
                  </a:txBody>
                  <a:tcPr/>
                </a:tc>
                <a:tc>
                  <a:txBody>
                    <a:bodyPr/>
                    <a:lstStyle/>
                    <a:p>
                      <a:pPr algn="l">
                        <a:spcAft>
                          <a:spcPts val="0"/>
                        </a:spcAft>
                      </a:pPr>
                      <a:r>
                        <a:rPr lang="en-GB" sz="900">
                          <a:effectLst/>
                        </a:rPr>
                        <a:t>Fixed Plate</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 Stainless Steel </a:t>
                      </a:r>
                      <a:r>
                        <a:rPr lang="es-ES" sz="900">
                          <a:effectLst/>
                        </a:rPr>
                        <a:t>f</a:t>
                      </a:r>
                      <a:r>
                        <a:rPr lang="en-GB" sz="900">
                          <a:effectLst/>
                        </a:rPr>
                        <a:t>150</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2729372370"/>
                  </a:ext>
                </a:extLst>
              </a:tr>
              <a:tr h="340194">
                <a:tc vMerge="1">
                  <a:txBody>
                    <a:bodyPr/>
                    <a:lstStyle/>
                    <a:p>
                      <a:endParaRPr lang="en-GB"/>
                    </a:p>
                  </a:txBody>
                  <a:tcPr/>
                </a:tc>
                <a:tc>
                  <a:txBody>
                    <a:bodyPr/>
                    <a:lstStyle/>
                    <a:p>
                      <a:pPr algn="l">
                        <a:spcAft>
                          <a:spcPts val="0"/>
                        </a:spcAft>
                      </a:pPr>
                      <a:r>
                        <a:rPr lang="en-GB" sz="900">
                          <a:effectLst/>
                        </a:rPr>
                        <a:t>Pneumatic Actuator</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ctr"/>
                </a:tc>
                <a:tc>
                  <a:txBody>
                    <a:bodyPr/>
                    <a:lstStyle/>
                    <a:p>
                      <a:pPr algn="l">
                        <a:spcAft>
                          <a:spcPts val="0"/>
                        </a:spcAft>
                      </a:pPr>
                      <a:r>
                        <a:rPr lang="en-GB" sz="900">
                          <a:effectLst/>
                        </a:rPr>
                        <a:t>- Cylinder: Festo DSCB, DNC or equivalent</a:t>
                      </a:r>
                    </a:p>
                    <a:p>
                      <a:pPr algn="l">
                        <a:spcAft>
                          <a:spcPts val="0"/>
                        </a:spcAft>
                      </a:pPr>
                      <a:r>
                        <a:rPr lang="en-GB" sz="900">
                          <a:effectLst/>
                        </a:rPr>
                        <a:t>- Electrovalve: Festo CPE or equivalent</a:t>
                      </a:r>
                      <a:br>
                        <a:rPr lang="en-GB" sz="900">
                          <a:effectLst/>
                        </a:rPr>
                      </a:br>
                      <a:r>
                        <a:rPr lang="en-GB" sz="900">
                          <a:effectLst/>
                        </a:rPr>
                        <a:t>- Limit Switcher: Festo SME or equivalent</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ctr"/>
                </a:tc>
                <a:extLst>
                  <a:ext uri="{0D108BD9-81ED-4DB2-BD59-A6C34878D82A}">
                    <a16:rowId xmlns:a16="http://schemas.microsoft.com/office/drawing/2014/main" xmlns="" val="2784893965"/>
                  </a:ext>
                </a:extLst>
              </a:tr>
              <a:tr h="133584">
                <a:tc vMerge="1">
                  <a:txBody>
                    <a:bodyPr/>
                    <a:lstStyle/>
                    <a:p>
                      <a:endParaRPr lang="en-GB"/>
                    </a:p>
                  </a:txBody>
                  <a:tcPr/>
                </a:tc>
                <a:tc>
                  <a:txBody>
                    <a:bodyPr/>
                    <a:lstStyle/>
                    <a:p>
                      <a:pPr algn="l">
                        <a:spcAft>
                          <a:spcPts val="0"/>
                        </a:spcAft>
                      </a:pPr>
                      <a:r>
                        <a:rPr lang="en-GB" sz="900">
                          <a:effectLst/>
                        </a:rPr>
                        <a:t>External Limit Switchers</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a:effectLst/>
                        </a:rPr>
                        <a:t>OMRON SS-01GL2-E or equivalent</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2871057053"/>
                  </a:ext>
                </a:extLst>
              </a:tr>
              <a:tr h="133584">
                <a:tc vMerge="1">
                  <a:txBody>
                    <a:bodyPr/>
                    <a:lstStyle/>
                    <a:p>
                      <a:endParaRPr lang="en-GB"/>
                    </a:p>
                  </a:txBody>
                  <a:tcPr/>
                </a:tc>
                <a:tc>
                  <a:txBody>
                    <a:bodyPr/>
                    <a:lstStyle/>
                    <a:p>
                      <a:pPr algn="l">
                        <a:spcAft>
                          <a:spcPts val="0"/>
                        </a:spcAft>
                      </a:pPr>
                      <a:r>
                        <a:rPr lang="en-GB" sz="900">
                          <a:effectLst/>
                        </a:rPr>
                        <a:t>PPS Cover</a:t>
                      </a:r>
                      <a:endParaRPr lang="en-GB" sz="90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tc>
                  <a:txBody>
                    <a:bodyPr/>
                    <a:lstStyle/>
                    <a:p>
                      <a:pPr algn="l">
                        <a:spcAft>
                          <a:spcPts val="0"/>
                        </a:spcAft>
                      </a:pPr>
                      <a:r>
                        <a:rPr lang="en-GB" sz="900" dirty="0">
                          <a:effectLst/>
                        </a:rPr>
                        <a:t> Plastic cover f150 mm</a:t>
                      </a:r>
                      <a:endParaRPr lang="en-GB" sz="900" dirty="0">
                        <a:solidFill>
                          <a:srgbClr val="000000"/>
                        </a:solidFill>
                        <a:effectLst/>
                        <a:latin typeface="Times New Roman" panose="02020603050405020304" pitchFamily="18" charset="0"/>
                        <a:ea typeface="Times New Roman" panose="02020603050405020304" pitchFamily="18" charset="0"/>
                      </a:endParaRPr>
                    </a:p>
                  </a:txBody>
                  <a:tcPr marL="48090" marR="48090" marT="0" marB="0" anchor="b"/>
                </a:tc>
                <a:extLst>
                  <a:ext uri="{0D108BD9-81ED-4DB2-BD59-A6C34878D82A}">
                    <a16:rowId xmlns:a16="http://schemas.microsoft.com/office/drawing/2014/main" xmlns="" val="1197714569"/>
                  </a:ext>
                </a:extLst>
              </a:tr>
            </a:tbl>
          </a:graphicData>
        </a:graphic>
      </p:graphicFrame>
      <p:sp>
        <p:nvSpPr>
          <p:cNvPr id="7" name="TextBox 6">
            <a:extLst>
              <a:ext uri="{FF2B5EF4-FFF2-40B4-BE49-F238E27FC236}">
                <a16:creationId xmlns:a16="http://schemas.microsoft.com/office/drawing/2014/main" xmlns="" id="{480DFBF5-9F34-4F9B-BF68-C316CE7C3E47}"/>
              </a:ext>
            </a:extLst>
          </p:cNvPr>
          <p:cNvSpPr txBox="1"/>
          <p:nvPr/>
        </p:nvSpPr>
        <p:spPr>
          <a:xfrm>
            <a:off x="145918" y="7020000"/>
            <a:ext cx="7205819" cy="369332"/>
          </a:xfrm>
          <a:prstGeom prst="rect">
            <a:avLst/>
          </a:prstGeom>
          <a:noFill/>
        </p:spPr>
        <p:txBody>
          <a:bodyPr wrap="none" rtlCol="0">
            <a:spAutoFit/>
          </a:bodyPr>
          <a:lstStyle/>
          <a:p>
            <a:r>
              <a:rPr lang="en-GB" dirty="0"/>
              <a:t>* Final components yet to be defined in collaboration with Product Supplier</a:t>
            </a:r>
          </a:p>
        </p:txBody>
      </p:sp>
    </p:spTree>
    <p:extLst>
      <p:ext uri="{BB962C8B-B14F-4D97-AF65-F5344CB8AC3E}">
        <p14:creationId xmlns:p14="http://schemas.microsoft.com/office/powerpoint/2010/main" val="3597938655"/>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Picture 24">
            <a:extLst>
              <a:ext uri="{FF2B5EF4-FFF2-40B4-BE49-F238E27FC236}">
                <a16:creationId xmlns:a16="http://schemas.microsoft.com/office/drawing/2014/main" xmlns="" id="{7776A883-0DD0-4F25-B478-D1C79852D04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bwMode="auto">
          <a:xfrm>
            <a:off x="139382" y="2123653"/>
            <a:ext cx="9653458" cy="4752528"/>
          </a:xfrm>
          <a:prstGeom prst="rect">
            <a:avLst/>
          </a:prstGeom>
          <a:noFill/>
          <a:ln>
            <a:noFill/>
          </a:ln>
          <a:extLst>
            <a:ext uri="{53640926-AAD7-44D8-BBD7-CCE9431645EC}">
              <a14:shadowObscured xmlns:a14="http://schemas.microsoft.com/office/drawing/2010/main"/>
            </a:ext>
          </a:extLst>
        </p:spPr>
      </p:pic>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FC Body Cup</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27</a:t>
            </a:fld>
            <a:endParaRPr lang="en-IN" dirty="0"/>
          </a:p>
        </p:txBody>
      </p:sp>
    </p:spTree>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xmlns="" id="{B8DBA2AC-318A-4888-B1D7-C7FB811309FC}"/>
              </a:ext>
            </a:extLst>
          </p:cNvPr>
          <p:cNvPicPr>
            <a:picLocks noChangeAspect="1"/>
          </p:cNvPicPr>
          <p:nvPr/>
        </p:nvPicPr>
        <p:blipFill>
          <a:blip r:embed="rId3"/>
          <a:stretch>
            <a:fillRect/>
          </a:stretch>
        </p:blipFill>
        <p:spPr>
          <a:xfrm>
            <a:off x="7216076" y="3495256"/>
            <a:ext cx="2673562" cy="3893005"/>
          </a:xfrm>
          <a:prstGeom prst="rect">
            <a:avLst/>
          </a:prstGeom>
        </p:spPr>
      </p:pic>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FC Body Cup</a:t>
            </a:r>
          </a:p>
        </p:txBody>
      </p:sp>
      <p:sp>
        <p:nvSpPr>
          <p:cNvPr id="3" name="Content Placeholder 2">
            <a:extLst>
              <a:ext uri="{FF2B5EF4-FFF2-40B4-BE49-F238E27FC236}">
                <a16:creationId xmlns:a16="http://schemas.microsoft.com/office/drawing/2014/main" xmlns="" id="{EBCBA2FB-D282-47B8-A473-BF5BFA6566B6}"/>
              </a:ext>
            </a:extLst>
          </p:cNvPr>
          <p:cNvSpPr>
            <a:spLocks noGrp="1"/>
          </p:cNvSpPr>
          <p:nvPr>
            <p:ph idx="1"/>
          </p:nvPr>
        </p:nvSpPr>
        <p:spPr/>
        <p:txBody>
          <a:bodyPr/>
          <a:lstStyle/>
          <a:p>
            <a:r>
              <a:rPr lang="en-GB" dirty="0"/>
              <a:t>Drawings ready for manufacturing</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28</a:t>
            </a:fld>
            <a:endParaRPr lang="en-IN" dirty="0"/>
          </a:p>
        </p:txBody>
      </p:sp>
      <p:pic>
        <p:nvPicPr>
          <p:cNvPr id="4" name="Picture 3">
            <a:extLst>
              <a:ext uri="{FF2B5EF4-FFF2-40B4-BE49-F238E27FC236}">
                <a16:creationId xmlns:a16="http://schemas.microsoft.com/office/drawing/2014/main" xmlns="" id="{02DD9543-F74F-4BE5-97DB-63CF29D62AF5}"/>
              </a:ext>
            </a:extLst>
          </p:cNvPr>
          <p:cNvPicPr>
            <a:picLocks noChangeAspect="1"/>
          </p:cNvPicPr>
          <p:nvPr/>
        </p:nvPicPr>
        <p:blipFill>
          <a:blip r:embed="rId4"/>
          <a:stretch>
            <a:fillRect/>
          </a:stretch>
        </p:blipFill>
        <p:spPr>
          <a:xfrm>
            <a:off x="431800" y="2411685"/>
            <a:ext cx="5583770" cy="4427909"/>
          </a:xfrm>
          <a:prstGeom prst="rect">
            <a:avLst/>
          </a:prstGeom>
        </p:spPr>
      </p:pic>
      <p:pic>
        <p:nvPicPr>
          <p:cNvPr id="6" name="Picture 5">
            <a:extLst>
              <a:ext uri="{FF2B5EF4-FFF2-40B4-BE49-F238E27FC236}">
                <a16:creationId xmlns:a16="http://schemas.microsoft.com/office/drawing/2014/main" xmlns="" id="{1F1F7406-8A02-48A5-9AAB-859FB6233900}"/>
              </a:ext>
            </a:extLst>
          </p:cNvPr>
          <p:cNvPicPr>
            <a:picLocks noChangeAspect="1"/>
          </p:cNvPicPr>
          <p:nvPr/>
        </p:nvPicPr>
        <p:blipFill>
          <a:blip r:embed="rId5"/>
          <a:stretch>
            <a:fillRect/>
          </a:stretch>
        </p:blipFill>
        <p:spPr>
          <a:xfrm>
            <a:off x="6192440" y="1996259"/>
            <a:ext cx="2624890" cy="3816113"/>
          </a:xfrm>
          <a:prstGeom prst="rect">
            <a:avLst/>
          </a:prstGeom>
        </p:spPr>
      </p:pic>
    </p:spTree>
    <p:extLst>
      <p:ext uri="{BB962C8B-B14F-4D97-AF65-F5344CB8AC3E}">
        <p14:creationId xmlns:p14="http://schemas.microsoft.com/office/powerpoint/2010/main" val="240560430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idx="4294967295"/>
          </p:nvPr>
        </p:nvSpPr>
        <p:spPr>
          <a:xfrm>
            <a:off x="0" y="298033"/>
            <a:ext cx="93599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Graphite Collector</a:t>
            </a:r>
          </a:p>
        </p:txBody>
      </p:sp>
      <p:sp>
        <p:nvSpPr>
          <p:cNvPr id="15" name="8 Marcador de contenido"/>
          <p:cNvSpPr txBox="1">
            <a:spLocks/>
          </p:cNvSpPr>
          <p:nvPr/>
        </p:nvSpPr>
        <p:spPr>
          <a:xfrm>
            <a:off x="360000" y="1440000"/>
            <a:ext cx="5832440" cy="4384800"/>
          </a:xfrm>
          <a:prstGeom prst="rect">
            <a:avLst/>
          </a:prstGeom>
        </p:spPr>
        <p:txBody>
          <a:bodyPr/>
          <a:lstStyle/>
          <a:p>
            <a:pPr marL="342900" lvl="0" indent="-342900" algn="just" hangingPunct="0">
              <a:spcAft>
                <a:spcPts val="1412"/>
              </a:spcAft>
              <a:buFont typeface="Arial" panose="020B0604020202020204" pitchFamily="34" charset="0"/>
              <a:buChar char="•"/>
              <a:defRPr/>
            </a:pPr>
            <a:r>
              <a:rPr lang="en-GB" sz="2400" dirty="0">
                <a:solidFill>
                  <a:sysClr val="windowText" lastClr="000000"/>
                </a:solidFill>
                <a:latin typeface="+mj-lt"/>
                <a:ea typeface="DejaVu Sans" pitchFamily="2"/>
                <a:cs typeface="Times New Roman" pitchFamily="18" charset="0"/>
              </a:rPr>
              <a:t>Isostatic fine grain graphite SGL </a:t>
            </a:r>
            <a:r>
              <a:rPr lang="en-GB" sz="2400" dirty="0" err="1">
                <a:solidFill>
                  <a:sysClr val="windowText" lastClr="000000"/>
                </a:solidFill>
                <a:latin typeface="+mj-lt"/>
                <a:ea typeface="DejaVu Sans" pitchFamily="2"/>
                <a:cs typeface="Times New Roman" pitchFamily="18" charset="0"/>
              </a:rPr>
              <a:t>Sigrafine</a:t>
            </a:r>
            <a:r>
              <a:rPr lang="en-GB" sz="2400" dirty="0">
                <a:solidFill>
                  <a:sysClr val="windowText" lastClr="000000"/>
                </a:solidFill>
                <a:latin typeface="+mj-lt"/>
                <a:ea typeface="DejaVu Sans" pitchFamily="2"/>
                <a:cs typeface="Times New Roman" pitchFamily="18" charset="0"/>
              </a:rPr>
              <a:t> R7550 P5D</a:t>
            </a:r>
          </a:p>
          <a:p>
            <a:pPr marL="342900" lvl="0" indent="-342900" algn="just" hangingPunct="0">
              <a:spcAft>
                <a:spcPts val="1412"/>
              </a:spcAft>
              <a:buFont typeface="Arial" panose="020B0604020202020204" pitchFamily="34" charset="0"/>
              <a:buChar char="•"/>
              <a:defRPr/>
            </a:pPr>
            <a:r>
              <a:rPr lang="en-GB" sz="2400" dirty="0">
                <a:solidFill>
                  <a:sysClr val="windowText" lastClr="000000"/>
                </a:solidFill>
                <a:latin typeface="+mj-lt"/>
                <a:ea typeface="DejaVu Sans" pitchFamily="2"/>
                <a:cs typeface="Times New Roman" pitchFamily="18" charset="0"/>
              </a:rPr>
              <a:t>Graphite plate with indented surface for better performance under irradiation.</a:t>
            </a:r>
            <a:endParaRPr kumimoji="0" lang="es-ES" sz="2400" b="0" i="0" u="none" strike="noStrike" kern="1200" cap="none" spc="0" normalizeH="0" baseline="0" noProof="0" dirty="0">
              <a:ln>
                <a:noFill/>
              </a:ln>
              <a:solidFill>
                <a:sysClr val="windowText" lastClr="000000"/>
              </a:solidFill>
              <a:effectLst/>
              <a:uLnTx/>
              <a:uFillTx/>
              <a:latin typeface="+mj-lt"/>
              <a:ea typeface="DejaVu Sans" pitchFamily="2"/>
              <a:cs typeface="Times New Roman" pitchFamily="18" charset="0"/>
            </a:endParaRPr>
          </a:p>
          <a:p>
            <a:pPr marL="342900" marR="0" lvl="0" indent="-342900" algn="just" defTabSz="914400" rtl="0" eaLnBrk="1" fontAlgn="auto" latinLnBrk="0" hangingPunct="0">
              <a:lnSpc>
                <a:spcPct val="100000"/>
              </a:lnSpc>
              <a:spcBef>
                <a:spcPts val="0"/>
              </a:spcBef>
              <a:spcAft>
                <a:spcPts val="1412"/>
              </a:spcAft>
              <a:buClrTx/>
              <a:buSzTx/>
              <a:buFont typeface="Arial" panose="020B0604020202020204" pitchFamily="34" charset="0"/>
              <a:buChar char="•"/>
              <a:tabLst/>
              <a:defRPr/>
            </a:pPr>
            <a:r>
              <a:rPr kumimoji="0" lang="en-GB" sz="2400" b="0" i="0" u="none" strike="noStrike" kern="1200" cap="none" spc="0" normalizeH="0" baseline="0" noProof="0" dirty="0">
                <a:ln>
                  <a:noFill/>
                </a:ln>
                <a:solidFill>
                  <a:sysClr val="windowText" lastClr="000000"/>
                </a:solidFill>
                <a:effectLst/>
                <a:uLnTx/>
                <a:uFillTx/>
                <a:latin typeface="+mj-lt"/>
                <a:ea typeface="DejaVu Sans" pitchFamily="2"/>
                <a:cs typeface="Times New Roman" pitchFamily="18" charset="0"/>
              </a:rPr>
              <a:t>Plate of 58 mm diameter, 4 mm thickness and 4.33 </a:t>
            </a:r>
            <a:r>
              <a:rPr kumimoji="0" lang="en-GB" sz="2400" b="0" i="0" u="none" strike="noStrike" kern="1200" cap="none" spc="0" normalizeH="0" baseline="0" noProof="0" dirty="0" err="1">
                <a:ln>
                  <a:noFill/>
                </a:ln>
                <a:solidFill>
                  <a:sysClr val="windowText" lastClr="000000"/>
                </a:solidFill>
                <a:effectLst/>
                <a:uLnTx/>
                <a:uFillTx/>
                <a:latin typeface="+mj-lt"/>
                <a:ea typeface="DejaVu Sans" pitchFamily="2"/>
                <a:cs typeface="Times New Roman" pitchFamily="18" charset="0"/>
              </a:rPr>
              <a:t>sawteeth</a:t>
            </a:r>
            <a:r>
              <a:rPr kumimoji="0" lang="en-GB" sz="2400" b="0" i="0" u="none" strike="noStrike" kern="1200" cap="none" spc="0" normalizeH="0" baseline="0" noProof="0" dirty="0">
                <a:ln>
                  <a:noFill/>
                </a:ln>
                <a:solidFill>
                  <a:sysClr val="windowText" lastClr="000000"/>
                </a:solidFill>
                <a:effectLst/>
                <a:uLnTx/>
                <a:uFillTx/>
                <a:latin typeface="+mj-lt"/>
                <a:ea typeface="DejaVu Sans" pitchFamily="2"/>
                <a:cs typeface="Times New Roman" pitchFamily="18" charset="0"/>
              </a:rPr>
              <a:t> height </a:t>
            </a:r>
            <a:r>
              <a:rPr kumimoji="0" lang="en-GB" sz="2400" b="0" i="0" u="none" strike="noStrike" kern="1200" cap="none" spc="0" normalizeH="0" baseline="0" noProof="0" dirty="0" err="1">
                <a:ln>
                  <a:noFill/>
                </a:ln>
                <a:solidFill>
                  <a:sysClr val="windowText" lastClr="000000"/>
                </a:solidFill>
                <a:effectLst/>
                <a:uLnTx/>
                <a:uFillTx/>
                <a:latin typeface="+mj-lt"/>
                <a:ea typeface="DejaVu Sans" pitchFamily="2"/>
                <a:cs typeface="Times New Roman" pitchFamily="18" charset="0"/>
              </a:rPr>
              <a:t>sawteeth</a:t>
            </a:r>
            <a:r>
              <a:rPr kumimoji="0" lang="en-GB" sz="2400" b="0" i="0" u="none" strike="noStrike" kern="1200" cap="none" spc="0" normalizeH="0" baseline="0" noProof="0" dirty="0">
                <a:ln>
                  <a:noFill/>
                </a:ln>
                <a:solidFill>
                  <a:sysClr val="windowText" lastClr="000000"/>
                </a:solidFill>
                <a:effectLst/>
                <a:uLnTx/>
                <a:uFillTx/>
                <a:latin typeface="+mj-lt"/>
                <a:ea typeface="DejaVu Sans" pitchFamily="2"/>
                <a:cs typeface="Times New Roman" pitchFamily="18" charset="0"/>
              </a:rPr>
              <a:t> with angles of 30º</a:t>
            </a:r>
          </a:p>
        </p:txBody>
      </p:sp>
      <p:pic>
        <p:nvPicPr>
          <p:cNvPr id="16" name="15 Imagen" descr="Gr1.png"/>
          <p:cNvPicPr>
            <a:picLocks noChangeAspect="1"/>
          </p:cNvPicPr>
          <p:nvPr/>
        </p:nvPicPr>
        <p:blipFill rotWithShape="1">
          <a:blip r:embed="rId3" cstate="print"/>
          <a:srcRect l="36427" t="15370" r="20776" b="33621"/>
          <a:stretch/>
        </p:blipFill>
        <p:spPr>
          <a:xfrm>
            <a:off x="6768504" y="1364005"/>
            <a:ext cx="2232248" cy="1348917"/>
          </a:xfrm>
          <a:prstGeom prst="rect">
            <a:avLst/>
          </a:prstGeom>
        </p:spPr>
      </p:pic>
      <p:pic>
        <p:nvPicPr>
          <p:cNvPr id="3" name="Picture 2">
            <a:extLst>
              <a:ext uri="{FF2B5EF4-FFF2-40B4-BE49-F238E27FC236}">
                <a16:creationId xmlns:a16="http://schemas.microsoft.com/office/drawing/2014/main" xmlns="" id="{6B1B101F-CC5B-4A87-85F8-E276ED73FEA7}"/>
              </a:ext>
            </a:extLst>
          </p:cNvPr>
          <p:cNvPicPr>
            <a:picLocks noChangeAspect="1"/>
          </p:cNvPicPr>
          <p:nvPr/>
        </p:nvPicPr>
        <p:blipFill rotWithShape="1">
          <a:blip r:embed="rId4"/>
          <a:srcRect r="9192"/>
          <a:stretch/>
        </p:blipFill>
        <p:spPr>
          <a:xfrm>
            <a:off x="6380166" y="2834387"/>
            <a:ext cx="3556690" cy="4603823"/>
          </a:xfrm>
          <a:prstGeom prst="rect">
            <a:avLst/>
          </a:prstGeom>
        </p:spPr>
      </p:pic>
      <p:sp>
        <p:nvSpPr>
          <p:cNvPr id="4" name="Rectangle 3">
            <a:extLst>
              <a:ext uri="{FF2B5EF4-FFF2-40B4-BE49-F238E27FC236}">
                <a16:creationId xmlns:a16="http://schemas.microsoft.com/office/drawing/2014/main" xmlns="" id="{A5CF83FC-7A50-4AC0-AA33-9F21F6607A43}"/>
              </a:ext>
            </a:extLst>
          </p:cNvPr>
          <p:cNvSpPr/>
          <p:nvPr/>
        </p:nvSpPr>
        <p:spPr>
          <a:xfrm>
            <a:off x="9288784" y="6876181"/>
            <a:ext cx="792088" cy="64807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29</a:t>
            </a:fld>
            <a:endParaRPr lang="en-IN" dirty="0"/>
          </a:p>
        </p:txBody>
      </p:sp>
      <p:pic>
        <p:nvPicPr>
          <p:cNvPr id="9" name="Picture 8">
            <a:extLst>
              <a:ext uri="{FF2B5EF4-FFF2-40B4-BE49-F238E27FC236}">
                <a16:creationId xmlns:a16="http://schemas.microsoft.com/office/drawing/2014/main" xmlns="" id="{90E08493-D1A6-4F78-B38B-DF069C290FA0}"/>
              </a:ext>
            </a:extLst>
          </p:cNvPr>
          <p:cNvPicPr>
            <a:picLocks noChangeAspect="1"/>
          </p:cNvPicPr>
          <p:nvPr/>
        </p:nvPicPr>
        <p:blipFill>
          <a:blip r:embed="rId5"/>
          <a:stretch>
            <a:fillRect/>
          </a:stretch>
        </p:blipFill>
        <p:spPr>
          <a:xfrm>
            <a:off x="-248" y="4787949"/>
            <a:ext cx="6648360" cy="2627710"/>
          </a:xfrm>
          <a:prstGeom prst="rect">
            <a:avLst/>
          </a:prstGeom>
        </p:spPr>
      </p:pic>
    </p:spTree>
    <p:extLst>
      <p:ext uri="{BB962C8B-B14F-4D97-AF65-F5344CB8AC3E}">
        <p14:creationId xmlns:p14="http://schemas.microsoft.com/office/powerpoint/2010/main" val="1760005360"/>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3</a:t>
            </a:fld>
            <a:endParaRPr lang="en-IN" dirty="0"/>
          </a:p>
        </p:txBody>
      </p:sp>
      <p:sp>
        <p:nvSpPr>
          <p:cNvPr id="2" name="1 Título"/>
          <p:cNvSpPr txBox="1">
            <a:spLocks noGrp="1"/>
          </p:cNvSpPr>
          <p:nvPr>
            <p:ph type="title" idx="4294967295"/>
          </p:nvPr>
        </p:nvSpPr>
        <p:spPr>
          <a:xfrm>
            <a:off x="0" y="193675"/>
            <a:ext cx="9359900" cy="88582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Summary</a:t>
            </a:r>
          </a:p>
        </p:txBody>
      </p:sp>
      <p:sp>
        <p:nvSpPr>
          <p:cNvPr id="3" name="2 CuadroTexto"/>
          <p:cNvSpPr txBox="1"/>
          <p:nvPr/>
        </p:nvSpPr>
        <p:spPr>
          <a:xfrm>
            <a:off x="1296000" y="1547589"/>
            <a:ext cx="2855888" cy="5544936"/>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800"/>
              </a:spcBef>
              <a:spcAft>
                <a:spcPts val="1800"/>
              </a:spcAft>
              <a:buSzPct val="45000"/>
              <a:buFont typeface="StarSymbol"/>
              <a:buChar char="●"/>
              <a:tabLst/>
            </a:pPr>
            <a:r>
              <a:rPr lang="en-US" sz="2600" b="0" i="0" u="none" strike="noStrike" kern="1200" dirty="0">
                <a:ln>
                  <a:noFill/>
                </a:ln>
                <a:latin typeface="+mj-lt"/>
                <a:ea typeface="DejaVu Sans" pitchFamily="2"/>
                <a:cs typeface="Lohit Hindi" pitchFamily="2"/>
              </a:rPr>
              <a:t>Introduction</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Conceptual Design</a:t>
            </a:r>
            <a:endParaRPr lang="en-US" sz="2600" b="0" i="0" u="none" strike="noStrike" kern="1200" dirty="0">
              <a:ln>
                <a:noFill/>
              </a:ln>
              <a:solidFill>
                <a:schemeClr val="bg1">
                  <a:lumMod val="65000"/>
                </a:schemeClr>
              </a:solidFill>
              <a:latin typeface="+mj-lt"/>
              <a:ea typeface="DejaVu Sans" pitchFamily="2"/>
              <a:cs typeface="Lohit Hindi" pitchFamily="2"/>
            </a:endParaRP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mj-lt"/>
                <a:ea typeface="DejaVu Sans" pitchFamily="2"/>
                <a:cs typeface="Lohit Hindi" pitchFamily="2"/>
              </a:rPr>
              <a:t>Mechanical Design</a:t>
            </a: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mj-lt"/>
                <a:ea typeface="DejaVu Sans" pitchFamily="2"/>
                <a:cs typeface="Lohit Hindi" pitchFamily="2"/>
              </a:rPr>
              <a:t>Analog Front End</a:t>
            </a: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mj-lt"/>
                <a:ea typeface="DejaVu Sans" pitchFamily="2"/>
                <a:cs typeface="Lohit Hindi" pitchFamily="2"/>
              </a:rPr>
              <a:t>Control System</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Product Integration</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Conclusions</a:t>
            </a:r>
          </a:p>
        </p:txBody>
      </p:sp>
    </p:spTree>
    <p:extLst>
      <p:ext uri="{BB962C8B-B14F-4D97-AF65-F5344CB8AC3E}">
        <p14:creationId xmlns:p14="http://schemas.microsoft.com/office/powerpoint/2010/main" val="4248753398"/>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Refrigerated Body</a:t>
            </a:r>
          </a:p>
        </p:txBody>
      </p:sp>
      <p:sp>
        <p:nvSpPr>
          <p:cNvPr id="6" name="Content Placeholder 5">
            <a:extLst>
              <a:ext uri="{FF2B5EF4-FFF2-40B4-BE49-F238E27FC236}">
                <a16:creationId xmlns:a16="http://schemas.microsoft.com/office/drawing/2014/main" xmlns="" id="{FAABAD1D-038A-448E-A5AC-3FA189B8B200}"/>
              </a:ext>
            </a:extLst>
          </p:cNvPr>
          <p:cNvSpPr>
            <a:spLocks noGrp="1"/>
          </p:cNvSpPr>
          <p:nvPr>
            <p:ph idx="1"/>
          </p:nvPr>
        </p:nvSpPr>
        <p:spPr>
          <a:xfrm>
            <a:off x="215776" y="1440000"/>
            <a:ext cx="9360000" cy="4384800"/>
          </a:xfrm>
        </p:spPr>
        <p:txBody>
          <a:bodyPr/>
          <a:lstStyle/>
          <a:p>
            <a:r>
              <a:rPr lang="en-GB" sz="2800" dirty="0"/>
              <a:t>V-Shaped robust</a:t>
            </a:r>
            <a:r>
              <a:rPr lang="en-GB" sz="2800" b="1" dirty="0"/>
              <a:t> </a:t>
            </a:r>
            <a:r>
              <a:rPr lang="en-GB" sz="2800" dirty="0"/>
              <a:t>Refrigeration</a:t>
            </a:r>
          </a:p>
          <a:p>
            <a:r>
              <a:rPr lang="en-GB" sz="2800" dirty="0"/>
              <a:t>Nominal Diam. 6 mm (Internal)</a:t>
            </a:r>
          </a:p>
          <a:p>
            <a:r>
              <a:rPr lang="en-GB" sz="2800" dirty="0"/>
              <a:t>Water at 1 m/s or 2 l/min</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30</a:t>
            </a:fld>
            <a:endParaRPr lang="en-IN" dirty="0"/>
          </a:p>
        </p:txBody>
      </p:sp>
      <p:pic>
        <p:nvPicPr>
          <p:cNvPr id="4" name="Picture 3">
            <a:extLst>
              <a:ext uri="{FF2B5EF4-FFF2-40B4-BE49-F238E27FC236}">
                <a16:creationId xmlns:a16="http://schemas.microsoft.com/office/drawing/2014/main" xmlns="" id="{F82E38DD-37BA-41F4-882F-C0972086EB54}"/>
              </a:ext>
            </a:extLst>
          </p:cNvPr>
          <p:cNvPicPr>
            <a:picLocks noChangeAspect="1"/>
          </p:cNvPicPr>
          <p:nvPr/>
        </p:nvPicPr>
        <p:blipFill>
          <a:blip r:embed="rId3"/>
          <a:stretch>
            <a:fillRect/>
          </a:stretch>
        </p:blipFill>
        <p:spPr>
          <a:xfrm>
            <a:off x="732079" y="3612666"/>
            <a:ext cx="3948193" cy="3923423"/>
          </a:xfrm>
          <a:prstGeom prst="rect">
            <a:avLst/>
          </a:prstGeom>
        </p:spPr>
      </p:pic>
      <p:pic>
        <p:nvPicPr>
          <p:cNvPr id="7" name="Picture 6">
            <a:extLst>
              <a:ext uri="{FF2B5EF4-FFF2-40B4-BE49-F238E27FC236}">
                <a16:creationId xmlns:a16="http://schemas.microsoft.com/office/drawing/2014/main" xmlns="" id="{446FD3DA-7850-4EC9-BA44-3C98C1DDD5DC}"/>
              </a:ext>
            </a:extLst>
          </p:cNvPr>
          <p:cNvPicPr>
            <a:picLocks noChangeAspect="1"/>
          </p:cNvPicPr>
          <p:nvPr/>
        </p:nvPicPr>
        <p:blipFill>
          <a:blip r:embed="rId4"/>
          <a:stretch>
            <a:fillRect/>
          </a:stretch>
        </p:blipFill>
        <p:spPr>
          <a:xfrm>
            <a:off x="5225568" y="1475581"/>
            <a:ext cx="4783296" cy="5616767"/>
          </a:xfrm>
          <a:prstGeom prst="rect">
            <a:avLst/>
          </a:prstGeom>
        </p:spPr>
      </p:pic>
      <p:cxnSp>
        <p:nvCxnSpPr>
          <p:cNvPr id="8" name="Straight Connector 7">
            <a:extLst>
              <a:ext uri="{FF2B5EF4-FFF2-40B4-BE49-F238E27FC236}">
                <a16:creationId xmlns:a16="http://schemas.microsoft.com/office/drawing/2014/main" xmlns="" id="{3C8A9E97-07C0-41D6-AD2C-D21294DB5411}"/>
              </a:ext>
            </a:extLst>
          </p:cNvPr>
          <p:cNvCxnSpPr>
            <a:cxnSpLocks/>
          </p:cNvCxnSpPr>
          <p:nvPr/>
        </p:nvCxnSpPr>
        <p:spPr>
          <a:xfrm>
            <a:off x="2159992" y="4859957"/>
            <a:ext cx="1008112" cy="1656184"/>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9" name="Straight Connector 8">
            <a:extLst>
              <a:ext uri="{FF2B5EF4-FFF2-40B4-BE49-F238E27FC236}">
                <a16:creationId xmlns:a16="http://schemas.microsoft.com/office/drawing/2014/main" xmlns="" id="{91144ED8-1182-406A-B4AE-5732D86D3A9C}"/>
              </a:ext>
            </a:extLst>
          </p:cNvPr>
          <p:cNvCxnSpPr>
            <a:cxnSpLocks/>
          </p:cNvCxnSpPr>
          <p:nvPr/>
        </p:nvCxnSpPr>
        <p:spPr>
          <a:xfrm flipH="1">
            <a:off x="3168104" y="4715941"/>
            <a:ext cx="648072" cy="1800200"/>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6" name="Straight Connector 15">
            <a:extLst>
              <a:ext uri="{FF2B5EF4-FFF2-40B4-BE49-F238E27FC236}">
                <a16:creationId xmlns:a16="http://schemas.microsoft.com/office/drawing/2014/main" xmlns="" id="{360FC547-1C39-421B-AE50-2CC238ABCC9F}"/>
              </a:ext>
            </a:extLst>
          </p:cNvPr>
          <p:cNvCxnSpPr>
            <a:cxnSpLocks/>
          </p:cNvCxnSpPr>
          <p:nvPr/>
        </p:nvCxnSpPr>
        <p:spPr>
          <a:xfrm>
            <a:off x="2365132" y="4784774"/>
            <a:ext cx="802972" cy="1371327"/>
          </a:xfrm>
          <a:prstGeom prst="line">
            <a:avLst/>
          </a:prstGeom>
          <a:ln>
            <a:prstDash val="dash"/>
          </a:ln>
        </p:spPr>
        <p:style>
          <a:lnRef idx="2">
            <a:schemeClr val="dk1"/>
          </a:lnRef>
          <a:fillRef idx="0">
            <a:schemeClr val="dk1"/>
          </a:fillRef>
          <a:effectRef idx="1">
            <a:schemeClr val="dk1"/>
          </a:effectRef>
          <a:fontRef idx="minor">
            <a:schemeClr val="tx1"/>
          </a:fontRef>
        </p:style>
      </p:cxnSp>
      <p:cxnSp>
        <p:nvCxnSpPr>
          <p:cNvPr id="18" name="Straight Connector 17">
            <a:extLst>
              <a:ext uri="{FF2B5EF4-FFF2-40B4-BE49-F238E27FC236}">
                <a16:creationId xmlns:a16="http://schemas.microsoft.com/office/drawing/2014/main" xmlns="" id="{F12B4046-5773-46EC-8ECB-F5A33E536B33}"/>
              </a:ext>
            </a:extLst>
          </p:cNvPr>
          <p:cNvCxnSpPr>
            <a:cxnSpLocks/>
          </p:cNvCxnSpPr>
          <p:nvPr/>
        </p:nvCxnSpPr>
        <p:spPr>
          <a:xfrm flipH="1">
            <a:off x="3168104" y="4606850"/>
            <a:ext cx="504056" cy="1477243"/>
          </a:xfrm>
          <a:prstGeom prst="line">
            <a:avLst/>
          </a:prstGeom>
          <a:ln>
            <a:prstDash val="dash"/>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2356899458"/>
      </p:ext>
    </p:extLst>
  </p:cSld>
  <p:clrMapOvr>
    <a:masterClrMapping/>
  </p:clrMapOvr>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Picture 25">
            <a:extLst>
              <a:ext uri="{FF2B5EF4-FFF2-40B4-BE49-F238E27FC236}">
                <a16:creationId xmlns:a16="http://schemas.microsoft.com/office/drawing/2014/main" xmlns="" id="{81DFA85E-0CD7-45DB-B845-27FF522A87F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27944" y="2943943"/>
            <a:ext cx="6278792" cy="4464497"/>
          </a:xfrm>
          <a:prstGeom prst="rect">
            <a:avLst/>
          </a:prstGeom>
          <a:noFill/>
        </p:spPr>
      </p:pic>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Actuator System</a:t>
            </a:r>
          </a:p>
        </p:txBody>
      </p:sp>
      <p:sp>
        <p:nvSpPr>
          <p:cNvPr id="3" name="Content Placeholder 2">
            <a:extLst>
              <a:ext uri="{FF2B5EF4-FFF2-40B4-BE49-F238E27FC236}">
                <a16:creationId xmlns:a16="http://schemas.microsoft.com/office/drawing/2014/main" xmlns="" id="{D16E73A0-BC24-4A54-9BDA-FE475EC40FF2}"/>
              </a:ext>
            </a:extLst>
          </p:cNvPr>
          <p:cNvSpPr>
            <a:spLocks noGrp="1"/>
          </p:cNvSpPr>
          <p:nvPr>
            <p:ph idx="1"/>
          </p:nvPr>
        </p:nvSpPr>
        <p:spPr/>
        <p:txBody>
          <a:bodyPr/>
          <a:lstStyle/>
          <a:p>
            <a:r>
              <a:rPr lang="en-GB" dirty="0"/>
              <a:t>Technical Requirements for Product Supplier</a:t>
            </a:r>
          </a:p>
          <a:p>
            <a:r>
              <a:rPr lang="en-GB" dirty="0"/>
              <a:t>Specific components and Final Design to be defined by Product Supplier</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31</a:t>
            </a:fld>
            <a:endParaRPr lang="en-IN" dirty="0"/>
          </a:p>
        </p:txBody>
      </p:sp>
    </p:spTree>
    <p:extLst>
      <p:ext uri="{BB962C8B-B14F-4D97-AF65-F5344CB8AC3E}">
        <p14:creationId xmlns:p14="http://schemas.microsoft.com/office/powerpoint/2010/main" val="2313306700"/>
      </p:ext>
    </p:extLst>
  </p:cSld>
  <p:clrMapOvr>
    <a:masterClrMapping/>
  </p:clrMapOvr>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5EFED8B6-D00F-4329-957F-13E19E34A683}"/>
              </a:ext>
            </a:extLst>
          </p:cNvPr>
          <p:cNvPicPr>
            <a:picLocks noChangeAspect="1"/>
          </p:cNvPicPr>
          <p:nvPr/>
        </p:nvPicPr>
        <p:blipFill>
          <a:blip r:embed="rId3"/>
          <a:stretch>
            <a:fillRect/>
          </a:stretch>
        </p:blipFill>
        <p:spPr>
          <a:xfrm>
            <a:off x="5750825" y="2699717"/>
            <a:ext cx="4308597" cy="4050624"/>
          </a:xfrm>
          <a:prstGeom prst="rect">
            <a:avLst/>
          </a:prstGeom>
        </p:spPr>
      </p:pic>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Actuator</a:t>
            </a:r>
          </a:p>
        </p:txBody>
      </p:sp>
      <p:sp>
        <p:nvSpPr>
          <p:cNvPr id="3" name="Content Placeholder 2">
            <a:extLst>
              <a:ext uri="{FF2B5EF4-FFF2-40B4-BE49-F238E27FC236}">
                <a16:creationId xmlns:a16="http://schemas.microsoft.com/office/drawing/2014/main" xmlns="" id="{11614C70-9B4B-4372-900D-F29974056E28}"/>
              </a:ext>
            </a:extLst>
          </p:cNvPr>
          <p:cNvSpPr>
            <a:spLocks noGrp="1"/>
          </p:cNvSpPr>
          <p:nvPr>
            <p:ph idx="1"/>
          </p:nvPr>
        </p:nvSpPr>
        <p:spPr>
          <a:xfrm>
            <a:off x="360000" y="1440000"/>
            <a:ext cx="6048464" cy="4384800"/>
          </a:xfrm>
        </p:spPr>
        <p:txBody>
          <a:bodyPr/>
          <a:lstStyle/>
          <a:p>
            <a:pPr marL="108000" indent="0">
              <a:buNone/>
            </a:pPr>
            <a:r>
              <a:rPr lang="en-GB" sz="2000" dirty="0"/>
              <a:t>The FC will be actuated with a pneumatic actuator, controlled by an electro-valve. </a:t>
            </a:r>
          </a:p>
          <a:p>
            <a:r>
              <a:rPr lang="en-GB" sz="2000" dirty="0"/>
              <a:t>The actuator will operate with compressed air 5-10 bars. </a:t>
            </a:r>
          </a:p>
          <a:p>
            <a:r>
              <a:rPr lang="en-GB" sz="2000" dirty="0"/>
              <a:t>The actuator stroke will be of 80 mm. A piston diameter of </a:t>
            </a:r>
            <a:r>
              <a:rPr lang="en-GB" sz="2000" i="1" dirty="0"/>
              <a:t>ϕ </a:t>
            </a:r>
            <a:r>
              <a:rPr lang="en-GB" sz="2000" dirty="0"/>
              <a:t>40 mm is proposed. </a:t>
            </a:r>
          </a:p>
          <a:p>
            <a:r>
              <a:rPr lang="en-GB" sz="2000" dirty="0"/>
              <a:t>The actuator will by default be in the retracted position </a:t>
            </a:r>
          </a:p>
          <a:p>
            <a:pPr lvl="1"/>
            <a:r>
              <a:rPr lang="en-GB" sz="1600" dirty="0"/>
              <a:t>Automatic retraction to protect the cup is required in case of failure. </a:t>
            </a:r>
          </a:p>
          <a:p>
            <a:pPr lvl="1"/>
            <a:r>
              <a:rPr lang="en-GB" sz="1600" dirty="0"/>
              <a:t>The retraction will be done with a spring. </a:t>
            </a:r>
          </a:p>
          <a:p>
            <a:r>
              <a:rPr lang="en-GB" sz="2000" dirty="0"/>
              <a:t>A pair of limit switchers shall be installed on the FC actuator for the motion control system. </a:t>
            </a:r>
          </a:p>
          <a:p>
            <a:r>
              <a:rPr lang="en-GB" sz="2000" dirty="0"/>
              <a:t>The electro-valve will operate with a voltage of 24 V. </a:t>
            </a:r>
          </a:p>
          <a:p>
            <a:r>
              <a:rPr lang="en-GB" sz="2000" dirty="0"/>
              <a:t>The limit switchers will operate with a voltage of 30 V. </a:t>
            </a:r>
          </a:p>
          <a:p>
            <a:pPr marL="108000" indent="0">
              <a:buNone/>
            </a:pPr>
            <a:endParaRPr lang="en-GB" sz="2000" dirty="0"/>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32</a:t>
            </a:fld>
            <a:endParaRPr lang="en-IN" dirty="0"/>
          </a:p>
        </p:txBody>
      </p:sp>
    </p:spTree>
    <p:extLst>
      <p:ext uri="{BB962C8B-B14F-4D97-AF65-F5344CB8AC3E}">
        <p14:creationId xmlns:p14="http://schemas.microsoft.com/office/powerpoint/2010/main" val="1707064953"/>
      </p:ext>
    </p:extLst>
  </p:cSld>
  <p:clrMapOvr>
    <a:masterClrMapping/>
  </p:clrMapOvr>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xmlns="" id="{16290D45-D651-43EC-AC04-614B74DE77AC}"/>
              </a:ext>
            </a:extLst>
          </p:cNvPr>
          <p:cNvGrpSpPr/>
          <p:nvPr/>
        </p:nvGrpSpPr>
        <p:grpSpPr>
          <a:xfrm>
            <a:off x="5760392" y="1475581"/>
            <a:ext cx="4319648" cy="5724053"/>
            <a:chOff x="5400352" y="1835622"/>
            <a:chExt cx="4319648" cy="5724053"/>
          </a:xfrm>
        </p:grpSpPr>
        <p:pic>
          <p:nvPicPr>
            <p:cNvPr id="4" name="Picture 3">
              <a:extLst>
                <a:ext uri="{FF2B5EF4-FFF2-40B4-BE49-F238E27FC236}">
                  <a16:creationId xmlns:a16="http://schemas.microsoft.com/office/drawing/2014/main" xmlns="" id="{5068EB0C-A643-406F-80D6-2E57AAE5D57F}"/>
                </a:ext>
              </a:extLst>
            </p:cNvPr>
            <p:cNvPicPr>
              <a:picLocks noChangeAspect="1"/>
            </p:cNvPicPr>
            <p:nvPr/>
          </p:nvPicPr>
          <p:blipFill>
            <a:blip r:embed="rId3"/>
            <a:stretch>
              <a:fillRect/>
            </a:stretch>
          </p:blipFill>
          <p:spPr>
            <a:xfrm>
              <a:off x="5400352" y="1835622"/>
              <a:ext cx="3906683" cy="5724053"/>
            </a:xfrm>
            <a:prstGeom prst="rect">
              <a:avLst/>
            </a:prstGeom>
          </p:spPr>
        </p:pic>
        <p:sp>
          <p:nvSpPr>
            <p:cNvPr id="7" name="TextBox 6">
              <a:extLst>
                <a:ext uri="{FF2B5EF4-FFF2-40B4-BE49-F238E27FC236}">
                  <a16:creationId xmlns:a16="http://schemas.microsoft.com/office/drawing/2014/main" xmlns="" id="{D6EE04F3-5C43-4D87-98CF-A2405E1A03B6}"/>
                </a:ext>
              </a:extLst>
            </p:cNvPr>
            <p:cNvSpPr txBox="1"/>
            <p:nvPr/>
          </p:nvSpPr>
          <p:spPr>
            <a:xfrm>
              <a:off x="7776616" y="2987749"/>
              <a:ext cx="1576072" cy="646331"/>
            </a:xfrm>
            <a:prstGeom prst="rect">
              <a:avLst/>
            </a:prstGeom>
            <a:noFill/>
          </p:spPr>
          <p:txBody>
            <a:bodyPr wrap="none" rtlCol="0">
              <a:spAutoFit/>
            </a:bodyPr>
            <a:lstStyle/>
            <a:p>
              <a:pPr algn="ctr"/>
              <a:r>
                <a:rPr lang="en-GB" dirty="0"/>
                <a:t>Upper </a:t>
              </a:r>
            </a:p>
            <a:p>
              <a:r>
                <a:rPr lang="en-GB" dirty="0"/>
                <a:t>Limit Switcher</a:t>
              </a:r>
            </a:p>
          </p:txBody>
        </p:sp>
        <p:sp>
          <p:nvSpPr>
            <p:cNvPr id="8" name="TextBox 7">
              <a:extLst>
                <a:ext uri="{FF2B5EF4-FFF2-40B4-BE49-F238E27FC236}">
                  <a16:creationId xmlns:a16="http://schemas.microsoft.com/office/drawing/2014/main" xmlns="" id="{DC3DAC4A-F066-4DB6-A932-537D0F47EEC0}"/>
                </a:ext>
              </a:extLst>
            </p:cNvPr>
            <p:cNvSpPr txBox="1"/>
            <p:nvPr/>
          </p:nvSpPr>
          <p:spPr>
            <a:xfrm>
              <a:off x="8143928" y="4171322"/>
              <a:ext cx="1576072" cy="646331"/>
            </a:xfrm>
            <a:prstGeom prst="rect">
              <a:avLst/>
            </a:prstGeom>
            <a:noFill/>
          </p:spPr>
          <p:txBody>
            <a:bodyPr wrap="none" rtlCol="0">
              <a:spAutoFit/>
            </a:bodyPr>
            <a:lstStyle/>
            <a:p>
              <a:pPr algn="ctr"/>
              <a:r>
                <a:rPr lang="en-GB" dirty="0"/>
                <a:t>Lower </a:t>
              </a:r>
            </a:p>
            <a:p>
              <a:r>
                <a:rPr lang="en-GB" dirty="0"/>
                <a:t>Limit Switcher</a:t>
              </a:r>
            </a:p>
          </p:txBody>
        </p:sp>
        <p:cxnSp>
          <p:nvCxnSpPr>
            <p:cNvPr id="10" name="Straight Arrow Connector 9">
              <a:extLst>
                <a:ext uri="{FF2B5EF4-FFF2-40B4-BE49-F238E27FC236}">
                  <a16:creationId xmlns:a16="http://schemas.microsoft.com/office/drawing/2014/main" xmlns="" id="{3B66AFE9-E646-49B3-9011-678A2D1E3BAA}"/>
                </a:ext>
              </a:extLst>
            </p:cNvPr>
            <p:cNvCxnSpPr>
              <a:cxnSpLocks/>
              <a:stCxn id="7" idx="1"/>
            </p:cNvCxnSpPr>
            <p:nvPr/>
          </p:nvCxnSpPr>
          <p:spPr>
            <a:xfrm flipH="1">
              <a:off x="7128544" y="3310915"/>
              <a:ext cx="648072" cy="323165"/>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1" name="Straight Arrow Connector 10">
              <a:extLst>
                <a:ext uri="{FF2B5EF4-FFF2-40B4-BE49-F238E27FC236}">
                  <a16:creationId xmlns:a16="http://schemas.microsoft.com/office/drawing/2014/main" xmlns="" id="{F16D05AA-75FE-4450-AD77-071A61650C48}"/>
                </a:ext>
              </a:extLst>
            </p:cNvPr>
            <p:cNvCxnSpPr>
              <a:cxnSpLocks/>
              <a:stCxn id="8" idx="1"/>
            </p:cNvCxnSpPr>
            <p:nvPr/>
          </p:nvCxnSpPr>
          <p:spPr>
            <a:xfrm flipH="1">
              <a:off x="7423164" y="4494488"/>
              <a:ext cx="720764" cy="43939"/>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grpSp>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Limit Switchers</a:t>
            </a:r>
          </a:p>
        </p:txBody>
      </p:sp>
      <p:sp>
        <p:nvSpPr>
          <p:cNvPr id="3" name="Content Placeholder 2">
            <a:extLst>
              <a:ext uri="{FF2B5EF4-FFF2-40B4-BE49-F238E27FC236}">
                <a16:creationId xmlns:a16="http://schemas.microsoft.com/office/drawing/2014/main" xmlns="" id="{11614C70-9B4B-4372-900D-F29974056E28}"/>
              </a:ext>
            </a:extLst>
          </p:cNvPr>
          <p:cNvSpPr>
            <a:spLocks noGrp="1"/>
          </p:cNvSpPr>
          <p:nvPr>
            <p:ph idx="1"/>
          </p:nvPr>
        </p:nvSpPr>
        <p:spPr>
          <a:xfrm>
            <a:off x="359999" y="1440000"/>
            <a:ext cx="5354739" cy="4384800"/>
          </a:xfrm>
        </p:spPr>
        <p:txBody>
          <a:bodyPr/>
          <a:lstStyle/>
          <a:p>
            <a:pPr algn="just"/>
            <a:r>
              <a:rPr lang="en-GB" sz="2400" dirty="0"/>
              <a:t>One pair in actuator for Local Control System.</a:t>
            </a:r>
          </a:p>
          <a:p>
            <a:pPr algn="just"/>
            <a:r>
              <a:rPr lang="en-GB" sz="2400" dirty="0"/>
              <a:t>One external pair for MPS</a:t>
            </a:r>
          </a:p>
          <a:p>
            <a:pPr lvl="1" algn="just"/>
            <a:r>
              <a:rPr lang="en-GB" sz="1800" dirty="0"/>
              <a:t>This pair of switches will be cabled separately and used solely by the Machine Protection System (MPS) of ESS.</a:t>
            </a:r>
          </a:p>
          <a:p>
            <a:pPr lvl="1" algn="just"/>
            <a:r>
              <a:rPr lang="en-GB" sz="1800" dirty="0"/>
              <a:t>Mounted in supports that correspond to the beginning and end positions of the vacuum plate.</a:t>
            </a:r>
          </a:p>
          <a:p>
            <a:pPr lvl="1" algn="just"/>
            <a:r>
              <a:rPr lang="en-GB" sz="1800" dirty="0"/>
              <a:t>The external limit switchers will be completely independent from the limit switchers integrated in the actuator.</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33</a:t>
            </a:fld>
            <a:endParaRPr lang="en-IN" dirty="0"/>
          </a:p>
        </p:txBody>
      </p:sp>
    </p:spTree>
    <p:extLst>
      <p:ext uri="{BB962C8B-B14F-4D97-AF65-F5344CB8AC3E}">
        <p14:creationId xmlns:p14="http://schemas.microsoft.com/office/powerpoint/2010/main" val="3643096567"/>
      </p:ext>
    </p:extLst>
  </p:cSld>
  <p:clrMapOvr>
    <a:masterClrMapping/>
  </p:clrMapOvr>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Vacuum Plate</a:t>
            </a:r>
          </a:p>
        </p:txBody>
      </p:sp>
      <p:sp>
        <p:nvSpPr>
          <p:cNvPr id="9" name="Content Placeholder 8">
            <a:extLst>
              <a:ext uri="{FF2B5EF4-FFF2-40B4-BE49-F238E27FC236}">
                <a16:creationId xmlns:a16="http://schemas.microsoft.com/office/drawing/2014/main" xmlns="" id="{0F49A6A5-A20D-4D07-97FE-1927954FBA1A}"/>
              </a:ext>
            </a:extLst>
          </p:cNvPr>
          <p:cNvSpPr>
            <a:spLocks noGrp="1"/>
          </p:cNvSpPr>
          <p:nvPr>
            <p:ph idx="1"/>
          </p:nvPr>
        </p:nvSpPr>
        <p:spPr>
          <a:xfrm>
            <a:off x="360000" y="1440000"/>
            <a:ext cx="9576856" cy="4384800"/>
          </a:xfrm>
        </p:spPr>
        <p:txBody>
          <a:bodyPr/>
          <a:lstStyle/>
          <a:p>
            <a:r>
              <a:rPr lang="en-GB" sz="2800" dirty="0"/>
              <a:t>The Vacuum plate could be connected to the vacuum bellow with a CF40 flange. </a:t>
            </a:r>
          </a:p>
          <a:p>
            <a:r>
              <a:rPr lang="en-GB" sz="2800" dirty="0"/>
              <a:t>In the CF40 flange the feedthrough for refrigeration, collector signal and </a:t>
            </a:r>
            <a:r>
              <a:rPr lang="en-GB" sz="2800" dirty="0" err="1"/>
              <a:t>repeller</a:t>
            </a:r>
            <a:r>
              <a:rPr lang="en-GB" sz="2800" dirty="0"/>
              <a:t> power supply will be included. </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34</a:t>
            </a:fld>
            <a:endParaRPr lang="en-IN" dirty="0"/>
          </a:p>
        </p:txBody>
      </p:sp>
      <p:pic>
        <p:nvPicPr>
          <p:cNvPr id="8" name="Picture 7">
            <a:extLst>
              <a:ext uri="{FF2B5EF4-FFF2-40B4-BE49-F238E27FC236}">
                <a16:creationId xmlns:a16="http://schemas.microsoft.com/office/drawing/2014/main" xmlns="" id="{39DFE399-51F0-4BCC-9653-C71AC27BB4E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97979" y="3549490"/>
            <a:ext cx="6198717" cy="3695389"/>
          </a:xfrm>
          <a:prstGeom prst="rect">
            <a:avLst/>
          </a:prstGeom>
          <a:noFill/>
        </p:spPr>
      </p:pic>
    </p:spTree>
    <p:extLst>
      <p:ext uri="{BB962C8B-B14F-4D97-AF65-F5344CB8AC3E}">
        <p14:creationId xmlns:p14="http://schemas.microsoft.com/office/powerpoint/2010/main" val="623356195"/>
      </p:ext>
    </p:extLst>
  </p:cSld>
  <p:clrMapOvr>
    <a:masterClrMapping/>
  </p:clrMapOvr>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D94A4EC-2ECC-4D22-989E-F05F9D538D22}"/>
              </a:ext>
            </a:extLst>
          </p:cNvPr>
          <p:cNvSpPr>
            <a:spLocks noGrp="1"/>
          </p:cNvSpPr>
          <p:nvPr>
            <p:ph type="title"/>
          </p:nvPr>
        </p:nvSpPr>
        <p:spPr/>
        <p:txBody>
          <a:bodyPr/>
          <a:lstStyle/>
          <a:p>
            <a:pPr>
              <a:buNone/>
            </a:pPr>
            <a:r>
              <a:rPr lang="en-GB" dirty="0"/>
              <a:t>Product Positioning</a:t>
            </a:r>
          </a:p>
        </p:txBody>
      </p:sp>
      <p:sp>
        <p:nvSpPr>
          <p:cNvPr id="3" name="Content Placeholder 2">
            <a:extLst>
              <a:ext uri="{FF2B5EF4-FFF2-40B4-BE49-F238E27FC236}">
                <a16:creationId xmlns:a16="http://schemas.microsoft.com/office/drawing/2014/main" xmlns="" id="{74CD33F9-E568-4AD8-B4AA-45ABD0B8F9E5}"/>
              </a:ext>
            </a:extLst>
          </p:cNvPr>
          <p:cNvSpPr>
            <a:spLocks noGrp="1"/>
          </p:cNvSpPr>
          <p:nvPr>
            <p:ph idx="1"/>
          </p:nvPr>
        </p:nvSpPr>
        <p:spPr>
          <a:xfrm>
            <a:off x="360000" y="1403573"/>
            <a:ext cx="9360000" cy="1296144"/>
          </a:xfrm>
        </p:spPr>
        <p:txBody>
          <a:bodyPr/>
          <a:lstStyle/>
          <a:p>
            <a:r>
              <a:rPr lang="en-GB" dirty="0"/>
              <a:t>Positioning in a ± 5 mm.</a:t>
            </a:r>
          </a:p>
          <a:p>
            <a:r>
              <a:rPr lang="en-GB" dirty="0"/>
              <a:t>Final Design to be defined by supplier.</a:t>
            </a:r>
          </a:p>
        </p:txBody>
      </p:sp>
      <p:pic>
        <p:nvPicPr>
          <p:cNvPr id="4" name="Picture 3">
            <a:extLst>
              <a:ext uri="{FF2B5EF4-FFF2-40B4-BE49-F238E27FC236}">
                <a16:creationId xmlns:a16="http://schemas.microsoft.com/office/drawing/2014/main" xmlns="" id="{5ABEA2BA-76CA-4722-8D98-975831609E3E}"/>
              </a:ext>
            </a:extLst>
          </p:cNvPr>
          <p:cNvPicPr>
            <a:picLocks noChangeAspect="1"/>
          </p:cNvPicPr>
          <p:nvPr/>
        </p:nvPicPr>
        <p:blipFill>
          <a:blip r:embed="rId2"/>
          <a:stretch>
            <a:fillRect/>
          </a:stretch>
        </p:blipFill>
        <p:spPr>
          <a:xfrm>
            <a:off x="1871960" y="2676345"/>
            <a:ext cx="7189801" cy="4775900"/>
          </a:xfrm>
          <a:prstGeom prst="rect">
            <a:avLst/>
          </a:prstGeom>
        </p:spPr>
      </p:pic>
    </p:spTree>
    <p:extLst>
      <p:ext uri="{BB962C8B-B14F-4D97-AF65-F5344CB8AC3E}">
        <p14:creationId xmlns:p14="http://schemas.microsoft.com/office/powerpoint/2010/main" val="39557068"/>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F1CCFE2-47E7-474E-B1DF-4F27C5C84C98}"/>
              </a:ext>
            </a:extLst>
          </p:cNvPr>
          <p:cNvSpPr>
            <a:spLocks noGrp="1"/>
          </p:cNvSpPr>
          <p:nvPr>
            <p:ph type="title"/>
          </p:nvPr>
        </p:nvSpPr>
        <p:spPr/>
        <p:txBody>
          <a:bodyPr/>
          <a:lstStyle/>
          <a:p>
            <a:pPr>
              <a:buNone/>
            </a:pPr>
            <a:r>
              <a:rPr lang="en-GB" dirty="0"/>
              <a:t>Product Mounting</a:t>
            </a:r>
          </a:p>
        </p:txBody>
      </p:sp>
      <p:pic>
        <p:nvPicPr>
          <p:cNvPr id="4" name="Picture 3">
            <a:extLst>
              <a:ext uri="{FF2B5EF4-FFF2-40B4-BE49-F238E27FC236}">
                <a16:creationId xmlns:a16="http://schemas.microsoft.com/office/drawing/2014/main" xmlns="" id="{AD2118DF-9A93-43EE-BBB7-D6611A16826D}"/>
              </a:ext>
            </a:extLst>
          </p:cNvPr>
          <p:cNvPicPr>
            <a:picLocks noChangeAspect="1"/>
          </p:cNvPicPr>
          <p:nvPr/>
        </p:nvPicPr>
        <p:blipFill>
          <a:blip r:embed="rId2"/>
          <a:stretch>
            <a:fillRect/>
          </a:stretch>
        </p:blipFill>
        <p:spPr>
          <a:xfrm>
            <a:off x="143768" y="1331565"/>
            <a:ext cx="4709424" cy="6053683"/>
          </a:xfrm>
          <a:prstGeom prst="rect">
            <a:avLst/>
          </a:prstGeom>
        </p:spPr>
      </p:pic>
      <p:sp>
        <p:nvSpPr>
          <p:cNvPr id="5" name="Rectangle 4">
            <a:extLst>
              <a:ext uri="{FF2B5EF4-FFF2-40B4-BE49-F238E27FC236}">
                <a16:creationId xmlns:a16="http://schemas.microsoft.com/office/drawing/2014/main" xmlns="" id="{CF73230F-6DCE-4C57-B30D-71ECD852410B}"/>
              </a:ext>
            </a:extLst>
          </p:cNvPr>
          <p:cNvSpPr/>
          <p:nvPr/>
        </p:nvSpPr>
        <p:spPr>
          <a:xfrm>
            <a:off x="3413032" y="1287025"/>
            <a:ext cx="1440160" cy="184473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6" name="Picture 5">
            <a:extLst>
              <a:ext uri="{FF2B5EF4-FFF2-40B4-BE49-F238E27FC236}">
                <a16:creationId xmlns:a16="http://schemas.microsoft.com/office/drawing/2014/main" xmlns="" id="{00FFCB7C-2A58-40C2-8A6D-096E26CA4166}"/>
              </a:ext>
            </a:extLst>
          </p:cNvPr>
          <p:cNvPicPr>
            <a:picLocks noChangeAspect="1"/>
          </p:cNvPicPr>
          <p:nvPr/>
        </p:nvPicPr>
        <p:blipFill rotWithShape="1">
          <a:blip r:embed="rId3"/>
          <a:srcRect r="41053"/>
          <a:stretch/>
        </p:blipFill>
        <p:spPr>
          <a:xfrm>
            <a:off x="4546511" y="3832081"/>
            <a:ext cx="5534114" cy="1800200"/>
          </a:xfrm>
          <a:prstGeom prst="rect">
            <a:avLst/>
          </a:prstGeom>
        </p:spPr>
      </p:pic>
      <p:pic>
        <p:nvPicPr>
          <p:cNvPr id="7" name="Picture 2">
            <a:extLst>
              <a:ext uri="{FF2B5EF4-FFF2-40B4-BE49-F238E27FC236}">
                <a16:creationId xmlns:a16="http://schemas.microsoft.com/office/drawing/2014/main" xmlns="" id="{7E6CDE74-15F1-40C4-A091-978B43026E3B}"/>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72560" y="5702315"/>
            <a:ext cx="1894404" cy="16716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a:extLst>
              <a:ext uri="{FF2B5EF4-FFF2-40B4-BE49-F238E27FC236}">
                <a16:creationId xmlns:a16="http://schemas.microsoft.com/office/drawing/2014/main" xmlns="" id="{9E1794CF-5919-4011-9F86-D6E735481ACD}"/>
              </a:ext>
            </a:extLst>
          </p:cNvPr>
          <p:cNvSpPr txBox="1"/>
          <p:nvPr/>
        </p:nvSpPr>
        <p:spPr>
          <a:xfrm>
            <a:off x="4680272" y="6732165"/>
            <a:ext cx="3159839" cy="369332"/>
          </a:xfrm>
          <a:prstGeom prst="rect">
            <a:avLst/>
          </a:prstGeom>
          <a:noFill/>
        </p:spPr>
        <p:txBody>
          <a:bodyPr wrap="none" rtlCol="0">
            <a:spAutoFit/>
          </a:bodyPr>
          <a:lstStyle/>
          <a:p>
            <a:r>
              <a:rPr lang="en-GB" dirty="0"/>
              <a:t>Adapted for NPM Cover Flange</a:t>
            </a:r>
          </a:p>
        </p:txBody>
      </p:sp>
      <p:cxnSp>
        <p:nvCxnSpPr>
          <p:cNvPr id="9" name="Straight Arrow Connector 8">
            <a:extLst>
              <a:ext uri="{FF2B5EF4-FFF2-40B4-BE49-F238E27FC236}">
                <a16:creationId xmlns:a16="http://schemas.microsoft.com/office/drawing/2014/main" xmlns="" id="{B1B880D2-9F66-4347-BFDC-841D88AC6479}"/>
              </a:ext>
            </a:extLst>
          </p:cNvPr>
          <p:cNvCxnSpPr>
            <a:cxnSpLocks/>
          </p:cNvCxnSpPr>
          <p:nvPr/>
        </p:nvCxnSpPr>
        <p:spPr>
          <a:xfrm flipV="1">
            <a:off x="6840512" y="6156101"/>
            <a:ext cx="473056" cy="576064"/>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8" name="Rectangle 7"/>
          <p:cNvSpPr/>
          <p:nvPr/>
        </p:nvSpPr>
        <p:spPr>
          <a:xfrm>
            <a:off x="2376016" y="1533553"/>
            <a:ext cx="6049733" cy="954107"/>
          </a:xfrm>
          <a:prstGeom prst="rect">
            <a:avLst/>
          </a:prstGeom>
        </p:spPr>
        <p:txBody>
          <a:bodyPr wrap="none">
            <a:spAutoFit/>
          </a:bodyPr>
          <a:lstStyle/>
          <a:p>
            <a:pPr algn="ctr"/>
            <a:r>
              <a:rPr lang="en-US" sz="2000" b="1" dirty="0"/>
              <a:t>Mechanical Integration</a:t>
            </a:r>
            <a:endParaRPr lang="en-US" b="1" dirty="0"/>
          </a:p>
          <a:p>
            <a:r>
              <a:rPr lang="en-US" dirty="0"/>
              <a:t>Complete MEBT:	MEBT-00-0000-ESS_ASSY_PROC-REV2</a:t>
            </a:r>
          </a:p>
          <a:p>
            <a:r>
              <a:rPr lang="en-US" dirty="0"/>
              <a:t>FC Raft:		MEBT-00-0800-ESS_ASSY_PROC-REV2</a:t>
            </a:r>
          </a:p>
        </p:txBody>
      </p:sp>
    </p:spTree>
    <p:extLst>
      <p:ext uri="{BB962C8B-B14F-4D97-AF65-F5344CB8AC3E}">
        <p14:creationId xmlns:p14="http://schemas.microsoft.com/office/powerpoint/2010/main" val="3662630780"/>
      </p:ext>
    </p:extLst>
  </p:cSld>
  <p:clrMapOvr>
    <a:masterClrMapping/>
  </p:clrMapOvr>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Interfaces</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37</a:t>
            </a:fld>
            <a:endParaRPr lang="en-IN" dirty="0"/>
          </a:p>
        </p:txBody>
      </p:sp>
      <p:sp>
        <p:nvSpPr>
          <p:cNvPr id="7" name="Content Placeholder 6">
            <a:extLst>
              <a:ext uri="{FF2B5EF4-FFF2-40B4-BE49-F238E27FC236}">
                <a16:creationId xmlns:a16="http://schemas.microsoft.com/office/drawing/2014/main" xmlns="" id="{47387040-DDAD-4F61-8EDC-9C239E0B9458}"/>
              </a:ext>
            </a:extLst>
          </p:cNvPr>
          <p:cNvSpPr>
            <a:spLocks noGrp="1"/>
          </p:cNvSpPr>
          <p:nvPr>
            <p:ph idx="1"/>
          </p:nvPr>
        </p:nvSpPr>
        <p:spPr/>
        <p:txBody>
          <a:bodyPr/>
          <a:lstStyle/>
          <a:p>
            <a:r>
              <a:rPr lang="en-GB" sz="2800" dirty="0"/>
              <a:t>Patch panel to be defined with supplier:</a:t>
            </a:r>
          </a:p>
          <a:p>
            <a:pPr lvl="1"/>
            <a:r>
              <a:rPr lang="en-GB" sz="2400" dirty="0"/>
              <a:t>BSP (ISO) Parallel Thread </a:t>
            </a:r>
          </a:p>
          <a:p>
            <a:pPr lvl="1"/>
            <a:r>
              <a:rPr lang="en-GB" sz="2400" dirty="0"/>
              <a:t>BNC or SMA for Data Signal</a:t>
            </a:r>
          </a:p>
          <a:p>
            <a:pPr lvl="1"/>
            <a:r>
              <a:rPr lang="en-GB" sz="2400" dirty="0"/>
              <a:t>MHV for Repeller Voltage</a:t>
            </a:r>
          </a:p>
          <a:p>
            <a:pPr lvl="1"/>
            <a:r>
              <a:rPr lang="en-GB" sz="2400" dirty="0"/>
              <a:t>DB9 or similar for digital signals (Electro-valve, limit switchers)</a:t>
            </a:r>
          </a:p>
          <a:p>
            <a:pPr lvl="1"/>
            <a:endParaRPr lang="en-GB" dirty="0"/>
          </a:p>
        </p:txBody>
      </p:sp>
      <p:pic>
        <p:nvPicPr>
          <p:cNvPr id="8" name="Picture 7">
            <a:extLst>
              <a:ext uri="{FF2B5EF4-FFF2-40B4-BE49-F238E27FC236}">
                <a16:creationId xmlns:a16="http://schemas.microsoft.com/office/drawing/2014/main" xmlns="" id="{7D111B47-F4EB-4889-970A-F74F49A183A5}"/>
              </a:ext>
            </a:extLst>
          </p:cNvPr>
          <p:cNvPicPr>
            <a:picLocks noChangeAspect="1"/>
          </p:cNvPicPr>
          <p:nvPr/>
        </p:nvPicPr>
        <p:blipFill>
          <a:blip r:embed="rId3"/>
          <a:stretch>
            <a:fillRect/>
          </a:stretch>
        </p:blipFill>
        <p:spPr>
          <a:xfrm>
            <a:off x="458967" y="4433348"/>
            <a:ext cx="3789257" cy="3126326"/>
          </a:xfrm>
          <a:prstGeom prst="rect">
            <a:avLst/>
          </a:prstGeom>
        </p:spPr>
      </p:pic>
      <p:pic>
        <p:nvPicPr>
          <p:cNvPr id="9" name="Picture 8">
            <a:extLst>
              <a:ext uri="{FF2B5EF4-FFF2-40B4-BE49-F238E27FC236}">
                <a16:creationId xmlns:a16="http://schemas.microsoft.com/office/drawing/2014/main" xmlns="" id="{E8EFAF79-264A-4003-A842-1F08647F486D}"/>
              </a:ext>
            </a:extLst>
          </p:cNvPr>
          <p:cNvPicPr>
            <a:picLocks noChangeAspect="1"/>
          </p:cNvPicPr>
          <p:nvPr/>
        </p:nvPicPr>
        <p:blipFill>
          <a:blip r:embed="rId4"/>
          <a:stretch>
            <a:fillRect/>
          </a:stretch>
        </p:blipFill>
        <p:spPr>
          <a:xfrm>
            <a:off x="4248224" y="4204902"/>
            <a:ext cx="4320233" cy="3183123"/>
          </a:xfrm>
          <a:prstGeom prst="rect">
            <a:avLst/>
          </a:prstGeom>
        </p:spPr>
      </p:pic>
      <p:cxnSp>
        <p:nvCxnSpPr>
          <p:cNvPr id="11" name="Straight Arrow Connector 10">
            <a:extLst>
              <a:ext uri="{FF2B5EF4-FFF2-40B4-BE49-F238E27FC236}">
                <a16:creationId xmlns:a16="http://schemas.microsoft.com/office/drawing/2014/main" xmlns="" id="{857871ED-4479-4DE2-B7D8-0AA3951F1431}"/>
              </a:ext>
            </a:extLst>
          </p:cNvPr>
          <p:cNvCxnSpPr>
            <a:cxnSpLocks/>
          </p:cNvCxnSpPr>
          <p:nvPr/>
        </p:nvCxnSpPr>
        <p:spPr>
          <a:xfrm flipH="1">
            <a:off x="7128544" y="5075981"/>
            <a:ext cx="1196874" cy="288032"/>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3" name="Straight Arrow Connector 12">
            <a:extLst>
              <a:ext uri="{FF2B5EF4-FFF2-40B4-BE49-F238E27FC236}">
                <a16:creationId xmlns:a16="http://schemas.microsoft.com/office/drawing/2014/main" xmlns="" id="{4DF28831-729C-4D41-8374-DD9B19BD1230}"/>
              </a:ext>
            </a:extLst>
          </p:cNvPr>
          <p:cNvCxnSpPr>
            <a:cxnSpLocks/>
          </p:cNvCxnSpPr>
          <p:nvPr/>
        </p:nvCxnSpPr>
        <p:spPr>
          <a:xfrm flipH="1">
            <a:off x="6840512" y="6362833"/>
            <a:ext cx="1727946" cy="8130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cxnSp>
        <p:nvCxnSpPr>
          <p:cNvPr id="15" name="Straight Arrow Connector 14">
            <a:extLst>
              <a:ext uri="{FF2B5EF4-FFF2-40B4-BE49-F238E27FC236}">
                <a16:creationId xmlns:a16="http://schemas.microsoft.com/office/drawing/2014/main" xmlns="" id="{1E178BA1-E395-4E68-B397-0426F2EBF0EA}"/>
              </a:ext>
            </a:extLst>
          </p:cNvPr>
          <p:cNvCxnSpPr>
            <a:cxnSpLocks/>
          </p:cNvCxnSpPr>
          <p:nvPr/>
        </p:nvCxnSpPr>
        <p:spPr>
          <a:xfrm>
            <a:off x="5256225" y="6588149"/>
            <a:ext cx="504167" cy="0"/>
          </a:xfrm>
          <a:prstGeom prst="straightConnector1">
            <a:avLst/>
          </a:prstGeom>
          <a:ln>
            <a:tailEnd type="triangle"/>
          </a:ln>
        </p:spPr>
        <p:style>
          <a:lnRef idx="2">
            <a:schemeClr val="dk1"/>
          </a:lnRef>
          <a:fillRef idx="0">
            <a:schemeClr val="dk1"/>
          </a:fillRef>
          <a:effectRef idx="1">
            <a:schemeClr val="dk1"/>
          </a:effectRef>
          <a:fontRef idx="minor">
            <a:schemeClr val="tx1"/>
          </a:fontRef>
        </p:style>
      </p:cxnSp>
      <p:sp>
        <p:nvSpPr>
          <p:cNvPr id="16" name="TextBox 15">
            <a:extLst>
              <a:ext uri="{FF2B5EF4-FFF2-40B4-BE49-F238E27FC236}">
                <a16:creationId xmlns:a16="http://schemas.microsoft.com/office/drawing/2014/main" xmlns="" id="{F4FA2F60-FCC8-4910-AA69-BF64E27AA28A}"/>
              </a:ext>
            </a:extLst>
          </p:cNvPr>
          <p:cNvSpPr txBox="1"/>
          <p:nvPr/>
        </p:nvSpPr>
        <p:spPr>
          <a:xfrm>
            <a:off x="8325418" y="4876238"/>
            <a:ext cx="595035" cy="369332"/>
          </a:xfrm>
          <a:prstGeom prst="rect">
            <a:avLst/>
          </a:prstGeom>
          <a:noFill/>
        </p:spPr>
        <p:txBody>
          <a:bodyPr wrap="none" rtlCol="0">
            <a:spAutoFit/>
          </a:bodyPr>
          <a:lstStyle/>
          <a:p>
            <a:r>
              <a:rPr lang="en-GB" dirty="0"/>
              <a:t>BSP</a:t>
            </a:r>
          </a:p>
        </p:txBody>
      </p:sp>
      <p:sp>
        <p:nvSpPr>
          <p:cNvPr id="18" name="TextBox 17">
            <a:extLst>
              <a:ext uri="{FF2B5EF4-FFF2-40B4-BE49-F238E27FC236}">
                <a16:creationId xmlns:a16="http://schemas.microsoft.com/office/drawing/2014/main" xmlns="" id="{267FD228-8D3D-479E-9E1F-9CE54E4B24E6}"/>
              </a:ext>
            </a:extLst>
          </p:cNvPr>
          <p:cNvSpPr txBox="1"/>
          <p:nvPr/>
        </p:nvSpPr>
        <p:spPr>
          <a:xfrm>
            <a:off x="8568704" y="6099234"/>
            <a:ext cx="1467068" cy="646331"/>
          </a:xfrm>
          <a:prstGeom prst="rect">
            <a:avLst/>
          </a:prstGeom>
          <a:noFill/>
        </p:spPr>
        <p:txBody>
          <a:bodyPr wrap="none" rtlCol="0">
            <a:spAutoFit/>
          </a:bodyPr>
          <a:lstStyle/>
          <a:p>
            <a:r>
              <a:rPr lang="en-GB" dirty="0"/>
              <a:t>BNC or SMA</a:t>
            </a:r>
          </a:p>
          <a:p>
            <a:r>
              <a:rPr lang="en-GB" dirty="0"/>
              <a:t>MHV</a:t>
            </a:r>
          </a:p>
        </p:txBody>
      </p:sp>
      <p:sp>
        <p:nvSpPr>
          <p:cNvPr id="20" name="TextBox 19">
            <a:extLst>
              <a:ext uri="{FF2B5EF4-FFF2-40B4-BE49-F238E27FC236}">
                <a16:creationId xmlns:a16="http://schemas.microsoft.com/office/drawing/2014/main" xmlns="" id="{8D315751-2D1E-43AA-8C18-7EE54FB261C7}"/>
              </a:ext>
            </a:extLst>
          </p:cNvPr>
          <p:cNvSpPr txBox="1"/>
          <p:nvPr/>
        </p:nvSpPr>
        <p:spPr>
          <a:xfrm>
            <a:off x="4635542" y="6362833"/>
            <a:ext cx="620683" cy="369332"/>
          </a:xfrm>
          <a:prstGeom prst="rect">
            <a:avLst/>
          </a:prstGeom>
          <a:noFill/>
        </p:spPr>
        <p:txBody>
          <a:bodyPr wrap="none" rtlCol="0">
            <a:spAutoFit/>
          </a:bodyPr>
          <a:lstStyle/>
          <a:p>
            <a:r>
              <a:rPr lang="en-GB" dirty="0"/>
              <a:t>DB9</a:t>
            </a:r>
          </a:p>
        </p:txBody>
      </p:sp>
    </p:spTree>
    <p:extLst>
      <p:ext uri="{BB962C8B-B14F-4D97-AF65-F5344CB8AC3E}">
        <p14:creationId xmlns:p14="http://schemas.microsoft.com/office/powerpoint/2010/main" val="1689779031"/>
      </p:ext>
    </p:extLst>
  </p:cSld>
  <p:clrMapOvr>
    <a:masterClrMapping/>
  </p:clrMapOvr>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7AC44E98-D977-48A3-85F9-FD8B677B5D1A}"/>
              </a:ext>
            </a:extLst>
          </p:cNvPr>
          <p:cNvPicPr>
            <a:picLocks noChangeAspect="1"/>
          </p:cNvPicPr>
          <p:nvPr/>
        </p:nvPicPr>
        <p:blipFill>
          <a:blip r:embed="rId3"/>
          <a:stretch>
            <a:fillRect/>
          </a:stretch>
        </p:blipFill>
        <p:spPr>
          <a:xfrm>
            <a:off x="2952080" y="1577322"/>
            <a:ext cx="3409905" cy="1914483"/>
          </a:xfrm>
          <a:prstGeom prst="rect">
            <a:avLst/>
          </a:prstGeom>
        </p:spPr>
      </p:pic>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Acceptance Tests</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38</a:t>
            </a:fld>
            <a:endParaRPr lang="en-IN" dirty="0"/>
          </a:p>
        </p:txBody>
      </p:sp>
      <p:sp>
        <p:nvSpPr>
          <p:cNvPr id="7" name="Content Placeholder 6">
            <a:extLst>
              <a:ext uri="{FF2B5EF4-FFF2-40B4-BE49-F238E27FC236}">
                <a16:creationId xmlns:a16="http://schemas.microsoft.com/office/drawing/2014/main" xmlns="" id="{AC551631-6045-4118-B008-A40CAC3946D4}"/>
              </a:ext>
            </a:extLst>
          </p:cNvPr>
          <p:cNvSpPr>
            <a:spLocks noGrp="1"/>
          </p:cNvSpPr>
          <p:nvPr>
            <p:ph idx="1"/>
          </p:nvPr>
        </p:nvSpPr>
        <p:spPr>
          <a:xfrm>
            <a:off x="-248" y="1403573"/>
            <a:ext cx="6552728" cy="4320480"/>
          </a:xfrm>
        </p:spPr>
        <p:txBody>
          <a:bodyPr/>
          <a:lstStyle/>
          <a:p>
            <a:r>
              <a:rPr lang="en-GB" sz="2800" dirty="0"/>
              <a:t>FAT (by supplier </a:t>
            </a:r>
            <a:r>
              <a:rPr lang="en-GB" sz="2800" b="1" dirty="0"/>
              <a:t>see MEBT-BI-FC90 </a:t>
            </a:r>
            <a:r>
              <a:rPr lang="en-GB" sz="2800" dirty="0"/>
              <a:t>) </a:t>
            </a:r>
          </a:p>
          <a:p>
            <a:r>
              <a:rPr lang="en-GB" sz="2800" dirty="0"/>
              <a:t>SAT (by ESS-Bilbao)</a:t>
            </a:r>
          </a:p>
          <a:p>
            <a:pPr lvl="1"/>
            <a:r>
              <a:rPr lang="en-GB" sz="2400" dirty="0"/>
              <a:t>Pressure Tests </a:t>
            </a:r>
          </a:p>
          <a:p>
            <a:pPr lvl="2"/>
            <a:r>
              <a:rPr lang="en-GB" sz="2000" dirty="0"/>
              <a:t>16 Bar – 15 min</a:t>
            </a:r>
          </a:p>
          <a:p>
            <a:pPr lvl="2"/>
            <a:r>
              <a:rPr lang="en-GB" sz="2000" dirty="0"/>
              <a:t>Silom M455</a:t>
            </a:r>
          </a:p>
          <a:p>
            <a:pPr lvl="1"/>
            <a:r>
              <a:rPr lang="en-GB" sz="2400" dirty="0"/>
              <a:t>Motion Tests</a:t>
            </a:r>
          </a:p>
          <a:p>
            <a:pPr lvl="1"/>
            <a:r>
              <a:rPr lang="en-GB" sz="2400" dirty="0"/>
              <a:t>Electric Tests</a:t>
            </a:r>
          </a:p>
          <a:p>
            <a:pPr lvl="2"/>
            <a:r>
              <a:rPr lang="en-GB" sz="2000" dirty="0"/>
              <a:t>Data Signal</a:t>
            </a:r>
          </a:p>
          <a:p>
            <a:pPr lvl="2"/>
            <a:r>
              <a:rPr lang="en-GB" sz="2000" dirty="0"/>
              <a:t>Repeller PS (ISEG </a:t>
            </a:r>
            <a:r>
              <a:rPr lang="pt-BR" sz="2000" dirty="0"/>
              <a:t>DPR)</a:t>
            </a:r>
            <a:endParaRPr lang="en-GB" sz="2000" dirty="0"/>
          </a:p>
          <a:p>
            <a:pPr lvl="1"/>
            <a:r>
              <a:rPr lang="en-GB" sz="2400" dirty="0"/>
              <a:t>Vacuum Leak Tests </a:t>
            </a:r>
          </a:p>
          <a:p>
            <a:pPr lvl="2"/>
            <a:r>
              <a:rPr lang="en-GB" sz="2000" dirty="0"/>
              <a:t>&lt; 10</a:t>
            </a:r>
            <a:r>
              <a:rPr lang="en-GB" sz="2000" baseline="30000" dirty="0"/>
              <a:t>-9</a:t>
            </a:r>
            <a:r>
              <a:rPr lang="en-GB" sz="2000" dirty="0"/>
              <a:t> mbar/l s</a:t>
            </a:r>
          </a:p>
          <a:p>
            <a:pPr lvl="2"/>
            <a:r>
              <a:rPr lang="en-GB" sz="2000" dirty="0"/>
              <a:t>ISHP-DV vessel</a:t>
            </a:r>
          </a:p>
          <a:p>
            <a:pPr lvl="2"/>
            <a:endParaRPr lang="en-GB" sz="2000" dirty="0"/>
          </a:p>
        </p:txBody>
      </p:sp>
      <p:pic>
        <p:nvPicPr>
          <p:cNvPr id="9" name="Picture 8">
            <a:extLst>
              <a:ext uri="{FF2B5EF4-FFF2-40B4-BE49-F238E27FC236}">
                <a16:creationId xmlns:a16="http://schemas.microsoft.com/office/drawing/2014/main" xmlns="" id="{77822884-3DC6-497F-922C-2158D114D0A0}"/>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276608" y="3491805"/>
            <a:ext cx="2860048" cy="4032448"/>
          </a:xfrm>
          <a:prstGeom prst="rect">
            <a:avLst/>
          </a:prstGeom>
          <a:noFill/>
        </p:spPr>
      </p:pic>
      <p:pic>
        <p:nvPicPr>
          <p:cNvPr id="3" name="Picture 2">
            <a:extLst>
              <a:ext uri="{FF2B5EF4-FFF2-40B4-BE49-F238E27FC236}">
                <a16:creationId xmlns:a16="http://schemas.microsoft.com/office/drawing/2014/main" xmlns="" id="{B41235CE-DCEB-4114-9E9A-BE62B810DA32}"/>
              </a:ext>
            </a:extLst>
          </p:cNvPr>
          <p:cNvPicPr>
            <a:picLocks noChangeAspect="1"/>
          </p:cNvPicPr>
          <p:nvPr/>
        </p:nvPicPr>
        <p:blipFill rotWithShape="1">
          <a:blip r:embed="rId5"/>
          <a:srcRect l="2100"/>
          <a:stretch/>
        </p:blipFill>
        <p:spPr>
          <a:xfrm>
            <a:off x="7034329" y="1259557"/>
            <a:ext cx="2924526" cy="2171965"/>
          </a:xfrm>
          <a:prstGeom prst="rect">
            <a:avLst/>
          </a:prstGeom>
        </p:spPr>
      </p:pic>
    </p:spTree>
    <p:extLst>
      <p:ext uri="{BB962C8B-B14F-4D97-AF65-F5344CB8AC3E}">
        <p14:creationId xmlns:p14="http://schemas.microsoft.com/office/powerpoint/2010/main" val="2420512152"/>
      </p:ext>
    </p:extLst>
  </p:cSld>
  <p:clrMapOvr>
    <a:masterClrMapping/>
  </p:clrMapOvr>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39</a:t>
            </a:fld>
            <a:endParaRPr lang="en-IN" dirty="0"/>
          </a:p>
        </p:txBody>
      </p:sp>
      <p:sp>
        <p:nvSpPr>
          <p:cNvPr id="2" name="1 Título"/>
          <p:cNvSpPr txBox="1">
            <a:spLocks noGrp="1"/>
          </p:cNvSpPr>
          <p:nvPr>
            <p:ph type="title" idx="4294967295"/>
          </p:nvPr>
        </p:nvSpPr>
        <p:spPr>
          <a:xfrm>
            <a:off x="0" y="193675"/>
            <a:ext cx="9359900" cy="88582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Summary</a:t>
            </a:r>
          </a:p>
        </p:txBody>
      </p:sp>
      <p:sp>
        <p:nvSpPr>
          <p:cNvPr id="3" name="2 CuadroTexto"/>
          <p:cNvSpPr txBox="1"/>
          <p:nvPr/>
        </p:nvSpPr>
        <p:spPr>
          <a:xfrm>
            <a:off x="1296000" y="1547589"/>
            <a:ext cx="2855888" cy="5544936"/>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800"/>
              </a:spcBef>
              <a:spcAft>
                <a:spcPts val="1800"/>
              </a:spcAft>
              <a:buSzPct val="45000"/>
              <a:buFont typeface="StarSymbol"/>
              <a:buChar char="●"/>
              <a:tabLst/>
            </a:pPr>
            <a:r>
              <a:rPr lang="en-US" sz="2600" b="0" i="0" u="none" strike="noStrike" kern="1200" dirty="0">
                <a:ln>
                  <a:noFill/>
                </a:ln>
                <a:latin typeface="+mj-lt"/>
                <a:ea typeface="DejaVu Sans" pitchFamily="2"/>
                <a:cs typeface="Lohit Hindi" pitchFamily="2"/>
              </a:rPr>
              <a:t>Introduction</a:t>
            </a:r>
          </a:p>
          <a:p>
            <a:pPr lvl="0" hangingPunct="0">
              <a:spcBef>
                <a:spcPts val="1800"/>
              </a:spcBef>
              <a:spcAft>
                <a:spcPts val="1800"/>
              </a:spcAft>
            </a:pPr>
            <a:r>
              <a:rPr lang="en-US" sz="2600" dirty="0">
                <a:latin typeface="+mj-lt"/>
                <a:ea typeface="DejaVu Sans" pitchFamily="2"/>
                <a:cs typeface="Lohit Hindi" pitchFamily="2"/>
              </a:rPr>
              <a:t>Conceptual Design</a:t>
            </a:r>
            <a:endParaRPr lang="en-US" sz="2600" b="0" i="0" u="none" strike="noStrike" kern="1200" dirty="0">
              <a:ln>
                <a:noFill/>
              </a:ln>
              <a:latin typeface="+mj-lt"/>
              <a:ea typeface="DejaVu Sans" pitchFamily="2"/>
              <a:cs typeface="Lohit Hindi" pitchFamily="2"/>
            </a:endParaRP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Mechanical Design</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Analog Front End</a:t>
            </a: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mj-lt"/>
                <a:ea typeface="DejaVu Sans" pitchFamily="2"/>
                <a:cs typeface="Lohit Hindi" pitchFamily="2"/>
              </a:rPr>
              <a:t>Control System</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Product Integration</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Conclusions</a:t>
            </a:r>
          </a:p>
        </p:txBody>
      </p:sp>
    </p:spTree>
    <p:extLst>
      <p:ext uri="{BB962C8B-B14F-4D97-AF65-F5344CB8AC3E}">
        <p14:creationId xmlns:p14="http://schemas.microsoft.com/office/powerpoint/2010/main" val="30103351"/>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10 Imagen" descr="fig_v2.png"/>
          <p:cNvPicPr>
            <a:picLocks noChangeAspect="1"/>
          </p:cNvPicPr>
          <p:nvPr/>
        </p:nvPicPr>
        <p:blipFill>
          <a:blip r:embed="rId3" cstate="print"/>
          <a:stretch>
            <a:fillRect/>
          </a:stretch>
        </p:blipFill>
        <p:spPr>
          <a:xfrm>
            <a:off x="496824" y="1548229"/>
            <a:ext cx="8863968" cy="5760000"/>
          </a:xfrm>
          <a:prstGeom prst="rect">
            <a:avLst/>
          </a:prstGeom>
        </p:spPr>
      </p:pic>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ESS MEBT</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a:t>
            </a:fld>
            <a:endParaRPr lang="en-IN" dirty="0"/>
          </a:p>
        </p:txBody>
      </p:sp>
    </p:spTree>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FC Cabling Layout</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40</a:t>
            </a:fld>
            <a:endParaRPr lang="en-IN" dirty="0"/>
          </a:p>
        </p:txBody>
      </p:sp>
      <p:pic>
        <p:nvPicPr>
          <p:cNvPr id="3" name="Picture 2">
            <a:extLst>
              <a:ext uri="{FF2B5EF4-FFF2-40B4-BE49-F238E27FC236}">
                <a16:creationId xmlns:a16="http://schemas.microsoft.com/office/drawing/2014/main" xmlns="" id="{730D7662-3FB8-4BFA-A7EA-B4BFA30B1DF4}"/>
              </a:ext>
            </a:extLst>
          </p:cNvPr>
          <p:cNvPicPr>
            <a:picLocks noChangeAspect="1"/>
          </p:cNvPicPr>
          <p:nvPr/>
        </p:nvPicPr>
        <p:blipFill>
          <a:blip r:embed="rId3"/>
          <a:stretch>
            <a:fillRect/>
          </a:stretch>
        </p:blipFill>
        <p:spPr>
          <a:xfrm>
            <a:off x="-1" y="1403573"/>
            <a:ext cx="9575641" cy="3924472"/>
          </a:xfrm>
          <a:prstGeom prst="rect">
            <a:avLst/>
          </a:prstGeom>
        </p:spPr>
      </p:pic>
      <p:graphicFrame>
        <p:nvGraphicFramePr>
          <p:cNvPr id="4" name="Tabla 3">
            <a:extLst>
              <a:ext uri="{FF2B5EF4-FFF2-40B4-BE49-F238E27FC236}">
                <a16:creationId xmlns:a16="http://schemas.microsoft.com/office/drawing/2014/main" xmlns="" id="{FDE5DB24-4AE2-4427-8A1D-A1206538804E}"/>
              </a:ext>
            </a:extLst>
          </p:cNvPr>
          <p:cNvGraphicFramePr>
            <a:graphicFrameLocks noGrp="1"/>
          </p:cNvGraphicFramePr>
          <p:nvPr>
            <p:extLst/>
          </p:nvPr>
        </p:nvGraphicFramePr>
        <p:xfrm>
          <a:off x="3312120" y="5075981"/>
          <a:ext cx="4329905" cy="2406015"/>
        </p:xfrm>
        <a:graphic>
          <a:graphicData uri="http://schemas.openxmlformats.org/drawingml/2006/table">
            <a:tbl>
              <a:tblPr>
                <a:tableStyleId>{9D7B26C5-4107-4FEC-AEDC-1716B250A1EF}</a:tableStyleId>
              </a:tblPr>
              <a:tblGrid>
                <a:gridCol w="801513">
                  <a:extLst>
                    <a:ext uri="{9D8B030D-6E8A-4147-A177-3AD203B41FA5}">
                      <a16:colId xmlns:a16="http://schemas.microsoft.com/office/drawing/2014/main" xmlns="" val="2819624773"/>
                    </a:ext>
                  </a:extLst>
                </a:gridCol>
                <a:gridCol w="1707595">
                  <a:extLst>
                    <a:ext uri="{9D8B030D-6E8A-4147-A177-3AD203B41FA5}">
                      <a16:colId xmlns:a16="http://schemas.microsoft.com/office/drawing/2014/main" xmlns="" val="116983448"/>
                    </a:ext>
                  </a:extLst>
                </a:gridCol>
                <a:gridCol w="854452">
                  <a:extLst>
                    <a:ext uri="{9D8B030D-6E8A-4147-A177-3AD203B41FA5}">
                      <a16:colId xmlns:a16="http://schemas.microsoft.com/office/drawing/2014/main" xmlns="" val="1980501691"/>
                    </a:ext>
                  </a:extLst>
                </a:gridCol>
                <a:gridCol w="966345">
                  <a:extLst>
                    <a:ext uri="{9D8B030D-6E8A-4147-A177-3AD203B41FA5}">
                      <a16:colId xmlns:a16="http://schemas.microsoft.com/office/drawing/2014/main" xmlns="" val="4193537196"/>
                    </a:ext>
                  </a:extLst>
                </a:gridCol>
              </a:tblGrid>
              <a:tr h="238125">
                <a:tc>
                  <a:txBody>
                    <a:bodyPr/>
                    <a:lstStyle/>
                    <a:p>
                      <a:pPr algn="ctr" fontAlgn="ctr"/>
                      <a:r>
                        <a:rPr lang="es-ES" sz="1100" b="1" u="none" strike="noStrike" dirty="0" err="1">
                          <a:effectLst/>
                        </a:rPr>
                        <a:t>Label</a:t>
                      </a:r>
                      <a:endParaRPr lang="es-ES" sz="1100" b="1" i="0" u="none" strike="noStrike" dirty="0">
                        <a:solidFill>
                          <a:srgbClr val="000000"/>
                        </a:solidFill>
                        <a:effectLst/>
                        <a:latin typeface="Calibri" panose="020F0502020204030204" pitchFamily="34" charset="0"/>
                      </a:endParaRPr>
                    </a:p>
                  </a:txBody>
                  <a:tcPr marL="9525" marR="9525" marT="9525" anchor="ctr">
                    <a:lnB w="12700" cap="flat" cmpd="sng" algn="ctr">
                      <a:solidFill>
                        <a:schemeClr val="tx1"/>
                      </a:solidFill>
                      <a:prstDash val="solid"/>
                      <a:round/>
                      <a:headEnd type="none" w="med" len="med"/>
                      <a:tailEnd type="none" w="med" len="med"/>
                    </a:lnB>
                  </a:tcPr>
                </a:tc>
                <a:tc>
                  <a:txBody>
                    <a:bodyPr/>
                    <a:lstStyle/>
                    <a:p>
                      <a:pPr algn="ctr" fontAlgn="ctr"/>
                      <a:r>
                        <a:rPr lang="es-ES" sz="1100" b="1" u="none" strike="noStrike" dirty="0" err="1">
                          <a:effectLst/>
                        </a:rPr>
                        <a:t>Name</a:t>
                      </a:r>
                      <a:endParaRPr lang="es-ES" sz="1100" b="1" i="0" u="none" strike="noStrike" dirty="0">
                        <a:solidFill>
                          <a:srgbClr val="000000"/>
                        </a:solidFill>
                        <a:effectLst/>
                        <a:latin typeface="Calibri" panose="020F0502020204030204" pitchFamily="34" charset="0"/>
                      </a:endParaRPr>
                    </a:p>
                  </a:txBody>
                  <a:tcPr marL="9525" marR="9525" marT="9525" anchor="ctr">
                    <a:lnB w="12700" cap="flat" cmpd="sng" algn="ctr">
                      <a:solidFill>
                        <a:schemeClr val="tx1"/>
                      </a:solidFill>
                      <a:prstDash val="solid"/>
                      <a:round/>
                      <a:headEnd type="none" w="med" len="med"/>
                      <a:tailEnd type="none" w="med" len="med"/>
                    </a:lnB>
                  </a:tcPr>
                </a:tc>
                <a:tc>
                  <a:txBody>
                    <a:bodyPr/>
                    <a:lstStyle/>
                    <a:p>
                      <a:pPr algn="ctr" fontAlgn="ctr"/>
                      <a:r>
                        <a:rPr lang="es-ES" sz="1100" b="1" u="none" strike="noStrike" dirty="0" err="1">
                          <a:effectLst/>
                        </a:rPr>
                        <a:t>Connector</a:t>
                      </a:r>
                      <a:r>
                        <a:rPr lang="es-ES" sz="1100" b="1" u="none" strike="noStrike" dirty="0">
                          <a:effectLst/>
                        </a:rPr>
                        <a:t> 1</a:t>
                      </a:r>
                      <a:endParaRPr lang="es-ES" sz="1100" b="1" i="0" u="none" strike="noStrike" dirty="0">
                        <a:solidFill>
                          <a:srgbClr val="000000"/>
                        </a:solidFill>
                        <a:effectLst/>
                        <a:latin typeface="Calibri" panose="020F0502020204030204" pitchFamily="34" charset="0"/>
                      </a:endParaRPr>
                    </a:p>
                  </a:txBody>
                  <a:tcPr marL="9525" marR="9525" marT="9525" anchor="ctr">
                    <a:lnB w="12700" cap="flat" cmpd="sng" algn="ctr">
                      <a:solidFill>
                        <a:schemeClr val="tx1"/>
                      </a:solidFill>
                      <a:prstDash val="solid"/>
                      <a:round/>
                      <a:headEnd type="none" w="med" len="med"/>
                      <a:tailEnd type="none" w="med" len="med"/>
                    </a:lnB>
                  </a:tcPr>
                </a:tc>
                <a:tc>
                  <a:txBody>
                    <a:bodyPr/>
                    <a:lstStyle/>
                    <a:p>
                      <a:pPr algn="ctr" fontAlgn="ctr"/>
                      <a:r>
                        <a:rPr lang="es-ES" sz="1100" b="1" u="none" strike="noStrike" dirty="0" err="1">
                          <a:effectLst/>
                        </a:rPr>
                        <a:t>Connector</a:t>
                      </a:r>
                      <a:r>
                        <a:rPr lang="es-ES" sz="1100" b="1" u="none" strike="noStrike" dirty="0">
                          <a:effectLst/>
                        </a:rPr>
                        <a:t> 2</a:t>
                      </a:r>
                      <a:endParaRPr lang="es-ES" sz="1100" b="1" i="0" u="none" strike="noStrike" dirty="0">
                        <a:solidFill>
                          <a:srgbClr val="000000"/>
                        </a:solidFill>
                        <a:effectLst/>
                        <a:latin typeface="Calibri" panose="020F0502020204030204" pitchFamily="34" charset="0"/>
                      </a:endParaRPr>
                    </a:p>
                  </a:txBody>
                  <a:tcPr marL="9525" marR="9525" marT="9525"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xmlns="" val="4042524340"/>
                  </a:ext>
                </a:extLst>
              </a:tr>
              <a:tr h="200025">
                <a:tc>
                  <a:txBody>
                    <a:bodyPr/>
                    <a:lstStyle/>
                    <a:p>
                      <a:pPr algn="ctr" fontAlgn="ctr"/>
                      <a:r>
                        <a:rPr lang="es-ES" sz="1100" u="none" strike="noStrike">
                          <a:effectLst/>
                        </a:rPr>
                        <a:t>1A</a:t>
                      </a:r>
                      <a:endParaRPr lang="es-ES" sz="1100" b="0" i="0" u="none" strike="noStrike">
                        <a:solidFill>
                          <a:srgbClr val="000000"/>
                        </a:solidFill>
                        <a:effectLst/>
                        <a:latin typeface="Calibri" panose="020F0502020204030204" pitchFamily="34" charset="0"/>
                      </a:endParaRPr>
                    </a:p>
                  </a:txBody>
                  <a:tcPr marL="9525" marR="9525" marT="9525" anchor="ctr">
                    <a:lnT w="12700" cap="flat" cmpd="sng" algn="ctr">
                      <a:solidFill>
                        <a:schemeClr val="tx1"/>
                      </a:solidFill>
                      <a:prstDash val="solid"/>
                      <a:round/>
                      <a:headEnd type="none" w="med" len="med"/>
                      <a:tailEnd type="none" w="med" len="med"/>
                    </a:lnT>
                  </a:tcPr>
                </a:tc>
                <a:tc>
                  <a:txBody>
                    <a:bodyPr/>
                    <a:lstStyle/>
                    <a:p>
                      <a:pPr algn="l" fontAlgn="ctr"/>
                      <a:r>
                        <a:rPr lang="es-ES" sz="1100" u="none" strike="noStrike" dirty="0">
                          <a:effectLst/>
                        </a:rPr>
                        <a:t>311-KAP50-RAD</a:t>
                      </a:r>
                      <a:endParaRPr lang="es-ES" sz="1100" b="0" i="0" u="none" strike="noStrike" dirty="0">
                        <a:solidFill>
                          <a:srgbClr val="000000"/>
                        </a:solidFill>
                        <a:effectLst/>
                        <a:latin typeface="Calibri" panose="020F0502020204030204" pitchFamily="34" charset="0"/>
                      </a:endParaRPr>
                    </a:p>
                  </a:txBody>
                  <a:tcPr marL="9525" marR="9525" marT="9525" anchor="ctr">
                    <a:lnT w="12700" cap="flat" cmpd="sng" algn="ctr">
                      <a:solidFill>
                        <a:schemeClr val="tx1"/>
                      </a:solidFill>
                      <a:prstDash val="solid"/>
                      <a:round/>
                      <a:headEnd type="none" w="med" len="med"/>
                      <a:tailEnd type="none" w="med" len="med"/>
                    </a:lnT>
                  </a:tcPr>
                </a:tc>
                <a:tc>
                  <a:txBody>
                    <a:bodyPr/>
                    <a:lstStyle/>
                    <a:p>
                      <a:pPr algn="ctr" fontAlgn="ctr"/>
                      <a:r>
                        <a:rPr lang="es-ES" sz="1100" u="none" strike="noStrike" dirty="0">
                          <a:effectLst/>
                        </a:rPr>
                        <a:t>Open </a:t>
                      </a:r>
                      <a:r>
                        <a:rPr lang="es-ES" sz="1100" u="none" strike="noStrike" dirty="0" err="1">
                          <a:effectLst/>
                        </a:rPr>
                        <a:t>end</a:t>
                      </a:r>
                      <a:endParaRPr lang="es-ES" sz="1100" b="0" i="0" u="none" strike="noStrike" dirty="0">
                        <a:solidFill>
                          <a:srgbClr val="000000"/>
                        </a:solidFill>
                        <a:effectLst/>
                        <a:latin typeface="Calibri" panose="020F0502020204030204" pitchFamily="34" charset="0"/>
                      </a:endParaRPr>
                    </a:p>
                  </a:txBody>
                  <a:tcPr marL="9525" marR="9525" marT="9525" anchor="ctr">
                    <a:lnT w="12700" cap="flat" cmpd="sng" algn="ctr">
                      <a:solidFill>
                        <a:schemeClr val="tx1"/>
                      </a:solidFill>
                      <a:prstDash val="solid"/>
                      <a:round/>
                      <a:headEnd type="none" w="med" len="med"/>
                      <a:tailEnd type="none" w="med" len="med"/>
                    </a:lnT>
                  </a:tcPr>
                </a:tc>
                <a:tc>
                  <a:txBody>
                    <a:bodyPr/>
                    <a:lstStyle/>
                    <a:p>
                      <a:pPr algn="ctr" fontAlgn="ctr"/>
                      <a:r>
                        <a:rPr lang="es-ES" sz="1100" u="none" strike="noStrike" dirty="0">
                          <a:effectLst/>
                        </a:rPr>
                        <a:t>SMA/BNC</a:t>
                      </a:r>
                      <a:endParaRPr lang="es-ES" sz="1100" b="0" i="0" u="none" strike="noStrike" dirty="0">
                        <a:solidFill>
                          <a:srgbClr val="000000"/>
                        </a:solidFill>
                        <a:effectLst/>
                        <a:latin typeface="Calibri" panose="020F0502020204030204" pitchFamily="34" charset="0"/>
                      </a:endParaRPr>
                    </a:p>
                  </a:txBody>
                  <a:tcPr marL="9525" marR="9525" marT="9525" anchor="ctr">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xmlns="" val="4294256040"/>
                  </a:ext>
                </a:extLst>
              </a:tr>
              <a:tr h="400050">
                <a:tc>
                  <a:txBody>
                    <a:bodyPr/>
                    <a:lstStyle/>
                    <a:p>
                      <a:pPr algn="ctr" fontAlgn="ctr"/>
                      <a:r>
                        <a:rPr lang="es-ES" sz="1100" u="none" strike="noStrike" dirty="0">
                          <a:effectLst/>
                        </a:rPr>
                        <a:t>1B+1C</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l" fontAlgn="ctr"/>
                      <a:r>
                        <a:rPr lang="es-ES" sz="1100" u="none" strike="noStrike" dirty="0">
                          <a:effectLst/>
                        </a:rPr>
                        <a:t>TE </a:t>
                      </a:r>
                      <a:r>
                        <a:rPr lang="es-ES" sz="1100" u="none" strike="noStrike" dirty="0" err="1">
                          <a:effectLst/>
                        </a:rPr>
                        <a:t>Connectivity</a:t>
                      </a:r>
                      <a:r>
                        <a:rPr lang="es-ES" sz="1100" u="none" strike="noStrike" dirty="0">
                          <a:effectLst/>
                        </a:rPr>
                        <a:t> RG178 CLFH-178CK0135 </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a:effectLst/>
                        </a:rPr>
                        <a:t>SMA/BNC</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a:effectLst/>
                        </a:rPr>
                        <a:t>SMA/BNC</a:t>
                      </a:r>
                      <a:endParaRPr lang="es-ES" sz="11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xmlns="" val="2170354908"/>
                  </a:ext>
                </a:extLst>
              </a:tr>
              <a:tr h="200025">
                <a:tc>
                  <a:txBody>
                    <a:bodyPr/>
                    <a:lstStyle/>
                    <a:p>
                      <a:pPr algn="ctr" fontAlgn="ctr"/>
                      <a:r>
                        <a:rPr lang="es-ES" sz="1100" u="none" strike="noStrike">
                          <a:effectLst/>
                        </a:rPr>
                        <a:t>2A</a:t>
                      </a:r>
                      <a:endParaRPr lang="es-ES" sz="1100" b="0" i="0" u="none" strike="noStrike">
                        <a:solidFill>
                          <a:srgbClr val="000000"/>
                        </a:solidFill>
                        <a:effectLst/>
                        <a:latin typeface="Calibri" panose="020F0502020204030204" pitchFamily="34" charset="0"/>
                      </a:endParaRPr>
                    </a:p>
                  </a:txBody>
                  <a:tcPr marL="9525" marR="9525" marT="9525" anchor="ctr"/>
                </a:tc>
                <a:tc>
                  <a:txBody>
                    <a:bodyPr/>
                    <a:lstStyle/>
                    <a:p>
                      <a:pPr algn="l" fontAlgn="ctr"/>
                      <a:r>
                        <a:rPr lang="es-ES" sz="1100" u="none" strike="noStrike" dirty="0">
                          <a:effectLst/>
                        </a:rPr>
                        <a:t>311-KAP50-RAD</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a:effectLst/>
                        </a:rPr>
                        <a:t>SHV</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a:effectLst/>
                        </a:rPr>
                        <a:t>SHV</a:t>
                      </a:r>
                      <a:endParaRPr lang="es-ES" sz="1100" b="0" i="0" u="none" strike="noStrike">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xmlns="" val="1595403719"/>
                  </a:ext>
                </a:extLst>
              </a:tr>
              <a:tr h="200025">
                <a:tc>
                  <a:txBody>
                    <a:bodyPr/>
                    <a:lstStyle/>
                    <a:p>
                      <a:pPr algn="ctr" fontAlgn="ctr"/>
                      <a:r>
                        <a:rPr lang="es-ES" sz="1100" u="none" strike="noStrike">
                          <a:effectLst/>
                        </a:rPr>
                        <a:t>2B</a:t>
                      </a:r>
                      <a:endParaRPr lang="es-ES" sz="1100" b="0" i="0" u="none" strike="noStrike">
                        <a:solidFill>
                          <a:srgbClr val="000000"/>
                        </a:solidFill>
                        <a:effectLst/>
                        <a:latin typeface="Calibri" panose="020F0502020204030204" pitchFamily="34" charset="0"/>
                      </a:endParaRPr>
                    </a:p>
                  </a:txBody>
                  <a:tcPr marL="9525" marR="9525" marT="9525" anchor="ctr"/>
                </a:tc>
                <a:tc>
                  <a:txBody>
                    <a:bodyPr/>
                    <a:lstStyle/>
                    <a:p>
                      <a:pPr algn="l" fontAlgn="ctr"/>
                      <a:r>
                        <a:rPr lang="es-ES" sz="1100" u="none" strike="noStrike" dirty="0">
                          <a:effectLst/>
                        </a:rPr>
                        <a:t>FLAMEX RG 214</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a:effectLst/>
                        </a:rPr>
                        <a:t>SHV</a:t>
                      </a:r>
                      <a:endParaRPr lang="es-ES" sz="1100" b="0" i="0" u="none" strike="noStrike">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a:effectLst/>
                        </a:rPr>
                        <a:t>SHV</a:t>
                      </a:r>
                      <a:endParaRPr lang="es-ES" sz="11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xmlns="" val="4292081424"/>
                  </a:ext>
                </a:extLst>
              </a:tr>
              <a:tr h="476250">
                <a:tc>
                  <a:txBody>
                    <a:bodyPr/>
                    <a:lstStyle/>
                    <a:p>
                      <a:pPr algn="ctr" fontAlgn="ctr"/>
                      <a:r>
                        <a:rPr lang="es-ES" sz="1100" u="none" strike="noStrike">
                          <a:effectLst/>
                        </a:rPr>
                        <a:t>1D</a:t>
                      </a:r>
                      <a:endParaRPr lang="es-ES" sz="1100" b="0" i="0" u="none" strike="noStrike">
                        <a:solidFill>
                          <a:srgbClr val="000000"/>
                        </a:solidFill>
                        <a:effectLst/>
                        <a:latin typeface="Calibri" panose="020F0502020204030204" pitchFamily="34" charset="0"/>
                      </a:endParaRPr>
                    </a:p>
                  </a:txBody>
                  <a:tcPr marL="9525" marR="9525" marT="9525" anchor="ctr"/>
                </a:tc>
                <a:tc>
                  <a:txBody>
                    <a:bodyPr/>
                    <a:lstStyle/>
                    <a:p>
                      <a:pPr algn="l" fontAlgn="ctr"/>
                      <a:r>
                        <a:rPr lang="es-ES" sz="1100" u="none" strike="noStrike" dirty="0">
                          <a:effectLst/>
                        </a:rPr>
                        <a:t>Coaxial </a:t>
                      </a:r>
                      <a:r>
                        <a:rPr lang="es-ES" sz="1100" u="none" strike="noStrike" dirty="0" err="1">
                          <a:effectLst/>
                        </a:rPr>
                        <a:t>Huber+Suhner</a:t>
                      </a:r>
                      <a:r>
                        <a:rPr lang="es-ES" sz="1100" u="none" strike="noStrike" dirty="0">
                          <a:effectLst/>
                        </a:rPr>
                        <a:t> </a:t>
                      </a:r>
                    </a:p>
                    <a:p>
                      <a:pPr algn="l" fontAlgn="ctr"/>
                      <a:r>
                        <a:rPr lang="es-ES" sz="1100" u="none" strike="noStrike" dirty="0">
                          <a:effectLst/>
                        </a:rPr>
                        <a:t>S-12272-04</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a:effectLst/>
                        </a:rPr>
                        <a:t>BNC</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a:effectLst/>
                        </a:rPr>
                        <a:t>Open </a:t>
                      </a:r>
                      <a:r>
                        <a:rPr lang="es-ES" sz="1100" u="none" strike="noStrike" dirty="0" err="1">
                          <a:effectLst/>
                        </a:rPr>
                        <a:t>end</a:t>
                      </a:r>
                      <a:endParaRPr lang="es-ES" sz="11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xmlns="" val="359760015"/>
                  </a:ext>
                </a:extLst>
              </a:tr>
              <a:tr h="400050">
                <a:tc>
                  <a:txBody>
                    <a:bodyPr/>
                    <a:lstStyle/>
                    <a:p>
                      <a:pPr algn="ctr" fontAlgn="ctr"/>
                      <a:r>
                        <a:rPr lang="es-ES" sz="1100" u="none" strike="noStrike">
                          <a:effectLst/>
                        </a:rPr>
                        <a:t>3D</a:t>
                      </a:r>
                      <a:endParaRPr lang="es-ES" sz="1100" b="0" i="0" u="none" strike="noStrike">
                        <a:solidFill>
                          <a:srgbClr val="000000"/>
                        </a:solidFill>
                        <a:effectLst/>
                        <a:latin typeface="Calibri" panose="020F0502020204030204" pitchFamily="34" charset="0"/>
                      </a:endParaRPr>
                    </a:p>
                  </a:txBody>
                  <a:tcPr marL="9525" marR="9525" marT="9525" anchor="ctr"/>
                </a:tc>
                <a:tc>
                  <a:txBody>
                    <a:bodyPr/>
                    <a:lstStyle/>
                    <a:p>
                      <a:pPr algn="l" fontAlgn="ctr"/>
                      <a:r>
                        <a:rPr lang="es-ES" sz="1100" u="none" strike="noStrike" dirty="0">
                          <a:effectLst/>
                        </a:rPr>
                        <a:t>12 </a:t>
                      </a:r>
                      <a:r>
                        <a:rPr lang="es-ES" sz="1100" u="none" strike="noStrike" dirty="0" err="1">
                          <a:effectLst/>
                        </a:rPr>
                        <a:t>conductors</a:t>
                      </a:r>
                      <a:r>
                        <a:rPr lang="es-ES" sz="1100" u="none" strike="noStrike" dirty="0">
                          <a:effectLst/>
                        </a:rPr>
                        <a:t> </a:t>
                      </a:r>
                    </a:p>
                    <a:p>
                      <a:pPr algn="l" fontAlgn="ctr"/>
                      <a:r>
                        <a:rPr lang="es-ES" sz="1100" u="none" strike="noStrike" dirty="0" err="1">
                          <a:effectLst/>
                        </a:rPr>
                        <a:t>Lapp</a:t>
                      </a:r>
                      <a:r>
                        <a:rPr lang="es-ES" sz="1100" u="none" strike="noStrike" dirty="0">
                          <a:effectLst/>
                        </a:rPr>
                        <a:t> 1123080 </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err="1">
                          <a:effectLst/>
                        </a:rPr>
                        <a:t>Souriau</a:t>
                      </a:r>
                      <a:r>
                        <a:rPr lang="es-ES" sz="1100" u="none" strike="noStrike" dirty="0">
                          <a:effectLst/>
                        </a:rPr>
                        <a:t> M10</a:t>
                      </a:r>
                      <a:endParaRPr lang="es-ES" sz="1100" b="0" i="0" u="none" strike="noStrike" dirty="0">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err="1">
                          <a:effectLst/>
                        </a:rPr>
                        <a:t>Souriau</a:t>
                      </a:r>
                      <a:r>
                        <a:rPr lang="es-ES" sz="1100" u="none" strike="noStrike" dirty="0">
                          <a:effectLst/>
                        </a:rPr>
                        <a:t> M10</a:t>
                      </a:r>
                      <a:endParaRPr lang="es-ES" sz="11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xmlns="" val="3351112326"/>
                  </a:ext>
                </a:extLst>
              </a:tr>
              <a:tr h="200025">
                <a:tc>
                  <a:txBody>
                    <a:bodyPr/>
                    <a:lstStyle/>
                    <a:p>
                      <a:pPr algn="ctr" fontAlgn="ctr"/>
                      <a:r>
                        <a:rPr lang="es-ES" sz="1100" u="none" strike="noStrike">
                          <a:effectLst/>
                        </a:rPr>
                        <a:t>2D</a:t>
                      </a:r>
                      <a:endParaRPr lang="es-ES" sz="1100" b="0" i="0" u="none" strike="noStrike">
                        <a:solidFill>
                          <a:srgbClr val="000000"/>
                        </a:solidFill>
                        <a:effectLst/>
                        <a:latin typeface="Calibri" panose="020F0502020204030204" pitchFamily="34" charset="0"/>
                      </a:endParaRPr>
                    </a:p>
                  </a:txBody>
                  <a:tcPr marL="9525" marR="9525" marT="9525" anchor="ctr"/>
                </a:tc>
                <a:tc>
                  <a:txBody>
                    <a:bodyPr/>
                    <a:lstStyle/>
                    <a:p>
                      <a:pPr algn="l" fontAlgn="ctr"/>
                      <a:r>
                        <a:rPr lang="es-ES" sz="1100" u="none" strike="noStrike">
                          <a:effectLst/>
                        </a:rPr>
                        <a:t>FLAMEX RG 214 299958</a:t>
                      </a:r>
                      <a:endParaRPr lang="es-ES" sz="1100" b="0" i="0" u="none" strike="noStrike">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a:effectLst/>
                        </a:rPr>
                        <a:t>SHV</a:t>
                      </a:r>
                      <a:endParaRPr lang="es-ES" sz="1100" b="0" i="0" u="none" strike="noStrike">
                        <a:solidFill>
                          <a:srgbClr val="000000"/>
                        </a:solidFill>
                        <a:effectLst/>
                        <a:latin typeface="Calibri" panose="020F0502020204030204" pitchFamily="34" charset="0"/>
                      </a:endParaRPr>
                    </a:p>
                  </a:txBody>
                  <a:tcPr marL="9525" marR="9525" marT="9525" anchor="ctr"/>
                </a:tc>
                <a:tc>
                  <a:txBody>
                    <a:bodyPr/>
                    <a:lstStyle/>
                    <a:p>
                      <a:pPr algn="ctr" fontAlgn="ctr"/>
                      <a:r>
                        <a:rPr lang="es-ES" sz="1100" u="none" strike="noStrike" dirty="0">
                          <a:effectLst/>
                        </a:rPr>
                        <a:t>SHV</a:t>
                      </a:r>
                      <a:endParaRPr lang="es-ES" sz="1100" b="0" i="0" u="none" strike="noStrike" dirty="0">
                        <a:solidFill>
                          <a:srgbClr val="000000"/>
                        </a:solidFill>
                        <a:effectLst/>
                        <a:latin typeface="Calibri" panose="020F0502020204030204" pitchFamily="34" charset="0"/>
                      </a:endParaRPr>
                    </a:p>
                  </a:txBody>
                  <a:tcPr marL="9525" marR="9525" marT="9525" anchor="ctr"/>
                </a:tc>
                <a:extLst>
                  <a:ext uri="{0D108BD9-81ED-4DB2-BD59-A6C34878D82A}">
                    <a16:rowId xmlns:a16="http://schemas.microsoft.com/office/drawing/2014/main" xmlns="" val="262057444"/>
                  </a:ext>
                </a:extLst>
              </a:tr>
            </a:tbl>
          </a:graphicData>
        </a:graphic>
      </p:graphicFrame>
    </p:spTree>
    <p:extLst>
      <p:ext uri="{BB962C8B-B14F-4D97-AF65-F5344CB8AC3E}">
        <p14:creationId xmlns:p14="http://schemas.microsoft.com/office/powerpoint/2010/main" val="1475910828"/>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3EFBC85F-AB7B-435E-8C09-1C7F056D57F2}"/>
              </a:ext>
            </a:extLst>
          </p:cNvPr>
          <p:cNvPicPr>
            <a:picLocks noChangeAspect="1"/>
          </p:cNvPicPr>
          <p:nvPr/>
        </p:nvPicPr>
        <p:blipFill rotWithShape="1">
          <a:blip r:embed="rId3"/>
          <a:srcRect r="7469"/>
          <a:stretch/>
        </p:blipFill>
        <p:spPr>
          <a:xfrm>
            <a:off x="2717701" y="3093335"/>
            <a:ext cx="7147147" cy="4336645"/>
          </a:xfrm>
          <a:prstGeom prst="rect">
            <a:avLst/>
          </a:prstGeom>
        </p:spPr>
      </p:pic>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err="1"/>
              <a:t>Repeller</a:t>
            </a:r>
            <a:r>
              <a:rPr lang="en-IN" dirty="0"/>
              <a:t> Power Supply</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41</a:t>
            </a:fld>
            <a:endParaRPr lang="en-IN" dirty="0"/>
          </a:p>
        </p:txBody>
      </p:sp>
      <p:sp>
        <p:nvSpPr>
          <p:cNvPr id="4" name="Content Placeholder 3">
            <a:extLst>
              <a:ext uri="{FF2B5EF4-FFF2-40B4-BE49-F238E27FC236}">
                <a16:creationId xmlns:a16="http://schemas.microsoft.com/office/drawing/2014/main" xmlns="" id="{F7E2DC04-DD52-4041-8A03-D12DDF3670B9}"/>
              </a:ext>
            </a:extLst>
          </p:cNvPr>
          <p:cNvSpPr>
            <a:spLocks noGrp="1"/>
          </p:cNvSpPr>
          <p:nvPr>
            <p:ph idx="1"/>
          </p:nvPr>
        </p:nvSpPr>
        <p:spPr/>
        <p:txBody>
          <a:bodyPr/>
          <a:lstStyle/>
          <a:p>
            <a:pPr algn="l">
              <a:spcAft>
                <a:spcPts val="0"/>
              </a:spcAft>
            </a:pPr>
            <a:r>
              <a:rPr lang="es-ES" dirty="0"/>
              <a:t>ISEG DPR 10 106 24 10 ESH</a:t>
            </a:r>
          </a:p>
          <a:p>
            <a:pPr lvl="1" algn="l">
              <a:spcAft>
                <a:spcPts val="0"/>
              </a:spcAft>
            </a:pPr>
            <a:r>
              <a:rPr lang="es-ES" dirty="0" err="1"/>
              <a:t>Vout</a:t>
            </a:r>
            <a:r>
              <a:rPr lang="es-ES" dirty="0"/>
              <a:t>: 0 </a:t>
            </a:r>
            <a:r>
              <a:rPr lang="es-ES" dirty="0" err="1"/>
              <a:t>to</a:t>
            </a:r>
            <a:r>
              <a:rPr lang="es-ES" dirty="0"/>
              <a:t> –1000 V</a:t>
            </a:r>
          </a:p>
          <a:p>
            <a:pPr lvl="1" algn="l">
              <a:spcAft>
                <a:spcPts val="0"/>
              </a:spcAft>
            </a:pPr>
            <a:r>
              <a:rPr lang="es-ES" dirty="0" err="1"/>
              <a:t>Imax</a:t>
            </a:r>
            <a:r>
              <a:rPr lang="es-ES" dirty="0"/>
              <a:t>: 10 mA</a:t>
            </a:r>
          </a:p>
          <a:p>
            <a:pPr lvl="1" algn="l">
              <a:spcAft>
                <a:spcPts val="0"/>
              </a:spcAft>
            </a:pPr>
            <a:r>
              <a:rPr lang="es-ES" dirty="0" err="1">
                <a:solidFill>
                  <a:srgbClr val="000000"/>
                </a:solidFill>
                <a:latin typeface="Times New Roman" panose="02020603050405020304" pitchFamily="18" charset="0"/>
                <a:ea typeface="Times New Roman" panose="02020603050405020304" pitchFamily="18" charset="0"/>
              </a:rPr>
              <a:t>Vin</a:t>
            </a:r>
            <a:r>
              <a:rPr lang="es-ES" dirty="0">
                <a:solidFill>
                  <a:srgbClr val="000000"/>
                </a:solidFill>
                <a:latin typeface="Times New Roman" panose="02020603050405020304" pitchFamily="18" charset="0"/>
                <a:ea typeface="Times New Roman" panose="02020603050405020304" pitchFamily="18" charset="0"/>
              </a:rPr>
              <a:t>/</a:t>
            </a:r>
            <a:r>
              <a:rPr lang="es-ES" dirty="0" err="1">
                <a:solidFill>
                  <a:srgbClr val="000000"/>
                </a:solidFill>
                <a:latin typeface="Times New Roman" panose="02020603050405020304" pitchFamily="18" charset="0"/>
                <a:ea typeface="Times New Roman" panose="02020603050405020304" pitchFamily="18" charset="0"/>
              </a:rPr>
              <a:t>Iin</a:t>
            </a:r>
            <a:r>
              <a:rPr lang="es-ES" dirty="0">
                <a:solidFill>
                  <a:srgbClr val="000000"/>
                </a:solidFill>
                <a:latin typeface="Times New Roman" panose="02020603050405020304" pitchFamily="18" charset="0"/>
                <a:ea typeface="Times New Roman" panose="02020603050405020304" pitchFamily="18" charset="0"/>
              </a:rPr>
              <a:t>: 24 V/0.8 A</a:t>
            </a:r>
          </a:p>
          <a:p>
            <a:pPr lvl="1" algn="l">
              <a:spcAft>
                <a:spcPts val="0"/>
              </a:spcAft>
            </a:pPr>
            <a:r>
              <a:rPr lang="es-ES" dirty="0">
                <a:solidFill>
                  <a:srgbClr val="000000"/>
                </a:solidFill>
                <a:latin typeface="Times New Roman" panose="02020603050405020304" pitchFamily="18" charset="0"/>
                <a:ea typeface="Times New Roman" panose="02020603050405020304" pitchFamily="18" charset="0"/>
              </a:rPr>
              <a:t>Control </a:t>
            </a:r>
            <a:r>
              <a:rPr lang="es-ES" dirty="0" err="1">
                <a:solidFill>
                  <a:srgbClr val="000000"/>
                </a:solidFill>
                <a:latin typeface="Times New Roman" panose="02020603050405020304" pitchFamily="18" charset="0"/>
                <a:ea typeface="Times New Roman" panose="02020603050405020304" pitchFamily="18" charset="0"/>
              </a:rPr>
              <a:t>Signal</a:t>
            </a:r>
            <a:r>
              <a:rPr lang="es-ES" dirty="0">
                <a:solidFill>
                  <a:srgbClr val="000000"/>
                </a:solidFill>
                <a:latin typeface="Times New Roman" panose="02020603050405020304" pitchFamily="18" charset="0"/>
                <a:ea typeface="Times New Roman" panose="02020603050405020304" pitchFamily="18" charset="0"/>
              </a:rPr>
              <a:t> 0-10 V</a:t>
            </a:r>
          </a:p>
          <a:p>
            <a:pPr lvl="1" algn="l">
              <a:spcAft>
                <a:spcPts val="0"/>
              </a:spcAft>
            </a:pPr>
            <a:r>
              <a:rPr lang="es-ES" dirty="0" err="1">
                <a:solidFill>
                  <a:srgbClr val="000000"/>
                </a:solidFill>
                <a:latin typeface="Times New Roman" panose="02020603050405020304" pitchFamily="18" charset="0"/>
                <a:ea typeface="Times New Roman" panose="02020603050405020304" pitchFamily="18" charset="0"/>
              </a:rPr>
              <a:t>Ripple</a:t>
            </a:r>
            <a:r>
              <a:rPr lang="es-ES" dirty="0">
                <a:solidFill>
                  <a:srgbClr val="000000"/>
                </a:solidFill>
                <a:latin typeface="Times New Roman" panose="02020603050405020304" pitchFamily="18" charset="0"/>
                <a:ea typeface="Times New Roman" panose="02020603050405020304" pitchFamily="18" charset="0"/>
              </a:rPr>
              <a:t>/</a:t>
            </a:r>
            <a:r>
              <a:rPr lang="es-ES" dirty="0" err="1">
                <a:solidFill>
                  <a:srgbClr val="000000"/>
                </a:solidFill>
                <a:latin typeface="Times New Roman" panose="02020603050405020304" pitchFamily="18" charset="0"/>
                <a:ea typeface="Times New Roman" panose="02020603050405020304" pitchFamily="18" charset="0"/>
              </a:rPr>
              <a:t>Noice</a:t>
            </a:r>
            <a:r>
              <a:rPr lang="es-ES" dirty="0">
                <a:solidFill>
                  <a:srgbClr val="000000"/>
                </a:solidFill>
                <a:latin typeface="Times New Roman" panose="02020603050405020304" pitchFamily="18" charset="0"/>
                <a:ea typeface="Times New Roman" panose="02020603050405020304" pitchFamily="18" charset="0"/>
              </a:rPr>
              <a:t>: 2/7 </a:t>
            </a:r>
            <a:r>
              <a:rPr lang="es-ES" dirty="0" err="1">
                <a:solidFill>
                  <a:srgbClr val="000000"/>
                </a:solidFill>
                <a:latin typeface="Times New Roman" panose="02020603050405020304" pitchFamily="18" charset="0"/>
                <a:ea typeface="Times New Roman" panose="02020603050405020304" pitchFamily="18" charset="0"/>
              </a:rPr>
              <a:t>mV</a:t>
            </a:r>
            <a:endParaRPr lang="es-ES" dirty="0">
              <a:solidFill>
                <a:srgbClr val="000000"/>
              </a:solidFill>
              <a:latin typeface="Times New Roman" panose="02020603050405020304" pitchFamily="18" charset="0"/>
              <a:ea typeface="Times New Roman" panose="02020603050405020304" pitchFamily="18" charset="0"/>
            </a:endParaRPr>
          </a:p>
          <a:p>
            <a:pPr lvl="1" algn="l">
              <a:spcAft>
                <a:spcPts val="0"/>
              </a:spcAft>
            </a:pPr>
            <a:r>
              <a:rPr lang="es-ES" dirty="0">
                <a:solidFill>
                  <a:srgbClr val="000000"/>
                </a:solidFill>
                <a:latin typeface="Times New Roman" panose="02020603050405020304" pitchFamily="18" charset="0"/>
                <a:ea typeface="Times New Roman" panose="02020603050405020304" pitchFamily="18" charset="0"/>
              </a:rPr>
              <a:t>SHV output</a:t>
            </a:r>
          </a:p>
          <a:p>
            <a:pPr lvl="1" algn="l">
              <a:spcAft>
                <a:spcPts val="0"/>
              </a:spcAft>
            </a:pPr>
            <a:r>
              <a:rPr lang="es-ES" dirty="0">
                <a:solidFill>
                  <a:srgbClr val="000000"/>
                </a:solidFill>
                <a:latin typeface="Times New Roman" panose="02020603050405020304" pitchFamily="18" charset="0"/>
                <a:ea typeface="Times New Roman" panose="02020603050405020304" pitchFamily="18" charset="0"/>
              </a:rPr>
              <a:t>DB9 control </a:t>
            </a:r>
            <a:r>
              <a:rPr lang="es-ES" dirty="0" err="1">
                <a:solidFill>
                  <a:srgbClr val="000000"/>
                </a:solidFill>
                <a:latin typeface="Times New Roman" panose="02020603050405020304" pitchFamily="18" charset="0"/>
                <a:ea typeface="Times New Roman" panose="02020603050405020304" pitchFamily="18" charset="0"/>
              </a:rPr>
              <a:t>signal</a:t>
            </a:r>
            <a:endParaRPr lang="en-GB"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51660759"/>
      </p:ext>
    </p:extLst>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Front-End Requirements</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42</a:t>
            </a:fld>
            <a:endParaRPr lang="en-IN" dirty="0"/>
          </a:p>
        </p:txBody>
      </p:sp>
      <p:pic>
        <p:nvPicPr>
          <p:cNvPr id="3" name="Imagen 2">
            <a:extLst>
              <a:ext uri="{FF2B5EF4-FFF2-40B4-BE49-F238E27FC236}">
                <a16:creationId xmlns:a16="http://schemas.microsoft.com/office/drawing/2014/main" xmlns="" id="{31CF1D61-166B-445E-979B-BDC200C9C858}"/>
              </a:ext>
            </a:extLst>
          </p:cNvPr>
          <p:cNvPicPr>
            <a:picLocks noChangeAspect="1"/>
          </p:cNvPicPr>
          <p:nvPr/>
        </p:nvPicPr>
        <p:blipFill rotWithShape="1">
          <a:blip r:embed="rId3"/>
          <a:srcRect l="6427" t="22062" r="34999" b="15713"/>
          <a:stretch/>
        </p:blipFill>
        <p:spPr>
          <a:xfrm>
            <a:off x="1655936" y="1979637"/>
            <a:ext cx="6984776" cy="4173829"/>
          </a:xfrm>
          <a:prstGeom prst="rect">
            <a:avLst/>
          </a:prstGeom>
        </p:spPr>
      </p:pic>
    </p:spTree>
    <p:extLst>
      <p:ext uri="{BB962C8B-B14F-4D97-AF65-F5344CB8AC3E}">
        <p14:creationId xmlns:p14="http://schemas.microsoft.com/office/powerpoint/2010/main" val="1582749216"/>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Front-End Design Process</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43</a:t>
            </a:fld>
            <a:endParaRPr lang="en-IN" dirty="0"/>
          </a:p>
        </p:txBody>
      </p:sp>
      <p:pic>
        <p:nvPicPr>
          <p:cNvPr id="3" name="Picture 2">
            <a:extLst>
              <a:ext uri="{FF2B5EF4-FFF2-40B4-BE49-F238E27FC236}">
                <a16:creationId xmlns:a16="http://schemas.microsoft.com/office/drawing/2014/main" xmlns="" id="{05D3280F-165B-4F0D-A694-0A2B88836F5B}"/>
              </a:ext>
            </a:extLst>
          </p:cNvPr>
          <p:cNvPicPr>
            <a:picLocks noChangeAspect="1"/>
          </p:cNvPicPr>
          <p:nvPr/>
        </p:nvPicPr>
        <p:blipFill>
          <a:blip r:embed="rId3"/>
          <a:stretch>
            <a:fillRect/>
          </a:stretch>
        </p:blipFill>
        <p:spPr>
          <a:xfrm>
            <a:off x="4824288" y="4525342"/>
            <a:ext cx="5022653" cy="2808312"/>
          </a:xfrm>
          <a:prstGeom prst="rect">
            <a:avLst/>
          </a:prstGeom>
        </p:spPr>
      </p:pic>
      <p:sp>
        <p:nvSpPr>
          <p:cNvPr id="9" name="Content Placeholder 2">
            <a:extLst>
              <a:ext uri="{FF2B5EF4-FFF2-40B4-BE49-F238E27FC236}">
                <a16:creationId xmlns:a16="http://schemas.microsoft.com/office/drawing/2014/main" xmlns="" id="{A1B82585-5B70-4909-9B31-6C84E3CAB96D}"/>
              </a:ext>
            </a:extLst>
          </p:cNvPr>
          <p:cNvSpPr>
            <a:spLocks noGrp="1"/>
          </p:cNvSpPr>
          <p:nvPr>
            <p:ph idx="1"/>
          </p:nvPr>
        </p:nvSpPr>
        <p:spPr>
          <a:xfrm>
            <a:off x="360000" y="1440000"/>
            <a:ext cx="9360000" cy="4384800"/>
          </a:xfrm>
        </p:spPr>
        <p:txBody>
          <a:bodyPr/>
          <a:lstStyle/>
          <a:p>
            <a:r>
              <a:rPr lang="en-GB" dirty="0"/>
              <a:t>Preliminary Design</a:t>
            </a:r>
          </a:p>
          <a:p>
            <a:r>
              <a:rPr lang="en-GB" dirty="0" err="1"/>
              <a:t>Calcs</a:t>
            </a:r>
            <a:r>
              <a:rPr lang="en-GB" dirty="0"/>
              <a:t>. and simulations</a:t>
            </a:r>
          </a:p>
          <a:p>
            <a:r>
              <a:rPr lang="en-GB" dirty="0"/>
              <a:t>Protoboard settings</a:t>
            </a:r>
          </a:p>
          <a:p>
            <a:r>
              <a:rPr lang="en-GB" dirty="0"/>
              <a:t>Prototype design </a:t>
            </a:r>
          </a:p>
          <a:p>
            <a:r>
              <a:rPr lang="en-GB" dirty="0"/>
              <a:t>Prototype tests</a:t>
            </a:r>
          </a:p>
          <a:p>
            <a:r>
              <a:rPr lang="en-GB" dirty="0"/>
              <a:t>Aux. systems (</a:t>
            </a:r>
            <a:r>
              <a:rPr lang="en-GB" dirty="0" err="1"/>
              <a:t>BackEnd</a:t>
            </a:r>
            <a:r>
              <a:rPr lang="en-GB" dirty="0"/>
              <a:t>)</a:t>
            </a:r>
          </a:p>
          <a:p>
            <a:r>
              <a:rPr lang="en-GB" dirty="0"/>
              <a:t>Mechanical design </a:t>
            </a:r>
          </a:p>
          <a:p>
            <a:r>
              <a:rPr lang="en-GB" dirty="0"/>
              <a:t>Final release</a:t>
            </a:r>
          </a:p>
          <a:p>
            <a:r>
              <a:rPr lang="en-GB" dirty="0"/>
              <a:t>Validation plan</a:t>
            </a:r>
          </a:p>
          <a:p>
            <a:pPr marL="108000" indent="0">
              <a:buNone/>
            </a:pPr>
            <a:endParaRPr lang="en-GB" dirty="0"/>
          </a:p>
        </p:txBody>
      </p:sp>
      <p:sp>
        <p:nvSpPr>
          <p:cNvPr id="10" name="Flecha: hacia la izquierda 9">
            <a:extLst>
              <a:ext uri="{FF2B5EF4-FFF2-40B4-BE49-F238E27FC236}">
                <a16:creationId xmlns:a16="http://schemas.microsoft.com/office/drawing/2014/main" xmlns="" id="{ADC0963C-46EE-4FB1-9884-3A076F073FE4}"/>
              </a:ext>
            </a:extLst>
          </p:cNvPr>
          <p:cNvSpPr/>
          <p:nvPr/>
        </p:nvSpPr>
        <p:spPr>
          <a:xfrm>
            <a:off x="3456136" y="4246763"/>
            <a:ext cx="504056" cy="29893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1" name="Picture 5">
            <a:extLst>
              <a:ext uri="{FF2B5EF4-FFF2-40B4-BE49-F238E27FC236}">
                <a16:creationId xmlns:a16="http://schemas.microsoft.com/office/drawing/2014/main" xmlns="" id="{A2B1EE7F-0242-4E75-AFA8-8ED2144A7292}"/>
              </a:ext>
            </a:extLst>
          </p:cNvPr>
          <p:cNvPicPr>
            <a:picLocks noChangeAspect="1"/>
          </p:cNvPicPr>
          <p:nvPr/>
        </p:nvPicPr>
        <p:blipFill>
          <a:blip r:embed="rId4"/>
          <a:stretch>
            <a:fillRect/>
          </a:stretch>
        </p:blipFill>
        <p:spPr>
          <a:xfrm>
            <a:off x="4824288" y="1602013"/>
            <a:ext cx="4968553" cy="2794215"/>
          </a:xfrm>
          <a:prstGeom prst="rect">
            <a:avLst/>
          </a:prstGeom>
        </p:spPr>
      </p:pic>
    </p:spTree>
    <p:extLst>
      <p:ext uri="{BB962C8B-B14F-4D97-AF65-F5344CB8AC3E}">
        <p14:creationId xmlns:p14="http://schemas.microsoft.com/office/powerpoint/2010/main" val="3711578636"/>
      </p:ext>
    </p:extLst>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Front-End Schematic</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44</a:t>
            </a:fld>
            <a:endParaRPr lang="en-IN" dirty="0"/>
          </a:p>
        </p:txBody>
      </p:sp>
      <p:pic>
        <p:nvPicPr>
          <p:cNvPr id="4" name="Picture 3">
            <a:extLst>
              <a:ext uri="{FF2B5EF4-FFF2-40B4-BE49-F238E27FC236}">
                <a16:creationId xmlns:a16="http://schemas.microsoft.com/office/drawing/2014/main" xmlns="" id="{5E3D9036-5E0C-4AA3-B749-D3C4CCC90CDA}"/>
              </a:ext>
            </a:extLst>
          </p:cNvPr>
          <p:cNvPicPr>
            <a:picLocks noChangeAspect="1"/>
          </p:cNvPicPr>
          <p:nvPr/>
        </p:nvPicPr>
        <p:blipFill rotWithShape="1">
          <a:blip r:embed="rId3"/>
          <a:srcRect b="1213"/>
          <a:stretch/>
        </p:blipFill>
        <p:spPr>
          <a:xfrm rot="5400000">
            <a:off x="2805079" y="-255350"/>
            <a:ext cx="4614234" cy="9936858"/>
          </a:xfrm>
          <a:prstGeom prst="rect">
            <a:avLst/>
          </a:prstGeom>
        </p:spPr>
      </p:pic>
      <p:sp>
        <p:nvSpPr>
          <p:cNvPr id="6" name="Content Placeholder 3">
            <a:extLst>
              <a:ext uri="{FF2B5EF4-FFF2-40B4-BE49-F238E27FC236}">
                <a16:creationId xmlns:a16="http://schemas.microsoft.com/office/drawing/2014/main" xmlns="" id="{C8618A41-8C7D-4920-92B8-F03BD1834EE3}"/>
              </a:ext>
            </a:extLst>
          </p:cNvPr>
          <p:cNvSpPr>
            <a:spLocks noGrp="1"/>
          </p:cNvSpPr>
          <p:nvPr>
            <p:ph idx="1"/>
          </p:nvPr>
        </p:nvSpPr>
        <p:spPr>
          <a:xfrm>
            <a:off x="360000" y="1440000"/>
            <a:ext cx="9360000" cy="4384800"/>
          </a:xfrm>
        </p:spPr>
        <p:txBody>
          <a:bodyPr/>
          <a:lstStyle/>
          <a:p>
            <a:pPr marL="108000" indent="0" algn="l">
              <a:spcAft>
                <a:spcPts val="0"/>
              </a:spcAft>
              <a:buNone/>
            </a:pPr>
            <a:r>
              <a:rPr lang="en-GB" i="1" dirty="0"/>
              <a:t>“MEBT-BI-FC09 FC Front-End Design Document”</a:t>
            </a:r>
          </a:p>
          <a:p>
            <a:pPr algn="l">
              <a:spcAft>
                <a:spcPts val="0"/>
              </a:spcAft>
            </a:pPr>
            <a:endParaRPr lang="en-GB" dirty="0">
              <a:solidFill>
                <a:srgbClr val="000000"/>
              </a:solidFill>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463972738"/>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Front-End Grounding</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45</a:t>
            </a:fld>
            <a:endParaRPr lang="en-IN" dirty="0"/>
          </a:p>
        </p:txBody>
      </p:sp>
      <p:pic>
        <p:nvPicPr>
          <p:cNvPr id="6" name="Imagen 5">
            <a:extLst>
              <a:ext uri="{FF2B5EF4-FFF2-40B4-BE49-F238E27FC236}">
                <a16:creationId xmlns:a16="http://schemas.microsoft.com/office/drawing/2014/main" xmlns="" id="{11BAF210-3A2B-49BE-B28F-B0BD28DB8FDE}"/>
              </a:ext>
            </a:extLst>
          </p:cNvPr>
          <p:cNvPicPr>
            <a:picLocks noChangeAspect="1"/>
          </p:cNvPicPr>
          <p:nvPr/>
        </p:nvPicPr>
        <p:blipFill>
          <a:blip r:embed="rId3"/>
          <a:stretch>
            <a:fillRect/>
          </a:stretch>
        </p:blipFill>
        <p:spPr>
          <a:xfrm>
            <a:off x="1305375" y="2267669"/>
            <a:ext cx="7096125" cy="2514600"/>
          </a:xfrm>
          <a:prstGeom prst="rect">
            <a:avLst/>
          </a:prstGeom>
        </p:spPr>
      </p:pic>
      <p:sp>
        <p:nvSpPr>
          <p:cNvPr id="7" name="Content Placeholder 2">
            <a:extLst>
              <a:ext uri="{FF2B5EF4-FFF2-40B4-BE49-F238E27FC236}">
                <a16:creationId xmlns:a16="http://schemas.microsoft.com/office/drawing/2014/main" xmlns="" id="{513A811A-87B5-4D45-88F7-390B9CDEB6B4}"/>
              </a:ext>
            </a:extLst>
          </p:cNvPr>
          <p:cNvSpPr>
            <a:spLocks noGrp="1"/>
          </p:cNvSpPr>
          <p:nvPr>
            <p:ph idx="1"/>
          </p:nvPr>
        </p:nvSpPr>
        <p:spPr>
          <a:xfrm>
            <a:off x="360000" y="1440000"/>
            <a:ext cx="9360000" cy="4384800"/>
          </a:xfrm>
        </p:spPr>
        <p:txBody>
          <a:bodyPr/>
          <a:lstStyle/>
          <a:p>
            <a:r>
              <a:rPr lang="en-GB" dirty="0"/>
              <a:t>Circuit Ground isolated from Beam Ground (Machine)</a:t>
            </a:r>
          </a:p>
          <a:p>
            <a:endParaRPr lang="en-GB" dirty="0"/>
          </a:p>
          <a:p>
            <a:endParaRPr lang="en-GB" dirty="0"/>
          </a:p>
          <a:p>
            <a:endParaRPr lang="en-GB" dirty="0"/>
          </a:p>
          <a:p>
            <a:endParaRPr lang="en-GB" dirty="0"/>
          </a:p>
          <a:p>
            <a:endParaRPr lang="en-GB" dirty="0"/>
          </a:p>
          <a:p>
            <a:r>
              <a:rPr lang="en-GB" dirty="0"/>
              <a:t>Circuit Ground isolated </a:t>
            </a:r>
          </a:p>
          <a:p>
            <a:pPr marL="108000" indent="0">
              <a:buNone/>
            </a:pPr>
            <a:r>
              <a:rPr lang="en-GB" dirty="0"/>
              <a:t>from Power Supply (Gallery)</a:t>
            </a:r>
          </a:p>
        </p:txBody>
      </p:sp>
      <p:pic>
        <p:nvPicPr>
          <p:cNvPr id="8" name="Imagen 7">
            <a:extLst>
              <a:ext uri="{FF2B5EF4-FFF2-40B4-BE49-F238E27FC236}">
                <a16:creationId xmlns:a16="http://schemas.microsoft.com/office/drawing/2014/main" xmlns="" id="{2B2A9132-E876-464C-8AC8-31A296E7DB82}"/>
              </a:ext>
            </a:extLst>
          </p:cNvPr>
          <p:cNvPicPr>
            <a:picLocks noChangeAspect="1"/>
          </p:cNvPicPr>
          <p:nvPr/>
        </p:nvPicPr>
        <p:blipFill rotWithShape="1">
          <a:blip r:embed="rId4"/>
          <a:srcRect l="52857" t="44921" r="16657" b="15712"/>
          <a:stretch/>
        </p:blipFill>
        <p:spPr>
          <a:xfrm>
            <a:off x="5400352" y="5075981"/>
            <a:ext cx="3073156" cy="2232248"/>
          </a:xfrm>
          <a:prstGeom prst="rect">
            <a:avLst/>
          </a:prstGeom>
        </p:spPr>
      </p:pic>
    </p:spTree>
    <p:extLst>
      <p:ext uri="{BB962C8B-B14F-4D97-AF65-F5344CB8AC3E}">
        <p14:creationId xmlns:p14="http://schemas.microsoft.com/office/powerpoint/2010/main" val="1545457098"/>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56003EB5-C916-494E-89E3-E36FFFEE06C9}"/>
              </a:ext>
            </a:extLst>
          </p:cNvPr>
          <p:cNvPicPr>
            <a:picLocks noChangeAspect="1"/>
          </p:cNvPicPr>
          <p:nvPr/>
        </p:nvPicPr>
        <p:blipFill rotWithShape="1">
          <a:blip r:embed="rId3"/>
          <a:srcRect b="10817"/>
          <a:stretch/>
        </p:blipFill>
        <p:spPr>
          <a:xfrm>
            <a:off x="5300949" y="4585789"/>
            <a:ext cx="4281076" cy="2666798"/>
          </a:xfrm>
          <a:prstGeom prst="rect">
            <a:avLst/>
          </a:prstGeom>
        </p:spPr>
      </p:pic>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Front-End Simulations</a:t>
            </a:r>
          </a:p>
        </p:txBody>
      </p:sp>
      <p:sp>
        <p:nvSpPr>
          <p:cNvPr id="3" name="Content Placeholder 2">
            <a:extLst>
              <a:ext uri="{FF2B5EF4-FFF2-40B4-BE49-F238E27FC236}">
                <a16:creationId xmlns:a16="http://schemas.microsoft.com/office/drawing/2014/main" xmlns="" id="{F303A9CB-8686-421B-BB36-00BEEF82FE4C}"/>
              </a:ext>
            </a:extLst>
          </p:cNvPr>
          <p:cNvSpPr>
            <a:spLocks noGrp="1"/>
          </p:cNvSpPr>
          <p:nvPr>
            <p:ph idx="1"/>
          </p:nvPr>
        </p:nvSpPr>
        <p:spPr/>
        <p:txBody>
          <a:bodyPr/>
          <a:lstStyle/>
          <a:p>
            <a:r>
              <a:rPr lang="en-GB" dirty="0"/>
              <a:t>Design validated using LT-Spice </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46</a:t>
            </a:fld>
            <a:endParaRPr lang="en-IN" dirty="0"/>
          </a:p>
        </p:txBody>
      </p:sp>
      <p:pic>
        <p:nvPicPr>
          <p:cNvPr id="7" name="Picture 6">
            <a:extLst>
              <a:ext uri="{FF2B5EF4-FFF2-40B4-BE49-F238E27FC236}">
                <a16:creationId xmlns:a16="http://schemas.microsoft.com/office/drawing/2014/main" xmlns="" id="{41864448-33EC-43BA-B126-CBE2157453A6}"/>
              </a:ext>
            </a:extLst>
          </p:cNvPr>
          <p:cNvPicPr>
            <a:picLocks noChangeAspect="1"/>
          </p:cNvPicPr>
          <p:nvPr/>
        </p:nvPicPr>
        <p:blipFill rotWithShape="1">
          <a:blip r:embed="rId4"/>
          <a:srcRect b="15207"/>
          <a:stretch/>
        </p:blipFill>
        <p:spPr>
          <a:xfrm>
            <a:off x="208387" y="4568548"/>
            <a:ext cx="5092562" cy="2425712"/>
          </a:xfrm>
          <a:prstGeom prst="rect">
            <a:avLst/>
          </a:prstGeom>
        </p:spPr>
      </p:pic>
      <p:pic>
        <p:nvPicPr>
          <p:cNvPr id="8" name="Imagen 7">
            <a:extLst>
              <a:ext uri="{FF2B5EF4-FFF2-40B4-BE49-F238E27FC236}">
                <a16:creationId xmlns:a16="http://schemas.microsoft.com/office/drawing/2014/main" xmlns="" id="{1D02CC8B-2537-4567-BCA9-E4F709C4C06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5112" y="2205072"/>
            <a:ext cx="10080625" cy="2438861"/>
          </a:xfrm>
          <a:prstGeom prst="rect">
            <a:avLst/>
          </a:prstGeom>
        </p:spPr>
      </p:pic>
    </p:spTree>
    <p:extLst>
      <p:ext uri="{BB962C8B-B14F-4D97-AF65-F5344CB8AC3E}">
        <p14:creationId xmlns:p14="http://schemas.microsoft.com/office/powerpoint/2010/main" val="971530593"/>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19ACC8C4-62FC-40C2-83CA-EECA640719B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61836" y="4767310"/>
            <a:ext cx="4582164" cy="2791215"/>
          </a:xfrm>
          <a:prstGeom prst="rect">
            <a:avLst/>
          </a:prstGeom>
        </p:spPr>
      </p:pic>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Front-End Prototype Tests</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47</a:t>
            </a:fld>
            <a:endParaRPr lang="en-IN" dirty="0"/>
          </a:p>
        </p:txBody>
      </p:sp>
      <p:pic>
        <p:nvPicPr>
          <p:cNvPr id="6" name="Picture 5">
            <a:extLst>
              <a:ext uri="{FF2B5EF4-FFF2-40B4-BE49-F238E27FC236}">
                <a16:creationId xmlns:a16="http://schemas.microsoft.com/office/drawing/2014/main" xmlns="" id="{65639058-B190-4F4A-A797-006DD018BF5C}"/>
              </a:ext>
            </a:extLst>
          </p:cNvPr>
          <p:cNvPicPr>
            <a:picLocks noChangeAspect="1"/>
          </p:cNvPicPr>
          <p:nvPr/>
        </p:nvPicPr>
        <p:blipFill rotWithShape="1">
          <a:blip r:embed="rId4"/>
          <a:srcRect b="13199"/>
          <a:stretch/>
        </p:blipFill>
        <p:spPr>
          <a:xfrm>
            <a:off x="4735494" y="2508976"/>
            <a:ext cx="5028724" cy="2195821"/>
          </a:xfrm>
          <a:prstGeom prst="rect">
            <a:avLst/>
          </a:prstGeom>
        </p:spPr>
      </p:pic>
      <p:pic>
        <p:nvPicPr>
          <p:cNvPr id="7" name="Picture 6">
            <a:extLst>
              <a:ext uri="{FF2B5EF4-FFF2-40B4-BE49-F238E27FC236}">
                <a16:creationId xmlns:a16="http://schemas.microsoft.com/office/drawing/2014/main" xmlns="" id="{FE27C37E-5173-4E2D-AD1B-ADF4D43382C7}"/>
              </a:ext>
            </a:extLst>
          </p:cNvPr>
          <p:cNvPicPr>
            <a:picLocks noChangeAspect="1"/>
          </p:cNvPicPr>
          <p:nvPr/>
        </p:nvPicPr>
        <p:blipFill rotWithShape="1">
          <a:blip r:embed="rId5"/>
          <a:srcRect b="11017"/>
          <a:stretch/>
        </p:blipFill>
        <p:spPr>
          <a:xfrm>
            <a:off x="235191" y="4978730"/>
            <a:ext cx="4052348" cy="2522386"/>
          </a:xfrm>
          <a:prstGeom prst="rect">
            <a:avLst/>
          </a:prstGeom>
        </p:spPr>
      </p:pic>
      <p:pic>
        <p:nvPicPr>
          <p:cNvPr id="9" name="Picture 2">
            <a:extLst>
              <a:ext uri="{FF2B5EF4-FFF2-40B4-BE49-F238E27FC236}">
                <a16:creationId xmlns:a16="http://schemas.microsoft.com/office/drawing/2014/main" xmlns="" id="{5DA392B9-10DE-4BFE-85E8-BD14DE840CD0}"/>
              </a:ext>
            </a:extLst>
          </p:cNvPr>
          <p:cNvPicPr>
            <a:picLocks noChangeAspect="1"/>
          </p:cNvPicPr>
          <p:nvPr/>
        </p:nvPicPr>
        <p:blipFill>
          <a:blip r:embed="rId6"/>
          <a:stretch>
            <a:fillRect/>
          </a:stretch>
        </p:blipFill>
        <p:spPr>
          <a:xfrm>
            <a:off x="236683" y="2261950"/>
            <a:ext cx="4632028" cy="2589902"/>
          </a:xfrm>
          <a:prstGeom prst="rect">
            <a:avLst/>
          </a:prstGeom>
        </p:spPr>
      </p:pic>
      <p:sp>
        <p:nvSpPr>
          <p:cNvPr id="8" name="Content Placeholder 7">
            <a:extLst>
              <a:ext uri="{FF2B5EF4-FFF2-40B4-BE49-F238E27FC236}">
                <a16:creationId xmlns:a16="http://schemas.microsoft.com/office/drawing/2014/main" xmlns="" id="{FC656453-446C-4648-B489-2306C8B74461}"/>
              </a:ext>
            </a:extLst>
          </p:cNvPr>
          <p:cNvSpPr>
            <a:spLocks noGrp="1"/>
          </p:cNvSpPr>
          <p:nvPr>
            <p:ph idx="1"/>
          </p:nvPr>
        </p:nvSpPr>
        <p:spPr>
          <a:xfrm>
            <a:off x="360000" y="1414486"/>
            <a:ext cx="8269708" cy="4384800"/>
          </a:xfrm>
        </p:spPr>
        <p:txBody>
          <a:bodyPr/>
          <a:lstStyle/>
          <a:p>
            <a:pPr marL="108000" indent="0" algn="l">
              <a:spcAft>
                <a:spcPts val="0"/>
              </a:spcAft>
              <a:buNone/>
            </a:pPr>
            <a:r>
              <a:rPr lang="en-GB" i="1" dirty="0"/>
              <a:t>“MEBT-BI-FC08 FC Front-End Prototype Tests”</a:t>
            </a:r>
          </a:p>
          <a:p>
            <a:pPr marL="108000" indent="0">
              <a:buNone/>
            </a:pPr>
            <a:endParaRPr lang="en-GB" dirty="0"/>
          </a:p>
        </p:txBody>
      </p:sp>
    </p:spTree>
    <p:extLst>
      <p:ext uri="{BB962C8B-B14F-4D97-AF65-F5344CB8AC3E}">
        <p14:creationId xmlns:p14="http://schemas.microsoft.com/office/powerpoint/2010/main" val="3341391209"/>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Front-End + ADC</a:t>
            </a:r>
          </a:p>
        </p:txBody>
      </p:sp>
      <p:sp>
        <p:nvSpPr>
          <p:cNvPr id="8" name="Content Placeholder 7">
            <a:extLst>
              <a:ext uri="{FF2B5EF4-FFF2-40B4-BE49-F238E27FC236}">
                <a16:creationId xmlns:a16="http://schemas.microsoft.com/office/drawing/2014/main" xmlns="" id="{8BD023AA-A692-4BB9-9A35-0330AA3F3444}"/>
              </a:ext>
            </a:extLst>
          </p:cNvPr>
          <p:cNvSpPr>
            <a:spLocks noGrp="1"/>
          </p:cNvSpPr>
          <p:nvPr>
            <p:ph idx="1"/>
          </p:nvPr>
        </p:nvSpPr>
        <p:spPr>
          <a:xfrm>
            <a:off x="360000" y="1440000"/>
            <a:ext cx="9360000" cy="971685"/>
          </a:xfrm>
        </p:spPr>
        <p:txBody>
          <a:bodyPr/>
          <a:lstStyle/>
          <a:p>
            <a:pPr algn="l">
              <a:spcAft>
                <a:spcPts val="0"/>
              </a:spcAft>
            </a:pPr>
            <a:r>
              <a:rPr lang="en-GB" dirty="0"/>
              <a:t>Integration with VME Control System</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48</a:t>
            </a:fld>
            <a:endParaRPr lang="en-IN" dirty="0"/>
          </a:p>
        </p:txBody>
      </p:sp>
      <p:pic>
        <p:nvPicPr>
          <p:cNvPr id="3" name="Picture 2">
            <a:extLst>
              <a:ext uri="{FF2B5EF4-FFF2-40B4-BE49-F238E27FC236}">
                <a16:creationId xmlns:a16="http://schemas.microsoft.com/office/drawing/2014/main" xmlns="" id="{B2EB464F-4B6C-487E-9648-C1AFBD38D4A2}"/>
              </a:ext>
            </a:extLst>
          </p:cNvPr>
          <p:cNvPicPr>
            <a:picLocks noChangeAspect="1"/>
          </p:cNvPicPr>
          <p:nvPr/>
        </p:nvPicPr>
        <p:blipFill rotWithShape="1">
          <a:blip r:embed="rId3"/>
          <a:srcRect b="7261"/>
          <a:stretch/>
        </p:blipFill>
        <p:spPr>
          <a:xfrm>
            <a:off x="324811" y="3311785"/>
            <a:ext cx="4715502" cy="2664296"/>
          </a:xfrm>
          <a:prstGeom prst="rect">
            <a:avLst/>
          </a:prstGeom>
        </p:spPr>
      </p:pic>
      <p:pic>
        <p:nvPicPr>
          <p:cNvPr id="4" name="Picture 3">
            <a:extLst>
              <a:ext uri="{FF2B5EF4-FFF2-40B4-BE49-F238E27FC236}">
                <a16:creationId xmlns:a16="http://schemas.microsoft.com/office/drawing/2014/main" xmlns="" id="{4E21627B-307B-44D1-B4FF-FDFD9A01E75B}"/>
              </a:ext>
            </a:extLst>
          </p:cNvPr>
          <p:cNvPicPr>
            <a:picLocks noChangeAspect="1"/>
          </p:cNvPicPr>
          <p:nvPr/>
        </p:nvPicPr>
        <p:blipFill rotWithShape="1">
          <a:blip r:embed="rId4"/>
          <a:srcRect b="8867"/>
          <a:stretch/>
        </p:blipFill>
        <p:spPr>
          <a:xfrm>
            <a:off x="5067775" y="2201658"/>
            <a:ext cx="4610945" cy="2220253"/>
          </a:xfrm>
          <a:prstGeom prst="rect">
            <a:avLst/>
          </a:prstGeom>
        </p:spPr>
      </p:pic>
      <p:pic>
        <p:nvPicPr>
          <p:cNvPr id="9" name="Picture 8">
            <a:extLst>
              <a:ext uri="{FF2B5EF4-FFF2-40B4-BE49-F238E27FC236}">
                <a16:creationId xmlns:a16="http://schemas.microsoft.com/office/drawing/2014/main" xmlns="" id="{3DFE19BC-5118-409C-8DF2-EC9708A9096B}"/>
              </a:ext>
            </a:extLst>
          </p:cNvPr>
          <p:cNvPicPr>
            <a:picLocks noChangeAspect="1"/>
          </p:cNvPicPr>
          <p:nvPr/>
        </p:nvPicPr>
        <p:blipFill rotWithShape="1">
          <a:blip r:embed="rId5"/>
          <a:srcRect b="16158"/>
          <a:stretch/>
        </p:blipFill>
        <p:spPr>
          <a:xfrm>
            <a:off x="5040313" y="4617299"/>
            <a:ext cx="4918931" cy="2258882"/>
          </a:xfrm>
          <a:prstGeom prst="rect">
            <a:avLst/>
          </a:prstGeom>
        </p:spPr>
      </p:pic>
    </p:spTree>
    <p:extLst>
      <p:ext uri="{BB962C8B-B14F-4D97-AF65-F5344CB8AC3E}">
        <p14:creationId xmlns:p14="http://schemas.microsoft.com/office/powerpoint/2010/main" val="2714461282"/>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Calibration &amp; Validation</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49</a:t>
            </a:fld>
            <a:endParaRPr lang="en-IN" dirty="0"/>
          </a:p>
        </p:txBody>
      </p:sp>
      <p:sp>
        <p:nvSpPr>
          <p:cNvPr id="9" name="Content Placeholder 2">
            <a:extLst>
              <a:ext uri="{FF2B5EF4-FFF2-40B4-BE49-F238E27FC236}">
                <a16:creationId xmlns:a16="http://schemas.microsoft.com/office/drawing/2014/main" xmlns="" id="{A1B82585-5B70-4909-9B31-6C84E3CAB96D}"/>
              </a:ext>
            </a:extLst>
          </p:cNvPr>
          <p:cNvSpPr>
            <a:spLocks noGrp="1"/>
          </p:cNvSpPr>
          <p:nvPr>
            <p:ph idx="1"/>
          </p:nvPr>
        </p:nvSpPr>
        <p:spPr>
          <a:xfrm>
            <a:off x="360000" y="1439999"/>
            <a:ext cx="4680313" cy="5076142"/>
          </a:xfrm>
        </p:spPr>
        <p:txBody>
          <a:bodyPr/>
          <a:lstStyle/>
          <a:p>
            <a:r>
              <a:rPr lang="en-GB" sz="2800" dirty="0"/>
              <a:t>Calibration method</a:t>
            </a:r>
          </a:p>
          <a:p>
            <a:endParaRPr lang="en-GB" sz="2800" dirty="0"/>
          </a:p>
          <a:p>
            <a:endParaRPr lang="en-GB" sz="2800" dirty="0"/>
          </a:p>
          <a:p>
            <a:endParaRPr lang="en-GB" sz="2800" dirty="0"/>
          </a:p>
          <a:p>
            <a:endParaRPr lang="en-GB" sz="2800" dirty="0"/>
          </a:p>
          <a:p>
            <a:endParaRPr lang="en-GB" sz="2800" dirty="0"/>
          </a:p>
          <a:p>
            <a:pPr lvl="1"/>
            <a:r>
              <a:rPr lang="en-GB" sz="2400" dirty="0"/>
              <a:t>Find calibration factors p’ q’</a:t>
            </a:r>
          </a:p>
          <a:p>
            <a:pPr lvl="1"/>
            <a:r>
              <a:rPr lang="en-GB" sz="2400" dirty="0"/>
              <a:t>Defined as Process Variables</a:t>
            </a:r>
          </a:p>
          <a:p>
            <a:pPr marL="108000" indent="0">
              <a:buNone/>
            </a:pPr>
            <a:r>
              <a:rPr lang="en-GB" sz="2800" dirty="0"/>
              <a:t>	</a:t>
            </a:r>
          </a:p>
          <a:p>
            <a:pPr marL="108000" indent="0">
              <a:buNone/>
            </a:pPr>
            <a:endParaRPr lang="en-GB" dirty="0"/>
          </a:p>
        </p:txBody>
      </p:sp>
      <p:pic>
        <p:nvPicPr>
          <p:cNvPr id="6" name="Imagen 5">
            <a:extLst>
              <a:ext uri="{FF2B5EF4-FFF2-40B4-BE49-F238E27FC236}">
                <a16:creationId xmlns:a16="http://schemas.microsoft.com/office/drawing/2014/main" xmlns="" id="{7F44A8ED-1732-4017-A3F6-24BEF03C90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0000" y="1907630"/>
            <a:ext cx="3384168" cy="3172658"/>
          </a:xfrm>
          <a:prstGeom prst="rect">
            <a:avLst/>
          </a:prstGeom>
        </p:spPr>
      </p:pic>
      <p:sp>
        <p:nvSpPr>
          <p:cNvPr id="12" name="Content Placeholder 2">
            <a:extLst>
              <a:ext uri="{FF2B5EF4-FFF2-40B4-BE49-F238E27FC236}">
                <a16:creationId xmlns:a16="http://schemas.microsoft.com/office/drawing/2014/main" xmlns="" id="{026953F8-7A46-484B-9453-5C0027741145}"/>
              </a:ext>
            </a:extLst>
          </p:cNvPr>
          <p:cNvSpPr txBox="1">
            <a:spLocks/>
          </p:cNvSpPr>
          <p:nvPr/>
        </p:nvSpPr>
        <p:spPr>
          <a:xfrm>
            <a:off x="5256336" y="1439998"/>
            <a:ext cx="4680313" cy="4860117"/>
          </a:xfrm>
          <a:prstGeom prst="rect">
            <a:avLst/>
          </a:prstGeom>
          <a:noFill/>
          <a:ln>
            <a:noFill/>
          </a:ln>
        </p:spPr>
        <p:txBody>
          <a:bodyPr lIns="0" tIns="0" rIns="0" bIns="0"/>
          <a:lstStyle>
            <a:defPPr marL="432000" marR="0" lvl="0" indent="-324000">
              <a:spcBef>
                <a:spcPts val="0"/>
              </a:spcBef>
              <a:spcAft>
                <a:spcPts val="1412"/>
              </a:spcAft>
              <a:buSzPct val="45000"/>
              <a:buFont typeface="StarSymbol"/>
              <a:buNone/>
              <a:defRPr lang="en-IN" sz="3200" b="0" i="0" u="none" strike="noStrike" kern="1200">
                <a:ln>
                  <a:noFill/>
                </a:ln>
                <a:latin typeface="Arial" pitchFamily="34"/>
                <a:ea typeface="DejaVu Sans" pitchFamily="2"/>
                <a:cs typeface="Tahoma" pitchFamily="2"/>
              </a:defRPr>
            </a:defPPr>
            <a:lvl1pPr marL="432000" marR="0" lvl="0" indent="-324000" rtl="0" hangingPunct="0">
              <a:spcBef>
                <a:spcPts val="0"/>
              </a:spcBef>
              <a:spcAft>
                <a:spcPts val="1412"/>
              </a:spcAft>
              <a:buSzPct val="45000"/>
              <a:buFont typeface="StarSymbol"/>
              <a:buChar char="●"/>
              <a:tabLst/>
              <a:defRPr lang="en-IN" sz="3200" b="0" i="0" u="none" strike="noStrike" kern="1200">
                <a:ln>
                  <a:noFill/>
                </a:ln>
                <a:latin typeface="+mn-lt"/>
                <a:ea typeface="DejaVu Sans" pitchFamily="2"/>
                <a:cs typeface="Tahoma" pitchFamily="2"/>
              </a:defRPr>
            </a:lvl1pPr>
            <a:lvl2pPr marL="864000" marR="0" lvl="1" indent="-324000">
              <a:spcBef>
                <a:spcPts val="0"/>
              </a:spcBef>
              <a:spcAft>
                <a:spcPts val="1134"/>
              </a:spcAft>
              <a:buSzPct val="45000"/>
              <a:buFont typeface="StarSymbol"/>
              <a:buChar char="●"/>
              <a:defRPr lang="en-IN" sz="2800" b="0" i="0" u="none" strike="noStrike" kern="1200">
                <a:ln>
                  <a:noFill/>
                </a:ln>
                <a:latin typeface="+mn-lt"/>
                <a:ea typeface="DejaVu Sans" pitchFamily="2"/>
                <a:cs typeface="Tahoma" pitchFamily="2"/>
              </a:defRPr>
            </a:lvl2pPr>
            <a:lvl3pPr marL="1295999" marR="0" lvl="2" indent="-288000">
              <a:spcBef>
                <a:spcPts val="0"/>
              </a:spcBef>
              <a:spcAft>
                <a:spcPts val="850"/>
              </a:spcAft>
              <a:buSzPct val="75000"/>
              <a:buFont typeface="StarSymbol"/>
              <a:buChar char="–"/>
              <a:defRPr lang="en-IN" sz="2400" b="0" i="0" u="none" strike="noStrike" kern="1200">
                <a:ln>
                  <a:noFill/>
                </a:ln>
                <a:latin typeface="+mn-lt"/>
                <a:ea typeface="DejaVu Sans" pitchFamily="2"/>
                <a:cs typeface="Tahoma" pitchFamily="2"/>
              </a:defRPr>
            </a:lvl3pPr>
            <a:lvl4pPr marL="1728000" marR="0" lvl="3" indent="-216000">
              <a:spcBef>
                <a:spcPts val="0"/>
              </a:spcBef>
              <a:spcAft>
                <a:spcPts val="567"/>
              </a:spcAft>
              <a:buSzPct val="45000"/>
              <a:buFont typeface="StarSymbol"/>
              <a:buChar char="●"/>
              <a:defRPr lang="en-IN" sz="2000" b="0" i="0" u="none" strike="noStrike" kern="1200">
                <a:ln>
                  <a:noFill/>
                </a:ln>
                <a:latin typeface="+mn-lt"/>
                <a:ea typeface="DejaVu Sans" pitchFamily="2"/>
                <a:cs typeface="Tahoma" pitchFamily="2"/>
              </a:defRPr>
            </a:lvl4pPr>
            <a:lvl5pPr marL="2160000" marR="0" lvl="4" indent="-216000">
              <a:spcBef>
                <a:spcPts val="0"/>
              </a:spcBef>
              <a:spcAft>
                <a:spcPts val="283"/>
              </a:spcAft>
              <a:buSzPct val="75000"/>
              <a:buFont typeface="StarSymbol"/>
              <a:buChar char="–"/>
              <a:defRPr lang="en-IN" sz="2000" b="0" i="0" u="none" strike="noStrike" kern="1200">
                <a:ln>
                  <a:noFill/>
                </a:ln>
                <a:latin typeface="+mn-lt"/>
                <a:ea typeface="DejaVu Sans" pitchFamily="2"/>
                <a:cs typeface="Tahoma" pitchFamily="2"/>
              </a:defRPr>
            </a:lvl5pPr>
            <a:lvl6pPr marL="2592000" marR="0" lvl="5"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6pPr>
            <a:lvl7pPr marL="3024000" marR="0" lvl="6"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7pPr>
            <a:lvl8pPr marL="3456000" marR="0" lvl="7"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8pPr>
            <a:lvl9pPr marL="3887999" marR="0" lvl="8"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9pPr>
          </a:lstStyle>
          <a:p>
            <a:r>
              <a:rPr lang="en-GB" sz="2800" dirty="0">
                <a:solidFill>
                  <a:sysClr val="windowText" lastClr="000000"/>
                </a:solidFill>
              </a:rPr>
              <a:t>Validation plan</a:t>
            </a:r>
          </a:p>
          <a:p>
            <a:pPr lvl="1"/>
            <a:r>
              <a:rPr lang="en-GB" sz="2400" dirty="0">
                <a:solidFill>
                  <a:sysClr val="windowText" lastClr="000000"/>
                </a:solidFill>
              </a:rPr>
              <a:t>Standalone FE (input = current source, output = oscilloscope)</a:t>
            </a:r>
          </a:p>
          <a:p>
            <a:pPr lvl="2"/>
            <a:r>
              <a:rPr lang="en-GB" sz="2000" dirty="0">
                <a:solidFill>
                  <a:sysClr val="windowText" lastClr="000000"/>
                </a:solidFill>
              </a:rPr>
              <a:t>Step response</a:t>
            </a:r>
          </a:p>
          <a:p>
            <a:pPr lvl="2"/>
            <a:r>
              <a:rPr lang="en-GB" sz="2000" dirty="0">
                <a:solidFill>
                  <a:sysClr val="windowText" lastClr="000000"/>
                </a:solidFill>
              </a:rPr>
              <a:t>Linearity</a:t>
            </a:r>
          </a:p>
          <a:p>
            <a:pPr lvl="2"/>
            <a:r>
              <a:rPr lang="en-GB" sz="2000" dirty="0">
                <a:solidFill>
                  <a:sysClr val="windowText" lastClr="000000"/>
                </a:solidFill>
              </a:rPr>
              <a:t>AC response</a:t>
            </a:r>
          </a:p>
          <a:p>
            <a:pPr lvl="2"/>
            <a:r>
              <a:rPr lang="en-GB" sz="2000" dirty="0">
                <a:solidFill>
                  <a:sysClr val="windowText" lastClr="000000"/>
                </a:solidFill>
              </a:rPr>
              <a:t>Noise analysis</a:t>
            </a:r>
          </a:p>
          <a:p>
            <a:pPr lvl="1"/>
            <a:r>
              <a:rPr lang="en-GB" sz="2400" dirty="0">
                <a:solidFill>
                  <a:sysClr val="windowText" lastClr="000000"/>
                </a:solidFill>
              </a:rPr>
              <a:t>Vertical Test (input = current source, output = </a:t>
            </a:r>
            <a:r>
              <a:rPr lang="en-GB" sz="2400" dirty="0">
                <a:solidFill>
                  <a:sysClr val="windowText" lastClr="000000"/>
                </a:solidFill>
                <a:latin typeface="Times New Roman" panose="02020603050405020304" pitchFamily="18" charset="0"/>
                <a:cs typeface="Times New Roman" panose="02020603050405020304" pitchFamily="18" charset="0"/>
              </a:rPr>
              <a:t>µ</a:t>
            </a:r>
            <a:r>
              <a:rPr lang="en-GB" sz="2400" dirty="0">
                <a:solidFill>
                  <a:sysClr val="windowText" lastClr="000000"/>
                </a:solidFill>
              </a:rPr>
              <a:t>TCA, final cables)</a:t>
            </a:r>
          </a:p>
          <a:p>
            <a:pPr lvl="1"/>
            <a:endParaRPr lang="en-GB" sz="2400" dirty="0">
              <a:solidFill>
                <a:sysClr val="windowText" lastClr="000000"/>
              </a:solidFill>
            </a:endParaRPr>
          </a:p>
          <a:p>
            <a:pPr lvl="2"/>
            <a:endParaRPr lang="en-GB" sz="2000" dirty="0">
              <a:solidFill>
                <a:sysClr val="windowText" lastClr="000000"/>
              </a:solidFill>
            </a:endParaRPr>
          </a:p>
          <a:p>
            <a:pPr marL="1007999" lvl="2" indent="0">
              <a:buNone/>
            </a:pPr>
            <a:endParaRPr lang="en-GB" sz="2000" dirty="0">
              <a:solidFill>
                <a:sysClr val="windowText" lastClr="000000"/>
              </a:solidFill>
            </a:endParaRPr>
          </a:p>
          <a:p>
            <a:endParaRPr lang="en-GB" sz="2800" dirty="0">
              <a:solidFill>
                <a:sysClr val="windowText" lastClr="000000"/>
              </a:solidFill>
            </a:endParaRPr>
          </a:p>
          <a:p>
            <a:pPr lvl="1"/>
            <a:endParaRPr lang="en-GB" sz="2400" dirty="0">
              <a:solidFill>
                <a:sysClr val="windowText" lastClr="000000"/>
              </a:solidFill>
            </a:endParaRPr>
          </a:p>
          <a:p>
            <a:pPr marL="108000" indent="0">
              <a:buFont typeface="StarSymbol"/>
              <a:buNone/>
            </a:pPr>
            <a:endParaRPr lang="en-GB" dirty="0">
              <a:solidFill>
                <a:sysClr val="windowText" lastClr="000000"/>
              </a:solidFill>
            </a:endParaRPr>
          </a:p>
        </p:txBody>
      </p:sp>
    </p:spTree>
    <p:extLst>
      <p:ext uri="{BB962C8B-B14F-4D97-AF65-F5344CB8AC3E}">
        <p14:creationId xmlns:p14="http://schemas.microsoft.com/office/powerpoint/2010/main" val="956357146"/>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17 Grupo"/>
          <p:cNvGrpSpPr/>
          <p:nvPr/>
        </p:nvGrpSpPr>
        <p:grpSpPr>
          <a:xfrm>
            <a:off x="4752280" y="3923853"/>
            <a:ext cx="4896544" cy="3528392"/>
            <a:chOff x="4176216" y="7270913"/>
            <a:chExt cx="5760640" cy="4285788"/>
          </a:xfrm>
        </p:grpSpPr>
        <p:pic>
          <p:nvPicPr>
            <p:cNvPr id="9" name="Picture 2"/>
            <p:cNvPicPr>
              <a:picLocks noChangeAspect="1" noChangeArrowheads="1"/>
            </p:cNvPicPr>
            <p:nvPr/>
          </p:nvPicPr>
          <p:blipFill>
            <a:blip r:embed="rId3" cstate="print"/>
            <a:srcRect l="82248"/>
            <a:stretch>
              <a:fillRect/>
            </a:stretch>
          </p:blipFill>
          <p:spPr bwMode="auto">
            <a:xfrm>
              <a:off x="9035444" y="7774969"/>
              <a:ext cx="901412" cy="3406923"/>
            </a:xfrm>
            <a:prstGeom prst="rect">
              <a:avLst/>
            </a:prstGeom>
            <a:noFill/>
            <a:ln w="9525">
              <a:noFill/>
              <a:miter lim="800000"/>
              <a:headEnd/>
              <a:tailEnd/>
            </a:ln>
          </p:spPr>
        </p:pic>
        <p:pic>
          <p:nvPicPr>
            <p:cNvPr id="12" name="Picture 2"/>
            <p:cNvPicPr>
              <a:picLocks noChangeAspect="1" noChangeArrowheads="1"/>
            </p:cNvPicPr>
            <p:nvPr/>
          </p:nvPicPr>
          <p:blipFill>
            <a:blip r:embed="rId3" cstate="print"/>
            <a:srcRect r="15599"/>
            <a:stretch>
              <a:fillRect/>
            </a:stretch>
          </p:blipFill>
          <p:spPr bwMode="auto">
            <a:xfrm rot="16200000">
              <a:off x="5355652" y="7710345"/>
              <a:ext cx="4285788" cy="3406923"/>
            </a:xfrm>
            <a:prstGeom prst="rect">
              <a:avLst/>
            </a:prstGeom>
            <a:noFill/>
            <a:ln w="9525">
              <a:noFill/>
              <a:miter lim="800000"/>
              <a:headEnd/>
              <a:tailEnd/>
            </a:ln>
          </p:spPr>
        </p:pic>
        <p:sp>
          <p:nvSpPr>
            <p:cNvPr id="13" name="12 Flecha derecha"/>
            <p:cNvSpPr/>
            <p:nvPr/>
          </p:nvSpPr>
          <p:spPr>
            <a:xfrm>
              <a:off x="4176216" y="8927097"/>
              <a:ext cx="1512168" cy="1008112"/>
            </a:xfrm>
            <a:prstGeom prst="righ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14" name="13 Rectángulo"/>
            <p:cNvSpPr/>
            <p:nvPr/>
          </p:nvSpPr>
          <p:spPr>
            <a:xfrm>
              <a:off x="4283363" y="8279025"/>
              <a:ext cx="931665" cy="707886"/>
            </a:xfrm>
            <a:prstGeom prst="rect">
              <a:avLst/>
            </a:prstGeom>
          </p:spPr>
          <p:txBody>
            <a:bodyPr wrap="none">
              <a:spAutoFit/>
            </a:bodyPr>
            <a:lstStyle/>
            <a:p>
              <a:pPr algn="ctr"/>
              <a:r>
                <a:rPr lang="en-US" sz="2000" dirty="0">
                  <a:latin typeface="Times New Roman" pitchFamily="18" charset="0"/>
                  <a:cs typeface="Times New Roman" pitchFamily="18" charset="0"/>
                </a:rPr>
                <a:t>Proton </a:t>
              </a:r>
            </a:p>
            <a:p>
              <a:pPr algn="ctr"/>
              <a:r>
                <a:rPr lang="en-US" sz="2000" dirty="0">
                  <a:latin typeface="Times New Roman" pitchFamily="18" charset="0"/>
                  <a:cs typeface="Times New Roman" pitchFamily="18" charset="0"/>
                </a:rPr>
                <a:t>Beam</a:t>
              </a:r>
              <a:endParaRPr lang="es-ES" sz="2000" dirty="0"/>
            </a:p>
          </p:txBody>
        </p:sp>
      </p:grpSp>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ESS MEBT FC</a:t>
            </a:r>
          </a:p>
        </p:txBody>
      </p:sp>
      <p:sp>
        <p:nvSpPr>
          <p:cNvPr id="7" name="6 Marcador de contenido"/>
          <p:cNvSpPr>
            <a:spLocks noGrp="1"/>
          </p:cNvSpPr>
          <p:nvPr>
            <p:ph idx="1"/>
          </p:nvPr>
        </p:nvSpPr>
        <p:spPr/>
        <p:txBody>
          <a:bodyPr/>
          <a:lstStyle/>
          <a:p>
            <a:r>
              <a:rPr lang="en-GB" sz="2400" dirty="0">
                <a:solidFill>
                  <a:schemeClr val="tx1"/>
                </a:solidFill>
                <a:latin typeface="Times New Roman" pitchFamily="18" charset="0"/>
                <a:cs typeface="Times New Roman" pitchFamily="18" charset="0"/>
              </a:rPr>
              <a:t>Beam Instrumentation is required in order to characterize beam current, size, emittance, etc</a:t>
            </a:r>
          </a:p>
          <a:p>
            <a:r>
              <a:rPr lang="en-US" sz="2400" dirty="0">
                <a:solidFill>
                  <a:schemeClr val="tx1"/>
                </a:solidFill>
                <a:latin typeface="Times New Roman" pitchFamily="18" charset="0"/>
                <a:cs typeface="Times New Roman" pitchFamily="18" charset="0"/>
              </a:rPr>
              <a:t>The Farada</a:t>
            </a:r>
            <a:r>
              <a:rPr lang="en-GB" sz="2400" dirty="0">
                <a:solidFill>
                  <a:schemeClr val="tx1"/>
                </a:solidFill>
                <a:latin typeface="Times New Roman" pitchFamily="18" charset="0"/>
                <a:cs typeface="Times New Roman" pitchFamily="18" charset="0"/>
              </a:rPr>
              <a:t>y Cup purpose is to stop a pulsed proton beam to measure the total beam current.</a:t>
            </a:r>
          </a:p>
          <a:p>
            <a:r>
              <a:rPr lang="en-GB" sz="2400" dirty="0">
                <a:solidFill>
                  <a:schemeClr val="tx1"/>
                </a:solidFill>
                <a:latin typeface="Times New Roman" pitchFamily="18" charset="0"/>
                <a:cs typeface="Times New Roman" pitchFamily="18" charset="0"/>
              </a:rPr>
              <a:t>Faraday Cup is irradiated in Fast and Slow tuning modes.</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5</a:t>
            </a:fld>
            <a:endParaRPr lang="en-IN" dirty="0"/>
          </a:p>
        </p:txBody>
      </p:sp>
      <p:pic>
        <p:nvPicPr>
          <p:cNvPr id="11" name="Picture 4"/>
          <p:cNvPicPr>
            <a:picLocks noChangeAspect="1" noChangeArrowheads="1"/>
          </p:cNvPicPr>
          <p:nvPr/>
        </p:nvPicPr>
        <p:blipFill>
          <a:blip r:embed="rId4" cstate="print"/>
          <a:srcRect/>
          <a:stretch>
            <a:fillRect/>
          </a:stretch>
        </p:blipFill>
        <p:spPr bwMode="auto">
          <a:xfrm>
            <a:off x="467940" y="4641998"/>
            <a:ext cx="3924300" cy="2162175"/>
          </a:xfrm>
          <a:prstGeom prst="rect">
            <a:avLst/>
          </a:prstGeom>
          <a:noFill/>
          <a:ln w="9525">
            <a:noFill/>
            <a:miter lim="800000"/>
            <a:headEnd/>
            <a:tailEnd/>
          </a:ln>
        </p:spPr>
      </p:pic>
      <p:sp>
        <p:nvSpPr>
          <p:cNvPr id="15" name="14 Rectángulo"/>
          <p:cNvSpPr/>
          <p:nvPr/>
        </p:nvSpPr>
        <p:spPr>
          <a:xfrm>
            <a:off x="432047" y="4209950"/>
            <a:ext cx="931665" cy="707886"/>
          </a:xfrm>
          <a:prstGeom prst="rect">
            <a:avLst/>
          </a:prstGeom>
        </p:spPr>
        <p:txBody>
          <a:bodyPr wrap="none">
            <a:spAutoFit/>
          </a:bodyPr>
          <a:lstStyle/>
          <a:p>
            <a:pPr algn="ctr"/>
            <a:r>
              <a:rPr lang="en-US" sz="2000" dirty="0">
                <a:latin typeface="Times New Roman" pitchFamily="18" charset="0"/>
                <a:cs typeface="Times New Roman" pitchFamily="18" charset="0"/>
              </a:rPr>
              <a:t>Proton </a:t>
            </a:r>
          </a:p>
          <a:p>
            <a:pPr algn="ctr"/>
            <a:r>
              <a:rPr lang="en-US" sz="2000" dirty="0">
                <a:latin typeface="Times New Roman" pitchFamily="18" charset="0"/>
                <a:cs typeface="Times New Roman" pitchFamily="18" charset="0"/>
              </a:rPr>
              <a:t>Beam</a:t>
            </a:r>
            <a:endParaRPr lang="es-ES" sz="2000" dirty="0"/>
          </a:p>
        </p:txBody>
      </p:sp>
      <p:sp>
        <p:nvSpPr>
          <p:cNvPr id="16" name="15 Flecha derecha"/>
          <p:cNvSpPr/>
          <p:nvPr/>
        </p:nvSpPr>
        <p:spPr>
          <a:xfrm>
            <a:off x="864095" y="4858022"/>
            <a:ext cx="936104" cy="326132"/>
          </a:xfrm>
          <a:prstGeom prst="rightArrow">
            <a:avLst>
              <a:gd name="adj1" fmla="val 42466"/>
              <a:gd name="adj2" fmla="val 80293"/>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es-ES" dirty="0"/>
          </a:p>
        </p:txBody>
      </p:sp>
      <p:sp>
        <p:nvSpPr>
          <p:cNvPr id="17" name="16 Rectángulo"/>
          <p:cNvSpPr/>
          <p:nvPr/>
        </p:nvSpPr>
        <p:spPr>
          <a:xfrm>
            <a:off x="441572" y="4858022"/>
            <a:ext cx="360040" cy="288032"/>
          </a:xfrm>
          <a:prstGeom prst="rect">
            <a:avLst/>
          </a:prstGeom>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s-ES" dirty="0"/>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50</a:t>
            </a:fld>
            <a:endParaRPr lang="en-IN" dirty="0"/>
          </a:p>
        </p:txBody>
      </p:sp>
      <p:sp>
        <p:nvSpPr>
          <p:cNvPr id="2" name="1 Título"/>
          <p:cNvSpPr txBox="1">
            <a:spLocks noGrp="1"/>
          </p:cNvSpPr>
          <p:nvPr>
            <p:ph type="title" idx="4294967295"/>
          </p:nvPr>
        </p:nvSpPr>
        <p:spPr>
          <a:xfrm>
            <a:off x="0" y="193675"/>
            <a:ext cx="9359900" cy="88582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Summary</a:t>
            </a:r>
          </a:p>
        </p:txBody>
      </p:sp>
      <p:sp>
        <p:nvSpPr>
          <p:cNvPr id="3" name="2 CuadroTexto"/>
          <p:cNvSpPr txBox="1"/>
          <p:nvPr/>
        </p:nvSpPr>
        <p:spPr>
          <a:xfrm>
            <a:off x="1296000" y="1547589"/>
            <a:ext cx="2855888" cy="5544936"/>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800"/>
              </a:spcBef>
              <a:spcAft>
                <a:spcPts val="1800"/>
              </a:spcAft>
              <a:buSzPct val="45000"/>
              <a:buFont typeface="StarSymbol"/>
              <a:buChar char="●"/>
              <a:tabLst/>
            </a:pPr>
            <a:r>
              <a:rPr lang="en-US" sz="2600" b="0" i="0" u="none" strike="noStrike" kern="1200" dirty="0">
                <a:ln>
                  <a:noFill/>
                </a:ln>
                <a:latin typeface="+mj-lt"/>
                <a:ea typeface="DejaVu Sans" pitchFamily="2"/>
                <a:cs typeface="Lohit Hindi" pitchFamily="2"/>
              </a:rPr>
              <a:t>Introduction</a:t>
            </a:r>
          </a:p>
          <a:p>
            <a:pPr lvl="0" hangingPunct="0">
              <a:spcBef>
                <a:spcPts val="1800"/>
              </a:spcBef>
              <a:spcAft>
                <a:spcPts val="1800"/>
              </a:spcAft>
            </a:pPr>
            <a:r>
              <a:rPr lang="en-US" sz="2600" dirty="0">
                <a:latin typeface="+mj-lt"/>
                <a:ea typeface="DejaVu Sans" pitchFamily="2"/>
                <a:cs typeface="Lohit Hindi" pitchFamily="2"/>
              </a:rPr>
              <a:t>Conceptual Design</a:t>
            </a:r>
            <a:endParaRPr lang="en-US" sz="2600" b="0" i="0" u="none" strike="noStrike" kern="1200" dirty="0">
              <a:ln>
                <a:noFill/>
              </a:ln>
              <a:latin typeface="+mj-lt"/>
              <a:ea typeface="DejaVu Sans" pitchFamily="2"/>
              <a:cs typeface="Lohit Hindi" pitchFamily="2"/>
            </a:endParaRP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Mechanical Design</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Analog Front End</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mj-lt"/>
                <a:ea typeface="DejaVu Sans" pitchFamily="2"/>
                <a:cs typeface="Lohit Hindi" pitchFamily="2"/>
              </a:rPr>
              <a:t>Control System</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Product Integration</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Conclusions</a:t>
            </a:r>
          </a:p>
        </p:txBody>
      </p:sp>
    </p:spTree>
    <p:extLst>
      <p:ext uri="{BB962C8B-B14F-4D97-AF65-F5344CB8AC3E}">
        <p14:creationId xmlns:p14="http://schemas.microsoft.com/office/powerpoint/2010/main" val="1784757332"/>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5AB7A4CA-D95E-4236-8365-7C73AF02EB29}"/>
              </a:ext>
            </a:extLst>
          </p:cNvPr>
          <p:cNvSpPr txBox="1">
            <a:spLocks noGrp="1"/>
          </p:cNvSpPr>
          <p:nvPr>
            <p:ph type="title"/>
          </p:nvPr>
        </p:nvSpPr>
        <p:spPr>
          <a:xfrm>
            <a:off x="360000" y="298106"/>
            <a:ext cx="9360000" cy="677108"/>
          </a:xfrm>
        </p:spPr>
        <p:txBody>
          <a:bodyPr>
            <a:spAutoFit/>
          </a:bodyPr>
          <a:lstStyle/>
          <a:p>
            <a:pPr lvl="0">
              <a:buNone/>
            </a:pPr>
            <a:r>
              <a:rPr lang="en-IN" dirty="0"/>
              <a:t>Introduction</a:t>
            </a:r>
          </a:p>
        </p:txBody>
      </p:sp>
      <p:sp>
        <p:nvSpPr>
          <p:cNvPr id="5" name="Date Placeholder 1">
            <a:extLst>
              <a:ext uri="{FF2B5EF4-FFF2-40B4-BE49-F238E27FC236}">
                <a16:creationId xmlns:a16="http://schemas.microsoft.com/office/drawing/2014/main" xmlns="" id="{39325F0B-C7CD-4441-BFAE-42526476E30E}"/>
              </a:ext>
            </a:extLst>
          </p:cNvPr>
          <p:cNvSpPr>
            <a:spLocks noGrp="1"/>
          </p:cNvSpPr>
          <p:nvPr>
            <p:ph type="dt" sz="half" idx="10"/>
          </p:nvPr>
        </p:nvSpPr>
        <p:spPr/>
        <p:txBody>
          <a:bodyPr/>
          <a:lstStyle/>
          <a:p>
            <a:pPr lvl="0"/>
            <a:r>
              <a:rPr lang="en-IN" dirty="0">
                <a:latin typeface="+mj-lt"/>
              </a:rPr>
              <a:t>FC Control CDR</a:t>
            </a:r>
          </a:p>
        </p:txBody>
      </p:sp>
      <p:sp>
        <p:nvSpPr>
          <p:cNvPr id="7" name="Slide Number Placeholder 3">
            <a:extLst>
              <a:ext uri="{FF2B5EF4-FFF2-40B4-BE49-F238E27FC236}">
                <a16:creationId xmlns:a16="http://schemas.microsoft.com/office/drawing/2014/main" xmlns="" id="{C0D2A214-A890-488F-9247-795D238EB286}"/>
              </a:ext>
            </a:extLst>
          </p:cNvPr>
          <p:cNvSpPr>
            <a:spLocks noGrp="1"/>
          </p:cNvSpPr>
          <p:nvPr>
            <p:ph type="sldNum" sz="quarter" idx="12"/>
          </p:nvPr>
        </p:nvSpPr>
        <p:spPr/>
        <p:txBody>
          <a:bodyPr/>
          <a:lstStyle/>
          <a:p>
            <a:pPr lvl="0"/>
            <a:fld id="{00F9CEDB-7013-4FF7-8338-819CFC55974F}" type="slidenum">
              <a:t>51</a:t>
            </a:fld>
            <a:endParaRPr lang="en-IN"/>
          </a:p>
        </p:txBody>
      </p:sp>
      <p:sp>
        <p:nvSpPr>
          <p:cNvPr id="4" name="TextBox 3">
            <a:extLst>
              <a:ext uri="{FF2B5EF4-FFF2-40B4-BE49-F238E27FC236}">
                <a16:creationId xmlns:a16="http://schemas.microsoft.com/office/drawing/2014/main" xmlns="" id="{CEF3E5A6-0C7D-45D4-8290-F5A4B67A2B98}"/>
              </a:ext>
            </a:extLst>
          </p:cNvPr>
          <p:cNvSpPr txBox="1"/>
          <p:nvPr/>
        </p:nvSpPr>
        <p:spPr>
          <a:xfrm>
            <a:off x="360000" y="5451191"/>
            <a:ext cx="7272600" cy="1467218"/>
          </a:xfrm>
          <a:prstGeom prst="rect">
            <a:avLst/>
          </a:prstGeom>
          <a:noFill/>
          <a:ln>
            <a:noFill/>
          </a:ln>
        </p:spPr>
        <p:txBody>
          <a:bodyPr vert="horz" wrap="square" lIns="90000" tIns="45000" rIns="90000" bIns="45000" anchorCtr="0" compatLnSpc="0">
            <a:spAutoFit/>
          </a:bodyPr>
          <a:lstStyle/>
          <a:p>
            <a:pPr marL="0" marR="0" lvl="0" indent="0" rtl="0" hangingPunct="0">
              <a:lnSpc>
                <a:spcPct val="100000"/>
              </a:lnSpc>
              <a:spcBef>
                <a:spcPts val="0"/>
              </a:spcBef>
              <a:spcAft>
                <a:spcPts val="0"/>
              </a:spcAft>
              <a:buNone/>
              <a:tabLst/>
            </a:pPr>
            <a:r>
              <a:rPr lang="en-IN" sz="1800" b="0" i="0" u="none" strike="noStrike" kern="1200" dirty="0">
                <a:ln>
                  <a:noFill/>
                </a:ln>
                <a:latin typeface="Arial" pitchFamily="18"/>
                <a:ea typeface="DejaVu Sans" pitchFamily="2"/>
                <a:cs typeface="Lohit Hindi" pitchFamily="2"/>
              </a:rPr>
              <a:t>Based on documents:</a:t>
            </a:r>
          </a:p>
          <a:p>
            <a:pPr marL="285750" indent="-285750">
              <a:buFont typeface="Arial" panose="020B0604020202020204" pitchFamily="34" charset="0"/>
              <a:buChar char="•"/>
            </a:pPr>
            <a:r>
              <a:rPr lang="en-GB" dirty="0"/>
              <a:t>MEBT-BI-FC81 FC MEBT Faraday Cup Software Design Document</a:t>
            </a:r>
          </a:p>
          <a:p>
            <a:pPr marL="285750" indent="-285750">
              <a:buFont typeface="Arial" panose="020B0604020202020204" pitchFamily="34" charset="0"/>
              <a:buChar char="•"/>
            </a:pPr>
            <a:r>
              <a:rPr lang="en-GB" dirty="0"/>
              <a:t>MEBT-BI-FC82 MEBT Faraday Cup Software Development Document</a:t>
            </a:r>
          </a:p>
          <a:p>
            <a:pPr marL="285750" indent="-285750">
              <a:buFont typeface="Arial" panose="020B0604020202020204" pitchFamily="34" charset="0"/>
              <a:buChar char="•"/>
            </a:pPr>
            <a:r>
              <a:rPr lang="en-GB" dirty="0"/>
              <a:t>MEBT-BI-FC83 MEBT FC GUI Description</a:t>
            </a:r>
          </a:p>
          <a:p>
            <a:pPr marL="0" marR="0" lvl="0" indent="0" rtl="0" hangingPunct="0">
              <a:lnSpc>
                <a:spcPct val="100000"/>
              </a:lnSpc>
              <a:spcBef>
                <a:spcPts val="0"/>
              </a:spcBef>
              <a:spcAft>
                <a:spcPts val="0"/>
              </a:spcAft>
              <a:buNone/>
              <a:tabLst/>
            </a:pPr>
            <a:endParaRPr lang="en-IN" sz="1800" b="0" i="0" u="none" strike="noStrike" kern="1200" dirty="0">
              <a:ln>
                <a:noFill/>
              </a:ln>
              <a:latin typeface="Arial" pitchFamily="18"/>
              <a:ea typeface="DejaVu Sans" pitchFamily="2"/>
              <a:cs typeface="Lohit Hindi" pitchFamily="2"/>
            </a:endParaRPr>
          </a:p>
        </p:txBody>
      </p:sp>
      <p:sp>
        <p:nvSpPr>
          <p:cNvPr id="8" name="Content Placeholder 7">
            <a:extLst>
              <a:ext uri="{FF2B5EF4-FFF2-40B4-BE49-F238E27FC236}">
                <a16:creationId xmlns:a16="http://schemas.microsoft.com/office/drawing/2014/main" xmlns="" id="{0699D363-324D-403C-9DD4-43EA42EA7275}"/>
              </a:ext>
            </a:extLst>
          </p:cNvPr>
          <p:cNvSpPr>
            <a:spLocks noGrp="1"/>
          </p:cNvSpPr>
          <p:nvPr>
            <p:ph idx="1"/>
          </p:nvPr>
        </p:nvSpPr>
        <p:spPr/>
        <p:txBody>
          <a:bodyPr/>
          <a:lstStyle/>
          <a:p>
            <a:r>
              <a:rPr lang="en-GB" dirty="0"/>
              <a:t>HW description</a:t>
            </a:r>
          </a:p>
          <a:p>
            <a:r>
              <a:rPr lang="en-GB" dirty="0"/>
              <a:t>SW description</a:t>
            </a:r>
          </a:p>
          <a:p>
            <a:pPr lvl="1"/>
            <a:r>
              <a:rPr lang="en-GB" dirty="0"/>
              <a:t>Functionality</a:t>
            </a:r>
          </a:p>
          <a:p>
            <a:pPr lvl="1"/>
            <a:r>
              <a:rPr lang="en-GB" dirty="0"/>
              <a:t>Engineering GUI</a:t>
            </a:r>
          </a:p>
          <a:p>
            <a:pPr lvl="1"/>
            <a:r>
              <a:rPr lang="en-GB" dirty="0"/>
              <a:t>EPICS development</a:t>
            </a:r>
          </a:p>
          <a:p>
            <a:endParaRPr lang="en-GB" dirty="0"/>
          </a:p>
        </p:txBody>
      </p:sp>
    </p:spTree>
    <p:extLst>
      <p:ext uri="{BB962C8B-B14F-4D97-AF65-F5344CB8AC3E}">
        <p14:creationId xmlns:p14="http://schemas.microsoft.com/office/powerpoint/2010/main" val="2037531515"/>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xmlns="" id="{0D427610-D551-43D7-B976-D07E3991551F}"/>
              </a:ext>
            </a:extLst>
          </p:cNvPr>
          <p:cNvSpPr>
            <a:spLocks noGrp="1"/>
          </p:cNvSpPr>
          <p:nvPr>
            <p:ph type="dt" sz="half" idx="10"/>
          </p:nvPr>
        </p:nvSpPr>
        <p:spPr/>
        <p:txBody>
          <a:bodyPr/>
          <a:lstStyle/>
          <a:p>
            <a:pPr lvl="0"/>
            <a:r>
              <a:rPr lang="en-IN" dirty="0">
                <a:latin typeface="+mj-lt"/>
              </a:rPr>
              <a:t>FC Control CDR</a:t>
            </a:r>
          </a:p>
        </p:txBody>
      </p:sp>
      <p:sp>
        <p:nvSpPr>
          <p:cNvPr id="6" name="Slide Number Placeholder 3">
            <a:extLst>
              <a:ext uri="{FF2B5EF4-FFF2-40B4-BE49-F238E27FC236}">
                <a16:creationId xmlns:a16="http://schemas.microsoft.com/office/drawing/2014/main" xmlns="" id="{CE6336D1-E059-43F1-8735-CBD2C667F7DE}"/>
              </a:ext>
            </a:extLst>
          </p:cNvPr>
          <p:cNvSpPr>
            <a:spLocks noGrp="1"/>
          </p:cNvSpPr>
          <p:nvPr>
            <p:ph type="sldNum" sz="quarter" idx="12"/>
          </p:nvPr>
        </p:nvSpPr>
        <p:spPr/>
        <p:txBody>
          <a:bodyPr/>
          <a:lstStyle/>
          <a:p>
            <a:pPr lvl="0"/>
            <a:fld id="{499B49FB-899A-4F25-A7E4-FAAA4B10CF6D}" type="slidenum">
              <a:t>52</a:t>
            </a:fld>
            <a:endParaRPr lang="en-IN"/>
          </a:p>
        </p:txBody>
      </p:sp>
      <p:sp>
        <p:nvSpPr>
          <p:cNvPr id="2" name="Title 1">
            <a:extLst>
              <a:ext uri="{FF2B5EF4-FFF2-40B4-BE49-F238E27FC236}">
                <a16:creationId xmlns:a16="http://schemas.microsoft.com/office/drawing/2014/main" xmlns="" id="{B3A42387-D031-4C4F-A539-0F62BFE2A58E}"/>
              </a:ext>
            </a:extLst>
          </p:cNvPr>
          <p:cNvSpPr txBox="1">
            <a:spLocks noGrp="1"/>
          </p:cNvSpPr>
          <p:nvPr>
            <p:ph type="title" idx="4294967295"/>
          </p:nvPr>
        </p:nvSpPr>
        <p:spPr>
          <a:xfrm>
            <a:off x="143768" y="328883"/>
            <a:ext cx="9793088" cy="615553"/>
          </a:xfrm>
        </p:spPr>
        <p:txBody>
          <a:bodyPr wrap="square">
            <a:spAutoFit/>
          </a:bodyPr>
          <a:lstStyle/>
          <a:p>
            <a:pPr lvl="0">
              <a:buNone/>
            </a:pPr>
            <a:r>
              <a:rPr lang="en-IN" sz="4000" dirty="0"/>
              <a:t>HW description MEBT General interface layout </a:t>
            </a:r>
          </a:p>
        </p:txBody>
      </p:sp>
      <p:pic>
        <p:nvPicPr>
          <p:cNvPr id="7" name="Picture 6">
            <a:extLst>
              <a:ext uri="{FF2B5EF4-FFF2-40B4-BE49-F238E27FC236}">
                <a16:creationId xmlns:a16="http://schemas.microsoft.com/office/drawing/2014/main" xmlns="" id="{79141222-09C4-4C98-A641-A399A5391D3D}"/>
              </a:ext>
            </a:extLst>
          </p:cNvPr>
          <p:cNvPicPr>
            <a:picLocks noChangeAspect="1"/>
          </p:cNvPicPr>
          <p:nvPr/>
        </p:nvPicPr>
        <p:blipFill>
          <a:blip r:embed="rId3">
            <a:lum/>
            <a:alphaModFix/>
          </a:blip>
          <a:srcRect/>
          <a:stretch>
            <a:fillRect/>
          </a:stretch>
        </p:blipFill>
        <p:spPr>
          <a:xfrm>
            <a:off x="603720" y="1281600"/>
            <a:ext cx="8756280" cy="5810400"/>
          </a:xfrm>
          <a:prstGeom prst="rect">
            <a:avLst/>
          </a:prstGeom>
          <a:noFill/>
          <a:ln>
            <a:noFill/>
          </a:ln>
        </p:spPr>
      </p:pic>
    </p:spTree>
    <p:extLst>
      <p:ext uri="{BB962C8B-B14F-4D97-AF65-F5344CB8AC3E}">
        <p14:creationId xmlns:p14="http://schemas.microsoft.com/office/powerpoint/2010/main" val="558382751"/>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1">
            <a:extLst>
              <a:ext uri="{FF2B5EF4-FFF2-40B4-BE49-F238E27FC236}">
                <a16:creationId xmlns:a16="http://schemas.microsoft.com/office/drawing/2014/main" xmlns="" id="{0D427610-D551-43D7-B976-D07E3991551F}"/>
              </a:ext>
            </a:extLst>
          </p:cNvPr>
          <p:cNvSpPr>
            <a:spLocks noGrp="1"/>
          </p:cNvSpPr>
          <p:nvPr>
            <p:ph type="dt" sz="half" idx="10"/>
          </p:nvPr>
        </p:nvSpPr>
        <p:spPr/>
        <p:txBody>
          <a:bodyPr/>
          <a:lstStyle/>
          <a:p>
            <a:pPr lvl="0"/>
            <a:r>
              <a:rPr lang="en-IN" dirty="0">
                <a:latin typeface="+mj-lt"/>
              </a:rPr>
              <a:t>FC Control CDR</a:t>
            </a:r>
          </a:p>
        </p:txBody>
      </p:sp>
      <p:sp>
        <p:nvSpPr>
          <p:cNvPr id="6" name="Slide Number Placeholder 3">
            <a:extLst>
              <a:ext uri="{FF2B5EF4-FFF2-40B4-BE49-F238E27FC236}">
                <a16:creationId xmlns:a16="http://schemas.microsoft.com/office/drawing/2014/main" xmlns="" id="{CE6336D1-E059-43F1-8735-CBD2C667F7DE}"/>
              </a:ext>
            </a:extLst>
          </p:cNvPr>
          <p:cNvSpPr>
            <a:spLocks noGrp="1"/>
          </p:cNvSpPr>
          <p:nvPr>
            <p:ph type="sldNum" sz="quarter" idx="12"/>
          </p:nvPr>
        </p:nvSpPr>
        <p:spPr/>
        <p:txBody>
          <a:bodyPr/>
          <a:lstStyle/>
          <a:p>
            <a:pPr lvl="0"/>
            <a:fld id="{499B49FB-899A-4F25-A7E4-FAAA4B10CF6D}" type="slidenum">
              <a:t>53</a:t>
            </a:fld>
            <a:endParaRPr lang="en-IN"/>
          </a:p>
        </p:txBody>
      </p:sp>
      <p:sp>
        <p:nvSpPr>
          <p:cNvPr id="2" name="Title 1">
            <a:extLst>
              <a:ext uri="{FF2B5EF4-FFF2-40B4-BE49-F238E27FC236}">
                <a16:creationId xmlns:a16="http://schemas.microsoft.com/office/drawing/2014/main" xmlns="" id="{B3A42387-D031-4C4F-A539-0F62BFE2A58E}"/>
              </a:ext>
            </a:extLst>
          </p:cNvPr>
          <p:cNvSpPr txBox="1">
            <a:spLocks noGrp="1"/>
          </p:cNvSpPr>
          <p:nvPr>
            <p:ph type="title" idx="4294967295"/>
          </p:nvPr>
        </p:nvSpPr>
        <p:spPr>
          <a:xfrm>
            <a:off x="360000" y="328884"/>
            <a:ext cx="9360000" cy="615553"/>
          </a:xfrm>
        </p:spPr>
        <p:txBody>
          <a:bodyPr>
            <a:spAutoFit/>
          </a:bodyPr>
          <a:lstStyle/>
          <a:p>
            <a:pPr lvl="0">
              <a:buNone/>
            </a:pPr>
            <a:r>
              <a:rPr lang="en-IN" sz="4000" dirty="0"/>
              <a:t>HW </a:t>
            </a:r>
            <a:r>
              <a:rPr lang="en-IN" sz="4000" dirty="0" err="1"/>
              <a:t>descripiton</a:t>
            </a:r>
            <a:r>
              <a:rPr lang="en-IN" sz="4000" dirty="0"/>
              <a:t> FC General interface layout</a:t>
            </a:r>
          </a:p>
        </p:txBody>
      </p:sp>
      <p:pic>
        <p:nvPicPr>
          <p:cNvPr id="3" name="Picture 2">
            <a:extLst>
              <a:ext uri="{FF2B5EF4-FFF2-40B4-BE49-F238E27FC236}">
                <a16:creationId xmlns:a16="http://schemas.microsoft.com/office/drawing/2014/main" xmlns="" id="{92405D24-6E15-4A22-A036-2ECBF238BFDC}"/>
              </a:ext>
            </a:extLst>
          </p:cNvPr>
          <p:cNvPicPr>
            <a:picLocks noChangeAspect="1"/>
          </p:cNvPicPr>
          <p:nvPr/>
        </p:nvPicPr>
        <p:blipFill>
          <a:blip r:embed="rId3">
            <a:lum/>
            <a:alphaModFix/>
          </a:blip>
          <a:srcRect/>
          <a:stretch>
            <a:fillRect/>
          </a:stretch>
        </p:blipFill>
        <p:spPr>
          <a:xfrm>
            <a:off x="503999" y="1368000"/>
            <a:ext cx="8674560" cy="5752080"/>
          </a:xfrm>
          <a:prstGeom prst="rect">
            <a:avLst/>
          </a:prstGeom>
          <a:noFill/>
          <a:ln>
            <a:noFill/>
          </a:ln>
        </p:spPr>
      </p:pic>
    </p:spTree>
    <p:extLst>
      <p:ext uri="{BB962C8B-B14F-4D97-AF65-F5344CB8AC3E}">
        <p14:creationId xmlns:p14="http://schemas.microsoft.com/office/powerpoint/2010/main" val="2539343930"/>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xmlns="" id="{415DBF98-FE90-4018-9E1B-81A8378E484B}"/>
              </a:ext>
            </a:extLst>
          </p:cNvPr>
          <p:cNvSpPr>
            <a:spLocks noGrp="1"/>
          </p:cNvSpPr>
          <p:nvPr>
            <p:ph type="dt" sz="half" idx="10"/>
          </p:nvPr>
        </p:nvSpPr>
        <p:spPr/>
        <p:txBody>
          <a:bodyPr/>
          <a:lstStyle/>
          <a:p>
            <a:pPr lvl="0"/>
            <a:r>
              <a:rPr lang="en-IN" dirty="0">
                <a:latin typeface="+mj-lt"/>
              </a:rPr>
              <a:t>FC Control CDR</a:t>
            </a:r>
          </a:p>
        </p:txBody>
      </p:sp>
      <p:sp>
        <p:nvSpPr>
          <p:cNvPr id="8" name="Slide Number Placeholder 3">
            <a:extLst>
              <a:ext uri="{FF2B5EF4-FFF2-40B4-BE49-F238E27FC236}">
                <a16:creationId xmlns:a16="http://schemas.microsoft.com/office/drawing/2014/main" xmlns="" id="{888DFD59-7369-4558-8C45-9C2875CD6216}"/>
              </a:ext>
            </a:extLst>
          </p:cNvPr>
          <p:cNvSpPr>
            <a:spLocks noGrp="1"/>
          </p:cNvSpPr>
          <p:nvPr>
            <p:ph type="sldNum" sz="quarter" idx="12"/>
          </p:nvPr>
        </p:nvSpPr>
        <p:spPr/>
        <p:txBody>
          <a:bodyPr/>
          <a:lstStyle/>
          <a:p>
            <a:pPr lvl="0"/>
            <a:fld id="{99D33B58-B66C-4B99-A073-DDA94496CD40}" type="slidenum">
              <a:t>54</a:t>
            </a:fld>
            <a:endParaRPr lang="en-IN"/>
          </a:p>
        </p:txBody>
      </p:sp>
      <p:sp>
        <p:nvSpPr>
          <p:cNvPr id="2" name="Title 1">
            <a:extLst>
              <a:ext uri="{FF2B5EF4-FFF2-40B4-BE49-F238E27FC236}">
                <a16:creationId xmlns:a16="http://schemas.microsoft.com/office/drawing/2014/main" xmlns="" id="{54E3FB4D-889B-4E88-AFB2-1E2A0C77BFC4}"/>
              </a:ext>
            </a:extLst>
          </p:cNvPr>
          <p:cNvSpPr txBox="1">
            <a:spLocks noGrp="1"/>
          </p:cNvSpPr>
          <p:nvPr>
            <p:ph type="title" idx="4294967295"/>
          </p:nvPr>
        </p:nvSpPr>
        <p:spPr>
          <a:xfrm>
            <a:off x="360000" y="298106"/>
            <a:ext cx="9360000" cy="677108"/>
          </a:xfrm>
        </p:spPr>
        <p:txBody>
          <a:bodyPr>
            <a:spAutoFit/>
          </a:bodyPr>
          <a:lstStyle/>
          <a:p>
            <a:pPr lvl="0">
              <a:buNone/>
            </a:pPr>
            <a:r>
              <a:rPr lang="en-IN" dirty="0"/>
              <a:t>HW description 1        </a:t>
            </a:r>
          </a:p>
        </p:txBody>
      </p:sp>
      <p:sp>
        <p:nvSpPr>
          <p:cNvPr id="3" name="Text Placeholder 2">
            <a:extLst>
              <a:ext uri="{FF2B5EF4-FFF2-40B4-BE49-F238E27FC236}">
                <a16:creationId xmlns:a16="http://schemas.microsoft.com/office/drawing/2014/main" xmlns="" id="{42255BD9-9FB0-4A0F-8D62-C4FDD6349365}"/>
              </a:ext>
            </a:extLst>
          </p:cNvPr>
          <p:cNvSpPr txBox="1">
            <a:spLocks noGrp="1"/>
          </p:cNvSpPr>
          <p:nvPr>
            <p:ph type="body" idx="4294967295"/>
          </p:nvPr>
        </p:nvSpPr>
        <p:spPr>
          <a:xfrm>
            <a:off x="360000" y="1440000"/>
            <a:ext cx="9360000" cy="5040000"/>
          </a:xfrm>
        </p:spPr>
        <p:txBody>
          <a:bodyPr/>
          <a:lstStyle/>
          <a:p>
            <a:pPr marL="108000" lvl="0" indent="0">
              <a:spcAft>
                <a:spcPts val="0"/>
              </a:spcAft>
              <a:buNone/>
            </a:pPr>
            <a:r>
              <a:rPr lang="en-IN" sz="1800" dirty="0">
                <a:latin typeface="+mj-lt"/>
              </a:rPr>
              <a:t>FC shares crate and CPU with EMU and Scrappers.</a:t>
            </a:r>
          </a:p>
          <a:p>
            <a:pPr marL="108000" lvl="0" indent="0">
              <a:spcAft>
                <a:spcPts val="0"/>
              </a:spcAft>
              <a:buNone/>
            </a:pPr>
            <a:endParaRPr lang="en-IN" sz="1800" dirty="0">
              <a:latin typeface="+mj-lt"/>
            </a:endParaRPr>
          </a:p>
          <a:p>
            <a:pPr marL="108000" lvl="0" indent="0">
              <a:spcAft>
                <a:spcPts val="0"/>
              </a:spcAft>
              <a:buNone/>
            </a:pPr>
            <a:r>
              <a:rPr lang="en-IN" sz="1800" dirty="0">
                <a:latin typeface="+mj-lt"/>
              </a:rPr>
              <a:t>Actual developments based on </a:t>
            </a:r>
            <a:r>
              <a:rPr lang="en-IN" sz="1800" b="1" dirty="0">
                <a:latin typeface="+mj-lt"/>
              </a:rPr>
              <a:t>VME platform</a:t>
            </a:r>
            <a:r>
              <a:rPr lang="en-IN" sz="1800" dirty="0">
                <a:latin typeface="+mj-lt"/>
              </a:rPr>
              <a:t>.</a:t>
            </a:r>
          </a:p>
          <a:p>
            <a:pPr>
              <a:spcAft>
                <a:spcPts val="0"/>
              </a:spcAft>
            </a:pPr>
            <a:r>
              <a:rPr lang="en-IN" sz="1800" dirty="0">
                <a:latin typeface="+mj-lt"/>
              </a:rPr>
              <a:t>VME crate: ELMA Type 39 Horizontal, 4U, 84HP.</a:t>
            </a:r>
          </a:p>
          <a:p>
            <a:pPr>
              <a:spcAft>
                <a:spcPts val="0"/>
              </a:spcAft>
            </a:pPr>
            <a:r>
              <a:rPr lang="en-IN" sz="1800" dirty="0">
                <a:latin typeface="+mj-lt"/>
              </a:rPr>
              <a:t>CPU: IFC1210-Intelligent FPGA Controller P2020 VME64x from </a:t>
            </a:r>
            <a:r>
              <a:rPr lang="en-IN" sz="1800" dirty="0" err="1">
                <a:latin typeface="+mj-lt"/>
              </a:rPr>
              <a:t>IOxOS</a:t>
            </a:r>
            <a:r>
              <a:rPr lang="en-IN" sz="1800" dirty="0">
                <a:latin typeface="+mj-lt"/>
              </a:rPr>
              <a:t>.</a:t>
            </a:r>
          </a:p>
          <a:p>
            <a:pPr>
              <a:spcAft>
                <a:spcPts val="0"/>
              </a:spcAft>
            </a:pPr>
            <a:r>
              <a:rPr lang="en-GB" sz="1800" dirty="0">
                <a:latin typeface="+mj-lt"/>
              </a:rPr>
              <a:t>Digitizer board: D-</a:t>
            </a:r>
            <a:r>
              <a:rPr lang="en-GB" sz="1800" dirty="0" err="1">
                <a:latin typeface="+mj-lt"/>
              </a:rPr>
              <a:t>Tacq</a:t>
            </a:r>
            <a:r>
              <a:rPr lang="en-GB" sz="1800" dirty="0">
                <a:latin typeface="+mj-lt"/>
              </a:rPr>
              <a:t> ACQ420FMC-4-2000-16: 4 </a:t>
            </a:r>
            <a:r>
              <a:rPr lang="en-GB" sz="1800" dirty="0" err="1">
                <a:latin typeface="+mj-lt"/>
              </a:rPr>
              <a:t>analog</a:t>
            </a:r>
            <a:r>
              <a:rPr lang="en-GB" sz="1800" dirty="0">
                <a:latin typeface="+mj-lt"/>
              </a:rPr>
              <a:t> channels, 2 MSPS, 16 bits.</a:t>
            </a:r>
          </a:p>
          <a:p>
            <a:pPr>
              <a:spcAft>
                <a:spcPts val="0"/>
              </a:spcAft>
            </a:pPr>
            <a:r>
              <a:rPr lang="en-GB" sz="1800" dirty="0">
                <a:latin typeface="+mj-lt"/>
              </a:rPr>
              <a:t>Event Receiver Board PMC-EVR-230 from MRF.</a:t>
            </a:r>
          </a:p>
          <a:p>
            <a:pPr lvl="0">
              <a:spcAft>
                <a:spcPts val="0"/>
              </a:spcAft>
              <a:buSzPct val="45000"/>
              <a:buFont typeface="StarSymbol"/>
              <a:buChar char="●"/>
            </a:pPr>
            <a:endParaRPr lang="en-GB" sz="1800" dirty="0">
              <a:latin typeface="+mj-lt"/>
            </a:endParaRPr>
          </a:p>
          <a:p>
            <a:pPr marL="108000" lvl="0" indent="0">
              <a:spcAft>
                <a:spcPts val="0"/>
              </a:spcAft>
              <a:buSzPct val="45000"/>
              <a:buNone/>
            </a:pPr>
            <a:r>
              <a:rPr lang="en-GB" sz="1800" dirty="0">
                <a:latin typeface="+mj-lt"/>
              </a:rPr>
              <a:t>Planned to migrate to</a:t>
            </a:r>
            <a:r>
              <a:rPr lang="en-GB" sz="1800" b="1" dirty="0">
                <a:latin typeface="+mj-lt"/>
              </a:rPr>
              <a:t> </a:t>
            </a:r>
            <a:r>
              <a:rPr lang="en-GB" sz="1800" b="1" dirty="0" err="1">
                <a:latin typeface="+mj-lt"/>
              </a:rPr>
              <a:t>mTCA</a:t>
            </a:r>
            <a:r>
              <a:rPr lang="en-GB" sz="1800" b="1" dirty="0">
                <a:latin typeface="+mj-lt"/>
              </a:rPr>
              <a:t> platform</a:t>
            </a:r>
            <a:r>
              <a:rPr lang="en-GB" sz="1800" dirty="0">
                <a:latin typeface="+mj-lt"/>
              </a:rPr>
              <a:t>.</a:t>
            </a:r>
          </a:p>
          <a:p>
            <a:pPr marL="108000" lvl="0" indent="0">
              <a:spcAft>
                <a:spcPts val="0"/>
              </a:spcAft>
              <a:buSzPct val="45000"/>
              <a:buNone/>
            </a:pPr>
            <a:r>
              <a:rPr lang="en-GB" sz="1800" dirty="0">
                <a:latin typeface="+mj-lt"/>
              </a:rPr>
              <a:t>More interesting HW changes:</a:t>
            </a:r>
          </a:p>
          <a:p>
            <a:pPr>
              <a:spcAft>
                <a:spcPts val="0"/>
              </a:spcAft>
            </a:pPr>
            <a:r>
              <a:rPr lang="en-GB" sz="1800" dirty="0">
                <a:latin typeface="+mj-lt"/>
              </a:rPr>
              <a:t>CPU: </a:t>
            </a:r>
            <a:r>
              <a:rPr lang="en-GB" sz="1800" dirty="0" err="1">
                <a:solidFill>
                  <a:srgbClr val="000000"/>
                </a:solidFill>
                <a:latin typeface="+mj-lt"/>
              </a:rPr>
              <a:t>IOxOS</a:t>
            </a:r>
            <a:r>
              <a:rPr lang="en-GB" sz="1800" dirty="0">
                <a:solidFill>
                  <a:srgbClr val="000000"/>
                </a:solidFill>
                <a:latin typeface="+mj-lt"/>
              </a:rPr>
              <a:t> IFC_1410 </a:t>
            </a:r>
            <a:r>
              <a:rPr lang="en-GB" sz="1800" dirty="0" err="1">
                <a:solidFill>
                  <a:srgbClr val="000000"/>
                </a:solidFill>
                <a:latin typeface="+mj-lt"/>
              </a:rPr>
              <a:t>QorIQ</a:t>
            </a:r>
            <a:r>
              <a:rPr lang="en-GB" sz="1800" dirty="0">
                <a:solidFill>
                  <a:srgbClr val="000000"/>
                </a:solidFill>
                <a:latin typeface="+mj-lt"/>
              </a:rPr>
              <a:t> T2081 &amp; </a:t>
            </a:r>
            <a:r>
              <a:rPr lang="en-GB" sz="1800" dirty="0" err="1">
                <a:solidFill>
                  <a:srgbClr val="000000"/>
                </a:solidFill>
                <a:latin typeface="+mj-lt"/>
              </a:rPr>
              <a:t>Kintex</a:t>
            </a:r>
            <a:r>
              <a:rPr lang="en-GB" sz="1800" dirty="0">
                <a:solidFill>
                  <a:srgbClr val="000000"/>
                </a:solidFill>
                <a:latin typeface="+mj-lt"/>
              </a:rPr>
              <a:t> </a:t>
            </a:r>
            <a:r>
              <a:rPr lang="en-GB" sz="1800" dirty="0" err="1">
                <a:solidFill>
                  <a:srgbClr val="000000"/>
                </a:solidFill>
                <a:latin typeface="+mj-lt"/>
              </a:rPr>
              <a:t>UltraScale</a:t>
            </a:r>
            <a:r>
              <a:rPr lang="en-GB" sz="1800" dirty="0">
                <a:solidFill>
                  <a:srgbClr val="000000"/>
                </a:solidFill>
                <a:latin typeface="+mj-lt"/>
              </a:rPr>
              <a:t> AMC.</a:t>
            </a:r>
          </a:p>
          <a:p>
            <a:pPr>
              <a:spcAft>
                <a:spcPts val="0"/>
              </a:spcAft>
            </a:pPr>
            <a:r>
              <a:rPr lang="en-GB" sz="1800" dirty="0">
                <a:latin typeface="+mj-lt"/>
              </a:rPr>
              <a:t>Shared digitizer board with EMU:  </a:t>
            </a:r>
            <a:r>
              <a:rPr lang="en-GB" sz="1800" dirty="0" err="1">
                <a:latin typeface="+mj-lt"/>
              </a:rPr>
              <a:t>IOxOS</a:t>
            </a:r>
            <a:r>
              <a:rPr lang="en-GB" sz="1800" dirty="0">
                <a:latin typeface="+mj-lt"/>
              </a:rPr>
              <a:t> FMC ADC3117 20 channels ADC 16-bit 5 </a:t>
            </a:r>
            <a:r>
              <a:rPr lang="en-GB" sz="1800" dirty="0" err="1">
                <a:latin typeface="+mj-lt"/>
              </a:rPr>
              <a:t>Msps</a:t>
            </a:r>
            <a:r>
              <a:rPr lang="en-GB" sz="1800" dirty="0">
                <a:latin typeface="+mj-lt"/>
              </a:rPr>
              <a:t>.</a:t>
            </a:r>
          </a:p>
          <a:p>
            <a:pPr>
              <a:spcAft>
                <a:spcPts val="0"/>
              </a:spcAft>
            </a:pPr>
            <a:r>
              <a:rPr lang="en-GB" sz="1800" dirty="0">
                <a:latin typeface="+mj-lt"/>
              </a:rPr>
              <a:t>Event Receiver Board PMC-EVR-300 from MRF.</a:t>
            </a:r>
          </a:p>
          <a:p>
            <a:pPr>
              <a:spcAft>
                <a:spcPts val="0"/>
              </a:spcAft>
            </a:pPr>
            <a:r>
              <a:rPr lang="en-GB" sz="1800" dirty="0">
                <a:latin typeface="+mj-lt"/>
              </a:rPr>
              <a:t>MCH from NAT.</a:t>
            </a:r>
          </a:p>
          <a:p>
            <a:pPr lvl="0">
              <a:spcAft>
                <a:spcPts val="0"/>
              </a:spcAft>
              <a:buSzPct val="45000"/>
              <a:buFont typeface="StarSymbol"/>
              <a:buChar char="●"/>
            </a:pPr>
            <a:endParaRPr lang="en-GB" sz="1800" dirty="0">
              <a:latin typeface="+mj-lt"/>
            </a:endParaRPr>
          </a:p>
          <a:p>
            <a:pPr marL="108000" lvl="0" indent="0">
              <a:spcAft>
                <a:spcPts val="0"/>
              </a:spcAft>
              <a:buNone/>
            </a:pPr>
            <a:r>
              <a:rPr lang="en-IN" sz="1800" dirty="0">
                <a:latin typeface="+mj-lt"/>
              </a:rPr>
              <a:t>For testing purposes at the lab there is also an Event Generator Board that in operative conditions will be in an external subsystem</a:t>
            </a:r>
          </a:p>
          <a:p>
            <a:pPr lvl="0">
              <a:spcAft>
                <a:spcPts val="0"/>
              </a:spcAft>
              <a:buSzPct val="45000"/>
              <a:buFont typeface="StarSymbol"/>
              <a:buChar char="●"/>
            </a:pPr>
            <a:r>
              <a:rPr lang="en-IN" sz="1800" dirty="0">
                <a:latin typeface="+mj-lt"/>
              </a:rPr>
              <a:t>Event Generator MRF VME-EVG-230 from MRF</a:t>
            </a:r>
          </a:p>
          <a:p>
            <a:pPr lvl="0">
              <a:spcAft>
                <a:spcPts val="0"/>
              </a:spcAft>
              <a:buSzPct val="45000"/>
              <a:buFont typeface="StarSymbol"/>
              <a:buChar char="●"/>
            </a:pPr>
            <a:endParaRPr lang="en-GB" sz="1800" dirty="0">
              <a:latin typeface="+mj-lt"/>
            </a:endParaRPr>
          </a:p>
        </p:txBody>
      </p:sp>
      <p:sp>
        <p:nvSpPr>
          <p:cNvPr id="4" name="Freeform: Shape 3">
            <a:extLst>
              <a:ext uri="{FF2B5EF4-FFF2-40B4-BE49-F238E27FC236}">
                <a16:creationId xmlns:a16="http://schemas.microsoft.com/office/drawing/2014/main" xmlns="" id="{0F582008-CDA1-4DFB-AB63-CB5AF35E6923}"/>
              </a:ext>
            </a:extLst>
          </p:cNvPr>
          <p:cNvSpPr/>
          <p:nvPr/>
        </p:nvSpPr>
        <p:spPr>
          <a:xfrm>
            <a:off x="216000" y="1907629"/>
            <a:ext cx="9504000" cy="147637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chemeClr val="tx1"/>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
        <p:nvSpPr>
          <p:cNvPr id="5" name="Freeform: Shape 4">
            <a:extLst>
              <a:ext uri="{FF2B5EF4-FFF2-40B4-BE49-F238E27FC236}">
                <a16:creationId xmlns:a16="http://schemas.microsoft.com/office/drawing/2014/main" xmlns="" id="{634C7DE5-CBC8-4EBB-8697-5891B9E5153E}"/>
              </a:ext>
            </a:extLst>
          </p:cNvPr>
          <p:cNvSpPr/>
          <p:nvPr/>
        </p:nvSpPr>
        <p:spPr>
          <a:xfrm>
            <a:off x="216000" y="3564000"/>
            <a:ext cx="9504000" cy="1800013"/>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chemeClr val="tx1"/>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Tree>
    <p:extLst>
      <p:ext uri="{BB962C8B-B14F-4D97-AF65-F5344CB8AC3E}">
        <p14:creationId xmlns:p14="http://schemas.microsoft.com/office/powerpoint/2010/main" val="1610674743"/>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xmlns="" id="{EB2891B5-FE7D-427C-A12C-2C1595F559E2}"/>
              </a:ext>
            </a:extLst>
          </p:cNvPr>
          <p:cNvSpPr>
            <a:spLocks noGrp="1"/>
          </p:cNvSpPr>
          <p:nvPr>
            <p:ph type="dt" sz="half" idx="10"/>
          </p:nvPr>
        </p:nvSpPr>
        <p:spPr/>
        <p:txBody>
          <a:bodyPr/>
          <a:lstStyle/>
          <a:p>
            <a:pPr lvl="0"/>
            <a:r>
              <a:rPr lang="en-IN" dirty="0">
                <a:latin typeface="+mj-lt"/>
              </a:rPr>
              <a:t>FC Control CDR</a:t>
            </a:r>
          </a:p>
        </p:txBody>
      </p:sp>
      <p:sp>
        <p:nvSpPr>
          <p:cNvPr id="7" name="Slide Number Placeholder 3">
            <a:extLst>
              <a:ext uri="{FF2B5EF4-FFF2-40B4-BE49-F238E27FC236}">
                <a16:creationId xmlns:a16="http://schemas.microsoft.com/office/drawing/2014/main" xmlns="" id="{94CA5AD6-2464-4BCE-AAF8-C440589C70B3}"/>
              </a:ext>
            </a:extLst>
          </p:cNvPr>
          <p:cNvSpPr>
            <a:spLocks noGrp="1"/>
          </p:cNvSpPr>
          <p:nvPr>
            <p:ph type="sldNum" sz="quarter" idx="12"/>
          </p:nvPr>
        </p:nvSpPr>
        <p:spPr/>
        <p:txBody>
          <a:bodyPr/>
          <a:lstStyle/>
          <a:p>
            <a:pPr lvl="0"/>
            <a:fld id="{DFF72D42-2400-482C-BF87-03E096666AE2}" type="slidenum">
              <a:t>55</a:t>
            </a:fld>
            <a:endParaRPr lang="en-IN"/>
          </a:p>
        </p:txBody>
      </p:sp>
      <p:sp>
        <p:nvSpPr>
          <p:cNvPr id="2" name="Title 1">
            <a:extLst>
              <a:ext uri="{FF2B5EF4-FFF2-40B4-BE49-F238E27FC236}">
                <a16:creationId xmlns:a16="http://schemas.microsoft.com/office/drawing/2014/main" xmlns="" id="{70489837-2C4B-4F1D-94D3-7A6DEF53D37D}"/>
              </a:ext>
            </a:extLst>
          </p:cNvPr>
          <p:cNvSpPr txBox="1">
            <a:spLocks noGrp="1"/>
          </p:cNvSpPr>
          <p:nvPr>
            <p:ph type="title" idx="4294967295"/>
          </p:nvPr>
        </p:nvSpPr>
        <p:spPr>
          <a:xfrm>
            <a:off x="360000" y="298106"/>
            <a:ext cx="9360000" cy="677108"/>
          </a:xfrm>
        </p:spPr>
        <p:txBody>
          <a:bodyPr>
            <a:spAutoFit/>
          </a:bodyPr>
          <a:lstStyle/>
          <a:p>
            <a:pPr lvl="0">
              <a:buNone/>
            </a:pPr>
            <a:r>
              <a:rPr lang="en-IN" dirty="0"/>
              <a:t>HW description 2         </a:t>
            </a:r>
          </a:p>
        </p:txBody>
      </p:sp>
      <p:sp>
        <p:nvSpPr>
          <p:cNvPr id="3" name="Text Placeholder 2">
            <a:extLst>
              <a:ext uri="{FF2B5EF4-FFF2-40B4-BE49-F238E27FC236}">
                <a16:creationId xmlns:a16="http://schemas.microsoft.com/office/drawing/2014/main" xmlns="" id="{DDB74CD3-E2C3-41E2-AE19-7DF3C5F4F495}"/>
              </a:ext>
            </a:extLst>
          </p:cNvPr>
          <p:cNvSpPr txBox="1">
            <a:spLocks noGrp="1"/>
          </p:cNvSpPr>
          <p:nvPr>
            <p:ph type="body" idx="4294967295"/>
          </p:nvPr>
        </p:nvSpPr>
        <p:spPr>
          <a:xfrm>
            <a:off x="360000" y="1440000"/>
            <a:ext cx="9360000" cy="5040000"/>
          </a:xfrm>
        </p:spPr>
        <p:txBody>
          <a:bodyPr/>
          <a:lstStyle/>
          <a:p>
            <a:pPr marL="108000" lvl="0" indent="0">
              <a:buNone/>
            </a:pPr>
            <a:r>
              <a:rPr lang="en-GB" sz="1800" dirty="0">
                <a:latin typeface="+mj-lt"/>
              </a:rPr>
              <a:t>External integrated systems controlled from the previous crate HW:</a:t>
            </a:r>
          </a:p>
          <a:p>
            <a:r>
              <a:rPr lang="en-GB" sz="1800" dirty="0">
                <a:latin typeface="+mj-lt"/>
              </a:rPr>
              <a:t>FC insert/retraction: solenoid valve</a:t>
            </a:r>
            <a:r>
              <a:rPr lang="en-IN" sz="1800" dirty="0">
                <a:latin typeface="+mj-lt"/>
              </a:rPr>
              <a:t>.</a:t>
            </a:r>
          </a:p>
          <a:p>
            <a:r>
              <a:rPr lang="en-GB" sz="1800" dirty="0" err="1">
                <a:latin typeface="+mj-lt"/>
              </a:rPr>
              <a:t>Repeller</a:t>
            </a:r>
            <a:r>
              <a:rPr lang="en-GB" sz="1800" dirty="0">
                <a:latin typeface="+mj-lt"/>
              </a:rPr>
              <a:t> control for voltage supplying.</a:t>
            </a:r>
          </a:p>
          <a:p>
            <a:r>
              <a:rPr lang="en-GB" sz="1800" dirty="0">
                <a:latin typeface="+mj-lt"/>
              </a:rPr>
              <a:t>Interlocks interface.</a:t>
            </a:r>
          </a:p>
          <a:p>
            <a:pPr marL="108000" lvl="0" indent="0">
              <a:buNone/>
            </a:pPr>
            <a:endParaRPr lang="en-IN" sz="1600" dirty="0">
              <a:latin typeface="+mj-lt"/>
            </a:endParaRPr>
          </a:p>
          <a:p>
            <a:pPr marL="108000" lvl="0" indent="0">
              <a:buNone/>
            </a:pPr>
            <a:r>
              <a:rPr lang="en-GB" sz="1600" dirty="0">
                <a:latin typeface="+mj-lt"/>
              </a:rPr>
              <a:t>These external systems controlled by the CPU through the </a:t>
            </a:r>
            <a:r>
              <a:rPr lang="en-GB" sz="1600" dirty="0" err="1">
                <a:latin typeface="+mj-lt"/>
              </a:rPr>
              <a:t>Beckhoff</a:t>
            </a:r>
            <a:r>
              <a:rPr lang="en-GB" sz="1600" dirty="0">
                <a:latin typeface="+mj-lt"/>
              </a:rPr>
              <a:t> automation technology system modules connected by </a:t>
            </a:r>
            <a:r>
              <a:rPr lang="en-GB" sz="1600" dirty="0" err="1">
                <a:latin typeface="+mj-lt"/>
              </a:rPr>
              <a:t>ethercat</a:t>
            </a:r>
            <a:r>
              <a:rPr lang="en-GB" sz="1600" dirty="0">
                <a:latin typeface="+mj-lt"/>
              </a:rPr>
              <a:t> bus.</a:t>
            </a:r>
          </a:p>
          <a:p>
            <a:pPr marL="108000" lvl="0" indent="0">
              <a:spcAft>
                <a:spcPts val="0"/>
              </a:spcAft>
              <a:buNone/>
            </a:pPr>
            <a:r>
              <a:rPr lang="en-IN" sz="1400" b="1" dirty="0">
                <a:latin typeface="+mj-lt"/>
              </a:rPr>
              <a:t>Solenoid valve:</a:t>
            </a:r>
          </a:p>
          <a:p>
            <a:pPr marL="108000" lvl="0" indent="0">
              <a:spcAft>
                <a:spcPts val="0"/>
              </a:spcAft>
              <a:buNone/>
            </a:pPr>
            <a:r>
              <a:rPr lang="en-IN" sz="1400" dirty="0">
                <a:latin typeface="+mj-lt"/>
              </a:rPr>
              <a:t>Digital outputs module.</a:t>
            </a:r>
          </a:p>
          <a:p>
            <a:pPr marL="108000" lvl="0" indent="0">
              <a:spcAft>
                <a:spcPts val="0"/>
              </a:spcAft>
              <a:buNone/>
            </a:pPr>
            <a:endParaRPr lang="en-IN" sz="1400" b="1" dirty="0">
              <a:latin typeface="+mj-lt"/>
            </a:endParaRPr>
          </a:p>
          <a:p>
            <a:pPr marL="108000" lvl="0" indent="0">
              <a:spcAft>
                <a:spcPts val="0"/>
              </a:spcAft>
              <a:buNone/>
            </a:pPr>
            <a:r>
              <a:rPr lang="en-IN" sz="1400" b="1" dirty="0" err="1">
                <a:latin typeface="+mj-lt"/>
              </a:rPr>
              <a:t>Repeller</a:t>
            </a:r>
            <a:r>
              <a:rPr lang="en-IN" sz="1400" b="1" dirty="0">
                <a:latin typeface="+mj-lt"/>
              </a:rPr>
              <a:t>:</a:t>
            </a:r>
          </a:p>
          <a:p>
            <a:pPr marL="108000" lvl="0" indent="0">
              <a:spcAft>
                <a:spcPts val="0"/>
              </a:spcAft>
              <a:buNone/>
            </a:pPr>
            <a:r>
              <a:rPr lang="en-IN" sz="1400" dirty="0">
                <a:latin typeface="+mj-lt"/>
              </a:rPr>
              <a:t>Digital outputs module, </a:t>
            </a:r>
            <a:r>
              <a:rPr lang="en-IN" sz="1400" dirty="0" err="1">
                <a:latin typeface="+mj-lt"/>
              </a:rPr>
              <a:t>analog</a:t>
            </a:r>
            <a:r>
              <a:rPr lang="en-IN" sz="1400" dirty="0">
                <a:latin typeface="+mj-lt"/>
              </a:rPr>
              <a:t> outputs module and </a:t>
            </a:r>
            <a:r>
              <a:rPr lang="en-IN" sz="1400" dirty="0" err="1">
                <a:latin typeface="+mj-lt"/>
              </a:rPr>
              <a:t>analog</a:t>
            </a:r>
            <a:r>
              <a:rPr lang="en-IN" sz="1400" dirty="0">
                <a:latin typeface="+mj-lt"/>
              </a:rPr>
              <a:t> input module.</a:t>
            </a:r>
          </a:p>
          <a:p>
            <a:pPr lvl="0">
              <a:spcAft>
                <a:spcPts val="0"/>
              </a:spcAft>
            </a:pPr>
            <a:endParaRPr lang="en-GB" sz="1400" b="1" dirty="0">
              <a:latin typeface="+mj-lt"/>
            </a:endParaRPr>
          </a:p>
          <a:p>
            <a:pPr marL="108000" lvl="0" indent="0">
              <a:spcAft>
                <a:spcPts val="0"/>
              </a:spcAft>
              <a:buNone/>
            </a:pPr>
            <a:r>
              <a:rPr lang="en-IN" sz="1400" b="1" dirty="0">
                <a:latin typeface="+mj-lt"/>
              </a:rPr>
              <a:t>Beam Permit from MPS</a:t>
            </a:r>
            <a:r>
              <a:rPr lang="en-IN" sz="1400" dirty="0">
                <a:latin typeface="+mj-lt"/>
              </a:rPr>
              <a:t>:</a:t>
            </a:r>
            <a:r>
              <a:rPr lang="en-IN" sz="1400" b="1" dirty="0">
                <a:latin typeface="+mj-lt"/>
              </a:rPr>
              <a:t> </a:t>
            </a:r>
            <a:r>
              <a:rPr lang="en-IN" sz="1400" dirty="0">
                <a:latin typeface="+mj-lt"/>
              </a:rPr>
              <a:t>Digital input module.</a:t>
            </a:r>
          </a:p>
          <a:p>
            <a:pPr marL="108000" lvl="0" indent="0">
              <a:buNone/>
            </a:pPr>
            <a:endParaRPr lang="en-GB" sz="1600" dirty="0">
              <a:latin typeface="+mj-lt"/>
            </a:endParaRPr>
          </a:p>
          <a:p>
            <a:pPr marL="108000" lvl="0" indent="0">
              <a:buNone/>
            </a:pPr>
            <a:r>
              <a:rPr lang="en-GB" sz="1600" dirty="0">
                <a:latin typeface="+mj-lt"/>
              </a:rPr>
              <a:t>The system also is provided with an Interlocks Siemens PLC for cooling and interlocks functions.</a:t>
            </a:r>
          </a:p>
        </p:txBody>
      </p:sp>
      <p:sp>
        <p:nvSpPr>
          <p:cNvPr id="4" name="Freeform: Shape 3">
            <a:extLst>
              <a:ext uri="{FF2B5EF4-FFF2-40B4-BE49-F238E27FC236}">
                <a16:creationId xmlns:a16="http://schemas.microsoft.com/office/drawing/2014/main" xmlns="" id="{00B827EE-A494-4FEF-91A0-98E418EBA5AC}"/>
              </a:ext>
            </a:extLst>
          </p:cNvPr>
          <p:cNvSpPr/>
          <p:nvPr/>
        </p:nvSpPr>
        <p:spPr>
          <a:xfrm>
            <a:off x="216000" y="1368000"/>
            <a:ext cx="9432000" cy="1907781"/>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25400">
            <a:solidFill>
              <a:srgbClr val="000000"/>
            </a:solidFill>
            <a:prstDash val="solid"/>
          </a:ln>
        </p:spPr>
        <p:txBody>
          <a:bodyPr vert="horz" wrap="none" lIns="0" tIns="0" rIns="0" bIns="0" anchor="ctr" anchorCtr="0" compatLnSpc="0">
            <a:noAutofit/>
          </a:bodyPr>
          <a:lstStyle/>
          <a:p>
            <a:pPr lvl="0" rtl="0" hangingPunct="0">
              <a:buNone/>
              <a:tabLst/>
            </a:pPr>
            <a:endParaRPr lang="en-IN" sz="2400">
              <a:latin typeface="Times New Roman" pitchFamily="18"/>
              <a:ea typeface="DejaVu Sans" pitchFamily="2"/>
              <a:cs typeface="Tahoma" pitchFamily="2"/>
            </a:endParaRPr>
          </a:p>
        </p:txBody>
      </p:sp>
    </p:spTree>
    <p:extLst>
      <p:ext uri="{BB962C8B-B14F-4D97-AF65-F5344CB8AC3E}">
        <p14:creationId xmlns:p14="http://schemas.microsoft.com/office/powerpoint/2010/main" val="3425139582"/>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xmlns="" id="{BFECCE32-D2D9-4EE0-AC61-46B2E3B0EF48}"/>
              </a:ext>
            </a:extLst>
          </p:cNvPr>
          <p:cNvSpPr>
            <a:spLocks noGrp="1"/>
          </p:cNvSpPr>
          <p:nvPr>
            <p:ph type="dt" sz="half" idx="10"/>
          </p:nvPr>
        </p:nvSpPr>
        <p:spPr/>
        <p:txBody>
          <a:bodyPr/>
          <a:lstStyle/>
          <a:p>
            <a:pPr lvl="0"/>
            <a:r>
              <a:rPr lang="en-IN" dirty="0">
                <a:latin typeface="+mj-lt"/>
              </a:rPr>
              <a:t>FC Control CDR</a:t>
            </a:r>
          </a:p>
        </p:txBody>
      </p:sp>
      <p:sp>
        <p:nvSpPr>
          <p:cNvPr id="8" name="Slide Number Placeholder 3">
            <a:extLst>
              <a:ext uri="{FF2B5EF4-FFF2-40B4-BE49-F238E27FC236}">
                <a16:creationId xmlns:a16="http://schemas.microsoft.com/office/drawing/2014/main" xmlns="" id="{F324147E-1F9D-4330-80BF-EEB0386255BB}"/>
              </a:ext>
            </a:extLst>
          </p:cNvPr>
          <p:cNvSpPr>
            <a:spLocks noGrp="1"/>
          </p:cNvSpPr>
          <p:nvPr>
            <p:ph type="sldNum" sz="quarter" idx="12"/>
          </p:nvPr>
        </p:nvSpPr>
        <p:spPr/>
        <p:txBody>
          <a:bodyPr/>
          <a:lstStyle/>
          <a:p>
            <a:pPr lvl="0"/>
            <a:fld id="{D3A84211-C705-42D5-BAD2-3DD17AB82535}" type="slidenum">
              <a:t>56</a:t>
            </a:fld>
            <a:endParaRPr lang="en-IN"/>
          </a:p>
        </p:txBody>
      </p:sp>
      <p:sp>
        <p:nvSpPr>
          <p:cNvPr id="2" name="Title 1">
            <a:extLst>
              <a:ext uri="{FF2B5EF4-FFF2-40B4-BE49-F238E27FC236}">
                <a16:creationId xmlns:a16="http://schemas.microsoft.com/office/drawing/2014/main" xmlns="" id="{06A244BB-37E5-40C0-8BB4-63F207840351}"/>
              </a:ext>
            </a:extLst>
          </p:cNvPr>
          <p:cNvSpPr txBox="1">
            <a:spLocks noGrp="1"/>
          </p:cNvSpPr>
          <p:nvPr>
            <p:ph type="title" idx="4294967295"/>
          </p:nvPr>
        </p:nvSpPr>
        <p:spPr>
          <a:xfrm>
            <a:off x="360000" y="298106"/>
            <a:ext cx="9360000" cy="677108"/>
          </a:xfrm>
        </p:spPr>
        <p:txBody>
          <a:bodyPr>
            <a:spAutoFit/>
          </a:bodyPr>
          <a:lstStyle/>
          <a:p>
            <a:pPr lvl="0">
              <a:buNone/>
            </a:pPr>
            <a:r>
              <a:rPr lang="en-IN" dirty="0"/>
              <a:t>SW general control       </a:t>
            </a:r>
          </a:p>
        </p:txBody>
      </p:sp>
      <p:sp>
        <p:nvSpPr>
          <p:cNvPr id="3" name="Text Placeholder 2">
            <a:extLst>
              <a:ext uri="{FF2B5EF4-FFF2-40B4-BE49-F238E27FC236}">
                <a16:creationId xmlns:a16="http://schemas.microsoft.com/office/drawing/2014/main" xmlns="" id="{24A25651-467F-48D4-8583-2EC0085C3FAD}"/>
              </a:ext>
            </a:extLst>
          </p:cNvPr>
          <p:cNvSpPr txBox="1">
            <a:spLocks noGrp="1"/>
          </p:cNvSpPr>
          <p:nvPr>
            <p:ph type="body" idx="4294967295"/>
          </p:nvPr>
        </p:nvSpPr>
        <p:spPr>
          <a:xfrm>
            <a:off x="360000" y="1440000"/>
            <a:ext cx="9360000" cy="5040000"/>
          </a:xfrm>
        </p:spPr>
        <p:txBody>
          <a:bodyPr/>
          <a:lstStyle/>
          <a:p>
            <a:pPr lvl="0">
              <a:spcAft>
                <a:spcPts val="0"/>
              </a:spcAft>
            </a:pPr>
            <a:endParaRPr lang="en-GB" sz="1600" b="1" dirty="0">
              <a:latin typeface="+mj-lt"/>
            </a:endParaRPr>
          </a:p>
          <a:p>
            <a:pPr>
              <a:spcAft>
                <a:spcPts val="0"/>
              </a:spcAft>
            </a:pPr>
            <a:r>
              <a:rPr lang="en-GB" sz="1600" b="1" dirty="0">
                <a:latin typeface="+mj-lt"/>
              </a:rPr>
              <a:t>FC SW  modules:</a:t>
            </a:r>
          </a:p>
          <a:p>
            <a:pPr>
              <a:spcAft>
                <a:spcPts val="0"/>
              </a:spcAft>
            </a:pPr>
            <a:r>
              <a:rPr lang="en-GB" sz="1600" dirty="0">
                <a:latin typeface="+mj-lt"/>
              </a:rPr>
              <a:t>EPICS module: FC_MEBT.</a:t>
            </a:r>
          </a:p>
          <a:p>
            <a:pPr>
              <a:spcAft>
                <a:spcPts val="0"/>
              </a:spcAft>
            </a:pPr>
            <a:r>
              <a:rPr lang="en-GB" sz="1600" dirty="0">
                <a:latin typeface="+mj-lt"/>
              </a:rPr>
              <a:t>EPICS module: </a:t>
            </a:r>
            <a:r>
              <a:rPr lang="en-GB" sz="1600" dirty="0" err="1">
                <a:latin typeface="+mj-lt"/>
              </a:rPr>
              <a:t>Ethercat_MEBT</a:t>
            </a:r>
            <a:r>
              <a:rPr lang="en-GB" sz="1600" dirty="0">
                <a:latin typeface="+mj-lt"/>
              </a:rPr>
              <a:t>: shared with EMU and Scrapers.</a:t>
            </a:r>
          </a:p>
          <a:p>
            <a:pPr lvl="0">
              <a:spcAft>
                <a:spcPts val="0"/>
              </a:spcAft>
            </a:pPr>
            <a:endParaRPr lang="en-GB" sz="1600" dirty="0">
              <a:latin typeface="+mj-lt"/>
            </a:endParaRPr>
          </a:p>
          <a:p>
            <a:pPr marL="108000" lvl="0" indent="0">
              <a:spcAft>
                <a:spcPts val="0"/>
              </a:spcAft>
              <a:buNone/>
            </a:pPr>
            <a:r>
              <a:rPr lang="en-GB" sz="1600" b="1" dirty="0">
                <a:latin typeface="+mj-lt"/>
              </a:rPr>
              <a:t>Application flow:</a:t>
            </a:r>
          </a:p>
          <a:p>
            <a:pPr marL="108000" lvl="0" indent="0">
              <a:spcAft>
                <a:spcPts val="0"/>
              </a:spcAft>
              <a:buNone/>
            </a:pPr>
            <a:r>
              <a:rPr lang="en-GB" sz="1600" dirty="0">
                <a:latin typeface="+mj-lt"/>
              </a:rPr>
              <a:t>1. Settings configuration</a:t>
            </a:r>
          </a:p>
          <a:p>
            <a:pPr>
              <a:spcAft>
                <a:spcPts val="0"/>
              </a:spcAft>
            </a:pPr>
            <a:r>
              <a:rPr lang="en-GB" sz="1600" dirty="0">
                <a:latin typeface="+mj-lt"/>
              </a:rPr>
              <a:t>Acq420 control settings.</a:t>
            </a:r>
          </a:p>
          <a:p>
            <a:pPr>
              <a:spcAft>
                <a:spcPts val="0"/>
              </a:spcAft>
            </a:pPr>
            <a:r>
              <a:rPr lang="en-GB" sz="1600" dirty="0" err="1">
                <a:latin typeface="+mj-lt"/>
              </a:rPr>
              <a:t>Repeller</a:t>
            </a:r>
            <a:r>
              <a:rPr lang="en-GB" sz="1600" dirty="0">
                <a:latin typeface="+mj-lt"/>
              </a:rPr>
              <a:t> configuration and activation.</a:t>
            </a:r>
          </a:p>
          <a:p>
            <a:pPr>
              <a:spcAft>
                <a:spcPts val="0"/>
              </a:spcAft>
            </a:pPr>
            <a:r>
              <a:rPr lang="en-GB" sz="1600" dirty="0">
                <a:latin typeface="+mj-lt"/>
              </a:rPr>
              <a:t>Data acquisition settings.</a:t>
            </a:r>
          </a:p>
          <a:p>
            <a:pPr lvl="0">
              <a:spcAft>
                <a:spcPts val="0"/>
              </a:spcAft>
              <a:buSzPct val="45000"/>
              <a:buFont typeface="StarSymbol"/>
              <a:buChar char="●"/>
            </a:pPr>
            <a:endParaRPr lang="en-GB" sz="1600" dirty="0">
              <a:latin typeface="+mj-lt"/>
            </a:endParaRPr>
          </a:p>
          <a:p>
            <a:pPr marL="108000" lvl="0" indent="0">
              <a:spcAft>
                <a:spcPts val="0"/>
              </a:spcAft>
              <a:buNone/>
            </a:pPr>
            <a:r>
              <a:rPr lang="en-GB" sz="1600" dirty="0">
                <a:latin typeface="+mj-lt"/>
              </a:rPr>
              <a:t>2. Push Insert in the menu of Position</a:t>
            </a:r>
          </a:p>
          <a:p>
            <a:pPr marL="108000" lvl="0" indent="0">
              <a:spcAft>
                <a:spcPts val="0"/>
              </a:spcAft>
              <a:buNone/>
            </a:pPr>
            <a:r>
              <a:rPr lang="en-GB" sz="1600" dirty="0">
                <a:latin typeface="+mj-lt"/>
              </a:rPr>
              <a:t>3. Application running</a:t>
            </a:r>
          </a:p>
          <a:p>
            <a:pPr lvl="0">
              <a:spcAft>
                <a:spcPts val="0"/>
              </a:spcAft>
              <a:buSzPct val="45000"/>
              <a:buFont typeface="StarSymbol"/>
              <a:buChar char="●"/>
            </a:pPr>
            <a:r>
              <a:rPr lang="en-IN" sz="1800" dirty="0">
                <a:latin typeface="+mj-lt"/>
              </a:rPr>
              <a:t>Data acquisition</a:t>
            </a:r>
          </a:p>
          <a:p>
            <a:pPr lvl="0">
              <a:spcAft>
                <a:spcPts val="0"/>
              </a:spcAft>
              <a:buSzPct val="45000"/>
              <a:buFont typeface="StarSymbol"/>
              <a:buChar char="●"/>
            </a:pPr>
            <a:r>
              <a:rPr lang="en-IN" sz="1800" dirty="0">
                <a:latin typeface="+mj-lt"/>
              </a:rPr>
              <a:t>Store number of pulses needed for background calculation</a:t>
            </a:r>
          </a:p>
          <a:p>
            <a:pPr lvl="0">
              <a:spcAft>
                <a:spcPts val="0"/>
              </a:spcAft>
              <a:buSzPct val="45000"/>
              <a:buFont typeface="StarSymbol"/>
              <a:buChar char="●"/>
            </a:pPr>
            <a:r>
              <a:rPr lang="en-IN" sz="1800" dirty="0">
                <a:latin typeface="+mj-lt"/>
              </a:rPr>
              <a:t>Each #</a:t>
            </a:r>
            <a:r>
              <a:rPr lang="en-IN" sz="1800" dirty="0" err="1">
                <a:latin typeface="+mj-lt"/>
              </a:rPr>
              <a:t>Acq</a:t>
            </a:r>
            <a:r>
              <a:rPr lang="en-IN" sz="1800" dirty="0">
                <a:latin typeface="+mj-lt"/>
              </a:rPr>
              <a:t> Pulses:</a:t>
            </a:r>
          </a:p>
          <a:p>
            <a:pPr marL="864000" lvl="3" indent="0" hangingPunct="0">
              <a:spcAft>
                <a:spcPts val="0"/>
              </a:spcAft>
              <a:buNone/>
            </a:pPr>
            <a:r>
              <a:rPr lang="en-IN" sz="1600" dirty="0">
                <a:latin typeface="+mj-lt"/>
                <a:ea typeface="DejaVu Sans" pitchFamily="2"/>
                <a:cs typeface="Tahoma" pitchFamily="2"/>
              </a:rPr>
              <a:t>Background subtraction calculation.</a:t>
            </a:r>
          </a:p>
          <a:p>
            <a:pPr marL="864000" lvl="3" indent="0" hangingPunct="0">
              <a:spcAft>
                <a:spcPts val="0"/>
              </a:spcAft>
              <a:buNone/>
            </a:pPr>
            <a:r>
              <a:rPr lang="en-IN" sz="1600" dirty="0">
                <a:latin typeface="+mj-lt"/>
                <a:ea typeface="DejaVu Sans" pitchFamily="2"/>
                <a:cs typeface="Tahoma" pitchFamily="2"/>
              </a:rPr>
              <a:t>Statistics calculation.</a:t>
            </a:r>
          </a:p>
          <a:p>
            <a:pPr lvl="0">
              <a:spcAft>
                <a:spcPts val="0"/>
              </a:spcAft>
            </a:pPr>
            <a:endParaRPr lang="en-GB" sz="1600" dirty="0">
              <a:latin typeface="+mj-lt"/>
            </a:endParaRPr>
          </a:p>
          <a:p>
            <a:pPr marL="108000" lvl="0" indent="0">
              <a:spcAft>
                <a:spcPts val="0"/>
              </a:spcAft>
              <a:buNone/>
            </a:pPr>
            <a:r>
              <a:rPr lang="en-GB" sz="1600" dirty="0">
                <a:latin typeface="+mj-lt"/>
              </a:rPr>
              <a:t>4. Push Retract in the menu of Position</a:t>
            </a:r>
          </a:p>
        </p:txBody>
      </p:sp>
      <p:sp>
        <p:nvSpPr>
          <p:cNvPr id="4" name="Freeform: Shape 3">
            <a:extLst>
              <a:ext uri="{FF2B5EF4-FFF2-40B4-BE49-F238E27FC236}">
                <a16:creationId xmlns:a16="http://schemas.microsoft.com/office/drawing/2014/main" xmlns="" id="{22C6888C-E21F-4054-99B6-AFF1139C9B05}"/>
              </a:ext>
            </a:extLst>
          </p:cNvPr>
          <p:cNvSpPr/>
          <p:nvPr/>
        </p:nvSpPr>
        <p:spPr>
          <a:xfrm>
            <a:off x="225000" y="1619693"/>
            <a:ext cx="9432000" cy="864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80">
            <a:solidFill>
              <a:schemeClr val="tx1"/>
            </a:solidFill>
            <a:prstDash val="solid"/>
          </a:ln>
        </p:spPr>
        <p:txBody>
          <a:bodyPr vert="horz" wrap="none" lIns="99360" tIns="54360" rIns="99360" bIns="5436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
        <p:nvSpPr>
          <p:cNvPr id="5" name="Freeform: Shape 4">
            <a:extLst>
              <a:ext uri="{FF2B5EF4-FFF2-40B4-BE49-F238E27FC236}">
                <a16:creationId xmlns:a16="http://schemas.microsoft.com/office/drawing/2014/main" xmlns="" id="{96636FAB-F7B0-48E8-8A80-BD6B2BCA2509}"/>
              </a:ext>
            </a:extLst>
          </p:cNvPr>
          <p:cNvSpPr/>
          <p:nvPr/>
        </p:nvSpPr>
        <p:spPr>
          <a:xfrm>
            <a:off x="216000" y="2520000"/>
            <a:ext cx="9432000" cy="414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80">
            <a:solidFill>
              <a:schemeClr val="tx1"/>
            </a:solidFill>
            <a:prstDash val="solid"/>
          </a:ln>
        </p:spPr>
        <p:txBody>
          <a:bodyPr vert="horz" wrap="none" lIns="99360" tIns="54360" rIns="99360" bIns="5436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Tree>
    <p:extLst>
      <p:ext uri="{BB962C8B-B14F-4D97-AF65-F5344CB8AC3E}">
        <p14:creationId xmlns:p14="http://schemas.microsoft.com/office/powerpoint/2010/main" val="4172348409"/>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xmlns="" id="{B1AFA219-0D9E-432B-A288-CD37F96838A6}"/>
              </a:ext>
            </a:extLst>
          </p:cNvPr>
          <p:cNvSpPr>
            <a:spLocks noGrp="1"/>
          </p:cNvSpPr>
          <p:nvPr>
            <p:ph type="dt" sz="half" idx="10"/>
          </p:nvPr>
        </p:nvSpPr>
        <p:spPr/>
        <p:txBody>
          <a:bodyPr/>
          <a:lstStyle/>
          <a:p>
            <a:pPr lvl="0"/>
            <a:r>
              <a:rPr lang="en-IN" dirty="0">
                <a:latin typeface="+mj-lt"/>
              </a:rPr>
              <a:t>FC Control CDR</a:t>
            </a:r>
          </a:p>
        </p:txBody>
      </p:sp>
      <p:sp>
        <p:nvSpPr>
          <p:cNvPr id="7" name="Slide Number Placeholder 3">
            <a:extLst>
              <a:ext uri="{FF2B5EF4-FFF2-40B4-BE49-F238E27FC236}">
                <a16:creationId xmlns:a16="http://schemas.microsoft.com/office/drawing/2014/main" xmlns="" id="{A7FA86DF-6B82-4349-B9D6-3971991E5DE0}"/>
              </a:ext>
            </a:extLst>
          </p:cNvPr>
          <p:cNvSpPr>
            <a:spLocks noGrp="1"/>
          </p:cNvSpPr>
          <p:nvPr>
            <p:ph type="sldNum" sz="quarter" idx="12"/>
          </p:nvPr>
        </p:nvSpPr>
        <p:spPr/>
        <p:txBody>
          <a:bodyPr/>
          <a:lstStyle/>
          <a:p>
            <a:pPr lvl="0"/>
            <a:fld id="{520F31D8-D459-44F7-A0C9-EEB283402C5D}" type="slidenum">
              <a:t>57</a:t>
            </a:fld>
            <a:endParaRPr lang="en-IN"/>
          </a:p>
        </p:txBody>
      </p:sp>
      <p:sp>
        <p:nvSpPr>
          <p:cNvPr id="2" name="Title 1">
            <a:extLst>
              <a:ext uri="{FF2B5EF4-FFF2-40B4-BE49-F238E27FC236}">
                <a16:creationId xmlns:a16="http://schemas.microsoft.com/office/drawing/2014/main" xmlns="" id="{32E12EB3-1EAE-4DE1-AB38-A9463281AE90}"/>
              </a:ext>
            </a:extLst>
          </p:cNvPr>
          <p:cNvSpPr txBox="1">
            <a:spLocks noGrp="1"/>
          </p:cNvSpPr>
          <p:nvPr>
            <p:ph type="title" idx="4294967295"/>
          </p:nvPr>
        </p:nvSpPr>
        <p:spPr>
          <a:xfrm>
            <a:off x="360000" y="298106"/>
            <a:ext cx="9360000" cy="677108"/>
          </a:xfrm>
        </p:spPr>
        <p:txBody>
          <a:bodyPr>
            <a:spAutoFit/>
          </a:bodyPr>
          <a:lstStyle/>
          <a:p>
            <a:pPr lvl="0">
              <a:buNone/>
            </a:pPr>
            <a:r>
              <a:rPr lang="en-IN" dirty="0"/>
              <a:t>SW calculation         </a:t>
            </a:r>
          </a:p>
        </p:txBody>
      </p:sp>
      <p:sp>
        <p:nvSpPr>
          <p:cNvPr id="3" name="Text Placeholder 2">
            <a:extLst>
              <a:ext uri="{FF2B5EF4-FFF2-40B4-BE49-F238E27FC236}">
                <a16:creationId xmlns:a16="http://schemas.microsoft.com/office/drawing/2014/main" xmlns="" id="{2F6A7523-1D17-441C-8F77-D5A43BFB6D2A}"/>
              </a:ext>
            </a:extLst>
          </p:cNvPr>
          <p:cNvSpPr txBox="1">
            <a:spLocks noGrp="1"/>
          </p:cNvSpPr>
          <p:nvPr>
            <p:ph type="body" idx="4294967295"/>
          </p:nvPr>
        </p:nvSpPr>
        <p:spPr>
          <a:xfrm>
            <a:off x="360000" y="1440000"/>
            <a:ext cx="9360000" cy="4680000"/>
          </a:xfrm>
          <a:ln w="19080" cap="flat">
            <a:solidFill>
              <a:schemeClr val="tx1"/>
            </a:solidFill>
            <a:prstDash val="solid"/>
            <a:round/>
            <a:tailEnd type="arrow"/>
          </a:ln>
        </p:spPr>
        <p:txBody>
          <a:bodyPr lIns="4320" tIns="4320" rIns="4320" bIns="4320"/>
          <a:lstStyle/>
          <a:p>
            <a:pPr marL="108000" lvl="0" indent="0">
              <a:buNone/>
            </a:pPr>
            <a:r>
              <a:rPr lang="en-GB" sz="2800" b="1" dirty="0">
                <a:latin typeface="+mj-lt"/>
              </a:rPr>
              <a:t>    Background subtraction:</a:t>
            </a:r>
          </a:p>
          <a:p>
            <a:pPr algn="l">
              <a:buClr>
                <a:srgbClr val="000000"/>
              </a:buClr>
            </a:pPr>
            <a:r>
              <a:rPr lang="en-GB" sz="1600" dirty="0">
                <a:latin typeface="+mj-lt"/>
              </a:rPr>
              <a:t>Each number of pulses defined in #</a:t>
            </a:r>
            <a:r>
              <a:rPr lang="en-GB" sz="1600" dirty="0" err="1">
                <a:latin typeface="+mj-lt"/>
              </a:rPr>
              <a:t>Acq</a:t>
            </a:r>
            <a:r>
              <a:rPr lang="en-GB" sz="1600" dirty="0">
                <a:latin typeface="+mj-lt"/>
              </a:rPr>
              <a:t> Pulses</a:t>
            </a:r>
          </a:p>
          <a:p>
            <a:pPr algn="l">
              <a:buClr>
                <a:srgbClr val="000000"/>
              </a:buClr>
            </a:pPr>
            <a:r>
              <a:rPr lang="en-GB" sz="1600" dirty="0">
                <a:latin typeface="+mj-lt"/>
              </a:rPr>
              <a:t>Background subtraction applied to the last income pulse: evaluating pulse.</a:t>
            </a:r>
          </a:p>
          <a:p>
            <a:pPr algn="l">
              <a:buClr>
                <a:srgbClr val="000000"/>
              </a:buClr>
            </a:pPr>
            <a:r>
              <a:rPr lang="en-GB" sz="1600" dirty="0">
                <a:latin typeface="+mj-lt"/>
              </a:rPr>
              <a:t>Statistics calculation.</a:t>
            </a:r>
          </a:p>
          <a:p>
            <a:pPr algn="l">
              <a:buClr>
                <a:srgbClr val="000000"/>
              </a:buClr>
            </a:pPr>
            <a:r>
              <a:rPr lang="en-GB" sz="1600" dirty="0">
                <a:latin typeface="+mj-lt"/>
              </a:rPr>
              <a:t>Background subtraction calculation:</a:t>
            </a:r>
          </a:p>
          <a:p>
            <a:pPr algn="l">
              <a:buClr>
                <a:srgbClr val="000000"/>
              </a:buClr>
            </a:pPr>
            <a:r>
              <a:rPr lang="en-GB" sz="1600" dirty="0">
                <a:latin typeface="+mj-lt"/>
              </a:rPr>
              <a:t>Calculated over the last read pulses.</a:t>
            </a:r>
          </a:p>
          <a:p>
            <a:pPr algn="l">
              <a:buClr>
                <a:srgbClr val="000000"/>
              </a:buClr>
            </a:pPr>
            <a:r>
              <a:rPr lang="en-GB" sz="1600" dirty="0">
                <a:latin typeface="+mj-lt"/>
              </a:rPr>
              <a:t>Number of pulses involved for background subtraction defined in #</a:t>
            </a:r>
            <a:r>
              <a:rPr lang="en-GB" sz="1600" dirty="0" err="1">
                <a:latin typeface="+mj-lt"/>
              </a:rPr>
              <a:t>Bgnd</a:t>
            </a:r>
            <a:r>
              <a:rPr lang="en-GB" sz="1600" dirty="0">
                <a:latin typeface="+mj-lt"/>
              </a:rPr>
              <a:t> Pulses.</a:t>
            </a:r>
          </a:p>
          <a:p>
            <a:pPr algn="l">
              <a:buClr>
                <a:srgbClr val="000000"/>
              </a:buClr>
            </a:pPr>
            <a:r>
              <a:rPr lang="en-GB" sz="1600" dirty="0">
                <a:latin typeface="+mj-lt"/>
              </a:rPr>
              <a:t>Calculates averages of each </a:t>
            </a:r>
            <a:r>
              <a:rPr lang="en-GB" sz="1600" dirty="0" err="1">
                <a:latin typeface="+mj-lt"/>
              </a:rPr>
              <a:t>i</a:t>
            </a:r>
            <a:r>
              <a:rPr lang="en-GB" sz="1600" dirty="0">
                <a:latin typeface="+mj-lt"/>
              </a:rPr>
              <a:t> sample all over the pulse: average[</a:t>
            </a:r>
            <a:r>
              <a:rPr lang="en-GB" sz="1600" dirty="0" err="1">
                <a:latin typeface="+mj-lt"/>
              </a:rPr>
              <a:t>i</a:t>
            </a:r>
            <a:r>
              <a:rPr lang="en-GB" sz="1600" dirty="0">
                <a:latin typeface="+mj-lt"/>
              </a:rPr>
              <a:t>].</a:t>
            </a:r>
          </a:p>
          <a:p>
            <a:pPr algn="l">
              <a:buClr>
                <a:srgbClr val="000000"/>
              </a:buClr>
            </a:pPr>
            <a:r>
              <a:rPr lang="en-GB" sz="1600" dirty="0">
                <a:latin typeface="+mj-lt"/>
              </a:rPr>
              <a:t>If each sample from evaluating sample[</a:t>
            </a:r>
            <a:r>
              <a:rPr lang="en-GB" sz="1600" dirty="0" err="1">
                <a:latin typeface="+mj-lt"/>
              </a:rPr>
              <a:t>i</a:t>
            </a:r>
            <a:r>
              <a:rPr lang="en-GB" sz="1600" dirty="0">
                <a:latin typeface="+mj-lt"/>
              </a:rPr>
              <a:t>] – threshold &gt; average[</a:t>
            </a:r>
            <a:r>
              <a:rPr lang="en-GB" sz="1600" dirty="0" err="1">
                <a:latin typeface="+mj-lt"/>
              </a:rPr>
              <a:t>i</a:t>
            </a:r>
            <a:r>
              <a:rPr lang="en-GB" sz="1600" dirty="0">
                <a:latin typeface="+mj-lt"/>
              </a:rPr>
              <a:t>].</a:t>
            </a:r>
          </a:p>
          <a:p>
            <a:pPr marL="108000" lvl="0" indent="0" algn="l">
              <a:buNone/>
            </a:pPr>
            <a:r>
              <a:rPr lang="en-GB" sz="1600" dirty="0">
                <a:latin typeface="+mj-lt"/>
              </a:rPr>
              <a:t>      then evaluating sample[</a:t>
            </a:r>
            <a:r>
              <a:rPr lang="en-GB" sz="1600" dirty="0" err="1">
                <a:latin typeface="+mj-lt"/>
              </a:rPr>
              <a:t>i</a:t>
            </a:r>
            <a:r>
              <a:rPr lang="en-GB" sz="1600" dirty="0">
                <a:latin typeface="+mj-lt"/>
              </a:rPr>
              <a:t>] = average[</a:t>
            </a:r>
            <a:r>
              <a:rPr lang="en-GB" sz="1600" dirty="0" err="1">
                <a:latin typeface="+mj-lt"/>
              </a:rPr>
              <a:t>i</a:t>
            </a:r>
            <a:r>
              <a:rPr lang="en-GB" sz="1600" dirty="0">
                <a:latin typeface="+mj-lt"/>
              </a:rPr>
              <a:t>].</a:t>
            </a:r>
            <a:endParaRPr lang="en-GB" sz="2800" b="1" dirty="0">
              <a:latin typeface="+mj-lt"/>
            </a:endParaRPr>
          </a:p>
        </p:txBody>
      </p:sp>
      <p:sp>
        <p:nvSpPr>
          <p:cNvPr id="4" name="TextBox 3">
            <a:extLst>
              <a:ext uri="{FF2B5EF4-FFF2-40B4-BE49-F238E27FC236}">
                <a16:creationId xmlns:a16="http://schemas.microsoft.com/office/drawing/2014/main" xmlns="" id="{A695F6A2-CB4C-4EFC-AFC9-09658B914478}"/>
              </a:ext>
            </a:extLst>
          </p:cNvPr>
          <p:cNvSpPr txBox="1"/>
          <p:nvPr/>
        </p:nvSpPr>
        <p:spPr>
          <a:xfrm>
            <a:off x="4500000" y="5544000"/>
            <a:ext cx="4550133" cy="1565578"/>
          </a:xfrm>
          <a:prstGeom prst="rect">
            <a:avLst/>
          </a:prstGeom>
          <a:gradFill>
            <a:gsLst>
              <a:gs pos="0">
                <a:srgbClr val="204A87"/>
              </a:gs>
              <a:gs pos="100000">
                <a:srgbClr val="729FCF"/>
              </a:gs>
            </a:gsLst>
            <a:lin ang="4500000"/>
          </a:gradFill>
          <a:ln>
            <a:noFill/>
          </a:ln>
        </p:spPr>
        <p:txBody>
          <a:bodyPr vert="horz" wrap="none" lIns="90000" tIns="45000" rIns="90000" bIns="45000" anchorCtr="0" compatLnSpc="0">
            <a:spAutoFit/>
          </a:bodyPr>
          <a:lstStyle/>
          <a:p>
            <a:pPr marL="0" marR="0" lvl="0" indent="0" rtl="0" hangingPunct="0">
              <a:lnSpc>
                <a:spcPct val="100000"/>
              </a:lnSpc>
              <a:spcBef>
                <a:spcPts val="0"/>
              </a:spcBef>
              <a:spcAft>
                <a:spcPts val="0"/>
              </a:spcAft>
              <a:buNone/>
              <a:tabLst/>
              <a:defRPr lang="en-GB"/>
            </a:pPr>
            <a:r>
              <a:rPr lang="en-GB" sz="2800" b="1" i="0" u="none" strike="noStrike" kern="1200" dirty="0">
                <a:ln>
                  <a:noFill/>
                </a:ln>
                <a:latin typeface="+mj-lt"/>
                <a:ea typeface="DejaVu Sans" pitchFamily="2"/>
                <a:cs typeface="Lohit Hindi" pitchFamily="2"/>
              </a:rPr>
              <a:t>Calculated statistical values:</a:t>
            </a:r>
          </a:p>
          <a:p>
            <a:pPr marL="0" marR="0" lvl="0" indent="0" rtl="0" hangingPunct="0">
              <a:lnSpc>
                <a:spcPct val="100000"/>
              </a:lnSpc>
              <a:spcBef>
                <a:spcPts val="0"/>
              </a:spcBef>
              <a:spcAft>
                <a:spcPts val="0"/>
              </a:spcAft>
              <a:buNone/>
              <a:tabLst/>
              <a:defRPr lang="en-GB"/>
            </a:pPr>
            <a:r>
              <a:rPr lang="en-GB" sz="1800" b="0" i="0" u="none" strike="noStrike" kern="1200" dirty="0">
                <a:ln>
                  <a:noFill/>
                </a:ln>
                <a:latin typeface="+mj-lt"/>
                <a:ea typeface="DejaVu Sans" pitchFamily="2"/>
                <a:cs typeface="Lohit Hindi" pitchFamily="2"/>
              </a:rPr>
              <a:t>• Peak current value.</a:t>
            </a:r>
          </a:p>
          <a:p>
            <a:pPr marL="0" marR="0" lvl="0" indent="0" rtl="0" hangingPunct="0">
              <a:lnSpc>
                <a:spcPct val="100000"/>
              </a:lnSpc>
              <a:spcBef>
                <a:spcPts val="0"/>
              </a:spcBef>
              <a:spcAft>
                <a:spcPts val="0"/>
              </a:spcAft>
              <a:buNone/>
              <a:tabLst/>
              <a:defRPr lang="en-GB"/>
            </a:pPr>
            <a:r>
              <a:rPr lang="en-GB" sz="1800" b="0" i="0" u="none" strike="noStrike" kern="1200" dirty="0">
                <a:ln>
                  <a:noFill/>
                </a:ln>
                <a:latin typeface="+mj-lt"/>
                <a:ea typeface="DejaVu Sans" pitchFamily="2"/>
                <a:cs typeface="Lohit Hindi" pitchFamily="2"/>
              </a:rPr>
              <a:t>• Minimum current value.</a:t>
            </a:r>
          </a:p>
          <a:p>
            <a:pPr marL="0" marR="0" lvl="0" indent="0" rtl="0" hangingPunct="0">
              <a:lnSpc>
                <a:spcPct val="100000"/>
              </a:lnSpc>
              <a:spcBef>
                <a:spcPts val="0"/>
              </a:spcBef>
              <a:spcAft>
                <a:spcPts val="0"/>
              </a:spcAft>
              <a:buNone/>
              <a:tabLst/>
              <a:defRPr lang="en-GB"/>
            </a:pPr>
            <a:r>
              <a:rPr lang="en-GB" sz="1800" b="0" i="0" u="none" strike="noStrike" kern="1200" dirty="0">
                <a:ln>
                  <a:noFill/>
                </a:ln>
                <a:latin typeface="+mj-lt"/>
                <a:ea typeface="DejaVu Sans" pitchFamily="2"/>
                <a:cs typeface="Lohit Hindi" pitchFamily="2"/>
              </a:rPr>
              <a:t>• Standard deviation.</a:t>
            </a:r>
          </a:p>
          <a:p>
            <a:pPr marL="0" marR="0" lvl="0" indent="0" rtl="0" hangingPunct="0">
              <a:lnSpc>
                <a:spcPct val="100000"/>
              </a:lnSpc>
              <a:spcBef>
                <a:spcPts val="0"/>
              </a:spcBef>
              <a:spcAft>
                <a:spcPts val="0"/>
              </a:spcAft>
              <a:buNone/>
              <a:tabLst/>
              <a:defRPr lang="en-GB"/>
            </a:pPr>
            <a:r>
              <a:rPr lang="en-GB" sz="1800" b="0" i="0" u="none" strike="noStrike" kern="1200" dirty="0">
                <a:ln>
                  <a:noFill/>
                </a:ln>
                <a:latin typeface="+mj-lt"/>
                <a:ea typeface="DejaVu Sans" pitchFamily="2"/>
                <a:cs typeface="Lohit Hindi" pitchFamily="2"/>
              </a:rPr>
              <a:t>• Average current value.</a:t>
            </a:r>
          </a:p>
        </p:txBody>
      </p:sp>
    </p:spTree>
    <p:extLst>
      <p:ext uri="{BB962C8B-B14F-4D97-AF65-F5344CB8AC3E}">
        <p14:creationId xmlns:p14="http://schemas.microsoft.com/office/powerpoint/2010/main" val="3069194625"/>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Date Placeholder 1">
            <a:extLst>
              <a:ext uri="{FF2B5EF4-FFF2-40B4-BE49-F238E27FC236}">
                <a16:creationId xmlns:a16="http://schemas.microsoft.com/office/drawing/2014/main" xmlns="" id="{754ECA24-50AA-4BAC-BED6-69C34EED84CD}"/>
              </a:ext>
            </a:extLst>
          </p:cNvPr>
          <p:cNvSpPr>
            <a:spLocks noGrp="1"/>
          </p:cNvSpPr>
          <p:nvPr>
            <p:ph type="dt" sz="half" idx="10"/>
          </p:nvPr>
        </p:nvSpPr>
        <p:spPr/>
        <p:txBody>
          <a:bodyPr/>
          <a:lstStyle/>
          <a:p>
            <a:pPr lvl="0"/>
            <a:r>
              <a:rPr lang="en-IN" dirty="0">
                <a:latin typeface="+mj-lt"/>
              </a:rPr>
              <a:t>FC Control CDR</a:t>
            </a:r>
          </a:p>
        </p:txBody>
      </p:sp>
      <p:sp>
        <p:nvSpPr>
          <p:cNvPr id="9" name="Slide Number Placeholder 3">
            <a:extLst>
              <a:ext uri="{FF2B5EF4-FFF2-40B4-BE49-F238E27FC236}">
                <a16:creationId xmlns:a16="http://schemas.microsoft.com/office/drawing/2014/main" xmlns="" id="{CBB4F9C6-F7DB-4E1A-BB5D-AADD74C4EFD3}"/>
              </a:ext>
            </a:extLst>
          </p:cNvPr>
          <p:cNvSpPr>
            <a:spLocks noGrp="1"/>
          </p:cNvSpPr>
          <p:nvPr>
            <p:ph type="sldNum" sz="quarter" idx="12"/>
          </p:nvPr>
        </p:nvSpPr>
        <p:spPr/>
        <p:txBody>
          <a:bodyPr/>
          <a:lstStyle/>
          <a:p>
            <a:pPr lvl="0"/>
            <a:fld id="{14D53F28-F738-4F70-B545-8F6E49678BBA}" type="slidenum">
              <a:t>58</a:t>
            </a:fld>
            <a:endParaRPr lang="en-IN"/>
          </a:p>
        </p:txBody>
      </p:sp>
      <p:sp>
        <p:nvSpPr>
          <p:cNvPr id="2" name="Title 1">
            <a:extLst>
              <a:ext uri="{FF2B5EF4-FFF2-40B4-BE49-F238E27FC236}">
                <a16:creationId xmlns:a16="http://schemas.microsoft.com/office/drawing/2014/main" xmlns="" id="{0EDD2791-5E38-4418-B5CC-2C7AB1A0A185}"/>
              </a:ext>
            </a:extLst>
          </p:cNvPr>
          <p:cNvSpPr txBox="1">
            <a:spLocks noGrp="1"/>
          </p:cNvSpPr>
          <p:nvPr>
            <p:ph type="title" idx="4294967295"/>
          </p:nvPr>
        </p:nvSpPr>
        <p:spPr>
          <a:xfrm>
            <a:off x="360000" y="298106"/>
            <a:ext cx="9360000" cy="677108"/>
          </a:xfrm>
        </p:spPr>
        <p:txBody>
          <a:bodyPr>
            <a:spAutoFit/>
          </a:bodyPr>
          <a:lstStyle/>
          <a:p>
            <a:pPr lvl="0">
              <a:buNone/>
            </a:pPr>
            <a:r>
              <a:rPr lang="en-IN" dirty="0"/>
              <a:t>SW: Interlocks        </a:t>
            </a:r>
          </a:p>
        </p:txBody>
      </p:sp>
      <p:sp>
        <p:nvSpPr>
          <p:cNvPr id="3" name="Text Placeholder 2">
            <a:extLst>
              <a:ext uri="{FF2B5EF4-FFF2-40B4-BE49-F238E27FC236}">
                <a16:creationId xmlns:a16="http://schemas.microsoft.com/office/drawing/2014/main" xmlns="" id="{07D4C2E4-0699-454D-BA96-90D42521D497}"/>
              </a:ext>
            </a:extLst>
          </p:cNvPr>
          <p:cNvSpPr txBox="1">
            <a:spLocks noGrp="1"/>
          </p:cNvSpPr>
          <p:nvPr>
            <p:ph type="body" idx="4294967295"/>
          </p:nvPr>
        </p:nvSpPr>
        <p:spPr>
          <a:xfrm>
            <a:off x="360000" y="1440000"/>
            <a:ext cx="9360000" cy="5472000"/>
          </a:xfrm>
        </p:spPr>
        <p:txBody>
          <a:bodyPr/>
          <a:lstStyle/>
          <a:p>
            <a:pPr lvl="0">
              <a:spcAft>
                <a:spcPts val="0"/>
              </a:spcAft>
            </a:pPr>
            <a:endParaRPr lang="en-GB" sz="1800" dirty="0">
              <a:latin typeface="+mj-lt"/>
            </a:endParaRPr>
          </a:p>
          <a:p>
            <a:pPr marL="108000" lvl="0" indent="0">
              <a:spcAft>
                <a:spcPts val="0"/>
              </a:spcAft>
              <a:buNone/>
            </a:pPr>
            <a:r>
              <a:rPr lang="en-GB" sz="1800" dirty="0">
                <a:latin typeface="+mj-lt"/>
              </a:rPr>
              <a:t>Cooling and interlocks control on Interlocks PLC.</a:t>
            </a:r>
          </a:p>
          <a:p>
            <a:pPr lvl="0">
              <a:spcAft>
                <a:spcPts val="0"/>
              </a:spcAft>
            </a:pPr>
            <a:endParaRPr lang="en-GB" sz="1800" dirty="0">
              <a:latin typeface="+mj-lt"/>
            </a:endParaRPr>
          </a:p>
          <a:p>
            <a:pPr marL="108000" lvl="0" indent="0">
              <a:spcAft>
                <a:spcPts val="0"/>
              </a:spcAft>
              <a:buNone/>
            </a:pPr>
            <a:r>
              <a:rPr lang="en-GB" sz="1800" dirty="0">
                <a:latin typeface="+mj-lt"/>
              </a:rPr>
              <a:t>Inputs to interlocks PLC:</a:t>
            </a:r>
          </a:p>
          <a:p>
            <a:pPr lvl="0">
              <a:spcAft>
                <a:spcPts val="0"/>
              </a:spcAft>
              <a:buSzPct val="45000"/>
              <a:buFont typeface="StarSymbol"/>
              <a:buChar char="●"/>
            </a:pPr>
            <a:r>
              <a:rPr lang="en-GB" sz="1800" dirty="0">
                <a:latin typeface="+mj-lt"/>
              </a:rPr>
              <a:t>Water cooling temperature.</a:t>
            </a:r>
          </a:p>
          <a:p>
            <a:pPr lvl="0" algn="l">
              <a:spcAft>
                <a:spcPts val="0"/>
              </a:spcAft>
              <a:buSzPct val="45000"/>
              <a:buFont typeface="StarSymbol"/>
              <a:buChar char="●"/>
            </a:pPr>
            <a:r>
              <a:rPr lang="en-GB" sz="1800" dirty="0">
                <a:latin typeface="+mj-lt"/>
              </a:rPr>
              <a:t>Water pressure at input/output.</a:t>
            </a:r>
          </a:p>
          <a:p>
            <a:pPr lvl="0">
              <a:spcAft>
                <a:spcPts val="0"/>
              </a:spcAft>
              <a:buSzPct val="45000"/>
              <a:buFont typeface="StarSymbol"/>
              <a:buChar char="●"/>
            </a:pPr>
            <a:r>
              <a:rPr lang="en-GB" sz="1800" dirty="0">
                <a:latin typeface="+mj-lt"/>
              </a:rPr>
              <a:t>Power supplies </a:t>
            </a:r>
            <a:r>
              <a:rPr lang="en-GB" sz="1800" dirty="0" err="1">
                <a:latin typeface="+mj-lt"/>
              </a:rPr>
              <a:t>behavior</a:t>
            </a:r>
            <a:r>
              <a:rPr lang="en-GB" sz="1800" dirty="0">
                <a:latin typeface="+mj-lt"/>
              </a:rPr>
              <a:t>.</a:t>
            </a:r>
          </a:p>
          <a:p>
            <a:pPr lvl="0">
              <a:spcAft>
                <a:spcPts val="0"/>
              </a:spcAft>
            </a:pPr>
            <a:endParaRPr lang="en-GB" sz="1800" dirty="0">
              <a:latin typeface="+mj-lt"/>
            </a:endParaRPr>
          </a:p>
          <a:p>
            <a:pPr marL="108000" lvl="0" indent="0">
              <a:spcAft>
                <a:spcPts val="0"/>
              </a:spcAft>
              <a:buNone/>
            </a:pPr>
            <a:r>
              <a:rPr lang="en-GB" sz="1800" dirty="0">
                <a:latin typeface="+mj-lt"/>
              </a:rPr>
              <a:t>Interlocks PLC calculations:</a:t>
            </a:r>
          </a:p>
          <a:p>
            <a:pPr lvl="0">
              <a:spcAft>
                <a:spcPts val="0"/>
              </a:spcAft>
              <a:buSzPct val="45000"/>
              <a:buFont typeface="StarSymbol"/>
              <a:buChar char="●"/>
            </a:pPr>
            <a:r>
              <a:rPr lang="en-GB" sz="1800" dirty="0">
                <a:latin typeface="+mj-lt"/>
              </a:rPr>
              <a:t>Temperature is within normal operational limits.</a:t>
            </a:r>
          </a:p>
          <a:p>
            <a:pPr lvl="0">
              <a:spcAft>
                <a:spcPts val="0"/>
              </a:spcAft>
              <a:buSzPct val="45000"/>
              <a:buFont typeface="StarSymbol"/>
              <a:buChar char="●"/>
            </a:pPr>
            <a:r>
              <a:rPr lang="en-GB" sz="1800" dirty="0">
                <a:latin typeface="+mj-lt"/>
              </a:rPr>
              <a:t>Pressure within normal operational limits.</a:t>
            </a:r>
          </a:p>
          <a:p>
            <a:pPr lvl="0">
              <a:spcAft>
                <a:spcPts val="0"/>
              </a:spcAft>
              <a:buSzPct val="45000"/>
              <a:buFont typeface="StarSymbol"/>
              <a:buChar char="●"/>
            </a:pPr>
            <a:r>
              <a:rPr lang="en-GB" sz="1800" dirty="0">
                <a:latin typeface="+mj-lt"/>
              </a:rPr>
              <a:t>Power supplies are healthy.</a:t>
            </a:r>
          </a:p>
          <a:p>
            <a:pPr lvl="0">
              <a:spcAft>
                <a:spcPts val="0"/>
              </a:spcAft>
              <a:buSzPct val="45000"/>
              <a:buFont typeface="StarSymbol"/>
              <a:buChar char="●"/>
            </a:pPr>
            <a:endParaRPr lang="en-GB" sz="1800" dirty="0">
              <a:latin typeface="+mj-lt"/>
            </a:endParaRPr>
          </a:p>
          <a:p>
            <a:pPr lvl="0">
              <a:spcAft>
                <a:spcPts val="0"/>
              </a:spcAft>
            </a:pPr>
            <a:endParaRPr lang="en-GB" sz="1800" dirty="0">
              <a:latin typeface="+mj-lt"/>
            </a:endParaRPr>
          </a:p>
          <a:p>
            <a:pPr marL="108000" lvl="0" indent="0">
              <a:spcAft>
                <a:spcPts val="0"/>
              </a:spcAft>
              <a:buNone/>
            </a:pPr>
            <a:r>
              <a:rPr lang="en-GB" sz="1800" dirty="0">
                <a:latin typeface="+mj-lt"/>
              </a:rPr>
              <a:t>Output from interlocks PLC to MPS:</a:t>
            </a:r>
          </a:p>
          <a:p>
            <a:pPr lvl="0">
              <a:spcAft>
                <a:spcPts val="0"/>
              </a:spcAft>
              <a:buSzPct val="45000"/>
              <a:buFont typeface="StarSymbol"/>
              <a:buChar char="●"/>
            </a:pPr>
            <a:r>
              <a:rPr lang="en-GB" sz="1800" dirty="0">
                <a:latin typeface="+mj-lt"/>
              </a:rPr>
              <a:t>FC status.</a:t>
            </a:r>
          </a:p>
          <a:p>
            <a:pPr lvl="0">
              <a:spcAft>
                <a:spcPts val="0"/>
              </a:spcAft>
            </a:pPr>
            <a:endParaRPr lang="en-GB" sz="1800" dirty="0">
              <a:latin typeface="+mj-lt"/>
            </a:endParaRPr>
          </a:p>
          <a:p>
            <a:pPr lvl="0">
              <a:spcAft>
                <a:spcPts val="0"/>
              </a:spcAft>
            </a:pPr>
            <a:endParaRPr lang="en-GB" sz="1800" dirty="0">
              <a:latin typeface="+mj-lt"/>
            </a:endParaRPr>
          </a:p>
          <a:p>
            <a:pPr marL="108000" lvl="0" indent="0">
              <a:spcAft>
                <a:spcPts val="0"/>
              </a:spcAft>
              <a:buNone/>
            </a:pPr>
            <a:r>
              <a:rPr lang="en-GB" sz="1800" dirty="0">
                <a:latin typeface="+mj-lt"/>
              </a:rPr>
              <a:t>Input from MPS to IOC through </a:t>
            </a:r>
            <a:r>
              <a:rPr lang="en-GB" sz="1800" dirty="0" err="1">
                <a:latin typeface="+mj-lt"/>
              </a:rPr>
              <a:t>Beckhoff</a:t>
            </a:r>
            <a:r>
              <a:rPr lang="en-GB" sz="1800" dirty="0">
                <a:latin typeface="+mj-lt"/>
              </a:rPr>
              <a:t> </a:t>
            </a:r>
            <a:r>
              <a:rPr lang="en-GB" sz="1800" dirty="0" err="1">
                <a:latin typeface="+mj-lt"/>
              </a:rPr>
              <a:t>EtherCAT</a:t>
            </a:r>
            <a:r>
              <a:rPr lang="en-GB" sz="1800" dirty="0">
                <a:latin typeface="+mj-lt"/>
              </a:rPr>
              <a:t> system:</a:t>
            </a:r>
          </a:p>
          <a:p>
            <a:pPr lvl="0">
              <a:spcAft>
                <a:spcPts val="0"/>
              </a:spcAft>
              <a:buSzPct val="45000"/>
              <a:buFont typeface="StarSymbol"/>
              <a:buChar char="●"/>
            </a:pPr>
            <a:r>
              <a:rPr lang="en-GB" sz="1800" dirty="0">
                <a:latin typeface="+mj-lt"/>
              </a:rPr>
              <a:t>FC permitted to insert: BEAM PERMIT.</a:t>
            </a:r>
          </a:p>
        </p:txBody>
      </p:sp>
      <p:sp>
        <p:nvSpPr>
          <p:cNvPr id="4" name="Freeform: Shape 3">
            <a:extLst>
              <a:ext uri="{FF2B5EF4-FFF2-40B4-BE49-F238E27FC236}">
                <a16:creationId xmlns:a16="http://schemas.microsoft.com/office/drawing/2014/main" xmlns="" id="{BED60EB0-2BE4-4A90-B8DF-66DDCFF7EE48}"/>
              </a:ext>
            </a:extLst>
          </p:cNvPr>
          <p:cNvSpPr/>
          <p:nvPr/>
        </p:nvSpPr>
        <p:spPr>
          <a:xfrm>
            <a:off x="216000" y="2088000"/>
            <a:ext cx="9432000" cy="309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50">
            <a:solidFill>
              <a:schemeClr val="tx1"/>
            </a:solidFill>
            <a:prstDash val="solid"/>
          </a:ln>
        </p:spPr>
        <p:txBody>
          <a:bodyPr vert="horz" wrap="none" lIns="90000" tIns="45000" rIns="90000" bIns="45000" anchor="ctr" anchorCtr="0" compatLnSpc="0">
            <a:noAutofit/>
          </a:bodyPr>
          <a:lstStyle/>
          <a:p>
            <a:pPr marL="0" marR="0" lvl="0" indent="0" algn="ctr"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
        <p:nvSpPr>
          <p:cNvPr id="5" name="Freeform: Shape 4">
            <a:extLst>
              <a:ext uri="{FF2B5EF4-FFF2-40B4-BE49-F238E27FC236}">
                <a16:creationId xmlns:a16="http://schemas.microsoft.com/office/drawing/2014/main" xmlns="" id="{25F63C40-71BE-4EB3-820B-1DDAA77AA16E}"/>
              </a:ext>
            </a:extLst>
          </p:cNvPr>
          <p:cNvSpPr/>
          <p:nvPr/>
        </p:nvSpPr>
        <p:spPr>
          <a:xfrm>
            <a:off x="216000" y="5184000"/>
            <a:ext cx="9432000" cy="936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50">
            <a:solidFill>
              <a:schemeClr val="tx1"/>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
        <p:nvSpPr>
          <p:cNvPr id="6" name="Freeform: Shape 5">
            <a:extLst>
              <a:ext uri="{FF2B5EF4-FFF2-40B4-BE49-F238E27FC236}">
                <a16:creationId xmlns:a16="http://schemas.microsoft.com/office/drawing/2014/main" xmlns="" id="{282A4C2E-9442-4FD4-8F6A-A26B6145C39A}"/>
              </a:ext>
            </a:extLst>
          </p:cNvPr>
          <p:cNvSpPr/>
          <p:nvPr/>
        </p:nvSpPr>
        <p:spPr>
          <a:xfrm>
            <a:off x="216000" y="6120000"/>
            <a:ext cx="9432000" cy="900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19050">
            <a:solidFill>
              <a:schemeClr val="tx1"/>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Tree>
    <p:extLst>
      <p:ext uri="{BB962C8B-B14F-4D97-AF65-F5344CB8AC3E}">
        <p14:creationId xmlns:p14="http://schemas.microsoft.com/office/powerpoint/2010/main" val="3390737532"/>
      </p:ext>
    </p:extLst>
  </p:cSld>
  <p:clrMapOvr>
    <a:masterClrMapping/>
  </p:clrMapOvr>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xmlns="" id="{397293D4-1FCC-44DA-B921-C6937FFD1051}"/>
              </a:ext>
            </a:extLst>
          </p:cNvPr>
          <p:cNvSpPr>
            <a:spLocks noGrp="1"/>
          </p:cNvSpPr>
          <p:nvPr>
            <p:ph type="dt" sz="half" idx="10"/>
          </p:nvPr>
        </p:nvSpPr>
        <p:spPr/>
        <p:txBody>
          <a:bodyPr/>
          <a:lstStyle/>
          <a:p>
            <a:pPr lvl="0"/>
            <a:r>
              <a:rPr lang="en-IN" dirty="0">
                <a:latin typeface="+mj-lt"/>
              </a:rPr>
              <a:t>FC Control CDR</a:t>
            </a:r>
          </a:p>
        </p:txBody>
      </p:sp>
      <p:sp>
        <p:nvSpPr>
          <p:cNvPr id="8" name="Slide Number Placeholder 3">
            <a:extLst>
              <a:ext uri="{FF2B5EF4-FFF2-40B4-BE49-F238E27FC236}">
                <a16:creationId xmlns:a16="http://schemas.microsoft.com/office/drawing/2014/main" xmlns="" id="{3160E5C4-0761-429F-9795-FC60DB9991B6}"/>
              </a:ext>
            </a:extLst>
          </p:cNvPr>
          <p:cNvSpPr>
            <a:spLocks noGrp="1"/>
          </p:cNvSpPr>
          <p:nvPr>
            <p:ph type="sldNum" sz="quarter" idx="12"/>
          </p:nvPr>
        </p:nvSpPr>
        <p:spPr/>
        <p:txBody>
          <a:bodyPr/>
          <a:lstStyle/>
          <a:p>
            <a:pPr lvl="0"/>
            <a:fld id="{15341CAE-B579-4365-803C-AE9813CBC320}" type="slidenum">
              <a:t>59</a:t>
            </a:fld>
            <a:endParaRPr lang="en-IN"/>
          </a:p>
        </p:txBody>
      </p:sp>
      <p:sp>
        <p:nvSpPr>
          <p:cNvPr id="2" name="Title 1">
            <a:extLst>
              <a:ext uri="{FF2B5EF4-FFF2-40B4-BE49-F238E27FC236}">
                <a16:creationId xmlns:a16="http://schemas.microsoft.com/office/drawing/2014/main" xmlns="" id="{27026F02-6641-4A12-B719-97025EC5CA67}"/>
              </a:ext>
            </a:extLst>
          </p:cNvPr>
          <p:cNvSpPr txBox="1">
            <a:spLocks noGrp="1"/>
          </p:cNvSpPr>
          <p:nvPr>
            <p:ph type="title" idx="4294967295"/>
          </p:nvPr>
        </p:nvSpPr>
        <p:spPr>
          <a:xfrm>
            <a:off x="360000" y="298106"/>
            <a:ext cx="9360000" cy="677108"/>
          </a:xfrm>
        </p:spPr>
        <p:txBody>
          <a:bodyPr>
            <a:spAutoFit/>
          </a:bodyPr>
          <a:lstStyle/>
          <a:p>
            <a:pPr lvl="0">
              <a:buNone/>
            </a:pPr>
            <a:r>
              <a:rPr lang="en-IN" dirty="0"/>
              <a:t>SW: Engineering GUI        </a:t>
            </a:r>
          </a:p>
        </p:txBody>
      </p:sp>
      <p:sp>
        <p:nvSpPr>
          <p:cNvPr id="3" name="Text Placeholder 2">
            <a:extLst>
              <a:ext uri="{FF2B5EF4-FFF2-40B4-BE49-F238E27FC236}">
                <a16:creationId xmlns:a16="http://schemas.microsoft.com/office/drawing/2014/main" xmlns="" id="{D46A5729-DE60-4A77-B694-2C9AF42E2FFE}"/>
              </a:ext>
            </a:extLst>
          </p:cNvPr>
          <p:cNvSpPr txBox="1">
            <a:spLocks noGrp="1"/>
          </p:cNvSpPr>
          <p:nvPr>
            <p:ph type="body" idx="4294967295"/>
          </p:nvPr>
        </p:nvSpPr>
        <p:spPr>
          <a:xfrm>
            <a:off x="360000" y="1440000"/>
            <a:ext cx="9360000" cy="5040000"/>
          </a:xfrm>
        </p:spPr>
        <p:txBody>
          <a:bodyPr/>
          <a:lstStyle/>
          <a:p>
            <a:endParaRPr lang="en-IN"/>
          </a:p>
        </p:txBody>
      </p:sp>
      <p:graphicFrame>
        <p:nvGraphicFramePr>
          <p:cNvPr id="4" name="Object 3">
            <a:extLst>
              <a:ext uri="{FF2B5EF4-FFF2-40B4-BE49-F238E27FC236}">
                <a16:creationId xmlns:a16="http://schemas.microsoft.com/office/drawing/2014/main" xmlns="" id="{6B221CEF-FB6F-4B5D-AFE8-D45F050F8A34}"/>
              </a:ext>
            </a:extLst>
          </p:cNvPr>
          <p:cNvGraphicFramePr/>
          <p:nvPr/>
        </p:nvGraphicFramePr>
        <p:xfrm>
          <a:off x="1033559" y="3562920"/>
          <a:ext cx="6119279" cy="1077840"/>
        </p:xfrm>
        <a:graphic>
          <a:graphicData uri="http://schemas.openxmlformats.org/presentationml/2006/ole">
            <mc:AlternateContent xmlns:mc="http://schemas.openxmlformats.org/markup-compatibility/2006">
              <mc:Choice xmlns:v="urn:schemas-microsoft-com:vml" Requires="v">
                <p:oleObj spid="_x0000_s118900" r:id="rId4" imgW="1047896" imgH="1047896" progId="">
                  <p:embed/>
                </p:oleObj>
              </mc:Choice>
              <mc:Fallback>
                <p:oleObj r:id="rId4" imgW="1047896" imgH="1047896" progId="">
                  <p:embed/>
                  <p:pic>
                    <p:nvPicPr>
                      <p:cNvPr id="4" name="Object 3">
                        <a:extLst>
                          <a:ext uri="{FF2B5EF4-FFF2-40B4-BE49-F238E27FC236}">
                            <a16:creationId xmlns:a16="http://schemas.microsoft.com/office/drawing/2014/main" xmlns="" id="{6B221CEF-FB6F-4B5D-AFE8-D45F050F8A34}"/>
                          </a:ext>
                        </a:extLst>
                      </p:cNvPr>
                      <p:cNvPicPr/>
                      <p:nvPr/>
                    </p:nvPicPr>
                    <p:blipFill>
                      <a:blip r:embed="rId5"/>
                      <a:stretch>
                        <a:fillRect/>
                      </a:stretch>
                    </p:blipFill>
                    <p:spPr>
                      <a:xfrm>
                        <a:off x="1033559" y="3562920"/>
                        <a:ext cx="6119279" cy="1077840"/>
                      </a:xfrm>
                      <a:prstGeom prst="rect">
                        <a:avLst/>
                      </a:prstGeom>
                      <a:noFill/>
                      <a:ln>
                        <a:noFill/>
                      </a:ln>
                    </p:spPr>
                  </p:pic>
                </p:oleObj>
              </mc:Fallback>
            </mc:AlternateContent>
          </a:graphicData>
        </a:graphic>
      </p:graphicFrame>
      <p:pic>
        <p:nvPicPr>
          <p:cNvPr id="5" name="Picture 4">
            <a:extLst>
              <a:ext uri="{FF2B5EF4-FFF2-40B4-BE49-F238E27FC236}">
                <a16:creationId xmlns:a16="http://schemas.microsoft.com/office/drawing/2014/main" xmlns="" id="{CC801368-BF2C-4552-80B2-5FA789A9D8DE}"/>
              </a:ext>
            </a:extLst>
          </p:cNvPr>
          <p:cNvPicPr>
            <a:picLocks noChangeAspect="1"/>
          </p:cNvPicPr>
          <p:nvPr/>
        </p:nvPicPr>
        <p:blipFill>
          <a:blip r:embed="rId6">
            <a:lum/>
            <a:alphaModFix/>
          </a:blip>
          <a:srcRect/>
          <a:stretch>
            <a:fillRect/>
          </a:stretch>
        </p:blipFill>
        <p:spPr>
          <a:xfrm>
            <a:off x="144360" y="1403280"/>
            <a:ext cx="9647640" cy="5436720"/>
          </a:xfrm>
          <a:prstGeom prst="rect">
            <a:avLst/>
          </a:prstGeom>
          <a:noFill/>
          <a:ln>
            <a:noFill/>
          </a:ln>
        </p:spPr>
      </p:pic>
    </p:spTree>
    <p:extLst>
      <p:ext uri="{BB962C8B-B14F-4D97-AF65-F5344CB8AC3E}">
        <p14:creationId xmlns:p14="http://schemas.microsoft.com/office/powerpoint/2010/main" val="3695388655"/>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ESS Requirements</a:t>
            </a:r>
          </a:p>
        </p:txBody>
      </p:sp>
      <p:sp>
        <p:nvSpPr>
          <p:cNvPr id="7" name="Content Placeholder 6">
            <a:extLst>
              <a:ext uri="{FF2B5EF4-FFF2-40B4-BE49-F238E27FC236}">
                <a16:creationId xmlns:a16="http://schemas.microsoft.com/office/drawing/2014/main" xmlns="" id="{CED42055-F13B-4B6E-9957-09CA388A9354}"/>
              </a:ext>
            </a:extLst>
          </p:cNvPr>
          <p:cNvSpPr>
            <a:spLocks noGrp="1"/>
          </p:cNvSpPr>
          <p:nvPr>
            <p:ph idx="1"/>
          </p:nvPr>
        </p:nvSpPr>
        <p:spPr/>
        <p:txBody>
          <a:bodyPr/>
          <a:lstStyle/>
          <a:p>
            <a:r>
              <a:rPr lang="en-GB" dirty="0"/>
              <a:t>L4_Requirements_MEBT_PBI_2016-11-09</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6</a:t>
            </a:fld>
            <a:endParaRPr lang="en-IN" dirty="0"/>
          </a:p>
        </p:txBody>
      </p:sp>
      <p:graphicFrame>
        <p:nvGraphicFramePr>
          <p:cNvPr id="4" name="Table 3">
            <a:extLst>
              <a:ext uri="{FF2B5EF4-FFF2-40B4-BE49-F238E27FC236}">
                <a16:creationId xmlns:a16="http://schemas.microsoft.com/office/drawing/2014/main" xmlns="" id="{806BB045-8373-4183-940A-2C46FD56333F}"/>
              </a:ext>
            </a:extLst>
          </p:cNvPr>
          <p:cNvGraphicFramePr>
            <a:graphicFrameLocks noGrp="1"/>
          </p:cNvGraphicFramePr>
          <p:nvPr>
            <p:extLst>
              <p:ext uri="{D42A27DB-BD31-4B8C-83A1-F6EECF244321}">
                <p14:modId xmlns:p14="http://schemas.microsoft.com/office/powerpoint/2010/main" val="2029640200"/>
              </p:ext>
            </p:extLst>
          </p:nvPr>
        </p:nvGraphicFramePr>
        <p:xfrm>
          <a:off x="390236" y="2381909"/>
          <a:ext cx="9474612" cy="4206240"/>
        </p:xfrm>
        <a:graphic>
          <a:graphicData uri="http://schemas.openxmlformats.org/drawingml/2006/table">
            <a:tbl>
              <a:tblPr firstRow="1" firstCol="1" bandRow="1">
                <a:tableStyleId>{5940675A-B579-460E-94D1-54222C63F5DA}</a:tableStyleId>
              </a:tblPr>
              <a:tblGrid>
                <a:gridCol w="956005">
                  <a:extLst>
                    <a:ext uri="{9D8B030D-6E8A-4147-A177-3AD203B41FA5}">
                      <a16:colId xmlns:a16="http://schemas.microsoft.com/office/drawing/2014/main" xmlns="" val="826941792"/>
                    </a:ext>
                  </a:extLst>
                </a:gridCol>
                <a:gridCol w="1016126">
                  <a:extLst>
                    <a:ext uri="{9D8B030D-6E8A-4147-A177-3AD203B41FA5}">
                      <a16:colId xmlns:a16="http://schemas.microsoft.com/office/drawing/2014/main" xmlns="" val="4260150912"/>
                    </a:ext>
                  </a:extLst>
                </a:gridCol>
                <a:gridCol w="1864591">
                  <a:extLst>
                    <a:ext uri="{9D8B030D-6E8A-4147-A177-3AD203B41FA5}">
                      <a16:colId xmlns:a16="http://schemas.microsoft.com/office/drawing/2014/main" xmlns="" val="158583391"/>
                    </a:ext>
                  </a:extLst>
                </a:gridCol>
                <a:gridCol w="5637890">
                  <a:extLst>
                    <a:ext uri="{9D8B030D-6E8A-4147-A177-3AD203B41FA5}">
                      <a16:colId xmlns:a16="http://schemas.microsoft.com/office/drawing/2014/main" xmlns="" val="1140507818"/>
                    </a:ext>
                  </a:extLst>
                </a:gridCol>
              </a:tblGrid>
              <a:tr h="190500">
                <a:tc>
                  <a:txBody>
                    <a:bodyPr/>
                    <a:lstStyle/>
                    <a:p>
                      <a:pPr indent="-37465" algn="ctr">
                        <a:spcAft>
                          <a:spcPts val="0"/>
                        </a:spcAft>
                      </a:pPr>
                      <a:r>
                        <a:rPr lang="es-ES" sz="1200" b="1" dirty="0" err="1">
                          <a:effectLst/>
                        </a:rPr>
                        <a:t>User</a:t>
                      </a:r>
                      <a:r>
                        <a:rPr lang="es-ES" sz="1200" b="1" dirty="0">
                          <a:effectLst/>
                        </a:rPr>
                        <a:t> </a:t>
                      </a:r>
                      <a:r>
                        <a:rPr lang="es-ES" sz="1200" b="1" dirty="0" err="1">
                          <a:effectLst/>
                        </a:rPr>
                        <a:t>Defined</a:t>
                      </a:r>
                      <a:r>
                        <a:rPr lang="es-ES" sz="1200" b="1" dirty="0">
                          <a:effectLst/>
                        </a:rPr>
                        <a:t> ID</a:t>
                      </a:r>
                      <a:endParaRPr lang="en-GB" sz="12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37465" algn="ctr">
                        <a:spcAft>
                          <a:spcPts val="0"/>
                        </a:spcAft>
                      </a:pPr>
                      <a:r>
                        <a:rPr lang="es-ES" sz="1200" b="1">
                          <a:effectLst/>
                        </a:rPr>
                        <a:t>DOORS-ID</a:t>
                      </a:r>
                      <a:endParaRPr lang="en-GB" sz="1200" b="1">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37465" algn="ctr">
                        <a:spcAft>
                          <a:spcPts val="0"/>
                        </a:spcAft>
                      </a:pPr>
                      <a:r>
                        <a:rPr lang="es-ES" sz="1200" b="1">
                          <a:effectLst/>
                        </a:rPr>
                        <a:t>Name</a:t>
                      </a:r>
                      <a:endParaRPr lang="en-GB" sz="1200" b="1">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indent="-37465" algn="ctr">
                        <a:spcAft>
                          <a:spcPts val="0"/>
                        </a:spcAft>
                      </a:pPr>
                      <a:r>
                        <a:rPr lang="es-ES" sz="1200" b="1" dirty="0" err="1">
                          <a:effectLst/>
                        </a:rPr>
                        <a:t>Description</a:t>
                      </a:r>
                      <a:endParaRPr lang="en-GB" sz="1200" b="1"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084260621"/>
                  </a:ext>
                </a:extLst>
              </a:tr>
              <a:tr h="190500">
                <a:tc>
                  <a:txBody>
                    <a:bodyPr/>
                    <a:lstStyle/>
                    <a:p>
                      <a:endParaRPr lang="en-GB" sz="1200" dirty="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l">
                        <a:spcAft>
                          <a:spcPts val="0"/>
                        </a:spcAft>
                      </a:pPr>
                      <a:r>
                        <a:rPr lang="es-ES" sz="1200">
                          <a:effectLst/>
                        </a:rPr>
                        <a:t>MEBT PBI energy range</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a:effectLst/>
                        </a:rPr>
                        <a:t>Proton beam instrumentation in the MEBT section shall function over a proton beam energy range of 3.0 MeV - 3.8 MeV.</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986523177"/>
                  </a:ext>
                </a:extLst>
              </a:tr>
              <a:tr h="190500">
                <a:tc>
                  <a:txBody>
                    <a:bodyPr/>
                    <a:lstStyle/>
                    <a:p>
                      <a:pPr algn="l">
                        <a:spcAft>
                          <a:spcPts val="0"/>
                        </a:spcAft>
                      </a:pPr>
                      <a:r>
                        <a:rPr lang="es-ES" sz="1200" dirty="0">
                          <a:effectLst/>
                        </a:rPr>
                        <a:t>MEBT-L4-PBI-010</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dirty="0">
                          <a:effectLst/>
                        </a:rPr>
                        <a:t>MEBT.PBI-44</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MEBT PBI peak current range</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Proton beam instrumentation in the MEBT section shall function over a peak beam current range of 3 mA to 65 mA.</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821796652"/>
                  </a:ext>
                </a:extLst>
              </a:tr>
              <a:tr h="190500">
                <a:tc>
                  <a:txBody>
                    <a:bodyPr/>
                    <a:lstStyle/>
                    <a:p>
                      <a:pPr algn="l">
                        <a:spcAft>
                          <a:spcPts val="0"/>
                        </a:spcAft>
                      </a:pPr>
                      <a:r>
                        <a:rPr lang="es-ES" sz="1200" dirty="0">
                          <a:effectLst/>
                        </a:rPr>
                        <a:t>MEBT-L4-PBI-340</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dirty="0">
                          <a:effectLst/>
                        </a:rPr>
                        <a:t>MEBT.PBI-77</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a:effectLst/>
                        </a:rPr>
                        <a:t>MEBT invasive measurements beam modes</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All invasive measurements in the MEBT section shall be possible for beam pulse lengths of 5 microseconds at 14 Hz and 50 microseconds at 1 Hz.</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3776328830"/>
                  </a:ext>
                </a:extLst>
              </a:tr>
              <a:tr h="190500">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l">
                        <a:spcAft>
                          <a:spcPts val="0"/>
                        </a:spcAft>
                      </a:pPr>
                      <a:r>
                        <a:rPr lang="en-GB" sz="1200" dirty="0">
                          <a:effectLst/>
                        </a:rPr>
                        <a:t>MEBT beam current invasive calibration measurement</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There shall be a possibility to measure beam current with higher accuracy for calibration purposes in the MEBT section. </a:t>
                      </a:r>
                      <a:r>
                        <a:rPr lang="es-ES" sz="1200">
                          <a:effectLst/>
                        </a:rPr>
                        <a:t>This measurement can be invasive.</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624709762"/>
                  </a:ext>
                </a:extLst>
              </a:tr>
              <a:tr h="190500">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l">
                        <a:spcAft>
                          <a:spcPts val="0"/>
                        </a:spcAft>
                      </a:pPr>
                      <a:r>
                        <a:rPr lang="en-GB" sz="1200" dirty="0">
                          <a:effectLst/>
                        </a:rPr>
                        <a:t>MEBT beam current invasive calibration measurement error</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a:effectLst/>
                        </a:rPr>
                        <a:t>The high accuracy beam current measurement shall have a total measurement error of less than ±0.1 mA.</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706479362"/>
                  </a:ext>
                </a:extLst>
              </a:tr>
              <a:tr h="190500">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l">
                        <a:spcAft>
                          <a:spcPts val="0"/>
                        </a:spcAft>
                      </a:pPr>
                      <a:r>
                        <a:rPr lang="en-GB" sz="1200">
                          <a:effectLst/>
                        </a:rPr>
                        <a:t>MEBT beam current invasive calibration measurement precision</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a:effectLst/>
                        </a:rPr>
                        <a:t>The high accuracy beam current measurement shall have a precision of sigma ≤ 0.01 mA.</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722908836"/>
                  </a:ext>
                </a:extLst>
              </a:tr>
              <a:tr h="190500">
                <a:tc>
                  <a:txBody>
                    <a:bodyPr/>
                    <a:lstStyle/>
                    <a:p>
                      <a:endParaRPr lang="en-GB" sz="1200">
                        <a:effectLst/>
                        <a:latin typeface="Times New Roman" panose="02020603050405020304" pitchFamily="18" charset="0"/>
                      </a:endParaRPr>
                    </a:p>
                  </a:txBody>
                  <a:tcPr marL="68580" marR="68580" marT="0" marB="0" anchor="ctr"/>
                </a:tc>
                <a:tc>
                  <a:txBody>
                    <a:bodyPr/>
                    <a:lstStyle/>
                    <a:p>
                      <a:endParaRPr lang="en-GB" sz="1200">
                        <a:effectLst/>
                        <a:latin typeface="Times New Roman" panose="02020603050405020304" pitchFamily="18" charset="0"/>
                      </a:endParaRPr>
                    </a:p>
                  </a:txBody>
                  <a:tcPr marL="68580" marR="68580" marT="0" marB="0" anchor="ctr"/>
                </a:tc>
                <a:tc>
                  <a:txBody>
                    <a:bodyPr/>
                    <a:lstStyle/>
                    <a:p>
                      <a:pPr algn="l">
                        <a:spcAft>
                          <a:spcPts val="0"/>
                        </a:spcAft>
                      </a:pPr>
                      <a:r>
                        <a:rPr lang="en-GB" sz="1200">
                          <a:effectLst/>
                        </a:rPr>
                        <a:t>MEBT beam current invasive calibration measurement integration time</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a:effectLst/>
                        </a:rPr>
                        <a:t>The high accuracy beam current measurement time resolution, defined as the interval between independent reported measurement readouts, shall be ≤ 1 µs.</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1220821949"/>
                  </a:ext>
                </a:extLst>
              </a:tr>
              <a:tr h="190500">
                <a:tc>
                  <a:txBody>
                    <a:bodyPr/>
                    <a:lstStyle/>
                    <a:p>
                      <a:pPr algn="l">
                        <a:spcAft>
                          <a:spcPts val="0"/>
                        </a:spcAft>
                      </a:pPr>
                      <a:r>
                        <a:rPr lang="es-ES" sz="1200" dirty="0">
                          <a:effectLst/>
                        </a:rPr>
                        <a:t>MEBT-L4-PBI-060</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MEBT.PBI-49</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s-ES" sz="1200">
                          <a:effectLst/>
                        </a:rPr>
                        <a:t>MEBT beam stopper</a:t>
                      </a:r>
                      <a:endParaRPr lang="en-GB" sz="120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tc>
                  <a:txBody>
                    <a:bodyPr/>
                    <a:lstStyle/>
                    <a:p>
                      <a:pPr algn="l">
                        <a:spcAft>
                          <a:spcPts val="0"/>
                        </a:spcAft>
                      </a:pPr>
                      <a:r>
                        <a:rPr lang="en-GB" sz="1200" dirty="0">
                          <a:effectLst/>
                        </a:rPr>
                        <a:t>The MEBT shall be equipped with an </a:t>
                      </a:r>
                      <a:r>
                        <a:rPr lang="en-GB" sz="1200" dirty="0" err="1">
                          <a:effectLst/>
                        </a:rPr>
                        <a:t>insertable</a:t>
                      </a:r>
                      <a:r>
                        <a:rPr lang="en-GB" sz="1200" dirty="0">
                          <a:effectLst/>
                        </a:rPr>
                        <a:t> beam stop.</a:t>
                      </a:r>
                      <a:endParaRPr lang="en-GB" sz="1200" dirty="0">
                        <a:solidFill>
                          <a:srgbClr val="000000"/>
                        </a:solidFill>
                        <a:effectLst/>
                        <a:latin typeface="Times New Roman" panose="02020603050405020304" pitchFamily="18" charset="0"/>
                        <a:ea typeface="Times New Roman" panose="02020603050405020304" pitchFamily="18" charset="0"/>
                      </a:endParaRPr>
                    </a:p>
                  </a:txBody>
                  <a:tcPr marL="68580" marR="68580" marT="0" marB="0" anchor="ctr"/>
                </a:tc>
                <a:extLst>
                  <a:ext uri="{0D108BD9-81ED-4DB2-BD59-A6C34878D82A}">
                    <a16:rowId xmlns:a16="http://schemas.microsoft.com/office/drawing/2014/main" xmlns="" val="587055084"/>
                  </a:ext>
                </a:extLst>
              </a:tr>
            </a:tbl>
          </a:graphicData>
        </a:graphic>
      </p:graphicFrame>
    </p:spTree>
  </p:cSld>
  <p:clrMapOvr>
    <a:masterClrMapping/>
  </p:clrMapOvr>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Date Placeholder 1">
            <a:extLst>
              <a:ext uri="{FF2B5EF4-FFF2-40B4-BE49-F238E27FC236}">
                <a16:creationId xmlns:a16="http://schemas.microsoft.com/office/drawing/2014/main" xmlns="" id="{EE543F05-32D3-4078-AAAB-1E5936B2E5BD}"/>
              </a:ext>
            </a:extLst>
          </p:cNvPr>
          <p:cNvSpPr>
            <a:spLocks noGrp="1"/>
          </p:cNvSpPr>
          <p:nvPr>
            <p:ph type="dt" sz="half" idx="10"/>
          </p:nvPr>
        </p:nvSpPr>
        <p:spPr/>
        <p:txBody>
          <a:bodyPr/>
          <a:lstStyle/>
          <a:p>
            <a:pPr lvl="0"/>
            <a:r>
              <a:rPr lang="en-IN" dirty="0">
                <a:latin typeface="+mj-lt"/>
              </a:rPr>
              <a:t>FC Control CDR</a:t>
            </a:r>
          </a:p>
        </p:txBody>
      </p:sp>
      <p:sp>
        <p:nvSpPr>
          <p:cNvPr id="7" name="Slide Number Placeholder 3">
            <a:extLst>
              <a:ext uri="{FF2B5EF4-FFF2-40B4-BE49-F238E27FC236}">
                <a16:creationId xmlns:a16="http://schemas.microsoft.com/office/drawing/2014/main" xmlns="" id="{BBD67137-5D55-4C90-B80B-AE6B1B9E4F09}"/>
              </a:ext>
            </a:extLst>
          </p:cNvPr>
          <p:cNvSpPr>
            <a:spLocks noGrp="1"/>
          </p:cNvSpPr>
          <p:nvPr>
            <p:ph type="sldNum" sz="quarter" idx="12"/>
          </p:nvPr>
        </p:nvSpPr>
        <p:spPr/>
        <p:txBody>
          <a:bodyPr/>
          <a:lstStyle/>
          <a:p>
            <a:pPr lvl="0"/>
            <a:fld id="{6334FEEE-A401-456F-B878-E021528D0A40}" type="slidenum">
              <a:t>60</a:t>
            </a:fld>
            <a:endParaRPr lang="en-IN"/>
          </a:p>
        </p:txBody>
      </p:sp>
      <p:sp>
        <p:nvSpPr>
          <p:cNvPr id="2" name="Title 1">
            <a:extLst>
              <a:ext uri="{FF2B5EF4-FFF2-40B4-BE49-F238E27FC236}">
                <a16:creationId xmlns:a16="http://schemas.microsoft.com/office/drawing/2014/main" xmlns="" id="{75C223E9-7FCB-4EB0-9735-913EAAE30F13}"/>
              </a:ext>
            </a:extLst>
          </p:cNvPr>
          <p:cNvSpPr txBox="1">
            <a:spLocks noGrp="1"/>
          </p:cNvSpPr>
          <p:nvPr>
            <p:ph type="title" idx="4294967295"/>
          </p:nvPr>
        </p:nvSpPr>
        <p:spPr>
          <a:xfrm>
            <a:off x="360000" y="298106"/>
            <a:ext cx="9360000" cy="677108"/>
          </a:xfrm>
        </p:spPr>
        <p:txBody>
          <a:bodyPr>
            <a:spAutoFit/>
          </a:bodyPr>
          <a:lstStyle/>
          <a:p>
            <a:pPr lvl="0">
              <a:buNone/>
            </a:pPr>
            <a:r>
              <a:rPr lang="en-IN" dirty="0"/>
              <a:t>SW: Engineering GUI fields        </a:t>
            </a:r>
          </a:p>
        </p:txBody>
      </p:sp>
      <p:sp>
        <p:nvSpPr>
          <p:cNvPr id="3" name="Text Placeholder 2">
            <a:extLst>
              <a:ext uri="{FF2B5EF4-FFF2-40B4-BE49-F238E27FC236}">
                <a16:creationId xmlns:a16="http://schemas.microsoft.com/office/drawing/2014/main" xmlns="" id="{FCA32834-C42D-41AE-BEBA-2CF1AF3FC141}"/>
              </a:ext>
            </a:extLst>
          </p:cNvPr>
          <p:cNvSpPr txBox="1">
            <a:spLocks noGrp="1"/>
          </p:cNvSpPr>
          <p:nvPr>
            <p:ph type="body" idx="4294967295"/>
          </p:nvPr>
        </p:nvSpPr>
        <p:spPr>
          <a:xfrm>
            <a:off x="360000" y="1440000"/>
            <a:ext cx="9360000" cy="5040000"/>
          </a:xfrm>
        </p:spPr>
        <p:txBody>
          <a:bodyPr/>
          <a:lstStyle/>
          <a:p>
            <a:pPr lvl="0">
              <a:buSzPct val="45000"/>
              <a:buFont typeface="StarSymbol"/>
              <a:buChar char="●"/>
            </a:pPr>
            <a:r>
              <a:rPr lang="en-GB" sz="2800" dirty="0">
                <a:latin typeface="+mj-lt"/>
              </a:rPr>
              <a:t>Acq420 control: Settings from </a:t>
            </a:r>
            <a:r>
              <a:rPr lang="en-GB" sz="2800" dirty="0" err="1">
                <a:latin typeface="+mj-lt"/>
              </a:rPr>
              <a:t>ifcdaq</a:t>
            </a:r>
            <a:r>
              <a:rPr lang="en-GB" sz="2800" dirty="0">
                <a:latin typeface="+mj-lt"/>
              </a:rPr>
              <a:t> module to control ADC.</a:t>
            </a:r>
          </a:p>
          <a:p>
            <a:pPr lvl="0">
              <a:buSzPct val="45000"/>
              <a:buFont typeface="StarSymbol"/>
              <a:buChar char="●"/>
            </a:pPr>
            <a:r>
              <a:rPr lang="en-GB" sz="2800" dirty="0">
                <a:latin typeface="+mj-lt"/>
              </a:rPr>
              <a:t>Position: Insert / Retract the FC.</a:t>
            </a:r>
          </a:p>
          <a:p>
            <a:pPr lvl="0">
              <a:buSzPct val="45000"/>
              <a:buFont typeface="StarSymbol"/>
              <a:buChar char="●"/>
            </a:pPr>
            <a:r>
              <a:rPr lang="en-GB" sz="2800" dirty="0">
                <a:latin typeface="+mj-lt"/>
              </a:rPr>
              <a:t>High Voltage: </a:t>
            </a:r>
            <a:r>
              <a:rPr lang="en-GB" sz="2800" dirty="0" err="1">
                <a:latin typeface="+mj-lt"/>
              </a:rPr>
              <a:t>Repeller</a:t>
            </a:r>
            <a:r>
              <a:rPr lang="en-GB" sz="2800" dirty="0">
                <a:latin typeface="+mj-lt"/>
              </a:rPr>
              <a:t> control.</a:t>
            </a:r>
          </a:p>
          <a:p>
            <a:pPr lvl="0">
              <a:buSzPct val="45000"/>
              <a:buFont typeface="StarSymbol"/>
              <a:buChar char="●"/>
            </a:pPr>
            <a:r>
              <a:rPr lang="en-GB" sz="2800" dirty="0">
                <a:latin typeface="+mj-lt"/>
              </a:rPr>
              <a:t>Data acquisition: Settings to additional functions.</a:t>
            </a:r>
          </a:p>
          <a:p>
            <a:pPr lvl="0">
              <a:buSzPct val="45000"/>
              <a:buFont typeface="StarSymbol"/>
              <a:buChar char="●"/>
            </a:pPr>
            <a:r>
              <a:rPr lang="en-GB" sz="2800" dirty="0">
                <a:latin typeface="+mj-lt"/>
              </a:rPr>
              <a:t>Statistics: Result values.</a:t>
            </a:r>
          </a:p>
          <a:p>
            <a:pPr lvl="0">
              <a:buSzPct val="45000"/>
              <a:buFont typeface="StarSymbol"/>
              <a:buChar char="●"/>
            </a:pPr>
            <a:r>
              <a:rPr lang="en-GB" sz="2800" dirty="0">
                <a:latin typeface="+mj-lt"/>
              </a:rPr>
              <a:t>Raw data: Raw pulse monitoring.</a:t>
            </a:r>
          </a:p>
          <a:p>
            <a:pPr lvl="0">
              <a:buSzPct val="45000"/>
              <a:buFont typeface="StarSymbol"/>
              <a:buChar char="●"/>
            </a:pPr>
            <a:r>
              <a:rPr lang="en-GB" sz="2800" dirty="0">
                <a:latin typeface="+mj-lt"/>
              </a:rPr>
              <a:t>Background data: Background applied to pulse.</a:t>
            </a:r>
          </a:p>
        </p:txBody>
      </p:sp>
      <p:sp>
        <p:nvSpPr>
          <p:cNvPr id="4" name="Freeform: Shape 3">
            <a:extLst>
              <a:ext uri="{FF2B5EF4-FFF2-40B4-BE49-F238E27FC236}">
                <a16:creationId xmlns:a16="http://schemas.microsoft.com/office/drawing/2014/main" xmlns="" id="{69E770CA-2538-426C-892D-61D4FA029A7A}"/>
              </a:ext>
            </a:extLst>
          </p:cNvPr>
          <p:cNvSpPr/>
          <p:nvPr/>
        </p:nvSpPr>
        <p:spPr>
          <a:xfrm>
            <a:off x="216000" y="1404000"/>
            <a:ext cx="9432000" cy="4248045"/>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chemeClr val="tx1"/>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Tree>
    <p:extLst>
      <p:ext uri="{BB962C8B-B14F-4D97-AF65-F5344CB8AC3E}">
        <p14:creationId xmlns:p14="http://schemas.microsoft.com/office/powerpoint/2010/main" val="1654475331"/>
      </p:ext>
    </p:extLst>
  </p:cSld>
  <p:clrMapOvr>
    <a:masterClrMapping/>
  </p:clrMapOvr>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1">
            <a:extLst>
              <a:ext uri="{FF2B5EF4-FFF2-40B4-BE49-F238E27FC236}">
                <a16:creationId xmlns:a16="http://schemas.microsoft.com/office/drawing/2014/main" xmlns="" id="{572BF995-1BA1-4FA7-99F7-496E5411402B}"/>
              </a:ext>
            </a:extLst>
          </p:cNvPr>
          <p:cNvSpPr>
            <a:spLocks noGrp="1"/>
          </p:cNvSpPr>
          <p:nvPr>
            <p:ph type="dt" sz="half" idx="10"/>
          </p:nvPr>
        </p:nvSpPr>
        <p:spPr/>
        <p:txBody>
          <a:bodyPr/>
          <a:lstStyle/>
          <a:p>
            <a:pPr lvl="0"/>
            <a:r>
              <a:rPr lang="en-IN" dirty="0">
                <a:latin typeface="+mj-lt"/>
              </a:rPr>
              <a:t>FC Control CDR</a:t>
            </a:r>
          </a:p>
        </p:txBody>
      </p:sp>
      <p:sp>
        <p:nvSpPr>
          <p:cNvPr id="8" name="Slide Number Placeholder 3">
            <a:extLst>
              <a:ext uri="{FF2B5EF4-FFF2-40B4-BE49-F238E27FC236}">
                <a16:creationId xmlns:a16="http://schemas.microsoft.com/office/drawing/2014/main" xmlns="" id="{3E5B77DB-CBB7-43CD-AE64-14F97BF4DF6E}"/>
              </a:ext>
            </a:extLst>
          </p:cNvPr>
          <p:cNvSpPr>
            <a:spLocks noGrp="1"/>
          </p:cNvSpPr>
          <p:nvPr>
            <p:ph type="sldNum" sz="quarter" idx="12"/>
          </p:nvPr>
        </p:nvSpPr>
        <p:spPr/>
        <p:txBody>
          <a:bodyPr/>
          <a:lstStyle/>
          <a:p>
            <a:pPr lvl="0"/>
            <a:fld id="{1D93D20A-CCC7-4542-A3AF-478361668680}" type="slidenum">
              <a:t>61</a:t>
            </a:fld>
            <a:endParaRPr lang="en-IN"/>
          </a:p>
        </p:txBody>
      </p:sp>
      <p:sp>
        <p:nvSpPr>
          <p:cNvPr id="2" name="Title 1">
            <a:extLst>
              <a:ext uri="{FF2B5EF4-FFF2-40B4-BE49-F238E27FC236}">
                <a16:creationId xmlns:a16="http://schemas.microsoft.com/office/drawing/2014/main" xmlns="" id="{CC0ACE18-04D8-4478-A086-36D0C527D807}"/>
              </a:ext>
            </a:extLst>
          </p:cNvPr>
          <p:cNvSpPr txBox="1">
            <a:spLocks noGrp="1"/>
          </p:cNvSpPr>
          <p:nvPr>
            <p:ph type="title" idx="4294967295"/>
          </p:nvPr>
        </p:nvSpPr>
        <p:spPr>
          <a:xfrm>
            <a:off x="360000" y="298106"/>
            <a:ext cx="9360000" cy="677108"/>
          </a:xfrm>
        </p:spPr>
        <p:txBody>
          <a:bodyPr>
            <a:spAutoFit/>
          </a:bodyPr>
          <a:lstStyle/>
          <a:p>
            <a:pPr lvl="0">
              <a:buNone/>
            </a:pPr>
            <a:r>
              <a:rPr lang="en-IN" dirty="0"/>
              <a:t>SW: EPICS modules        </a:t>
            </a:r>
          </a:p>
        </p:txBody>
      </p:sp>
      <p:sp>
        <p:nvSpPr>
          <p:cNvPr id="3" name="Text Placeholder 2">
            <a:extLst>
              <a:ext uri="{FF2B5EF4-FFF2-40B4-BE49-F238E27FC236}">
                <a16:creationId xmlns:a16="http://schemas.microsoft.com/office/drawing/2014/main" xmlns="" id="{BE4C3876-7177-4A42-88FF-18CFF42EEB72}"/>
              </a:ext>
            </a:extLst>
          </p:cNvPr>
          <p:cNvSpPr txBox="1">
            <a:spLocks noGrp="1"/>
          </p:cNvSpPr>
          <p:nvPr>
            <p:ph type="body" idx="4294967295"/>
          </p:nvPr>
        </p:nvSpPr>
        <p:spPr>
          <a:xfrm>
            <a:off x="360000" y="1440000"/>
            <a:ext cx="9360000" cy="5040000"/>
          </a:xfrm>
        </p:spPr>
        <p:txBody>
          <a:bodyPr/>
          <a:lstStyle/>
          <a:p>
            <a:pPr lvl="0"/>
            <a:r>
              <a:rPr lang="en-GB" sz="2400" b="1" dirty="0">
                <a:latin typeface="+mj-lt"/>
              </a:rPr>
              <a:t>Drivers needed for HW and VME standardization:</a:t>
            </a:r>
          </a:p>
          <a:p>
            <a:pPr lvl="0">
              <a:buSzPct val="45000"/>
              <a:buFont typeface="StarSymbol"/>
              <a:buChar char="●"/>
            </a:pPr>
            <a:r>
              <a:rPr lang="en-GB" sz="2400" dirty="0" err="1">
                <a:latin typeface="+mj-lt"/>
              </a:rPr>
              <a:t>IOxOS</a:t>
            </a:r>
            <a:r>
              <a:rPr lang="en-GB" sz="2400" dirty="0">
                <a:latin typeface="+mj-lt"/>
              </a:rPr>
              <a:t> VME drivers</a:t>
            </a:r>
          </a:p>
          <a:p>
            <a:pPr lvl="0">
              <a:buSzPct val="45000"/>
              <a:buFont typeface="StarSymbol"/>
              <a:buChar char="●"/>
            </a:pPr>
            <a:r>
              <a:rPr lang="en-GB" sz="2400" dirty="0">
                <a:latin typeface="+mj-lt"/>
              </a:rPr>
              <a:t>MRF (Timing) drivers.</a:t>
            </a:r>
          </a:p>
          <a:p>
            <a:pPr lvl="0"/>
            <a:r>
              <a:rPr lang="en-GB" sz="2400" b="1" dirty="0">
                <a:latin typeface="+mj-lt"/>
              </a:rPr>
              <a:t>EPICS modules for the SW solution:</a:t>
            </a:r>
          </a:p>
          <a:p>
            <a:pPr lvl="0">
              <a:buSzPct val="45000"/>
              <a:buFont typeface="StarSymbol"/>
              <a:buChar char="●"/>
            </a:pPr>
            <a:r>
              <a:rPr lang="en-GB" sz="2400" dirty="0">
                <a:latin typeface="+mj-lt"/>
              </a:rPr>
              <a:t>System and device support related modules: environment, </a:t>
            </a:r>
            <a:r>
              <a:rPr lang="en-GB" sz="2400" dirty="0" err="1">
                <a:latin typeface="+mj-lt"/>
              </a:rPr>
              <a:t>pevdrv</a:t>
            </a:r>
            <a:r>
              <a:rPr lang="en-GB" sz="2400" dirty="0">
                <a:latin typeface="+mj-lt"/>
              </a:rPr>
              <a:t>, nds3epics, nds3, </a:t>
            </a:r>
            <a:r>
              <a:rPr lang="en-GB" sz="2400" dirty="0" err="1">
                <a:latin typeface="+mj-lt"/>
              </a:rPr>
              <a:t>asyn</a:t>
            </a:r>
            <a:endParaRPr lang="en-GB" sz="2400" dirty="0">
              <a:latin typeface="+mj-lt"/>
            </a:endParaRPr>
          </a:p>
          <a:p>
            <a:pPr lvl="0">
              <a:buSzPct val="45000"/>
              <a:buFont typeface="StarSymbol"/>
              <a:buChar char="●"/>
            </a:pPr>
            <a:r>
              <a:rPr lang="en-GB" sz="2400" dirty="0">
                <a:latin typeface="+mj-lt"/>
              </a:rPr>
              <a:t>Specific digitizer hardware related modules: </a:t>
            </a:r>
            <a:r>
              <a:rPr lang="en-GB" sz="2400" dirty="0" err="1">
                <a:latin typeface="+mj-lt"/>
              </a:rPr>
              <a:t>ifcdaq</a:t>
            </a:r>
            <a:endParaRPr lang="en-GB" sz="2400" dirty="0">
              <a:latin typeface="+mj-lt"/>
            </a:endParaRPr>
          </a:p>
          <a:p>
            <a:pPr lvl="0">
              <a:buSzPct val="45000"/>
              <a:buFont typeface="StarSymbol"/>
              <a:buChar char="●"/>
            </a:pPr>
            <a:r>
              <a:rPr lang="en-GB" sz="2400" dirty="0">
                <a:latin typeface="+mj-lt"/>
              </a:rPr>
              <a:t>Event receiver related module:  mrfioc2</a:t>
            </a:r>
          </a:p>
          <a:p>
            <a:pPr lvl="0">
              <a:buSzPct val="45000"/>
              <a:buFont typeface="StarSymbol"/>
              <a:buChar char="●"/>
            </a:pPr>
            <a:r>
              <a:rPr lang="en-GB" sz="2400" dirty="0">
                <a:latin typeface="+mj-lt"/>
              </a:rPr>
              <a:t>Specific application related module: FC_MEBT.</a:t>
            </a:r>
          </a:p>
          <a:p>
            <a:pPr lvl="0">
              <a:buSzPct val="45000"/>
              <a:buFont typeface="StarSymbol"/>
              <a:buChar char="●"/>
            </a:pPr>
            <a:r>
              <a:rPr lang="en-GB" sz="2400" dirty="0">
                <a:latin typeface="+mj-lt"/>
              </a:rPr>
              <a:t>MEBT </a:t>
            </a:r>
            <a:r>
              <a:rPr lang="en-GB" sz="2400" dirty="0" err="1">
                <a:latin typeface="+mj-lt"/>
              </a:rPr>
              <a:t>Ethercat</a:t>
            </a:r>
            <a:r>
              <a:rPr lang="en-GB" sz="2400" dirty="0">
                <a:latin typeface="+mj-lt"/>
              </a:rPr>
              <a:t> related </a:t>
            </a:r>
            <a:r>
              <a:rPr lang="en-GB" sz="2400" dirty="0" err="1">
                <a:latin typeface="+mj-lt"/>
              </a:rPr>
              <a:t>moduel</a:t>
            </a:r>
            <a:r>
              <a:rPr lang="en-GB" sz="2400" dirty="0">
                <a:latin typeface="+mj-lt"/>
              </a:rPr>
              <a:t>: </a:t>
            </a:r>
            <a:r>
              <a:rPr lang="en-GB" sz="2400" dirty="0" err="1">
                <a:latin typeface="+mj-lt"/>
              </a:rPr>
              <a:t>MEBT_ethercat</a:t>
            </a:r>
            <a:r>
              <a:rPr lang="en-GB" sz="2400" dirty="0">
                <a:latin typeface="+mj-lt"/>
              </a:rPr>
              <a:t>.</a:t>
            </a:r>
          </a:p>
        </p:txBody>
      </p:sp>
      <p:sp>
        <p:nvSpPr>
          <p:cNvPr id="4" name="Freeform: Shape 3">
            <a:extLst>
              <a:ext uri="{FF2B5EF4-FFF2-40B4-BE49-F238E27FC236}">
                <a16:creationId xmlns:a16="http://schemas.microsoft.com/office/drawing/2014/main" xmlns="" id="{742521AF-CE4B-43CA-AD0D-96E814017EBA}"/>
              </a:ext>
            </a:extLst>
          </p:cNvPr>
          <p:cNvSpPr/>
          <p:nvPr/>
        </p:nvSpPr>
        <p:spPr>
          <a:xfrm>
            <a:off x="216000" y="1404000"/>
            <a:ext cx="9432000" cy="1548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chemeClr val="tx1"/>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
        <p:nvSpPr>
          <p:cNvPr id="5" name="Freeform: Shape 4">
            <a:extLst>
              <a:ext uri="{FF2B5EF4-FFF2-40B4-BE49-F238E27FC236}">
                <a16:creationId xmlns:a16="http://schemas.microsoft.com/office/drawing/2014/main" xmlns="" id="{3CE49FAE-C059-445F-8D38-E45E0A047875}"/>
              </a:ext>
            </a:extLst>
          </p:cNvPr>
          <p:cNvSpPr/>
          <p:nvPr/>
        </p:nvSpPr>
        <p:spPr>
          <a:xfrm>
            <a:off x="216000" y="1404000"/>
            <a:ext cx="9432000" cy="5292000"/>
          </a:xfrm>
          <a:custGeom>
            <a:avLst/>
            <a:gdLst>
              <a:gd name="f0" fmla="val 0"/>
              <a:gd name="f1" fmla="val 21600"/>
            </a:gdLst>
            <a:ahLst/>
            <a:cxnLst>
              <a:cxn ang="3cd4">
                <a:pos x="hc" y="t"/>
              </a:cxn>
              <a:cxn ang="0">
                <a:pos x="r" y="vc"/>
              </a:cxn>
              <a:cxn ang="cd4">
                <a:pos x="hc" y="b"/>
              </a:cxn>
              <a:cxn ang="cd2">
                <a:pos x="l" y="vc"/>
              </a:cxn>
            </a:cxnLst>
            <a:rect l="l" t="t" r="r" b="b"/>
            <a:pathLst>
              <a:path w="21600" h="21600">
                <a:moveTo>
                  <a:pt x="f0" y="f0"/>
                </a:moveTo>
                <a:lnTo>
                  <a:pt x="f1" y="f0"/>
                </a:lnTo>
                <a:lnTo>
                  <a:pt x="f1" y="f1"/>
                </a:lnTo>
                <a:lnTo>
                  <a:pt x="f0" y="f1"/>
                </a:lnTo>
                <a:lnTo>
                  <a:pt x="f0" y="f0"/>
                </a:lnTo>
                <a:close/>
              </a:path>
            </a:pathLst>
          </a:custGeom>
          <a:noFill/>
          <a:ln w="0">
            <a:solidFill>
              <a:schemeClr val="tx1"/>
            </a:solidFill>
            <a:prstDash val="solid"/>
          </a:ln>
        </p:spPr>
        <p:txBody>
          <a:bodyPr vert="horz" wrap="none" lIns="90000" tIns="45000" rIns="90000" bIns="45000" anchor="ctr" anchorCtr="0" compatLnSpc="0">
            <a:noAutofit/>
          </a:bodyPr>
          <a:lstStyle/>
          <a:p>
            <a:pPr marL="0" marR="0" lvl="0" indent="0" rtl="0" hangingPunct="0">
              <a:lnSpc>
                <a:spcPct val="100000"/>
              </a:lnSpc>
              <a:spcBef>
                <a:spcPts val="0"/>
              </a:spcBef>
              <a:spcAft>
                <a:spcPts val="0"/>
              </a:spcAft>
              <a:buNone/>
              <a:tabLst/>
            </a:pPr>
            <a:endParaRPr lang="en-IN" sz="1800" b="0" i="0" u="none" strike="noStrike" kern="1200">
              <a:ln>
                <a:noFill/>
              </a:ln>
              <a:latin typeface="Arial" pitchFamily="18"/>
              <a:ea typeface="DejaVu Sans" pitchFamily="2"/>
              <a:cs typeface="Lohit Hindi" pitchFamily="2"/>
            </a:endParaRPr>
          </a:p>
        </p:txBody>
      </p:sp>
    </p:spTree>
    <p:extLst>
      <p:ext uri="{BB962C8B-B14F-4D97-AF65-F5344CB8AC3E}">
        <p14:creationId xmlns:p14="http://schemas.microsoft.com/office/powerpoint/2010/main" val="3880165889"/>
      </p:ext>
    </p:extLst>
  </p:cSld>
  <p:clrMapOvr>
    <a:masterClrMapping/>
  </p:clrMapOvr>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A4B2BD8-4C60-4CA9-9973-96BD21F43D01}"/>
              </a:ext>
            </a:extLst>
          </p:cNvPr>
          <p:cNvSpPr>
            <a:spLocks noGrp="1"/>
          </p:cNvSpPr>
          <p:nvPr>
            <p:ph type="title"/>
          </p:nvPr>
        </p:nvSpPr>
        <p:spPr/>
        <p:txBody>
          <a:bodyPr/>
          <a:lstStyle/>
          <a:p>
            <a:pPr>
              <a:buNone/>
            </a:pPr>
            <a:r>
              <a:rPr lang="en-GB" dirty="0" smtClean="0"/>
              <a:t>Complementary </a:t>
            </a:r>
            <a:r>
              <a:rPr lang="en-GB" dirty="0"/>
              <a:t>Information</a:t>
            </a:r>
          </a:p>
        </p:txBody>
      </p:sp>
      <p:sp>
        <p:nvSpPr>
          <p:cNvPr id="3" name="Content Placeholder 2">
            <a:extLst>
              <a:ext uri="{FF2B5EF4-FFF2-40B4-BE49-F238E27FC236}">
                <a16:creationId xmlns:a16="http://schemas.microsoft.com/office/drawing/2014/main" xmlns="" id="{B364BCD4-B26A-4B74-849F-9D4172583639}"/>
              </a:ext>
            </a:extLst>
          </p:cNvPr>
          <p:cNvSpPr>
            <a:spLocks noGrp="1"/>
          </p:cNvSpPr>
          <p:nvPr>
            <p:ph idx="1"/>
          </p:nvPr>
        </p:nvSpPr>
        <p:spPr>
          <a:xfrm>
            <a:off x="215776" y="1411261"/>
            <a:ext cx="9649072" cy="6148414"/>
          </a:xfrm>
        </p:spPr>
        <p:txBody>
          <a:bodyPr/>
          <a:lstStyle/>
          <a:p>
            <a:pPr marL="108000" indent="0">
              <a:spcAft>
                <a:spcPts val="0"/>
              </a:spcAft>
              <a:buNone/>
            </a:pPr>
            <a:r>
              <a:rPr lang="en-GB" sz="2000" b="1" dirty="0"/>
              <a:t>New terms of control under study by ICS.</a:t>
            </a:r>
          </a:p>
          <a:p>
            <a:pPr marL="108000" indent="0">
              <a:spcAft>
                <a:spcPts val="0"/>
              </a:spcAft>
              <a:buNone/>
            </a:pPr>
            <a:endParaRPr lang="en-GB" sz="2000" dirty="0"/>
          </a:p>
          <a:p>
            <a:pPr marL="108000" indent="0">
              <a:spcAft>
                <a:spcPts val="600"/>
              </a:spcAft>
              <a:buNone/>
            </a:pPr>
            <a:r>
              <a:rPr lang="en-GB" sz="2000" b="1" dirty="0"/>
              <a:t>GUI development:</a:t>
            </a:r>
          </a:p>
          <a:p>
            <a:pPr>
              <a:spcAft>
                <a:spcPts val="0"/>
              </a:spcAft>
            </a:pPr>
            <a:r>
              <a:rPr lang="en-GB" sz="2000" dirty="0"/>
              <a:t>Move the CSS BOY OPI to Display Builder.</a:t>
            </a:r>
          </a:p>
          <a:p>
            <a:pPr marL="108000" indent="0">
              <a:spcAft>
                <a:spcPts val="0"/>
              </a:spcAft>
              <a:buNone/>
            </a:pPr>
            <a:endParaRPr lang="en-GB" sz="2000" dirty="0"/>
          </a:p>
          <a:p>
            <a:pPr marL="108000" indent="0">
              <a:spcAft>
                <a:spcPts val="600"/>
              </a:spcAft>
              <a:buNone/>
            </a:pPr>
            <a:r>
              <a:rPr lang="en-GB" sz="2000" b="1" dirty="0"/>
              <a:t>Migration from VME to </a:t>
            </a:r>
            <a:r>
              <a:rPr lang="en-GB" sz="2000" b="1" dirty="0" err="1"/>
              <a:t>mTCA</a:t>
            </a:r>
            <a:r>
              <a:rPr lang="en-GB" sz="2000" b="1" dirty="0"/>
              <a:t>:</a:t>
            </a:r>
          </a:p>
          <a:p>
            <a:pPr>
              <a:spcAft>
                <a:spcPts val="600"/>
              </a:spcAft>
            </a:pPr>
            <a:r>
              <a:rPr lang="en-GB" sz="2000" dirty="0"/>
              <a:t>ICS in the development team at ESS Bilbao.</a:t>
            </a:r>
          </a:p>
          <a:p>
            <a:pPr>
              <a:spcAft>
                <a:spcPts val="600"/>
              </a:spcAft>
            </a:pPr>
            <a:r>
              <a:rPr lang="en-GB" sz="2000" b="1" dirty="0"/>
              <a:t>Date availability of new </a:t>
            </a:r>
            <a:r>
              <a:rPr lang="en-GB" sz="2000" b="1" dirty="0" err="1"/>
              <a:t>mTCA</a:t>
            </a:r>
            <a:r>
              <a:rPr lang="en-GB" sz="2000" b="1" dirty="0"/>
              <a:t> HW to be defined:</a:t>
            </a:r>
          </a:p>
          <a:p>
            <a:pPr lvl="1">
              <a:spcAft>
                <a:spcPts val="600"/>
              </a:spcAft>
            </a:pPr>
            <a:r>
              <a:rPr lang="en-GB" sz="1800" dirty="0"/>
              <a:t>CPU board and Digitized board, HW drivers, and device support under development.</a:t>
            </a:r>
          </a:p>
          <a:p>
            <a:pPr lvl="1">
              <a:spcAft>
                <a:spcPts val="0"/>
              </a:spcAft>
            </a:pPr>
            <a:r>
              <a:rPr lang="en-GB" sz="1800" dirty="0"/>
              <a:t>Event Receiver Board AMC-EVR-300 from MRF, under development.</a:t>
            </a:r>
          </a:p>
          <a:p>
            <a:pPr marL="108000" indent="0">
              <a:spcAft>
                <a:spcPts val="0"/>
              </a:spcAft>
              <a:buNone/>
            </a:pPr>
            <a:endParaRPr lang="en-GB" sz="2000" dirty="0"/>
          </a:p>
          <a:p>
            <a:pPr marL="108000" indent="0">
              <a:spcAft>
                <a:spcPts val="600"/>
              </a:spcAft>
              <a:buNone/>
            </a:pPr>
            <a:r>
              <a:rPr lang="en-GB" sz="2000" b="1" dirty="0" smtClean="0"/>
              <a:t>Changes in the </a:t>
            </a:r>
            <a:r>
              <a:rPr lang="en-GB" sz="2000" b="1" dirty="0"/>
              <a:t>HW, and SW architecture:</a:t>
            </a:r>
          </a:p>
          <a:p>
            <a:pPr>
              <a:spcAft>
                <a:spcPts val="600"/>
              </a:spcAft>
            </a:pPr>
            <a:r>
              <a:rPr lang="en-GB" sz="2000" dirty="0"/>
              <a:t>One CPU: </a:t>
            </a:r>
            <a:r>
              <a:rPr lang="en-GB" sz="2000" dirty="0" err="1"/>
              <a:t>IOxOS</a:t>
            </a:r>
            <a:r>
              <a:rPr lang="en-GB" sz="2000" dirty="0"/>
              <a:t> IFC_1410 </a:t>
            </a:r>
            <a:r>
              <a:rPr lang="en-GB" sz="2000" dirty="0" err="1"/>
              <a:t>QorIQ</a:t>
            </a:r>
            <a:r>
              <a:rPr lang="en-GB" sz="2000" dirty="0"/>
              <a:t> T2081 &amp; </a:t>
            </a:r>
            <a:r>
              <a:rPr lang="en-GB" sz="2000" dirty="0" err="1"/>
              <a:t>Kintex</a:t>
            </a:r>
            <a:r>
              <a:rPr lang="en-GB" sz="2000" dirty="0"/>
              <a:t> </a:t>
            </a:r>
            <a:r>
              <a:rPr lang="en-GB" sz="2000" dirty="0" err="1"/>
              <a:t>UltraScale</a:t>
            </a:r>
            <a:r>
              <a:rPr lang="en-GB" sz="2000" dirty="0"/>
              <a:t> AMC in exclusive for FC.</a:t>
            </a:r>
          </a:p>
          <a:p>
            <a:pPr>
              <a:spcAft>
                <a:spcPts val="600"/>
              </a:spcAft>
            </a:pPr>
            <a:r>
              <a:rPr lang="en-GB" sz="2000" dirty="0"/>
              <a:t>One </a:t>
            </a:r>
            <a:r>
              <a:rPr lang="en-GB" sz="2000" dirty="0" err="1"/>
              <a:t>IOxOS</a:t>
            </a:r>
            <a:r>
              <a:rPr lang="en-GB" sz="2000" dirty="0"/>
              <a:t> FMC ADC3111 8 channels ADC 16-bit 250 </a:t>
            </a:r>
            <a:r>
              <a:rPr lang="en-GB" sz="2000" dirty="0" err="1"/>
              <a:t>Msps</a:t>
            </a:r>
            <a:r>
              <a:rPr lang="en-GB" sz="2000" dirty="0"/>
              <a:t>.</a:t>
            </a:r>
          </a:p>
          <a:p>
            <a:pPr>
              <a:spcAft>
                <a:spcPts val="600"/>
              </a:spcAft>
            </a:pPr>
            <a:r>
              <a:rPr lang="en-GB" sz="2000" dirty="0"/>
              <a:t>One IOC running on the CPU, with </a:t>
            </a:r>
            <a:r>
              <a:rPr lang="en-GB" sz="2000" dirty="0" err="1"/>
              <a:t>Ethercat</a:t>
            </a:r>
            <a:r>
              <a:rPr lang="en-GB" sz="2000" dirty="0"/>
              <a:t> integrated. </a:t>
            </a:r>
          </a:p>
        </p:txBody>
      </p:sp>
      <p:sp>
        <p:nvSpPr>
          <p:cNvPr id="4" name="Date Placeholder 1">
            <a:extLst>
              <a:ext uri="{FF2B5EF4-FFF2-40B4-BE49-F238E27FC236}">
                <a16:creationId xmlns:a16="http://schemas.microsoft.com/office/drawing/2014/main" xmlns="" id="{4EC9720F-64DE-40C9-92A1-5744AF2C5845}"/>
              </a:ext>
            </a:extLst>
          </p:cNvPr>
          <p:cNvSpPr>
            <a:spLocks noGrp="1"/>
          </p:cNvSpPr>
          <p:nvPr>
            <p:ph type="dt" sz="half" idx="10"/>
          </p:nvPr>
        </p:nvSpPr>
        <p:spPr>
          <a:xfrm>
            <a:off x="503999" y="7020000"/>
            <a:ext cx="2348280" cy="388440"/>
          </a:xfrm>
        </p:spPr>
        <p:txBody>
          <a:bodyPr/>
          <a:lstStyle/>
          <a:p>
            <a:pPr lvl="0"/>
            <a:r>
              <a:rPr lang="en-IN" dirty="0">
                <a:latin typeface="+mj-lt"/>
              </a:rPr>
              <a:t>FC Control CDR</a:t>
            </a:r>
          </a:p>
        </p:txBody>
      </p:sp>
    </p:spTree>
    <p:extLst>
      <p:ext uri="{BB962C8B-B14F-4D97-AF65-F5344CB8AC3E}">
        <p14:creationId xmlns:p14="http://schemas.microsoft.com/office/powerpoint/2010/main" val="839800110"/>
      </p:ext>
    </p:extLst>
  </p:cSld>
  <p:clrMapOvr>
    <a:masterClrMapping/>
  </p:clrMapOvr>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63</a:t>
            </a:fld>
            <a:endParaRPr lang="en-IN" dirty="0"/>
          </a:p>
        </p:txBody>
      </p:sp>
      <p:sp>
        <p:nvSpPr>
          <p:cNvPr id="2" name="1 Título"/>
          <p:cNvSpPr txBox="1">
            <a:spLocks noGrp="1"/>
          </p:cNvSpPr>
          <p:nvPr>
            <p:ph type="title" idx="4294967295"/>
          </p:nvPr>
        </p:nvSpPr>
        <p:spPr>
          <a:xfrm>
            <a:off x="0" y="193675"/>
            <a:ext cx="9359900" cy="88582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Summary</a:t>
            </a:r>
          </a:p>
        </p:txBody>
      </p:sp>
      <p:sp>
        <p:nvSpPr>
          <p:cNvPr id="3" name="2 CuadroTexto"/>
          <p:cNvSpPr txBox="1"/>
          <p:nvPr/>
        </p:nvSpPr>
        <p:spPr>
          <a:xfrm>
            <a:off x="1296000" y="1547589"/>
            <a:ext cx="3481764" cy="5577702"/>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800"/>
              </a:spcBef>
              <a:spcAft>
                <a:spcPts val="1800"/>
              </a:spcAft>
              <a:buSzPct val="45000"/>
              <a:buFont typeface="StarSymbol"/>
              <a:buChar char="●"/>
              <a:tabLst/>
            </a:pPr>
            <a:r>
              <a:rPr lang="en-US" sz="2600" b="0" i="0" u="none" strike="noStrike" kern="1200" dirty="0">
                <a:ln>
                  <a:noFill/>
                </a:ln>
                <a:latin typeface="DejaVu Sans" pitchFamily="34"/>
                <a:ea typeface="DejaVu Sans" pitchFamily="2"/>
                <a:cs typeface="Lohit Hindi" pitchFamily="2"/>
              </a:rPr>
              <a:t>Introduction</a:t>
            </a:r>
          </a:p>
          <a:p>
            <a:pPr lvl="0" hangingPunct="0">
              <a:spcBef>
                <a:spcPts val="1800"/>
              </a:spcBef>
              <a:spcAft>
                <a:spcPts val="1800"/>
              </a:spcAft>
            </a:pPr>
            <a:r>
              <a:rPr lang="en-US" sz="2600" dirty="0">
                <a:latin typeface="DejaVu Sans" pitchFamily="34"/>
                <a:ea typeface="DejaVu Sans" pitchFamily="2"/>
                <a:cs typeface="Lohit Hindi" pitchFamily="2"/>
              </a:rPr>
              <a:t>Conceptual Design</a:t>
            </a:r>
            <a:endParaRPr lang="en-US" sz="2600" b="0" i="0" u="none" strike="noStrike" kern="1200" dirty="0">
              <a:ln>
                <a:noFill/>
              </a:ln>
              <a:latin typeface="DejaVu Sans" pitchFamily="34"/>
              <a:ea typeface="DejaVu Sans" pitchFamily="2"/>
              <a:cs typeface="Lohit Hindi" pitchFamily="2"/>
            </a:endParaRPr>
          </a:p>
          <a:p>
            <a:pPr marL="0" marR="0" lvl="0" indent="0" algn="l" rtl="0" hangingPunct="0">
              <a:lnSpc>
                <a:spcPct val="100000"/>
              </a:lnSpc>
              <a:spcBef>
                <a:spcPts val="1800"/>
              </a:spcBef>
              <a:spcAft>
                <a:spcPts val="1800"/>
              </a:spcAft>
              <a:buSzPct val="45000"/>
              <a:buFont typeface="StarSymbol"/>
              <a:buChar char="●"/>
              <a:tabLst/>
            </a:pPr>
            <a:r>
              <a:rPr lang="en-US" sz="2600" dirty="0">
                <a:latin typeface="DejaVu Sans" pitchFamily="34"/>
                <a:ea typeface="DejaVu Sans" pitchFamily="2"/>
                <a:cs typeface="Lohit Hindi" pitchFamily="2"/>
              </a:rPr>
              <a:t>Mechanical Design</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DejaVu Sans" pitchFamily="34"/>
                <a:ea typeface="DejaVu Sans" pitchFamily="2"/>
                <a:cs typeface="Lohit Hindi" pitchFamily="2"/>
              </a:rPr>
              <a:t>Analog Front End</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DejaVu Sans" pitchFamily="34"/>
                <a:ea typeface="DejaVu Sans" pitchFamily="2"/>
                <a:cs typeface="Lohit Hindi" pitchFamily="2"/>
              </a:rPr>
              <a:t>Control System</a:t>
            </a:r>
          </a:p>
          <a:p>
            <a:pPr lvl="0" hangingPunct="0">
              <a:spcBef>
                <a:spcPts val="1800"/>
              </a:spcBef>
              <a:spcAft>
                <a:spcPts val="1800"/>
              </a:spcAft>
            </a:pPr>
            <a:r>
              <a:rPr lang="en-US" sz="2600" dirty="0">
                <a:latin typeface="DejaVu Sans" pitchFamily="34"/>
                <a:ea typeface="DejaVu Sans" pitchFamily="2"/>
                <a:cs typeface="Lohit Hindi" pitchFamily="2"/>
              </a:rPr>
              <a:t>Product Integration</a:t>
            </a:r>
          </a:p>
          <a:p>
            <a:pPr lvl="0" hangingPunct="0">
              <a:spcBef>
                <a:spcPts val="1800"/>
              </a:spcBef>
              <a:spcAft>
                <a:spcPts val="1800"/>
              </a:spcAft>
            </a:pPr>
            <a:r>
              <a:rPr lang="en-US" sz="2600" dirty="0">
                <a:solidFill>
                  <a:schemeClr val="bg1">
                    <a:lumMod val="65000"/>
                  </a:schemeClr>
                </a:solidFill>
                <a:latin typeface="DejaVu Sans" pitchFamily="34"/>
                <a:ea typeface="DejaVu Sans" pitchFamily="2"/>
                <a:cs typeface="Lohit Hindi" pitchFamily="2"/>
              </a:rPr>
              <a:t>Conclusions</a:t>
            </a:r>
          </a:p>
        </p:txBody>
      </p:sp>
    </p:spTree>
    <p:extLst>
      <p:ext uri="{BB962C8B-B14F-4D97-AF65-F5344CB8AC3E}">
        <p14:creationId xmlns:p14="http://schemas.microsoft.com/office/powerpoint/2010/main" val="2932159355"/>
      </p:ext>
    </p:extLst>
  </p:cSld>
  <p:clrMapOvr>
    <a:masterClrMapping/>
  </p:clrMapOvr>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D2426A8-DE46-41F6-A7C0-163D7F444ECF}"/>
              </a:ext>
            </a:extLst>
          </p:cNvPr>
          <p:cNvSpPr>
            <a:spLocks noGrp="1"/>
          </p:cNvSpPr>
          <p:nvPr>
            <p:ph type="title"/>
          </p:nvPr>
        </p:nvSpPr>
        <p:spPr/>
        <p:txBody>
          <a:bodyPr/>
          <a:lstStyle/>
          <a:p>
            <a:pPr>
              <a:buNone/>
            </a:pPr>
            <a:r>
              <a:rPr lang="en-GB" dirty="0"/>
              <a:t>Product Acceptance</a:t>
            </a:r>
          </a:p>
        </p:txBody>
      </p:sp>
      <p:pic>
        <p:nvPicPr>
          <p:cNvPr id="3" name="Picture 2">
            <a:extLst>
              <a:ext uri="{FF2B5EF4-FFF2-40B4-BE49-F238E27FC236}">
                <a16:creationId xmlns:a16="http://schemas.microsoft.com/office/drawing/2014/main" xmlns="" id="{630C0557-1B3E-4B7B-B5A4-6CD77013CB33}"/>
              </a:ext>
            </a:extLst>
          </p:cNvPr>
          <p:cNvPicPr>
            <a:picLocks noChangeAspect="1"/>
          </p:cNvPicPr>
          <p:nvPr/>
        </p:nvPicPr>
        <p:blipFill>
          <a:blip r:embed="rId2"/>
          <a:stretch>
            <a:fillRect/>
          </a:stretch>
        </p:blipFill>
        <p:spPr>
          <a:xfrm>
            <a:off x="1151880" y="1331565"/>
            <a:ext cx="7589520" cy="6065520"/>
          </a:xfrm>
          <a:prstGeom prst="rect">
            <a:avLst/>
          </a:prstGeom>
        </p:spPr>
      </p:pic>
      <p:sp>
        <p:nvSpPr>
          <p:cNvPr id="20" name="3 Marcador de número de diapositiva">
            <a:extLst>
              <a:ext uri="{FF2B5EF4-FFF2-40B4-BE49-F238E27FC236}">
                <a16:creationId xmlns:a16="http://schemas.microsoft.com/office/drawing/2014/main" xmlns="" id="{D68526E6-3CF5-4AE9-8324-4E00E43580C0}"/>
              </a:ext>
            </a:extLst>
          </p:cNvPr>
          <p:cNvSpPr>
            <a:spLocks noGrp="1"/>
          </p:cNvSpPr>
          <p:nvPr>
            <p:ph type="sldNum" sz="quarter" idx="12"/>
          </p:nvPr>
        </p:nvSpPr>
        <p:spPr>
          <a:xfrm>
            <a:off x="7227360" y="7020000"/>
            <a:ext cx="2348280" cy="388440"/>
          </a:xfrm>
        </p:spPr>
        <p:txBody>
          <a:bodyPr/>
          <a:lstStyle/>
          <a:p>
            <a:pPr lvl="0"/>
            <a:fld id="{38FA0D7A-CAB0-475C-9317-E2CE08CE7B40}" type="slidenum">
              <a:rPr/>
              <a:pPr lvl="0"/>
              <a:t>64</a:t>
            </a:fld>
            <a:endParaRPr lang="en-IN" dirty="0"/>
          </a:p>
        </p:txBody>
      </p:sp>
    </p:spTree>
    <p:extLst>
      <p:ext uri="{BB962C8B-B14F-4D97-AF65-F5344CB8AC3E}">
        <p14:creationId xmlns:p14="http://schemas.microsoft.com/office/powerpoint/2010/main" val="3363861984"/>
      </p:ext>
    </p:extLst>
  </p:cSld>
  <p:clrMapOvr>
    <a:masterClrMapping/>
  </p:clrMapOvr>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Project Schedule</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65</a:t>
            </a:fld>
            <a:endParaRPr lang="en-IN" dirty="0"/>
          </a:p>
        </p:txBody>
      </p:sp>
      <p:pic>
        <p:nvPicPr>
          <p:cNvPr id="7" name="Picture 6">
            <a:extLst>
              <a:ext uri="{FF2B5EF4-FFF2-40B4-BE49-F238E27FC236}">
                <a16:creationId xmlns:a16="http://schemas.microsoft.com/office/drawing/2014/main" xmlns="" id="{59103CE2-01CD-4FEA-AF8D-BE1FFC8ED8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97" y="1475581"/>
            <a:ext cx="10080624" cy="4582838"/>
          </a:xfrm>
          <a:prstGeom prst="rect">
            <a:avLst/>
          </a:prstGeom>
        </p:spPr>
      </p:pic>
    </p:spTree>
    <p:extLst>
      <p:ext uri="{BB962C8B-B14F-4D97-AF65-F5344CB8AC3E}">
        <p14:creationId xmlns:p14="http://schemas.microsoft.com/office/powerpoint/2010/main" val="3626125277"/>
      </p:ext>
    </p:extLst>
  </p:cSld>
  <p:clrMapOvr>
    <a:masterClrMapping/>
  </p:clrMapOvr>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27C74-8EA2-4ABC-9947-64409AD92078}"/>
              </a:ext>
            </a:extLst>
          </p:cNvPr>
          <p:cNvSpPr>
            <a:spLocks noGrp="1"/>
          </p:cNvSpPr>
          <p:nvPr>
            <p:ph type="title"/>
          </p:nvPr>
        </p:nvSpPr>
        <p:spPr/>
        <p:txBody>
          <a:bodyPr/>
          <a:lstStyle/>
          <a:p>
            <a:pPr>
              <a:buNone/>
            </a:pPr>
            <a:r>
              <a:rPr lang="en-GB" dirty="0"/>
              <a:t>Risk Assessment</a:t>
            </a:r>
          </a:p>
        </p:txBody>
      </p:sp>
      <p:graphicFrame>
        <p:nvGraphicFramePr>
          <p:cNvPr id="4" name="Content Placeholder 3">
            <a:extLst>
              <a:ext uri="{FF2B5EF4-FFF2-40B4-BE49-F238E27FC236}">
                <a16:creationId xmlns:a16="http://schemas.microsoft.com/office/drawing/2014/main" xmlns="" id="{C88598B1-1D8D-44E7-BD3E-65F1C8229538}"/>
              </a:ext>
            </a:extLst>
          </p:cNvPr>
          <p:cNvGraphicFramePr>
            <a:graphicFrameLocks noGrp="1"/>
          </p:cNvGraphicFramePr>
          <p:nvPr>
            <p:ph idx="1"/>
            <p:extLst>
              <p:ext uri="{D42A27DB-BD31-4B8C-83A1-F6EECF244321}">
                <p14:modId xmlns:p14="http://schemas.microsoft.com/office/powerpoint/2010/main" val="3593741120"/>
              </p:ext>
            </p:extLst>
          </p:nvPr>
        </p:nvGraphicFramePr>
        <p:xfrm>
          <a:off x="215776" y="1619597"/>
          <a:ext cx="9721080" cy="2286000"/>
        </p:xfrm>
        <a:graphic>
          <a:graphicData uri="http://schemas.openxmlformats.org/drawingml/2006/table">
            <a:tbl>
              <a:tblPr firstRow="1" bandRow="1">
                <a:tableStyleId>{5940675A-B579-460E-94D1-54222C63F5DA}</a:tableStyleId>
              </a:tblPr>
              <a:tblGrid>
                <a:gridCol w="1342111">
                  <a:extLst>
                    <a:ext uri="{9D8B030D-6E8A-4147-A177-3AD203B41FA5}">
                      <a16:colId xmlns:a16="http://schemas.microsoft.com/office/drawing/2014/main" xmlns="" val="3814796879"/>
                    </a:ext>
                  </a:extLst>
                </a:gridCol>
                <a:gridCol w="1466201">
                  <a:extLst>
                    <a:ext uri="{9D8B030D-6E8A-4147-A177-3AD203B41FA5}">
                      <a16:colId xmlns:a16="http://schemas.microsoft.com/office/drawing/2014/main" xmlns="" val="894540185"/>
                    </a:ext>
                  </a:extLst>
                </a:gridCol>
                <a:gridCol w="2088232">
                  <a:extLst>
                    <a:ext uri="{9D8B030D-6E8A-4147-A177-3AD203B41FA5}">
                      <a16:colId xmlns:a16="http://schemas.microsoft.com/office/drawing/2014/main" xmlns="" val="2792521264"/>
                    </a:ext>
                  </a:extLst>
                </a:gridCol>
                <a:gridCol w="2088232">
                  <a:extLst>
                    <a:ext uri="{9D8B030D-6E8A-4147-A177-3AD203B41FA5}">
                      <a16:colId xmlns:a16="http://schemas.microsoft.com/office/drawing/2014/main" xmlns="" val="251552902"/>
                    </a:ext>
                  </a:extLst>
                </a:gridCol>
                <a:gridCol w="2736304">
                  <a:extLst>
                    <a:ext uri="{9D8B030D-6E8A-4147-A177-3AD203B41FA5}">
                      <a16:colId xmlns:a16="http://schemas.microsoft.com/office/drawing/2014/main" xmlns="" val="714609907"/>
                    </a:ext>
                  </a:extLst>
                </a:gridCol>
              </a:tblGrid>
              <a:tr h="257260">
                <a:tc>
                  <a:txBody>
                    <a:bodyPr/>
                    <a:lstStyle/>
                    <a:p>
                      <a:r>
                        <a:rPr lang="en-GB" sz="1400" b="1" dirty="0"/>
                        <a:t>ID</a:t>
                      </a:r>
                    </a:p>
                  </a:txBody>
                  <a:tcPr anchor="ctr"/>
                </a:tc>
                <a:tc>
                  <a:txBody>
                    <a:bodyPr/>
                    <a:lstStyle/>
                    <a:p>
                      <a:r>
                        <a:rPr lang="en-GB" sz="1400" b="1" dirty="0"/>
                        <a:t>Event</a:t>
                      </a:r>
                    </a:p>
                  </a:txBody>
                  <a:tcPr anchor="ctr"/>
                </a:tc>
                <a:tc>
                  <a:txBody>
                    <a:bodyPr/>
                    <a:lstStyle/>
                    <a:p>
                      <a:r>
                        <a:rPr lang="en-GB" sz="1400" b="1" dirty="0"/>
                        <a:t>Cause</a:t>
                      </a:r>
                    </a:p>
                  </a:txBody>
                  <a:tcPr anchor="ctr"/>
                </a:tc>
                <a:tc>
                  <a:txBody>
                    <a:bodyPr/>
                    <a:lstStyle/>
                    <a:p>
                      <a:r>
                        <a:rPr lang="en-GB" sz="1400" b="1" dirty="0"/>
                        <a:t>Impact</a:t>
                      </a:r>
                    </a:p>
                  </a:txBody>
                  <a:tcPr anchor="ctr"/>
                </a:tc>
                <a:tc>
                  <a:txBody>
                    <a:bodyPr/>
                    <a:lstStyle/>
                    <a:p>
                      <a:r>
                        <a:rPr lang="en-GB" sz="1400" b="1" dirty="0"/>
                        <a:t>Treatment Plan</a:t>
                      </a:r>
                    </a:p>
                  </a:txBody>
                  <a:tcPr anchor="ctr"/>
                </a:tc>
                <a:extLst>
                  <a:ext uri="{0D108BD9-81ED-4DB2-BD59-A6C34878D82A}">
                    <a16:rowId xmlns:a16="http://schemas.microsoft.com/office/drawing/2014/main" xmlns="" val="97280180"/>
                  </a:ext>
                </a:extLst>
              </a:tr>
              <a:tr h="370840">
                <a:tc>
                  <a:txBody>
                    <a:bodyPr/>
                    <a:lstStyle/>
                    <a:p>
                      <a:r>
                        <a:rPr lang="en-GB" sz="1400" dirty="0"/>
                        <a:t>MEBT-PBI-FC-101</a:t>
                      </a:r>
                    </a:p>
                  </a:txBody>
                  <a:tcPr anchor="ctr"/>
                </a:tc>
                <a:tc>
                  <a:txBody>
                    <a:bodyPr/>
                    <a:lstStyle/>
                    <a:p>
                      <a:r>
                        <a:rPr lang="en-GB" sz="1400" dirty="0"/>
                        <a:t>Incorrect Product Specifications</a:t>
                      </a:r>
                    </a:p>
                  </a:txBody>
                  <a:tcPr anchor="ctr"/>
                </a:tc>
                <a:tc>
                  <a:txBody>
                    <a:bodyPr/>
                    <a:lstStyle/>
                    <a:p>
                      <a:r>
                        <a:rPr lang="en-GB" sz="1400" dirty="0"/>
                        <a:t>Bad communication ESS and ESS-Bilbao</a:t>
                      </a:r>
                    </a:p>
                  </a:txBody>
                  <a:tcPr anchor="ctr"/>
                </a:tc>
                <a:tc>
                  <a:txBody>
                    <a:bodyPr/>
                    <a:lstStyle/>
                    <a:p>
                      <a:r>
                        <a:rPr lang="en-GB" sz="1400" dirty="0"/>
                        <a:t>Product not working in the required conditions.</a:t>
                      </a:r>
                    </a:p>
                  </a:txBody>
                  <a:tcPr anchor="ctr"/>
                </a:tc>
                <a:tc>
                  <a:txBody>
                    <a:bodyPr/>
                    <a:lstStyle/>
                    <a:p>
                      <a:r>
                        <a:rPr lang="en-GB" sz="1400" dirty="0"/>
                        <a:t>Discussion of specifications and design with ESS</a:t>
                      </a:r>
                    </a:p>
                  </a:txBody>
                  <a:tcPr anchor="ctr"/>
                </a:tc>
                <a:extLst>
                  <a:ext uri="{0D108BD9-81ED-4DB2-BD59-A6C34878D82A}">
                    <a16:rowId xmlns:a16="http://schemas.microsoft.com/office/drawing/2014/main" xmlns="" val="3394390"/>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t>MEBT-PBI-FC-102</a:t>
                      </a:r>
                    </a:p>
                  </a:txBody>
                  <a:tcPr anchor="ctr"/>
                </a:tc>
                <a:tc>
                  <a:txBody>
                    <a:bodyPr/>
                    <a:lstStyle/>
                    <a:p>
                      <a:r>
                        <a:rPr lang="en-GB" sz="1400" dirty="0"/>
                        <a:t>Incorrect Product Operation</a:t>
                      </a:r>
                    </a:p>
                  </a:txBody>
                  <a:tcPr anchor="ctr"/>
                </a:tc>
                <a:tc>
                  <a:txBody>
                    <a:bodyPr/>
                    <a:lstStyle/>
                    <a:p>
                      <a:r>
                        <a:rPr lang="en-GB" sz="1400" dirty="0"/>
                        <a:t>Not foreseen errors, incorrect specifications, incorrect manufacturing by suppliers, etc.</a:t>
                      </a:r>
                    </a:p>
                  </a:txBody>
                  <a:tcPr anchor="ctr"/>
                </a:tc>
                <a:tc>
                  <a:txBody>
                    <a:bodyPr/>
                    <a:lstStyle/>
                    <a:p>
                      <a:r>
                        <a:rPr lang="en-GB" sz="1400" dirty="0"/>
                        <a:t>Product not working correctly.</a:t>
                      </a:r>
                    </a:p>
                  </a:txBody>
                  <a:tcPr anchor="ctr"/>
                </a:tc>
                <a:tc>
                  <a:txBody>
                    <a:bodyPr/>
                    <a:lstStyle/>
                    <a:p>
                      <a:r>
                        <a:rPr lang="en-GB" sz="1400" dirty="0"/>
                        <a:t>Product verification in different stages: part by part and product integration.</a:t>
                      </a:r>
                    </a:p>
                  </a:txBody>
                  <a:tcPr anchor="ctr"/>
                </a:tc>
                <a:extLst>
                  <a:ext uri="{0D108BD9-81ED-4DB2-BD59-A6C34878D82A}">
                    <a16:rowId xmlns:a16="http://schemas.microsoft.com/office/drawing/2014/main" xmlns="" val="1030075495"/>
                  </a:ext>
                </a:extLst>
              </a:tr>
              <a:tr h="370840">
                <a:tc>
                  <a:txBody>
                    <a:bodyPr/>
                    <a:lstStyle/>
                    <a:p>
                      <a:pPr marL="0" marR="0" lvl="0" indent="0" defTabSz="914400" eaLnBrk="1" fontAlgn="auto" latinLnBrk="0" hangingPunct="1">
                        <a:lnSpc>
                          <a:spcPct val="100000"/>
                        </a:lnSpc>
                        <a:spcBef>
                          <a:spcPts val="0"/>
                        </a:spcBef>
                        <a:spcAft>
                          <a:spcPts val="0"/>
                        </a:spcAft>
                        <a:buClrTx/>
                        <a:buSzTx/>
                        <a:buFontTx/>
                        <a:buNone/>
                        <a:tabLst/>
                        <a:defRPr/>
                      </a:pPr>
                      <a:r>
                        <a:rPr lang="en-GB" sz="1400" dirty="0"/>
                        <a:t>MEBT-PBI-FC-103</a:t>
                      </a:r>
                    </a:p>
                  </a:txBody>
                  <a:tcPr anchor="ctr"/>
                </a:tc>
                <a:tc>
                  <a:txBody>
                    <a:bodyPr/>
                    <a:lstStyle/>
                    <a:p>
                      <a:r>
                        <a:rPr lang="en-GB" sz="1400" dirty="0"/>
                        <a:t>Delay in Product Delivery</a:t>
                      </a:r>
                    </a:p>
                  </a:txBody>
                  <a:tcPr anchor="ctr"/>
                </a:tc>
                <a:tc>
                  <a:txBody>
                    <a:bodyPr/>
                    <a:lstStyle/>
                    <a:p>
                      <a:r>
                        <a:rPr lang="en-GB" sz="1400" dirty="0"/>
                        <a:t>Delay in suppliers, integration tests.</a:t>
                      </a:r>
                    </a:p>
                  </a:txBody>
                  <a:tcPr anchor="ctr"/>
                </a:tc>
                <a:tc>
                  <a:txBody>
                    <a:bodyPr/>
                    <a:lstStyle/>
                    <a:p>
                      <a:r>
                        <a:rPr lang="en-GB" sz="1400" dirty="0"/>
                        <a:t>Delay in MEBT commissioning.</a:t>
                      </a:r>
                    </a:p>
                  </a:txBody>
                  <a:tcPr anchor="ctr"/>
                </a:tc>
                <a:tc>
                  <a:txBody>
                    <a:bodyPr/>
                    <a:lstStyle/>
                    <a:p>
                      <a:r>
                        <a:rPr lang="en-GB" sz="1400" dirty="0"/>
                        <a:t>Develop Project schedule.</a:t>
                      </a:r>
                    </a:p>
                  </a:txBody>
                  <a:tcPr anchor="ctr"/>
                </a:tc>
                <a:extLst>
                  <a:ext uri="{0D108BD9-81ED-4DB2-BD59-A6C34878D82A}">
                    <a16:rowId xmlns:a16="http://schemas.microsoft.com/office/drawing/2014/main" xmlns="" val="1415046191"/>
                  </a:ext>
                </a:extLst>
              </a:tr>
            </a:tbl>
          </a:graphicData>
        </a:graphic>
      </p:graphicFrame>
    </p:spTree>
    <p:extLst>
      <p:ext uri="{BB962C8B-B14F-4D97-AF65-F5344CB8AC3E}">
        <p14:creationId xmlns:p14="http://schemas.microsoft.com/office/powerpoint/2010/main" val="2405197693"/>
      </p:ext>
    </p:extLst>
  </p:cSld>
  <p:clrMapOvr>
    <a:masterClrMapping/>
  </p:clrMapOvr>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27C74-8EA2-4ABC-9947-64409AD92078}"/>
              </a:ext>
            </a:extLst>
          </p:cNvPr>
          <p:cNvSpPr>
            <a:spLocks noGrp="1"/>
          </p:cNvSpPr>
          <p:nvPr>
            <p:ph type="title"/>
          </p:nvPr>
        </p:nvSpPr>
        <p:spPr/>
        <p:txBody>
          <a:bodyPr/>
          <a:lstStyle/>
          <a:p>
            <a:pPr>
              <a:buNone/>
            </a:pPr>
            <a:r>
              <a:rPr lang="en-GB" dirty="0"/>
              <a:t>Risk Assessment</a:t>
            </a:r>
          </a:p>
        </p:txBody>
      </p:sp>
      <p:graphicFrame>
        <p:nvGraphicFramePr>
          <p:cNvPr id="6" name="Table 5">
            <a:extLst>
              <a:ext uri="{FF2B5EF4-FFF2-40B4-BE49-F238E27FC236}">
                <a16:creationId xmlns:a16="http://schemas.microsoft.com/office/drawing/2014/main" xmlns="" id="{6C853EE7-D82D-4889-A75A-D618D7223C4B}"/>
              </a:ext>
            </a:extLst>
          </p:cNvPr>
          <p:cNvGraphicFramePr>
            <a:graphicFrameLocks noGrp="1"/>
          </p:cNvGraphicFramePr>
          <p:nvPr>
            <p:extLst>
              <p:ext uri="{D42A27DB-BD31-4B8C-83A1-F6EECF244321}">
                <p14:modId xmlns:p14="http://schemas.microsoft.com/office/powerpoint/2010/main" val="1296159214"/>
              </p:ext>
            </p:extLst>
          </p:nvPr>
        </p:nvGraphicFramePr>
        <p:xfrm>
          <a:off x="71760" y="1331565"/>
          <a:ext cx="9865096" cy="5723959"/>
        </p:xfrm>
        <a:graphic>
          <a:graphicData uri="http://schemas.openxmlformats.org/drawingml/2006/table">
            <a:tbl>
              <a:tblPr>
                <a:tableStyleId>{5940675A-B579-460E-94D1-54222C63F5DA}</a:tableStyleId>
              </a:tblPr>
              <a:tblGrid>
                <a:gridCol w="930070">
                  <a:extLst>
                    <a:ext uri="{9D8B030D-6E8A-4147-A177-3AD203B41FA5}">
                      <a16:colId xmlns:a16="http://schemas.microsoft.com/office/drawing/2014/main" xmlns="" val="4131118012"/>
                    </a:ext>
                  </a:extLst>
                </a:gridCol>
                <a:gridCol w="1230170">
                  <a:extLst>
                    <a:ext uri="{9D8B030D-6E8A-4147-A177-3AD203B41FA5}">
                      <a16:colId xmlns:a16="http://schemas.microsoft.com/office/drawing/2014/main" xmlns="" val="2870758388"/>
                    </a:ext>
                  </a:extLst>
                </a:gridCol>
                <a:gridCol w="2808312">
                  <a:extLst>
                    <a:ext uri="{9D8B030D-6E8A-4147-A177-3AD203B41FA5}">
                      <a16:colId xmlns:a16="http://schemas.microsoft.com/office/drawing/2014/main" xmlns="" val="196236754"/>
                    </a:ext>
                  </a:extLst>
                </a:gridCol>
                <a:gridCol w="1656184">
                  <a:extLst>
                    <a:ext uri="{9D8B030D-6E8A-4147-A177-3AD203B41FA5}">
                      <a16:colId xmlns:a16="http://schemas.microsoft.com/office/drawing/2014/main" xmlns="" val="692573195"/>
                    </a:ext>
                  </a:extLst>
                </a:gridCol>
                <a:gridCol w="3240360">
                  <a:extLst>
                    <a:ext uri="{9D8B030D-6E8A-4147-A177-3AD203B41FA5}">
                      <a16:colId xmlns:a16="http://schemas.microsoft.com/office/drawing/2014/main" xmlns="" val="2942238172"/>
                    </a:ext>
                  </a:extLst>
                </a:gridCol>
              </a:tblGrid>
              <a:tr h="311899">
                <a:tc>
                  <a:txBody>
                    <a:bodyPr/>
                    <a:lstStyle/>
                    <a:p>
                      <a:pPr algn="l"/>
                      <a:r>
                        <a:rPr lang="en-GB" sz="1200" b="1" dirty="0">
                          <a:latin typeface="+mj-lt"/>
                        </a:rPr>
                        <a:t>ID</a:t>
                      </a:r>
                    </a:p>
                  </a:txBody>
                  <a:tcPr anchor="ctr"/>
                </a:tc>
                <a:tc>
                  <a:txBody>
                    <a:bodyPr/>
                    <a:lstStyle/>
                    <a:p>
                      <a:pPr algn="l"/>
                      <a:r>
                        <a:rPr lang="en-GB" sz="1200" b="1" dirty="0">
                          <a:latin typeface="+mj-lt"/>
                        </a:rPr>
                        <a:t>Event</a:t>
                      </a:r>
                    </a:p>
                  </a:txBody>
                  <a:tcPr anchor="ctr"/>
                </a:tc>
                <a:tc>
                  <a:txBody>
                    <a:bodyPr/>
                    <a:lstStyle/>
                    <a:p>
                      <a:pPr algn="l"/>
                      <a:r>
                        <a:rPr lang="en-GB" sz="1200" b="1" dirty="0">
                          <a:latin typeface="+mj-lt"/>
                        </a:rPr>
                        <a:t>Cause</a:t>
                      </a:r>
                    </a:p>
                  </a:txBody>
                  <a:tcPr anchor="ctr"/>
                </a:tc>
                <a:tc>
                  <a:txBody>
                    <a:bodyPr/>
                    <a:lstStyle/>
                    <a:p>
                      <a:pPr algn="l"/>
                      <a:r>
                        <a:rPr lang="en-GB" sz="1200" b="1" dirty="0">
                          <a:latin typeface="+mj-lt"/>
                        </a:rPr>
                        <a:t>Impact</a:t>
                      </a:r>
                    </a:p>
                  </a:txBody>
                  <a:tcPr anchor="ctr"/>
                </a:tc>
                <a:tc>
                  <a:txBody>
                    <a:bodyPr/>
                    <a:lstStyle/>
                    <a:p>
                      <a:pPr algn="l"/>
                      <a:r>
                        <a:rPr lang="en-GB" sz="1200" b="1" dirty="0">
                          <a:latin typeface="+mj-lt"/>
                        </a:rPr>
                        <a:t>Treatment Plan</a:t>
                      </a:r>
                    </a:p>
                  </a:txBody>
                  <a:tcPr anchor="ctr"/>
                </a:tc>
                <a:extLst>
                  <a:ext uri="{0D108BD9-81ED-4DB2-BD59-A6C34878D82A}">
                    <a16:rowId xmlns:a16="http://schemas.microsoft.com/office/drawing/2014/main" xmlns="" val="3817091477"/>
                  </a:ext>
                </a:extLst>
              </a:tr>
              <a:tr h="311899">
                <a:tc>
                  <a:txBody>
                    <a:bodyPr/>
                    <a:lstStyle/>
                    <a:p>
                      <a:pPr algn="l" fontAlgn="ctr"/>
                      <a:r>
                        <a:rPr lang="en-GB" sz="1200" u="none" strike="noStrike" dirty="0">
                          <a:effectLst/>
                          <a:latin typeface="+mj-lt"/>
                        </a:rPr>
                        <a:t>MEBT-PBI-FC-01</a:t>
                      </a:r>
                    </a:p>
                    <a:p>
                      <a:pPr algn="l" fontAlgn="ct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1Hz, 50μs beam mode not acceptable</a:t>
                      </a:r>
                      <a:endParaRPr lang="en-GB" sz="1200" b="0" i="0" u="none" strike="noStrike" dirty="0">
                        <a:effectLst/>
                        <a:latin typeface="+mj-lt"/>
                      </a:endParaRPr>
                    </a:p>
                  </a:txBody>
                  <a:tcPr marL="3119" marR="3119" marT="3119" marB="14971" anchor="ctr"/>
                </a:tc>
                <a:tc>
                  <a:txBody>
                    <a:bodyPr/>
                    <a:lstStyle/>
                    <a:p>
                      <a:pPr algn="l" fontAlgn="ctr"/>
                      <a:endParaRPr lang="en-GB" sz="1200" b="0" i="0" u="none" strike="noStrike" dirty="0">
                        <a:effectLst/>
                        <a:latin typeface="+mj-lt"/>
                      </a:endParaRPr>
                    </a:p>
                    <a:p>
                      <a:pPr algn="l" fontAlgn="ctr"/>
                      <a:r>
                        <a:rPr lang="en-GB" sz="1200" b="0" i="0" u="none" strike="noStrike" dirty="0">
                          <a:effectLst/>
                          <a:latin typeface="+mj-lt"/>
                        </a:rPr>
                        <a:t>Beam irradiation conditions.</a:t>
                      </a:r>
                    </a:p>
                    <a:p>
                      <a:pPr algn="l" fontAlgn="ct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Integrity of device under risk</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Problem studied in </a:t>
                      </a:r>
                      <a:r>
                        <a:rPr lang="en-GB" sz="1200" u="none" strike="noStrike" dirty="0">
                          <a:solidFill>
                            <a:schemeClr val="tx1"/>
                          </a:solidFill>
                          <a:effectLst/>
                          <a:latin typeface="+mn-lt"/>
                          <a:ea typeface="+mn-ea"/>
                          <a:cs typeface="+mn-cs"/>
                        </a:rPr>
                        <a:t>MEBT-BI-FC91. Correct operation is expected.</a:t>
                      </a:r>
                      <a:endParaRPr lang="en-GB" sz="1200" u="none" strike="noStrike" dirty="0">
                        <a:effectLst/>
                        <a:latin typeface="+mj-lt"/>
                      </a:endParaRPr>
                    </a:p>
                    <a:p>
                      <a:pPr algn="l" fontAlgn="ctr"/>
                      <a:r>
                        <a:rPr lang="en-GB" sz="1200" u="none" strike="noStrike" dirty="0">
                          <a:effectLst/>
                          <a:latin typeface="+mj-lt"/>
                        </a:rPr>
                        <a:t>Limit for maximum allowed density current established (</a:t>
                      </a:r>
                      <a:r>
                        <a:rPr lang="en-GB" sz="1200" b="0" i="0" u="none" strike="noStrike" dirty="0">
                          <a:solidFill>
                            <a:schemeClr val="tx1"/>
                          </a:solidFill>
                          <a:effectLst/>
                          <a:latin typeface="+mn-lt"/>
                          <a:ea typeface="+mn-ea"/>
                          <a:cs typeface="+mn-cs"/>
                        </a:rPr>
                        <a:t>6 </a:t>
                      </a:r>
                      <a:r>
                        <a:rPr lang="el-GR" sz="1200" b="0" i="0" u="none" strike="noStrike" dirty="0">
                          <a:solidFill>
                            <a:schemeClr val="tx1"/>
                          </a:solidFill>
                          <a:effectLst/>
                          <a:latin typeface="+mn-lt"/>
                          <a:ea typeface="+mn-ea"/>
                          <a:cs typeface="+mn-cs"/>
                        </a:rPr>
                        <a:t>μ</a:t>
                      </a:r>
                      <a:r>
                        <a:rPr lang="en-GB" sz="1200" b="0" i="0" u="none" strike="noStrike" dirty="0">
                          <a:solidFill>
                            <a:schemeClr val="tx1"/>
                          </a:solidFill>
                          <a:effectLst/>
                          <a:latin typeface="+mn-lt"/>
                          <a:ea typeface="+mn-ea"/>
                          <a:cs typeface="+mn-cs"/>
                        </a:rPr>
                        <a:t>C/cm</a:t>
                      </a:r>
                      <a:r>
                        <a:rPr lang="en-GB" sz="1200" b="0" i="0" u="none" strike="noStrike" baseline="30000" dirty="0">
                          <a:solidFill>
                            <a:schemeClr val="tx1"/>
                          </a:solidFill>
                          <a:effectLst/>
                          <a:latin typeface="+mn-lt"/>
                          <a:ea typeface="+mn-ea"/>
                          <a:cs typeface="+mn-cs"/>
                        </a:rPr>
                        <a:t>2</a:t>
                      </a:r>
                      <a:r>
                        <a:rPr lang="en-GB" sz="1200" b="0" i="0" u="none" strike="noStrike" dirty="0">
                          <a:solidFill>
                            <a:schemeClr val="tx1"/>
                          </a:solidFill>
                          <a:effectLst/>
                          <a:latin typeface="+mn-lt"/>
                          <a:ea typeface="+mn-ea"/>
                          <a:cs typeface="+mn-cs"/>
                        </a:rPr>
                        <a:t>)</a:t>
                      </a:r>
                      <a:r>
                        <a:rPr lang="en-GB" sz="1200" u="none" strike="noStrike" dirty="0">
                          <a:effectLst/>
                          <a:latin typeface="+mj-lt"/>
                        </a:rPr>
                        <a:t>.</a:t>
                      </a:r>
                      <a:endParaRPr lang="en-GB" sz="1200" b="0" i="0" u="none" strike="noStrike" dirty="0">
                        <a:effectLst/>
                        <a:latin typeface="+mj-lt"/>
                      </a:endParaRPr>
                    </a:p>
                  </a:txBody>
                  <a:tcPr marL="3119" marR="3119" marT="3119" marB="14971" anchor="ctr"/>
                </a:tc>
                <a:extLst>
                  <a:ext uri="{0D108BD9-81ED-4DB2-BD59-A6C34878D82A}">
                    <a16:rowId xmlns:a16="http://schemas.microsoft.com/office/drawing/2014/main" xmlns="" val="1183966115"/>
                  </a:ext>
                </a:extLst>
              </a:tr>
              <a:tr h="317513">
                <a:tc>
                  <a:txBody>
                    <a:bodyPr/>
                    <a:lstStyle/>
                    <a:p>
                      <a:pPr algn="l" fontAlgn="ctr"/>
                      <a:r>
                        <a:rPr lang="en-GB" sz="1200" u="none" strike="noStrike" dirty="0">
                          <a:effectLst/>
                          <a:latin typeface="+mj-lt"/>
                        </a:rPr>
                        <a:t>MEBT-PBI-FC-02</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Proposed collector geometry may arise fabrication problems</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Withstanding a 50 μs pulse requires steep “teeth”. Preserving the total FC length demands the “teeth” to be short and narrow (and therefore to have more or them)</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Schedule delay, not meeting performance requirements</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Graphite manufacturers contacted. </a:t>
                      </a:r>
                    </a:p>
                    <a:p>
                      <a:pPr algn="l" fontAlgn="ctr"/>
                      <a:r>
                        <a:rPr lang="en-GB" sz="1200" u="none" strike="noStrike" dirty="0">
                          <a:effectLst/>
                          <a:latin typeface="+mj-lt"/>
                        </a:rPr>
                        <a:t>No problem is expected.</a:t>
                      </a:r>
                      <a:endParaRPr lang="en-GB" sz="1200" b="0" i="0" u="none" strike="noStrike" dirty="0">
                        <a:effectLst/>
                        <a:latin typeface="+mj-lt"/>
                      </a:endParaRPr>
                    </a:p>
                  </a:txBody>
                  <a:tcPr marL="3119" marR="3119" marT="3119" marB="14971" anchor="ctr"/>
                </a:tc>
                <a:extLst>
                  <a:ext uri="{0D108BD9-81ED-4DB2-BD59-A6C34878D82A}">
                    <a16:rowId xmlns:a16="http://schemas.microsoft.com/office/drawing/2014/main" xmlns="" val="1327553078"/>
                  </a:ext>
                </a:extLst>
              </a:tr>
              <a:tr h="137859">
                <a:tc>
                  <a:txBody>
                    <a:bodyPr/>
                    <a:lstStyle/>
                    <a:p>
                      <a:pPr algn="l" fontAlgn="ctr"/>
                      <a:r>
                        <a:rPr lang="en-GB" sz="1200" u="none" strike="noStrike" dirty="0">
                          <a:effectLst/>
                          <a:latin typeface="+mj-lt"/>
                        </a:rPr>
                        <a:t>MEBT-PBI-FC-03</a:t>
                      </a:r>
                      <a:endParaRPr lang="en-GB" sz="1200" b="0" i="0" u="none" strike="noStrike" dirty="0">
                        <a:solidFill>
                          <a:srgbClr val="000000"/>
                        </a:solidFill>
                        <a:effectLst/>
                        <a:latin typeface="+mj-lt"/>
                      </a:endParaRPr>
                    </a:p>
                  </a:txBody>
                  <a:tcPr marL="3119" marR="3119" marT="3119" marB="14971" anchor="ctr"/>
                </a:tc>
                <a:tc>
                  <a:txBody>
                    <a:bodyPr/>
                    <a:lstStyle/>
                    <a:p>
                      <a:pPr algn="l" fontAlgn="ctr"/>
                      <a:r>
                        <a:rPr lang="en-GB" sz="1200" u="none" strike="noStrike">
                          <a:effectLst/>
                          <a:latin typeface="+mj-lt"/>
                        </a:rPr>
                        <a:t>Bunker for active electronics</a:t>
                      </a:r>
                      <a:endParaRPr lang="en-GB" sz="1200" b="0" i="0" u="none" strike="noStrike">
                        <a:solidFill>
                          <a:srgbClr val="000000"/>
                        </a:solidFill>
                        <a:effectLst/>
                        <a:latin typeface="+mj-lt"/>
                      </a:endParaRPr>
                    </a:p>
                  </a:txBody>
                  <a:tcPr marL="3119" marR="3119" marT="3119" marB="14971" anchor="ctr"/>
                </a:tc>
                <a:tc>
                  <a:txBody>
                    <a:bodyPr/>
                    <a:lstStyle/>
                    <a:p>
                      <a:pPr algn="l" fontAlgn="ctr"/>
                      <a:r>
                        <a:rPr lang="en-GB" sz="1200" u="none" strike="noStrike" dirty="0">
                          <a:effectLst/>
                          <a:latin typeface="+mj-lt"/>
                        </a:rPr>
                        <a:t>No foreseen bunker for </a:t>
                      </a:r>
                      <a:r>
                        <a:rPr lang="en-GB" sz="1200" u="none" strike="noStrike" dirty="0" err="1">
                          <a:effectLst/>
                          <a:latin typeface="+mj-lt"/>
                        </a:rPr>
                        <a:t>analog</a:t>
                      </a:r>
                      <a:r>
                        <a:rPr lang="en-GB" sz="1200" u="none" strike="noStrike" dirty="0">
                          <a:effectLst/>
                          <a:latin typeface="+mj-lt"/>
                        </a:rPr>
                        <a:t> electronics</a:t>
                      </a:r>
                      <a:endParaRPr lang="en-GB" sz="1200" b="0" i="0" u="none" strike="noStrike" dirty="0">
                        <a:solidFill>
                          <a:srgbClr val="000000"/>
                        </a:solidFill>
                        <a:effectLst/>
                        <a:latin typeface="+mj-lt"/>
                      </a:endParaRPr>
                    </a:p>
                  </a:txBody>
                  <a:tcPr marL="3119" marR="3119" marT="3119" marB="14971" anchor="ctr"/>
                </a:tc>
                <a:tc>
                  <a:txBody>
                    <a:bodyPr/>
                    <a:lstStyle/>
                    <a:p>
                      <a:pPr algn="l" fontAlgn="ctr"/>
                      <a:r>
                        <a:rPr lang="en-GB" sz="1200" u="none" strike="noStrike">
                          <a:effectLst/>
                          <a:latin typeface="+mj-lt"/>
                        </a:rPr>
                        <a:t>Integrity of device is under risk</a:t>
                      </a:r>
                      <a:endParaRPr lang="en-GB" sz="1200" b="0" i="0" u="none" strike="noStrike">
                        <a:solidFill>
                          <a:srgbClr val="000000"/>
                        </a:solidFill>
                        <a:effectLst/>
                        <a:latin typeface="+mj-lt"/>
                      </a:endParaRPr>
                    </a:p>
                  </a:txBody>
                  <a:tcPr marL="3119" marR="3119" marT="3119" marB="14971" anchor="ctr"/>
                </a:tc>
                <a:tc>
                  <a:txBody>
                    <a:bodyPr/>
                    <a:lstStyle/>
                    <a:p>
                      <a:pPr algn="l" fontAlgn="ctr"/>
                      <a:r>
                        <a:rPr lang="en-GB" sz="1200" u="none" strike="noStrike" dirty="0">
                          <a:effectLst/>
                          <a:latin typeface="+mj-lt"/>
                        </a:rPr>
                        <a:t>Finally it was decided by ESS that there will be no bunker.</a:t>
                      </a:r>
                    </a:p>
                    <a:p>
                      <a:pPr algn="l" fontAlgn="ctr"/>
                      <a:r>
                        <a:rPr lang="en-GB" sz="1200" u="none" strike="noStrike" dirty="0">
                          <a:effectLst/>
                          <a:latin typeface="+mj-lt"/>
                        </a:rPr>
                        <a:t>The </a:t>
                      </a:r>
                      <a:r>
                        <a:rPr lang="en-GB" sz="1200" u="none" strike="noStrike" dirty="0" err="1">
                          <a:effectLst/>
                          <a:latin typeface="+mj-lt"/>
                        </a:rPr>
                        <a:t>analog</a:t>
                      </a:r>
                      <a:r>
                        <a:rPr lang="en-GB" sz="1200" u="none" strike="noStrike" dirty="0">
                          <a:effectLst/>
                          <a:latin typeface="+mj-lt"/>
                        </a:rPr>
                        <a:t> electronics will be placed in the </a:t>
                      </a:r>
                      <a:r>
                        <a:rPr lang="en-GB" sz="1200" u="none" strike="noStrike" dirty="0" err="1">
                          <a:effectLst/>
                          <a:latin typeface="+mj-lt"/>
                        </a:rPr>
                        <a:t>tunel</a:t>
                      </a:r>
                      <a:r>
                        <a:rPr lang="en-GB" sz="1200" u="none" strike="noStrike" dirty="0">
                          <a:effectLst/>
                          <a:latin typeface="+mj-lt"/>
                        </a:rPr>
                        <a:t>.</a:t>
                      </a:r>
                      <a:endParaRPr lang="en-GB" sz="1200" b="0" i="0" u="none" strike="noStrike" dirty="0">
                        <a:solidFill>
                          <a:srgbClr val="000000"/>
                        </a:solidFill>
                        <a:effectLst/>
                        <a:latin typeface="+mj-lt"/>
                      </a:endParaRPr>
                    </a:p>
                  </a:txBody>
                  <a:tcPr marL="3119" marR="3119" marT="3119" marB="14971" anchor="ctr"/>
                </a:tc>
                <a:extLst>
                  <a:ext uri="{0D108BD9-81ED-4DB2-BD59-A6C34878D82A}">
                    <a16:rowId xmlns:a16="http://schemas.microsoft.com/office/drawing/2014/main" xmlns="" val="1699733918"/>
                  </a:ext>
                </a:extLst>
              </a:tr>
              <a:tr h="623798">
                <a:tc>
                  <a:txBody>
                    <a:bodyPr/>
                    <a:lstStyle/>
                    <a:p>
                      <a:pPr algn="l" fontAlgn="ctr"/>
                      <a:r>
                        <a:rPr lang="en-GB" sz="1200" u="none" strike="noStrike" dirty="0">
                          <a:effectLst/>
                          <a:latin typeface="+mj-lt"/>
                        </a:rPr>
                        <a:t>MEBT-PBI-FC-04</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a:effectLst/>
                          <a:latin typeface="+mj-lt"/>
                        </a:rPr>
                        <a:t>Impacts of Emissions. </a:t>
                      </a:r>
                      <a:endParaRPr lang="en-GB" sz="1200" b="0" i="0" u="none" strike="noStrike">
                        <a:effectLst/>
                        <a:latin typeface="+mj-lt"/>
                      </a:endParaRPr>
                    </a:p>
                  </a:txBody>
                  <a:tcPr marL="3119" marR="3119" marT="3119" marB="14971" anchor="ctr"/>
                </a:tc>
                <a:tc>
                  <a:txBody>
                    <a:bodyPr/>
                    <a:lstStyle/>
                    <a:p>
                      <a:pPr algn="l" fontAlgn="ctr"/>
                      <a:r>
                        <a:rPr lang="en-GB" sz="1200" u="none" strike="noStrike" dirty="0">
                          <a:effectLst/>
                          <a:latin typeface="+mj-lt"/>
                        </a:rPr>
                        <a:t>Bilbao should note that emissions (outgassing, ablation, etc.) from interceptive PBI, induced by the beam, may have impact on other devices like insulators for BPM / CT, electrodes on BPM, vacuum valves.</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Effect on vacuum, impact on other components.</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PBI Outgassing Included in Vacuum Analysis.</a:t>
                      </a:r>
                      <a:br>
                        <a:rPr lang="en-GB" sz="1200" u="none" strike="noStrike" dirty="0">
                          <a:effectLst/>
                          <a:latin typeface="+mj-lt"/>
                        </a:rPr>
                      </a:br>
                      <a:r>
                        <a:rPr lang="en-GB" sz="1200" u="none" strike="noStrike" dirty="0">
                          <a:effectLst/>
                          <a:latin typeface="+mj-lt"/>
                        </a:rPr>
                        <a:t>MEBT-BI-FC91 we study that no ablation is expected for interceptive PBI.</a:t>
                      </a:r>
                    </a:p>
                    <a:p>
                      <a:pPr algn="l" fontAlgn="ctr"/>
                      <a:r>
                        <a:rPr lang="en-GB" sz="1200" u="none" strike="noStrike" dirty="0">
                          <a:effectLst/>
                          <a:latin typeface="+mj-lt"/>
                        </a:rPr>
                        <a:t>Allocate budget for spare parts.</a:t>
                      </a:r>
                      <a:br>
                        <a:rPr lang="en-GB" sz="1200" u="none" strike="noStrike" dirty="0">
                          <a:effectLst/>
                          <a:latin typeface="+mj-lt"/>
                        </a:rPr>
                      </a:br>
                      <a:r>
                        <a:rPr lang="en-GB" sz="1200" u="none" strike="noStrike" dirty="0">
                          <a:effectLst/>
                          <a:latin typeface="+mj-lt"/>
                        </a:rPr>
                        <a:t>Develop maintenance plan for graphite collector in order to detect possible irradiation damage an proceed to its substitution.</a:t>
                      </a:r>
                      <a:endParaRPr lang="en-GB" sz="1200" b="0" i="0" u="none" strike="noStrike" dirty="0">
                        <a:effectLst/>
                        <a:latin typeface="+mj-lt"/>
                      </a:endParaRPr>
                    </a:p>
                  </a:txBody>
                  <a:tcPr marL="3119" marR="3119" marT="3119" marB="14971" anchor="ctr"/>
                </a:tc>
                <a:extLst>
                  <a:ext uri="{0D108BD9-81ED-4DB2-BD59-A6C34878D82A}">
                    <a16:rowId xmlns:a16="http://schemas.microsoft.com/office/drawing/2014/main" xmlns="" val="1796272113"/>
                  </a:ext>
                </a:extLst>
              </a:tr>
              <a:tr h="686178">
                <a:tc>
                  <a:txBody>
                    <a:bodyPr/>
                    <a:lstStyle/>
                    <a:p>
                      <a:pPr algn="l" fontAlgn="ctr"/>
                      <a:r>
                        <a:rPr lang="en-GB" sz="1200" u="none" strike="noStrike" dirty="0">
                          <a:effectLst/>
                          <a:latin typeface="+mj-lt"/>
                        </a:rPr>
                        <a:t>MEBT-PBI-FC-05</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Bad Contact</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Bonding technologies. Bilbao should consider alternate bonding technologies, such as High Pressure assembly (HiP) because of problems with thermic contact between tungsten, graphite and copper. HiP technology such as that implemented at CEA </a:t>
                      </a:r>
                      <a:r>
                        <a:rPr lang="en-GB" sz="1200" u="none" strike="noStrike" dirty="0" err="1">
                          <a:effectLst/>
                          <a:latin typeface="+mj-lt"/>
                        </a:rPr>
                        <a:t>Liten</a:t>
                      </a:r>
                      <a:r>
                        <a:rPr lang="en-GB" sz="1200" u="none" strike="noStrike" dirty="0">
                          <a:effectLst/>
                          <a:latin typeface="+mj-lt"/>
                        </a:rPr>
                        <a:t> may be foreseen (950°C / 1400 bar / 2 H. See also Recommendation #6.</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Bad signal measurement. </a:t>
                      </a:r>
                      <a:br>
                        <a:rPr lang="en-GB" sz="1200" u="none" strike="noStrike" dirty="0">
                          <a:effectLst/>
                          <a:latin typeface="+mj-lt"/>
                        </a:rPr>
                      </a:br>
                      <a:r>
                        <a:rPr lang="en-GB" sz="1200" u="none" strike="noStrike" dirty="0">
                          <a:effectLst/>
                          <a:latin typeface="+mj-lt"/>
                        </a:rPr>
                        <a:t>Excessive heating.</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In MEBT-BI-FC91 we study that mechanical contact guarantees good thermal contact.</a:t>
                      </a:r>
                      <a:br>
                        <a:rPr lang="en-GB" sz="1200" u="none" strike="noStrike" dirty="0">
                          <a:effectLst/>
                          <a:latin typeface="+mj-lt"/>
                        </a:rPr>
                      </a:br>
                      <a:r>
                        <a:rPr lang="en-GB" sz="1200" u="none" strike="noStrike" dirty="0">
                          <a:effectLst/>
                          <a:latin typeface="+mj-lt"/>
                        </a:rPr>
                        <a:t>We also evaluated the use of HiP or brazing. HiP may work well in metals but difficult to implement in graphite. Brazing could be used, however mechanical contact is preferred since it is a simpler solution and allows for a modular design.</a:t>
                      </a:r>
                      <a:endParaRPr lang="en-GB" sz="1200" b="0" i="0" u="none" strike="noStrike" dirty="0">
                        <a:effectLst/>
                        <a:latin typeface="+mj-lt"/>
                      </a:endParaRPr>
                    </a:p>
                  </a:txBody>
                  <a:tcPr marL="3119" marR="3119" marT="3119" marB="14971" anchor="ctr"/>
                </a:tc>
                <a:extLst>
                  <a:ext uri="{0D108BD9-81ED-4DB2-BD59-A6C34878D82A}">
                    <a16:rowId xmlns:a16="http://schemas.microsoft.com/office/drawing/2014/main" xmlns="" val="3846755467"/>
                  </a:ext>
                </a:extLst>
              </a:tr>
              <a:tr h="374279">
                <a:tc>
                  <a:txBody>
                    <a:bodyPr/>
                    <a:lstStyle/>
                    <a:p>
                      <a:pPr algn="l" fontAlgn="ctr"/>
                      <a:r>
                        <a:rPr lang="en-GB" sz="1200" u="none" strike="noStrike" dirty="0">
                          <a:effectLst/>
                          <a:latin typeface="+mj-lt"/>
                        </a:rPr>
                        <a:t>MEBT-PBI-FC-06</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Vacuum Suitability</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a:effectLst/>
                          <a:latin typeface="+mj-lt"/>
                        </a:rPr>
                        <a:t>Bake Out. Check to see if any components require bakeout to comply with ESS requirements.</a:t>
                      </a:r>
                      <a:endParaRPr lang="en-GB" sz="1200" b="0" i="0" u="none" strike="noStrike">
                        <a:effectLst/>
                        <a:latin typeface="+mj-lt"/>
                      </a:endParaRPr>
                    </a:p>
                  </a:txBody>
                  <a:tcPr marL="3119" marR="3119" marT="3119" marB="14971" anchor="ctr"/>
                </a:tc>
                <a:tc>
                  <a:txBody>
                    <a:bodyPr/>
                    <a:lstStyle/>
                    <a:p>
                      <a:pPr algn="l" fontAlgn="ctr"/>
                      <a:r>
                        <a:rPr lang="en-GB" sz="1200" u="none" strike="noStrike" dirty="0">
                          <a:effectLst/>
                          <a:latin typeface="+mj-lt"/>
                        </a:rPr>
                        <a:t>Bad vacuum conditions</a:t>
                      </a:r>
                      <a:endParaRPr lang="en-GB" sz="1200" b="0" i="0" u="none" strike="noStrike" dirty="0">
                        <a:effectLst/>
                        <a:latin typeface="+mj-lt"/>
                      </a:endParaRPr>
                    </a:p>
                  </a:txBody>
                  <a:tcPr marL="3119" marR="3119" marT="3119" marB="14971" anchor="ctr"/>
                </a:tc>
                <a:tc>
                  <a:txBody>
                    <a:bodyPr/>
                    <a:lstStyle/>
                    <a:p>
                      <a:pPr algn="l" fontAlgn="ctr"/>
                      <a:r>
                        <a:rPr lang="en-GB" sz="1200" u="none" strike="noStrike" dirty="0">
                          <a:effectLst/>
                          <a:latin typeface="+mj-lt"/>
                        </a:rPr>
                        <a:t>Checked with suppliers no bake out will be necessary for operation at 10</a:t>
                      </a:r>
                      <a:r>
                        <a:rPr lang="en-GB" sz="1200" u="none" strike="noStrike" baseline="30000" dirty="0">
                          <a:effectLst/>
                          <a:latin typeface="+mj-lt"/>
                        </a:rPr>
                        <a:t>-7</a:t>
                      </a:r>
                      <a:r>
                        <a:rPr lang="en-GB" sz="1200" u="none" strike="noStrike" dirty="0">
                          <a:effectLst/>
                          <a:latin typeface="+mj-lt"/>
                        </a:rPr>
                        <a:t> mbar.</a:t>
                      </a:r>
                      <a:endParaRPr lang="en-GB" sz="1200" b="0" i="0" u="none" strike="noStrike" dirty="0">
                        <a:effectLst/>
                        <a:latin typeface="+mj-lt"/>
                      </a:endParaRPr>
                    </a:p>
                  </a:txBody>
                  <a:tcPr marL="3119" marR="3119" marT="3119" marB="14971" anchor="ctr"/>
                </a:tc>
                <a:extLst>
                  <a:ext uri="{0D108BD9-81ED-4DB2-BD59-A6C34878D82A}">
                    <a16:rowId xmlns:a16="http://schemas.microsoft.com/office/drawing/2014/main" xmlns="" val="4110157996"/>
                  </a:ext>
                </a:extLst>
              </a:tr>
            </a:tbl>
          </a:graphicData>
        </a:graphic>
      </p:graphicFrame>
    </p:spTree>
    <p:extLst>
      <p:ext uri="{BB962C8B-B14F-4D97-AF65-F5344CB8AC3E}">
        <p14:creationId xmlns:p14="http://schemas.microsoft.com/office/powerpoint/2010/main" val="3596520937"/>
      </p:ext>
    </p:extLst>
  </p:cSld>
  <p:clrMapOvr>
    <a:masterClrMapping/>
  </p:clrMapOvr>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94C27C74-8EA2-4ABC-9947-64409AD92078}"/>
              </a:ext>
            </a:extLst>
          </p:cNvPr>
          <p:cNvSpPr>
            <a:spLocks noGrp="1"/>
          </p:cNvSpPr>
          <p:nvPr>
            <p:ph type="title"/>
          </p:nvPr>
        </p:nvSpPr>
        <p:spPr/>
        <p:txBody>
          <a:bodyPr/>
          <a:lstStyle/>
          <a:p>
            <a:pPr>
              <a:buNone/>
            </a:pPr>
            <a:r>
              <a:rPr lang="en-GB" dirty="0"/>
              <a:t>Risk Assessment</a:t>
            </a:r>
          </a:p>
        </p:txBody>
      </p:sp>
      <p:graphicFrame>
        <p:nvGraphicFramePr>
          <p:cNvPr id="6" name="Table 5">
            <a:extLst>
              <a:ext uri="{FF2B5EF4-FFF2-40B4-BE49-F238E27FC236}">
                <a16:creationId xmlns:a16="http://schemas.microsoft.com/office/drawing/2014/main" xmlns="" id="{6C853EE7-D82D-4889-A75A-D618D7223C4B}"/>
              </a:ext>
            </a:extLst>
          </p:cNvPr>
          <p:cNvGraphicFramePr>
            <a:graphicFrameLocks noGrp="1"/>
          </p:cNvGraphicFramePr>
          <p:nvPr>
            <p:extLst>
              <p:ext uri="{D42A27DB-BD31-4B8C-83A1-F6EECF244321}">
                <p14:modId xmlns:p14="http://schemas.microsoft.com/office/powerpoint/2010/main" val="121505288"/>
              </p:ext>
            </p:extLst>
          </p:nvPr>
        </p:nvGraphicFramePr>
        <p:xfrm>
          <a:off x="71760" y="1403573"/>
          <a:ext cx="9793088" cy="5211499"/>
        </p:xfrm>
        <a:graphic>
          <a:graphicData uri="http://schemas.openxmlformats.org/drawingml/2006/table">
            <a:tbl>
              <a:tblPr>
                <a:tableStyleId>{5940675A-B579-460E-94D1-54222C63F5DA}</a:tableStyleId>
              </a:tblPr>
              <a:tblGrid>
                <a:gridCol w="795532">
                  <a:extLst>
                    <a:ext uri="{9D8B030D-6E8A-4147-A177-3AD203B41FA5}">
                      <a16:colId xmlns:a16="http://schemas.microsoft.com/office/drawing/2014/main" xmlns="" val="4131118012"/>
                    </a:ext>
                  </a:extLst>
                </a:gridCol>
                <a:gridCol w="1436716">
                  <a:extLst>
                    <a:ext uri="{9D8B030D-6E8A-4147-A177-3AD203B41FA5}">
                      <a16:colId xmlns:a16="http://schemas.microsoft.com/office/drawing/2014/main" xmlns="" val="2870758388"/>
                    </a:ext>
                  </a:extLst>
                </a:gridCol>
                <a:gridCol w="2448272">
                  <a:extLst>
                    <a:ext uri="{9D8B030D-6E8A-4147-A177-3AD203B41FA5}">
                      <a16:colId xmlns:a16="http://schemas.microsoft.com/office/drawing/2014/main" xmlns="" val="196236754"/>
                    </a:ext>
                  </a:extLst>
                </a:gridCol>
                <a:gridCol w="1872208">
                  <a:extLst>
                    <a:ext uri="{9D8B030D-6E8A-4147-A177-3AD203B41FA5}">
                      <a16:colId xmlns:a16="http://schemas.microsoft.com/office/drawing/2014/main" xmlns="" val="692573195"/>
                    </a:ext>
                  </a:extLst>
                </a:gridCol>
                <a:gridCol w="3240360">
                  <a:extLst>
                    <a:ext uri="{9D8B030D-6E8A-4147-A177-3AD203B41FA5}">
                      <a16:colId xmlns:a16="http://schemas.microsoft.com/office/drawing/2014/main" xmlns="" val="2942238172"/>
                    </a:ext>
                  </a:extLst>
                </a:gridCol>
              </a:tblGrid>
              <a:tr h="311899">
                <a:tc>
                  <a:txBody>
                    <a:bodyPr/>
                    <a:lstStyle/>
                    <a:p>
                      <a:pPr algn="l"/>
                      <a:r>
                        <a:rPr lang="en-GB" sz="1200" b="1" dirty="0"/>
                        <a:t>ID</a:t>
                      </a:r>
                    </a:p>
                  </a:txBody>
                  <a:tcPr anchor="ctr"/>
                </a:tc>
                <a:tc>
                  <a:txBody>
                    <a:bodyPr/>
                    <a:lstStyle/>
                    <a:p>
                      <a:pPr algn="l"/>
                      <a:r>
                        <a:rPr lang="en-GB" sz="1200" b="1" dirty="0"/>
                        <a:t>Event</a:t>
                      </a:r>
                    </a:p>
                  </a:txBody>
                  <a:tcPr anchor="ctr"/>
                </a:tc>
                <a:tc>
                  <a:txBody>
                    <a:bodyPr/>
                    <a:lstStyle/>
                    <a:p>
                      <a:pPr algn="l"/>
                      <a:r>
                        <a:rPr lang="en-GB" sz="1200" b="1" dirty="0"/>
                        <a:t>Cause</a:t>
                      </a:r>
                    </a:p>
                  </a:txBody>
                  <a:tcPr anchor="ctr"/>
                </a:tc>
                <a:tc>
                  <a:txBody>
                    <a:bodyPr/>
                    <a:lstStyle/>
                    <a:p>
                      <a:pPr algn="l"/>
                      <a:r>
                        <a:rPr lang="en-GB" sz="1200" b="1" dirty="0"/>
                        <a:t>Impact</a:t>
                      </a:r>
                    </a:p>
                  </a:txBody>
                  <a:tcPr anchor="ctr"/>
                </a:tc>
                <a:tc>
                  <a:txBody>
                    <a:bodyPr/>
                    <a:lstStyle/>
                    <a:p>
                      <a:pPr algn="l"/>
                      <a:r>
                        <a:rPr lang="en-GB" sz="1200" b="1" dirty="0"/>
                        <a:t>Treatment Plan</a:t>
                      </a:r>
                    </a:p>
                  </a:txBody>
                  <a:tcPr anchor="ctr"/>
                </a:tc>
                <a:extLst>
                  <a:ext uri="{0D108BD9-81ED-4DB2-BD59-A6C34878D82A}">
                    <a16:rowId xmlns:a16="http://schemas.microsoft.com/office/drawing/2014/main" xmlns="" val="3817091477"/>
                  </a:ext>
                </a:extLst>
              </a:tr>
              <a:tr h="197744">
                <a:tc>
                  <a:txBody>
                    <a:bodyPr/>
                    <a:lstStyle/>
                    <a:p>
                      <a:pPr algn="l" fontAlgn="ctr"/>
                      <a:r>
                        <a:rPr lang="en-GB" sz="1200" u="none" strike="noStrike" dirty="0">
                          <a:effectLst/>
                        </a:rPr>
                        <a:t>MEBT-PBI-FC-07</a:t>
                      </a:r>
                      <a:endParaRPr lang="en-GB" sz="1200" b="0" i="0" u="none" strike="noStrike" dirty="0">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Effects of cables on signal</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Cable Testing. Bilbao and ESS to consider signal transmission testing for long cables.</a:t>
                      </a:r>
                      <a:endParaRPr lang="en-GB" sz="1200" b="0" i="0" u="none" strike="noStrike" dirty="0">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Introduce of noise/errors on signal.</a:t>
                      </a:r>
                      <a:endParaRPr lang="en-GB" sz="1200" b="0" i="0" u="none" strike="noStrike" dirty="0">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Studied in MEBT-BI-FC08 FC Front-End Prototype tests</a:t>
                      </a:r>
                      <a:endParaRPr lang="en-GB" sz="1200" b="0" i="0" u="none" strike="noStrike" dirty="0">
                        <a:solidFill>
                          <a:srgbClr val="000000"/>
                        </a:solidFill>
                        <a:effectLst/>
                        <a:latin typeface="Arial" panose="020B0604020202020204" pitchFamily="34" charset="0"/>
                      </a:endParaRPr>
                    </a:p>
                  </a:txBody>
                  <a:tcPr marL="3119" marR="3119" marT="3119" marB="14971" anchor="ctr"/>
                </a:tc>
                <a:extLst>
                  <a:ext uri="{0D108BD9-81ED-4DB2-BD59-A6C34878D82A}">
                    <a16:rowId xmlns:a16="http://schemas.microsoft.com/office/drawing/2014/main" xmlns="" val="2181826216"/>
                  </a:ext>
                </a:extLst>
              </a:tr>
              <a:tr h="377398">
                <a:tc>
                  <a:txBody>
                    <a:bodyPr/>
                    <a:lstStyle/>
                    <a:p>
                      <a:pPr algn="l" fontAlgn="ctr"/>
                      <a:r>
                        <a:rPr lang="en-GB" sz="1200" u="none" strike="noStrike" dirty="0">
                          <a:effectLst/>
                        </a:rPr>
                        <a:t>MEBT-PBI-FC-08</a:t>
                      </a:r>
                      <a:endParaRPr lang="en-GB" sz="1200" b="0" i="0" u="none" strike="noStrike" dirty="0">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Noise in the signal from secondary electrons</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Secondary electron bad supresion. </a:t>
                      </a:r>
                      <a:br>
                        <a:rPr lang="en-GB" sz="1200" u="none" strike="noStrike">
                          <a:effectLst/>
                        </a:rPr>
                      </a:br>
                      <a:r>
                        <a:rPr lang="en-GB" sz="1200" u="none" strike="noStrike">
                          <a:effectLst/>
                        </a:rPr>
                        <a:t>The fields of the proton beam could affect the secondary electrons. Assure that this does not significantly impact the signal from the Faraday cup.</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Biased signal.</a:t>
                      </a:r>
                      <a:endParaRPr lang="en-GB" sz="1200" b="0" i="0" u="none" strike="noStrike" dirty="0">
                        <a:solidFill>
                          <a:srgbClr val="000000"/>
                        </a:solidFill>
                        <a:effectLst/>
                        <a:latin typeface="Arial" panose="020B0604020202020204" pitchFamily="34" charset="0"/>
                      </a:endParaRPr>
                    </a:p>
                  </a:txBody>
                  <a:tcPr marL="3119" marR="3119" marT="3119" marB="14971" anchor="ctr"/>
                </a:tc>
                <a:tc>
                  <a:txBody>
                    <a:bodyPr/>
                    <a:lstStyle/>
                    <a:p>
                      <a:pPr marL="0" marR="0" lvl="0" indent="0" algn="l" defTabSz="914400" eaLnBrk="1" fontAlgn="ctr" latinLnBrk="0" hangingPunct="1">
                        <a:lnSpc>
                          <a:spcPct val="100000"/>
                        </a:lnSpc>
                        <a:spcBef>
                          <a:spcPts val="0"/>
                        </a:spcBef>
                        <a:spcAft>
                          <a:spcPts val="0"/>
                        </a:spcAft>
                        <a:buClrTx/>
                        <a:buSzTx/>
                        <a:buFontTx/>
                        <a:buNone/>
                        <a:tabLst/>
                        <a:defRPr/>
                      </a:pPr>
                      <a:r>
                        <a:rPr lang="en-GB" sz="1200" u="none" strike="noStrike" dirty="0">
                          <a:effectLst/>
                        </a:rPr>
                        <a:t>Study of SE suppression in </a:t>
                      </a:r>
                      <a:r>
                        <a:rPr lang="en-GB" sz="1200" dirty="0"/>
                        <a:t>MEBT-BI-FC02 Preliminary electron suppression studies for the </a:t>
                      </a:r>
                      <a:r>
                        <a:rPr lang="en-GB" sz="1200" dirty="0">
                          <a:solidFill>
                            <a:schemeClr val="tx1"/>
                          </a:solidFill>
                          <a:latin typeface="+mn-lt"/>
                          <a:ea typeface="+mn-ea"/>
                          <a:cs typeface="+mn-cs"/>
                        </a:rPr>
                        <a:t>MEBT Faraday Cup.</a:t>
                      </a:r>
                    </a:p>
                    <a:p>
                      <a:pPr marL="0" marR="0" lvl="0" indent="0" algn="l" defTabSz="914400" eaLnBrk="1" fontAlgn="ctr" latinLnBrk="0" hangingPunct="1">
                        <a:lnSpc>
                          <a:spcPct val="100000"/>
                        </a:lnSpc>
                        <a:spcBef>
                          <a:spcPts val="0"/>
                        </a:spcBef>
                        <a:spcAft>
                          <a:spcPts val="0"/>
                        </a:spcAft>
                        <a:buClrTx/>
                        <a:buSzTx/>
                        <a:buFontTx/>
                        <a:buNone/>
                        <a:tabLst/>
                        <a:defRPr/>
                      </a:pPr>
                      <a:r>
                        <a:rPr lang="en-GB" sz="1200" dirty="0">
                          <a:solidFill>
                            <a:schemeClr val="tx1"/>
                          </a:solidFill>
                          <a:latin typeface="+mn-lt"/>
                          <a:ea typeface="+mn-ea"/>
                          <a:cs typeface="+mn-cs"/>
                        </a:rPr>
                        <a:t>Inclusion of a 1 kV repeller.</a:t>
                      </a:r>
                    </a:p>
                  </a:txBody>
                  <a:tcPr marL="3119" marR="3119" marT="3119" marB="14971" anchor="ctr"/>
                </a:tc>
                <a:extLst>
                  <a:ext uri="{0D108BD9-81ED-4DB2-BD59-A6C34878D82A}">
                    <a16:rowId xmlns:a16="http://schemas.microsoft.com/office/drawing/2014/main" xmlns="" val="2304816552"/>
                  </a:ext>
                </a:extLst>
              </a:tr>
              <a:tr h="257629">
                <a:tc>
                  <a:txBody>
                    <a:bodyPr/>
                    <a:lstStyle/>
                    <a:p>
                      <a:pPr algn="l" fontAlgn="ctr"/>
                      <a:r>
                        <a:rPr lang="en-GB" sz="1200" u="none" strike="noStrike" dirty="0">
                          <a:effectLst/>
                        </a:rPr>
                        <a:t>MEBT-PBI-FC-09</a:t>
                      </a:r>
                      <a:endParaRPr lang="en-GB" sz="1200" b="0" i="0" u="none" strike="noStrike" dirty="0">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Portability for MTCA</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MTCA is the standard platform for ESS high performance electronics but some systems are currently being prototyped in VME</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Schedule delay, failure at the integration</a:t>
                      </a:r>
                    </a:p>
                  </a:txBody>
                  <a:tcPr marL="3119" marR="3119" marT="3119" marB="14971" anchor="ctr"/>
                </a:tc>
                <a:tc>
                  <a:txBody>
                    <a:bodyPr/>
                    <a:lstStyle/>
                    <a:p>
                      <a:pPr algn="l" fontAlgn="ctr"/>
                      <a:r>
                        <a:rPr lang="en-GB" sz="1200" u="none" strike="noStrike" dirty="0">
                          <a:effectLst/>
                        </a:rPr>
                        <a:t>Develop plan to migrate to µTCA</a:t>
                      </a:r>
                      <a:br>
                        <a:rPr lang="en-GB" sz="1200" u="none" strike="noStrike" dirty="0">
                          <a:effectLst/>
                        </a:rPr>
                      </a:br>
                      <a:r>
                        <a:rPr lang="en-GB" sz="1200" u="none" strike="noStrike" dirty="0">
                          <a:effectLst/>
                        </a:rPr>
                        <a:t>Confirm delivery dates for HW and SW</a:t>
                      </a:r>
                    </a:p>
                  </a:txBody>
                  <a:tcPr marL="3119" marR="3119" marT="3119" marB="14971" anchor="ctr"/>
                </a:tc>
                <a:extLst>
                  <a:ext uri="{0D108BD9-81ED-4DB2-BD59-A6C34878D82A}">
                    <a16:rowId xmlns:a16="http://schemas.microsoft.com/office/drawing/2014/main" xmlns="" val="422733246"/>
                  </a:ext>
                </a:extLst>
              </a:tr>
              <a:tr h="249519">
                <a:tc>
                  <a:txBody>
                    <a:bodyPr/>
                    <a:lstStyle/>
                    <a:p>
                      <a:pPr algn="l" fontAlgn="ctr"/>
                      <a:r>
                        <a:rPr lang="en-GB" sz="1200" u="none" strike="noStrike" dirty="0">
                          <a:effectLst/>
                        </a:rPr>
                        <a:t>MEBT-PBI-FC-10</a:t>
                      </a:r>
                      <a:endParaRPr lang="en-GB" sz="1200" b="0" i="0" u="none" strike="noStrike" dirty="0">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FE not meeting design goals.</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Unexpected causes (bad design, failure, etc)</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Biased or wrong measurements.</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Detailed design of electronics in MEBT-BI-FC09.</a:t>
                      </a:r>
                      <a:br>
                        <a:rPr lang="en-GB" sz="1200" u="none" strike="noStrike" dirty="0">
                          <a:effectLst/>
                        </a:rPr>
                      </a:br>
                      <a:r>
                        <a:rPr lang="en-GB" sz="1200" u="none" strike="noStrike" dirty="0">
                          <a:effectLst/>
                        </a:rPr>
                        <a:t>Part by part testing of components and vertical integration.</a:t>
                      </a:r>
                      <a:endParaRPr lang="en-GB" sz="1200" b="0" i="0" u="none" strike="noStrike" dirty="0">
                        <a:solidFill>
                          <a:srgbClr val="000000"/>
                        </a:solidFill>
                        <a:effectLst/>
                        <a:latin typeface="Arial" panose="020B0604020202020204" pitchFamily="34" charset="0"/>
                      </a:endParaRPr>
                    </a:p>
                  </a:txBody>
                  <a:tcPr marL="3119" marR="3119" marT="3119" marB="14971" anchor="ctr"/>
                </a:tc>
                <a:extLst>
                  <a:ext uri="{0D108BD9-81ED-4DB2-BD59-A6C34878D82A}">
                    <a16:rowId xmlns:a16="http://schemas.microsoft.com/office/drawing/2014/main" xmlns="" val="65599584"/>
                  </a:ext>
                </a:extLst>
              </a:tr>
              <a:tr h="317513">
                <a:tc>
                  <a:txBody>
                    <a:bodyPr/>
                    <a:lstStyle/>
                    <a:p>
                      <a:pPr algn="l" fontAlgn="ctr"/>
                      <a:r>
                        <a:rPr lang="en-GB" sz="1200" u="none" strike="noStrike" dirty="0">
                          <a:effectLst/>
                        </a:rPr>
                        <a:t>MEBT-PBI-FC-11</a:t>
                      </a:r>
                      <a:endParaRPr lang="en-GB" sz="1200" b="0" i="0" u="none" strike="noStrike" dirty="0">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Failure during product assembly.</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Unexpected causes (bad design, failure, etc)</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Wrong operation, delay in product acceptance.</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Requirements specified in MEBT-BI-F90.</a:t>
                      </a:r>
                      <a:br>
                        <a:rPr lang="en-GB" sz="1200" u="none" strike="noStrike" dirty="0">
                          <a:effectLst/>
                        </a:rPr>
                      </a:br>
                      <a:r>
                        <a:rPr lang="en-GB" sz="1200" u="none" strike="noStrike" dirty="0">
                          <a:effectLst/>
                        </a:rPr>
                        <a:t>Details about assembly will be discussed with product supplier.</a:t>
                      </a:r>
                      <a:endParaRPr lang="en-GB" sz="1200" b="0" i="0" u="none" strike="noStrike" dirty="0">
                        <a:solidFill>
                          <a:srgbClr val="000000"/>
                        </a:solidFill>
                        <a:effectLst/>
                        <a:latin typeface="Arial" panose="020B0604020202020204" pitchFamily="34" charset="0"/>
                      </a:endParaRPr>
                    </a:p>
                  </a:txBody>
                  <a:tcPr marL="3119" marR="3119" marT="3119" marB="14971" anchor="ctr"/>
                </a:tc>
                <a:extLst>
                  <a:ext uri="{0D108BD9-81ED-4DB2-BD59-A6C34878D82A}">
                    <a16:rowId xmlns:a16="http://schemas.microsoft.com/office/drawing/2014/main" xmlns="" val="1312802804"/>
                  </a:ext>
                </a:extLst>
              </a:tr>
              <a:tr h="317513">
                <a:tc>
                  <a:txBody>
                    <a:bodyPr/>
                    <a:lstStyle/>
                    <a:p>
                      <a:pPr algn="l" fontAlgn="ctr"/>
                      <a:r>
                        <a:rPr lang="en-GB" sz="1200" u="none" strike="noStrike" dirty="0">
                          <a:effectLst/>
                        </a:rPr>
                        <a:t>MEBT-PBI-FC-12</a:t>
                      </a:r>
                      <a:endParaRPr lang="en-GB" sz="1200" b="0" i="0" u="none" strike="noStrike" dirty="0">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Final position miss-adjustment</a:t>
                      </a:r>
                      <a:endParaRPr lang="en-GB" sz="1200" b="0" i="0" u="none" strike="noStrike">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Wrong product integration/Incorrect design</a:t>
                      </a:r>
                      <a:endParaRPr lang="en-GB" sz="1200" b="0" i="0" u="none" strike="noStrike" dirty="0">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The collector does not fall in the beam axis</a:t>
                      </a:r>
                      <a:endParaRPr lang="en-GB" sz="1200" b="0" i="0" u="none" strike="noStrike">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Requirement for position adjustment in MEBT-BI-F90.</a:t>
                      </a:r>
                      <a:br>
                        <a:rPr lang="en-GB" sz="1200" u="none" strike="noStrike" dirty="0">
                          <a:effectLst/>
                        </a:rPr>
                      </a:br>
                      <a:r>
                        <a:rPr lang="en-GB" sz="1200" u="none" strike="noStrike" dirty="0">
                          <a:effectLst/>
                        </a:rPr>
                        <a:t>Collimator lid larger than beam-pipe.</a:t>
                      </a:r>
                      <a:br>
                        <a:rPr lang="en-GB" sz="1200" u="none" strike="noStrike" dirty="0">
                          <a:effectLst/>
                        </a:rPr>
                      </a:br>
                      <a:r>
                        <a:rPr lang="en-GB" sz="1200" u="none" strike="noStrike" dirty="0">
                          <a:effectLst/>
                        </a:rPr>
                        <a:t>Modular design.</a:t>
                      </a:r>
                      <a:endParaRPr lang="en-GB" sz="1200" b="0" i="0" u="none" strike="noStrike" dirty="0">
                        <a:effectLst/>
                        <a:latin typeface="Arial" panose="020B0604020202020204" pitchFamily="34" charset="0"/>
                      </a:endParaRPr>
                    </a:p>
                  </a:txBody>
                  <a:tcPr marL="3119" marR="3119" marT="3119" marB="14971" anchor="ctr"/>
                </a:tc>
                <a:extLst>
                  <a:ext uri="{0D108BD9-81ED-4DB2-BD59-A6C34878D82A}">
                    <a16:rowId xmlns:a16="http://schemas.microsoft.com/office/drawing/2014/main" xmlns="" val="1818085346"/>
                  </a:ext>
                </a:extLst>
              </a:tr>
              <a:tr h="77975">
                <a:tc>
                  <a:txBody>
                    <a:bodyPr/>
                    <a:lstStyle/>
                    <a:p>
                      <a:pPr algn="l" fontAlgn="ctr"/>
                      <a:r>
                        <a:rPr lang="en-GB" sz="1200" u="none" strike="noStrike" dirty="0">
                          <a:effectLst/>
                        </a:rPr>
                        <a:t>MEBT-PBI-FC-13</a:t>
                      </a:r>
                      <a:endParaRPr lang="en-GB" sz="1200" b="0" i="0" u="none" strike="noStrike" dirty="0">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Failure on limit switcher</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Bad connection, failure, etc</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Unknown FC status</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Redundancy of limit switchers.</a:t>
                      </a:r>
                      <a:endParaRPr lang="en-GB" sz="1200" b="0" i="0" u="none" strike="noStrike" dirty="0">
                        <a:solidFill>
                          <a:srgbClr val="000000"/>
                        </a:solidFill>
                        <a:effectLst/>
                        <a:latin typeface="Arial" panose="020B0604020202020204" pitchFamily="34" charset="0"/>
                      </a:endParaRPr>
                    </a:p>
                  </a:txBody>
                  <a:tcPr marL="3119" marR="3119" marT="3119" marB="14971" anchor="ctr"/>
                </a:tc>
                <a:extLst>
                  <a:ext uri="{0D108BD9-81ED-4DB2-BD59-A6C34878D82A}">
                    <a16:rowId xmlns:a16="http://schemas.microsoft.com/office/drawing/2014/main" xmlns="" val="1754175814"/>
                  </a:ext>
                </a:extLst>
              </a:tr>
              <a:tr h="137859">
                <a:tc>
                  <a:txBody>
                    <a:bodyPr/>
                    <a:lstStyle/>
                    <a:p>
                      <a:pPr algn="l" fontAlgn="ctr"/>
                      <a:r>
                        <a:rPr lang="en-GB" sz="1200" u="none" strike="noStrike" dirty="0">
                          <a:effectLst/>
                        </a:rPr>
                        <a:t>MEBT-PBI-FC-14</a:t>
                      </a:r>
                      <a:endParaRPr lang="en-GB" sz="1200" b="0" i="0" u="none" strike="noStrike" dirty="0">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Wrong product integration in MEBT.</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Bad definition of interfaces.</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a:effectLst/>
                        </a:rPr>
                        <a:t>Delays, redefinition of interfaces, use of adapters.</a:t>
                      </a:r>
                      <a:endParaRPr lang="en-GB" sz="1200" b="0" i="0" u="none" strike="noStrike">
                        <a:solidFill>
                          <a:srgbClr val="000000"/>
                        </a:solidFill>
                        <a:effectLst/>
                        <a:latin typeface="Arial" panose="020B0604020202020204" pitchFamily="34" charset="0"/>
                      </a:endParaRPr>
                    </a:p>
                  </a:txBody>
                  <a:tcPr marL="3119" marR="3119" marT="3119" marB="14971" anchor="ctr"/>
                </a:tc>
                <a:tc>
                  <a:txBody>
                    <a:bodyPr/>
                    <a:lstStyle/>
                    <a:p>
                      <a:pPr algn="l" fontAlgn="ctr"/>
                      <a:r>
                        <a:rPr lang="en-GB" sz="1200" u="none" strike="noStrike" dirty="0">
                          <a:effectLst/>
                        </a:rPr>
                        <a:t>Definition of interfaces between different groups.</a:t>
                      </a:r>
                      <a:endParaRPr lang="en-GB" sz="1200" b="0" i="0" u="none" strike="noStrike" dirty="0">
                        <a:solidFill>
                          <a:srgbClr val="000000"/>
                        </a:solidFill>
                        <a:effectLst/>
                        <a:latin typeface="Arial" panose="020B0604020202020204" pitchFamily="34" charset="0"/>
                      </a:endParaRPr>
                    </a:p>
                  </a:txBody>
                  <a:tcPr marL="3119" marR="3119" marT="3119" marB="14971" anchor="ctr"/>
                </a:tc>
                <a:extLst>
                  <a:ext uri="{0D108BD9-81ED-4DB2-BD59-A6C34878D82A}">
                    <a16:rowId xmlns:a16="http://schemas.microsoft.com/office/drawing/2014/main" xmlns="" val="2129006355"/>
                  </a:ext>
                </a:extLst>
              </a:tr>
            </a:tbl>
          </a:graphicData>
        </a:graphic>
      </p:graphicFrame>
    </p:spTree>
    <p:extLst>
      <p:ext uri="{BB962C8B-B14F-4D97-AF65-F5344CB8AC3E}">
        <p14:creationId xmlns:p14="http://schemas.microsoft.com/office/powerpoint/2010/main" val="1612883233"/>
      </p:ext>
    </p:extLst>
  </p:cSld>
  <p:clrMapOvr>
    <a:masterClrMapping/>
  </p:clrMapOvr>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69</a:t>
            </a:fld>
            <a:endParaRPr lang="en-IN" dirty="0"/>
          </a:p>
        </p:txBody>
      </p:sp>
      <p:sp>
        <p:nvSpPr>
          <p:cNvPr id="2" name="1 Título"/>
          <p:cNvSpPr txBox="1">
            <a:spLocks noGrp="1"/>
          </p:cNvSpPr>
          <p:nvPr>
            <p:ph type="title" idx="4294967295"/>
          </p:nvPr>
        </p:nvSpPr>
        <p:spPr>
          <a:xfrm>
            <a:off x="0" y="193675"/>
            <a:ext cx="9359900" cy="88582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Summary</a:t>
            </a:r>
          </a:p>
        </p:txBody>
      </p:sp>
      <p:sp>
        <p:nvSpPr>
          <p:cNvPr id="3" name="2 CuadroTexto"/>
          <p:cNvSpPr txBox="1"/>
          <p:nvPr/>
        </p:nvSpPr>
        <p:spPr>
          <a:xfrm>
            <a:off x="1296000" y="1547589"/>
            <a:ext cx="3416874" cy="5577702"/>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800"/>
              </a:spcBef>
              <a:spcAft>
                <a:spcPts val="1800"/>
              </a:spcAft>
              <a:buSzPct val="45000"/>
              <a:buFont typeface="StarSymbol"/>
              <a:buChar char="●"/>
              <a:tabLst/>
            </a:pPr>
            <a:r>
              <a:rPr lang="en-US" sz="2600" b="0" i="0" u="none" strike="noStrike" kern="1200" dirty="0">
                <a:ln>
                  <a:noFill/>
                </a:ln>
                <a:latin typeface="DejaVu Sans" pitchFamily="34"/>
                <a:ea typeface="DejaVu Sans" pitchFamily="2"/>
                <a:cs typeface="Lohit Hindi" pitchFamily="2"/>
              </a:rPr>
              <a:t>Introduction</a:t>
            </a:r>
          </a:p>
          <a:p>
            <a:pPr lvl="0" hangingPunct="0">
              <a:spcBef>
                <a:spcPts val="1800"/>
              </a:spcBef>
              <a:spcAft>
                <a:spcPts val="1800"/>
              </a:spcAft>
            </a:pPr>
            <a:r>
              <a:rPr lang="en-US" sz="2600" dirty="0">
                <a:latin typeface="DejaVu Sans" pitchFamily="34"/>
                <a:ea typeface="DejaVu Sans" pitchFamily="2"/>
                <a:cs typeface="Lohit Hindi" pitchFamily="2"/>
              </a:rPr>
              <a:t>Conceptual Design</a:t>
            </a:r>
            <a:endParaRPr lang="en-US" sz="2600" b="0" i="0" u="none" strike="noStrike" kern="1200" dirty="0">
              <a:ln>
                <a:noFill/>
              </a:ln>
              <a:latin typeface="DejaVu Sans" pitchFamily="34"/>
              <a:ea typeface="DejaVu Sans" pitchFamily="2"/>
              <a:cs typeface="Lohit Hindi" pitchFamily="2"/>
            </a:endParaRPr>
          </a:p>
          <a:p>
            <a:pPr marL="0" marR="0" lvl="0" indent="0" algn="l" rtl="0" hangingPunct="0">
              <a:lnSpc>
                <a:spcPct val="100000"/>
              </a:lnSpc>
              <a:spcBef>
                <a:spcPts val="1800"/>
              </a:spcBef>
              <a:spcAft>
                <a:spcPts val="1800"/>
              </a:spcAft>
              <a:buSzPct val="45000"/>
              <a:buFont typeface="StarSymbol"/>
              <a:buChar char="●"/>
              <a:tabLst/>
            </a:pPr>
            <a:r>
              <a:rPr lang="en-US" sz="2600" dirty="0">
                <a:latin typeface="DejaVu Sans" pitchFamily="34"/>
                <a:ea typeface="DejaVu Sans" pitchFamily="2"/>
                <a:cs typeface="Lohit Hindi" pitchFamily="2"/>
              </a:rPr>
              <a:t>Mechanical Design</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DejaVu Sans" pitchFamily="34"/>
                <a:ea typeface="DejaVu Sans" pitchFamily="2"/>
                <a:cs typeface="Lohit Hindi" pitchFamily="2"/>
              </a:rPr>
              <a:t>Analog Front End</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DejaVu Sans" pitchFamily="34"/>
                <a:ea typeface="DejaVu Sans" pitchFamily="2"/>
                <a:cs typeface="Lohit Hindi" pitchFamily="2"/>
              </a:rPr>
              <a:t>Control System</a:t>
            </a:r>
          </a:p>
          <a:p>
            <a:pPr marL="0" marR="0" lvl="0" indent="0" algn="l" rtl="0" hangingPunct="0">
              <a:lnSpc>
                <a:spcPct val="100000"/>
              </a:lnSpc>
              <a:spcBef>
                <a:spcPts val="1800"/>
              </a:spcBef>
              <a:spcAft>
                <a:spcPts val="1800"/>
              </a:spcAft>
              <a:buSzPct val="45000"/>
              <a:buFont typeface="StarSymbol"/>
              <a:buChar char="●"/>
              <a:tabLst/>
            </a:pPr>
            <a:r>
              <a:rPr lang="en-US" sz="2600" dirty="0">
                <a:latin typeface="DejaVu Sans" pitchFamily="34"/>
                <a:ea typeface="DejaVu Sans" pitchFamily="2"/>
                <a:cs typeface="Lohit Hindi" pitchFamily="2"/>
              </a:rPr>
              <a:t>Acceptance Tests</a:t>
            </a:r>
          </a:p>
          <a:p>
            <a:pPr lvl="0" hangingPunct="0">
              <a:spcBef>
                <a:spcPts val="1800"/>
              </a:spcBef>
              <a:spcAft>
                <a:spcPts val="1800"/>
              </a:spcAft>
            </a:pPr>
            <a:r>
              <a:rPr lang="en-US" sz="2600" dirty="0">
                <a:latin typeface="DejaVu Sans" pitchFamily="34"/>
                <a:ea typeface="DejaVu Sans" pitchFamily="2"/>
                <a:cs typeface="Lohit Hindi" pitchFamily="2"/>
              </a:rPr>
              <a:t>Conclusions</a:t>
            </a:r>
          </a:p>
        </p:txBody>
      </p:sp>
    </p:spTree>
    <p:extLst>
      <p:ext uri="{BB962C8B-B14F-4D97-AF65-F5344CB8AC3E}">
        <p14:creationId xmlns:p14="http://schemas.microsoft.com/office/powerpoint/2010/main" val="1199676545"/>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Design Parameters</a:t>
            </a:r>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7</a:t>
            </a:fld>
            <a:endParaRPr lang="en-IN" dirty="0"/>
          </a:p>
        </p:txBody>
      </p:sp>
      <p:graphicFrame>
        <p:nvGraphicFramePr>
          <p:cNvPr id="6" name="5 Tabla"/>
          <p:cNvGraphicFramePr>
            <a:graphicFrameLocks noGrp="1"/>
          </p:cNvGraphicFramePr>
          <p:nvPr>
            <p:extLst>
              <p:ext uri="{D42A27DB-BD31-4B8C-83A1-F6EECF244321}">
                <p14:modId xmlns:p14="http://schemas.microsoft.com/office/powerpoint/2010/main" val="4179658791"/>
              </p:ext>
            </p:extLst>
          </p:nvPr>
        </p:nvGraphicFramePr>
        <p:xfrm>
          <a:off x="431800" y="2115114"/>
          <a:ext cx="4320480" cy="4114800"/>
        </p:xfrm>
        <a:graphic>
          <a:graphicData uri="http://schemas.openxmlformats.org/drawingml/2006/table">
            <a:tbl>
              <a:tblPr/>
              <a:tblGrid>
                <a:gridCol w="2325365">
                  <a:extLst>
                    <a:ext uri="{9D8B030D-6E8A-4147-A177-3AD203B41FA5}">
                      <a16:colId xmlns:a16="http://schemas.microsoft.com/office/drawing/2014/main" xmlns="" val="20000"/>
                    </a:ext>
                  </a:extLst>
                </a:gridCol>
                <a:gridCol w="1995115">
                  <a:extLst>
                    <a:ext uri="{9D8B030D-6E8A-4147-A177-3AD203B41FA5}">
                      <a16:colId xmlns:a16="http://schemas.microsoft.com/office/drawing/2014/main" xmlns="" val="20001"/>
                    </a:ext>
                  </a:extLst>
                </a:gridCol>
              </a:tblGrid>
              <a:tr h="180340">
                <a:tc>
                  <a:txBody>
                    <a:bodyPr/>
                    <a:lstStyle/>
                    <a:p>
                      <a:pPr indent="-37465" algn="ctr">
                        <a:spcAft>
                          <a:spcPts val="0"/>
                        </a:spcAft>
                      </a:pPr>
                      <a:r>
                        <a:rPr lang="en-GB" sz="1800" b="1" dirty="0">
                          <a:solidFill>
                            <a:srgbClr val="000000"/>
                          </a:solidFill>
                          <a:latin typeface="Times New Roman"/>
                          <a:ea typeface="Times New Roman"/>
                          <a:cs typeface="Times New Roman"/>
                        </a:rPr>
                        <a:t>Parameter</a:t>
                      </a:r>
                      <a:endParaRPr lang="es-ES" sz="1800" b="1"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a:txBody>
                    <a:bodyPr/>
                    <a:lstStyle/>
                    <a:p>
                      <a:pPr indent="-37465" algn="ctr">
                        <a:spcAft>
                          <a:spcPts val="0"/>
                        </a:spcAft>
                      </a:pPr>
                      <a:r>
                        <a:rPr lang="en-GB" sz="1800" b="1" dirty="0">
                          <a:solidFill>
                            <a:srgbClr val="000000"/>
                          </a:solidFill>
                          <a:latin typeface="Times New Roman"/>
                          <a:ea typeface="Times New Roman"/>
                          <a:cs typeface="Times New Roman"/>
                        </a:rPr>
                        <a:t>Value</a:t>
                      </a:r>
                      <a:endParaRPr lang="es-ES" sz="1800" b="1"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xmlns="" val="10000"/>
                  </a:ext>
                </a:extLst>
              </a:tr>
              <a:tr h="190500">
                <a:tc>
                  <a:txBody>
                    <a:bodyPr/>
                    <a:lstStyle/>
                    <a:p>
                      <a:pPr algn="ctr">
                        <a:spcAft>
                          <a:spcPts val="0"/>
                        </a:spcAft>
                      </a:pPr>
                      <a:r>
                        <a:rPr lang="en-GB" sz="1800" dirty="0">
                          <a:solidFill>
                            <a:srgbClr val="000000"/>
                          </a:solidFill>
                          <a:latin typeface="Times New Roman"/>
                          <a:ea typeface="Times New Roman"/>
                          <a:cs typeface="Times New Roman"/>
                        </a:rPr>
                        <a:t>Proton Energy</a:t>
                      </a: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a:txBody>
                    <a:bodyPr/>
                    <a:lstStyle/>
                    <a:p>
                      <a:pPr algn="ctr">
                        <a:spcAft>
                          <a:spcPts val="0"/>
                        </a:spcAft>
                      </a:pPr>
                      <a:r>
                        <a:rPr lang="en-GB" sz="1800" dirty="0">
                          <a:solidFill>
                            <a:srgbClr val="000000"/>
                          </a:solidFill>
                          <a:latin typeface="+mn-lt"/>
                          <a:ea typeface="Times New Roman"/>
                          <a:cs typeface="Times New Roman"/>
                        </a:rPr>
                        <a:t>3.63 MeV</a:t>
                      </a:r>
                      <a:endParaRPr lang="es-ES" sz="1800"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extLst>
                  <a:ext uri="{0D108BD9-81ED-4DB2-BD59-A6C34878D82A}">
                    <a16:rowId xmlns:a16="http://schemas.microsoft.com/office/drawing/2014/main" xmlns="" val="10001"/>
                  </a:ext>
                </a:extLst>
              </a:tr>
              <a:tr h="190500">
                <a:tc>
                  <a:txBody>
                    <a:bodyPr/>
                    <a:lstStyle/>
                    <a:p>
                      <a:pPr algn="ctr">
                        <a:spcAft>
                          <a:spcPts val="0"/>
                        </a:spcAft>
                      </a:pPr>
                      <a:r>
                        <a:rPr lang="en-GB" sz="1800" dirty="0">
                          <a:solidFill>
                            <a:srgbClr val="000000"/>
                          </a:solidFill>
                          <a:latin typeface="Times New Roman"/>
                          <a:ea typeface="Times New Roman"/>
                          <a:cs typeface="Times New Roman"/>
                        </a:rPr>
                        <a:t>Intensity</a:t>
                      </a: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800" dirty="0">
                          <a:solidFill>
                            <a:srgbClr val="000000"/>
                          </a:solidFill>
                          <a:latin typeface="+mn-lt"/>
                          <a:ea typeface="Times New Roman"/>
                          <a:cs typeface="Times New Roman"/>
                        </a:rPr>
                        <a:t>62.5 mA</a:t>
                      </a:r>
                      <a:endParaRPr lang="es-ES" sz="1800"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2"/>
                  </a:ext>
                </a:extLst>
              </a:tr>
              <a:tr h="190500">
                <a:tc>
                  <a:txBody>
                    <a:bodyPr/>
                    <a:lstStyle/>
                    <a:p>
                      <a:pPr algn="ctr">
                        <a:spcAft>
                          <a:spcPts val="0"/>
                        </a:spcAft>
                      </a:pPr>
                      <a:r>
                        <a:rPr lang="en-GB" sz="1800" dirty="0">
                          <a:solidFill>
                            <a:srgbClr val="000000"/>
                          </a:solidFill>
                          <a:latin typeface="Times New Roman"/>
                          <a:ea typeface="Times New Roman"/>
                          <a:cs typeface="Times New Roman"/>
                        </a:rPr>
                        <a:t>Mode I: Fast Tuning</a:t>
                      </a: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800" dirty="0">
                          <a:solidFill>
                            <a:srgbClr val="000000"/>
                          </a:solidFill>
                          <a:latin typeface="Times New Roman"/>
                          <a:ea typeface="Times New Roman"/>
                          <a:cs typeface="Times New Roman"/>
                        </a:rPr>
                        <a:t>5 µs - 14 Hz - 16 W</a:t>
                      </a:r>
                      <a:endParaRPr lang="es-ES" sz="1800"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3"/>
                  </a:ext>
                </a:extLst>
              </a:tr>
              <a:tr h="190500">
                <a:tc>
                  <a:txBody>
                    <a:bodyPr/>
                    <a:lstStyle/>
                    <a:p>
                      <a:pPr algn="ctr">
                        <a:spcAft>
                          <a:spcPts val="0"/>
                        </a:spcAft>
                      </a:pPr>
                      <a:r>
                        <a:rPr lang="en-GB" sz="1800" dirty="0">
                          <a:solidFill>
                            <a:srgbClr val="000000"/>
                          </a:solidFill>
                          <a:latin typeface="Times New Roman"/>
                          <a:ea typeface="Times New Roman"/>
                          <a:cs typeface="Times New Roman"/>
                        </a:rPr>
                        <a:t>Mode II: Slow Tuning</a:t>
                      </a: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n-GB" sz="1800" dirty="0">
                          <a:solidFill>
                            <a:srgbClr val="000000"/>
                          </a:solidFill>
                          <a:latin typeface="Times New Roman"/>
                          <a:ea typeface="Times New Roman"/>
                          <a:cs typeface="Times New Roman"/>
                        </a:rPr>
                        <a:t>50 µs - 1 Hz - 11 W</a:t>
                      </a:r>
                      <a:endParaRPr lang="es-ES" sz="1800"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4"/>
                  </a:ext>
                </a:extLst>
              </a:tr>
              <a:tr h="190500">
                <a:tc>
                  <a:txBody>
                    <a:bodyPr/>
                    <a:lstStyle/>
                    <a:p>
                      <a:pPr algn="ctr">
                        <a:spcAft>
                          <a:spcPts val="0"/>
                        </a:spcAft>
                      </a:pP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endParaRPr lang="es-ES" sz="1800"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tcPr>
                </a:tc>
                <a:extLst>
                  <a:ext uri="{0D108BD9-81ED-4DB2-BD59-A6C34878D82A}">
                    <a16:rowId xmlns:a16="http://schemas.microsoft.com/office/drawing/2014/main" xmlns="" val="10005"/>
                  </a:ext>
                </a:extLst>
              </a:tr>
              <a:tr h="190500">
                <a:tc rowSpan="2">
                  <a:txBody>
                    <a:bodyPr/>
                    <a:lstStyle/>
                    <a:p>
                      <a:pPr algn="ctr">
                        <a:spcAft>
                          <a:spcPts val="0"/>
                        </a:spcAft>
                      </a:pPr>
                      <a:r>
                        <a:rPr lang="en-GB" sz="1800" dirty="0">
                          <a:solidFill>
                            <a:srgbClr val="000000"/>
                          </a:solidFill>
                          <a:latin typeface="Times New Roman"/>
                          <a:ea typeface="Times New Roman"/>
                          <a:cs typeface="Times New Roman"/>
                        </a:rPr>
                        <a:t>Beam size</a:t>
                      </a: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i="1" dirty="0">
                          <a:solidFill>
                            <a:srgbClr val="000000"/>
                          </a:solidFill>
                          <a:latin typeface="Times New Roman"/>
                          <a:ea typeface="Times New Roman"/>
                          <a:cs typeface="Times New Roman"/>
                        </a:rPr>
                        <a:t>σ</a:t>
                      </a:r>
                      <a:r>
                        <a:rPr lang="en-GB" sz="1800" i="1" baseline="-25000" dirty="0">
                          <a:solidFill>
                            <a:srgbClr val="000000"/>
                          </a:solidFill>
                          <a:latin typeface="Times New Roman"/>
                          <a:ea typeface="Times New Roman"/>
                          <a:cs typeface="Times New Roman"/>
                        </a:rPr>
                        <a:t>x  </a:t>
                      </a:r>
                      <a:r>
                        <a:rPr lang="en-GB" sz="1800" dirty="0">
                          <a:solidFill>
                            <a:srgbClr val="000000"/>
                          </a:solidFill>
                          <a:latin typeface="+mn-lt"/>
                          <a:ea typeface="Times New Roman"/>
                          <a:cs typeface="Times New Roman"/>
                        </a:rPr>
                        <a:t>2.48 mm</a:t>
                      </a:r>
                      <a:endParaRPr lang="es-ES" sz="1800" dirty="0">
                        <a:solidFill>
                          <a:srgbClr val="000000"/>
                        </a:solidFill>
                        <a:latin typeface="+mn-lt"/>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6"/>
                  </a:ext>
                </a:extLst>
              </a:tr>
              <a:tr h="237336">
                <a:tc vMerge="1">
                  <a:txBody>
                    <a:bodyPr/>
                    <a:lstStyle/>
                    <a:p>
                      <a:endParaRPr lang="es-ES"/>
                    </a:p>
                  </a:txBody>
                  <a:tcPr>
                    <a:lnL>
                      <a:noFill/>
                    </a:lnL>
                    <a:lnR>
                      <a:noFill/>
                    </a:lnR>
                    <a:lnT>
                      <a:noFill/>
                    </a:lnT>
                    <a:lnB>
                      <a:noFill/>
                    </a:lnB>
                  </a:tcPr>
                </a:tc>
                <a:tc>
                  <a:txBody>
                    <a:bodyPr/>
                    <a:lstStyle/>
                    <a:p>
                      <a:pPr marL="0" marR="0" lvl="0" indent="0" algn="ctr" defTabSz="914400" eaLnBrk="1" fontAlgn="auto" latinLnBrk="0" hangingPunct="1">
                        <a:lnSpc>
                          <a:spcPct val="100000"/>
                        </a:lnSpc>
                        <a:spcBef>
                          <a:spcPts val="0"/>
                        </a:spcBef>
                        <a:spcAft>
                          <a:spcPts val="0"/>
                        </a:spcAft>
                        <a:buClrTx/>
                        <a:buSzTx/>
                        <a:buFontTx/>
                        <a:buNone/>
                        <a:tabLst/>
                        <a:defRPr/>
                      </a:pPr>
                      <a:r>
                        <a:rPr lang="en-GB" sz="1800" i="1" dirty="0">
                          <a:solidFill>
                            <a:srgbClr val="000000"/>
                          </a:solidFill>
                          <a:latin typeface="Times New Roman"/>
                          <a:ea typeface="Times New Roman"/>
                          <a:cs typeface="Times New Roman"/>
                        </a:rPr>
                        <a:t>σ</a:t>
                      </a:r>
                      <a:r>
                        <a:rPr lang="en-GB" sz="1800" i="1" baseline="-25000" dirty="0">
                          <a:solidFill>
                            <a:srgbClr val="000000"/>
                          </a:solidFill>
                          <a:latin typeface="Times New Roman"/>
                          <a:ea typeface="Times New Roman"/>
                          <a:cs typeface="Times New Roman"/>
                        </a:rPr>
                        <a:t>y  </a:t>
                      </a:r>
                      <a:r>
                        <a:rPr lang="en-GB" sz="1800" dirty="0">
                          <a:solidFill>
                            <a:srgbClr val="000000"/>
                          </a:solidFill>
                          <a:latin typeface="+mn-lt"/>
                          <a:ea typeface="Times New Roman"/>
                          <a:cs typeface="Times New Roman"/>
                        </a:rPr>
                        <a:t>2.62 mm</a:t>
                      </a:r>
                      <a:endParaRPr lang="es-ES" sz="1800" dirty="0">
                        <a:solidFill>
                          <a:srgbClr val="000000"/>
                        </a:solidFill>
                        <a:latin typeface="+mn-lt"/>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007"/>
                  </a:ext>
                </a:extLst>
              </a:tr>
              <a:tr h="237336">
                <a:tc>
                  <a:txBody>
                    <a:bodyPr/>
                    <a:lstStyle/>
                    <a:p>
                      <a:pPr algn="ctr">
                        <a:spcAft>
                          <a:spcPts val="0"/>
                        </a:spcAft>
                      </a:pP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endParaRPr lang="es-ES" sz="1800"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832539535"/>
                  </a:ext>
                </a:extLst>
              </a:tr>
              <a:tr h="237336">
                <a:tc>
                  <a:txBody>
                    <a:bodyPr/>
                    <a:lstStyle/>
                    <a:p>
                      <a:pPr algn="ctr">
                        <a:spcAft>
                          <a:spcPts val="0"/>
                        </a:spcAft>
                      </a:pPr>
                      <a:r>
                        <a:rPr lang="es-ES" sz="1800" dirty="0" err="1">
                          <a:solidFill>
                            <a:srgbClr val="000000"/>
                          </a:solidFill>
                          <a:latin typeface="Times New Roman"/>
                          <a:ea typeface="Times New Roman"/>
                          <a:cs typeface="Times New Roman"/>
                        </a:rPr>
                        <a:t>Sample</a:t>
                      </a:r>
                      <a:r>
                        <a:rPr lang="es-ES" sz="1800" dirty="0">
                          <a:solidFill>
                            <a:srgbClr val="000000"/>
                          </a:solidFill>
                          <a:latin typeface="Times New Roman"/>
                          <a:ea typeface="Times New Roman"/>
                          <a:cs typeface="Times New Roman"/>
                        </a:rPr>
                        <a:t> </a:t>
                      </a:r>
                      <a:r>
                        <a:rPr lang="es-ES" sz="1800" dirty="0" err="1">
                          <a:solidFill>
                            <a:srgbClr val="000000"/>
                          </a:solidFill>
                          <a:latin typeface="Times New Roman"/>
                          <a:ea typeface="Times New Roman"/>
                          <a:cs typeface="Times New Roman"/>
                        </a:rPr>
                        <a:t>Frequency</a:t>
                      </a: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ES" sz="1800" dirty="0">
                          <a:solidFill>
                            <a:srgbClr val="000000"/>
                          </a:solidFill>
                          <a:latin typeface="Times New Roman"/>
                          <a:ea typeface="Times New Roman"/>
                          <a:cs typeface="Times New Roman"/>
                        </a:rPr>
                        <a:t>&gt;= 2 MHz</a:t>
                      </a: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502565450"/>
                  </a:ext>
                </a:extLst>
              </a:tr>
              <a:tr h="237336">
                <a:tc>
                  <a:txBody>
                    <a:bodyPr/>
                    <a:lstStyle/>
                    <a:p>
                      <a:pPr algn="ctr">
                        <a:spcAft>
                          <a:spcPts val="0"/>
                        </a:spcAft>
                      </a:pPr>
                      <a:r>
                        <a:rPr lang="es-ES" sz="1800" dirty="0" err="1">
                          <a:solidFill>
                            <a:srgbClr val="000000"/>
                          </a:solidFill>
                          <a:latin typeface="Times New Roman"/>
                          <a:ea typeface="Times New Roman"/>
                          <a:cs typeface="Times New Roman"/>
                        </a:rPr>
                        <a:t>Measurement</a:t>
                      </a:r>
                      <a:r>
                        <a:rPr lang="es-ES" sz="1800" dirty="0">
                          <a:solidFill>
                            <a:srgbClr val="000000"/>
                          </a:solidFill>
                          <a:latin typeface="Times New Roman"/>
                          <a:ea typeface="Times New Roman"/>
                          <a:cs typeface="Times New Roman"/>
                        </a:rPr>
                        <a:t> Error</a:t>
                      </a: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ES" sz="1800" dirty="0">
                          <a:solidFill>
                            <a:srgbClr val="000000"/>
                          </a:solidFill>
                          <a:latin typeface="Times New Roman"/>
                          <a:ea typeface="Times New Roman"/>
                          <a:cs typeface="Times New Roman"/>
                        </a:rPr>
                        <a:t>&lt; 0.1 mA</a:t>
                      </a: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727381821"/>
                  </a:ext>
                </a:extLst>
              </a:tr>
              <a:tr h="237336">
                <a:tc>
                  <a:txBody>
                    <a:bodyPr/>
                    <a:lstStyle/>
                    <a:p>
                      <a:pPr algn="ctr">
                        <a:spcAft>
                          <a:spcPts val="0"/>
                        </a:spcAft>
                      </a:pPr>
                      <a:r>
                        <a:rPr lang="es-ES" sz="1800" dirty="0" err="1">
                          <a:solidFill>
                            <a:srgbClr val="000000"/>
                          </a:solidFill>
                          <a:latin typeface="Times New Roman"/>
                          <a:ea typeface="Times New Roman"/>
                          <a:cs typeface="Times New Roman"/>
                        </a:rPr>
                        <a:t>Measurement</a:t>
                      </a:r>
                      <a:r>
                        <a:rPr lang="es-ES" sz="1800" dirty="0">
                          <a:solidFill>
                            <a:srgbClr val="000000"/>
                          </a:solidFill>
                          <a:latin typeface="Times New Roman"/>
                          <a:ea typeface="Times New Roman"/>
                          <a:cs typeface="Times New Roman"/>
                        </a:rPr>
                        <a:t> </a:t>
                      </a:r>
                      <a:r>
                        <a:rPr lang="es-ES" sz="1800" dirty="0" err="1">
                          <a:solidFill>
                            <a:srgbClr val="000000"/>
                          </a:solidFill>
                          <a:latin typeface="Times New Roman"/>
                          <a:ea typeface="Times New Roman"/>
                          <a:cs typeface="Times New Roman"/>
                        </a:rPr>
                        <a:t>Precision</a:t>
                      </a: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ES" sz="1800" dirty="0">
                          <a:solidFill>
                            <a:srgbClr val="000000"/>
                          </a:solidFill>
                          <a:latin typeface="Symbol" panose="05050102010706020507" pitchFamily="18" charset="2"/>
                          <a:ea typeface="Times New Roman"/>
                          <a:cs typeface="Times New Roman"/>
                        </a:rPr>
                        <a:t>s &lt; 0.01 </a:t>
                      </a:r>
                      <a:r>
                        <a:rPr lang="es-ES" sz="1800" dirty="0">
                          <a:solidFill>
                            <a:srgbClr val="000000"/>
                          </a:solidFill>
                          <a:latin typeface="+mj-lt"/>
                          <a:ea typeface="Times New Roman"/>
                          <a:cs typeface="Times New Roman"/>
                        </a:rPr>
                        <a:t>mA</a:t>
                      </a:r>
                      <a:endParaRPr lang="es-ES" sz="1800" dirty="0">
                        <a:solidFill>
                          <a:srgbClr val="000000"/>
                        </a:solidFill>
                        <a:latin typeface="Symbol" panose="05050102010706020507" pitchFamily="18" charset="2"/>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61334206"/>
                  </a:ext>
                </a:extLst>
              </a:tr>
              <a:tr h="237336">
                <a:tc>
                  <a:txBody>
                    <a:bodyPr/>
                    <a:lstStyle/>
                    <a:p>
                      <a:pPr algn="ctr">
                        <a:spcAft>
                          <a:spcPts val="0"/>
                        </a:spcAft>
                      </a:pPr>
                      <a:r>
                        <a:rPr lang="es-ES" sz="1800" dirty="0" err="1">
                          <a:solidFill>
                            <a:srgbClr val="000000"/>
                          </a:solidFill>
                          <a:latin typeface="Times New Roman"/>
                          <a:ea typeface="Times New Roman"/>
                          <a:cs typeface="Times New Roman"/>
                        </a:rPr>
                        <a:t>Repeller</a:t>
                      </a:r>
                      <a:r>
                        <a:rPr lang="es-ES" sz="1800" dirty="0">
                          <a:solidFill>
                            <a:srgbClr val="000000"/>
                          </a:solidFill>
                          <a:latin typeface="Times New Roman"/>
                          <a:ea typeface="Times New Roman"/>
                          <a:cs typeface="Times New Roman"/>
                        </a:rPr>
                        <a:t> </a:t>
                      </a:r>
                      <a:r>
                        <a:rPr lang="es-ES" sz="1800" dirty="0" err="1">
                          <a:solidFill>
                            <a:srgbClr val="000000"/>
                          </a:solidFill>
                          <a:latin typeface="Times New Roman"/>
                          <a:ea typeface="Times New Roman"/>
                          <a:cs typeface="Times New Roman"/>
                        </a:rPr>
                        <a:t>Voltage</a:t>
                      </a: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r>
                        <a:rPr lang="es-ES" sz="1800" dirty="0">
                          <a:solidFill>
                            <a:srgbClr val="000000"/>
                          </a:solidFill>
                          <a:latin typeface="Times New Roman"/>
                          <a:ea typeface="Times New Roman"/>
                          <a:cs typeface="Times New Roman"/>
                        </a:rPr>
                        <a:t>0/-1000 V</a:t>
                      </a: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22270992"/>
                  </a:ext>
                </a:extLst>
              </a:tr>
              <a:tr h="237336">
                <a:tc>
                  <a:txBody>
                    <a:bodyPr/>
                    <a:lstStyle/>
                    <a:p>
                      <a:pPr algn="ctr">
                        <a:spcAft>
                          <a:spcPts val="0"/>
                        </a:spcAft>
                      </a:pP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endParaRPr lang="es-ES" sz="1800"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4103513990"/>
                  </a:ext>
                </a:extLst>
              </a:tr>
              <a:tr h="237336">
                <a:tc>
                  <a:txBody>
                    <a:bodyPr/>
                    <a:lstStyle/>
                    <a:p>
                      <a:pPr algn="ctr">
                        <a:spcAft>
                          <a:spcPts val="0"/>
                        </a:spcAft>
                      </a:pPr>
                      <a:endParaRPr lang="es-ES" sz="1800" dirty="0">
                        <a:solidFill>
                          <a:srgbClr val="000000"/>
                        </a:solidFill>
                        <a:latin typeface="Times New Roman"/>
                        <a:ea typeface="Times New Roman"/>
                        <a:cs typeface="Times New Roman"/>
                      </a:endParaRPr>
                    </a:p>
                  </a:txBody>
                  <a:tcPr marL="44450" marR="44450" marT="0" marB="0" anchor="ctr">
                    <a:lnL>
                      <a:noFill/>
                    </a:lnL>
                    <a:lnR w="12700" cap="flat" cmpd="sng" algn="ctr">
                      <a:solidFill>
                        <a:schemeClr val="tx1"/>
                      </a:solidFill>
                      <a:prstDash val="solid"/>
                      <a:round/>
                      <a:headEnd type="none" w="med" len="med"/>
                      <a:tailEnd type="none" w="med" len="med"/>
                    </a:lnR>
                    <a:lnT>
                      <a:noFill/>
                    </a:lnT>
                    <a:lnB>
                      <a:noFill/>
                    </a:lnB>
                  </a:tcPr>
                </a:tc>
                <a:tc>
                  <a:txBody>
                    <a:bodyPr/>
                    <a:lstStyle/>
                    <a:p>
                      <a:pPr algn="ctr">
                        <a:spcAft>
                          <a:spcPts val="0"/>
                        </a:spcAft>
                      </a:pPr>
                      <a:endParaRPr lang="es-ES" sz="1800" dirty="0">
                        <a:solidFill>
                          <a:srgbClr val="000000"/>
                        </a:solidFill>
                        <a:latin typeface="Times New Roman"/>
                        <a:ea typeface="Times New Roman"/>
                        <a:cs typeface="Times New Roman"/>
                      </a:endParaRPr>
                    </a:p>
                  </a:txBody>
                  <a:tcPr marL="44450" marR="44450" marT="0" marB="0" anchor="ctr">
                    <a:lnL w="12700" cap="flat" cmpd="sng" algn="ctr">
                      <a:solidFill>
                        <a:schemeClr val="tx1"/>
                      </a:solidFill>
                      <a:prstDash val="solid"/>
                      <a:round/>
                      <a:headEnd type="none" w="med" len="med"/>
                      <a:tailEnd type="none" w="med" len="med"/>
                    </a:lnL>
                    <a:lnR>
                      <a:noFill/>
                    </a:lnR>
                    <a:lnT>
                      <a:noFill/>
                    </a:lnT>
                    <a:lnB>
                      <a:noFill/>
                    </a:lnB>
                    <a:lnTlToBr w="12700" cmpd="sng">
                      <a:noFill/>
                      <a:prstDash val="solid"/>
                    </a:lnTlToBr>
                    <a:lnBlToTr w="12700" cmpd="sng">
                      <a:noFill/>
                      <a:prstDash val="solid"/>
                    </a:lnBlToTr>
                  </a:tcPr>
                </a:tc>
                <a:extLst>
                  <a:ext uri="{0D108BD9-81ED-4DB2-BD59-A6C34878D82A}">
                    <a16:rowId xmlns:a16="http://schemas.microsoft.com/office/drawing/2014/main" xmlns="" val="1018449204"/>
                  </a:ext>
                </a:extLst>
              </a:tr>
            </a:tbl>
          </a:graphicData>
        </a:graphic>
      </p:graphicFrame>
      <p:pic>
        <p:nvPicPr>
          <p:cNvPr id="4" name="Picture 3">
            <a:extLst>
              <a:ext uri="{FF2B5EF4-FFF2-40B4-BE49-F238E27FC236}">
                <a16:creationId xmlns:a16="http://schemas.microsoft.com/office/drawing/2014/main" xmlns="" id="{6792FB3A-0247-4D3C-AC71-C67AC35441A7}"/>
              </a:ext>
            </a:extLst>
          </p:cNvPr>
          <p:cNvPicPr>
            <a:picLocks noChangeAspect="1"/>
          </p:cNvPicPr>
          <p:nvPr/>
        </p:nvPicPr>
        <p:blipFill>
          <a:blip r:embed="rId3"/>
          <a:stretch>
            <a:fillRect/>
          </a:stretch>
        </p:blipFill>
        <p:spPr>
          <a:xfrm>
            <a:off x="7200552" y="1934573"/>
            <a:ext cx="2619019" cy="3573456"/>
          </a:xfrm>
          <a:prstGeom prst="rect">
            <a:avLst/>
          </a:prstGeom>
        </p:spPr>
      </p:pic>
      <p:pic>
        <p:nvPicPr>
          <p:cNvPr id="3" name="Picture 2">
            <a:extLst>
              <a:ext uri="{FF2B5EF4-FFF2-40B4-BE49-F238E27FC236}">
                <a16:creationId xmlns:a16="http://schemas.microsoft.com/office/drawing/2014/main" xmlns="" id="{D6E8E015-4558-452A-935D-388D4FB47171}"/>
              </a:ext>
            </a:extLst>
          </p:cNvPr>
          <p:cNvPicPr>
            <a:picLocks noChangeAspect="1"/>
          </p:cNvPicPr>
          <p:nvPr/>
        </p:nvPicPr>
        <p:blipFill rotWithShape="1">
          <a:blip r:embed="rId4"/>
          <a:srcRect r="5783"/>
          <a:stretch/>
        </p:blipFill>
        <p:spPr>
          <a:xfrm>
            <a:off x="4896296" y="2267669"/>
            <a:ext cx="3096344" cy="4026506"/>
          </a:xfrm>
          <a:prstGeom prst="snip1Rect">
            <a:avLst>
              <a:gd name="adj" fmla="val 50000"/>
            </a:avLst>
          </a:prstGeom>
        </p:spPr>
      </p:pic>
    </p:spTree>
    <p:extLst>
      <p:ext uri="{BB962C8B-B14F-4D97-AF65-F5344CB8AC3E}">
        <p14:creationId xmlns:p14="http://schemas.microsoft.com/office/powerpoint/2010/main" val="1532360646"/>
      </p:ext>
    </p:extLst>
  </p:cSld>
  <p:clrMapOvr>
    <a:masterClrMapping/>
  </p:clrMapOvr>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8D9EC5D-6794-4D47-8A70-595E25E462E5}"/>
              </a:ext>
            </a:extLst>
          </p:cNvPr>
          <p:cNvPicPr>
            <a:picLocks noChangeAspect="1"/>
          </p:cNvPicPr>
          <p:nvPr/>
        </p:nvPicPr>
        <p:blipFill>
          <a:blip r:embed="rId3"/>
          <a:stretch>
            <a:fillRect/>
          </a:stretch>
        </p:blipFill>
        <p:spPr>
          <a:xfrm>
            <a:off x="2015976" y="1403573"/>
            <a:ext cx="6391275" cy="5619750"/>
          </a:xfrm>
          <a:prstGeom prst="rect">
            <a:avLst/>
          </a:prstGeom>
        </p:spPr>
      </p:pic>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Conclusions</a:t>
            </a:r>
          </a:p>
        </p:txBody>
      </p:sp>
      <p:sp>
        <p:nvSpPr>
          <p:cNvPr id="6" name="5 Marcador de contenido"/>
          <p:cNvSpPr>
            <a:spLocks noGrp="1"/>
          </p:cNvSpPr>
          <p:nvPr>
            <p:ph idx="1"/>
          </p:nvPr>
        </p:nvSpPr>
        <p:spPr>
          <a:xfrm>
            <a:off x="360000" y="1367992"/>
            <a:ext cx="4320272" cy="3779997"/>
          </a:xfrm>
        </p:spPr>
        <p:txBody>
          <a:bodyPr/>
          <a:lstStyle/>
          <a:p>
            <a:pPr>
              <a:spcAft>
                <a:spcPts val="1200"/>
              </a:spcAft>
            </a:pPr>
            <a:r>
              <a:rPr lang="en-GB" sz="3600" dirty="0">
                <a:solidFill>
                  <a:schemeClr val="tx1"/>
                </a:solidFill>
              </a:rPr>
              <a:t>Conceptual Design</a:t>
            </a:r>
          </a:p>
          <a:p>
            <a:pPr>
              <a:spcAft>
                <a:spcPts val="1200"/>
              </a:spcAft>
            </a:pPr>
            <a:r>
              <a:rPr lang="en-GB" sz="3600" dirty="0">
                <a:solidFill>
                  <a:schemeClr val="tx1"/>
                </a:solidFill>
              </a:rPr>
              <a:t>Detailed Design</a:t>
            </a:r>
          </a:p>
          <a:p>
            <a:pPr>
              <a:spcAft>
                <a:spcPts val="1200"/>
              </a:spcAft>
            </a:pPr>
            <a:r>
              <a:rPr lang="en-GB" sz="3600" dirty="0">
                <a:solidFill>
                  <a:schemeClr val="tx1"/>
                </a:solidFill>
              </a:rPr>
              <a:t>Manufacturing</a:t>
            </a:r>
          </a:p>
          <a:p>
            <a:pPr>
              <a:spcAft>
                <a:spcPts val="1200"/>
              </a:spcAft>
            </a:pPr>
            <a:r>
              <a:rPr lang="en-GB" sz="3600" dirty="0">
                <a:solidFill>
                  <a:schemeClr val="tx1"/>
                </a:solidFill>
              </a:rPr>
              <a:t>Testing, Integration &amp; Delivery</a:t>
            </a:r>
          </a:p>
          <a:p>
            <a:pPr>
              <a:buNone/>
            </a:pPr>
            <a:endParaRPr lang="en-GB" dirty="0"/>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70</a:t>
            </a:fld>
            <a:endParaRPr lang="en-IN" dirty="0"/>
          </a:p>
        </p:txBody>
      </p:sp>
      <p:sp>
        <p:nvSpPr>
          <p:cNvPr id="8" name="7 CuadroTexto"/>
          <p:cNvSpPr txBox="1"/>
          <p:nvPr/>
        </p:nvSpPr>
        <p:spPr>
          <a:xfrm>
            <a:off x="7344568" y="3131765"/>
            <a:ext cx="2448272" cy="4708981"/>
          </a:xfrm>
          <a:prstGeom prst="rect">
            <a:avLst/>
          </a:prstGeom>
          <a:noFill/>
        </p:spPr>
        <p:txBody>
          <a:bodyPr wrap="square" rtlCol="0">
            <a:spAutoFit/>
          </a:bodyPr>
          <a:lstStyle/>
          <a:p>
            <a:pPr>
              <a:buFont typeface="Times New Roman" pitchFamily="18" charset="0"/>
              <a:buChar char="-"/>
            </a:pPr>
            <a:r>
              <a:rPr lang="es-ES" sz="2400" dirty="0"/>
              <a:t>I. Bustinduy</a:t>
            </a:r>
          </a:p>
          <a:p>
            <a:pPr>
              <a:buFont typeface="Times New Roman" pitchFamily="18" charset="0"/>
              <a:buChar char="-"/>
            </a:pPr>
            <a:r>
              <a:rPr lang="es-ES" sz="2400" dirty="0"/>
              <a:t>D. de Cos</a:t>
            </a:r>
          </a:p>
          <a:p>
            <a:pPr>
              <a:buFont typeface="Times New Roman" pitchFamily="18" charset="0"/>
              <a:buChar char="-"/>
            </a:pPr>
            <a:r>
              <a:rPr lang="es-ES" sz="2400" dirty="0"/>
              <a:t>C. de la Cruz</a:t>
            </a:r>
          </a:p>
          <a:p>
            <a:pPr>
              <a:buFont typeface="Times New Roman" pitchFamily="18" charset="0"/>
              <a:buChar char="-"/>
            </a:pPr>
            <a:r>
              <a:rPr lang="es-ES" sz="2400" dirty="0"/>
              <a:t>I. Mazkiaran </a:t>
            </a:r>
          </a:p>
          <a:p>
            <a:pPr>
              <a:buFont typeface="Times New Roman" pitchFamily="18" charset="0"/>
              <a:buChar char="-"/>
            </a:pPr>
            <a:r>
              <a:rPr lang="es-ES" sz="2400" dirty="0"/>
              <a:t>A. Milla</a:t>
            </a:r>
          </a:p>
          <a:p>
            <a:pPr>
              <a:buFont typeface="Times New Roman" pitchFamily="18" charset="0"/>
              <a:buChar char="-"/>
            </a:pPr>
            <a:r>
              <a:rPr lang="es-ES" sz="2400" dirty="0"/>
              <a:t>R. </a:t>
            </a:r>
            <a:r>
              <a:rPr lang="es-ES" sz="2400" dirty="0" err="1"/>
              <a:t>Miracoli</a:t>
            </a:r>
            <a:r>
              <a:rPr lang="es-ES" sz="2400" dirty="0"/>
              <a:t> </a:t>
            </a:r>
          </a:p>
          <a:p>
            <a:pPr>
              <a:buFont typeface="Times New Roman" pitchFamily="18" charset="0"/>
              <a:buChar char="-"/>
            </a:pPr>
            <a:r>
              <a:rPr lang="es-ES" sz="2400" dirty="0"/>
              <a:t>T. Mora</a:t>
            </a:r>
          </a:p>
          <a:p>
            <a:pPr>
              <a:buFont typeface="Times New Roman" pitchFamily="18" charset="0"/>
              <a:buChar char="-"/>
            </a:pPr>
            <a:r>
              <a:rPr lang="es-ES" sz="2400" dirty="0"/>
              <a:t>A. Ortega</a:t>
            </a:r>
          </a:p>
          <a:p>
            <a:pPr>
              <a:buFont typeface="Times New Roman" pitchFamily="18" charset="0"/>
              <a:buChar char="-"/>
            </a:pPr>
            <a:r>
              <a:rPr lang="es-ES" sz="2400" dirty="0"/>
              <a:t>J. Ortega</a:t>
            </a:r>
          </a:p>
          <a:p>
            <a:pPr>
              <a:buFont typeface="Times New Roman" pitchFamily="18" charset="0"/>
              <a:buChar char="-"/>
            </a:pPr>
            <a:r>
              <a:rPr lang="en-GB" sz="2400" dirty="0"/>
              <a:t>A. R. Páramo</a:t>
            </a:r>
            <a:endParaRPr lang="es-ES" sz="2400" dirty="0"/>
          </a:p>
          <a:p>
            <a:pPr>
              <a:buFont typeface="Times New Roman" pitchFamily="18" charset="0"/>
              <a:buChar char="-"/>
            </a:pPr>
            <a:r>
              <a:rPr lang="es-ES" sz="2400" dirty="0"/>
              <a:t>I. Rueda</a:t>
            </a:r>
          </a:p>
          <a:p>
            <a:r>
              <a:rPr lang="es-ES" dirty="0"/>
              <a:t/>
            </a:r>
            <a:br>
              <a:rPr lang="es-ES" dirty="0"/>
            </a:br>
            <a:endParaRPr lang="es-ES" dirty="0"/>
          </a:p>
        </p:txBody>
      </p:sp>
    </p:spTree>
  </p:cSld>
  <p:clrMapOvr>
    <a:masterClrMapping/>
  </p:clrMapOvr>
  <p:transition/>
</p:sld>
</file>

<file path=ppt/slides/slide71.xml><?xml version="1.0" encoding="utf-8"?>
<p:sld xmlns:a="http://schemas.openxmlformats.org/drawingml/2006/main" xmlns:r="http://schemas.openxmlformats.org/officeDocument/2006/relationships" xmlns:p="http://schemas.openxmlformats.org/presentationml/2006/main">
  <p:cSld name="page47">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82E0995F-A49C-4E1A-A1EF-6267C7FF711D}" type="slidenum">
              <a:rPr/>
              <a:pPr lvl="0"/>
              <a:t>71</a:t>
            </a:fld>
            <a:endParaRPr lang="en-IN" dirty="0"/>
          </a:p>
        </p:txBody>
      </p:sp>
      <p:sp>
        <p:nvSpPr>
          <p:cNvPr id="2" name="1 Marcador de texto"/>
          <p:cNvSpPr txBox="1">
            <a:spLocks noGrp="1"/>
          </p:cNvSpPr>
          <p:nvPr>
            <p:ph type="body" idx="4294967295"/>
          </p:nvPr>
        </p:nvSpPr>
        <p:spPr>
          <a:xfrm>
            <a:off x="576906" y="3600450"/>
            <a:ext cx="8351838" cy="863600"/>
          </a:xfrm>
        </p:spPr>
        <p:txBody>
          <a:bodyPr/>
          <a:lstStyle>
            <a:defPPr marL="432000" marR="0" lvl="0" indent="-324000">
              <a:spcBef>
                <a:spcPts val="0"/>
              </a:spcBef>
              <a:spcAft>
                <a:spcPts val="1412"/>
              </a:spcAft>
              <a:buSzPct val="45000"/>
              <a:buFont typeface="StarSymbol"/>
              <a:buNone/>
              <a:defRPr lang="en-IN" sz="3200" b="0" i="0" u="none" strike="noStrike" kern="1200">
                <a:ln>
                  <a:noFill/>
                </a:ln>
                <a:latin typeface="Arial" pitchFamily="34"/>
                <a:ea typeface="DejaVu Sans" pitchFamily="2"/>
                <a:cs typeface="Tahoma" pitchFamily="2"/>
              </a:defRPr>
            </a:defPPr>
            <a:lvl1pPr marL="432000" marR="0" lvl="0" indent="-324000">
              <a:spcBef>
                <a:spcPts val="0"/>
              </a:spcBef>
              <a:spcAft>
                <a:spcPts val="1412"/>
              </a:spcAft>
              <a:buSzPct val="45000"/>
              <a:buFont typeface="StarSymbol"/>
              <a:buChar char="●"/>
              <a:defRPr lang="en-IN" sz="3200" b="0" i="0" u="none" strike="noStrike" kern="1200">
                <a:ln>
                  <a:noFill/>
                </a:ln>
                <a:latin typeface="Arial" pitchFamily="34"/>
                <a:ea typeface="DejaVu Sans" pitchFamily="2"/>
                <a:cs typeface="Tahoma" pitchFamily="2"/>
              </a:defRPr>
            </a:lvl1pPr>
            <a:lvl2pPr marL="864000" marR="0" lvl="1" indent="-324000">
              <a:spcBef>
                <a:spcPts val="0"/>
              </a:spcBef>
              <a:spcAft>
                <a:spcPts val="1134"/>
              </a:spcAft>
              <a:buSzPct val="45000"/>
              <a:buFont typeface="StarSymbol"/>
              <a:buChar char="●"/>
              <a:defRPr lang="en-IN" sz="2800" b="0" i="0" u="none" strike="noStrike" kern="1200">
                <a:ln>
                  <a:noFill/>
                </a:ln>
                <a:latin typeface="Arial" pitchFamily="34"/>
                <a:ea typeface="DejaVu Sans" pitchFamily="2"/>
                <a:cs typeface="Tahoma" pitchFamily="2"/>
              </a:defRPr>
            </a:lvl2pPr>
            <a:lvl3pPr marL="1295999" marR="0" lvl="2" indent="-288000">
              <a:spcBef>
                <a:spcPts val="0"/>
              </a:spcBef>
              <a:spcAft>
                <a:spcPts val="850"/>
              </a:spcAft>
              <a:buSzPct val="75000"/>
              <a:buFont typeface="StarSymbol"/>
              <a:buChar char="–"/>
              <a:defRPr lang="en-IN" sz="2400" b="0" i="0" u="none" strike="noStrike" kern="1200">
                <a:ln>
                  <a:noFill/>
                </a:ln>
                <a:latin typeface="Trebuchet MS" pitchFamily="34"/>
                <a:ea typeface="DejaVu Sans" pitchFamily="2"/>
                <a:cs typeface="Tahoma" pitchFamily="2"/>
              </a:defRPr>
            </a:lvl3pPr>
            <a:lvl4pPr marL="1728000" marR="0" lvl="3" indent="-216000">
              <a:spcBef>
                <a:spcPts val="0"/>
              </a:spcBef>
              <a:spcAft>
                <a:spcPts val="567"/>
              </a:spcAft>
              <a:buSzPct val="45000"/>
              <a:buFont typeface="StarSymbol"/>
              <a:buChar char="●"/>
              <a:defRPr lang="en-IN" sz="2000" b="0" i="0" u="none" strike="noStrike" kern="1200">
                <a:ln>
                  <a:noFill/>
                </a:ln>
                <a:latin typeface="Trebuchet MS" pitchFamily="34"/>
                <a:ea typeface="DejaVu Sans" pitchFamily="2"/>
                <a:cs typeface="Tahoma" pitchFamily="2"/>
              </a:defRPr>
            </a:lvl4pPr>
            <a:lvl5pPr marL="2160000" marR="0" lvl="4" indent="-216000">
              <a:spcBef>
                <a:spcPts val="0"/>
              </a:spcBef>
              <a:spcAft>
                <a:spcPts val="283"/>
              </a:spcAft>
              <a:buSzPct val="75000"/>
              <a:buFont typeface="StarSymbol"/>
              <a:buChar char="–"/>
              <a:defRPr lang="en-IN" sz="2000" b="0" i="0" u="none" strike="noStrike" kern="1200">
                <a:ln>
                  <a:noFill/>
                </a:ln>
                <a:latin typeface="Trebuchet MS" pitchFamily="34"/>
                <a:ea typeface="DejaVu Sans" pitchFamily="2"/>
                <a:cs typeface="Tahoma" pitchFamily="2"/>
              </a:defRPr>
            </a:lvl5pPr>
            <a:lvl6pPr marL="2592000" marR="0" lvl="5"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6pPr>
            <a:lvl7pPr marL="3024000" marR="0" lvl="6"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7pPr>
            <a:lvl8pPr marL="3456000" marR="0" lvl="7"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8pPr>
            <a:lvl9pPr marL="3887999" marR="0" lvl="8" indent="-216000">
              <a:spcBef>
                <a:spcPts val="0"/>
              </a:spcBef>
              <a:spcAft>
                <a:spcPts val="283"/>
              </a:spcAft>
              <a:buSzPct val="45000"/>
              <a:buFont typeface="StarSymbol"/>
              <a:buChar char="●"/>
              <a:defRPr lang="en-IN" sz="2000" b="0" i="0" u="none" strike="noStrike" kern="1200">
                <a:ln>
                  <a:noFill/>
                </a:ln>
                <a:latin typeface="Trebuchet MS" pitchFamily="34"/>
                <a:ea typeface="DejaVu Sans" pitchFamily="2"/>
                <a:cs typeface="Tahoma" pitchFamily="2"/>
              </a:defRPr>
            </a:lvl9pPr>
          </a:lstStyle>
          <a:p>
            <a:pPr lvl="0" algn="ctr">
              <a:buNone/>
            </a:pPr>
            <a:r>
              <a:rPr lang="en-IN" sz="4000" dirty="0">
                <a:latin typeface="DejaVu Sans" pitchFamily="34"/>
              </a:rPr>
              <a:t>Thank you for your attention</a:t>
            </a:r>
          </a:p>
        </p:txBody>
      </p:sp>
      <p:sp>
        <p:nvSpPr>
          <p:cNvPr id="3" name="2 Título"/>
          <p:cNvSpPr txBox="1">
            <a:spLocks noGrp="1"/>
          </p:cNvSpPr>
          <p:nvPr>
            <p:ph type="title" idx="4294967295"/>
          </p:nvPr>
        </p:nvSpPr>
        <p:spPr>
          <a:xfrm>
            <a:off x="0" y="360363"/>
            <a:ext cx="9359900" cy="554037"/>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sz="3600" dirty="0"/>
              <a:t>Conclusions</a:t>
            </a:r>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Marcador de número de diapositiva"/>
          <p:cNvSpPr>
            <a:spLocks noGrp="1"/>
          </p:cNvSpPr>
          <p:nvPr>
            <p:ph type="sldNum" sz="quarter" idx="12"/>
          </p:nvPr>
        </p:nvSpPr>
        <p:spPr/>
        <p:txBody>
          <a:bodyPr/>
          <a:lstStyle/>
          <a:p>
            <a:pPr lvl="0"/>
            <a:fld id="{38FA0D7A-CAB0-475C-9317-E2CE08CE7B40}" type="slidenum">
              <a:rPr/>
              <a:pPr lvl="0"/>
              <a:t>8</a:t>
            </a:fld>
            <a:endParaRPr lang="en-IN" dirty="0"/>
          </a:p>
        </p:txBody>
      </p:sp>
      <p:sp>
        <p:nvSpPr>
          <p:cNvPr id="2" name="1 Título"/>
          <p:cNvSpPr txBox="1">
            <a:spLocks noGrp="1"/>
          </p:cNvSpPr>
          <p:nvPr>
            <p:ph type="title" idx="4294967295"/>
          </p:nvPr>
        </p:nvSpPr>
        <p:spPr>
          <a:xfrm>
            <a:off x="0" y="193675"/>
            <a:ext cx="9359900" cy="885825"/>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Summary</a:t>
            </a:r>
          </a:p>
        </p:txBody>
      </p:sp>
      <p:sp>
        <p:nvSpPr>
          <p:cNvPr id="3" name="2 CuadroTexto"/>
          <p:cNvSpPr txBox="1"/>
          <p:nvPr/>
        </p:nvSpPr>
        <p:spPr>
          <a:xfrm>
            <a:off x="1296000" y="1547589"/>
            <a:ext cx="2855888" cy="5544936"/>
          </a:xfrm>
          <a:prstGeom prst="rect">
            <a:avLst/>
          </a:prstGeom>
          <a:noFill/>
          <a:ln>
            <a:noFill/>
          </a:ln>
        </p:spPr>
        <p:txBody>
          <a:bodyPr vert="horz" wrap="none" lIns="90000" tIns="45000" rIns="90000" bIns="45000" anchorCtr="0" compatLnSpc="0">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marL="0" marR="0" lvl="0" indent="0" algn="l" rtl="0" hangingPunct="0">
              <a:lnSpc>
                <a:spcPct val="100000"/>
              </a:lnSpc>
              <a:spcBef>
                <a:spcPts val="1800"/>
              </a:spcBef>
              <a:spcAft>
                <a:spcPts val="1800"/>
              </a:spcAft>
              <a:buSzPct val="45000"/>
              <a:buFont typeface="StarSymbol"/>
              <a:buChar char="●"/>
              <a:tabLst/>
            </a:pPr>
            <a:r>
              <a:rPr lang="en-US" sz="2600" b="0" i="0" u="none" strike="noStrike" kern="1200" dirty="0">
                <a:ln>
                  <a:noFill/>
                </a:ln>
                <a:latin typeface="+mj-lt"/>
                <a:ea typeface="DejaVu Sans" pitchFamily="2"/>
                <a:cs typeface="Lohit Hindi" pitchFamily="2"/>
              </a:rPr>
              <a:t>Introduction</a:t>
            </a:r>
          </a:p>
          <a:p>
            <a:pPr lvl="0" hangingPunct="0">
              <a:spcBef>
                <a:spcPts val="1800"/>
              </a:spcBef>
              <a:spcAft>
                <a:spcPts val="1800"/>
              </a:spcAft>
            </a:pPr>
            <a:r>
              <a:rPr lang="en-US" sz="2600" dirty="0">
                <a:latin typeface="+mj-lt"/>
                <a:ea typeface="DejaVu Sans" pitchFamily="2"/>
                <a:cs typeface="Lohit Hindi" pitchFamily="2"/>
              </a:rPr>
              <a:t>Conceptual Design</a:t>
            </a:r>
            <a:endParaRPr lang="en-US" sz="2600" b="0" i="0" u="none" strike="noStrike" kern="1200" dirty="0">
              <a:ln>
                <a:noFill/>
              </a:ln>
              <a:latin typeface="+mj-lt"/>
              <a:ea typeface="DejaVu Sans" pitchFamily="2"/>
              <a:cs typeface="Lohit Hindi" pitchFamily="2"/>
            </a:endParaRP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mj-lt"/>
                <a:ea typeface="DejaVu Sans" pitchFamily="2"/>
                <a:cs typeface="Lohit Hindi" pitchFamily="2"/>
              </a:rPr>
              <a:t>Mechanical Design</a:t>
            </a: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mj-lt"/>
                <a:ea typeface="DejaVu Sans" pitchFamily="2"/>
                <a:cs typeface="Lohit Hindi" pitchFamily="2"/>
              </a:rPr>
              <a:t>Analog Front End</a:t>
            </a:r>
          </a:p>
          <a:p>
            <a:pPr marL="0" marR="0" lvl="0" indent="0" algn="l" rtl="0" hangingPunct="0">
              <a:lnSpc>
                <a:spcPct val="100000"/>
              </a:lnSpc>
              <a:spcBef>
                <a:spcPts val="1800"/>
              </a:spcBef>
              <a:spcAft>
                <a:spcPts val="1800"/>
              </a:spcAft>
              <a:buSzPct val="45000"/>
              <a:buFont typeface="StarSymbol"/>
              <a:buChar char="●"/>
              <a:tabLst/>
            </a:pPr>
            <a:r>
              <a:rPr lang="en-US" sz="2600" dirty="0">
                <a:solidFill>
                  <a:schemeClr val="bg1">
                    <a:lumMod val="65000"/>
                  </a:schemeClr>
                </a:solidFill>
                <a:latin typeface="+mj-lt"/>
                <a:ea typeface="DejaVu Sans" pitchFamily="2"/>
                <a:cs typeface="Lohit Hindi" pitchFamily="2"/>
              </a:rPr>
              <a:t>Control System</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Product Integration</a:t>
            </a:r>
          </a:p>
          <a:p>
            <a:pPr lvl="0" hangingPunct="0">
              <a:spcBef>
                <a:spcPts val="1800"/>
              </a:spcBef>
              <a:spcAft>
                <a:spcPts val="1800"/>
              </a:spcAft>
            </a:pPr>
            <a:r>
              <a:rPr lang="en-US" sz="2600" dirty="0">
                <a:solidFill>
                  <a:schemeClr val="bg1">
                    <a:lumMod val="65000"/>
                  </a:schemeClr>
                </a:solidFill>
                <a:latin typeface="+mj-lt"/>
                <a:ea typeface="DejaVu Sans" pitchFamily="2"/>
                <a:cs typeface="Lohit Hindi" pitchFamily="2"/>
              </a:rPr>
              <a:t>Conclusions</a:t>
            </a:r>
          </a:p>
        </p:txBody>
      </p:sp>
    </p:spTree>
    <p:extLst>
      <p:ext uri="{BB962C8B-B14F-4D97-AF65-F5344CB8AC3E}">
        <p14:creationId xmlns:p14="http://schemas.microsoft.com/office/powerpoint/2010/main" val="263526989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01C468DB-C3C6-4B04-806C-38FE301483F1}"/>
              </a:ext>
            </a:extLst>
          </p:cNvPr>
          <p:cNvPicPr>
            <a:picLocks noChangeAspect="1"/>
          </p:cNvPicPr>
          <p:nvPr/>
        </p:nvPicPr>
        <p:blipFill>
          <a:blip r:embed="rId3"/>
          <a:stretch>
            <a:fillRect/>
          </a:stretch>
        </p:blipFill>
        <p:spPr>
          <a:xfrm>
            <a:off x="3816177" y="4067869"/>
            <a:ext cx="2547732" cy="3476190"/>
          </a:xfrm>
          <a:prstGeom prst="rect">
            <a:avLst/>
          </a:prstGeom>
        </p:spPr>
      </p:pic>
      <p:sp>
        <p:nvSpPr>
          <p:cNvPr id="2" name="1 Título"/>
          <p:cNvSpPr txBox="1">
            <a:spLocks noGrp="1"/>
          </p:cNvSpPr>
          <p:nvPr>
            <p:ph type="title"/>
          </p:nvPr>
        </p:nvSpPr>
        <p:spPr>
          <a:xfrm>
            <a:off x="360000" y="298106"/>
            <a:ext cx="9360000" cy="677108"/>
          </a:xfrm>
        </p:spPr>
        <p:txBody>
          <a:bodyPr>
            <a:spAutoFit/>
          </a:bodyPr>
          <a:lstStyle>
            <a:defPPr lvl="0">
              <a:buSzPct val="45000"/>
              <a:buFont typeface="StarSymbol"/>
              <a:buNone/>
            </a:defPPr>
            <a:lvl1pPr lvl="0">
              <a:buSzPct val="45000"/>
              <a:buFont typeface="StarSymbol"/>
              <a:buChar char="●"/>
            </a:lvl1pPr>
            <a:lvl2pPr lvl="1">
              <a:buSzPct val="45000"/>
              <a:buFont typeface="StarSymbol"/>
              <a:buChar char="●"/>
            </a:lvl2pPr>
            <a:lvl3pPr lvl="2">
              <a:buSzPct val="45000"/>
              <a:buFont typeface="StarSymbol"/>
              <a:buChar char="●"/>
            </a:lvl3pPr>
            <a:lvl4pPr lvl="3">
              <a:buSzPct val="45000"/>
              <a:buFont typeface="StarSymbol"/>
              <a:buChar char="●"/>
            </a:lvl4pPr>
            <a:lvl5pPr lvl="4">
              <a:buSzPct val="45000"/>
              <a:buFont typeface="StarSymbol"/>
              <a:buChar char="●"/>
            </a:lvl5pPr>
            <a:lvl6pPr lvl="5">
              <a:buSzPct val="45000"/>
              <a:buFont typeface="StarSymbol"/>
              <a:buChar char="●"/>
            </a:lvl6pPr>
            <a:lvl7pPr lvl="6">
              <a:buSzPct val="45000"/>
              <a:buFont typeface="StarSymbol"/>
              <a:buChar char="●"/>
            </a:lvl7pPr>
            <a:lvl8pPr lvl="7">
              <a:buSzPct val="45000"/>
              <a:buFont typeface="StarSymbol"/>
              <a:buChar char="●"/>
            </a:lvl8pPr>
            <a:lvl9pPr lvl="8">
              <a:buSzPct val="45000"/>
              <a:buFont typeface="StarSymbol"/>
              <a:buChar char="●"/>
            </a:lvl9pPr>
          </a:lstStyle>
          <a:p>
            <a:pPr lvl="0">
              <a:buNone/>
            </a:pPr>
            <a:r>
              <a:rPr lang="en-IN" dirty="0"/>
              <a:t>Conceptual Design</a:t>
            </a:r>
          </a:p>
        </p:txBody>
      </p:sp>
      <p:sp>
        <p:nvSpPr>
          <p:cNvPr id="7" name="Content Placeholder 6">
            <a:extLst>
              <a:ext uri="{FF2B5EF4-FFF2-40B4-BE49-F238E27FC236}">
                <a16:creationId xmlns:a16="http://schemas.microsoft.com/office/drawing/2014/main" xmlns="" id="{C1E308CA-17E5-432A-B7BE-98BEA0FF022F}"/>
              </a:ext>
            </a:extLst>
          </p:cNvPr>
          <p:cNvSpPr>
            <a:spLocks noGrp="1"/>
          </p:cNvSpPr>
          <p:nvPr>
            <p:ph idx="1"/>
          </p:nvPr>
        </p:nvSpPr>
        <p:spPr/>
        <p:txBody>
          <a:bodyPr/>
          <a:lstStyle/>
          <a:p>
            <a:pPr algn="l"/>
            <a:r>
              <a:rPr lang="en-GB" dirty="0"/>
              <a:t>Repeller Voltage Analysis</a:t>
            </a:r>
          </a:p>
          <a:p>
            <a:pPr lvl="1" algn="l"/>
            <a:r>
              <a:rPr lang="en-GB" dirty="0"/>
              <a:t>MEBT-BI-FC02 Preliminary electron suppression studies for the MEBT Faraday Cup</a:t>
            </a:r>
          </a:p>
          <a:p>
            <a:pPr algn="l"/>
            <a:r>
              <a:rPr lang="en-GB" dirty="0"/>
              <a:t>Thermomechanical Analysis</a:t>
            </a:r>
          </a:p>
          <a:p>
            <a:pPr lvl="1" algn="l"/>
            <a:r>
              <a:rPr lang="en-GB" dirty="0"/>
              <a:t>MEBT-BI-FC91 Thermo-Mechanical Analysis of the ESS MEBT FC</a:t>
            </a:r>
            <a:endParaRPr lang="en-GB" dirty="0">
              <a:solidFill>
                <a:srgbClr val="000000"/>
              </a:solidFill>
              <a:latin typeface="Times New Roman" panose="02020603050405020304" pitchFamily="18" charset="0"/>
              <a:ea typeface="Times New Roman" panose="02020603050405020304" pitchFamily="18" charset="0"/>
            </a:endParaRPr>
          </a:p>
          <a:p>
            <a:endParaRPr lang="en-GB" dirty="0"/>
          </a:p>
        </p:txBody>
      </p:sp>
      <p:sp>
        <p:nvSpPr>
          <p:cNvPr id="5" name="3 Marcador de número de diapositiva"/>
          <p:cNvSpPr>
            <a:spLocks noGrp="1"/>
          </p:cNvSpPr>
          <p:nvPr>
            <p:ph type="sldNum" sz="quarter" idx="12"/>
          </p:nvPr>
        </p:nvSpPr>
        <p:spPr/>
        <p:txBody>
          <a:bodyPr/>
          <a:lstStyle/>
          <a:p>
            <a:pPr lvl="0"/>
            <a:fld id="{38FA0D7A-CAB0-475C-9317-E2CE08CE7B40}" type="slidenum">
              <a:rPr/>
              <a:pPr lvl="0"/>
              <a:t>9</a:t>
            </a:fld>
            <a:endParaRPr lang="en-IN" dirty="0"/>
          </a:p>
        </p:txBody>
      </p:sp>
    </p:spTree>
    <p:extLst>
      <p:ext uri="{BB962C8B-B14F-4D97-AF65-F5344CB8AC3E}">
        <p14:creationId xmlns:p14="http://schemas.microsoft.com/office/powerpoint/2010/main" val="3439190421"/>
      </p:ext>
    </p:extLst>
  </p:cSld>
  <p:clrMapOvr>
    <a:masterClrMapping/>
  </p:clrMapOvr>
  <p:transition/>
</p:sld>
</file>

<file path=ppt/theme/theme1.xml><?xml version="1.0" encoding="utf-8"?>
<a:theme xmlns:a="http://schemas.openxmlformats.org/drawingml/2006/main" name="ESS-Bilba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S-Bilbao">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ESS-Bilbao1">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3796</Words>
  <Application>Microsoft Macintosh PowerPoint</Application>
  <PresentationFormat>Custom</PresentationFormat>
  <Paragraphs>927</Paragraphs>
  <Slides>71</Slides>
  <Notes>64</Notes>
  <HiddenSlides>1</HiddenSlides>
  <MMClips>0</MMClips>
  <ScaleCrop>false</ScaleCrop>
  <HeadingPairs>
    <vt:vector size="8" baseType="variant">
      <vt:variant>
        <vt:lpstr>Fonts Used</vt:lpstr>
      </vt:variant>
      <vt:variant>
        <vt:i4>11</vt:i4>
      </vt:variant>
      <vt:variant>
        <vt:lpstr>Theme</vt:lpstr>
      </vt:variant>
      <vt:variant>
        <vt:i4>2</vt:i4>
      </vt:variant>
      <vt:variant>
        <vt:lpstr>Embedded OLE Servers</vt:lpstr>
      </vt:variant>
      <vt:variant>
        <vt:i4>1</vt:i4>
      </vt:variant>
      <vt:variant>
        <vt:lpstr>Slide Titles</vt:lpstr>
      </vt:variant>
      <vt:variant>
        <vt:i4>71</vt:i4>
      </vt:variant>
    </vt:vector>
  </HeadingPairs>
  <TitlesOfParts>
    <vt:vector size="85" baseType="lpstr">
      <vt:lpstr>Berlin Sans FB Demi</vt:lpstr>
      <vt:lpstr>Calibri</vt:lpstr>
      <vt:lpstr>Cambria Math</vt:lpstr>
      <vt:lpstr>DejaVu Sans</vt:lpstr>
      <vt:lpstr>Lohit Hindi</vt:lpstr>
      <vt:lpstr>StarSymbol</vt:lpstr>
      <vt:lpstr>Symbol</vt:lpstr>
      <vt:lpstr>Tahoma</vt:lpstr>
      <vt:lpstr>Times New Roman</vt:lpstr>
      <vt:lpstr>Trebuchet MS</vt:lpstr>
      <vt:lpstr>Arial</vt:lpstr>
      <vt:lpstr>ESS-Bilbao</vt:lpstr>
      <vt:lpstr>ESS-Bilbao1</vt:lpstr>
      <vt:lpstr>Document</vt:lpstr>
      <vt:lpstr>Critical Design Review of the ESS MEBT Faraday Cup</vt:lpstr>
      <vt:lpstr>Summary</vt:lpstr>
      <vt:lpstr>Summary</vt:lpstr>
      <vt:lpstr>ESS MEBT</vt:lpstr>
      <vt:lpstr>ESS MEBT FC</vt:lpstr>
      <vt:lpstr>ESS Requirements</vt:lpstr>
      <vt:lpstr>Design Parameters</vt:lpstr>
      <vt:lpstr>Summary</vt:lpstr>
      <vt:lpstr>Conceptual Design</vt:lpstr>
      <vt:lpstr>Repeller Analysis</vt:lpstr>
      <vt:lpstr>Repeller Analysis</vt:lpstr>
      <vt:lpstr>Repeller Analysis</vt:lpstr>
      <vt:lpstr>Repeller Analysis</vt:lpstr>
      <vt:lpstr>Thermo-Mechanical: Design Criteria</vt:lpstr>
      <vt:lpstr>Transient effects</vt:lpstr>
      <vt:lpstr>Transient Analysis</vt:lpstr>
      <vt:lpstr>Stationary State</vt:lpstr>
      <vt:lpstr>Stationary State</vt:lpstr>
      <vt:lpstr>Stationary State</vt:lpstr>
      <vt:lpstr>Stationary State</vt:lpstr>
      <vt:lpstr>Stationary + Transient State</vt:lpstr>
      <vt:lpstr>Summary</vt:lpstr>
      <vt:lpstr>Mechanical Design</vt:lpstr>
      <vt:lpstr>Mechanical Design</vt:lpstr>
      <vt:lpstr>FC Requirements</vt:lpstr>
      <vt:lpstr>Proposal of Components</vt:lpstr>
      <vt:lpstr>FC Body Cup</vt:lpstr>
      <vt:lpstr>FC Body Cup</vt:lpstr>
      <vt:lpstr>Graphite Collector</vt:lpstr>
      <vt:lpstr>Refrigerated Body</vt:lpstr>
      <vt:lpstr>Actuator System</vt:lpstr>
      <vt:lpstr>Actuator</vt:lpstr>
      <vt:lpstr>Limit Switchers</vt:lpstr>
      <vt:lpstr>Vacuum Plate</vt:lpstr>
      <vt:lpstr>Product Positioning</vt:lpstr>
      <vt:lpstr>Product Mounting</vt:lpstr>
      <vt:lpstr>Interfaces</vt:lpstr>
      <vt:lpstr>Acceptance Tests</vt:lpstr>
      <vt:lpstr>Summary</vt:lpstr>
      <vt:lpstr>FC Cabling Layout</vt:lpstr>
      <vt:lpstr>Repeller Power Supply</vt:lpstr>
      <vt:lpstr>Front-End Requirements</vt:lpstr>
      <vt:lpstr>Front-End Design Process</vt:lpstr>
      <vt:lpstr>Front-End Schematic</vt:lpstr>
      <vt:lpstr>Front-End Grounding</vt:lpstr>
      <vt:lpstr>Front-End Simulations</vt:lpstr>
      <vt:lpstr>Front-End Prototype Tests</vt:lpstr>
      <vt:lpstr>Front-End + ADC</vt:lpstr>
      <vt:lpstr>Calibration &amp; Validation</vt:lpstr>
      <vt:lpstr>Summary</vt:lpstr>
      <vt:lpstr>Introduction</vt:lpstr>
      <vt:lpstr>HW description MEBT General interface layout </vt:lpstr>
      <vt:lpstr>HW descripiton FC General interface layout</vt:lpstr>
      <vt:lpstr>HW description 1        </vt:lpstr>
      <vt:lpstr>HW description 2         </vt:lpstr>
      <vt:lpstr>SW general control       </vt:lpstr>
      <vt:lpstr>SW calculation         </vt:lpstr>
      <vt:lpstr>SW: Interlocks        </vt:lpstr>
      <vt:lpstr>SW: Engineering GUI        </vt:lpstr>
      <vt:lpstr>SW: Engineering GUI fields        </vt:lpstr>
      <vt:lpstr>SW: EPICS modules        </vt:lpstr>
      <vt:lpstr>Complementary Information</vt:lpstr>
      <vt:lpstr>Summary</vt:lpstr>
      <vt:lpstr>Product Acceptance</vt:lpstr>
      <vt:lpstr>Project Schedule</vt:lpstr>
      <vt:lpstr>Risk Assessment</vt:lpstr>
      <vt:lpstr>Risk Assessment</vt:lpstr>
      <vt:lpstr>Risk Assessment</vt:lpstr>
      <vt:lpstr>Summary</vt:lpstr>
      <vt:lpstr>Conclusions</vt:lpstr>
      <vt:lpstr>Conclusions</vt:lpstr>
    </vt:vector>
  </TitlesOfParts>
  <LinksUpToDate>false</LinksUpToDate>
  <SharedDoc>false</SharedDoc>
  <HyperlinksChanged>false</HyperlinksChanged>
  <AppVersion>15.0033</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subject/>
  <dc:creator/>
  <cp:keywords/>
  <dc:description/>
  <cp:lastModifiedBy/>
  <cp:revision>1</cp:revision>
  <dcterms:created xsi:type="dcterms:W3CDTF">2017-07-11T12:39:33Z</dcterms:created>
  <dcterms:modified xsi:type="dcterms:W3CDTF">2017-07-11T13:19:16Z</dcterms:modified>
</cp:coreProperties>
</file>