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31" r:id="rId2"/>
    <p:sldId id="312" r:id="rId3"/>
    <p:sldId id="386" r:id="rId4"/>
    <p:sldId id="381" r:id="rId5"/>
    <p:sldId id="435" r:id="rId6"/>
    <p:sldId id="387" r:id="rId7"/>
    <p:sldId id="393" r:id="rId8"/>
    <p:sldId id="341" r:id="rId9"/>
    <p:sldId id="417" r:id="rId10"/>
    <p:sldId id="340" r:id="rId11"/>
    <p:sldId id="339" r:id="rId12"/>
    <p:sldId id="374" r:id="rId13"/>
    <p:sldId id="343" r:id="rId14"/>
    <p:sldId id="394" r:id="rId15"/>
    <p:sldId id="395" r:id="rId16"/>
    <p:sldId id="426" r:id="rId17"/>
    <p:sldId id="427" r:id="rId18"/>
    <p:sldId id="428" r:id="rId19"/>
    <p:sldId id="396" r:id="rId20"/>
    <p:sldId id="418" r:id="rId21"/>
    <p:sldId id="397" r:id="rId22"/>
    <p:sldId id="398" r:id="rId23"/>
    <p:sldId id="399" r:id="rId24"/>
    <p:sldId id="400" r:id="rId25"/>
    <p:sldId id="401" r:id="rId26"/>
    <p:sldId id="404" r:id="rId27"/>
    <p:sldId id="429" r:id="rId28"/>
    <p:sldId id="430" r:id="rId29"/>
    <p:sldId id="403" r:id="rId30"/>
    <p:sldId id="402" r:id="rId31"/>
    <p:sldId id="405" r:id="rId32"/>
    <p:sldId id="406" r:id="rId33"/>
    <p:sldId id="407" r:id="rId34"/>
    <p:sldId id="419" r:id="rId35"/>
    <p:sldId id="437" r:id="rId36"/>
    <p:sldId id="420" r:id="rId37"/>
    <p:sldId id="433" r:id="rId38"/>
    <p:sldId id="434" r:id="rId39"/>
    <p:sldId id="436" r:id="rId40"/>
  </p:sldIdLst>
  <p:sldSz cx="10080625" cy="7559675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odriguez" initials="a" lastIdx="38" clrIdx="0"/>
  <p:cmAuthor id="1" name="angel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2" autoAdjust="0"/>
    <p:restoredTop sz="77419" autoAdjust="0"/>
  </p:normalViewPr>
  <p:slideViewPr>
    <p:cSldViewPr>
      <p:cViewPr varScale="1">
        <p:scale>
          <a:sx n="63" d="100"/>
          <a:sy n="63" d="100"/>
        </p:scale>
        <p:origin x="1524" y="78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3966" y="-102"/>
      </p:cViewPr>
      <p:guideLst>
        <p:guide orient="horz" pos="3367"/>
        <p:guide pos="238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dirty="0">
              <a:ln>
                <a:noFill/>
              </a:ln>
              <a:latin typeface="DejaVu Sans" pitchFamily="34"/>
              <a:ea typeface="DejaVu Sans" pitchFamily="2"/>
              <a:cs typeface="Lohit Hindi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dirty="0">
              <a:ln>
                <a:noFill/>
              </a:ln>
              <a:latin typeface="DejaVu Sans" pitchFamily="34"/>
              <a:ea typeface="DejaVu Sans" pitchFamily="2"/>
              <a:cs typeface="Lohit Hindi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dirty="0">
              <a:ln>
                <a:noFill/>
              </a:ln>
              <a:latin typeface="DejaVu Sans" pitchFamily="34"/>
              <a:ea typeface="DejaVu Sans" pitchFamily="2"/>
              <a:cs typeface="Lohit Hindi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34AED2D-3C77-4C99-A8C8-6F34D6F6B991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en-US" sz="1400" b="0" i="0" u="none" strike="noStrike" kern="1200" dirty="0">
              <a:ln>
                <a:noFill/>
              </a:ln>
              <a:latin typeface="DejaVu Sans" pitchFamily="34"/>
              <a:ea typeface="DejaVu Sans" pitchFamily="2"/>
              <a:cs typeface="Lohit Hindi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IN" sz="1400" kern="1200">
                <a:latin typeface="Times New Roman" pitchFamily="18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IN" sz="1400" kern="1200">
                <a:latin typeface="Times New Roman" pitchFamily="18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IN" sz="1400" kern="1200">
                <a:latin typeface="Times New Roman" pitchFamily="18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IN" sz="1400" kern="1200">
                <a:latin typeface="Times New Roman" pitchFamily="18"/>
                <a:ea typeface="DejaVu Sans" pitchFamily="2"/>
                <a:cs typeface="Tahoma" pitchFamily="2"/>
              </a:defRPr>
            </a:lvl1pPr>
          </a:lstStyle>
          <a:p>
            <a:pPr lvl="0"/>
            <a:fld id="{D48A86F2-C7CD-4B98-9CD2-5D57B7428C25}" type="slidenum">
              <a:rPr/>
              <a:pPr lvl="0"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en-IN" sz="2000" b="0" i="0" u="none" strike="noStrike" kern="1200">
        <a:ln>
          <a:noFill/>
        </a:ln>
        <a:latin typeface="Arial" pitchFamily="18"/>
        <a:ea typeface="DejaVu San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n-IN" dirty="0" err="1"/>
              <a:t>Decir</a:t>
            </a:r>
            <a:r>
              <a:rPr lang="en-IN" dirty="0"/>
              <a:t> </a:t>
            </a:r>
            <a:r>
              <a:rPr lang="en-IN" dirty="0" err="1"/>
              <a:t>que</a:t>
            </a:r>
            <a:r>
              <a:rPr lang="en-IN" dirty="0"/>
              <a:t> </a:t>
            </a:r>
            <a:r>
              <a:rPr lang="en-IN" dirty="0" err="1"/>
              <a:t>hablo</a:t>
            </a:r>
            <a:r>
              <a:rPr lang="en-IN" dirty="0"/>
              <a:t> en parte</a:t>
            </a:r>
            <a:r>
              <a:rPr lang="en-IN" baseline="0" dirty="0"/>
              <a:t> del </a:t>
            </a:r>
            <a:r>
              <a:rPr lang="en-IN" baseline="0" dirty="0" err="1"/>
              <a:t>equipo</a:t>
            </a:r>
            <a:r>
              <a:rPr lang="en-IN" baseline="0" dirty="0"/>
              <a:t> de ESS-Bilbao</a:t>
            </a:r>
          </a:p>
          <a:p>
            <a:r>
              <a:rPr lang="en-IN" baseline="0" dirty="0" err="1"/>
              <a:t>Decir</a:t>
            </a:r>
            <a:r>
              <a:rPr lang="en-IN" baseline="0" dirty="0"/>
              <a:t> que </a:t>
            </a:r>
            <a:r>
              <a:rPr lang="en-IN" baseline="0" dirty="0" err="1"/>
              <a:t>es</a:t>
            </a:r>
            <a:r>
              <a:rPr lang="en-IN" baseline="0" dirty="0"/>
              <a:t> </a:t>
            </a:r>
            <a:r>
              <a:rPr lang="en-IN" baseline="0" dirty="0" err="1"/>
              <a:t>básicamente</a:t>
            </a:r>
            <a:r>
              <a:rPr lang="en-IN" baseline="0" dirty="0"/>
              <a:t> el </a:t>
            </a:r>
            <a:r>
              <a:rPr lang="en-IN" baseline="0" dirty="0" err="1"/>
              <a:t>trabajo</a:t>
            </a:r>
            <a:r>
              <a:rPr lang="en-IN" baseline="0" dirty="0"/>
              <a:t> </a:t>
            </a:r>
            <a:r>
              <a:rPr lang="en-IN" baseline="0" dirty="0" err="1"/>
              <a:t>presentado</a:t>
            </a:r>
            <a:r>
              <a:rPr lang="en-IN" baseline="0" dirty="0"/>
              <a:t> para el CDR.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4532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48A86F2-C7CD-4B98-9CD2-5D57B7428C25}" type="slidenum">
              <a:rPr lang="es-ES" smtClean="0"/>
              <a:pPr lvl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766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 – Weld </a:t>
            </a:r>
            <a:r>
              <a:rPr lang="es-ES" dirty="0" err="1"/>
              <a:t>channel</a:t>
            </a:r>
            <a:r>
              <a:rPr lang="es-ES" dirty="0"/>
              <a:t> </a:t>
            </a:r>
          </a:p>
          <a:p>
            <a:r>
              <a:rPr lang="es-ES" dirty="0"/>
              <a:t>B – </a:t>
            </a:r>
            <a:r>
              <a:rPr lang="es-ES" dirty="0" err="1"/>
              <a:t>Assembly</a:t>
            </a:r>
            <a:r>
              <a:rPr lang="es-ES" dirty="0"/>
              <a:t> </a:t>
            </a:r>
            <a:r>
              <a:rPr lang="es-ES" dirty="0" err="1"/>
              <a:t>actuator</a:t>
            </a:r>
            <a:r>
              <a:rPr lang="es-ES" dirty="0"/>
              <a:t> </a:t>
            </a:r>
            <a:r>
              <a:rPr lang="es-ES" dirty="0" err="1"/>
              <a:t>components</a:t>
            </a:r>
            <a:r>
              <a:rPr lang="es-ES" dirty="0"/>
              <a:t>: </a:t>
            </a:r>
            <a:r>
              <a:rPr lang="es-ES" dirty="0" err="1"/>
              <a:t>support</a:t>
            </a:r>
            <a:r>
              <a:rPr lang="es-ES" dirty="0"/>
              <a:t>, </a:t>
            </a:r>
            <a:r>
              <a:rPr lang="es-ES" dirty="0" err="1"/>
              <a:t>below</a:t>
            </a:r>
            <a:r>
              <a:rPr lang="es-ES" dirty="0"/>
              <a:t>, </a:t>
            </a:r>
            <a:r>
              <a:rPr lang="es-ES" dirty="0" err="1"/>
              <a:t>flange</a:t>
            </a:r>
            <a:endParaRPr lang="es-ES" dirty="0"/>
          </a:p>
          <a:p>
            <a:r>
              <a:rPr lang="es-ES" dirty="0"/>
              <a:t>C –  Weld new </a:t>
            </a:r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cooling</a:t>
            </a:r>
            <a:r>
              <a:rPr lang="es-ES" dirty="0"/>
              <a:t> </a:t>
            </a:r>
            <a:r>
              <a:rPr lang="es-ES" dirty="0" err="1"/>
              <a:t>tubes</a:t>
            </a:r>
            <a:endParaRPr lang="es-ES" dirty="0"/>
          </a:p>
          <a:p>
            <a:r>
              <a:rPr lang="es-ES" dirty="0"/>
              <a:t>D – Up </a:t>
            </a:r>
            <a:r>
              <a:rPr lang="es-ES" dirty="0" err="1"/>
              <a:t>vacum</a:t>
            </a:r>
            <a:r>
              <a:rPr lang="es-ES" dirty="0"/>
              <a:t> </a:t>
            </a:r>
            <a:r>
              <a:rPr lang="es-ES" dirty="0" err="1"/>
              <a:t>feedthrough</a:t>
            </a:r>
            <a:r>
              <a:rPr lang="es-ES" dirty="0"/>
              <a:t>, </a:t>
            </a:r>
            <a:r>
              <a:rPr lang="es-ES" dirty="0" err="1"/>
              <a:t>inssert</a:t>
            </a:r>
            <a:r>
              <a:rPr lang="es-ES" dirty="0"/>
              <a:t> </a:t>
            </a:r>
            <a:r>
              <a:rPr lang="es-ES" dirty="0" err="1"/>
              <a:t>shaft</a:t>
            </a:r>
            <a:r>
              <a:rPr lang="es-ES" dirty="0"/>
              <a:t>, </a:t>
            </a:r>
            <a:r>
              <a:rPr lang="es-ES" dirty="0" err="1"/>
              <a:t>screw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interior and </a:t>
            </a:r>
            <a:r>
              <a:rPr lang="es-ES" dirty="0" err="1"/>
              <a:t>lower</a:t>
            </a:r>
            <a:r>
              <a:rPr lang="es-ES" dirty="0"/>
              <a:t> </a:t>
            </a:r>
            <a:r>
              <a:rPr lang="es-ES" dirty="0" err="1"/>
              <a:t>feedtrhugh</a:t>
            </a:r>
            <a:r>
              <a:rPr lang="es-ES" dirty="0"/>
              <a:t> </a:t>
            </a:r>
            <a:r>
              <a:rPr lang="es-ES" dirty="0" err="1"/>
              <a:t>Then</a:t>
            </a:r>
            <a:r>
              <a:rPr lang="es-ES" dirty="0"/>
              <a:t>, Weld </a:t>
            </a:r>
            <a:r>
              <a:rPr lang="es-ES" dirty="0" err="1"/>
              <a:t>cooling</a:t>
            </a:r>
            <a:r>
              <a:rPr lang="es-ES" dirty="0"/>
              <a:t> tuve.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48A86F2-C7CD-4B98-9CD2-5D57B7428C25}" type="slidenum">
              <a:rPr lang="es-ES" smtClean="0"/>
              <a:pPr lvl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7122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48A86F2-C7CD-4B98-9CD2-5D57B7428C25}" type="slidenum">
              <a:rPr lang="es-ES" smtClean="0"/>
              <a:pPr lvl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9492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A86F2-C7CD-4B98-9CD2-5D57B7428C25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ea typeface="DejaVu San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ea typeface="DejaVu San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16681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marL="558900" indent="-342900">
              <a:buFont typeface="Arial" panose="020B0604020202020204" pitchFamily="34" charset="0"/>
              <a:buChar char="•"/>
            </a:pPr>
            <a:r>
              <a:rPr lang="en-IN" dirty="0"/>
              <a:t>Invasive measurement of phase space</a:t>
            </a:r>
          </a:p>
          <a:p>
            <a:pPr marL="558900" indent="-342900">
              <a:buFont typeface="Arial" panose="020B0604020202020204" pitchFamily="34" charset="0"/>
              <a:buChar char="•"/>
            </a:pPr>
            <a:r>
              <a:rPr lang="en-IN" dirty="0"/>
              <a:t>Independently measure horizontal and vertical BUT NOT at the same time!</a:t>
            </a:r>
          </a:p>
          <a:p>
            <a:pPr marL="558900" indent="-342900">
              <a:buFont typeface="Arial" panose="020B0604020202020204" pitchFamily="34" charset="0"/>
              <a:buChar char="•"/>
            </a:pPr>
            <a:r>
              <a:rPr lang="en-IN" dirty="0"/>
              <a:t>The 95% and RMS emittance reconstruction within ±10%</a:t>
            </a:r>
          </a:p>
          <a:p>
            <a:pPr marL="558900" indent="-342900">
              <a:buFont typeface="Arial" panose="020B0604020202020204" pitchFamily="34" charset="0"/>
              <a:buChar char="•"/>
            </a:pPr>
            <a:r>
              <a:rPr lang="en-IN" dirty="0"/>
              <a:t>Dynamic range 1000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n-IN" dirty="0"/>
              <a:t>Parameters coming from Benjamin’s design report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Data comming from Benjamin’s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48A86F2-C7CD-4B98-9CD2-5D57B7428C25}" type="slidenum">
              <a:rPr lang="es-ES" smtClean="0"/>
              <a:pPr lvl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9151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n-IN" dirty="0"/>
              <a:t>Allowed mechanical errors</a:t>
            </a:r>
          </a:p>
          <a:p>
            <a:r>
              <a:rPr lang="en-IN" dirty="0"/>
              <a:t>0.5 degree of angular precision in all directions (slit aperture and flange)</a:t>
            </a:r>
          </a:p>
          <a:p>
            <a:r>
              <a:rPr lang="en-IN" dirty="0"/>
              <a:t>Slit aperture 100 microm +- 20 microm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69EA8B-A95D-4F5C-884A-9B4A1870780E}" type="slidenum">
              <a:rPr/>
              <a:pPr lvl="0"/>
              <a:t>‹#›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9C29FE-B6D8-445B-AEF1-7679AD4671D9}" type="slidenum">
              <a:rPr/>
              <a:pPr lvl="0"/>
              <a:t>‹#›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80288" y="193675"/>
            <a:ext cx="2339975" cy="56308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60363" y="193675"/>
            <a:ext cx="6867525" cy="563086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44717C-F561-4B89-BC45-B1EE92F2FF6E}" type="slidenum">
              <a:rPr/>
              <a:pPr lvl="0"/>
              <a:t>‹#›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/>
              <a:pPr lvl="0"/>
              <a:t>‹#›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622D9A-7A06-4FA7-902F-5DF4AC22C1C1}" type="slidenum">
              <a:rPr/>
              <a:pPr lvl="0"/>
              <a:t>‹#›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60363" y="1439863"/>
            <a:ext cx="4603750" cy="43846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6513" y="1439863"/>
            <a:ext cx="4603750" cy="43846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B90CCB-6D03-4B3F-B967-6A547007FBAE}" type="slidenum">
              <a:rPr/>
              <a:pPr lvl="0"/>
              <a:t>‹#›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B75D56-453E-49ED-8962-DEB27F377896}" type="slidenum">
              <a:rPr/>
              <a:pPr lvl="0"/>
              <a:t>‹#›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89703A-4896-4C16-8DF2-05FFFFE1C5E9}" type="slidenum">
              <a:rPr/>
              <a:pPr lvl="0"/>
              <a:t>‹#›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BB171D-F1EA-4D47-BB72-EEDFF4D5B154}" type="slidenum">
              <a:rPr/>
              <a:pPr lvl="0"/>
              <a:t>‹#›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EC97E4-DD30-4D7A-962B-D6820A3ADD8C}" type="slidenum">
              <a:rPr/>
              <a:pPr lvl="0"/>
              <a:t>‹#›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IN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2B84C6-EC0B-4D85-9A4E-5A90C51839AB}" type="slidenum">
              <a:rPr/>
              <a:pPr lvl="0"/>
              <a:t>‹#›</a:t>
            </a:fld>
            <a:endParaRPr lang="en-IN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720"/>
            <a:ext cx="10080000" cy="125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22630"/>
          </a:solidFill>
          <a:ln w="9360">
            <a:solidFill>
              <a:srgbClr val="BE4B48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Times New Roman" pitchFamily="18" charset="0"/>
              <a:ea typeface="DejaVu Sans" pitchFamily="2"/>
              <a:cs typeface="Times New Roman" pitchFamily="18" charset="0"/>
            </a:endParaRPr>
          </a:p>
        </p:txBody>
      </p:sp>
      <p:sp>
        <p:nvSpPr>
          <p:cNvPr id="3" name="2 Marcador de título"/>
          <p:cNvSpPr txBox="1"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IN" dirty="0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1"/>
          </p:nvPr>
        </p:nvSpPr>
        <p:spPr>
          <a:xfrm>
            <a:off x="360000" y="1440000"/>
            <a:ext cx="936000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None/>
              <a:defRPr lang="en-IN" sz="3200" b="0" i="0" u="none" strike="noStrike" kern="1200">
                <a:ln>
                  <a:noFill/>
                </a:ln>
                <a:latin typeface="Arial" pitchFamily="34"/>
                <a:ea typeface="DejaVu San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Char char="●"/>
              <a:defRPr lang="en-IN" sz="3200" b="0" i="0" u="none" strike="noStrike" kern="1200">
                <a:ln>
                  <a:noFill/>
                </a:ln>
                <a:latin typeface="Arial" pitchFamily="34"/>
                <a:ea typeface="DejaVu Sans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IN" sz="2800" b="0" i="0" u="none" strike="noStrike" kern="1200">
                <a:ln>
                  <a:noFill/>
                </a:ln>
                <a:latin typeface="Arial" pitchFamily="34"/>
                <a:ea typeface="DejaVu Sans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IN" sz="24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IN" sz="2000" b="0" i="0" u="none" strike="noStrike" kern="1200">
                <a:ln>
                  <a:noFill/>
                </a:ln>
                <a:latin typeface="Trebuchet MS" pitchFamily="34"/>
                <a:ea typeface="DejaVu Sans" pitchFamily="2"/>
                <a:cs typeface="Tahoma" pitchFamily="2"/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IN" dirty="0"/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9" y="7020000"/>
            <a:ext cx="2348280" cy="38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lvl="0" rtl="0" hangingPunct="0">
              <a:buNone/>
              <a:tabLst/>
              <a:defRPr lang="en-IN" sz="1400" kern="1200">
                <a:latin typeface="Trebuchet MS" pitchFamily="34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060000" y="7020000"/>
            <a:ext cx="3960000" cy="38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lvl="0" algn="ctr" rtl="0" hangingPunct="0">
              <a:buNone/>
              <a:tabLst/>
              <a:defRPr lang="en-IN" sz="1400" kern="1200">
                <a:latin typeface="Trebuchet MS" pitchFamily="34"/>
                <a:ea typeface="DejaVu Sans" pitchFamily="2"/>
                <a:cs typeface="Tahoma" pitchFamily="2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360" y="7020000"/>
            <a:ext cx="2348280" cy="38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lvl="0" algn="r" rtl="0" hangingPunct="0">
              <a:buNone/>
              <a:tabLst/>
              <a:defRPr lang="en-IN" sz="1400" kern="1200">
                <a:latin typeface="Trebuchet MS" pitchFamily="34"/>
                <a:ea typeface="DejaVu Sans" pitchFamily="2"/>
                <a:cs typeface="Tahoma" pitchFamily="2"/>
              </a:defRPr>
            </a:lvl1pPr>
          </a:lstStyle>
          <a:p>
            <a:pPr lvl="0"/>
            <a:fld id="{C9DE3279-F983-4DD1-BE28-914E939D709A}" type="slidenum">
              <a:rPr/>
              <a:pPr lvl="0"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hangingPunct="0">
        <a:tabLst/>
        <a:defRPr lang="en-IN" sz="4400" b="0" i="0" u="none" strike="noStrike" kern="1200">
          <a:ln>
            <a:noFill/>
          </a:ln>
          <a:solidFill>
            <a:srgbClr val="FFFFFF"/>
          </a:solidFill>
          <a:latin typeface="Times New Roman" pitchFamily="18" charset="0"/>
          <a:ea typeface="DejaVu Sans" pitchFamily="2"/>
          <a:cs typeface="Times New Roman" pitchFamily="18" charset="0"/>
        </a:defRPr>
      </a:lvl1pPr>
    </p:titleStyle>
    <p:bodyStyle>
      <a:lvl1pPr marL="0" marR="0" indent="0" rtl="0" hangingPunct="0">
        <a:spcBef>
          <a:spcPts val="0"/>
        </a:spcBef>
        <a:spcAft>
          <a:spcPts val="1412"/>
        </a:spcAft>
        <a:tabLst/>
        <a:defRPr lang="en-IN" sz="3200" b="0" i="0" u="none" strike="noStrike" kern="1200">
          <a:ln>
            <a:noFill/>
          </a:ln>
          <a:latin typeface="Berlin Sans FB Demi" pitchFamily="34" charset="0"/>
          <a:ea typeface="DejaVu Sans" pitchFamily="2"/>
          <a:cs typeface="Times New Roman" pitchFamily="18" charset="0"/>
        </a:defRPr>
      </a:lvl1pPr>
      <a:lvl2pPr>
        <a:defRPr>
          <a:latin typeface="+mn-lt"/>
          <a:cs typeface="Times New Roman" pitchFamily="18" charset="0"/>
        </a:defRPr>
      </a:lvl2pPr>
      <a:lvl3pPr>
        <a:defRPr>
          <a:latin typeface="+mn-lt"/>
          <a:cs typeface="Times New Roman" pitchFamily="18" charset="0"/>
        </a:defRPr>
      </a:lvl3pPr>
      <a:lvl4pPr>
        <a:defRPr>
          <a:latin typeface="+mn-lt"/>
          <a:cs typeface="Times New Roman" pitchFamily="18" charset="0"/>
        </a:defRPr>
      </a:lvl4pPr>
      <a:lvl5pPr>
        <a:defRPr>
          <a:latin typeface="+mn-lt"/>
          <a:cs typeface="Times New Roman" pitchFamily="18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1404000" y="2511081"/>
            <a:ext cx="7560000" cy="132715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1">
              <a:lnSpc>
                <a:spcPct val="98000"/>
              </a:lnSpc>
              <a:buNone/>
            </a:pPr>
            <a:r>
              <a:rPr lang="en-GB" noProof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Status of the </a:t>
            </a:r>
            <a:br>
              <a:rPr lang="en-GB" noProof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noProof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ESS MEBT EMU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2160000" cy="14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40000" y="5400000"/>
            <a:ext cx="1440000" cy="12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5296534" y="5280037"/>
            <a:ext cx="2887050" cy="150658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sz="2400" dirty="0"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EMU Team</a:t>
            </a:r>
            <a:endParaRPr lang="en-GB" dirty="0"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pPr hangingPunct="0">
              <a:buNone/>
            </a:pPr>
            <a:r>
              <a:rPr lang="en-GB" dirty="0"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ESS-Bilbao </a:t>
            </a:r>
          </a:p>
          <a:p>
            <a:pPr hangingPunct="0">
              <a:buNone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Beam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Instrumentation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Group</a:t>
            </a:r>
            <a:endParaRPr lang="en-GB" dirty="0"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pPr hangingPunct="0">
              <a:buNone/>
            </a:pPr>
            <a:endParaRPr lang="en-GB" dirty="0"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pPr hangingPunct="0">
              <a:buNone/>
            </a:pPr>
            <a:r>
              <a:rPr lang="en-GB" dirty="0"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July – 2017</a:t>
            </a:r>
          </a:p>
        </p:txBody>
      </p:sp>
    </p:spTree>
    <p:extLst>
      <p:ext uri="{BB962C8B-B14F-4D97-AF65-F5344CB8AC3E}">
        <p14:creationId xmlns:p14="http://schemas.microsoft.com/office/powerpoint/2010/main" val="37028793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noProof="0" dirty="0"/>
              <a:t>Slit subsystem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10</a:t>
            </a:fld>
            <a:endParaRPr lang="en-IN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87EDF9-FD0C-4476-AEB4-5B0E6058F289}"/>
              </a:ext>
            </a:extLst>
          </p:cNvPr>
          <p:cNvGrpSpPr/>
          <p:nvPr/>
        </p:nvGrpSpPr>
        <p:grpSpPr>
          <a:xfrm>
            <a:off x="2210890" y="1398675"/>
            <a:ext cx="6094730" cy="5621325"/>
            <a:chOff x="0" y="50620"/>
            <a:chExt cx="5838825" cy="532610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22B0F97-C197-4CE1-9254-E3E1E75AA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50620"/>
              <a:ext cx="4933315" cy="532610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DE39B84-98AF-4984-9FAC-F30AD10906EB}"/>
                </a:ext>
              </a:extLst>
            </p:cNvPr>
            <p:cNvGrpSpPr/>
            <p:nvPr/>
          </p:nvGrpSpPr>
          <p:grpSpPr>
            <a:xfrm>
              <a:off x="2724150" y="971550"/>
              <a:ext cx="3114675" cy="3086041"/>
              <a:chOff x="0" y="0"/>
              <a:chExt cx="3114675" cy="3086041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54609D0-4CAB-46ED-B11B-79DABF70CFAC}"/>
                  </a:ext>
                </a:extLst>
              </p:cNvPr>
              <p:cNvGrpSpPr/>
              <p:nvPr/>
            </p:nvGrpSpPr>
            <p:grpSpPr>
              <a:xfrm>
                <a:off x="0" y="0"/>
                <a:ext cx="1063625" cy="689610"/>
                <a:chOff x="0" y="0"/>
                <a:chExt cx="1063625" cy="689610"/>
              </a:xfrm>
            </p:grpSpPr>
            <p:sp>
              <p:nvSpPr>
                <p:cNvPr id="17" name="Cuadro de texto 2">
                  <a:extLst>
                    <a:ext uri="{FF2B5EF4-FFF2-40B4-BE49-F238E27FC236}">
                      <a16:creationId xmlns:a16="http://schemas.microsoft.com/office/drawing/2014/main" id="{6B2E6020-C730-4EAD-9226-A6B4AA8ABD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525" y="0"/>
                  <a:ext cx="1054100" cy="3314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indent="118745" algn="just">
                    <a:lnSpc>
                      <a:spcPts val="1500"/>
                    </a:lnSpc>
                    <a:spcAft>
                      <a:spcPts val="0"/>
                    </a:spcAft>
                  </a:pPr>
                  <a:r>
                    <a:rPr lang="en-GB" sz="1200" kern="50" dirty="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rPr>
                    <a:t>Actuator</a:t>
                  </a:r>
                  <a:endParaRPr lang="es-ES" sz="1200" kern="50" dirty="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endParaRPr>
                </a:p>
              </p:txBody>
            </p:sp>
            <p:cxnSp>
              <p:nvCxnSpPr>
                <p:cNvPr id="18" name="AutoShape 23">
                  <a:extLst>
                    <a:ext uri="{FF2B5EF4-FFF2-40B4-BE49-F238E27FC236}">
                      <a16:creationId xmlns:a16="http://schemas.microsoft.com/office/drawing/2014/main" id="{7F7859D3-A77B-4139-96E1-8509EA47077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0" y="276225"/>
                  <a:ext cx="349885" cy="41338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534E252-17C9-4365-A2AA-162B3064CC83}"/>
                  </a:ext>
                </a:extLst>
              </p:cNvPr>
              <p:cNvGrpSpPr/>
              <p:nvPr/>
            </p:nvGrpSpPr>
            <p:grpSpPr>
              <a:xfrm>
                <a:off x="1790648" y="2257426"/>
                <a:ext cx="1324027" cy="828615"/>
                <a:chOff x="-52" y="1"/>
                <a:chExt cx="1324027" cy="828615"/>
              </a:xfrm>
            </p:grpSpPr>
            <p:sp>
              <p:nvSpPr>
                <p:cNvPr id="15" name="Cuadro de texto 2">
                  <a:extLst>
                    <a:ext uri="{FF2B5EF4-FFF2-40B4-BE49-F238E27FC236}">
                      <a16:creationId xmlns:a16="http://schemas.microsoft.com/office/drawing/2014/main" id="{E92FE7F2-02B5-4546-823A-47BAFF4B86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526" y="1"/>
                  <a:ext cx="1314449" cy="27939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indent="118745" algn="just">
                    <a:lnSpc>
                      <a:spcPts val="1500"/>
                    </a:lnSpc>
                    <a:spcAft>
                      <a:spcPts val="0"/>
                    </a:spcAft>
                  </a:pPr>
                  <a:r>
                    <a:rPr lang="en-GB" sz="1200" kern="50" dirty="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rPr>
                    <a:t>Slit arm</a:t>
                  </a:r>
                  <a:endParaRPr lang="es-ES" sz="1200" kern="50" dirty="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endParaRPr>
                </a:p>
              </p:txBody>
            </p:sp>
            <p:cxnSp>
              <p:nvCxnSpPr>
                <p:cNvPr id="16" name="AutoShape 24">
                  <a:extLst>
                    <a:ext uri="{FF2B5EF4-FFF2-40B4-BE49-F238E27FC236}">
                      <a16:creationId xmlns:a16="http://schemas.microsoft.com/office/drawing/2014/main" id="{83069579-02C3-4361-929E-A2A860A144A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-52" y="276175"/>
                  <a:ext cx="285661" cy="55244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3A16BF1-34A8-413A-A80F-063CCDB8608F}"/>
              </a:ext>
            </a:extLst>
          </p:cNvPr>
          <p:cNvSpPr txBox="1"/>
          <p:nvPr/>
        </p:nvSpPr>
        <p:spPr>
          <a:xfrm>
            <a:off x="5976416" y="1619597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155 mm stroke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WS design as baseline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noProof="0" dirty="0"/>
              <a:t>Slit arm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11</a:t>
            </a:fld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F5DB9-519C-4765-9F9C-DC6DADCC0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A – Graphite plates; B – Substrate; C – Cooling tubs</a:t>
            </a:r>
            <a:br>
              <a:rPr lang="en-GB" noProof="0" dirty="0"/>
            </a:br>
            <a:r>
              <a:rPr lang="en-GB" noProof="0" dirty="0"/>
              <a:t>D – Shaft; E – Shaft holding piece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D42876-ABE3-4F8F-8F1B-83517B436CEC}"/>
              </a:ext>
            </a:extLst>
          </p:cNvPr>
          <p:cNvGrpSpPr/>
          <p:nvPr/>
        </p:nvGrpSpPr>
        <p:grpSpPr>
          <a:xfrm>
            <a:off x="575816" y="2440533"/>
            <a:ext cx="8712967" cy="4773687"/>
            <a:chOff x="409855" y="0"/>
            <a:chExt cx="5715330" cy="290512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549685-6572-4389-8EB7-EF28655FF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9855" y="0"/>
              <a:ext cx="4176469" cy="27041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92B953-EB0C-4AA6-8AE7-241FE14FA2D4}"/>
                </a:ext>
              </a:extLst>
            </p:cNvPr>
            <p:cNvGrpSpPr/>
            <p:nvPr/>
          </p:nvGrpSpPr>
          <p:grpSpPr>
            <a:xfrm>
              <a:off x="1829164" y="1028700"/>
              <a:ext cx="4296021" cy="1876425"/>
              <a:chOff x="1791064" y="762000"/>
              <a:chExt cx="4296021" cy="1876425"/>
            </a:xfrm>
          </p:grpSpPr>
          <p:sp>
            <p:nvSpPr>
              <p:cNvPr id="11" name="Text Box 3">
                <a:extLst>
                  <a:ext uri="{FF2B5EF4-FFF2-40B4-BE49-F238E27FC236}">
                    <a16:creationId xmlns:a16="http://schemas.microsoft.com/office/drawing/2014/main" id="{DD2391BC-B775-49F8-9AB3-B65BA77BFA16}"/>
                  </a:ext>
                </a:extLst>
              </p:cNvPr>
              <p:cNvSpPr txBox="1"/>
              <p:nvPr/>
            </p:nvSpPr>
            <p:spPr>
              <a:xfrm>
                <a:off x="4467169" y="1447800"/>
                <a:ext cx="962025" cy="27622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118745" algn="just">
                  <a:lnSpc>
                    <a:spcPts val="1500"/>
                  </a:lnSpc>
                  <a:spcAft>
                    <a:spcPts val="0"/>
                  </a:spcAft>
                </a:pPr>
                <a:r>
                  <a: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A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70241412-2185-46CB-BEC6-B3F74B902D1F}"/>
                  </a:ext>
                </a:extLst>
              </p:cNvPr>
              <p:cNvCxnSpPr/>
              <p:nvPr/>
            </p:nvCxnSpPr>
            <p:spPr>
              <a:xfrm flipH="1">
                <a:off x="4229967" y="1628775"/>
                <a:ext cx="370553" cy="2476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21DE2628-27DF-489E-971D-F31EEB0AEDAF}"/>
                  </a:ext>
                </a:extLst>
              </p:cNvPr>
              <p:cNvCxnSpPr/>
              <p:nvPr/>
            </p:nvCxnSpPr>
            <p:spPr>
              <a:xfrm flipH="1">
                <a:off x="4430033" y="1685925"/>
                <a:ext cx="227637" cy="3333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 Box 122">
                <a:extLst>
                  <a:ext uri="{FF2B5EF4-FFF2-40B4-BE49-F238E27FC236}">
                    <a16:creationId xmlns:a16="http://schemas.microsoft.com/office/drawing/2014/main" id="{FDD044AD-CE79-4AE1-A104-E32DAFA94D6D}"/>
                  </a:ext>
                </a:extLst>
              </p:cNvPr>
              <p:cNvSpPr txBox="1"/>
              <p:nvPr/>
            </p:nvSpPr>
            <p:spPr>
              <a:xfrm>
                <a:off x="3409950" y="2286000"/>
                <a:ext cx="504825" cy="24765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118745" algn="just">
                  <a:lnSpc>
                    <a:spcPts val="1500"/>
                  </a:lnSpc>
                  <a:spcAft>
                    <a:spcPts val="0"/>
                  </a:spcAft>
                </a:pPr>
                <a:r>
                  <a: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B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64F7FE8-3B8B-4A87-87BB-6BF481CFA08E}"/>
                  </a:ext>
                </a:extLst>
              </p:cNvPr>
              <p:cNvCxnSpPr/>
              <p:nvPr/>
            </p:nvCxnSpPr>
            <p:spPr>
              <a:xfrm flipV="1">
                <a:off x="3743325" y="2181225"/>
                <a:ext cx="171450" cy="1181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ADFC048-8D3A-4F2D-9367-D9B2773AD9D7}"/>
                  </a:ext>
                </a:extLst>
              </p:cNvPr>
              <p:cNvSpPr/>
              <p:nvPr/>
            </p:nvSpPr>
            <p:spPr>
              <a:xfrm>
                <a:off x="3620243" y="1647825"/>
                <a:ext cx="1208870" cy="990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17" name="Text Box 128">
                <a:extLst>
                  <a:ext uri="{FF2B5EF4-FFF2-40B4-BE49-F238E27FC236}">
                    <a16:creationId xmlns:a16="http://schemas.microsoft.com/office/drawing/2014/main" id="{2DFBB953-A54C-4172-B561-A6868ECCFE42}"/>
                  </a:ext>
                </a:extLst>
              </p:cNvPr>
              <p:cNvSpPr txBox="1"/>
              <p:nvPr/>
            </p:nvSpPr>
            <p:spPr>
              <a:xfrm>
                <a:off x="5182661" y="1986915"/>
                <a:ext cx="904424" cy="29908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118745" algn="just">
                  <a:lnSpc>
                    <a:spcPts val="1500"/>
                  </a:lnSpc>
                  <a:spcAft>
                    <a:spcPts val="0"/>
                  </a:spcAft>
                </a:pPr>
                <a:r>
                  <a:rPr lang="en-GB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Slit head</a:t>
                </a:r>
                <a:endParaRPr lang="es-ES" sz="1200" kern="5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  <a:p>
                <a:pPr indent="118745" algn="just">
                  <a:lnSpc>
                    <a:spcPts val="1500"/>
                  </a:lnSpc>
                  <a:spcAft>
                    <a:spcPts val="0"/>
                  </a:spcAft>
                </a:pPr>
                <a:r>
                  <a: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 </a:t>
                </a: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1FE37C43-457D-4998-8D67-91DFFC5A1935}"/>
                  </a:ext>
                </a:extLst>
              </p:cNvPr>
              <p:cNvCxnSpPr/>
              <p:nvPr/>
            </p:nvCxnSpPr>
            <p:spPr>
              <a:xfrm flipH="1" flipV="1">
                <a:off x="4829113" y="2070735"/>
                <a:ext cx="485775" cy="5334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 Box 133">
                <a:extLst>
                  <a:ext uri="{FF2B5EF4-FFF2-40B4-BE49-F238E27FC236}">
                    <a16:creationId xmlns:a16="http://schemas.microsoft.com/office/drawing/2014/main" id="{09B576FC-EDA4-4CD2-86A1-777FFD146A2D}"/>
                  </a:ext>
                </a:extLst>
              </p:cNvPr>
              <p:cNvSpPr txBox="1"/>
              <p:nvPr/>
            </p:nvSpPr>
            <p:spPr>
              <a:xfrm>
                <a:off x="3562548" y="781050"/>
                <a:ext cx="542925" cy="42862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118745" algn="just">
                  <a:lnSpc>
                    <a:spcPts val="1500"/>
                  </a:lnSpc>
                  <a:spcAft>
                    <a:spcPts val="0"/>
                  </a:spcAft>
                </a:pPr>
                <a:r>
                  <a: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D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D9D9C41E-35E0-4C11-BBC6-BADB6FBA47F0}"/>
                  </a:ext>
                </a:extLst>
              </p:cNvPr>
              <p:cNvCxnSpPr/>
              <p:nvPr/>
            </p:nvCxnSpPr>
            <p:spPr>
              <a:xfrm flipH="1">
                <a:off x="3343472" y="1076325"/>
                <a:ext cx="457200" cy="4762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Text Box 136">
                <a:extLst>
                  <a:ext uri="{FF2B5EF4-FFF2-40B4-BE49-F238E27FC236}">
                    <a16:creationId xmlns:a16="http://schemas.microsoft.com/office/drawing/2014/main" id="{D5BC59DE-59D1-4410-A033-F85985AF24E3}"/>
                  </a:ext>
                </a:extLst>
              </p:cNvPr>
              <p:cNvSpPr txBox="1"/>
              <p:nvPr/>
            </p:nvSpPr>
            <p:spPr>
              <a:xfrm>
                <a:off x="2886294" y="762000"/>
                <a:ext cx="419100" cy="31432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118745" algn="just">
                  <a:lnSpc>
                    <a:spcPts val="1500"/>
                  </a:lnSpc>
                  <a:spcAft>
                    <a:spcPts val="0"/>
                  </a:spcAft>
                </a:pPr>
                <a:r>
                  <a: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EA0FF0C3-81F4-4EFF-8CD6-BA4A431D6243}"/>
                  </a:ext>
                </a:extLst>
              </p:cNvPr>
              <p:cNvCxnSpPr/>
              <p:nvPr/>
            </p:nvCxnSpPr>
            <p:spPr>
              <a:xfrm flipH="1">
                <a:off x="2543400" y="971550"/>
                <a:ext cx="514350" cy="1143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 Box 138">
                <a:extLst>
                  <a:ext uri="{FF2B5EF4-FFF2-40B4-BE49-F238E27FC236}">
                    <a16:creationId xmlns:a16="http://schemas.microsoft.com/office/drawing/2014/main" id="{1F95AF6F-2DD5-4F02-B396-7A0D02B04613}"/>
                  </a:ext>
                </a:extLst>
              </p:cNvPr>
              <p:cNvSpPr txBox="1"/>
              <p:nvPr/>
            </p:nvSpPr>
            <p:spPr>
              <a:xfrm>
                <a:off x="1791064" y="1438275"/>
                <a:ext cx="400050" cy="24765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118745" algn="just">
                  <a:lnSpc>
                    <a:spcPts val="1500"/>
                  </a:lnSpc>
                  <a:spcAft>
                    <a:spcPts val="0"/>
                  </a:spcAft>
                </a:pPr>
                <a:r>
                  <a: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C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E5035D91-A65A-44F7-8BFC-246D3066BED3}"/>
                  </a:ext>
                </a:extLst>
              </p:cNvPr>
              <p:cNvCxnSpPr/>
              <p:nvPr/>
            </p:nvCxnSpPr>
            <p:spPr>
              <a:xfrm flipV="1">
                <a:off x="2048239" y="1171575"/>
                <a:ext cx="152400" cy="2381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noProof="0" dirty="0"/>
              <a:t>Slit Shaft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360000" y="1439999"/>
            <a:ext cx="9360000" cy="5652205"/>
          </a:xfrm>
        </p:spPr>
        <p:txBody>
          <a:bodyPr/>
          <a:lstStyle/>
          <a:p>
            <a:pPr marL="540000" lvl="1" indent="0">
              <a:buNone/>
            </a:pPr>
            <a:endParaRPr lang="en-GB" noProof="0" dirty="0"/>
          </a:p>
          <a:p>
            <a:pPr lvl="1"/>
            <a:endParaRPr lang="en-GB" noProof="0" dirty="0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12</a:t>
            </a:fld>
            <a:endParaRPr lang="en-IN" dirty="0"/>
          </a:p>
        </p:txBody>
      </p:sp>
      <p:pic>
        <p:nvPicPr>
          <p:cNvPr id="6" name="picture">
            <a:extLst>
              <a:ext uri="{FF2B5EF4-FFF2-40B4-BE49-F238E27FC236}">
                <a16:creationId xmlns:a16="http://schemas.microsoft.com/office/drawing/2014/main" id="{8A89CE3E-D563-4532-839B-FEAA25CF120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0" y="4211885"/>
            <a:ext cx="2455545" cy="1905000"/>
          </a:xfrm>
          <a:prstGeom prst="rect">
            <a:avLst/>
          </a:prstGeom>
        </p:spPr>
      </p:pic>
      <p:pic>
        <p:nvPicPr>
          <p:cNvPr id="7" name="Imagen 227">
            <a:extLst>
              <a:ext uri="{FF2B5EF4-FFF2-40B4-BE49-F238E27FC236}">
                <a16:creationId xmlns:a16="http://schemas.microsoft.com/office/drawing/2014/main" id="{B7E5DA50-A14B-44EB-BBB7-11F50DD83A5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80" y="4368412"/>
            <a:ext cx="2693035" cy="1591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2401E1-9D60-4380-B080-316945054410}"/>
              </a:ext>
            </a:extLst>
          </p:cNvPr>
          <p:cNvSpPr txBox="1"/>
          <p:nvPr/>
        </p:nvSpPr>
        <p:spPr>
          <a:xfrm>
            <a:off x="791840" y="1619597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Welled to the top holding piece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Screwed in the bottom part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noProof="0" dirty="0"/>
              <a:t>Slit Actuator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5680655" y="1440000"/>
            <a:ext cx="4256201" cy="4384800"/>
          </a:xfrm>
        </p:spPr>
        <p:txBody>
          <a:bodyPr/>
          <a:lstStyle/>
          <a:p>
            <a:r>
              <a:rPr lang="en-GB" noProof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Same design as WS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13</a:t>
            </a:fld>
            <a:endParaRPr lang="en-IN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FBE918-CF49-437F-B1E4-8C4C249C4A82}"/>
              </a:ext>
            </a:extLst>
          </p:cNvPr>
          <p:cNvGrpSpPr/>
          <p:nvPr/>
        </p:nvGrpSpPr>
        <p:grpSpPr>
          <a:xfrm>
            <a:off x="10408" y="1307713"/>
            <a:ext cx="6006152" cy="6101436"/>
            <a:chOff x="0" y="0"/>
            <a:chExt cx="6006338" cy="610143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F6FB909-CF01-4D99-A97E-997E3A03A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184" y="21946"/>
              <a:ext cx="5487670" cy="607949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809AF53-A736-4000-B2E0-D5907CE52045}"/>
                </a:ext>
              </a:extLst>
            </p:cNvPr>
            <p:cNvGrpSpPr/>
            <p:nvPr/>
          </p:nvGrpSpPr>
          <p:grpSpPr>
            <a:xfrm>
              <a:off x="5413248" y="5325466"/>
              <a:ext cx="593090" cy="577215"/>
              <a:chOff x="0" y="0"/>
              <a:chExt cx="593090" cy="577215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4DA26103-6F64-4570-B192-8210EC219E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175" y="295275"/>
                <a:ext cx="335915" cy="2819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indent="118745" algn="just">
                  <a:lnSpc>
                    <a:spcPts val="1500"/>
                  </a:lnSpc>
                  <a:spcAft>
                    <a:spcPts val="0"/>
                  </a:spcAft>
                </a:pPr>
                <a:r>
                  <a:rPr lang="en-GB" sz="1200" b="1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A</a:t>
                </a:r>
                <a:endParaRPr lang="es-ES" sz="1200" kern="5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</p:txBody>
          </p:sp>
          <p:cxnSp>
            <p:nvCxnSpPr>
              <p:cNvPr id="59" name="AutoShape 75">
                <a:extLst>
                  <a:ext uri="{FF2B5EF4-FFF2-40B4-BE49-F238E27FC236}">
                    <a16:creationId xmlns:a16="http://schemas.microsoft.com/office/drawing/2014/main" id="{BC81B10F-4B71-4BE7-9022-689ADF47CF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0" y="0"/>
                <a:ext cx="401955" cy="3073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4F8FCB0-1350-495B-8E87-0736BBC9A14F}"/>
                </a:ext>
              </a:extLst>
            </p:cNvPr>
            <p:cNvGrpSpPr/>
            <p:nvPr/>
          </p:nvGrpSpPr>
          <p:grpSpPr>
            <a:xfrm>
              <a:off x="2172614" y="4235501"/>
              <a:ext cx="1854251" cy="1709979"/>
              <a:chOff x="0" y="0"/>
              <a:chExt cx="1854251" cy="1709979"/>
            </a:xfrm>
          </p:grpSpPr>
          <p:sp>
            <p:nvSpPr>
              <p:cNvPr id="48" name="Cuadro de texto 2">
                <a:extLst>
                  <a:ext uri="{FF2B5EF4-FFF2-40B4-BE49-F238E27FC236}">
                    <a16:creationId xmlns:a16="http://schemas.microsoft.com/office/drawing/2014/main" id="{3B0E6C85-7131-48A1-BDF7-4C1A5C2C0D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90195"/>
                <a:ext cx="335915" cy="290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indent="118745" algn="just">
                  <a:lnSpc>
                    <a:spcPts val="1500"/>
                  </a:lnSpc>
                  <a:spcAft>
                    <a:spcPts val="0"/>
                  </a:spcAft>
                </a:pPr>
                <a:r>
                  <a:rPr lang="en-GB" sz="1200" b="1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C</a:t>
                </a:r>
                <a:endParaRPr lang="es-ES" sz="1200" kern="5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</p:txBody>
          </p:sp>
          <p:sp>
            <p:nvSpPr>
              <p:cNvPr id="49" name="Cuadro de texto 2">
                <a:extLst>
                  <a:ext uri="{FF2B5EF4-FFF2-40B4-BE49-F238E27FC236}">
                    <a16:creationId xmlns:a16="http://schemas.microsoft.com/office/drawing/2014/main" id="{AB5D5C60-F0C4-43A2-B791-174A5E1401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565" y="431597"/>
                <a:ext cx="335915" cy="290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indent="118745" algn="just">
                  <a:lnSpc>
                    <a:spcPts val="1500"/>
                  </a:lnSpc>
                  <a:spcAft>
                    <a:spcPts val="0"/>
                  </a:spcAft>
                </a:pPr>
                <a:r>
                  <a:rPr lang="en-GB" sz="1200" b="1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D</a:t>
                </a:r>
                <a:endParaRPr lang="es-ES" sz="1200" kern="5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</p:txBody>
          </p:sp>
          <p:cxnSp>
            <p:nvCxnSpPr>
              <p:cNvPr id="50" name="AutoShape 79">
                <a:extLst>
                  <a:ext uri="{FF2B5EF4-FFF2-40B4-BE49-F238E27FC236}">
                    <a16:creationId xmlns:a16="http://schemas.microsoft.com/office/drawing/2014/main" id="{D00F273D-9E8E-4BEB-B7CD-CF1E28EB986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55955" y="0"/>
                <a:ext cx="1162711" cy="5193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51" name="Cuadro de texto 2">
                <a:extLst>
                  <a:ext uri="{FF2B5EF4-FFF2-40B4-BE49-F238E27FC236}">
                    <a16:creationId xmlns:a16="http://schemas.microsoft.com/office/drawing/2014/main" id="{2368ADBA-66A1-4A32-8CF3-6CD1592923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998" y="855879"/>
                <a:ext cx="438150" cy="290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indent="118745" algn="just">
                  <a:lnSpc>
                    <a:spcPts val="1500"/>
                  </a:lnSpc>
                  <a:spcAft>
                    <a:spcPts val="0"/>
                  </a:spcAft>
                </a:pPr>
                <a:r>
                  <a:rPr lang="en-GB" sz="1200" b="1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I</a:t>
                </a:r>
                <a:endParaRPr lang="es-ES" sz="1200" kern="5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</p:txBody>
          </p:sp>
          <p:cxnSp>
            <p:nvCxnSpPr>
              <p:cNvPr id="52" name="AutoShape 89">
                <a:extLst>
                  <a:ext uri="{FF2B5EF4-FFF2-40B4-BE49-F238E27FC236}">
                    <a16:creationId xmlns:a16="http://schemas.microsoft.com/office/drawing/2014/main" id="{1FC8B2B5-9631-4A03-B58A-3A2A647E12D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80237" y="607162"/>
                <a:ext cx="676275" cy="2432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90">
                <a:extLst>
                  <a:ext uri="{FF2B5EF4-FFF2-40B4-BE49-F238E27FC236}">
                    <a16:creationId xmlns:a16="http://schemas.microsoft.com/office/drawing/2014/main" id="{C765605D-4194-41D8-BD53-1E005D3A394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185062" y="416967"/>
                <a:ext cx="371475" cy="7994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91">
                <a:extLst>
                  <a:ext uri="{FF2B5EF4-FFF2-40B4-BE49-F238E27FC236}">
                    <a16:creationId xmlns:a16="http://schemas.microsoft.com/office/drawing/2014/main" id="{CD804936-E926-47DE-BB47-B9FE7184097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6346" y="197511"/>
                <a:ext cx="428625" cy="65087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55" name="Cuadro de texto 2">
                <a:extLst>
                  <a:ext uri="{FF2B5EF4-FFF2-40B4-BE49-F238E27FC236}">
                    <a16:creationId xmlns:a16="http://schemas.microsoft.com/office/drawing/2014/main" id="{9C76153C-3C85-4A40-B0F3-C07BD90535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5802" y="1419149"/>
                <a:ext cx="335915" cy="290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indent="118745" algn="just">
                  <a:lnSpc>
                    <a:spcPts val="1500"/>
                  </a:lnSpc>
                  <a:spcAft>
                    <a:spcPts val="0"/>
                  </a:spcAft>
                </a:pPr>
                <a:r>
                  <a:rPr lang="en-GB" sz="1200" b="1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K</a:t>
                </a:r>
                <a:endParaRPr lang="es-ES" sz="1200" kern="5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</p:txBody>
          </p:sp>
          <p:cxnSp>
            <p:nvCxnSpPr>
              <p:cNvPr id="56" name="AutoShape 93">
                <a:extLst>
                  <a:ext uri="{FF2B5EF4-FFF2-40B4-BE49-F238E27FC236}">
                    <a16:creationId xmlns:a16="http://schemas.microsoft.com/office/drawing/2014/main" id="{B27EAAD5-447F-44D6-974E-3FD986FB35D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492301" y="138989"/>
                <a:ext cx="361950" cy="124777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57" name="Cuadro de texto 2">
                <a:extLst>
                  <a:ext uri="{FF2B5EF4-FFF2-40B4-BE49-F238E27FC236}">
                    <a16:creationId xmlns:a16="http://schemas.microsoft.com/office/drawing/2014/main" id="{639A1676-1DA8-49DF-B833-AD910B16AE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9770" y="1148487"/>
                <a:ext cx="335915" cy="290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indent="118745" algn="just">
                  <a:lnSpc>
                    <a:spcPts val="1500"/>
                  </a:lnSpc>
                  <a:spcAft>
                    <a:spcPts val="0"/>
                  </a:spcAft>
                </a:pPr>
                <a:r>
                  <a:rPr lang="en-GB" sz="1200" b="1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J</a:t>
                </a:r>
                <a:endParaRPr lang="es-ES" sz="1200" kern="5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3C217B5-34F2-4F88-A81C-ADB0EDD3861C}"/>
                </a:ext>
              </a:extLst>
            </p:cNvPr>
            <p:cNvGrpSpPr/>
            <p:nvPr/>
          </p:nvGrpSpPr>
          <p:grpSpPr>
            <a:xfrm>
              <a:off x="3745382" y="1997050"/>
              <a:ext cx="2223237" cy="2753893"/>
              <a:chOff x="0" y="0"/>
              <a:chExt cx="2223237" cy="2753893"/>
            </a:xfrm>
          </p:grpSpPr>
          <p:sp>
            <p:nvSpPr>
              <p:cNvPr id="34" name="Cuadro de texto 2">
                <a:extLst>
                  <a:ext uri="{FF2B5EF4-FFF2-40B4-BE49-F238E27FC236}">
                    <a16:creationId xmlns:a16="http://schemas.microsoft.com/office/drawing/2014/main" id="{5A76A185-8588-4EF1-8856-FE40AAF1FE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7866" y="1353312"/>
                <a:ext cx="336549" cy="291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indent="118745" algn="just">
                  <a:lnSpc>
                    <a:spcPts val="1500"/>
                  </a:lnSpc>
                  <a:spcAft>
                    <a:spcPts val="0"/>
                  </a:spcAft>
                </a:pPr>
                <a:r>
                  <a:rPr lang="en-GB" sz="1200" b="1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B</a:t>
                </a:r>
                <a:endParaRPr lang="es-ES" sz="1200" kern="5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</p:txBody>
          </p:sp>
          <p:cxnSp>
            <p:nvCxnSpPr>
              <p:cNvPr id="35" name="AutoShape 76">
                <a:extLst>
                  <a:ext uri="{FF2B5EF4-FFF2-40B4-BE49-F238E27FC236}">
                    <a16:creationId xmlns:a16="http://schemas.microsoft.com/office/drawing/2014/main" id="{302AC812-2419-4E0C-AE7C-12F32819F57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1248" y="1587398"/>
                <a:ext cx="994410" cy="116649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36" name="Cuadro de texto 2">
                <a:extLst>
                  <a:ext uri="{FF2B5EF4-FFF2-40B4-BE49-F238E27FC236}">
                    <a16:creationId xmlns:a16="http://schemas.microsoft.com/office/drawing/2014/main" id="{A06C33A6-B919-4C23-B62A-4FE5FCF9CC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2922" y="1053389"/>
                <a:ext cx="335915" cy="290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indent="118745" algn="just">
                  <a:lnSpc>
                    <a:spcPts val="1500"/>
                  </a:lnSpc>
                  <a:spcAft>
                    <a:spcPts val="0"/>
                  </a:spcAft>
                </a:pPr>
                <a:r>
                  <a:rPr lang="en-GB" sz="1200" b="1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E</a:t>
                </a:r>
                <a:endParaRPr lang="es-ES" sz="1200" kern="5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</p:txBody>
          </p:sp>
          <p:cxnSp>
            <p:nvCxnSpPr>
              <p:cNvPr id="37" name="AutoShape 81">
                <a:extLst>
                  <a:ext uri="{FF2B5EF4-FFF2-40B4-BE49-F238E27FC236}">
                    <a16:creationId xmlns:a16="http://schemas.microsoft.com/office/drawing/2014/main" id="{EB12D7F8-81FC-4FB4-9827-C49E68562FF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51053" y="1324051"/>
                <a:ext cx="467944" cy="62179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38" name="Cuadro de texto 2">
                <a:extLst>
                  <a:ext uri="{FF2B5EF4-FFF2-40B4-BE49-F238E27FC236}">
                    <a16:creationId xmlns:a16="http://schemas.microsoft.com/office/drawing/2014/main" id="{5D572644-9281-4492-A342-D02A33F62D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2182" y="577901"/>
                <a:ext cx="335915" cy="290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indent="118745" algn="just">
                  <a:lnSpc>
                    <a:spcPts val="1500"/>
                  </a:lnSpc>
                  <a:spcAft>
                    <a:spcPts val="0"/>
                  </a:spcAft>
                </a:pPr>
                <a:r>
                  <a:rPr lang="en-GB" sz="1200" b="1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F</a:t>
                </a:r>
                <a:endParaRPr lang="es-ES" sz="1200" kern="5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</p:txBody>
          </p:sp>
          <p:cxnSp>
            <p:nvCxnSpPr>
              <p:cNvPr id="39" name="AutoShape 83">
                <a:extLst>
                  <a:ext uri="{FF2B5EF4-FFF2-40B4-BE49-F238E27FC236}">
                    <a16:creationId xmlns:a16="http://schemas.microsoft.com/office/drawing/2014/main" id="{6B119888-F9EB-4D51-9E33-E180F26222F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82880" y="877824"/>
                <a:ext cx="990600" cy="9544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40" name="Cuadro de texto 2">
                <a:extLst>
                  <a:ext uri="{FF2B5EF4-FFF2-40B4-BE49-F238E27FC236}">
                    <a16:creationId xmlns:a16="http://schemas.microsoft.com/office/drawing/2014/main" id="{E666CC8E-5291-4C3D-979B-AE469950FB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7322" y="1697126"/>
                <a:ext cx="335915" cy="290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indent="118745" algn="just">
                  <a:lnSpc>
                    <a:spcPts val="1500"/>
                  </a:lnSpc>
                  <a:spcAft>
                    <a:spcPts val="0"/>
                  </a:spcAft>
                </a:pPr>
                <a:r>
                  <a:rPr lang="en-GB" sz="1200" b="1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G</a:t>
                </a:r>
                <a:endParaRPr lang="es-ES" sz="1200" kern="5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</p:txBody>
          </p:sp>
          <p:cxnSp>
            <p:nvCxnSpPr>
              <p:cNvPr id="41" name="AutoShape 85">
                <a:extLst>
                  <a:ext uri="{FF2B5EF4-FFF2-40B4-BE49-F238E27FC236}">
                    <a16:creationId xmlns:a16="http://schemas.microsoft.com/office/drawing/2014/main" id="{C8D1E5F3-628E-4E8C-932C-4E3A6AB9CA6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185062" y="1872691"/>
                <a:ext cx="894080" cy="6286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42" name="Cuadro de texto 2">
                <a:extLst>
                  <a:ext uri="{FF2B5EF4-FFF2-40B4-BE49-F238E27FC236}">
                    <a16:creationId xmlns:a16="http://schemas.microsoft.com/office/drawing/2014/main" id="{98367D2A-0711-42FC-80D3-4FE9F8064D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173" y="358445"/>
                <a:ext cx="335915" cy="290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indent="118745" algn="just">
                  <a:lnSpc>
                    <a:spcPts val="1500"/>
                  </a:lnSpc>
                  <a:spcAft>
                    <a:spcPts val="0"/>
                  </a:spcAft>
                </a:pPr>
                <a:r>
                  <a:rPr lang="en-GB" sz="1200" b="1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H</a:t>
                </a:r>
                <a:endParaRPr lang="es-ES" sz="1200" kern="5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</p:txBody>
          </p:sp>
          <p:cxnSp>
            <p:nvCxnSpPr>
              <p:cNvPr id="43" name="AutoShape 87">
                <a:extLst>
                  <a:ext uri="{FF2B5EF4-FFF2-40B4-BE49-F238E27FC236}">
                    <a16:creationId xmlns:a16="http://schemas.microsoft.com/office/drawing/2014/main" id="{2A28889D-B0EE-41DF-BE53-3B4D5D52B6B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95021" y="636422"/>
                <a:ext cx="285750" cy="7239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44" name="Cuadro de texto 2">
                <a:extLst>
                  <a:ext uri="{FF2B5EF4-FFF2-40B4-BE49-F238E27FC236}">
                    <a16:creationId xmlns:a16="http://schemas.microsoft.com/office/drawing/2014/main" id="{05F566C3-A28C-419C-A3B8-826C721746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456" y="0"/>
                <a:ext cx="533400" cy="290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indent="118745" algn="just">
                  <a:lnSpc>
                    <a:spcPts val="1500"/>
                  </a:lnSpc>
                  <a:spcAft>
                    <a:spcPts val="0"/>
                  </a:spcAft>
                </a:pPr>
                <a:r>
                  <a:rPr lang="en-GB" sz="1200" b="1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O</a:t>
                </a:r>
                <a:endParaRPr lang="es-ES" sz="1200" kern="5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</p:txBody>
          </p:sp>
          <p:cxnSp>
            <p:nvCxnSpPr>
              <p:cNvPr id="45" name="AutoShape 102">
                <a:extLst>
                  <a:ext uri="{FF2B5EF4-FFF2-40B4-BE49-F238E27FC236}">
                    <a16:creationId xmlns:a16="http://schemas.microsoft.com/office/drawing/2014/main" id="{2D340A2B-76C8-475D-8669-C115F8BBC58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0" y="307238"/>
                <a:ext cx="438150" cy="11620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46" name="Cuadro de texto 2">
                <a:extLst>
                  <a:ext uri="{FF2B5EF4-FFF2-40B4-BE49-F238E27FC236}">
                    <a16:creationId xmlns:a16="http://schemas.microsoft.com/office/drawing/2014/main" id="{60DD15DF-EE32-4818-AF96-933179EABC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2301" y="1126541"/>
                <a:ext cx="335915" cy="290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indent="118745" algn="just">
                  <a:lnSpc>
                    <a:spcPts val="1500"/>
                  </a:lnSpc>
                  <a:spcAft>
                    <a:spcPts val="0"/>
                  </a:spcAft>
                </a:pPr>
                <a:r>
                  <a:rPr lang="en-GB" sz="1200" b="1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R</a:t>
                </a:r>
                <a:endParaRPr lang="es-ES" sz="1200" kern="5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</p:txBody>
          </p:sp>
          <p:cxnSp>
            <p:nvCxnSpPr>
              <p:cNvPr id="47" name="AutoShape 85">
                <a:extLst>
                  <a:ext uri="{FF2B5EF4-FFF2-40B4-BE49-F238E27FC236}">
                    <a16:creationId xmlns:a16="http://schemas.microsoft.com/office/drawing/2014/main" id="{AA5207E4-C133-4C69-A6F3-C98D2810299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119226" y="1382573"/>
                <a:ext cx="523875" cy="5524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81CCBCE-5A51-46D9-8BA0-1BFD426EE0CE}"/>
                </a:ext>
              </a:extLst>
            </p:cNvPr>
            <p:cNvGrpSpPr/>
            <p:nvPr/>
          </p:nvGrpSpPr>
          <p:grpSpPr>
            <a:xfrm>
              <a:off x="0" y="0"/>
              <a:ext cx="2828388" cy="4502811"/>
              <a:chOff x="0" y="0"/>
              <a:chExt cx="2828388" cy="4502811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9F52446-AABD-480B-A66B-5158D251D186}"/>
                  </a:ext>
                </a:extLst>
              </p:cNvPr>
              <p:cNvGrpSpPr/>
              <p:nvPr/>
            </p:nvGrpSpPr>
            <p:grpSpPr>
              <a:xfrm>
                <a:off x="0" y="0"/>
                <a:ext cx="2828388" cy="2688641"/>
                <a:chOff x="0" y="0"/>
                <a:chExt cx="2828388" cy="2688641"/>
              </a:xfrm>
            </p:grpSpPr>
            <p:sp>
              <p:nvSpPr>
                <p:cNvPr id="28" name="Cuadro de texto 2">
                  <a:extLst>
                    <a:ext uri="{FF2B5EF4-FFF2-40B4-BE49-F238E27FC236}">
                      <a16:creationId xmlns:a16="http://schemas.microsoft.com/office/drawing/2014/main" id="{DC325A56-6E1B-495B-A129-E86B18288F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2406701"/>
                  <a:ext cx="335915" cy="28194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 indent="118745" algn="just">
                    <a:lnSpc>
                      <a:spcPts val="1500"/>
                    </a:lnSpc>
                    <a:spcAft>
                      <a:spcPts val="0"/>
                    </a:spcAft>
                  </a:pPr>
                  <a:r>
                    <a:rPr lang="en-GB" sz="1200" b="1" kern="5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rPr>
                    <a:t>Q</a:t>
                  </a:r>
                  <a:endPara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endParaRPr>
                </a:p>
              </p:txBody>
            </p:sp>
            <p:sp>
              <p:nvSpPr>
                <p:cNvPr id="29" name="Cuadro de texto 2">
                  <a:extLst>
                    <a:ext uri="{FF2B5EF4-FFF2-40B4-BE49-F238E27FC236}">
                      <a16:creationId xmlns:a16="http://schemas.microsoft.com/office/drawing/2014/main" id="{52549D60-3273-4330-99D6-A146C680AC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33088" y="102411"/>
                  <a:ext cx="495300" cy="28194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 indent="118745" algn="just">
                    <a:lnSpc>
                      <a:spcPts val="1500"/>
                    </a:lnSpc>
                    <a:spcAft>
                      <a:spcPts val="0"/>
                    </a:spcAft>
                  </a:pPr>
                  <a:r>
                    <a:rPr lang="en-GB" sz="1200" b="1" kern="5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rPr>
                    <a:t>M</a:t>
                  </a:r>
                  <a:endPara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endParaRPr>
                </a:p>
              </p:txBody>
            </p:sp>
            <p:cxnSp>
              <p:nvCxnSpPr>
                <p:cNvPr id="30" name="AutoShape 99">
                  <a:extLst>
                    <a:ext uri="{FF2B5EF4-FFF2-40B4-BE49-F238E27FC236}">
                      <a16:creationId xmlns:a16="http://schemas.microsoft.com/office/drawing/2014/main" id="{14C86A59-E63A-4E30-8E8C-F7926000FD6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304288" y="336500"/>
                  <a:ext cx="174502" cy="13797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1" name="Cuadro de texto 2">
                  <a:extLst>
                    <a:ext uri="{FF2B5EF4-FFF2-40B4-BE49-F238E27FC236}">
                      <a16:creationId xmlns:a16="http://schemas.microsoft.com/office/drawing/2014/main" id="{56DB74D3-3DE1-4CA8-800B-934EF67F47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4368" y="0"/>
                  <a:ext cx="335280" cy="28194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 indent="118745" algn="just">
                    <a:lnSpc>
                      <a:spcPts val="1500"/>
                    </a:lnSpc>
                    <a:spcAft>
                      <a:spcPts val="0"/>
                    </a:spcAft>
                  </a:pPr>
                  <a:r>
                    <a:rPr lang="en-GB" sz="1200" b="1" kern="5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rPr>
                    <a:t>N</a:t>
                  </a:r>
                  <a:endPara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endParaRPr>
                </a:p>
              </p:txBody>
            </p:sp>
            <p:cxnSp>
              <p:nvCxnSpPr>
                <p:cNvPr id="32" name="AutoShape 100">
                  <a:extLst>
                    <a:ext uri="{FF2B5EF4-FFF2-40B4-BE49-F238E27FC236}">
                      <a16:creationId xmlns:a16="http://schemas.microsoft.com/office/drawing/2014/main" id="{49501480-FA73-4D17-886C-3F5A4EC65E7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287475" y="131674"/>
                  <a:ext cx="174477" cy="6341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3" name="AutoShape 107">
                  <a:extLst>
                    <a:ext uri="{FF2B5EF4-FFF2-40B4-BE49-F238E27FC236}">
                      <a16:creationId xmlns:a16="http://schemas.microsoft.com/office/drawing/2014/main" id="{F8BA0041-2222-4A28-9615-53A966F4F38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70662" y="2099463"/>
                  <a:ext cx="255270" cy="29527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A862786-ECF3-44F2-A618-FE99AEE44070}"/>
                  </a:ext>
                </a:extLst>
              </p:cNvPr>
              <p:cNvGrpSpPr/>
              <p:nvPr/>
            </p:nvGrpSpPr>
            <p:grpSpPr>
              <a:xfrm>
                <a:off x="138988" y="2516429"/>
                <a:ext cx="2298802" cy="1986382"/>
                <a:chOff x="0" y="0"/>
                <a:chExt cx="2298802" cy="1986382"/>
              </a:xfrm>
            </p:grpSpPr>
            <p:sp>
              <p:nvSpPr>
                <p:cNvPr id="21" name="Cuadro de texto 2">
                  <a:extLst>
                    <a:ext uri="{FF2B5EF4-FFF2-40B4-BE49-F238E27FC236}">
                      <a16:creationId xmlns:a16="http://schemas.microsoft.com/office/drawing/2014/main" id="{8029E98D-D58C-46D6-BC7D-861C0D0450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62964" y="1550823"/>
                  <a:ext cx="495300" cy="2908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 indent="118745" algn="just">
                    <a:lnSpc>
                      <a:spcPts val="1500"/>
                    </a:lnSpc>
                    <a:spcAft>
                      <a:spcPts val="0"/>
                    </a:spcAft>
                  </a:pPr>
                  <a:r>
                    <a:rPr lang="en-GB" sz="1200" b="1" kern="5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rPr>
                    <a:t>L</a:t>
                  </a:r>
                  <a:endPara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endParaRPr>
                </a:p>
              </p:txBody>
            </p:sp>
            <p:cxnSp>
              <p:nvCxnSpPr>
                <p:cNvPr id="22" name="AutoShape 96">
                  <a:extLst>
                    <a:ext uri="{FF2B5EF4-FFF2-40B4-BE49-F238E27FC236}">
                      <a16:creationId xmlns:a16="http://schemas.microsoft.com/office/drawing/2014/main" id="{15A76D95-6A08-4E9C-8E00-A65E89A9B18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070202" y="599847"/>
                  <a:ext cx="228600" cy="9715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3" name="Cuadro de texto 2">
                  <a:extLst>
                    <a:ext uri="{FF2B5EF4-FFF2-40B4-BE49-F238E27FC236}">
                      <a16:creationId xmlns:a16="http://schemas.microsoft.com/office/drawing/2014/main" id="{03D2C093-FFD2-485D-95A0-D7AC3338E9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1704442"/>
                  <a:ext cx="457200" cy="28194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 indent="118745" algn="just">
                    <a:lnSpc>
                      <a:spcPts val="1500"/>
                    </a:lnSpc>
                    <a:spcAft>
                      <a:spcPts val="0"/>
                    </a:spcAft>
                  </a:pPr>
                  <a:r>
                    <a:rPr lang="en-GB" sz="1200" b="1" kern="5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rPr>
                    <a:t>P</a:t>
                  </a:r>
                  <a:endPara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endParaRPr>
                </a:p>
              </p:txBody>
            </p:sp>
            <p:cxnSp>
              <p:nvCxnSpPr>
                <p:cNvPr id="24" name="AutoShape 104">
                  <a:extLst>
                    <a:ext uri="{FF2B5EF4-FFF2-40B4-BE49-F238E27FC236}">
                      <a16:creationId xmlns:a16="http://schemas.microsoft.com/office/drawing/2014/main" id="{5FDC22FB-8C94-46C1-861A-D4171257696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380391" y="1250899"/>
                  <a:ext cx="213995" cy="37401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5" name="Text Box 47">
                  <a:extLst>
                    <a:ext uri="{FF2B5EF4-FFF2-40B4-BE49-F238E27FC236}">
                      <a16:creationId xmlns:a16="http://schemas.microsoft.com/office/drawing/2014/main" id="{AA7617AD-3A5F-48C4-B064-DF356A801BE7}"/>
                    </a:ext>
                  </a:extLst>
                </p:cNvPr>
                <p:cNvSpPr txBox="1"/>
                <p:nvPr/>
              </p:nvSpPr>
              <p:spPr>
                <a:xfrm>
                  <a:off x="1331367" y="1602029"/>
                  <a:ext cx="530860" cy="26670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indent="118745" algn="just">
                    <a:lnSpc>
                      <a:spcPts val="1500"/>
                    </a:lnSpc>
                    <a:spcAft>
                      <a:spcPts val="0"/>
                    </a:spcAft>
                  </a:pPr>
                  <a:r>
                    <a:rPr lang="es-ES" sz="1200" kern="5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rPr>
                    <a:t>S</a:t>
                  </a:r>
                </a:p>
              </p:txBody>
            </p: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6837B5B9-1CA9-4B65-8DDA-4FDCBF08E870}"/>
                    </a:ext>
                  </a:extLst>
                </p:cNvPr>
                <p:cNvCxnSpPr/>
                <p:nvPr/>
              </p:nvCxnSpPr>
              <p:spPr>
                <a:xfrm flipH="1" flipV="1">
                  <a:off x="1287476" y="241402"/>
                  <a:ext cx="333375" cy="13335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1108B1D8-7EFE-4544-875F-6C5772ADEB1F}"/>
                    </a:ext>
                  </a:extLst>
                </p:cNvPr>
                <p:cNvCxnSpPr/>
                <p:nvPr/>
              </p:nvCxnSpPr>
              <p:spPr>
                <a:xfrm flipH="1" flipV="1">
                  <a:off x="1470356" y="0"/>
                  <a:ext cx="161925" cy="15621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4D04F-8A43-4BAC-83C8-0FD4A501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noProof="0" dirty="0"/>
              <a:t>Slit design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F6CF309-858D-42FA-978F-5A1615ACE42A}"/>
              </a:ext>
            </a:extLst>
          </p:cNvPr>
          <p:cNvGrpSpPr/>
          <p:nvPr/>
        </p:nvGrpSpPr>
        <p:grpSpPr>
          <a:xfrm>
            <a:off x="503808" y="1475581"/>
            <a:ext cx="9073008" cy="4948879"/>
            <a:chOff x="0" y="0"/>
            <a:chExt cx="5934075" cy="327279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1196373-97CD-4351-AFB4-9EDBF10B54D1}"/>
                </a:ext>
              </a:extLst>
            </p:cNvPr>
            <p:cNvGrpSpPr/>
            <p:nvPr/>
          </p:nvGrpSpPr>
          <p:grpSpPr>
            <a:xfrm>
              <a:off x="2809875" y="342900"/>
              <a:ext cx="3124200" cy="2691765"/>
              <a:chOff x="0" y="0"/>
              <a:chExt cx="4424045" cy="3020060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8D16ED09-244D-46CB-AFD3-FF863C158B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424045" cy="3020060"/>
              </a:xfrm>
              <a:prstGeom prst="rect">
                <a:avLst/>
              </a:prstGeom>
            </p:spPr>
          </p:pic>
          <p:sp>
            <p:nvSpPr>
              <p:cNvPr id="59" name="Text Box 951407619">
                <a:extLst>
                  <a:ext uri="{FF2B5EF4-FFF2-40B4-BE49-F238E27FC236}">
                    <a16:creationId xmlns:a16="http://schemas.microsoft.com/office/drawing/2014/main" id="{087B44E9-836E-4641-B808-114B3C9C975A}"/>
                  </a:ext>
                </a:extLst>
              </p:cNvPr>
              <p:cNvSpPr txBox="1"/>
              <p:nvPr/>
            </p:nvSpPr>
            <p:spPr>
              <a:xfrm>
                <a:off x="685800" y="771525"/>
                <a:ext cx="419100" cy="4191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118745" algn="just">
                  <a:lnSpc>
                    <a:spcPts val="1500"/>
                  </a:lnSpc>
                  <a:spcAft>
                    <a:spcPts val="0"/>
                  </a:spcAft>
                </a:pPr>
                <a:r>
                  <a: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B</a:t>
                </a:r>
              </a:p>
            </p:txBody>
          </p:sp>
          <p:sp>
            <p:nvSpPr>
              <p:cNvPr id="60" name="Text Box 951407621">
                <a:extLst>
                  <a:ext uri="{FF2B5EF4-FFF2-40B4-BE49-F238E27FC236}">
                    <a16:creationId xmlns:a16="http://schemas.microsoft.com/office/drawing/2014/main" id="{086E0CF0-DA4C-4B65-A21D-84F7B3C7D374}"/>
                  </a:ext>
                </a:extLst>
              </p:cNvPr>
              <p:cNvSpPr txBox="1"/>
              <p:nvPr/>
            </p:nvSpPr>
            <p:spPr>
              <a:xfrm>
                <a:off x="2209800" y="733425"/>
                <a:ext cx="485775" cy="3810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118745" algn="just">
                  <a:lnSpc>
                    <a:spcPts val="1500"/>
                  </a:lnSpc>
                  <a:spcAft>
                    <a:spcPts val="0"/>
                  </a:spcAft>
                </a:pPr>
                <a:r>
                  <a: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A</a:t>
                </a:r>
              </a:p>
            </p:txBody>
          </p:sp>
        </p:grp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88DCD49C-ED22-4B2E-B22C-C21C6C5B8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602230" cy="327279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CA43A28-47AE-42D2-8A6F-D80C8A1E46D8}"/>
              </a:ext>
            </a:extLst>
          </p:cNvPr>
          <p:cNvSpPr txBox="1"/>
          <p:nvPr/>
        </p:nvSpPr>
        <p:spPr>
          <a:xfrm>
            <a:off x="503808" y="656297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Two Graphite plates – A chamfer to get 200 µm thickness</a:t>
            </a:r>
          </a:p>
          <a:p>
            <a:r>
              <a:rPr lang="en-GB" sz="2400" dirty="0"/>
              <a:t>50 µm rabbet to get 100 µm aperture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E8CBF4-6F55-483D-8E04-F3C9A4797B5B}"/>
              </a:ext>
            </a:extLst>
          </p:cNvPr>
          <p:cNvSpPr/>
          <p:nvPr/>
        </p:nvSpPr>
        <p:spPr>
          <a:xfrm>
            <a:off x="6192440" y="3707829"/>
            <a:ext cx="1152128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616B1-FD4D-434B-A4B7-6904D4D67DD8}"/>
              </a:ext>
            </a:extLst>
          </p:cNvPr>
          <p:cNvSpPr txBox="1"/>
          <p:nvPr/>
        </p:nvSpPr>
        <p:spPr>
          <a:xfrm>
            <a:off x="6192440" y="485995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Chamfer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F9D2E-C867-4FBA-A35A-C3D4BC4A5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96861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B1E42-99A3-4B8B-8EA1-B066FDCE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Graphite 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507BE-8525-4125-8B41-D31501A95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14E9D-DCA9-4C52-905E-ECED8B976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195661"/>
            <a:ext cx="9109394" cy="4754471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DAF12-ADCD-4B61-80C1-1228C529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924136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837C42-48D0-4856-B3BA-AFE874234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92" y="1907630"/>
            <a:ext cx="6533698" cy="5624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A3BD0D-A658-4F44-B015-21E52DA6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s-ES" dirty="0" err="1"/>
              <a:t>Slit</a:t>
            </a:r>
            <a:r>
              <a:rPr lang="es-ES" dirty="0"/>
              <a:t> </a:t>
            </a:r>
            <a:r>
              <a:rPr lang="es-ES" dirty="0" err="1"/>
              <a:t>Thermomechanical</a:t>
            </a:r>
            <a:r>
              <a:rPr lang="es-ES" dirty="0"/>
              <a:t> </a:t>
            </a:r>
            <a:r>
              <a:rPr lang="es-ES" dirty="0" err="1"/>
              <a:t>design</a:t>
            </a:r>
            <a:endParaRPr lang="es-E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D751A-95CD-4D91-A3FE-F293BA057C03}"/>
              </a:ext>
            </a:extLst>
          </p:cNvPr>
          <p:cNvSpPr txBox="1"/>
          <p:nvPr/>
        </p:nvSpPr>
        <p:spPr>
          <a:xfrm>
            <a:off x="3730017" y="1619598"/>
            <a:ext cx="2619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FEM </a:t>
            </a:r>
            <a:r>
              <a:rPr lang="es-ES" sz="3600" dirty="0" err="1"/>
              <a:t>model</a:t>
            </a:r>
            <a:endParaRPr lang="es-E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9CBD52-DDC6-47B5-A997-D670B38E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129285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3BD0D-A658-4F44-B015-21E52DA6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s-ES" dirty="0" err="1"/>
              <a:t>Slit</a:t>
            </a:r>
            <a:r>
              <a:rPr lang="es-ES" dirty="0"/>
              <a:t> </a:t>
            </a:r>
            <a:r>
              <a:rPr lang="es-ES" dirty="0" err="1"/>
              <a:t>Thermomechanical</a:t>
            </a:r>
            <a:r>
              <a:rPr lang="es-ES" dirty="0"/>
              <a:t> </a:t>
            </a:r>
            <a:r>
              <a:rPr lang="es-ES" dirty="0" err="1"/>
              <a:t>design</a:t>
            </a:r>
            <a:endParaRPr lang="es-E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D751A-95CD-4D91-A3FE-F293BA057C03}"/>
              </a:ext>
            </a:extLst>
          </p:cNvPr>
          <p:cNvSpPr txBox="1"/>
          <p:nvPr/>
        </p:nvSpPr>
        <p:spPr>
          <a:xfrm>
            <a:off x="4162376" y="1547590"/>
            <a:ext cx="2619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600" dirty="0" err="1">
                <a:solidFill>
                  <a:prstClr val="black"/>
                </a:solidFill>
                <a:latin typeface="Times New Roman"/>
              </a:rPr>
              <a:t>Deformation</a:t>
            </a:r>
            <a:endParaRPr lang="es-ES" sz="3600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8" name="26 Imagen">
            <a:extLst>
              <a:ext uri="{FF2B5EF4-FFF2-40B4-BE49-F238E27FC236}">
                <a16:creationId xmlns:a16="http://schemas.microsoft.com/office/drawing/2014/main" id="{81258D21-BAFC-4D4A-B672-AB036269E30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23" r="43749"/>
          <a:stretch/>
        </p:blipFill>
        <p:spPr>
          <a:xfrm>
            <a:off x="2736056" y="2337937"/>
            <a:ext cx="5472608" cy="46376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5D2E28-487F-4044-B8F3-C384201CE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987712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3BD0D-A658-4F44-B015-21E52DA6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s-ES" dirty="0" err="1"/>
              <a:t>Slit</a:t>
            </a:r>
            <a:r>
              <a:rPr lang="es-ES" dirty="0"/>
              <a:t> </a:t>
            </a:r>
            <a:r>
              <a:rPr lang="es-ES" dirty="0" err="1"/>
              <a:t>Thermomechanical</a:t>
            </a:r>
            <a:r>
              <a:rPr lang="es-ES" dirty="0"/>
              <a:t> </a:t>
            </a:r>
            <a:r>
              <a:rPr lang="es-ES" dirty="0" err="1"/>
              <a:t>design</a:t>
            </a:r>
            <a:endParaRPr lang="es-E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D751A-95CD-4D91-A3FE-F293BA057C03}"/>
              </a:ext>
            </a:extLst>
          </p:cNvPr>
          <p:cNvSpPr txBox="1"/>
          <p:nvPr/>
        </p:nvSpPr>
        <p:spPr>
          <a:xfrm>
            <a:off x="360737" y="1619598"/>
            <a:ext cx="9358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prstClr val="black"/>
                </a:solidFill>
                <a:latin typeface="Times New Roman"/>
              </a:rPr>
              <a:t>Results for Stainless Steel (250 N contact force)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8F2C99-96D2-4B6D-BFF1-1EB248E359B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737" y="2805526"/>
          <a:ext cx="9001000" cy="3968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1078">
                  <a:extLst>
                    <a:ext uri="{9D8B030D-6E8A-4147-A177-3AD203B41FA5}">
                      <a16:colId xmlns:a16="http://schemas.microsoft.com/office/drawing/2014/main" val="4196106721"/>
                    </a:ext>
                  </a:extLst>
                </a:gridCol>
                <a:gridCol w="860385">
                  <a:extLst>
                    <a:ext uri="{9D8B030D-6E8A-4147-A177-3AD203B41FA5}">
                      <a16:colId xmlns:a16="http://schemas.microsoft.com/office/drawing/2014/main" val="213512007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78590493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5689235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0857750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829617306"/>
                    </a:ext>
                  </a:extLst>
                </a:gridCol>
                <a:gridCol w="1369097">
                  <a:extLst>
                    <a:ext uri="{9D8B030D-6E8A-4147-A177-3AD203B41FA5}">
                      <a16:colId xmlns:a16="http://schemas.microsoft.com/office/drawing/2014/main" val="3724329391"/>
                    </a:ext>
                  </a:extLst>
                </a:gridCol>
              </a:tblGrid>
              <a:tr h="953158">
                <a:tc>
                  <a:txBody>
                    <a:bodyPr/>
                    <a:lstStyle/>
                    <a:p>
                      <a:pPr indent="-37465"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Case</a:t>
                      </a:r>
                      <a:endParaRPr lang="es-E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ΔT (</a:t>
                      </a:r>
                      <a:r>
                        <a:rPr lang="es-ES" sz="2400" dirty="0" err="1">
                          <a:effectLst/>
                        </a:rPr>
                        <a:t>ºC</a:t>
                      </a:r>
                      <a:r>
                        <a:rPr lang="es-ES" sz="2400" dirty="0">
                          <a:effectLst/>
                        </a:rPr>
                        <a:t>)</a:t>
                      </a:r>
                      <a:endParaRPr lang="es-E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σ</a:t>
                      </a:r>
                      <a:r>
                        <a:rPr lang="es-ES" sz="2400" baseline="-25000" dirty="0">
                          <a:effectLst/>
                        </a:rPr>
                        <a:t>1</a:t>
                      </a:r>
                      <a:r>
                        <a:rPr lang="es-ES" sz="2400" dirty="0">
                          <a:effectLst/>
                        </a:rPr>
                        <a:t> (MPa)</a:t>
                      </a:r>
                      <a:endParaRPr lang="es-E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σ</a:t>
                      </a:r>
                      <a:r>
                        <a:rPr lang="es-ES" sz="2400" baseline="-25000">
                          <a:effectLst/>
                        </a:rPr>
                        <a:t>3</a:t>
                      </a:r>
                      <a:r>
                        <a:rPr lang="es-ES" sz="2400">
                          <a:effectLst/>
                        </a:rPr>
                        <a:t> (MPa)</a:t>
                      </a:r>
                      <a:endParaRPr lang="es-E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s-ES" sz="2400" dirty="0" err="1">
                          <a:effectLst/>
                        </a:rPr>
                        <a:t>σ</a:t>
                      </a:r>
                      <a:r>
                        <a:rPr lang="es-ES" sz="2400" baseline="-25000" dirty="0" err="1">
                          <a:effectLst/>
                        </a:rPr>
                        <a:t>Int</a:t>
                      </a:r>
                      <a:r>
                        <a:rPr lang="es-ES" sz="2400" dirty="0">
                          <a:effectLst/>
                        </a:rPr>
                        <a:t> (MPa)</a:t>
                      </a:r>
                      <a:endParaRPr lang="es-E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s-ES" sz="2400" dirty="0" err="1">
                          <a:effectLst/>
                        </a:rPr>
                        <a:t>σ</a:t>
                      </a:r>
                      <a:r>
                        <a:rPr lang="es-ES" sz="2400" baseline="-25000" dirty="0" err="1">
                          <a:effectLst/>
                        </a:rPr>
                        <a:t>Int</a:t>
                      </a:r>
                      <a:r>
                        <a:rPr lang="es-ES" sz="2400" dirty="0">
                          <a:effectLst/>
                        </a:rPr>
                        <a:t>/</a:t>
                      </a:r>
                      <a:r>
                        <a:rPr lang="es-ES" sz="2400" dirty="0" err="1">
                          <a:effectLst/>
                        </a:rPr>
                        <a:t>σ</a:t>
                      </a:r>
                      <a:r>
                        <a:rPr lang="es-ES" sz="2400" baseline="-25000" dirty="0" err="1">
                          <a:effectLst/>
                        </a:rPr>
                        <a:t>Lim</a:t>
                      </a:r>
                      <a:r>
                        <a:rPr lang="es-ES" sz="2400" baseline="-25000" dirty="0">
                          <a:effectLst/>
                        </a:rPr>
                        <a:t>.</a:t>
                      </a:r>
                      <a:endParaRPr lang="es-E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s-ES" sz="2400" dirty="0" err="1">
                          <a:effectLst/>
                        </a:rPr>
                        <a:t>Slit</a:t>
                      </a:r>
                      <a:r>
                        <a:rPr lang="es-ES" sz="2400" dirty="0">
                          <a:effectLst/>
                        </a:rPr>
                        <a:t>. Def. (</a:t>
                      </a:r>
                      <a:r>
                        <a:rPr lang="es-ES" sz="2400" dirty="0" err="1">
                          <a:effectLst/>
                        </a:rPr>
                        <a:t>μm</a:t>
                      </a:r>
                      <a:r>
                        <a:rPr lang="es-ES" sz="2400" dirty="0">
                          <a:effectLst/>
                        </a:rPr>
                        <a:t>)</a:t>
                      </a:r>
                      <a:endParaRPr lang="es-E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66182470"/>
                  </a:ext>
                </a:extLst>
              </a:tr>
              <a:tr h="5957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 err="1">
                          <a:effectLst/>
                        </a:rPr>
                        <a:t>Initial</a:t>
                      </a:r>
                      <a:endParaRPr lang="es-E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17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0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0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0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0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0</a:t>
                      </a:r>
                      <a:endParaRPr lang="es-E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41723226"/>
                  </a:ext>
                </a:extLst>
              </a:tr>
              <a:tr h="5957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Steady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57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0.75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-1.5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1.5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2 %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2</a:t>
                      </a:r>
                      <a:endParaRPr lang="es-E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30804661"/>
                  </a:ext>
                </a:extLst>
              </a:tr>
              <a:tr h="496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Transient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463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7.6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-26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27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32%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2.3</a:t>
                      </a:r>
                      <a:endParaRPr lang="es-E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78776362"/>
                  </a:ext>
                </a:extLst>
              </a:tr>
              <a:tr h="5957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 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 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 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 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 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 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  <a:endParaRPr lang="es-E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98838578"/>
                  </a:ext>
                </a:extLst>
              </a:tr>
              <a:tr h="595724">
                <a:tc>
                  <a:txBody>
                    <a:bodyPr/>
                    <a:lstStyle/>
                    <a:p>
                      <a:pPr indent="-37465"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Total (</a:t>
                      </a:r>
                      <a:r>
                        <a:rPr lang="es-ES" sz="2400" dirty="0" err="1">
                          <a:effectLst/>
                        </a:rPr>
                        <a:t>Init</a:t>
                      </a:r>
                      <a:r>
                        <a:rPr lang="es-ES" sz="2400" dirty="0">
                          <a:effectLst/>
                        </a:rPr>
                        <a:t> + </a:t>
                      </a:r>
                      <a:r>
                        <a:rPr lang="es-ES" sz="2400" dirty="0" err="1">
                          <a:effectLst/>
                        </a:rPr>
                        <a:t>Steady</a:t>
                      </a:r>
                      <a:r>
                        <a:rPr lang="es-ES" sz="2400" dirty="0">
                          <a:effectLst/>
                        </a:rPr>
                        <a:t> + </a:t>
                      </a:r>
                      <a:r>
                        <a:rPr lang="es-ES" sz="2400" dirty="0" err="1">
                          <a:effectLst/>
                        </a:rPr>
                        <a:t>Transient</a:t>
                      </a:r>
                      <a:r>
                        <a:rPr lang="es-ES" sz="2400" dirty="0">
                          <a:effectLst/>
                        </a:rPr>
                        <a:t>)</a:t>
                      </a:r>
                      <a:endParaRPr lang="es-E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537</a:t>
                      </a:r>
                      <a:endParaRPr lang="es-E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7.6</a:t>
                      </a:r>
                      <a:endParaRPr lang="es-E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-26</a:t>
                      </a:r>
                      <a:endParaRPr lang="es-E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27</a:t>
                      </a:r>
                      <a:endParaRPr lang="es-E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32%</a:t>
                      </a:r>
                      <a:endParaRPr lang="es-E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-37465"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4.3</a:t>
                      </a:r>
                      <a:endParaRPr lang="es-E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1739429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620653-0677-4191-8B1E-5CD973F8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612598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C1DD7-F2E3-4638-B1B5-1207A4CD8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noProof="0" dirty="0"/>
              <a:t>Assembly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059478-F704-414C-AA76-4A5F487D2B51}"/>
              </a:ext>
            </a:extLst>
          </p:cNvPr>
          <p:cNvGrpSpPr/>
          <p:nvPr/>
        </p:nvGrpSpPr>
        <p:grpSpPr>
          <a:xfrm>
            <a:off x="575816" y="1403573"/>
            <a:ext cx="8367626" cy="5573084"/>
            <a:chOff x="0" y="0"/>
            <a:chExt cx="5115977" cy="350374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2A492F5-4375-4B42-B2F4-EF7D533E6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77" y="152354"/>
              <a:ext cx="5011200" cy="3351394"/>
            </a:xfrm>
            <a:prstGeom prst="rect">
              <a:avLst/>
            </a:prstGeom>
          </p:spPr>
        </p:pic>
        <p:sp>
          <p:nvSpPr>
            <p:cNvPr id="6" name="Text Box 1842110494">
              <a:extLst>
                <a:ext uri="{FF2B5EF4-FFF2-40B4-BE49-F238E27FC236}">
                  <a16:creationId xmlns:a16="http://schemas.microsoft.com/office/drawing/2014/main" id="{402F2490-B2FC-4462-8079-612EF23993B9}"/>
                </a:ext>
              </a:extLst>
            </p:cNvPr>
            <p:cNvSpPr txBox="1"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18745" algn="just">
                <a:lnSpc>
                  <a:spcPts val="1500"/>
                </a:lnSpc>
                <a:spcAft>
                  <a:spcPts val="0"/>
                </a:spcAft>
              </a:pPr>
              <a:r>
                <a:rPr lang="es-ES" sz="1200" kern="5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Mangal" panose="02040503050203030202" pitchFamily="18" charset="0"/>
                </a:rPr>
                <a:t>A</a:t>
              </a:r>
            </a:p>
          </p:txBody>
        </p:sp>
        <p:sp>
          <p:nvSpPr>
            <p:cNvPr id="7" name="Text Box 1842110495">
              <a:extLst>
                <a:ext uri="{FF2B5EF4-FFF2-40B4-BE49-F238E27FC236}">
                  <a16:creationId xmlns:a16="http://schemas.microsoft.com/office/drawing/2014/main" id="{ADBA5915-EDE5-4EEA-8539-DFE2B96907FC}"/>
                </a:ext>
              </a:extLst>
            </p:cNvPr>
            <p:cNvSpPr txBox="1"/>
            <p:nvPr/>
          </p:nvSpPr>
          <p:spPr>
            <a:xfrm>
              <a:off x="1028700" y="0"/>
              <a:ext cx="3810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18745" algn="just">
                <a:lnSpc>
                  <a:spcPts val="1500"/>
                </a:lnSpc>
                <a:spcAft>
                  <a:spcPts val="0"/>
                </a:spcAft>
              </a:pPr>
              <a:r>
                <a:rPr lang="es-ES" sz="1200" kern="5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Mangal" panose="02040503050203030202" pitchFamily="18" charset="0"/>
                </a:rPr>
                <a:t>B</a:t>
              </a:r>
            </a:p>
          </p:txBody>
        </p:sp>
        <p:sp>
          <p:nvSpPr>
            <p:cNvPr id="8" name="Text Box 1842110496">
              <a:extLst>
                <a:ext uri="{FF2B5EF4-FFF2-40B4-BE49-F238E27FC236}">
                  <a16:creationId xmlns:a16="http://schemas.microsoft.com/office/drawing/2014/main" id="{9B2F1E86-D75E-459D-8A42-EF2F41BDBC5A}"/>
                </a:ext>
              </a:extLst>
            </p:cNvPr>
            <p:cNvSpPr txBox="1"/>
            <p:nvPr/>
          </p:nvSpPr>
          <p:spPr>
            <a:xfrm>
              <a:off x="2286000" y="0"/>
              <a:ext cx="3810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18745" algn="just">
                <a:lnSpc>
                  <a:spcPts val="1500"/>
                </a:lnSpc>
                <a:spcAft>
                  <a:spcPts val="0"/>
                </a:spcAft>
              </a:pPr>
              <a:r>
                <a:rPr lang="es-ES" sz="1200" kern="5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Mangal" panose="02040503050203030202" pitchFamily="18" charset="0"/>
                </a:rPr>
                <a:t>C</a:t>
              </a:r>
            </a:p>
          </p:txBody>
        </p:sp>
        <p:sp>
          <p:nvSpPr>
            <p:cNvPr id="9" name="Text Box 1842110497">
              <a:extLst>
                <a:ext uri="{FF2B5EF4-FFF2-40B4-BE49-F238E27FC236}">
                  <a16:creationId xmlns:a16="http://schemas.microsoft.com/office/drawing/2014/main" id="{31F358B8-F523-47D9-B6A3-13600A3D2027}"/>
                </a:ext>
              </a:extLst>
            </p:cNvPr>
            <p:cNvSpPr txBox="1"/>
            <p:nvPr/>
          </p:nvSpPr>
          <p:spPr>
            <a:xfrm>
              <a:off x="3476625" y="0"/>
              <a:ext cx="3810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18745" algn="just">
                <a:lnSpc>
                  <a:spcPts val="1500"/>
                </a:lnSpc>
                <a:spcAft>
                  <a:spcPts val="0"/>
                </a:spcAft>
              </a:pPr>
              <a:r>
                <a:rPr lang="es-ES" sz="1200" kern="5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Mangal" panose="02040503050203030202" pitchFamily="18" charset="0"/>
                </a:rPr>
                <a:t>D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23197B-F644-4A81-95AC-74D7051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306119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noProof="0" dirty="0"/>
              <a:t>ESS MEBT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1371F6-C634-4061-8212-5C45E7F7D287}"/>
              </a:ext>
            </a:extLst>
          </p:cNvPr>
          <p:cNvGrpSpPr/>
          <p:nvPr/>
        </p:nvGrpSpPr>
        <p:grpSpPr>
          <a:xfrm>
            <a:off x="213882" y="1619597"/>
            <a:ext cx="9361758" cy="4899348"/>
            <a:chOff x="213882" y="1619597"/>
            <a:chExt cx="9361758" cy="489934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CCB9739-BC4B-4755-9CA4-DEB2AB444453}"/>
                </a:ext>
              </a:extLst>
            </p:cNvPr>
            <p:cNvGrpSpPr/>
            <p:nvPr/>
          </p:nvGrpSpPr>
          <p:grpSpPr>
            <a:xfrm>
              <a:off x="213882" y="1619597"/>
              <a:ext cx="9361758" cy="4899348"/>
              <a:chOff x="-511328" y="1930215"/>
              <a:chExt cx="10081328" cy="527521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B6F7C735-F500-44B9-B18A-905819E62A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10625" y="1930215"/>
                <a:ext cx="10080625" cy="5117134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C817E4C-6F56-499D-97B6-DB6E7291C8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11328" y="5341638"/>
                <a:ext cx="10080625" cy="1863795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729D23-2A62-4AD5-AA1C-C28B5D9FC7AB}"/>
                </a:ext>
              </a:extLst>
            </p:cNvPr>
            <p:cNvSpPr txBox="1"/>
            <p:nvPr/>
          </p:nvSpPr>
          <p:spPr>
            <a:xfrm>
              <a:off x="4464248" y="4603283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SLIT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D94984-1DFF-473D-9219-B7A12FBD5505}"/>
                </a:ext>
              </a:extLst>
            </p:cNvPr>
            <p:cNvSpPr txBox="1"/>
            <p:nvPr/>
          </p:nvSpPr>
          <p:spPr>
            <a:xfrm>
              <a:off x="7581260" y="4603283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GRID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C4F6311-ACF8-4AC5-A9AF-752EBFF29A14}"/>
                </a:ext>
              </a:extLst>
            </p:cNvPr>
            <p:cNvCxnSpPr/>
            <p:nvPr/>
          </p:nvCxnSpPr>
          <p:spPr>
            <a:xfrm flipV="1">
              <a:off x="5136227" y="4067869"/>
              <a:ext cx="840189" cy="5354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3F7FBAB-9075-4932-B47A-5C01012A2BA6}"/>
                </a:ext>
              </a:extLst>
            </p:cNvPr>
            <p:cNvCxnSpPr>
              <a:cxnSpLocks/>
            </p:cNvCxnSpPr>
            <p:nvPr/>
          </p:nvCxnSpPr>
          <p:spPr>
            <a:xfrm>
              <a:off x="5136227" y="4787949"/>
              <a:ext cx="480149" cy="10081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5F7DF76-1967-4FED-906C-10C5581CA4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27360" y="4080222"/>
              <a:ext cx="353900" cy="7077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76A8776-D160-4ABF-B6BA-6B3AC64FD1DA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6624488" y="4787949"/>
              <a:ext cx="956772" cy="10081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4825-AACA-4021-AF15-BB25223D7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2</a:t>
            </a:fld>
            <a:endParaRPr lang="es-E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DA09-DEF0-46E2-B1B8-391D98B19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noProof="0" dirty="0"/>
              <a:t>Slit Cooling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2C878-7D91-4928-B805-591E7437E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The refrigeration circuit flexible tubing:</a:t>
            </a:r>
          </a:p>
          <a:p>
            <a:pPr lvl="1"/>
            <a:r>
              <a:rPr lang="en-GB" noProof="0" dirty="0"/>
              <a:t> 6 mm fitting in one side </a:t>
            </a:r>
          </a:p>
          <a:p>
            <a:pPr lvl="1"/>
            <a:r>
              <a:rPr lang="en-GB" noProof="0" dirty="0"/>
              <a:t> adaptor to a 6 mm pipe on the other side, </a:t>
            </a:r>
          </a:p>
          <a:p>
            <a:r>
              <a:rPr lang="en-GB" noProof="0" dirty="0"/>
              <a:t>The cooling feedthroughs:</a:t>
            </a:r>
          </a:p>
          <a:p>
            <a:pPr lvl="1"/>
            <a:r>
              <a:rPr lang="en-GB" noProof="0" dirty="0"/>
              <a:t> 6 mm tube fitting in one side </a:t>
            </a:r>
          </a:p>
          <a:p>
            <a:pPr lvl="1"/>
            <a:r>
              <a:rPr lang="en-GB" noProof="0" dirty="0"/>
              <a:t>Female tapered cylindrical BSP connector in the other side  (Cooper gasket)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C9393-E3CB-4566-85AB-11844C9E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091438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25F5-E483-48D5-8CF4-C41984CB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noProof="0" dirty="0"/>
              <a:t>Slit Cabling Path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A0F81D-0C9C-4BC5-9D0C-E6F8F64C4951}"/>
              </a:ext>
            </a:extLst>
          </p:cNvPr>
          <p:cNvGrpSpPr/>
          <p:nvPr/>
        </p:nvGrpSpPr>
        <p:grpSpPr>
          <a:xfrm>
            <a:off x="143768" y="1463549"/>
            <a:ext cx="2867660" cy="6037851"/>
            <a:chOff x="0" y="0"/>
            <a:chExt cx="2867711" cy="603785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5BF99B0-47CE-4519-BC98-BC4D28DC7EBF}"/>
                </a:ext>
              </a:extLst>
            </p:cNvPr>
            <p:cNvGrpSpPr/>
            <p:nvPr/>
          </p:nvGrpSpPr>
          <p:grpSpPr>
            <a:xfrm>
              <a:off x="0" y="0"/>
              <a:ext cx="2867711" cy="6037851"/>
              <a:chOff x="0" y="1867"/>
              <a:chExt cx="2867711" cy="603785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D01D9DB-79C9-49DB-BD62-9C4CC844A216}"/>
                  </a:ext>
                </a:extLst>
              </p:cNvPr>
              <p:cNvGrpSpPr/>
              <p:nvPr/>
            </p:nvGrpSpPr>
            <p:grpSpPr>
              <a:xfrm>
                <a:off x="0" y="939521"/>
                <a:ext cx="2867711" cy="2130837"/>
                <a:chOff x="0" y="0"/>
                <a:chExt cx="2867711" cy="2130837"/>
              </a:xfrm>
            </p:grpSpPr>
            <p:sp>
              <p:nvSpPr>
                <p:cNvPr id="28" name="Cuadro de texto 2">
                  <a:extLst>
                    <a:ext uri="{FF2B5EF4-FFF2-40B4-BE49-F238E27FC236}">
                      <a16:creationId xmlns:a16="http://schemas.microsoft.com/office/drawing/2014/main" id="{11DFCD40-34A3-43F6-9E5E-3CF05A4C8C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35915" cy="2819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 indent="118745" algn="just">
                    <a:lnSpc>
                      <a:spcPts val="1500"/>
                    </a:lnSpc>
                    <a:spcAft>
                      <a:spcPts val="0"/>
                    </a:spcAft>
                  </a:pPr>
                  <a:r>
                    <a:rPr lang="en-GB" sz="1200" b="1" kern="5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rPr>
                    <a:t>C</a:t>
                  </a:r>
                  <a:endPara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endParaRPr>
                </a:p>
              </p:txBody>
            </p:sp>
            <p:sp>
              <p:nvSpPr>
                <p:cNvPr id="29" name="Cuadro de texto 2">
                  <a:extLst>
                    <a:ext uri="{FF2B5EF4-FFF2-40B4-BE49-F238E27FC236}">
                      <a16:creationId xmlns:a16="http://schemas.microsoft.com/office/drawing/2014/main" id="{0399CFC0-A095-401C-966B-76B3B3E9E4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96633" y="246185"/>
                  <a:ext cx="335915" cy="2819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 indent="118745" algn="just">
                    <a:lnSpc>
                      <a:spcPts val="1500"/>
                    </a:lnSpc>
                    <a:spcAft>
                      <a:spcPts val="0"/>
                    </a:spcAft>
                  </a:pPr>
                  <a:r>
                    <a:rPr lang="es-ES" sz="1200" b="1" kern="5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rPr>
                    <a:t>A</a:t>
                  </a:r>
                  <a:endPara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endParaRPr>
                </a:p>
              </p:txBody>
            </p:sp>
            <p:sp>
              <p:nvSpPr>
                <p:cNvPr id="30" name="Cuadro de texto 2">
                  <a:extLst>
                    <a:ext uri="{FF2B5EF4-FFF2-40B4-BE49-F238E27FC236}">
                      <a16:creationId xmlns:a16="http://schemas.microsoft.com/office/drawing/2014/main" id="{96023C21-D6C6-4CA5-B049-83675829E3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31796" y="1848897"/>
                  <a:ext cx="335915" cy="2819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 indent="118745" algn="just">
                    <a:lnSpc>
                      <a:spcPts val="1500"/>
                    </a:lnSpc>
                    <a:spcAft>
                      <a:spcPts val="0"/>
                    </a:spcAft>
                  </a:pPr>
                  <a:r>
                    <a:rPr lang="es-ES" sz="1200" b="1" kern="5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rPr>
                    <a:t>B</a:t>
                  </a:r>
                  <a:endPara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B82A837-49E6-40E3-83B6-9C32ADB05DBE}"/>
                  </a:ext>
                </a:extLst>
              </p:cNvPr>
              <p:cNvGrpSpPr/>
              <p:nvPr/>
            </p:nvGrpSpPr>
            <p:grpSpPr>
              <a:xfrm>
                <a:off x="606269" y="1867"/>
                <a:ext cx="1944578" cy="6037851"/>
                <a:chOff x="144045" y="1867"/>
                <a:chExt cx="1944578" cy="6037851"/>
              </a:xfrm>
            </p:grpSpPr>
            <p:pic>
              <p:nvPicPr>
                <p:cNvPr id="11" name="Imagen 150">
                  <a:extLst>
                    <a:ext uri="{FF2B5EF4-FFF2-40B4-BE49-F238E27FC236}">
                      <a16:creationId xmlns:a16="http://schemas.microsoft.com/office/drawing/2014/main" id="{9B2FAC13-D527-414C-8DE5-CAD4625D11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44045" y="1867"/>
                  <a:ext cx="1944578" cy="60378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B5041FDE-2070-4385-92F8-DFE449F7F30B}"/>
                    </a:ext>
                  </a:extLst>
                </p:cNvPr>
                <p:cNvGrpSpPr/>
                <p:nvPr/>
              </p:nvGrpSpPr>
              <p:grpSpPr>
                <a:xfrm>
                  <a:off x="241160" y="190919"/>
                  <a:ext cx="1474303" cy="2827655"/>
                  <a:chOff x="0" y="0"/>
                  <a:chExt cx="1474303" cy="2827655"/>
                </a:xfrm>
              </p:grpSpPr>
              <p:cxnSp>
                <p:nvCxnSpPr>
                  <p:cNvPr id="13" name="Conector recto 184">
                    <a:extLst>
                      <a:ext uri="{FF2B5EF4-FFF2-40B4-BE49-F238E27FC236}">
                        <a16:creationId xmlns:a16="http://schemas.microsoft.com/office/drawing/2014/main" id="{AA08D2A8-229A-4AAD-A8C6-EA7DA9E0C3D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024932" y="452176"/>
                    <a:ext cx="10160" cy="2003425"/>
                  </a:xfrm>
                  <a:prstGeom prst="line">
                    <a:avLst/>
                  </a:prstGeom>
                  <a:ln w="190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Conector recto 186">
                    <a:extLst>
                      <a:ext uri="{FF2B5EF4-FFF2-40B4-BE49-F238E27FC236}">
                        <a16:creationId xmlns:a16="http://schemas.microsoft.com/office/drawing/2014/main" id="{64C15D17-1537-4151-B172-612A6737E02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03385" y="2451798"/>
                    <a:ext cx="321310" cy="0"/>
                  </a:xfrm>
                  <a:prstGeom prst="line">
                    <a:avLst/>
                  </a:prstGeom>
                  <a:ln w="190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Conector recto 187">
                    <a:extLst>
                      <a:ext uri="{FF2B5EF4-FFF2-40B4-BE49-F238E27FC236}">
                        <a16:creationId xmlns:a16="http://schemas.microsoft.com/office/drawing/2014/main" id="{D1665B5A-E3DC-4451-A3AA-DE975B8041B3}"/>
                      </a:ext>
                    </a:extLst>
                  </p:cNvPr>
                  <p:cNvCxnSpPr/>
                  <p:nvPr/>
                </p:nvCxnSpPr>
                <p:spPr>
                  <a:xfrm>
                    <a:off x="703385" y="2441750"/>
                    <a:ext cx="0" cy="198120"/>
                  </a:xfrm>
                  <a:prstGeom prst="line">
                    <a:avLst/>
                  </a:prstGeom>
                  <a:ln w="190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Arco 188">
                    <a:extLst>
                      <a:ext uri="{FF2B5EF4-FFF2-40B4-BE49-F238E27FC236}">
                        <a16:creationId xmlns:a16="http://schemas.microsoft.com/office/drawing/2014/main" id="{7728B2DA-2B56-49C4-B939-DB9E71F24335}"/>
                      </a:ext>
                    </a:extLst>
                  </p:cNvPr>
                  <p:cNvSpPr/>
                  <p:nvPr/>
                </p:nvSpPr>
                <p:spPr>
                  <a:xfrm>
                    <a:off x="366765" y="115556"/>
                    <a:ext cx="658576" cy="638325"/>
                  </a:xfrm>
                  <a:prstGeom prst="arc">
                    <a:avLst>
                      <a:gd name="adj1" fmla="val 10577496"/>
                      <a:gd name="adj2" fmla="val 0"/>
                    </a:avLst>
                  </a:prstGeom>
                  <a:ln w="190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s-ES"/>
                  </a:p>
                </p:txBody>
              </p:sp>
              <p:cxnSp>
                <p:nvCxnSpPr>
                  <p:cNvPr id="17" name="Conector recto 190">
                    <a:extLst>
                      <a:ext uri="{FF2B5EF4-FFF2-40B4-BE49-F238E27FC236}">
                        <a16:creationId xmlns:a16="http://schemas.microsoft.com/office/drawing/2014/main" id="{A7CC3FBC-660C-4DFE-893C-ACF250CCF90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0242" y="803868"/>
                    <a:ext cx="321310" cy="0"/>
                  </a:xfrm>
                  <a:prstGeom prst="line">
                    <a:avLst/>
                  </a:prstGeom>
                  <a:ln w="190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Conector recto 191">
                    <a:extLst>
                      <a:ext uri="{FF2B5EF4-FFF2-40B4-BE49-F238E27FC236}">
                        <a16:creationId xmlns:a16="http://schemas.microsoft.com/office/drawing/2014/main" id="{71CAF3A8-1C13-4BA9-9EE6-3490C95BE9E9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0" y="1080198"/>
                    <a:ext cx="1432483" cy="5824"/>
                  </a:xfrm>
                  <a:prstGeom prst="line">
                    <a:avLst/>
                  </a:prstGeom>
                  <a:ln w="19050"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Elipse 192">
                    <a:extLst>
                      <a:ext uri="{FF2B5EF4-FFF2-40B4-BE49-F238E27FC236}">
                        <a16:creationId xmlns:a16="http://schemas.microsoft.com/office/drawing/2014/main" id="{45DF2349-46FF-4320-B6EC-A1922271F9D4}"/>
                      </a:ext>
                    </a:extLst>
                  </p:cNvPr>
                  <p:cNvSpPr/>
                  <p:nvPr/>
                </p:nvSpPr>
                <p:spPr>
                  <a:xfrm>
                    <a:off x="1386673" y="1040005"/>
                    <a:ext cx="87630" cy="84455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0" name="Elipse 194">
                    <a:extLst>
                      <a:ext uri="{FF2B5EF4-FFF2-40B4-BE49-F238E27FC236}">
                        <a16:creationId xmlns:a16="http://schemas.microsoft.com/office/drawing/2014/main" id="{008C710C-C3AD-436E-B2BF-7D36F7DB8830}"/>
                      </a:ext>
                    </a:extLst>
                  </p:cNvPr>
                  <p:cNvSpPr/>
                  <p:nvPr/>
                </p:nvSpPr>
                <p:spPr>
                  <a:xfrm>
                    <a:off x="658167" y="2622620"/>
                    <a:ext cx="87630" cy="84455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s-ES"/>
                  </a:p>
                </p:txBody>
              </p:sp>
              <p:cxnSp>
                <p:nvCxnSpPr>
                  <p:cNvPr id="21" name="Conector recto 201">
                    <a:extLst>
                      <a:ext uri="{FF2B5EF4-FFF2-40B4-BE49-F238E27FC236}">
                        <a16:creationId xmlns:a16="http://schemas.microsoft.com/office/drawing/2014/main" id="{CF2010E2-A27B-4766-AB7C-9C1D88E64E3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140488" y="417007"/>
                    <a:ext cx="11450" cy="2027268"/>
                  </a:xfrm>
                  <a:prstGeom prst="line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Conector recto 202">
                    <a:extLst>
                      <a:ext uri="{FF2B5EF4-FFF2-40B4-BE49-F238E27FC236}">
                        <a16:creationId xmlns:a16="http://schemas.microsoft.com/office/drawing/2014/main" id="{91FC5E2F-F251-49D7-9764-33CF7B295F7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145512" y="2446774"/>
                    <a:ext cx="144780" cy="1270"/>
                  </a:xfrm>
                  <a:prstGeom prst="line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Conector recto 203">
                    <a:extLst>
                      <a:ext uri="{FF2B5EF4-FFF2-40B4-BE49-F238E27FC236}">
                        <a16:creationId xmlns:a16="http://schemas.microsoft.com/office/drawing/2014/main" id="{72E44011-1233-49AB-BBAB-47E15DD7AAC1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1296238" y="2441750"/>
                    <a:ext cx="0" cy="321945"/>
                  </a:xfrm>
                  <a:prstGeom prst="line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Elipse 204">
                    <a:extLst>
                      <a:ext uri="{FF2B5EF4-FFF2-40B4-BE49-F238E27FC236}">
                        <a16:creationId xmlns:a16="http://schemas.microsoft.com/office/drawing/2014/main" id="{B4BA57BF-A968-45B8-B113-9ECA1756537A}"/>
                      </a:ext>
                    </a:extLst>
                  </p:cNvPr>
                  <p:cNvSpPr/>
                  <p:nvPr/>
                </p:nvSpPr>
                <p:spPr>
                  <a:xfrm>
                    <a:off x="1251020" y="2743200"/>
                    <a:ext cx="87630" cy="84455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25" name="Arco 207">
                    <a:extLst>
                      <a:ext uri="{FF2B5EF4-FFF2-40B4-BE49-F238E27FC236}">
                        <a16:creationId xmlns:a16="http://schemas.microsoft.com/office/drawing/2014/main" id="{8EC2C0B4-E500-4C21-BB04-41ED37B40A9A}"/>
                      </a:ext>
                    </a:extLst>
                  </p:cNvPr>
                  <p:cNvSpPr/>
                  <p:nvPr/>
                </p:nvSpPr>
                <p:spPr>
                  <a:xfrm>
                    <a:off x="261257" y="0"/>
                    <a:ext cx="891144" cy="862589"/>
                  </a:xfrm>
                  <a:prstGeom prst="arc">
                    <a:avLst>
                      <a:gd name="adj1" fmla="val 10577496"/>
                      <a:gd name="adj2" fmla="val 0"/>
                    </a:avLst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s-ES"/>
                  </a:p>
                </p:txBody>
              </p:sp>
              <p:cxnSp>
                <p:nvCxnSpPr>
                  <p:cNvPr id="26" name="Conector recto 208">
                    <a:extLst>
                      <a:ext uri="{FF2B5EF4-FFF2-40B4-BE49-F238E27FC236}">
                        <a16:creationId xmlns:a16="http://schemas.microsoft.com/office/drawing/2014/main" id="{EC93412B-57D6-436C-8F6A-447C87F9671C}"/>
                      </a:ext>
                    </a:extLst>
                  </p:cNvPr>
                  <p:cNvCxnSpPr/>
                  <p:nvPr/>
                </p:nvCxnSpPr>
                <p:spPr>
                  <a:xfrm>
                    <a:off x="261257" y="462224"/>
                    <a:ext cx="5068" cy="406481"/>
                  </a:xfrm>
                  <a:prstGeom prst="line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Conector recto 209">
                    <a:extLst>
                      <a:ext uri="{FF2B5EF4-FFF2-40B4-BE49-F238E27FC236}">
                        <a16:creationId xmlns:a16="http://schemas.microsoft.com/office/drawing/2014/main" id="{3B7D232B-BC50-444F-BFB0-E7109DEA2AA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0290" y="869183"/>
                    <a:ext cx="208915" cy="0"/>
                  </a:xfrm>
                  <a:prstGeom prst="line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8" name="Cuadro de texto 2">
              <a:extLst>
                <a:ext uri="{FF2B5EF4-FFF2-40B4-BE49-F238E27FC236}">
                  <a16:creationId xmlns:a16="http://schemas.microsoft.com/office/drawing/2014/main" id="{C6137E4C-2054-40DE-84BC-04B8BEF80C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2749550"/>
              <a:ext cx="335909" cy="2819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indent="118745" algn="just">
                <a:lnSpc>
                  <a:spcPts val="1500"/>
                </a:lnSpc>
                <a:spcAft>
                  <a:spcPts val="0"/>
                </a:spcAft>
              </a:pPr>
              <a:r>
                <a:rPr lang="es-ES" sz="1200" b="1" kern="5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Mangal" panose="02040503050203030202" pitchFamily="18" charset="0"/>
                </a:rPr>
                <a:t>D</a:t>
              </a:r>
              <a:endParaRPr lang="es-ES" sz="1200" kern="50">
                <a:effectLst/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272EEC2-F2A4-4F47-874F-5F4C37620FAC}"/>
              </a:ext>
            </a:extLst>
          </p:cNvPr>
          <p:cNvGrpSpPr/>
          <p:nvPr/>
        </p:nvGrpSpPr>
        <p:grpSpPr>
          <a:xfrm>
            <a:off x="3719017" y="2089150"/>
            <a:ext cx="2105964" cy="2797526"/>
            <a:chOff x="85702" y="0"/>
            <a:chExt cx="2157840" cy="2729230"/>
          </a:xfrm>
        </p:grpSpPr>
        <p:pic>
          <p:nvPicPr>
            <p:cNvPr id="34" name="Imagen 210">
              <a:extLst>
                <a:ext uri="{FF2B5EF4-FFF2-40B4-BE49-F238E27FC236}">
                  <a16:creationId xmlns:a16="http://schemas.microsoft.com/office/drawing/2014/main" id="{72A5DC0C-314A-4BAC-880A-9043AEA55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3508" y="0"/>
              <a:ext cx="1420034" cy="272923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111AD42-029B-4027-A5B7-81DB1A6556C3}"/>
                </a:ext>
              </a:extLst>
            </p:cNvPr>
            <p:cNvGrpSpPr/>
            <p:nvPr/>
          </p:nvGrpSpPr>
          <p:grpSpPr>
            <a:xfrm>
              <a:off x="85702" y="787544"/>
              <a:ext cx="1022373" cy="1818326"/>
              <a:chOff x="85702" y="501794"/>
              <a:chExt cx="1022373" cy="1818326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DAF81BC-701F-4CFF-889E-52C5A69AC573}"/>
                  </a:ext>
                </a:extLst>
              </p:cNvPr>
              <p:cNvGrpSpPr/>
              <p:nvPr/>
            </p:nvGrpSpPr>
            <p:grpSpPr>
              <a:xfrm>
                <a:off x="85702" y="1770840"/>
                <a:ext cx="968338" cy="269240"/>
                <a:chOff x="-2057423" y="885015"/>
                <a:chExt cx="968338" cy="269240"/>
              </a:xfrm>
            </p:grpSpPr>
            <p:sp>
              <p:nvSpPr>
                <p:cNvPr id="49" name="Cuadro de texto 2">
                  <a:extLst>
                    <a:ext uri="{FF2B5EF4-FFF2-40B4-BE49-F238E27FC236}">
                      <a16:creationId xmlns:a16="http://schemas.microsoft.com/office/drawing/2014/main" id="{47A3DCA8-0379-4312-84E6-48BEA540A8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2057423" y="885015"/>
                  <a:ext cx="335915" cy="2692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indent="118745" algn="just">
                    <a:lnSpc>
                      <a:spcPts val="1500"/>
                    </a:lnSpc>
                    <a:spcAft>
                      <a:spcPts val="0"/>
                    </a:spcAft>
                  </a:pPr>
                  <a:r>
                    <a:rPr lang="en-GB" sz="1200" b="1" kern="5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rPr>
                    <a:t>C</a:t>
                  </a:r>
                  <a:endPara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endParaRPr>
                </a:p>
              </p:txBody>
            </p:sp>
            <p:cxnSp>
              <p:nvCxnSpPr>
                <p:cNvPr id="50" name="AutoShape 160">
                  <a:extLst>
                    <a:ext uri="{FF2B5EF4-FFF2-40B4-BE49-F238E27FC236}">
                      <a16:creationId xmlns:a16="http://schemas.microsoft.com/office/drawing/2014/main" id="{CC842F3C-6FA8-4679-8596-054AAAA78BB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-1703941" y="976186"/>
                  <a:ext cx="614856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4233D50B-1EB6-4B46-B713-DCCD451BE69C}"/>
                  </a:ext>
                </a:extLst>
              </p:cNvPr>
              <p:cNvGrpSpPr/>
              <p:nvPr/>
            </p:nvGrpSpPr>
            <p:grpSpPr>
              <a:xfrm>
                <a:off x="85990" y="2050881"/>
                <a:ext cx="929011" cy="269239"/>
                <a:chOff x="-2047610" y="641181"/>
                <a:chExt cx="929011" cy="269239"/>
              </a:xfrm>
            </p:grpSpPr>
            <p:sp>
              <p:nvSpPr>
                <p:cNvPr id="47" name="Cuadro de texto 2">
                  <a:extLst>
                    <a:ext uri="{FF2B5EF4-FFF2-40B4-BE49-F238E27FC236}">
                      <a16:creationId xmlns:a16="http://schemas.microsoft.com/office/drawing/2014/main" id="{9E19F9AE-84C9-45D6-9596-77F2E28F73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2047610" y="641181"/>
                  <a:ext cx="335915" cy="26923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indent="118745" algn="just">
                    <a:lnSpc>
                      <a:spcPts val="1500"/>
                    </a:lnSpc>
                    <a:spcAft>
                      <a:spcPts val="0"/>
                    </a:spcAft>
                  </a:pPr>
                  <a:r>
                    <a:rPr lang="en-GB" sz="1200" b="1" kern="5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rPr>
                    <a:t>D</a:t>
                  </a:r>
                  <a:endPara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endParaRPr>
                </a:p>
              </p:txBody>
            </p:sp>
            <p:cxnSp>
              <p:nvCxnSpPr>
                <p:cNvPr id="48" name="AutoShape 160">
                  <a:extLst>
                    <a:ext uri="{FF2B5EF4-FFF2-40B4-BE49-F238E27FC236}">
                      <a16:creationId xmlns:a16="http://schemas.microsoft.com/office/drawing/2014/main" id="{20AC6F48-04DC-4DE8-93F6-72DA6C7A7F4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-1606580" y="664837"/>
                  <a:ext cx="487981" cy="11151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7E909505-42E4-4B79-AF6D-364EBCBCC681}"/>
                  </a:ext>
                </a:extLst>
              </p:cNvPr>
              <p:cNvGrpSpPr/>
              <p:nvPr/>
            </p:nvGrpSpPr>
            <p:grpSpPr>
              <a:xfrm>
                <a:off x="85778" y="885825"/>
                <a:ext cx="796872" cy="269240"/>
                <a:chOff x="28628" y="0"/>
                <a:chExt cx="796872" cy="269240"/>
              </a:xfrm>
            </p:grpSpPr>
            <p:sp>
              <p:nvSpPr>
                <p:cNvPr id="45" name="Cuadro de texto 2">
                  <a:extLst>
                    <a:ext uri="{FF2B5EF4-FFF2-40B4-BE49-F238E27FC236}">
                      <a16:creationId xmlns:a16="http://schemas.microsoft.com/office/drawing/2014/main" id="{A9A6A1D0-7185-41D8-B190-EABD869CD0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628" y="0"/>
                  <a:ext cx="335915" cy="2692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indent="118745" algn="just">
                    <a:lnSpc>
                      <a:spcPts val="1500"/>
                    </a:lnSpc>
                    <a:spcAft>
                      <a:spcPts val="0"/>
                    </a:spcAft>
                  </a:pPr>
                  <a:r>
                    <a:rPr lang="en-GB" sz="1200" b="1" kern="5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rPr>
                    <a:t>A</a:t>
                  </a:r>
                  <a:endPara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endParaRPr>
                </a:p>
              </p:txBody>
            </p:sp>
            <p:cxnSp>
              <p:nvCxnSpPr>
                <p:cNvPr id="46" name="AutoShape 160">
                  <a:extLst>
                    <a:ext uri="{FF2B5EF4-FFF2-40B4-BE49-F238E27FC236}">
                      <a16:creationId xmlns:a16="http://schemas.microsoft.com/office/drawing/2014/main" id="{11CA54DB-D59F-4F2A-BC7A-4A5A3B6F5A6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57200" y="161925"/>
                  <a:ext cx="368300" cy="4508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B7616FDC-75AD-419A-8466-F954BA851F13}"/>
                  </a:ext>
                </a:extLst>
              </p:cNvPr>
              <p:cNvGrpSpPr/>
              <p:nvPr/>
            </p:nvGrpSpPr>
            <p:grpSpPr>
              <a:xfrm>
                <a:off x="86194" y="1328419"/>
                <a:ext cx="874064" cy="269240"/>
                <a:chOff x="19519" y="-90806"/>
                <a:chExt cx="874064" cy="269240"/>
              </a:xfrm>
            </p:grpSpPr>
            <p:sp>
              <p:nvSpPr>
                <p:cNvPr id="43" name="Cuadro de texto 2">
                  <a:extLst>
                    <a:ext uri="{FF2B5EF4-FFF2-40B4-BE49-F238E27FC236}">
                      <a16:creationId xmlns:a16="http://schemas.microsoft.com/office/drawing/2014/main" id="{BE54E173-610B-4360-B0C9-34F5ADB4BC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519" y="-90806"/>
                  <a:ext cx="335916" cy="2692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indent="118745" algn="just">
                    <a:lnSpc>
                      <a:spcPts val="1500"/>
                    </a:lnSpc>
                    <a:spcAft>
                      <a:spcPts val="0"/>
                    </a:spcAft>
                  </a:pPr>
                  <a:r>
                    <a:rPr lang="en-GB" sz="1200" b="1" kern="5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rPr>
                    <a:t>B</a:t>
                  </a:r>
                  <a:endPara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endParaRPr>
                </a:p>
              </p:txBody>
            </p:sp>
            <p:cxnSp>
              <p:nvCxnSpPr>
                <p:cNvPr id="44" name="AutoShape 160">
                  <a:extLst>
                    <a:ext uri="{FF2B5EF4-FFF2-40B4-BE49-F238E27FC236}">
                      <a16:creationId xmlns:a16="http://schemas.microsoft.com/office/drawing/2014/main" id="{918BA4DA-6243-4D83-A0DC-0866A82B25A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25283" y="44301"/>
                  <a:ext cx="368300" cy="4508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6F9FB806-CA7F-41F4-BA95-E2AC89737E4F}"/>
                  </a:ext>
                </a:extLst>
              </p:cNvPr>
              <p:cNvGrpSpPr/>
              <p:nvPr/>
            </p:nvGrpSpPr>
            <p:grpSpPr>
              <a:xfrm>
                <a:off x="85778" y="501794"/>
                <a:ext cx="1022297" cy="269240"/>
                <a:chOff x="85778" y="501794"/>
                <a:chExt cx="1022297" cy="269240"/>
              </a:xfrm>
            </p:grpSpPr>
            <p:sp>
              <p:nvSpPr>
                <p:cNvPr id="41" name="Cuadro de texto 2">
                  <a:extLst>
                    <a:ext uri="{FF2B5EF4-FFF2-40B4-BE49-F238E27FC236}">
                      <a16:creationId xmlns:a16="http://schemas.microsoft.com/office/drawing/2014/main" id="{9587EBD1-5C6A-4BF3-86A1-24CC97496D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78" y="501794"/>
                  <a:ext cx="335915" cy="2692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indent="118745" algn="just">
                    <a:lnSpc>
                      <a:spcPts val="1500"/>
                    </a:lnSpc>
                    <a:spcAft>
                      <a:spcPts val="0"/>
                    </a:spcAft>
                  </a:pPr>
                  <a:r>
                    <a:rPr lang="en-GB" sz="1200" b="1" kern="5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rPr>
                    <a:t>E</a:t>
                  </a:r>
                  <a:endPara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endParaRPr>
                </a:p>
              </p:txBody>
            </p:sp>
            <p:cxnSp>
              <p:nvCxnSpPr>
                <p:cNvPr id="42" name="AutoShape 160">
                  <a:extLst>
                    <a:ext uri="{FF2B5EF4-FFF2-40B4-BE49-F238E27FC236}">
                      <a16:creationId xmlns:a16="http://schemas.microsoft.com/office/drawing/2014/main" id="{92C70641-5BB6-4D14-B4B1-EC906A3BB98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85775" y="681373"/>
                  <a:ext cx="622300" cy="7620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CDA8C1B-80B6-42BE-B907-13058C383FAB}"/>
              </a:ext>
            </a:extLst>
          </p:cNvPr>
          <p:cNvSpPr txBox="1"/>
          <p:nvPr/>
        </p:nvSpPr>
        <p:spPr>
          <a:xfrm>
            <a:off x="6000207" y="2114825"/>
            <a:ext cx="39901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Cables to the Patch Panel (C):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00"/>
                </a:solidFill>
              </a:rPr>
              <a:t>Limit switches from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FF00"/>
                </a:solidFill>
              </a:rPr>
              <a:t>switches position (D)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</a:rPr>
              <a:t>Motor and brakes from  motor position (A)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C000"/>
                </a:solidFill>
              </a:rPr>
              <a:t>Encoder cable from encoder position (B)</a:t>
            </a:r>
            <a:endParaRPr lang="es-E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2202E-DD7D-4B95-9DDF-141CE9360E1B}"/>
              </a:ext>
            </a:extLst>
          </p:cNvPr>
          <p:cNvSpPr txBox="1"/>
          <p:nvPr/>
        </p:nvSpPr>
        <p:spPr>
          <a:xfrm>
            <a:off x="3719017" y="5172851"/>
            <a:ext cx="6145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/>
              <a:t>Patch</a:t>
            </a:r>
            <a:r>
              <a:rPr lang="es-ES" sz="2400" dirty="0"/>
              <a:t> Panel:</a:t>
            </a:r>
          </a:p>
          <a:p>
            <a:pPr marL="457200" indent="-457200">
              <a:buFont typeface="+mj-lt"/>
              <a:buAutoNum type="alphaLcParenR"/>
            </a:pPr>
            <a:r>
              <a:rPr lang="es-ES" sz="2400" dirty="0"/>
              <a:t>Motor and </a:t>
            </a:r>
            <a:r>
              <a:rPr lang="es-ES" sz="2400" dirty="0" err="1"/>
              <a:t>brake</a:t>
            </a:r>
            <a:endParaRPr lang="es-ES" sz="2400" dirty="0"/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travel limit switches 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MPS Limit Switch (LEMO)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Encoder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Connector to fix cables and protection</a:t>
            </a:r>
            <a:endParaRPr lang="es-E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E630B2-6F71-44BD-A85B-E8AE2940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317352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F689-D371-4776-B03D-904D37521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noProof="0" dirty="0"/>
              <a:t>Grid Subsystem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180F05-2F80-44E1-9877-ED7982AF49C2}"/>
              </a:ext>
            </a:extLst>
          </p:cNvPr>
          <p:cNvGrpSpPr/>
          <p:nvPr/>
        </p:nvGrpSpPr>
        <p:grpSpPr>
          <a:xfrm>
            <a:off x="2304008" y="1331565"/>
            <a:ext cx="5683885" cy="5291124"/>
            <a:chOff x="47632" y="-1028139"/>
            <a:chExt cx="5686418" cy="529018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94574D3-CCF6-459D-9049-0EB4372DE2A3}"/>
                </a:ext>
              </a:extLst>
            </p:cNvPr>
            <p:cNvGrpSpPr/>
            <p:nvPr/>
          </p:nvGrpSpPr>
          <p:grpSpPr>
            <a:xfrm>
              <a:off x="47632" y="-1028139"/>
              <a:ext cx="5128895" cy="5290185"/>
              <a:chOff x="47632" y="-1028139"/>
              <a:chExt cx="5128895" cy="529018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8D02E3C-84F0-4707-AEFF-7BF3883EA170}"/>
                  </a:ext>
                </a:extLst>
              </p:cNvPr>
              <p:cNvGrpSpPr/>
              <p:nvPr/>
            </p:nvGrpSpPr>
            <p:grpSpPr>
              <a:xfrm>
                <a:off x="47632" y="-1028139"/>
                <a:ext cx="5128895" cy="5290185"/>
                <a:chOff x="47632" y="-1028139"/>
                <a:chExt cx="5128895" cy="5290185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AD58544F-4A6B-4452-9D5D-C8E5DCE4D1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7632" y="-1028139"/>
                  <a:ext cx="5128895" cy="529018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D69B1869-B18A-4FFE-8841-A6125F902405}"/>
                    </a:ext>
                  </a:extLst>
                </p:cNvPr>
                <p:cNvGrpSpPr/>
                <p:nvPr/>
              </p:nvGrpSpPr>
              <p:grpSpPr>
                <a:xfrm>
                  <a:off x="2505075" y="190834"/>
                  <a:ext cx="1590776" cy="1403651"/>
                  <a:chOff x="0" y="-714041"/>
                  <a:chExt cx="1590776" cy="1403651"/>
                </a:xfrm>
              </p:grpSpPr>
              <p:sp>
                <p:nvSpPr>
                  <p:cNvPr id="24" name="Cuadro de texto 2">
                    <a:extLst>
                      <a:ext uri="{FF2B5EF4-FFF2-40B4-BE49-F238E27FC236}">
                        <a16:creationId xmlns:a16="http://schemas.microsoft.com/office/drawing/2014/main" id="{A333BCC6-5575-49C9-82B1-82D926B91B0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7301" y="-714041"/>
                    <a:ext cx="1133475" cy="3314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indent="118745" algn="just">
                      <a:lnSpc>
                        <a:spcPts val="1500"/>
                      </a:lnSpc>
                      <a:spcAft>
                        <a:spcPts val="0"/>
                      </a:spcAft>
                    </a:pPr>
                    <a:r>
                      <a:rPr lang="en-GB" sz="1200" b="1" kern="5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a:t>Actuator</a:t>
                    </a:r>
                    <a:endParaRPr lang="es-ES" sz="1200" kern="5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endParaRPr>
                  </a:p>
                </p:txBody>
              </p:sp>
              <p:cxnSp>
                <p:nvCxnSpPr>
                  <p:cNvPr id="25" name="AutoShape 23">
                    <a:extLst>
                      <a:ext uri="{FF2B5EF4-FFF2-40B4-BE49-F238E27FC236}">
                        <a16:creationId xmlns:a16="http://schemas.microsoft.com/office/drawing/2014/main" id="{F74B0D4B-A984-42FD-902C-9B474CF564D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0" y="276225"/>
                    <a:ext cx="349885" cy="41338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71F3400-C17F-4CCD-B0DD-20005A191BA0}"/>
                  </a:ext>
                </a:extLst>
              </p:cNvPr>
              <p:cNvGrpSpPr/>
              <p:nvPr/>
            </p:nvGrpSpPr>
            <p:grpSpPr>
              <a:xfrm>
                <a:off x="3638551" y="685885"/>
                <a:ext cx="1514474" cy="1493475"/>
                <a:chOff x="28576" y="-180890"/>
                <a:chExt cx="1514474" cy="1493475"/>
              </a:xfrm>
            </p:grpSpPr>
            <p:sp>
              <p:nvSpPr>
                <p:cNvPr id="13" name="Text Box 115">
                  <a:extLst>
                    <a:ext uri="{FF2B5EF4-FFF2-40B4-BE49-F238E27FC236}">
                      <a16:creationId xmlns:a16="http://schemas.microsoft.com/office/drawing/2014/main" id="{807D9B9D-B89B-48B2-AAEE-04020666CE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8702" y="981115"/>
                  <a:ext cx="714375" cy="331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indent="118745" algn="just">
                    <a:lnSpc>
                      <a:spcPts val="1500"/>
                    </a:lnSpc>
                    <a:spcAft>
                      <a:spcPts val="0"/>
                    </a:spcAft>
                  </a:pPr>
                  <a:r>
                    <a:rPr lang="en-GB" sz="1200" b="1" kern="50">
                      <a:solidFill>
                        <a:srgbClr val="FF0000"/>
                      </a:solidFill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rPr>
                    <a:t>X</a:t>
                  </a:r>
                  <a:endPara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endParaRPr>
                </a:p>
              </p:txBody>
            </p: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A47261B4-7155-4D9B-9998-DF8D3E095736}"/>
                    </a:ext>
                  </a:extLst>
                </p:cNvPr>
                <p:cNvGrpSpPr/>
                <p:nvPr/>
              </p:nvGrpSpPr>
              <p:grpSpPr>
                <a:xfrm>
                  <a:off x="28576" y="-180890"/>
                  <a:ext cx="1514474" cy="1085776"/>
                  <a:chOff x="28576" y="-180890"/>
                  <a:chExt cx="1514474" cy="1085776"/>
                </a:xfrm>
              </p:grpSpPr>
              <p:sp>
                <p:nvSpPr>
                  <p:cNvPr id="15" name="Text Box 112">
                    <a:extLst>
                      <a:ext uri="{FF2B5EF4-FFF2-40B4-BE49-F238E27FC236}">
                        <a16:creationId xmlns:a16="http://schemas.microsoft.com/office/drawing/2014/main" id="{C6C244E4-C3CA-4609-A6BD-6C1FA2E2322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0600" y="542925"/>
                    <a:ext cx="552450" cy="3314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indent="118745" algn="just">
                      <a:lnSpc>
                        <a:spcPts val="1500"/>
                      </a:lnSpc>
                      <a:spcAft>
                        <a:spcPts val="0"/>
                      </a:spcAft>
                    </a:pPr>
                    <a:r>
                      <a:rPr lang="en-GB" sz="1200" b="1" kern="5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a:t>Y</a:t>
                    </a:r>
                    <a:endParaRPr lang="es-ES" sz="1200" kern="5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endParaRPr>
                  </a:p>
                </p:txBody>
              </p:sp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56A727B6-0709-4F0C-BBF4-593004E1C808}"/>
                      </a:ext>
                    </a:extLst>
                  </p:cNvPr>
                  <p:cNvGrpSpPr/>
                  <p:nvPr/>
                </p:nvGrpSpPr>
                <p:grpSpPr>
                  <a:xfrm>
                    <a:off x="28576" y="-180890"/>
                    <a:ext cx="1152536" cy="1085776"/>
                    <a:chOff x="28576" y="-180890"/>
                    <a:chExt cx="1152536" cy="1085776"/>
                  </a:xfrm>
                </p:grpSpPr>
                <p:grpSp>
                  <p:nvGrpSpPr>
                    <p:cNvPr id="17" name="Group 16">
                      <a:extLst>
                        <a:ext uri="{FF2B5EF4-FFF2-40B4-BE49-F238E27FC236}">
                          <a16:creationId xmlns:a16="http://schemas.microsoft.com/office/drawing/2014/main" id="{958DFC0D-E65F-4948-A256-90E457433CE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9111" y="228611"/>
                      <a:ext cx="762001" cy="676275"/>
                      <a:chOff x="76211" y="-133339"/>
                      <a:chExt cx="762001" cy="676275"/>
                    </a:xfrm>
                  </p:grpSpPr>
                  <p:cxnSp>
                    <p:nvCxnSpPr>
                      <p:cNvPr id="19" name="AutoShape 23">
                        <a:extLst>
                          <a:ext uri="{FF2B5EF4-FFF2-40B4-BE49-F238E27FC236}">
                            <a16:creationId xmlns:a16="http://schemas.microsoft.com/office/drawing/2014/main" id="{0B26A109-56CB-47A5-972A-604697C569A4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180986" y="257186"/>
                        <a:ext cx="254635" cy="28575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0" name="AutoShape 23">
                        <a:extLst>
                          <a:ext uri="{FF2B5EF4-FFF2-40B4-BE49-F238E27FC236}">
                            <a16:creationId xmlns:a16="http://schemas.microsoft.com/office/drawing/2014/main" id="{BDA902A6-00B6-4671-9C9C-B2648625D6B4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438162" y="133360"/>
                        <a:ext cx="400050" cy="13335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1" name="AutoShape 23">
                        <a:extLst>
                          <a:ext uri="{FF2B5EF4-FFF2-40B4-BE49-F238E27FC236}">
                            <a16:creationId xmlns:a16="http://schemas.microsoft.com/office/drawing/2014/main" id="{D74E9876-6DA3-405D-8BF2-853DF84B9476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 flipV="1">
                        <a:off x="76211" y="-133339"/>
                        <a:ext cx="333375" cy="40005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sp>
                  <p:nvSpPr>
                    <p:cNvPr id="18" name="Text Box 116">
                      <a:extLst>
                        <a:ext uri="{FF2B5EF4-FFF2-40B4-BE49-F238E27FC236}">
                          <a16:creationId xmlns:a16="http://schemas.microsoft.com/office/drawing/2014/main" id="{F2A371C0-3BD9-4DF2-8B2F-44F3DDCFA63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576" y="-180890"/>
                      <a:ext cx="647700" cy="3314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indent="11874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5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Z</a:t>
                      </a:r>
                      <a:endParaRPr lang="es-ES" sz="1200" kern="5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DDCC7C2-0C20-4DBA-9E07-230D2AB32695}"/>
                </a:ext>
              </a:extLst>
            </p:cNvPr>
            <p:cNvGrpSpPr/>
            <p:nvPr/>
          </p:nvGrpSpPr>
          <p:grpSpPr>
            <a:xfrm>
              <a:off x="4286250" y="2924318"/>
              <a:ext cx="1447800" cy="1091422"/>
              <a:chOff x="0" y="-304657"/>
              <a:chExt cx="1447800" cy="1091422"/>
            </a:xfrm>
          </p:grpSpPr>
          <p:cxnSp>
            <p:nvCxnSpPr>
              <p:cNvPr id="9" name="AutoShape 24">
                <a:extLst>
                  <a:ext uri="{FF2B5EF4-FFF2-40B4-BE49-F238E27FC236}">
                    <a16:creationId xmlns:a16="http://schemas.microsoft.com/office/drawing/2014/main" id="{C77014CD-5A82-478B-9774-7559645C2B5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0" y="390525"/>
                <a:ext cx="311785" cy="3962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10" name="Cuadro de texto 2">
                <a:extLst>
                  <a:ext uri="{FF2B5EF4-FFF2-40B4-BE49-F238E27FC236}">
                    <a16:creationId xmlns:a16="http://schemas.microsoft.com/office/drawing/2014/main" id="{C0D60337-DD86-4519-8990-8B2D9892C7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4325" y="-304657"/>
                <a:ext cx="1133475" cy="33147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indent="118745" algn="just">
                  <a:lnSpc>
                    <a:spcPts val="1500"/>
                  </a:lnSpc>
                  <a:spcAft>
                    <a:spcPts val="0"/>
                  </a:spcAft>
                </a:pPr>
                <a:r>
                  <a:rPr lang="es-ES" sz="1200" b="1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Grid arm</a:t>
                </a:r>
                <a:endParaRPr lang="es-ES" sz="1200" kern="5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773E546-4066-4D11-8F76-34FEF24D55C5}"/>
              </a:ext>
            </a:extLst>
          </p:cNvPr>
          <p:cNvSpPr txBox="1"/>
          <p:nvPr/>
        </p:nvSpPr>
        <p:spPr>
          <a:xfrm>
            <a:off x="7007332" y="1691605"/>
            <a:ext cx="2712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80 mm stroke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CF40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C7F33-0810-4B21-8313-FB3F265A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268760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5EB5-FC5E-4C9C-B278-E5BD775B7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noProof="0" dirty="0"/>
              <a:t>Grid arm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D37467-3828-4A3E-93AC-9E8FC6CD89C0}"/>
              </a:ext>
            </a:extLst>
          </p:cNvPr>
          <p:cNvGrpSpPr/>
          <p:nvPr/>
        </p:nvGrpSpPr>
        <p:grpSpPr>
          <a:xfrm>
            <a:off x="1871960" y="2771725"/>
            <a:ext cx="6984776" cy="3989447"/>
            <a:chOff x="0" y="0"/>
            <a:chExt cx="6282690" cy="344025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DB0A8EB-D1B6-4DD8-B680-3D9062F624AC}"/>
                </a:ext>
              </a:extLst>
            </p:cNvPr>
            <p:cNvGrpSpPr/>
            <p:nvPr/>
          </p:nvGrpSpPr>
          <p:grpSpPr>
            <a:xfrm>
              <a:off x="0" y="0"/>
              <a:ext cx="6282690" cy="3440257"/>
              <a:chOff x="0" y="0"/>
              <a:chExt cx="6282690" cy="3440257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9618BF0-C275-49F3-BC47-18C2413D360B}"/>
                  </a:ext>
                </a:extLst>
              </p:cNvPr>
              <p:cNvGrpSpPr/>
              <p:nvPr/>
            </p:nvGrpSpPr>
            <p:grpSpPr>
              <a:xfrm>
                <a:off x="0" y="0"/>
                <a:ext cx="6282690" cy="3440257"/>
                <a:chOff x="0" y="0"/>
                <a:chExt cx="6282690" cy="3440257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A07859B3-56FF-4B1C-850C-612C81C04C8E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6210221" cy="3440257"/>
                  <a:chOff x="0" y="0"/>
                  <a:chExt cx="6210221" cy="3440257"/>
                </a:xfrm>
              </p:grpSpPr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7F4F78D0-2FD4-4888-B7FC-4F710149DB7E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5746115" cy="3440257"/>
                    <a:chOff x="0" y="0"/>
                    <a:chExt cx="5746115" cy="3440257"/>
                  </a:xfrm>
                </p:grpSpPr>
                <p:grpSp>
                  <p:nvGrpSpPr>
                    <p:cNvPr id="26" name="Group 25">
                      <a:extLst>
                        <a:ext uri="{FF2B5EF4-FFF2-40B4-BE49-F238E27FC236}">
                          <a16:creationId xmlns:a16="http://schemas.microsoft.com/office/drawing/2014/main" id="{E569580F-1893-404A-AB56-CA36760CEF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7675" y="0"/>
                      <a:ext cx="640080" cy="400685"/>
                      <a:chOff x="0" y="0"/>
                      <a:chExt cx="640080" cy="400685"/>
                    </a:xfrm>
                  </p:grpSpPr>
                  <p:sp>
                    <p:nvSpPr>
                      <p:cNvPr id="32" name="Cuadro de texto 2">
                        <a:extLst>
                          <a:ext uri="{FF2B5EF4-FFF2-40B4-BE49-F238E27FC236}">
                            <a16:creationId xmlns:a16="http://schemas.microsoft.com/office/drawing/2014/main" id="{B111E7D3-CDFD-49C7-8AE7-2298A56138AD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9075" y="0"/>
                        <a:ext cx="421005" cy="2921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pPr indent="118745" algn="just">
                          <a:lnSpc>
                            <a:spcPts val="1500"/>
                          </a:lnSpc>
                          <a:spcAft>
                            <a:spcPts val="0"/>
                          </a:spcAft>
                        </a:pPr>
                        <a:r>
                          <a:rPr lang="es-ES" sz="1200" b="1" kern="50">
                            <a:effectLst/>
                            <a:latin typeface="Georgia" panose="02040502050405020303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a:t>E</a:t>
                        </a:r>
                        <a:endParaRPr lang="es-ES" sz="1200" kern="50"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endParaRPr>
                      </a:p>
                    </p:txBody>
                  </p:sp>
                  <p:cxnSp>
                    <p:nvCxnSpPr>
                      <p:cNvPr id="33" name="AutoShape 41">
                        <a:extLst>
                          <a:ext uri="{FF2B5EF4-FFF2-40B4-BE49-F238E27FC236}">
                            <a16:creationId xmlns:a16="http://schemas.microsoft.com/office/drawing/2014/main" id="{6BD029A4-910F-4BDE-9412-9F678EE93370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0" y="171450"/>
                        <a:ext cx="270510" cy="229235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grpSp>
                  <p:nvGrpSpPr>
                    <p:cNvPr id="27" name="Group 26">
                      <a:extLst>
                        <a:ext uri="{FF2B5EF4-FFF2-40B4-BE49-F238E27FC236}">
                          <a16:creationId xmlns:a16="http://schemas.microsoft.com/office/drawing/2014/main" id="{AF10F0A4-1962-4DFD-936E-43460739B2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381000"/>
                      <a:ext cx="5746115" cy="3059257"/>
                      <a:chOff x="0" y="0"/>
                      <a:chExt cx="5746115" cy="3059257"/>
                    </a:xfrm>
                  </p:grpSpPr>
                  <p:pic>
                    <p:nvPicPr>
                      <p:cNvPr id="28" name="Picture 27">
                        <a:extLst>
                          <a:ext uri="{FF2B5EF4-FFF2-40B4-BE49-F238E27FC236}">
                            <a16:creationId xmlns:a16="http://schemas.microsoft.com/office/drawing/2014/main" id="{8082218A-E6FB-4BC3-AF31-0489D4438BC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57276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grpSp>
                    <p:nvGrpSpPr>
                      <p:cNvPr id="29" name="Group 28">
                        <a:extLst>
                          <a:ext uri="{FF2B5EF4-FFF2-40B4-BE49-F238E27FC236}">
                            <a16:creationId xmlns:a16="http://schemas.microsoft.com/office/drawing/2014/main" id="{40306D60-AD57-4D6B-9C70-C8A46036BE6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619625" y="1924050"/>
                        <a:ext cx="1126490" cy="1135207"/>
                        <a:chOff x="0" y="0"/>
                        <a:chExt cx="1126490" cy="1135207"/>
                      </a:xfrm>
                    </p:grpSpPr>
                    <p:sp>
                      <p:nvSpPr>
                        <p:cNvPr id="30" name="Text Box 24">
                          <a:extLst>
                            <a:ext uri="{FF2B5EF4-FFF2-40B4-BE49-F238E27FC236}">
                              <a16:creationId xmlns:a16="http://schemas.microsoft.com/office/drawing/2014/main" id="{CD1AF94D-F710-4507-83A6-9E8DF7EBB19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12140" y="820882"/>
                          <a:ext cx="514350" cy="314325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 w="6350">
                          <a:solidFill>
                            <a:schemeClr val="bg1"/>
                          </a:solidFill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indent="118745" algn="just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kern="50">
                              <a:effectLst/>
                              <a:latin typeface="Georgia" panose="02040502050405020303" pitchFamily="18" charset="0"/>
                              <a:ea typeface="SimSun" panose="02010600030101010101" pitchFamily="2" charset="-122"/>
                              <a:cs typeface="Mangal" panose="02040503050203030202" pitchFamily="18" charset="0"/>
                            </a:rPr>
                            <a:t>A</a:t>
                          </a:r>
                        </a:p>
                      </p:txBody>
                    </p:sp>
                    <p:cxnSp>
                      <p:nvCxnSpPr>
                        <p:cNvPr id="31" name="Straight Arrow Connector 30">
                          <a:extLst>
                            <a:ext uri="{FF2B5EF4-FFF2-40B4-BE49-F238E27FC236}">
                              <a16:creationId xmlns:a16="http://schemas.microsoft.com/office/drawing/2014/main" id="{D62597E9-7B68-4801-9BA8-89F81CD55B8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 flipV="1">
                          <a:off x="0" y="0"/>
                          <a:ext cx="748022" cy="853787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7E2EA4F7-C68A-4225-90B5-6DF4DAA99729}"/>
                      </a:ext>
                    </a:extLst>
                  </p:cNvPr>
                  <p:cNvGrpSpPr/>
                  <p:nvPr/>
                </p:nvGrpSpPr>
                <p:grpSpPr>
                  <a:xfrm>
                    <a:off x="3581400" y="1112879"/>
                    <a:ext cx="2628821" cy="705126"/>
                    <a:chOff x="0" y="-39646"/>
                    <a:chExt cx="2628821" cy="705126"/>
                  </a:xfrm>
                </p:grpSpPr>
                <p:grpSp>
                  <p:nvGrpSpPr>
                    <p:cNvPr id="20" name="Group 19">
                      <a:extLst>
                        <a:ext uri="{FF2B5EF4-FFF2-40B4-BE49-F238E27FC236}">
                          <a16:creationId xmlns:a16="http://schemas.microsoft.com/office/drawing/2014/main" id="{6E7B3A65-272B-42D0-BABB-A61FFDC44AA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95250"/>
                      <a:ext cx="406400" cy="570230"/>
                      <a:chOff x="0" y="0"/>
                      <a:chExt cx="406400" cy="570230"/>
                    </a:xfrm>
                  </p:grpSpPr>
                  <p:sp>
                    <p:nvSpPr>
                      <p:cNvPr id="24" name="Text Box 26">
                        <a:extLst>
                          <a:ext uri="{FF2B5EF4-FFF2-40B4-BE49-F238E27FC236}">
                            <a16:creationId xmlns:a16="http://schemas.microsoft.com/office/drawing/2014/main" id="{D06D52FE-631A-4DC4-9108-093691FD299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0"/>
                        <a:ext cx="406400" cy="325755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w="6350">
                        <a:solidFill>
                          <a:schemeClr val="bg1"/>
                        </a:solidFill>
                      </a:ln>
                    </p:spPr>
                    <p:txBody>
                      <a:bodyPr rot="0" spcFirstLastPara="0" vert="horz" wrap="non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indent="118745" algn="just">
                          <a:lnSpc>
                            <a:spcPts val="1500"/>
                          </a:lnSpc>
                          <a:spcAft>
                            <a:spcPts val="0"/>
                          </a:spcAft>
                        </a:pPr>
                        <a:r>
                          <a:rPr lang="es-ES" sz="1200" kern="50">
                            <a:effectLst/>
                            <a:latin typeface="Georgia" panose="02040502050405020303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a:t>C</a:t>
                        </a:r>
                      </a:p>
                    </p:txBody>
                  </p:sp>
                  <p:cxnSp>
                    <p:nvCxnSpPr>
                      <p:cNvPr id="25" name="Straight Arrow Connector 24">
                        <a:extLst>
                          <a:ext uri="{FF2B5EF4-FFF2-40B4-BE49-F238E27FC236}">
                            <a16:creationId xmlns:a16="http://schemas.microsoft.com/office/drawing/2014/main" id="{DF6AC9DB-ACB5-47E7-AFA6-84B3A366AC79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152400" y="276225"/>
                        <a:ext cx="134620" cy="294005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" name="Group 20">
                      <a:extLst>
                        <a:ext uri="{FF2B5EF4-FFF2-40B4-BE49-F238E27FC236}">
                          <a16:creationId xmlns:a16="http://schemas.microsoft.com/office/drawing/2014/main" id="{6CCFB372-1A6D-4649-AEDC-6DAC699C90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33057" y="-39646"/>
                      <a:ext cx="1095764" cy="401446"/>
                      <a:chOff x="494832" y="-39646"/>
                      <a:chExt cx="1095764" cy="401446"/>
                    </a:xfrm>
                  </p:grpSpPr>
                  <p:sp>
                    <p:nvSpPr>
                      <p:cNvPr id="22" name="Text Box 28">
                        <a:extLst>
                          <a:ext uri="{FF2B5EF4-FFF2-40B4-BE49-F238E27FC236}">
                            <a16:creationId xmlns:a16="http://schemas.microsoft.com/office/drawing/2014/main" id="{D3CF867C-A4A9-4463-8BF8-7DEA657FF36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4832" y="-39646"/>
                        <a:ext cx="1095764" cy="264522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2"/>
                      </a:lnRef>
                      <a:fillRef idx="1">
                        <a:schemeClr val="lt1"/>
                      </a:fillRef>
                      <a:effectRef idx="0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indent="118745" algn="just">
                          <a:lnSpc>
                            <a:spcPts val="1500"/>
                          </a:lnSpc>
                          <a:spcAft>
                            <a:spcPts val="0"/>
                          </a:spcAft>
                        </a:pPr>
                        <a:r>
                          <a:rPr lang="es-ES" sz="1200" kern="50">
                            <a:effectLst/>
                            <a:latin typeface="Georgia" panose="02040502050405020303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a:t>Grid Head</a:t>
                        </a:r>
                      </a:p>
                    </p:txBody>
                  </p:sp>
                  <p:cxnSp>
                    <p:nvCxnSpPr>
                      <p:cNvPr id="23" name="Straight Arrow Connector 22">
                        <a:extLst>
                          <a:ext uri="{FF2B5EF4-FFF2-40B4-BE49-F238E27FC236}">
                            <a16:creationId xmlns:a16="http://schemas.microsoft.com/office/drawing/2014/main" id="{807DBD34-3653-4A26-A797-E50D063554C7}"/>
                          </a:ext>
                        </a:extLst>
                      </p:cNvPr>
                      <p:cNvCxnSpPr>
                        <a:stCxn id="22" idx="2"/>
                      </p:cNvCxnSpPr>
                      <p:nvPr/>
                    </p:nvCxnSpPr>
                    <p:spPr>
                      <a:xfrm flipH="1">
                        <a:off x="494832" y="224876"/>
                        <a:ext cx="547883" cy="136924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1E9C5BA3-C5A9-4BC1-823F-B7FB2B535714}"/>
                    </a:ext>
                  </a:extLst>
                </p:cNvPr>
                <p:cNvGrpSpPr/>
                <p:nvPr/>
              </p:nvGrpSpPr>
              <p:grpSpPr>
                <a:xfrm>
                  <a:off x="5381625" y="2057400"/>
                  <a:ext cx="901065" cy="446405"/>
                  <a:chOff x="0" y="0"/>
                  <a:chExt cx="901065" cy="446405"/>
                </a:xfrm>
              </p:grpSpPr>
              <p:sp>
                <p:nvSpPr>
                  <p:cNvPr id="15" name="Text Box 13">
                    <a:extLst>
                      <a:ext uri="{FF2B5EF4-FFF2-40B4-BE49-F238E27FC236}">
                        <a16:creationId xmlns:a16="http://schemas.microsoft.com/office/drawing/2014/main" id="{FF172418-A210-4064-82C0-5ADE8D795DED}"/>
                      </a:ext>
                    </a:extLst>
                  </p:cNvPr>
                  <p:cNvSpPr txBox="1"/>
                  <p:nvPr/>
                </p:nvSpPr>
                <p:spPr>
                  <a:xfrm>
                    <a:off x="295275" y="0"/>
                    <a:ext cx="605790" cy="44640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schemeClr val="bg1"/>
                    </a:solidFill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indent="118745" algn="just">
                      <a:lnSpc>
                        <a:spcPts val="1500"/>
                      </a:lnSpc>
                      <a:spcAft>
                        <a:spcPts val="0"/>
                      </a:spcAft>
                    </a:pPr>
                    <a:r>
                      <a:rPr lang="es-ES" sz="1200" kern="5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a:t>B</a:t>
                    </a:r>
                  </a:p>
                </p:txBody>
              </p:sp>
              <p:cxnSp>
                <p:nvCxnSpPr>
                  <p:cNvPr id="16" name="Straight Arrow Connector 15">
                    <a:extLst>
                      <a:ext uri="{FF2B5EF4-FFF2-40B4-BE49-F238E27FC236}">
                        <a16:creationId xmlns:a16="http://schemas.microsoft.com/office/drawing/2014/main" id="{DCC8E38B-2A4C-4D00-A4E4-CD811FE37977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0" y="133350"/>
                    <a:ext cx="382270" cy="5270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Arrow Connector 16">
                    <a:extLst>
                      <a:ext uri="{FF2B5EF4-FFF2-40B4-BE49-F238E27FC236}">
                        <a16:creationId xmlns:a16="http://schemas.microsoft.com/office/drawing/2014/main" id="{EA10AEEC-763A-4A1C-B76D-D0B30CD1209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7150" y="285750"/>
                    <a:ext cx="510363" cy="3189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3B81095-7840-4B73-8908-1440EDB1AB3F}"/>
                  </a:ext>
                </a:extLst>
              </p:cNvPr>
              <p:cNvGrpSpPr/>
              <p:nvPr/>
            </p:nvGrpSpPr>
            <p:grpSpPr>
              <a:xfrm>
                <a:off x="2057400" y="495300"/>
                <a:ext cx="533400" cy="647700"/>
                <a:chOff x="0" y="0"/>
                <a:chExt cx="533400" cy="647700"/>
              </a:xfrm>
            </p:grpSpPr>
            <p:sp>
              <p:nvSpPr>
                <p:cNvPr id="9" name="Text Box 155">
                  <a:extLst>
                    <a:ext uri="{FF2B5EF4-FFF2-40B4-BE49-F238E27FC236}">
                      <a16:creationId xmlns:a16="http://schemas.microsoft.com/office/drawing/2014/main" id="{B7220D93-CF9E-4A90-9B05-23AFD2D8B5F9}"/>
                    </a:ext>
                  </a:extLst>
                </p:cNvPr>
                <p:cNvSpPr txBox="1"/>
                <p:nvPr/>
              </p:nvSpPr>
              <p:spPr>
                <a:xfrm>
                  <a:off x="85725" y="0"/>
                  <a:ext cx="447675" cy="3429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schemeClr val="bg1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indent="118745" algn="just">
                    <a:lnSpc>
                      <a:spcPts val="1500"/>
                    </a:lnSpc>
                    <a:spcAft>
                      <a:spcPts val="0"/>
                    </a:spcAft>
                  </a:pPr>
                  <a:r>
                    <a:rPr lang="es-ES" sz="1200" kern="5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rPr>
                    <a:t>D</a:t>
                  </a:r>
                </a:p>
              </p:txBody>
            </p: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D7EEB2BF-0180-4ECD-B244-F9497B22C193}"/>
                    </a:ext>
                  </a:extLst>
                </p:cNvPr>
                <p:cNvCxnSpPr/>
                <p:nvPr/>
              </p:nvCxnSpPr>
              <p:spPr>
                <a:xfrm flipH="1">
                  <a:off x="0" y="314325"/>
                  <a:ext cx="323850" cy="33337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B38302A-71A1-4D1E-B470-1F9F499E3341}"/>
                </a:ext>
              </a:extLst>
            </p:cNvPr>
            <p:cNvSpPr/>
            <p:nvPr/>
          </p:nvSpPr>
          <p:spPr>
            <a:xfrm>
              <a:off x="3810000" y="1390650"/>
              <a:ext cx="1743075" cy="1981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28962BCD-1A15-4390-A27C-40B2A6D8A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40000"/>
            <a:ext cx="9360000" cy="4384800"/>
          </a:xfrm>
        </p:spPr>
        <p:txBody>
          <a:bodyPr/>
          <a:lstStyle/>
          <a:p>
            <a:pPr marL="108000" indent="0">
              <a:buNone/>
            </a:pPr>
            <a:r>
              <a:rPr lang="en-GB" noProof="0" dirty="0"/>
              <a:t>A – Wire PCB; B – Bias plates; C – Alignment system</a:t>
            </a:r>
            <a:br>
              <a:rPr lang="en-GB" noProof="0" dirty="0"/>
            </a:br>
            <a:r>
              <a:rPr lang="en-GB" noProof="0" dirty="0"/>
              <a:t>D – Shaft; E – Shaft holding piece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53BB4-7E83-48FB-BCA0-08BE3C4AE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817813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BEC67-CC05-405C-AD4D-5E76C4A5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noProof="0" dirty="0"/>
              <a:t>Grid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82210-D440-4C84-BE12-35EB2BF22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40000"/>
            <a:ext cx="9360000" cy="1759074"/>
          </a:xfrm>
        </p:spPr>
        <p:txBody>
          <a:bodyPr/>
          <a:lstStyle/>
          <a:p>
            <a:pPr marL="108000" indent="0">
              <a:buNone/>
            </a:pPr>
            <a:r>
              <a:rPr lang="en-GB" dirty="0"/>
              <a:t>A – Wire PCB; B – Bias plates; C – Screws for bias wires D – Signal connector; E – Alignment system,</a:t>
            </a:r>
          </a:p>
          <a:p>
            <a:pPr marL="108000" indent="0">
              <a:buNone/>
            </a:pPr>
            <a:r>
              <a:rPr lang="en-GB" dirty="0"/>
              <a:t>F – Fork, G – Screws, H – Holes for precision pins</a:t>
            </a:r>
          </a:p>
          <a:p>
            <a:pPr marL="108000" indent="0">
              <a:buNone/>
            </a:pPr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294E2-9CCE-481E-8BA8-9E25B5EAF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24</a:t>
            </a:fld>
            <a:endParaRPr lang="es-E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47E747-79FC-43C4-B811-C7E98CCBFCCF}"/>
              </a:ext>
            </a:extLst>
          </p:cNvPr>
          <p:cNvGrpSpPr/>
          <p:nvPr/>
        </p:nvGrpSpPr>
        <p:grpSpPr>
          <a:xfrm>
            <a:off x="2043117" y="3559074"/>
            <a:ext cx="5993765" cy="3178768"/>
            <a:chOff x="0" y="0"/>
            <a:chExt cx="5994000" cy="317929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2AB4A5A-234D-4708-A817-BD66D8229FAD}"/>
                </a:ext>
              </a:extLst>
            </p:cNvPr>
            <p:cNvGrpSpPr/>
            <p:nvPr/>
          </p:nvGrpSpPr>
          <p:grpSpPr>
            <a:xfrm>
              <a:off x="0" y="0"/>
              <a:ext cx="5994000" cy="3179298"/>
              <a:chOff x="0" y="0"/>
              <a:chExt cx="5994000" cy="3179298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4537835-FA5D-4160-B6E3-EB4D201548FB}"/>
                  </a:ext>
                </a:extLst>
              </p:cNvPr>
              <p:cNvGrpSpPr/>
              <p:nvPr/>
            </p:nvGrpSpPr>
            <p:grpSpPr>
              <a:xfrm>
                <a:off x="0" y="0"/>
                <a:ext cx="5994000" cy="3179298"/>
                <a:chOff x="0" y="0"/>
                <a:chExt cx="5991278" cy="3178810"/>
              </a:xfrm>
            </p:grpSpPr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5CDA617D-3D70-4DCF-A258-2995F62D53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5201286" cy="31788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C5A17A8F-B0D7-412D-B012-3B5EB8936A9B}"/>
                    </a:ext>
                  </a:extLst>
                </p:cNvPr>
                <p:cNvGrpSpPr/>
                <p:nvPr/>
              </p:nvGrpSpPr>
              <p:grpSpPr>
                <a:xfrm>
                  <a:off x="2038162" y="19040"/>
                  <a:ext cx="3953116" cy="2872423"/>
                  <a:chOff x="66487" y="-57160"/>
                  <a:chExt cx="3953116" cy="2872423"/>
                </a:xfrm>
              </p:grpSpPr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A06561A2-50CD-462D-8933-874A83919713}"/>
                      </a:ext>
                    </a:extLst>
                  </p:cNvPr>
                  <p:cNvGrpSpPr/>
                  <p:nvPr/>
                </p:nvGrpSpPr>
                <p:grpSpPr>
                  <a:xfrm>
                    <a:off x="380981" y="-57160"/>
                    <a:ext cx="3638622" cy="2872423"/>
                    <a:chOff x="66656" y="-57160"/>
                    <a:chExt cx="3638622" cy="2872423"/>
                  </a:xfrm>
                </p:grpSpPr>
                <p:sp>
                  <p:nvSpPr>
                    <p:cNvPr id="48" name="Text Box 671227558">
                      <a:extLst>
                        <a:ext uri="{FF2B5EF4-FFF2-40B4-BE49-F238E27FC236}">
                          <a16:creationId xmlns:a16="http://schemas.microsoft.com/office/drawing/2014/main" id="{76BA2A47-2CB5-4007-9CA6-80994188ADD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05050" y="2453314"/>
                      <a:ext cx="438150" cy="361949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indent="11874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200" kern="50"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A</a:t>
                      </a:r>
                    </a:p>
                  </p:txBody>
                </p:sp>
                <p:sp>
                  <p:nvSpPr>
                    <p:cNvPr id="49" name="Text Box 671227560">
                      <a:extLst>
                        <a:ext uri="{FF2B5EF4-FFF2-40B4-BE49-F238E27FC236}">
                          <a16:creationId xmlns:a16="http://schemas.microsoft.com/office/drawing/2014/main" id="{D61A802A-524A-4A68-8DF5-D78B5FFEA27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38553" y="1523999"/>
                      <a:ext cx="466725" cy="30480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indent="11874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200" kern="50"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B</a:t>
                      </a:r>
                    </a:p>
                  </p:txBody>
                </p:sp>
                <p:sp>
                  <p:nvSpPr>
                    <p:cNvPr id="50" name="Text Box 671227564">
                      <a:extLst>
                        <a:ext uri="{FF2B5EF4-FFF2-40B4-BE49-F238E27FC236}">
                          <a16:creationId xmlns:a16="http://schemas.microsoft.com/office/drawing/2014/main" id="{0177E845-7B92-48DD-A318-49B29F436A5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52700" y="733425"/>
                      <a:ext cx="361950" cy="30480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indent="11874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200" kern="50"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51" name="Text Box 671227568">
                      <a:extLst>
                        <a:ext uri="{FF2B5EF4-FFF2-40B4-BE49-F238E27FC236}">
                          <a16:creationId xmlns:a16="http://schemas.microsoft.com/office/drawing/2014/main" id="{B60BBF05-2074-4C9C-8904-1C8722B3D73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28814" y="333374"/>
                      <a:ext cx="466725" cy="32385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indent="11874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200" kern="50"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D</a:t>
                      </a:r>
                    </a:p>
                  </p:txBody>
                </p:sp>
                <p:sp>
                  <p:nvSpPr>
                    <p:cNvPr id="52" name="Text Box 671227571">
                      <a:extLst>
                        <a:ext uri="{FF2B5EF4-FFF2-40B4-BE49-F238E27FC236}">
                          <a16:creationId xmlns:a16="http://schemas.microsoft.com/office/drawing/2014/main" id="{49FFACC9-241F-4E37-B64C-DB6DDECF7A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656" y="-57160"/>
                      <a:ext cx="371475" cy="31432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indent="11874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200" kern="50"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E</a:t>
                      </a:r>
                    </a:p>
                  </p:txBody>
                </p:sp>
              </p:grpSp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E9F9492A-866B-4E36-8A9F-E04D1992EE6D}"/>
                      </a:ext>
                    </a:extLst>
                  </p:cNvPr>
                  <p:cNvGrpSpPr/>
                  <p:nvPr/>
                </p:nvGrpSpPr>
                <p:grpSpPr>
                  <a:xfrm>
                    <a:off x="66487" y="257099"/>
                    <a:ext cx="3610163" cy="2267026"/>
                    <a:chOff x="66487" y="76124"/>
                    <a:chExt cx="3610163" cy="2267026"/>
                  </a:xfrm>
                </p:grpSpPr>
                <p:cxnSp>
                  <p:nvCxnSpPr>
                    <p:cNvPr id="40" name="Straight Arrow Connector 39">
                      <a:extLst>
                        <a:ext uri="{FF2B5EF4-FFF2-40B4-BE49-F238E27FC236}">
                          <a16:creationId xmlns:a16="http://schemas.microsoft.com/office/drawing/2014/main" id="{1D56E12C-A7BC-4422-A939-C4D0563A832B}"/>
                        </a:ext>
                      </a:extLst>
                    </p:cNvPr>
                    <p:cNvCxnSpPr/>
                    <p:nvPr/>
                  </p:nvCxnSpPr>
                  <p:spPr>
                    <a:xfrm flipH="1" flipV="1">
                      <a:off x="1428750" y="1333500"/>
                      <a:ext cx="1352550" cy="100965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Arrow Connector 40">
                      <a:extLst>
                        <a:ext uri="{FF2B5EF4-FFF2-40B4-BE49-F238E27FC236}">
                          <a16:creationId xmlns:a16="http://schemas.microsoft.com/office/drawing/2014/main" id="{6FD06154-A9B3-4CBE-9C14-035B5F6DF19C}"/>
                        </a:ext>
                      </a:extLst>
                    </p:cNvPr>
                    <p:cNvCxnSpPr/>
                    <p:nvPr/>
                  </p:nvCxnSpPr>
                  <p:spPr>
                    <a:xfrm flipH="1" flipV="1">
                      <a:off x="3105150" y="1219200"/>
                      <a:ext cx="542925" cy="219075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Arrow Connector 41">
                      <a:extLst>
                        <a:ext uri="{FF2B5EF4-FFF2-40B4-BE49-F238E27FC236}">
                          <a16:creationId xmlns:a16="http://schemas.microsoft.com/office/drawing/2014/main" id="{4538EFD6-A9F6-418B-B81D-E3304188D893}"/>
                        </a:ext>
                      </a:extLst>
                    </p:cNvPr>
                    <p:cNvCxnSpPr/>
                    <p:nvPr/>
                  </p:nvCxnSpPr>
                  <p:spPr>
                    <a:xfrm flipH="1" flipV="1">
                      <a:off x="3114675" y="1504950"/>
                      <a:ext cx="561975" cy="47625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Arrow Connector 42">
                      <a:extLst>
                        <a:ext uri="{FF2B5EF4-FFF2-40B4-BE49-F238E27FC236}">
                          <a16:creationId xmlns:a16="http://schemas.microsoft.com/office/drawing/2014/main" id="{FCC4C873-F8AE-4E4B-B958-A414ADF635B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314450" y="733425"/>
                      <a:ext cx="1647825" cy="409575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Arrow Connector 43">
                      <a:extLst>
                        <a:ext uri="{FF2B5EF4-FFF2-40B4-BE49-F238E27FC236}">
                          <a16:creationId xmlns:a16="http://schemas.microsoft.com/office/drawing/2014/main" id="{67DA6269-B622-4291-AC08-3ACE8234369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895475" y="819150"/>
                      <a:ext cx="1066800" cy="1171575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Arrow Connector 44">
                      <a:extLst>
                        <a:ext uri="{FF2B5EF4-FFF2-40B4-BE49-F238E27FC236}">
                          <a16:creationId xmlns:a16="http://schemas.microsoft.com/office/drawing/2014/main" id="{7003ADE3-4F3A-49A6-B685-95C5FDDB902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867025" y="904875"/>
                      <a:ext cx="190500" cy="26670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Arrow Connector 45">
                      <a:extLst>
                        <a:ext uri="{FF2B5EF4-FFF2-40B4-BE49-F238E27FC236}">
                          <a16:creationId xmlns:a16="http://schemas.microsoft.com/office/drawing/2014/main" id="{2A529226-96D2-4067-9BD0-C6D47D8D34C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962025" y="390525"/>
                      <a:ext cx="1076325" cy="504825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Arrow Connector 46">
                      <a:extLst>
                        <a:ext uri="{FF2B5EF4-FFF2-40B4-BE49-F238E27FC236}">
                          <a16:creationId xmlns:a16="http://schemas.microsoft.com/office/drawing/2014/main" id="{250062E9-B0AC-4128-BCCC-55DB56E26D3E}"/>
                        </a:ext>
                      </a:extLst>
                    </p:cNvPr>
                    <p:cNvCxnSpPr>
                      <a:stCxn id="52" idx="2"/>
                    </p:cNvCxnSpPr>
                    <p:nvPr/>
                  </p:nvCxnSpPr>
                  <p:spPr>
                    <a:xfrm flipH="1">
                      <a:off x="66487" y="76124"/>
                      <a:ext cx="500020" cy="219038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F213F446-21DB-42F7-AFFB-9D2E4AB59D06}"/>
                  </a:ext>
                </a:extLst>
              </p:cNvPr>
              <p:cNvCxnSpPr/>
              <p:nvPr/>
            </p:nvCxnSpPr>
            <p:spPr>
              <a:xfrm flipH="1">
                <a:off x="4517409" y="1003111"/>
                <a:ext cx="418589" cy="2659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0ED57D4E-2AC3-447B-970D-CF52392E7AAB}"/>
                  </a:ext>
                </a:extLst>
              </p:cNvPr>
              <p:cNvCxnSpPr/>
              <p:nvPr/>
            </p:nvCxnSpPr>
            <p:spPr>
              <a:xfrm flipH="1">
                <a:off x="3500651" y="1037230"/>
                <a:ext cx="1453487" cy="109864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 Box 1842110432">
              <a:extLst>
                <a:ext uri="{FF2B5EF4-FFF2-40B4-BE49-F238E27FC236}">
                  <a16:creationId xmlns:a16="http://schemas.microsoft.com/office/drawing/2014/main" id="{7C6850EA-2878-412B-895F-B8989F652BDB}"/>
                </a:ext>
              </a:extLst>
            </p:cNvPr>
            <p:cNvSpPr txBox="1"/>
            <p:nvPr/>
          </p:nvSpPr>
          <p:spPr>
            <a:xfrm>
              <a:off x="4169664" y="2830983"/>
              <a:ext cx="470848" cy="28660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18745" algn="just">
                <a:lnSpc>
                  <a:spcPts val="1500"/>
                </a:lnSpc>
                <a:spcAft>
                  <a:spcPts val="0"/>
                </a:spcAft>
              </a:pPr>
              <a:r>
                <a:rPr lang="es-ES" sz="1200" u="sng" kern="50">
                  <a:solidFill>
                    <a:srgbClr val="008080"/>
                  </a:solidFill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Mangal" panose="02040503050203030202" pitchFamily="18" charset="0"/>
                </a:rPr>
                <a:t>F</a:t>
              </a:r>
              <a:endParaRPr lang="es-ES" sz="1200" kern="50">
                <a:effectLst/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endParaRPr>
            </a:p>
          </p:txBody>
        </p:sp>
        <p:sp>
          <p:nvSpPr>
            <p:cNvPr id="28" name="Text Box 1842110433">
              <a:extLst>
                <a:ext uri="{FF2B5EF4-FFF2-40B4-BE49-F238E27FC236}">
                  <a16:creationId xmlns:a16="http://schemas.microsoft.com/office/drawing/2014/main" id="{35FAA98A-18BF-4ABF-AFBC-5C97B4BD5CE5}"/>
                </a:ext>
              </a:extLst>
            </p:cNvPr>
            <p:cNvSpPr txBox="1"/>
            <p:nvPr/>
          </p:nvSpPr>
          <p:spPr>
            <a:xfrm>
              <a:off x="4169664" y="2545690"/>
              <a:ext cx="470848" cy="28660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18745" algn="just">
                <a:lnSpc>
                  <a:spcPts val="1500"/>
                </a:lnSpc>
                <a:spcAft>
                  <a:spcPts val="0"/>
                </a:spcAft>
              </a:pPr>
              <a:r>
                <a:rPr lang="es-ES" sz="1200" u="sng" kern="50">
                  <a:solidFill>
                    <a:srgbClr val="008080"/>
                  </a:solidFill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Mangal" panose="02040503050203030202" pitchFamily="18" charset="0"/>
                </a:rPr>
                <a:t>H</a:t>
              </a:r>
              <a:endParaRPr lang="es-ES" sz="1200" kern="50">
                <a:effectLst/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46BBA25-F154-4777-94A9-3B752AABCCC7}"/>
                </a:ext>
              </a:extLst>
            </p:cNvPr>
            <p:cNvCxnSpPr/>
            <p:nvPr/>
          </p:nvCxnSpPr>
          <p:spPr>
            <a:xfrm flipH="1" flipV="1">
              <a:off x="3986784" y="2911450"/>
              <a:ext cx="361665" cy="272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D06A5DF-0911-494F-8DC5-FC8E9627D627}"/>
                </a:ext>
              </a:extLst>
            </p:cNvPr>
            <p:cNvCxnSpPr/>
            <p:nvPr/>
          </p:nvCxnSpPr>
          <p:spPr>
            <a:xfrm flipH="1" flipV="1">
              <a:off x="3686861" y="1675181"/>
              <a:ext cx="654742" cy="9075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 Box 1842110441">
              <a:extLst>
                <a:ext uri="{FF2B5EF4-FFF2-40B4-BE49-F238E27FC236}">
                  <a16:creationId xmlns:a16="http://schemas.microsoft.com/office/drawing/2014/main" id="{EA868988-004B-4338-8D82-57674F758745}"/>
                </a:ext>
              </a:extLst>
            </p:cNvPr>
            <p:cNvSpPr txBox="1"/>
            <p:nvPr/>
          </p:nvSpPr>
          <p:spPr>
            <a:xfrm>
              <a:off x="1272845" y="2457908"/>
              <a:ext cx="470848" cy="28660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18745" algn="just">
                <a:lnSpc>
                  <a:spcPts val="1500"/>
                </a:lnSpc>
                <a:spcAft>
                  <a:spcPts val="0"/>
                </a:spcAft>
              </a:pPr>
              <a:r>
                <a:rPr lang="es-ES" sz="1200" u="sng" kern="50">
                  <a:solidFill>
                    <a:srgbClr val="008080"/>
                  </a:solidFill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Mangal" panose="02040503050203030202" pitchFamily="18" charset="0"/>
                </a:rPr>
                <a:t>G</a:t>
              </a:r>
              <a:endParaRPr lang="es-ES" sz="1200" kern="50">
                <a:effectLst/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4001AD7-2122-4253-8274-CEE13A7AF5E1}"/>
                </a:ext>
              </a:extLst>
            </p:cNvPr>
            <p:cNvCxnSpPr/>
            <p:nvPr/>
          </p:nvCxnSpPr>
          <p:spPr>
            <a:xfrm flipV="1">
              <a:off x="1645920" y="1938528"/>
              <a:ext cx="422598" cy="5732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049896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BEA1-5962-4A10-AFA1-4C245F55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Alignment system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62282E-93E5-4358-867E-181353A75E13}"/>
              </a:ext>
            </a:extLst>
          </p:cNvPr>
          <p:cNvGrpSpPr/>
          <p:nvPr/>
        </p:nvGrpSpPr>
        <p:grpSpPr>
          <a:xfrm>
            <a:off x="1943968" y="2754433"/>
            <a:ext cx="6614945" cy="4251618"/>
            <a:chOff x="-2" y="2552700"/>
            <a:chExt cx="5165447" cy="28166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C50EDE-7BF0-4EF5-9877-4702906E92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4091" r="5" b="4"/>
            <a:stretch/>
          </p:blipFill>
          <p:spPr bwMode="auto">
            <a:xfrm>
              <a:off x="-2" y="2904472"/>
              <a:ext cx="5165447" cy="246489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DBD72EB-2121-484C-AB23-C9D3D6A41EAE}"/>
                </a:ext>
              </a:extLst>
            </p:cNvPr>
            <p:cNvGrpSpPr/>
            <p:nvPr/>
          </p:nvGrpSpPr>
          <p:grpSpPr>
            <a:xfrm>
              <a:off x="704850" y="3486150"/>
              <a:ext cx="1259205" cy="577850"/>
              <a:chOff x="0" y="0"/>
              <a:chExt cx="1259205" cy="577850"/>
            </a:xfrm>
          </p:grpSpPr>
          <p:sp>
            <p:nvSpPr>
              <p:cNvPr id="15" name="Cuadro de texto 2">
                <a:extLst>
                  <a:ext uri="{FF2B5EF4-FFF2-40B4-BE49-F238E27FC236}">
                    <a16:creationId xmlns:a16="http://schemas.microsoft.com/office/drawing/2014/main" id="{5DE25CF5-B1D7-4B1C-B80F-E3ED97055C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85750"/>
                <a:ext cx="445770" cy="292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indent="118745" algn="just">
                  <a:lnSpc>
                    <a:spcPts val="1500"/>
                  </a:lnSpc>
                  <a:spcAft>
                    <a:spcPts val="0"/>
                  </a:spcAft>
                </a:pPr>
                <a:r>
                  <a:rPr lang="en-GB" sz="1200" b="1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A</a:t>
                </a:r>
                <a:endParaRPr lang="es-ES" sz="1200" kern="5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</p:txBody>
          </p:sp>
          <p:cxnSp>
            <p:nvCxnSpPr>
              <p:cNvPr id="16" name="AutoShape 58">
                <a:extLst>
                  <a:ext uri="{FF2B5EF4-FFF2-40B4-BE49-F238E27FC236}">
                    <a16:creationId xmlns:a16="http://schemas.microsoft.com/office/drawing/2014/main" id="{A3CBA581-43ED-4362-8064-2AFE1077C84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57200" y="0"/>
                <a:ext cx="802005" cy="3524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D35AE58-CF7C-45B2-9B50-2160B922C33A}"/>
                </a:ext>
              </a:extLst>
            </p:cNvPr>
            <p:cNvGrpSpPr/>
            <p:nvPr/>
          </p:nvGrpSpPr>
          <p:grpSpPr>
            <a:xfrm>
              <a:off x="676275" y="2552700"/>
              <a:ext cx="990600" cy="400050"/>
              <a:chOff x="0" y="0"/>
              <a:chExt cx="990600" cy="400050"/>
            </a:xfrm>
          </p:grpSpPr>
          <p:sp>
            <p:nvSpPr>
              <p:cNvPr id="13" name="Cuadro de texto 2">
                <a:extLst>
                  <a:ext uri="{FF2B5EF4-FFF2-40B4-BE49-F238E27FC236}">
                    <a16:creationId xmlns:a16="http://schemas.microsoft.com/office/drawing/2014/main" id="{A9229F89-18B7-4EDC-A8E4-D2A38A8378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90525" cy="292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indent="118745" algn="just">
                  <a:lnSpc>
                    <a:spcPts val="1500"/>
                  </a:lnSpc>
                  <a:spcAft>
                    <a:spcPts val="0"/>
                  </a:spcAft>
                </a:pPr>
                <a:r>
                  <a:rPr lang="en-GB" sz="1200" b="1" kern="50" dirty="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B</a:t>
                </a:r>
                <a:endParaRPr lang="es-ES" sz="1200" kern="50" dirty="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</p:txBody>
          </p:sp>
          <p:cxnSp>
            <p:nvCxnSpPr>
              <p:cNvPr id="14" name="AutoShape 60">
                <a:extLst>
                  <a:ext uri="{FF2B5EF4-FFF2-40B4-BE49-F238E27FC236}">
                    <a16:creationId xmlns:a16="http://schemas.microsoft.com/office/drawing/2014/main" id="{C1068E6F-7736-40BD-AC02-0039CA2E203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4350" y="180975"/>
                <a:ext cx="476250" cy="21907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251CEF7-6EC7-4659-AF12-457F400CBEE8}"/>
                </a:ext>
              </a:extLst>
            </p:cNvPr>
            <p:cNvGrpSpPr/>
            <p:nvPr/>
          </p:nvGrpSpPr>
          <p:grpSpPr>
            <a:xfrm>
              <a:off x="542925" y="2943225"/>
              <a:ext cx="914400" cy="292100"/>
              <a:chOff x="0" y="0"/>
              <a:chExt cx="914400" cy="292100"/>
            </a:xfrm>
          </p:grpSpPr>
          <p:sp>
            <p:nvSpPr>
              <p:cNvPr id="11" name="Cuadro de texto 2">
                <a:extLst>
                  <a:ext uri="{FF2B5EF4-FFF2-40B4-BE49-F238E27FC236}">
                    <a16:creationId xmlns:a16="http://schemas.microsoft.com/office/drawing/2014/main" id="{04F92BE4-966F-4568-A8F3-A88487A818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438785" cy="292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indent="118745" algn="just">
                  <a:lnSpc>
                    <a:spcPts val="1500"/>
                  </a:lnSpc>
                  <a:spcAft>
                    <a:spcPts val="0"/>
                  </a:spcAft>
                </a:pPr>
                <a:r>
                  <a:rPr lang="en-GB" sz="1200" b="1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C</a:t>
                </a:r>
                <a:endParaRPr lang="es-ES" sz="1200" kern="5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</p:txBody>
          </p:sp>
          <p:cxnSp>
            <p:nvCxnSpPr>
              <p:cNvPr id="12" name="AutoShape 61">
                <a:extLst>
                  <a:ext uri="{FF2B5EF4-FFF2-40B4-BE49-F238E27FC236}">
                    <a16:creationId xmlns:a16="http://schemas.microsoft.com/office/drawing/2014/main" id="{455DA6D3-73EA-4046-B290-932BA5C4211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52450" y="200025"/>
                <a:ext cx="361950" cy="4571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E7FA5-4351-4F36-AFEC-5ABEB676F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40000"/>
            <a:ext cx="9360000" cy="1385669"/>
          </a:xfrm>
        </p:spPr>
        <p:txBody>
          <a:bodyPr/>
          <a:lstStyle/>
          <a:p>
            <a:pPr marL="108000" indent="0">
              <a:buNone/>
            </a:pPr>
            <a:r>
              <a:rPr lang="en-GB" dirty="0"/>
              <a:t>A – Precision Pin; B – Screw ; C – Guide </a:t>
            </a:r>
          </a:p>
          <a:p>
            <a:pPr marL="108000" indent="0">
              <a:buNone/>
            </a:pPr>
            <a:r>
              <a:rPr lang="en-GB" dirty="0"/>
              <a:t>(system similar to WS)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80AB2-6CC8-47FC-866A-55C643D2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754141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69FD6-2C30-4F82-A8C3-E29CA7F9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noProof="0" dirty="0"/>
              <a:t>Wires PCB design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6429C3-8D55-46E9-A46B-FEF26BE63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03573"/>
            <a:ext cx="6619738" cy="575339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F82A76-F516-459C-872A-3D80DF233867}"/>
              </a:ext>
            </a:extLst>
          </p:cNvPr>
          <p:cNvSpPr txBox="1"/>
          <p:nvPr/>
        </p:nvSpPr>
        <p:spPr>
          <a:xfrm>
            <a:off x="6979738" y="1619597"/>
            <a:ext cx="29571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24 Tungsten wires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35 µm diameter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~50 mm long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500 µm pitch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Covers 11.5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Glued with</a:t>
            </a:r>
            <a:br>
              <a:rPr lang="en-GB" sz="2400" dirty="0"/>
            </a:br>
            <a:r>
              <a:rPr lang="en-GB" sz="2400" dirty="0"/>
              <a:t>	H20E Epoxy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24 pin vacuum connector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9A7EB-C165-43C0-9BF7-2076F69D6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057898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FD311-FB16-43FD-BE99-9CE0A22D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Grid thermomechanical design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AEA5D1-1FB5-4179-9175-2384FA78BD4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800" y="2627709"/>
            <a:ext cx="4319905" cy="3418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DCCD78CB-0D92-47D9-98FB-C1A83A3E19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5314802"/>
                  </p:ext>
                </p:extLst>
              </p:nvPr>
            </p:nvGraphicFramePr>
            <p:xfrm>
              <a:off x="143768" y="1341755"/>
              <a:ext cx="4608512" cy="62179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08000">
                      <a:extLst>
                        <a:ext uri="{9D8B030D-6E8A-4147-A177-3AD203B41FA5}">
                          <a16:colId xmlns:a16="http://schemas.microsoft.com/office/drawing/2014/main" val="4116410321"/>
                        </a:ext>
                      </a:extLst>
                    </a:gridCol>
                    <a:gridCol w="1179727">
                      <a:extLst>
                        <a:ext uri="{9D8B030D-6E8A-4147-A177-3AD203B41FA5}">
                          <a16:colId xmlns:a16="http://schemas.microsoft.com/office/drawing/2014/main" val="2663693699"/>
                        </a:ext>
                      </a:extLst>
                    </a:gridCol>
                    <a:gridCol w="1179727">
                      <a:extLst>
                        <a:ext uri="{9D8B030D-6E8A-4147-A177-3AD203B41FA5}">
                          <a16:colId xmlns:a16="http://schemas.microsoft.com/office/drawing/2014/main" val="1893419517"/>
                        </a:ext>
                      </a:extLst>
                    </a:gridCol>
                    <a:gridCol w="841058">
                      <a:extLst>
                        <a:ext uri="{9D8B030D-6E8A-4147-A177-3AD203B41FA5}">
                          <a16:colId xmlns:a16="http://schemas.microsoft.com/office/drawing/2014/main" val="74171270"/>
                        </a:ext>
                      </a:extLst>
                    </a:gridCol>
                  </a:tblGrid>
                  <a:tr h="266945">
                    <a:tc gridSpan="2">
                      <a:txBody>
                        <a:bodyPr/>
                        <a:lstStyle/>
                        <a:p>
                          <a:pPr indent="-37465" algn="ct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Parameter</a:t>
                          </a:r>
                          <a:endParaRPr lang="es-ES" sz="2400" b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indent="-37465" algn="ct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Value</a:t>
                          </a:r>
                          <a:endParaRPr lang="es-ES" sz="2400" b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5340251"/>
                      </a:ext>
                    </a:extLst>
                  </a:tr>
                  <a:tr h="298351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Slit-Grid Distance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400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mm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3384347517"/>
                      </a:ext>
                    </a:extLst>
                  </a:tr>
                  <a:tr h="298351">
                    <a:tc rowSpan="5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Slit</a:t>
                          </a:r>
                          <a:endParaRPr lang="es-ES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σ</a:t>
                          </a:r>
                          <a:r>
                            <a:rPr lang="en-GB" sz="2400" baseline="-25000">
                              <a:effectLst/>
                            </a:rPr>
                            <a:t>x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3.30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mm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1776632451"/>
                      </a:ext>
                    </a:extLst>
                  </a:tr>
                  <a:tr h="298351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σ</a:t>
                          </a:r>
                          <a:r>
                            <a:rPr lang="en-GB" sz="2400" baseline="-25000">
                              <a:effectLst/>
                            </a:rPr>
                            <a:t>x’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6.65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mrad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4132829418"/>
                      </a:ext>
                    </a:extLst>
                  </a:tr>
                  <a:tr h="298351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σ</a:t>
                          </a:r>
                          <a:r>
                            <a:rPr lang="en-GB" sz="2400" baseline="-25000">
                              <a:effectLst/>
                            </a:rPr>
                            <a:t>y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3.98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mm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2372754257"/>
                      </a:ext>
                    </a:extLst>
                  </a:tr>
                  <a:tr h="298351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σ</a:t>
                          </a:r>
                          <a:r>
                            <a:rPr lang="en-GB" sz="2400" baseline="-25000">
                              <a:effectLst/>
                            </a:rPr>
                            <a:t>y’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10.08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mrad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3524765288"/>
                      </a:ext>
                    </a:extLst>
                  </a:tr>
                  <a:tr h="298351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I</a:t>
                          </a:r>
                          <a:r>
                            <a:rPr lang="en-GB" sz="2400" baseline="-25000">
                              <a:effectLst/>
                            </a:rPr>
                            <a:t>0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62.5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mA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656884023"/>
                      </a:ext>
                    </a:extLst>
                  </a:tr>
                  <a:tr h="298351">
                    <a:tc rowSpan="5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Grid</a:t>
                          </a:r>
                          <a:br>
                            <a:rPr lang="en-GB" sz="2400" dirty="0">
                              <a:effectLst/>
                            </a:rPr>
                          </a:br>
                          <a:r>
                            <a:rPr lang="en-GB" sz="2400" dirty="0">
                              <a:effectLst/>
                            </a:rPr>
                            <a:t>(Slit H.)</a:t>
                          </a:r>
                          <a:endParaRPr lang="es-ES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σ</a:t>
                          </a:r>
                          <a:r>
                            <a:rPr lang="en-GB" sz="2400" baseline="-25000">
                              <a:effectLst/>
                            </a:rPr>
                            <a:t>x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6.37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mm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3624975075"/>
                      </a:ext>
                    </a:extLst>
                  </a:tr>
                  <a:tr h="298351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σ</a:t>
                          </a:r>
                          <a:r>
                            <a:rPr lang="en-GB" sz="2400" baseline="-25000">
                              <a:effectLst/>
                            </a:rPr>
                            <a:t>x’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7.12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mrad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3700238654"/>
                      </a:ext>
                    </a:extLst>
                  </a:tr>
                  <a:tr h="298351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σ</a:t>
                          </a:r>
                          <a:r>
                            <a:rPr lang="en-GB" sz="2400" baseline="-25000">
                              <a:effectLst/>
                            </a:rPr>
                            <a:t>y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0.35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mm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2113254383"/>
                      </a:ext>
                    </a:extLst>
                  </a:tr>
                  <a:tr h="298351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σ</a:t>
                          </a:r>
                          <a:r>
                            <a:rPr lang="en-GB" sz="2400" baseline="-25000">
                              <a:effectLst/>
                            </a:rPr>
                            <a:t>y’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0.89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mrad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4090322724"/>
                      </a:ext>
                    </a:extLst>
                  </a:tr>
                  <a:tr h="277937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s-E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a:rPr lang="en-GB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0.56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mA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4205123265"/>
                      </a:ext>
                    </a:extLst>
                  </a:tr>
                  <a:tr h="298351">
                    <a:tc rowSpan="5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Grid</a:t>
                          </a:r>
                          <a:br>
                            <a:rPr lang="en-GB" sz="2400" dirty="0">
                              <a:effectLst/>
                            </a:rPr>
                          </a:br>
                          <a:r>
                            <a:rPr lang="en-GB" sz="2400" dirty="0">
                              <a:effectLst/>
                            </a:rPr>
                            <a:t>(Slit V.)</a:t>
                          </a:r>
                          <a:endParaRPr lang="es-ES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σ</a:t>
                          </a:r>
                          <a:r>
                            <a:rPr lang="en-GB" sz="2400" baseline="-25000">
                              <a:effectLst/>
                            </a:rPr>
                            <a:t>x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0.46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mm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4203963332"/>
                      </a:ext>
                    </a:extLst>
                  </a:tr>
                  <a:tr h="298351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σ</a:t>
                          </a:r>
                          <a:r>
                            <a:rPr lang="en-GB" sz="2400" baseline="-25000">
                              <a:effectLst/>
                            </a:rPr>
                            <a:t>x’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1.165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mrad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3511439533"/>
                      </a:ext>
                    </a:extLst>
                  </a:tr>
                  <a:tr h="298351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σ</a:t>
                          </a:r>
                          <a:r>
                            <a:rPr lang="en-GB" sz="2400" baseline="-25000">
                              <a:effectLst/>
                            </a:rPr>
                            <a:t>y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0.354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mm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3670255273"/>
                      </a:ext>
                    </a:extLst>
                  </a:tr>
                  <a:tr h="298351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σ</a:t>
                          </a:r>
                          <a:r>
                            <a:rPr lang="en-GB" sz="2400" baseline="-25000">
                              <a:effectLst/>
                            </a:rPr>
                            <a:t>y’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10.76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mrad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2370341673"/>
                      </a:ext>
                    </a:extLst>
                  </a:tr>
                  <a:tr h="298351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s-E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  <m:sup>
                                    <m:r>
                                      <a:rPr lang="en-GB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ES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0.68</a:t>
                          </a:r>
                          <a:endParaRPr lang="es-ES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mA</a:t>
                          </a:r>
                          <a:endParaRPr lang="es-ES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31828890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DCCD78CB-0D92-47D9-98FB-C1A83A3E19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5314802"/>
                  </p:ext>
                </p:extLst>
              </p:nvPr>
            </p:nvGraphicFramePr>
            <p:xfrm>
              <a:off x="143768" y="1341755"/>
              <a:ext cx="4608512" cy="62179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08000">
                      <a:extLst>
                        <a:ext uri="{9D8B030D-6E8A-4147-A177-3AD203B41FA5}">
                          <a16:colId xmlns:a16="http://schemas.microsoft.com/office/drawing/2014/main" val="4116410321"/>
                        </a:ext>
                      </a:extLst>
                    </a:gridCol>
                    <a:gridCol w="1179727">
                      <a:extLst>
                        <a:ext uri="{9D8B030D-6E8A-4147-A177-3AD203B41FA5}">
                          <a16:colId xmlns:a16="http://schemas.microsoft.com/office/drawing/2014/main" val="2663693699"/>
                        </a:ext>
                      </a:extLst>
                    </a:gridCol>
                    <a:gridCol w="1179727">
                      <a:extLst>
                        <a:ext uri="{9D8B030D-6E8A-4147-A177-3AD203B41FA5}">
                          <a16:colId xmlns:a16="http://schemas.microsoft.com/office/drawing/2014/main" val="1893419517"/>
                        </a:ext>
                      </a:extLst>
                    </a:gridCol>
                    <a:gridCol w="841058">
                      <a:extLst>
                        <a:ext uri="{9D8B030D-6E8A-4147-A177-3AD203B41FA5}">
                          <a16:colId xmlns:a16="http://schemas.microsoft.com/office/drawing/2014/main" val="74171270"/>
                        </a:ext>
                      </a:extLst>
                    </a:gridCol>
                  </a:tblGrid>
                  <a:tr h="365760">
                    <a:tc gridSpan="2">
                      <a:txBody>
                        <a:bodyPr/>
                        <a:lstStyle/>
                        <a:p>
                          <a:pPr indent="-37465" algn="ct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Parameter</a:t>
                          </a:r>
                          <a:endParaRPr lang="es-ES" sz="2400" b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indent="-37465" algn="ct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Value</a:t>
                          </a:r>
                          <a:endParaRPr lang="es-ES" sz="2400" b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5340251"/>
                      </a:ext>
                    </a:extLst>
                  </a:tr>
                  <a:tr h="365760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Slit-Grid Distance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400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mm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3384347517"/>
                      </a:ext>
                    </a:extLst>
                  </a:tr>
                  <a:tr h="365760">
                    <a:tc rowSpan="5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Slit</a:t>
                          </a:r>
                          <a:endParaRPr lang="es-ES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σ</a:t>
                          </a:r>
                          <a:r>
                            <a:rPr lang="en-GB" sz="2400" baseline="-25000">
                              <a:effectLst/>
                            </a:rPr>
                            <a:t>x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3.30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mm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1776632451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σ</a:t>
                          </a:r>
                          <a:r>
                            <a:rPr lang="en-GB" sz="2400" baseline="-25000">
                              <a:effectLst/>
                            </a:rPr>
                            <a:t>x’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6.65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mrad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4132829418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σ</a:t>
                          </a:r>
                          <a:r>
                            <a:rPr lang="en-GB" sz="2400" baseline="-25000">
                              <a:effectLst/>
                            </a:rPr>
                            <a:t>y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3.98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mm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2372754257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σ</a:t>
                          </a:r>
                          <a:r>
                            <a:rPr lang="en-GB" sz="2400" baseline="-25000">
                              <a:effectLst/>
                            </a:rPr>
                            <a:t>y’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10.08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mrad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3524765288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I</a:t>
                          </a:r>
                          <a:r>
                            <a:rPr lang="en-GB" sz="2400" baseline="-25000">
                              <a:effectLst/>
                            </a:rPr>
                            <a:t>0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62.5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mA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656884023"/>
                      </a:ext>
                    </a:extLst>
                  </a:tr>
                  <a:tr h="365760">
                    <a:tc rowSpan="5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Grid</a:t>
                          </a:r>
                          <a:br>
                            <a:rPr lang="en-GB" sz="2400" dirty="0">
                              <a:effectLst/>
                            </a:rPr>
                          </a:br>
                          <a:r>
                            <a:rPr lang="en-GB" sz="2400" dirty="0">
                              <a:effectLst/>
                            </a:rPr>
                            <a:t>(Slit H.)</a:t>
                          </a:r>
                          <a:endParaRPr lang="es-ES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σ</a:t>
                          </a:r>
                          <a:r>
                            <a:rPr lang="en-GB" sz="2400" baseline="-25000">
                              <a:effectLst/>
                            </a:rPr>
                            <a:t>x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6.37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mm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3624975075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σ</a:t>
                          </a:r>
                          <a:r>
                            <a:rPr lang="en-GB" sz="2400" baseline="-25000">
                              <a:effectLst/>
                            </a:rPr>
                            <a:t>x’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7.12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mrad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3700238654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σ</a:t>
                          </a:r>
                          <a:r>
                            <a:rPr lang="en-GB" sz="2400" baseline="-25000">
                              <a:effectLst/>
                            </a:rPr>
                            <a:t>y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0.35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mm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2113254383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σ</a:t>
                          </a:r>
                          <a:r>
                            <a:rPr lang="en-GB" sz="2400" baseline="-25000">
                              <a:effectLst/>
                            </a:rPr>
                            <a:t>y’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0.89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mrad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4090322724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b">
                        <a:blipFill>
                          <a:blip r:embed="rId3"/>
                          <a:stretch>
                            <a:fillRect l="-119588" t="-1126667" r="-173196" b="-5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0.56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mA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4205123265"/>
                      </a:ext>
                    </a:extLst>
                  </a:tr>
                  <a:tr h="365760">
                    <a:tc rowSpan="5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Grid</a:t>
                          </a:r>
                          <a:br>
                            <a:rPr lang="en-GB" sz="2400" dirty="0">
                              <a:effectLst/>
                            </a:rPr>
                          </a:br>
                          <a:r>
                            <a:rPr lang="en-GB" sz="2400" dirty="0">
                              <a:effectLst/>
                            </a:rPr>
                            <a:t>(Slit V.)</a:t>
                          </a:r>
                          <a:endParaRPr lang="es-ES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σ</a:t>
                          </a:r>
                          <a:r>
                            <a:rPr lang="en-GB" sz="2400" baseline="-25000">
                              <a:effectLst/>
                            </a:rPr>
                            <a:t>x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0.46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mm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4203963332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σ</a:t>
                          </a:r>
                          <a:r>
                            <a:rPr lang="en-GB" sz="2400" baseline="-25000">
                              <a:effectLst/>
                            </a:rPr>
                            <a:t>x’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1.165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mrad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3511439533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σ</a:t>
                          </a:r>
                          <a:r>
                            <a:rPr lang="en-GB" sz="2400" baseline="-25000">
                              <a:effectLst/>
                            </a:rPr>
                            <a:t>y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0.354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mm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3670255273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2400">
                              <a:effectLst/>
                            </a:rPr>
                            <a:t>σ</a:t>
                          </a:r>
                          <a:r>
                            <a:rPr lang="en-GB" sz="2400" baseline="-25000">
                              <a:effectLst/>
                            </a:rPr>
                            <a:t>y’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10.76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mrad</a:t>
                          </a:r>
                          <a:endParaRPr lang="es-E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2370341673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 anchor="b">
                        <a:blipFill>
                          <a:blip r:embed="rId3"/>
                          <a:stretch>
                            <a:fillRect l="-119588" t="-1626667" r="-173196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0.68</a:t>
                          </a:r>
                          <a:endParaRPr lang="es-ES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mA</a:t>
                          </a:r>
                          <a:endParaRPr lang="es-ES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31828890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937895-7161-45D0-9A31-61EB60FD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918393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FD311-FB16-43FD-BE99-9CE0A22D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Grid thermomechanical design</a:t>
            </a:r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35E3AF-B613-4062-B3AC-3325B63683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9" y="2699717"/>
            <a:ext cx="4319905" cy="3239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C7C1B4-895B-493E-9271-B705F14FE58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337" y="2675274"/>
            <a:ext cx="4319905" cy="32397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A9FEBB-F477-4EBD-B9F8-68E78539D905}"/>
              </a:ext>
            </a:extLst>
          </p:cNvPr>
          <p:cNvSpPr txBox="1"/>
          <p:nvPr/>
        </p:nvSpPr>
        <p:spPr>
          <a:xfrm>
            <a:off x="503808" y="1475582"/>
            <a:ext cx="4319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Temperature evolution</a:t>
            </a:r>
            <a:endParaRPr lang="es-E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424D6F-13BA-4841-A2D1-8248298B87E8}"/>
              </a:ext>
            </a:extLst>
          </p:cNvPr>
          <p:cNvSpPr txBox="1"/>
          <p:nvPr/>
        </p:nvSpPr>
        <p:spPr>
          <a:xfrm>
            <a:off x="5256337" y="1475582"/>
            <a:ext cx="4319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Temperature distribution</a:t>
            </a:r>
            <a:endParaRPr lang="es-E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AFE7F-715A-4F9A-8664-AD47C37AE58F}"/>
              </a:ext>
            </a:extLst>
          </p:cNvPr>
          <p:cNvSpPr txBox="1"/>
          <p:nvPr/>
        </p:nvSpPr>
        <p:spPr>
          <a:xfrm>
            <a:off x="503807" y="6300118"/>
            <a:ext cx="9215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Temperature below thermionic limit </a:t>
            </a:r>
            <a:r>
              <a:rPr lang="es-ES" sz="2800" dirty="0"/>
              <a:t>&lt; </a:t>
            </a:r>
            <a:r>
              <a:rPr lang="en-GB" sz="2800" dirty="0"/>
              <a:t>1500 K</a:t>
            </a:r>
          </a:p>
          <a:p>
            <a:r>
              <a:rPr lang="en-GB" sz="2800" dirty="0"/>
              <a:t>Wire Pretension &gt; 40 g (0.4 N)</a:t>
            </a:r>
            <a:endParaRPr lang="es-E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C1E5F-E4FC-4FA9-B244-399E7A918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056919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2BF18-77AC-4876-AF25-C310275AF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noProof="0" dirty="0"/>
              <a:t>Wires PCB Prototype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5E2387-330E-4CC6-BE0C-2BD892B58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8" y="2771725"/>
            <a:ext cx="5861497" cy="438467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FE9FCA-4C77-45FA-BC5A-66C3EE93E41E}"/>
              </a:ext>
            </a:extLst>
          </p:cNvPr>
          <p:cNvSpPr txBox="1"/>
          <p:nvPr/>
        </p:nvSpPr>
        <p:spPr>
          <a:xfrm>
            <a:off x="611508" y="1421508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Distance between wires: 500 ± 50 µm </a:t>
            </a:r>
          </a:p>
          <a:p>
            <a:r>
              <a:rPr lang="en-GB" sz="3200" dirty="0"/>
              <a:t>100 g of preload tension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27D74-6933-456B-B304-7278103E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77478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noProof="0" dirty="0"/>
              <a:t>L4 Requirements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3</a:t>
            </a:fld>
            <a:endParaRPr lang="en-IN" dirty="0"/>
          </a:p>
        </p:txBody>
      </p:sp>
      <p:sp>
        <p:nvSpPr>
          <p:cNvPr id="14" name="13 Rectángulo"/>
          <p:cNvSpPr/>
          <p:nvPr/>
        </p:nvSpPr>
        <p:spPr>
          <a:xfrm>
            <a:off x="81285" y="3275782"/>
            <a:ext cx="360040" cy="2880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BB8E2D-4E48-42AF-BB16-B7CCCB6A4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78171"/>
              </p:ext>
            </p:extLst>
          </p:nvPr>
        </p:nvGraphicFramePr>
        <p:xfrm>
          <a:off x="348912" y="1475581"/>
          <a:ext cx="9226728" cy="54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7008">
                  <a:extLst>
                    <a:ext uri="{9D8B030D-6E8A-4147-A177-3AD203B41FA5}">
                      <a16:colId xmlns:a16="http://schemas.microsoft.com/office/drawing/2014/main" val="2597800532"/>
                    </a:ext>
                  </a:extLst>
                </a:gridCol>
                <a:gridCol w="1452475">
                  <a:extLst>
                    <a:ext uri="{9D8B030D-6E8A-4147-A177-3AD203B41FA5}">
                      <a16:colId xmlns:a16="http://schemas.microsoft.com/office/drawing/2014/main" val="2229865675"/>
                    </a:ext>
                  </a:extLst>
                </a:gridCol>
                <a:gridCol w="2386605">
                  <a:extLst>
                    <a:ext uri="{9D8B030D-6E8A-4147-A177-3AD203B41FA5}">
                      <a16:colId xmlns:a16="http://schemas.microsoft.com/office/drawing/2014/main" val="3253236797"/>
                    </a:ext>
                  </a:extLst>
                </a:gridCol>
                <a:gridCol w="3540640">
                  <a:extLst>
                    <a:ext uri="{9D8B030D-6E8A-4147-A177-3AD203B41FA5}">
                      <a16:colId xmlns:a16="http://schemas.microsoft.com/office/drawing/2014/main" val="639868609"/>
                    </a:ext>
                  </a:extLst>
                </a:gridCol>
              </a:tblGrid>
              <a:tr h="60907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50" dirty="0">
                          <a:effectLst/>
                        </a:rPr>
                        <a:t>User Defined ID</a:t>
                      </a:r>
                      <a:endParaRPr lang="es-ES" sz="14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8906" marR="589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50" dirty="0">
                          <a:effectLst/>
                        </a:rPr>
                        <a:t>DOORS-ID</a:t>
                      </a:r>
                      <a:endParaRPr lang="es-ES" sz="14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8906" marR="589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50" dirty="0">
                          <a:effectLst/>
                        </a:rPr>
                        <a:t>Name</a:t>
                      </a:r>
                      <a:endParaRPr lang="es-ES" sz="14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8906" marR="5890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50" dirty="0">
                          <a:effectLst/>
                        </a:rPr>
                        <a:t>Description</a:t>
                      </a:r>
                      <a:endParaRPr lang="es-ES" sz="14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8906" marR="58906" marT="0" marB="0" anchor="ctr"/>
                </a:tc>
                <a:extLst>
                  <a:ext uri="{0D108BD9-81ED-4DB2-BD59-A6C34878D82A}">
                    <a16:rowId xmlns:a16="http://schemas.microsoft.com/office/drawing/2014/main" val="1503654838"/>
                  </a:ext>
                </a:extLst>
              </a:tr>
              <a:tr h="872989">
                <a:tc>
                  <a:txBody>
                    <a:bodyPr/>
                    <a:lstStyle/>
                    <a:p>
                      <a:endParaRPr lang="es-E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906" marR="58906" marT="0" marB="0" anchor="ctr"/>
                </a:tc>
                <a:tc>
                  <a:txBody>
                    <a:bodyPr/>
                    <a:lstStyle/>
                    <a:p>
                      <a:endParaRPr lang="es-E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906" marR="58906" marT="0" marB="0" anchor="ctr"/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kern="0" dirty="0">
                          <a:effectLst/>
                        </a:rPr>
                        <a:t>MEBT transverse phase space measurement</a:t>
                      </a:r>
                      <a:endParaRPr lang="es-ES" sz="14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8906" marR="58906" marT="0" marB="0" anchor="ctr"/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kern="0" dirty="0">
                          <a:effectLst/>
                        </a:rPr>
                        <a:t>The beam distribution in transverse phase space shall be measured in the MEBT section. The measurement can be invasive.</a:t>
                      </a:r>
                      <a:endParaRPr lang="es-ES" sz="14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8906" marR="58906" marT="0" marB="0" anchor="ctr"/>
                </a:tc>
                <a:extLst>
                  <a:ext uri="{0D108BD9-81ED-4DB2-BD59-A6C34878D82A}">
                    <a16:rowId xmlns:a16="http://schemas.microsoft.com/office/drawing/2014/main" val="1121869591"/>
                  </a:ext>
                </a:extLst>
              </a:tr>
              <a:tr h="1097389">
                <a:tc>
                  <a:txBody>
                    <a:bodyPr/>
                    <a:lstStyle/>
                    <a:p>
                      <a:pPr indent="11874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kern="0" dirty="0">
                          <a:effectLst/>
                        </a:rPr>
                        <a:t>MEBT-L4-PBI-110</a:t>
                      </a:r>
                      <a:endParaRPr lang="es-ES" sz="14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8906" marR="58906" marT="0" marB="0" anchor="ctr"/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kern="0" dirty="0">
                          <a:effectLst/>
                        </a:rPr>
                        <a:t>MEBT.PBI-54</a:t>
                      </a:r>
                      <a:endParaRPr lang="es-ES" sz="14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8906" marR="58906" marT="0" marB="0" anchor="ctr"/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kern="0" dirty="0">
                          <a:effectLst/>
                        </a:rPr>
                        <a:t>MEBT transverse phase space measurement planes</a:t>
                      </a:r>
                      <a:endParaRPr lang="es-ES" sz="14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8906" marR="58906" marT="0" marB="0" anchor="ctr"/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kern="0" dirty="0">
                          <a:effectLst/>
                        </a:rPr>
                        <a:t>The transverse phase space measurement shall consist of one horizontal and one vertical measurement. Both measurements shall independently fulfil all requirements.</a:t>
                      </a:r>
                      <a:endParaRPr lang="es-ES" sz="14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8906" marR="58906" marT="0" marB="0" anchor="ctr"/>
                </a:tc>
                <a:extLst>
                  <a:ext uri="{0D108BD9-81ED-4DB2-BD59-A6C34878D82A}">
                    <a16:rowId xmlns:a16="http://schemas.microsoft.com/office/drawing/2014/main" val="1162145447"/>
                  </a:ext>
                </a:extLst>
              </a:tr>
              <a:tr h="939312">
                <a:tc>
                  <a:txBody>
                    <a:bodyPr/>
                    <a:lstStyle/>
                    <a:p>
                      <a:pPr indent="11874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kern="0" dirty="0">
                          <a:effectLst/>
                        </a:rPr>
                        <a:t>MEBT-L4-PBI-120</a:t>
                      </a:r>
                      <a:endParaRPr lang="es-ES" sz="14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8906" marR="58906" marT="0" marB="0" anchor="ctr"/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kern="0" dirty="0">
                          <a:effectLst/>
                        </a:rPr>
                        <a:t>MEBT.PBI-55</a:t>
                      </a:r>
                      <a:endParaRPr lang="es-ES" sz="14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8906" marR="58906" marT="0" marB="0" anchor="ctr"/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kern="0" dirty="0">
                          <a:effectLst/>
                        </a:rPr>
                        <a:t>MEBT transverse phase space 95% emittance measurement error</a:t>
                      </a:r>
                      <a:endParaRPr lang="es-ES" sz="14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8906" marR="58906" marT="0" marB="0" anchor="ctr"/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kern="0" dirty="0">
                          <a:effectLst/>
                        </a:rPr>
                        <a:t>The transverse emittance containing 95% of the beam shall be measured with a total measurement error of less than ±10 % of the measured value.</a:t>
                      </a:r>
                      <a:endParaRPr lang="es-ES" sz="14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8906" marR="58906" marT="0" marB="0" anchor="ctr"/>
                </a:tc>
                <a:extLst>
                  <a:ext uri="{0D108BD9-81ED-4DB2-BD59-A6C34878D82A}">
                    <a16:rowId xmlns:a16="http://schemas.microsoft.com/office/drawing/2014/main" val="2164410319"/>
                  </a:ext>
                </a:extLst>
              </a:tr>
              <a:tr h="905903">
                <a:tc>
                  <a:txBody>
                    <a:bodyPr/>
                    <a:lstStyle/>
                    <a:p>
                      <a:endParaRPr lang="es-E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906" marR="58906" marT="0" marB="0" anchor="ctr"/>
                </a:tc>
                <a:tc>
                  <a:txBody>
                    <a:bodyPr/>
                    <a:lstStyle/>
                    <a:p>
                      <a:endParaRPr lang="es-E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906" marR="58906" marT="0" marB="0" anchor="ctr"/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kern="0" dirty="0">
                          <a:effectLst/>
                        </a:rPr>
                        <a:t>MEBT transverse phase space RMS emittance measurement error</a:t>
                      </a:r>
                      <a:endParaRPr lang="es-ES" sz="14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8906" marR="58906" marT="0" marB="0" anchor="ctr"/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kern="0" dirty="0">
                          <a:effectLst/>
                        </a:rPr>
                        <a:t>The transverse RMS emittance shall be measured with a total measurement error of less than ±10 % of the measured value.</a:t>
                      </a:r>
                      <a:endParaRPr lang="es-ES" sz="14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8906" marR="58906" marT="0" marB="0" anchor="ctr"/>
                </a:tc>
                <a:extLst>
                  <a:ext uri="{0D108BD9-81ED-4DB2-BD59-A6C34878D82A}">
                    <a16:rowId xmlns:a16="http://schemas.microsoft.com/office/drawing/2014/main" val="981407782"/>
                  </a:ext>
                </a:extLst>
              </a:tr>
              <a:tr h="975933">
                <a:tc>
                  <a:txBody>
                    <a:bodyPr/>
                    <a:lstStyle/>
                    <a:p>
                      <a:endParaRPr lang="es-E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906" marR="58906" marT="0" marB="0" anchor="ctr"/>
                </a:tc>
                <a:tc>
                  <a:txBody>
                    <a:bodyPr/>
                    <a:lstStyle/>
                    <a:p>
                      <a:endParaRPr lang="es-E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906" marR="58906" marT="0" marB="0" anchor="ctr"/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kern="0" dirty="0">
                          <a:effectLst/>
                        </a:rPr>
                        <a:t>MEBT transverse phase space measurement dynamic range</a:t>
                      </a:r>
                      <a:endParaRPr lang="es-ES" sz="14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8906" marR="58906" marT="0" marB="0" anchor="ctr"/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kern="0" dirty="0">
                          <a:effectLst/>
                        </a:rPr>
                        <a:t>The transverse phase space measurement shall have a dynamic range of 1000.</a:t>
                      </a:r>
                      <a:endParaRPr lang="es-ES" sz="14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8906" marR="58906" marT="0" marB="0" anchor="ctr"/>
                </a:tc>
                <a:extLst>
                  <a:ext uri="{0D108BD9-81ED-4DB2-BD59-A6C34878D82A}">
                    <a16:rowId xmlns:a16="http://schemas.microsoft.com/office/drawing/2014/main" val="298843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411F8-A036-4FFA-A8CC-F640530D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noProof="0" dirty="0"/>
              <a:t>Grid actuator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917AF7-FDAB-4AF0-9C99-0470A375CA3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7592" y="1359745"/>
            <a:ext cx="7344816" cy="61999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32E7D0-2043-48FB-A100-13D7CFFD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433684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F6AAA-5870-4D79-B354-C2E1F3A48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Small differences with Slit actuator</a:t>
            </a:r>
            <a:endParaRPr lang="en-GB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9781C6-56C7-463A-84B1-834D8B6D73D3}"/>
              </a:ext>
            </a:extLst>
          </p:cNvPr>
          <p:cNvGrpSpPr/>
          <p:nvPr/>
        </p:nvGrpSpPr>
        <p:grpSpPr>
          <a:xfrm>
            <a:off x="957929" y="2123653"/>
            <a:ext cx="4344698" cy="4226332"/>
            <a:chOff x="0" y="0"/>
            <a:chExt cx="4346575" cy="42265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67B018-A940-4C62-BD4C-EBDCF684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6475" y="0"/>
              <a:ext cx="2070100" cy="422656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9135209-EAF2-4787-8257-1FBBFC47F4A7}"/>
                </a:ext>
              </a:extLst>
            </p:cNvPr>
            <p:cNvGrpSpPr/>
            <p:nvPr/>
          </p:nvGrpSpPr>
          <p:grpSpPr>
            <a:xfrm>
              <a:off x="0" y="1295400"/>
              <a:ext cx="2863850" cy="1815540"/>
              <a:chOff x="0" y="0"/>
              <a:chExt cx="2863850" cy="181554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481FA52-CA94-46EE-9797-982A5CDCF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718945" cy="16630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07ACF3E-6F95-4DCF-8F11-395FFF02C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1250" y="390525"/>
                <a:ext cx="482600" cy="49784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11" name="AutoShape 126">
                <a:extLst>
                  <a:ext uri="{FF2B5EF4-FFF2-40B4-BE49-F238E27FC236}">
                    <a16:creationId xmlns:a16="http://schemas.microsoft.com/office/drawing/2014/main" id="{6CC34B5B-9337-4ABC-9882-53D29D32F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818229">
                <a:off x="1809750" y="590550"/>
                <a:ext cx="467995" cy="204470"/>
              </a:xfrm>
              <a:prstGeom prst="rightArrow">
                <a:avLst>
                  <a:gd name="adj1" fmla="val 50000"/>
                  <a:gd name="adj2" fmla="val 57220"/>
                </a:avLst>
              </a:prstGeom>
              <a:solidFill>
                <a:srgbClr val="5B9BD5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12" name="Cuadro de texto 2">
                <a:extLst>
                  <a:ext uri="{FF2B5EF4-FFF2-40B4-BE49-F238E27FC236}">
                    <a16:creationId xmlns:a16="http://schemas.microsoft.com/office/drawing/2014/main" id="{C21F9346-17A2-4FE4-AE12-87FF0CF8BF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1648" y="1533513"/>
                <a:ext cx="336060" cy="2820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indent="118745" algn="just">
                  <a:lnSpc>
                    <a:spcPts val="1500"/>
                  </a:lnSpc>
                  <a:spcAft>
                    <a:spcPts val="0"/>
                  </a:spcAft>
                </a:pPr>
                <a:r>
                  <a:rPr lang="en-GB" sz="1200" b="1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A</a:t>
                </a:r>
                <a:endParaRPr lang="es-ES" sz="1200" kern="5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</p:txBody>
          </p:sp>
          <p:cxnSp>
            <p:nvCxnSpPr>
              <p:cNvPr id="13" name="AutoShape 128">
                <a:extLst>
                  <a:ext uri="{FF2B5EF4-FFF2-40B4-BE49-F238E27FC236}">
                    <a16:creationId xmlns:a16="http://schemas.microsoft.com/office/drawing/2014/main" id="{E084A725-009D-4FA0-9D8B-A8BA35CF773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266825" y="771525"/>
                <a:ext cx="704850" cy="8096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7622DA1-58D7-42E3-B2CB-A8E433BF147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609" y="2070273"/>
            <a:ext cx="4277839" cy="4384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2D9859-F37F-42D1-983D-C71C47198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848830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07C62-2CA8-48FA-B571-EC1DC3E9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noProof="0" dirty="0"/>
              <a:t>Cabling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0AF271-28EB-4C89-9496-F3B783B767FE}"/>
              </a:ext>
            </a:extLst>
          </p:cNvPr>
          <p:cNvGrpSpPr/>
          <p:nvPr/>
        </p:nvGrpSpPr>
        <p:grpSpPr>
          <a:xfrm>
            <a:off x="1223888" y="2339677"/>
            <a:ext cx="6912144" cy="4860332"/>
            <a:chOff x="0" y="0"/>
            <a:chExt cx="3837600" cy="21281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AE37522-CDF2-484C-8ADA-97B3F0CAE033}"/>
                </a:ext>
              </a:extLst>
            </p:cNvPr>
            <p:cNvGrpSpPr/>
            <p:nvPr/>
          </p:nvGrpSpPr>
          <p:grpSpPr>
            <a:xfrm>
              <a:off x="0" y="0"/>
              <a:ext cx="3837600" cy="2128110"/>
              <a:chOff x="0" y="0"/>
              <a:chExt cx="3837305" cy="212788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110208C-17C2-47F1-AA1A-71A5D8CF49C9}"/>
                  </a:ext>
                </a:extLst>
              </p:cNvPr>
              <p:cNvGrpSpPr/>
              <p:nvPr/>
            </p:nvGrpSpPr>
            <p:grpSpPr>
              <a:xfrm>
                <a:off x="0" y="0"/>
                <a:ext cx="3837305" cy="2127885"/>
                <a:chOff x="0" y="0"/>
                <a:chExt cx="3837305" cy="2127885"/>
              </a:xfrm>
            </p:grpSpPr>
            <p:pic>
              <p:nvPicPr>
                <p:cNvPr id="13" name="Imagen 151">
                  <a:extLst>
                    <a:ext uri="{FF2B5EF4-FFF2-40B4-BE49-F238E27FC236}">
                      <a16:creationId xmlns:a16="http://schemas.microsoft.com/office/drawing/2014/main" id="{D3469132-45AC-4504-8BD5-07C1035B88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3837305" cy="212788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767EFFE-9E04-4D83-B7C7-434AA1D0C2C9}"/>
                    </a:ext>
                  </a:extLst>
                </p:cNvPr>
                <p:cNvSpPr/>
                <p:nvPr/>
              </p:nvSpPr>
              <p:spPr>
                <a:xfrm>
                  <a:off x="2426067" y="898543"/>
                  <a:ext cx="1104680" cy="655408"/>
                </a:xfrm>
                <a:custGeom>
                  <a:avLst/>
                  <a:gdLst>
                    <a:gd name="connsiteX0" fmla="*/ 1104680 w 1104680"/>
                    <a:gd name="connsiteY0" fmla="*/ 89855 h 655408"/>
                    <a:gd name="connsiteX1" fmla="*/ 850973 w 1104680"/>
                    <a:gd name="connsiteY1" fmla="*/ 0 h 655408"/>
                    <a:gd name="connsiteX2" fmla="*/ 0 w 1104680"/>
                    <a:gd name="connsiteY2" fmla="*/ 79283 h 655408"/>
                    <a:gd name="connsiteX3" fmla="*/ 116282 w 1104680"/>
                    <a:gd name="connsiteY3" fmla="*/ 565554 h 655408"/>
                    <a:gd name="connsiteX4" fmla="*/ 380559 w 1104680"/>
                    <a:gd name="connsiteY4" fmla="*/ 655408 h 655408"/>
                    <a:gd name="connsiteX5" fmla="*/ 1104680 w 1104680"/>
                    <a:gd name="connsiteY5" fmla="*/ 89855 h 655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4680" h="655408">
                      <a:moveTo>
                        <a:pt x="1104680" y="89855"/>
                      </a:moveTo>
                      <a:lnTo>
                        <a:pt x="850973" y="0"/>
                      </a:lnTo>
                      <a:lnTo>
                        <a:pt x="0" y="79283"/>
                      </a:lnTo>
                      <a:lnTo>
                        <a:pt x="116282" y="565554"/>
                      </a:lnTo>
                      <a:lnTo>
                        <a:pt x="380559" y="655408"/>
                      </a:lnTo>
                      <a:lnTo>
                        <a:pt x="1104680" y="89855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C0621D8-33E8-4F54-821A-71F13C0F2E42}"/>
                  </a:ext>
                </a:extLst>
              </p:cNvPr>
              <p:cNvCxnSpPr/>
              <p:nvPr/>
            </p:nvCxnSpPr>
            <p:spPr>
              <a:xfrm flipH="1" flipV="1">
                <a:off x="1800225" y="733425"/>
                <a:ext cx="647700" cy="2667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F1C0916-5FCE-40F4-B2A3-05C5996811A2}"/>
                </a:ext>
              </a:extLst>
            </p:cNvPr>
            <p:cNvGrpSpPr/>
            <p:nvPr/>
          </p:nvGrpSpPr>
          <p:grpSpPr>
            <a:xfrm>
              <a:off x="1783533" y="950614"/>
              <a:ext cx="1729369" cy="836478"/>
              <a:chOff x="0" y="0"/>
              <a:chExt cx="1729369" cy="836478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86E04617-3A4D-448D-996E-0897A91CC948}"/>
                  </a:ext>
                </a:extLst>
              </p:cNvPr>
              <p:cNvSpPr/>
              <p:nvPr/>
            </p:nvSpPr>
            <p:spPr>
              <a:xfrm>
                <a:off x="624689" y="181070"/>
                <a:ext cx="1104680" cy="655408"/>
              </a:xfrm>
              <a:custGeom>
                <a:avLst/>
                <a:gdLst>
                  <a:gd name="connsiteX0" fmla="*/ 1104680 w 1104680"/>
                  <a:gd name="connsiteY0" fmla="*/ 89855 h 655408"/>
                  <a:gd name="connsiteX1" fmla="*/ 850973 w 1104680"/>
                  <a:gd name="connsiteY1" fmla="*/ 0 h 655408"/>
                  <a:gd name="connsiteX2" fmla="*/ 0 w 1104680"/>
                  <a:gd name="connsiteY2" fmla="*/ 79283 h 655408"/>
                  <a:gd name="connsiteX3" fmla="*/ 116282 w 1104680"/>
                  <a:gd name="connsiteY3" fmla="*/ 565554 h 655408"/>
                  <a:gd name="connsiteX4" fmla="*/ 380559 w 1104680"/>
                  <a:gd name="connsiteY4" fmla="*/ 655408 h 655408"/>
                  <a:gd name="connsiteX5" fmla="*/ 1104680 w 1104680"/>
                  <a:gd name="connsiteY5" fmla="*/ 89855 h 655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4680" h="655408">
                    <a:moveTo>
                      <a:pt x="1104680" y="89855"/>
                    </a:moveTo>
                    <a:lnTo>
                      <a:pt x="850973" y="0"/>
                    </a:lnTo>
                    <a:lnTo>
                      <a:pt x="0" y="79283"/>
                    </a:lnTo>
                    <a:lnTo>
                      <a:pt x="116282" y="565554"/>
                    </a:lnTo>
                    <a:lnTo>
                      <a:pt x="380559" y="655408"/>
                    </a:lnTo>
                    <a:lnTo>
                      <a:pt x="1104680" y="89855"/>
                    </a:ln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36188B0-373E-4DD0-B907-AD99110143BE}"/>
                  </a:ext>
                </a:extLst>
              </p:cNvPr>
              <p:cNvCxnSpPr/>
              <p:nvPr/>
            </p:nvCxnSpPr>
            <p:spPr>
              <a:xfrm flipH="1" flipV="1">
                <a:off x="0" y="0"/>
                <a:ext cx="647700" cy="26670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9E46E-C8FA-434A-8024-A5E1CD86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Bias wire goes </a:t>
            </a:r>
            <a:r>
              <a:rPr lang="en-GB" noProof="1"/>
              <a:t>through</a:t>
            </a:r>
            <a:r>
              <a:rPr lang="en-GB" dirty="0"/>
              <a:t> the screws</a:t>
            </a:r>
          </a:p>
          <a:p>
            <a:r>
              <a:rPr lang="en-GB" dirty="0"/>
              <a:t>Signal cables go through the connector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2B64C-210D-474E-9F9D-2B9D17E39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812359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FC8F-36AC-458A-AFD6-80475009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noProof="0" dirty="0"/>
              <a:t>Grid cabling path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4377A62-982C-42CB-80FF-EC108D4816E4}"/>
              </a:ext>
            </a:extLst>
          </p:cNvPr>
          <p:cNvGrpSpPr/>
          <p:nvPr/>
        </p:nvGrpSpPr>
        <p:grpSpPr>
          <a:xfrm>
            <a:off x="3427819" y="1964351"/>
            <a:ext cx="2192020" cy="2158168"/>
            <a:chOff x="0" y="0"/>
            <a:chExt cx="2879090" cy="2729231"/>
          </a:xfrm>
        </p:grpSpPr>
        <p:pic>
          <p:nvPicPr>
            <p:cNvPr id="47" name="Imagen 210">
              <a:extLst>
                <a:ext uri="{FF2B5EF4-FFF2-40B4-BE49-F238E27FC236}">
                  <a16:creationId xmlns:a16="http://schemas.microsoft.com/office/drawing/2014/main" id="{DACB8B46-018D-4A3D-99AC-72E5178D1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" y="0"/>
              <a:ext cx="2152650" cy="272923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D361227-1168-4BBE-A01A-DF18C80A6C5F}"/>
                </a:ext>
              </a:extLst>
            </p:cNvPr>
            <p:cNvGrpSpPr/>
            <p:nvPr/>
          </p:nvGrpSpPr>
          <p:grpSpPr>
            <a:xfrm>
              <a:off x="0" y="168543"/>
              <a:ext cx="2879090" cy="1926330"/>
              <a:chOff x="0" y="-117207"/>
              <a:chExt cx="2879090" cy="1926330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F760885-1E93-481C-8994-4E4315650772}"/>
                  </a:ext>
                </a:extLst>
              </p:cNvPr>
              <p:cNvGrpSpPr/>
              <p:nvPr/>
            </p:nvGrpSpPr>
            <p:grpSpPr>
              <a:xfrm>
                <a:off x="2143125" y="751335"/>
                <a:ext cx="735965" cy="403730"/>
                <a:chOff x="0" y="-134490"/>
                <a:chExt cx="735965" cy="403730"/>
              </a:xfrm>
            </p:grpSpPr>
            <p:sp>
              <p:nvSpPr>
                <p:cNvPr id="62" name="Cuadro de texto 2">
                  <a:extLst>
                    <a:ext uri="{FF2B5EF4-FFF2-40B4-BE49-F238E27FC236}">
                      <a16:creationId xmlns:a16="http://schemas.microsoft.com/office/drawing/2014/main" id="{81E36B1A-77BA-4112-99CB-7F7C3B7BCB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0050" y="-134490"/>
                  <a:ext cx="335915" cy="40373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indent="118745" algn="just">
                    <a:lnSpc>
                      <a:spcPts val="1500"/>
                    </a:lnSpc>
                    <a:spcAft>
                      <a:spcPts val="0"/>
                    </a:spcAft>
                  </a:pPr>
                  <a:r>
                    <a:rPr lang="en-GB" sz="1200" b="1" kern="5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rPr>
                    <a:t>C</a:t>
                  </a:r>
                  <a:endPara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endParaRPr>
                </a:p>
              </p:txBody>
            </p:sp>
            <p:cxnSp>
              <p:nvCxnSpPr>
                <p:cNvPr id="63" name="AutoShape 160">
                  <a:extLst>
                    <a:ext uri="{FF2B5EF4-FFF2-40B4-BE49-F238E27FC236}">
                      <a16:creationId xmlns:a16="http://schemas.microsoft.com/office/drawing/2014/main" id="{1B424B37-4AA3-436B-B5CC-5CCE6A0E8C3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0" y="152400"/>
                  <a:ext cx="444500" cy="4508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A34DB45F-3417-4B45-A84A-FD7125C12CC7}"/>
                  </a:ext>
                </a:extLst>
              </p:cNvPr>
              <p:cNvGrpSpPr/>
              <p:nvPr/>
            </p:nvGrpSpPr>
            <p:grpSpPr>
              <a:xfrm>
                <a:off x="2133600" y="1304100"/>
                <a:ext cx="707390" cy="374840"/>
                <a:chOff x="0" y="-105600"/>
                <a:chExt cx="707390" cy="374840"/>
              </a:xfrm>
            </p:grpSpPr>
            <p:sp>
              <p:nvSpPr>
                <p:cNvPr id="60" name="Cuadro de texto 2">
                  <a:extLst>
                    <a:ext uri="{FF2B5EF4-FFF2-40B4-BE49-F238E27FC236}">
                      <a16:creationId xmlns:a16="http://schemas.microsoft.com/office/drawing/2014/main" id="{667DD424-F1B6-4D28-BC8A-ACB8084E36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474" y="-105600"/>
                  <a:ext cx="335916" cy="3748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indent="118745" algn="just">
                    <a:lnSpc>
                      <a:spcPts val="1500"/>
                    </a:lnSpc>
                    <a:spcAft>
                      <a:spcPts val="0"/>
                    </a:spcAft>
                  </a:pPr>
                  <a:r>
                    <a:rPr lang="en-GB" sz="1200" b="1" kern="5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rPr>
                    <a:t>D</a:t>
                  </a:r>
                  <a:endPara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endParaRPr>
                </a:p>
              </p:txBody>
            </p:sp>
            <p:cxnSp>
              <p:nvCxnSpPr>
                <p:cNvPr id="61" name="AutoShape 160">
                  <a:extLst>
                    <a:ext uri="{FF2B5EF4-FFF2-40B4-BE49-F238E27FC236}">
                      <a16:creationId xmlns:a16="http://schemas.microsoft.com/office/drawing/2014/main" id="{4FE998E2-F6CF-47C6-B50C-DB13174C955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0" y="142875"/>
                  <a:ext cx="444500" cy="4508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F6E07BF-D9CC-4345-A49C-9DCA62B4C58D}"/>
                  </a:ext>
                </a:extLst>
              </p:cNvPr>
              <p:cNvGrpSpPr/>
              <p:nvPr/>
            </p:nvGrpSpPr>
            <p:grpSpPr>
              <a:xfrm>
                <a:off x="57150" y="885824"/>
                <a:ext cx="825500" cy="332676"/>
                <a:chOff x="0" y="-1"/>
                <a:chExt cx="825500" cy="332676"/>
              </a:xfrm>
            </p:grpSpPr>
            <p:sp>
              <p:nvSpPr>
                <p:cNvPr id="58" name="Cuadro de texto 2">
                  <a:extLst>
                    <a:ext uri="{FF2B5EF4-FFF2-40B4-BE49-F238E27FC236}">
                      <a16:creationId xmlns:a16="http://schemas.microsoft.com/office/drawing/2014/main" id="{C18C95DD-C19B-4D4D-9C78-C66C3DBA31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-1"/>
                  <a:ext cx="335915" cy="3326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indent="118745" algn="just">
                    <a:lnSpc>
                      <a:spcPts val="1500"/>
                    </a:lnSpc>
                    <a:spcAft>
                      <a:spcPts val="0"/>
                    </a:spcAft>
                  </a:pPr>
                  <a:r>
                    <a:rPr lang="en-GB" sz="1200" b="1" kern="50" dirty="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rPr>
                    <a:t>A</a:t>
                  </a:r>
                  <a:endParaRPr lang="es-ES" sz="1200" kern="50" dirty="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endParaRPr>
                </a:p>
              </p:txBody>
            </p:sp>
            <p:cxnSp>
              <p:nvCxnSpPr>
                <p:cNvPr id="59" name="AutoShape 160">
                  <a:extLst>
                    <a:ext uri="{FF2B5EF4-FFF2-40B4-BE49-F238E27FC236}">
                      <a16:creationId xmlns:a16="http://schemas.microsoft.com/office/drawing/2014/main" id="{77738818-BE50-4477-843F-049E2389689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57200" y="161925"/>
                  <a:ext cx="368300" cy="4508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4C89DAC-D33A-426F-BE3B-C259A0B93CD3}"/>
                  </a:ext>
                </a:extLst>
              </p:cNvPr>
              <p:cNvGrpSpPr/>
              <p:nvPr/>
            </p:nvGrpSpPr>
            <p:grpSpPr>
              <a:xfrm>
                <a:off x="66675" y="1419224"/>
                <a:ext cx="835025" cy="389899"/>
                <a:chOff x="0" y="-1"/>
                <a:chExt cx="835025" cy="389899"/>
              </a:xfrm>
            </p:grpSpPr>
            <p:sp>
              <p:nvSpPr>
                <p:cNvPr id="56" name="Cuadro de texto 2">
                  <a:extLst>
                    <a:ext uri="{FF2B5EF4-FFF2-40B4-BE49-F238E27FC236}">
                      <a16:creationId xmlns:a16="http://schemas.microsoft.com/office/drawing/2014/main" id="{7D91A7D7-5268-4B7F-ADB1-180589FB3D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-1"/>
                  <a:ext cx="335916" cy="38989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indent="118745" algn="just">
                    <a:lnSpc>
                      <a:spcPts val="1500"/>
                    </a:lnSpc>
                    <a:spcAft>
                      <a:spcPts val="0"/>
                    </a:spcAft>
                  </a:pPr>
                  <a:r>
                    <a:rPr lang="en-GB" sz="1200" b="1" kern="5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rPr>
                    <a:t>B</a:t>
                  </a:r>
                  <a:endPara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endParaRPr>
                </a:p>
              </p:txBody>
            </p:sp>
            <p:cxnSp>
              <p:nvCxnSpPr>
                <p:cNvPr id="57" name="AutoShape 160">
                  <a:extLst>
                    <a:ext uri="{FF2B5EF4-FFF2-40B4-BE49-F238E27FC236}">
                      <a16:creationId xmlns:a16="http://schemas.microsoft.com/office/drawing/2014/main" id="{29DBB655-BCE3-4D64-A3AB-C065A48F910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66725" y="161925"/>
                  <a:ext cx="368300" cy="4508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E8AC5A96-C47A-42F6-B363-95E5806B3BE1}"/>
                  </a:ext>
                </a:extLst>
              </p:cNvPr>
              <p:cNvGrpSpPr/>
              <p:nvPr/>
            </p:nvGrpSpPr>
            <p:grpSpPr>
              <a:xfrm>
                <a:off x="0" y="-117207"/>
                <a:ext cx="1108075" cy="386415"/>
                <a:chOff x="0" y="-117207"/>
                <a:chExt cx="1108075" cy="386415"/>
              </a:xfrm>
            </p:grpSpPr>
            <p:sp>
              <p:nvSpPr>
                <p:cNvPr id="54" name="Cuadro de texto 2">
                  <a:extLst>
                    <a:ext uri="{FF2B5EF4-FFF2-40B4-BE49-F238E27FC236}">
                      <a16:creationId xmlns:a16="http://schemas.microsoft.com/office/drawing/2014/main" id="{7C214B39-BA36-4E81-8A01-1CAFA4B3A0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-117207"/>
                  <a:ext cx="335915" cy="38641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indent="118745" algn="just">
                    <a:lnSpc>
                      <a:spcPts val="1500"/>
                    </a:lnSpc>
                    <a:spcAft>
                      <a:spcPts val="0"/>
                    </a:spcAft>
                  </a:pPr>
                  <a:r>
                    <a:rPr lang="en-GB" sz="1200" b="1" kern="50" dirty="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rPr>
                    <a:t>E</a:t>
                  </a:r>
                  <a:endParaRPr lang="es-ES" sz="1200" kern="50" dirty="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endParaRPr>
                </a:p>
              </p:txBody>
            </p:sp>
            <p:cxnSp>
              <p:nvCxnSpPr>
                <p:cNvPr id="55" name="AutoShape 160">
                  <a:extLst>
                    <a:ext uri="{FF2B5EF4-FFF2-40B4-BE49-F238E27FC236}">
                      <a16:creationId xmlns:a16="http://schemas.microsoft.com/office/drawing/2014/main" id="{976633EE-BCFB-4C40-A62C-B5EC039EB82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85775" y="123825"/>
                  <a:ext cx="622300" cy="7620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5FA6608-AC50-4C67-A139-E663730FC337}"/>
              </a:ext>
            </a:extLst>
          </p:cNvPr>
          <p:cNvGrpSpPr/>
          <p:nvPr/>
        </p:nvGrpSpPr>
        <p:grpSpPr>
          <a:xfrm>
            <a:off x="143768" y="1440000"/>
            <a:ext cx="2867571" cy="5542799"/>
            <a:chOff x="0" y="0"/>
            <a:chExt cx="2867711" cy="55448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9CBCB66-38D5-4429-A830-5586ECC2F6A2}"/>
                </a:ext>
              </a:extLst>
            </p:cNvPr>
            <p:cNvGrpSpPr/>
            <p:nvPr/>
          </p:nvGrpSpPr>
          <p:grpSpPr>
            <a:xfrm>
              <a:off x="0" y="0"/>
              <a:ext cx="2867711" cy="5544820"/>
              <a:chOff x="0" y="0"/>
              <a:chExt cx="2867711" cy="554482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9C8F17B-C7C3-497C-BED0-A045E3CF8B26}"/>
                  </a:ext>
                </a:extLst>
              </p:cNvPr>
              <p:cNvGrpSpPr/>
              <p:nvPr/>
            </p:nvGrpSpPr>
            <p:grpSpPr>
              <a:xfrm>
                <a:off x="0" y="939521"/>
                <a:ext cx="2867711" cy="2130837"/>
                <a:chOff x="0" y="0"/>
                <a:chExt cx="2867711" cy="2130837"/>
              </a:xfrm>
            </p:grpSpPr>
            <p:sp>
              <p:nvSpPr>
                <p:cNvPr id="40" name="Cuadro de texto 2">
                  <a:extLst>
                    <a:ext uri="{FF2B5EF4-FFF2-40B4-BE49-F238E27FC236}">
                      <a16:creationId xmlns:a16="http://schemas.microsoft.com/office/drawing/2014/main" id="{8954F325-AB15-4FB4-8BB9-E1A21F8E6E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19652" y="1462036"/>
                  <a:ext cx="335915" cy="2819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 indent="118745" algn="just">
                    <a:lnSpc>
                      <a:spcPts val="1500"/>
                    </a:lnSpc>
                    <a:spcAft>
                      <a:spcPts val="0"/>
                    </a:spcAft>
                  </a:pPr>
                  <a:r>
                    <a:rPr lang="en-GB" sz="1200" b="1" kern="5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rPr>
                    <a:t>A</a:t>
                  </a:r>
                  <a:endPara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endParaRPr>
                </a:p>
              </p:txBody>
            </p:sp>
            <p:sp>
              <p:nvSpPr>
                <p:cNvPr id="41" name="Cuadro de texto 2">
                  <a:extLst>
                    <a:ext uri="{FF2B5EF4-FFF2-40B4-BE49-F238E27FC236}">
                      <a16:creationId xmlns:a16="http://schemas.microsoft.com/office/drawing/2014/main" id="{F7501D77-5772-4807-95D8-03F9DEB73B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35915" cy="2819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 indent="118745" algn="just">
                    <a:lnSpc>
                      <a:spcPts val="1500"/>
                    </a:lnSpc>
                    <a:spcAft>
                      <a:spcPts val="0"/>
                    </a:spcAft>
                  </a:pPr>
                  <a:r>
                    <a:rPr lang="en-GB" sz="1200" b="1" kern="5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rPr>
                    <a:t>C</a:t>
                  </a:r>
                  <a:endPara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endParaRPr>
                </a:p>
              </p:txBody>
            </p:sp>
            <p:sp>
              <p:nvSpPr>
                <p:cNvPr id="42" name="Cuadro de texto 2">
                  <a:extLst>
                    <a:ext uri="{FF2B5EF4-FFF2-40B4-BE49-F238E27FC236}">
                      <a16:creationId xmlns:a16="http://schemas.microsoft.com/office/drawing/2014/main" id="{0D5A83A1-4880-4C27-878D-26FD37F226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53500" y="194426"/>
                  <a:ext cx="335915" cy="2819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 indent="118745" algn="just">
                    <a:lnSpc>
                      <a:spcPts val="1500"/>
                    </a:lnSpc>
                    <a:spcAft>
                      <a:spcPts val="0"/>
                    </a:spcAft>
                  </a:pPr>
                  <a:r>
                    <a:rPr lang="en-GB" sz="1200" b="1" kern="5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rPr>
                    <a:t>E</a:t>
                  </a:r>
                  <a:endPara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endParaRPr>
                </a:p>
              </p:txBody>
            </p:sp>
            <p:sp>
              <p:nvSpPr>
                <p:cNvPr id="43" name="Cuadro de texto 2">
                  <a:extLst>
                    <a:ext uri="{FF2B5EF4-FFF2-40B4-BE49-F238E27FC236}">
                      <a16:creationId xmlns:a16="http://schemas.microsoft.com/office/drawing/2014/main" id="{ACCF99A7-C323-4744-BEC4-FD0885ED2E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5959" y="1462036"/>
                  <a:ext cx="335915" cy="2819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 indent="118745" algn="just">
                    <a:lnSpc>
                      <a:spcPts val="1500"/>
                    </a:lnSpc>
                    <a:spcAft>
                      <a:spcPts val="0"/>
                    </a:spcAft>
                  </a:pPr>
                  <a:r>
                    <a:rPr lang="en-GB" sz="1200" b="1" kern="5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rPr>
                    <a:t>B</a:t>
                  </a:r>
                  <a:endPara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endParaRPr>
                </a:p>
              </p:txBody>
            </p:sp>
            <p:sp>
              <p:nvSpPr>
                <p:cNvPr id="44" name="Cuadro de texto 2">
                  <a:extLst>
                    <a:ext uri="{FF2B5EF4-FFF2-40B4-BE49-F238E27FC236}">
                      <a16:creationId xmlns:a16="http://schemas.microsoft.com/office/drawing/2014/main" id="{D56A9FAB-34AA-4DB0-B172-09DF98EDF4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31796" y="1848897"/>
                  <a:ext cx="335915" cy="2819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 indent="118745" algn="just">
                    <a:lnSpc>
                      <a:spcPts val="1500"/>
                    </a:lnSpc>
                    <a:spcAft>
                      <a:spcPts val="0"/>
                    </a:spcAft>
                  </a:pPr>
                  <a:r>
                    <a:rPr lang="en-GB" sz="1200" b="1" kern="5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Mangal" panose="02040503050203030202" pitchFamily="18" charset="0"/>
                    </a:rPr>
                    <a:t>F</a:t>
                  </a:r>
                  <a:endParaRPr lang="es-ES" sz="1200" kern="5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Mangal" panose="02040503050203030202" pitchFamily="18" charset="0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326B574-CCD9-4D31-A11A-4A7667143609}"/>
                  </a:ext>
                </a:extLst>
              </p:cNvPr>
              <p:cNvGrpSpPr/>
              <p:nvPr/>
            </p:nvGrpSpPr>
            <p:grpSpPr>
              <a:xfrm>
                <a:off x="553089" y="0"/>
                <a:ext cx="1923295" cy="5544820"/>
                <a:chOff x="90865" y="0"/>
                <a:chExt cx="1923295" cy="5544820"/>
              </a:xfrm>
            </p:grpSpPr>
            <p:pic>
              <p:nvPicPr>
                <p:cNvPr id="18" name="Imagen 150">
                  <a:extLst>
                    <a:ext uri="{FF2B5EF4-FFF2-40B4-BE49-F238E27FC236}">
                      <a16:creationId xmlns:a16="http://schemas.microsoft.com/office/drawing/2014/main" id="{C9837F29-8398-41E0-9F23-3755A57CE1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90865" y="0"/>
                  <a:ext cx="1923295" cy="55448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14C48305-F2B9-4AF6-9082-598B62975547}"/>
                    </a:ext>
                  </a:extLst>
                </p:cNvPr>
                <p:cNvGrpSpPr/>
                <p:nvPr/>
              </p:nvGrpSpPr>
              <p:grpSpPr>
                <a:xfrm>
                  <a:off x="241160" y="190919"/>
                  <a:ext cx="1474303" cy="4734764"/>
                  <a:chOff x="0" y="0"/>
                  <a:chExt cx="1474303" cy="4734764"/>
                </a:xfrm>
              </p:grpSpPr>
              <p:cxnSp>
                <p:nvCxnSpPr>
                  <p:cNvPr id="20" name="Conector recto 177">
                    <a:extLst>
                      <a:ext uri="{FF2B5EF4-FFF2-40B4-BE49-F238E27FC236}">
                        <a16:creationId xmlns:a16="http://schemas.microsoft.com/office/drawing/2014/main" id="{1944EDD4-669C-4B62-953A-7D5B10F8FCCC}"/>
                      </a:ext>
                    </a:extLst>
                  </p:cNvPr>
                  <p:cNvCxnSpPr/>
                  <p:nvPr/>
                </p:nvCxnSpPr>
                <p:spPr>
                  <a:xfrm>
                    <a:off x="1080166" y="2456822"/>
                    <a:ext cx="0" cy="2277942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Conector recto 178">
                    <a:extLst>
                      <a:ext uri="{FF2B5EF4-FFF2-40B4-BE49-F238E27FC236}">
                        <a16:creationId xmlns:a16="http://schemas.microsoft.com/office/drawing/2014/main" id="{3970847E-C4A8-4146-9109-2010619D806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085222" y="422031"/>
                    <a:ext cx="22969" cy="1723964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Arco 180">
                    <a:extLst>
                      <a:ext uri="{FF2B5EF4-FFF2-40B4-BE49-F238E27FC236}">
                        <a16:creationId xmlns:a16="http://schemas.microsoft.com/office/drawing/2014/main" id="{C5EE5AEC-8EFD-4901-978B-018118F9555B}"/>
                      </a:ext>
                    </a:extLst>
                  </p:cNvPr>
                  <p:cNvSpPr/>
                  <p:nvPr/>
                </p:nvSpPr>
                <p:spPr>
                  <a:xfrm>
                    <a:off x="311499" y="55266"/>
                    <a:ext cx="789831" cy="753854"/>
                  </a:xfrm>
                  <a:prstGeom prst="arc">
                    <a:avLst>
                      <a:gd name="adj1" fmla="val 10577496"/>
                      <a:gd name="adj2" fmla="val 0"/>
                    </a:avLst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s-ES"/>
                  </a:p>
                </p:txBody>
              </p:sp>
              <p:cxnSp>
                <p:nvCxnSpPr>
                  <p:cNvPr id="23" name="Conector recto 181">
                    <a:extLst>
                      <a:ext uri="{FF2B5EF4-FFF2-40B4-BE49-F238E27FC236}">
                        <a16:creationId xmlns:a16="http://schemas.microsoft.com/office/drawing/2014/main" id="{4D43E33B-F2C3-4BDE-9B9B-0A6ABCAB700B}"/>
                      </a:ext>
                    </a:extLst>
                  </p:cNvPr>
                  <p:cNvCxnSpPr/>
                  <p:nvPr/>
                </p:nvCxnSpPr>
                <p:spPr>
                  <a:xfrm>
                    <a:off x="316523" y="462224"/>
                    <a:ext cx="0" cy="1805504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Conector recto 184">
                    <a:extLst>
                      <a:ext uri="{FF2B5EF4-FFF2-40B4-BE49-F238E27FC236}">
                        <a16:creationId xmlns:a16="http://schemas.microsoft.com/office/drawing/2014/main" id="{CF67DF95-7C1E-4679-B516-E6351242F89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024932" y="452176"/>
                    <a:ext cx="10160" cy="2003425"/>
                  </a:xfrm>
                  <a:prstGeom prst="line">
                    <a:avLst/>
                  </a:prstGeom>
                  <a:ln w="190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Conector recto 186">
                    <a:extLst>
                      <a:ext uri="{FF2B5EF4-FFF2-40B4-BE49-F238E27FC236}">
                        <a16:creationId xmlns:a16="http://schemas.microsoft.com/office/drawing/2014/main" id="{4373E54A-11AF-4460-AE5C-9781BD49A92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03385" y="2451798"/>
                    <a:ext cx="321310" cy="0"/>
                  </a:xfrm>
                  <a:prstGeom prst="line">
                    <a:avLst/>
                  </a:prstGeom>
                  <a:ln w="190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Conector recto 187">
                    <a:extLst>
                      <a:ext uri="{FF2B5EF4-FFF2-40B4-BE49-F238E27FC236}">
                        <a16:creationId xmlns:a16="http://schemas.microsoft.com/office/drawing/2014/main" id="{05AF269A-7B7B-43CC-8BEE-93DEA348B7CD}"/>
                      </a:ext>
                    </a:extLst>
                  </p:cNvPr>
                  <p:cNvCxnSpPr/>
                  <p:nvPr/>
                </p:nvCxnSpPr>
                <p:spPr>
                  <a:xfrm>
                    <a:off x="703385" y="2441750"/>
                    <a:ext cx="0" cy="198120"/>
                  </a:xfrm>
                  <a:prstGeom prst="line">
                    <a:avLst/>
                  </a:prstGeom>
                  <a:ln w="190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Arco 188">
                    <a:extLst>
                      <a:ext uri="{FF2B5EF4-FFF2-40B4-BE49-F238E27FC236}">
                        <a16:creationId xmlns:a16="http://schemas.microsoft.com/office/drawing/2014/main" id="{BAAC9A52-5E5B-4ACF-80EF-789F0437873E}"/>
                      </a:ext>
                    </a:extLst>
                  </p:cNvPr>
                  <p:cNvSpPr/>
                  <p:nvPr/>
                </p:nvSpPr>
                <p:spPr>
                  <a:xfrm>
                    <a:off x="366765" y="115556"/>
                    <a:ext cx="658576" cy="638325"/>
                  </a:xfrm>
                  <a:prstGeom prst="arc">
                    <a:avLst>
                      <a:gd name="adj1" fmla="val 10577496"/>
                      <a:gd name="adj2" fmla="val 0"/>
                    </a:avLst>
                  </a:prstGeom>
                  <a:ln w="190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s-ES"/>
                  </a:p>
                </p:txBody>
              </p:sp>
              <p:cxnSp>
                <p:nvCxnSpPr>
                  <p:cNvPr id="28" name="Conector recto 190">
                    <a:extLst>
                      <a:ext uri="{FF2B5EF4-FFF2-40B4-BE49-F238E27FC236}">
                        <a16:creationId xmlns:a16="http://schemas.microsoft.com/office/drawing/2014/main" id="{C423D9D1-02A3-40AE-9D46-E93FDEB0D2E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0242" y="803868"/>
                    <a:ext cx="321310" cy="0"/>
                  </a:xfrm>
                  <a:prstGeom prst="line">
                    <a:avLst/>
                  </a:prstGeom>
                  <a:ln w="190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Conector recto 191">
                    <a:extLst>
                      <a:ext uri="{FF2B5EF4-FFF2-40B4-BE49-F238E27FC236}">
                        <a16:creationId xmlns:a16="http://schemas.microsoft.com/office/drawing/2014/main" id="{DCFD0684-BA8E-4BDE-A2C6-291FF7B7EEC0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0" y="1080198"/>
                    <a:ext cx="1432483" cy="5824"/>
                  </a:xfrm>
                  <a:prstGeom prst="line">
                    <a:avLst/>
                  </a:prstGeom>
                  <a:ln w="19050">
                    <a:solidFill>
                      <a:srgbClr val="92D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Elipse 192">
                    <a:extLst>
                      <a:ext uri="{FF2B5EF4-FFF2-40B4-BE49-F238E27FC236}">
                        <a16:creationId xmlns:a16="http://schemas.microsoft.com/office/drawing/2014/main" id="{86B39562-F0F7-455B-B320-903A589BAE97}"/>
                      </a:ext>
                    </a:extLst>
                  </p:cNvPr>
                  <p:cNvSpPr/>
                  <p:nvPr/>
                </p:nvSpPr>
                <p:spPr>
                  <a:xfrm>
                    <a:off x="1386673" y="1040005"/>
                    <a:ext cx="87630" cy="84455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31" name="Elipse 193">
                    <a:extLst>
                      <a:ext uri="{FF2B5EF4-FFF2-40B4-BE49-F238E27FC236}">
                        <a16:creationId xmlns:a16="http://schemas.microsoft.com/office/drawing/2014/main" id="{3919691E-0311-4FFA-B4BE-E022C54E9162}"/>
                      </a:ext>
                    </a:extLst>
                  </p:cNvPr>
                  <p:cNvSpPr/>
                  <p:nvPr/>
                </p:nvSpPr>
                <p:spPr>
                  <a:xfrm>
                    <a:off x="271306" y="2240783"/>
                    <a:ext cx="87630" cy="84455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32" name="Elipse 194">
                    <a:extLst>
                      <a:ext uri="{FF2B5EF4-FFF2-40B4-BE49-F238E27FC236}">
                        <a16:creationId xmlns:a16="http://schemas.microsoft.com/office/drawing/2014/main" id="{E9BCDDFA-BDFA-4102-8D9F-3CC6F98631C1}"/>
                      </a:ext>
                    </a:extLst>
                  </p:cNvPr>
                  <p:cNvSpPr/>
                  <p:nvPr/>
                </p:nvSpPr>
                <p:spPr>
                  <a:xfrm>
                    <a:off x="658167" y="2622620"/>
                    <a:ext cx="87630" cy="84455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s-ES"/>
                  </a:p>
                </p:txBody>
              </p:sp>
              <p:cxnSp>
                <p:nvCxnSpPr>
                  <p:cNvPr id="33" name="Conector recto 201">
                    <a:extLst>
                      <a:ext uri="{FF2B5EF4-FFF2-40B4-BE49-F238E27FC236}">
                        <a16:creationId xmlns:a16="http://schemas.microsoft.com/office/drawing/2014/main" id="{2FE8E754-A178-494A-92E3-DF9E9A1A57C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140488" y="417007"/>
                    <a:ext cx="11450" cy="2027268"/>
                  </a:xfrm>
                  <a:prstGeom prst="line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Conector recto 202">
                    <a:extLst>
                      <a:ext uri="{FF2B5EF4-FFF2-40B4-BE49-F238E27FC236}">
                        <a16:creationId xmlns:a16="http://schemas.microsoft.com/office/drawing/2014/main" id="{D7C9F722-E783-4DD1-B904-64099776127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145512" y="2446774"/>
                    <a:ext cx="144780" cy="1270"/>
                  </a:xfrm>
                  <a:prstGeom prst="line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Conector recto 203">
                    <a:extLst>
                      <a:ext uri="{FF2B5EF4-FFF2-40B4-BE49-F238E27FC236}">
                        <a16:creationId xmlns:a16="http://schemas.microsoft.com/office/drawing/2014/main" id="{18B8F339-A10C-42A1-8176-2BF2490B7BA4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1296238" y="2441750"/>
                    <a:ext cx="0" cy="321945"/>
                  </a:xfrm>
                  <a:prstGeom prst="line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Elipse 204">
                    <a:extLst>
                      <a:ext uri="{FF2B5EF4-FFF2-40B4-BE49-F238E27FC236}">
                        <a16:creationId xmlns:a16="http://schemas.microsoft.com/office/drawing/2014/main" id="{E1C886EB-08AC-4FE6-B994-70AC993E696F}"/>
                      </a:ext>
                    </a:extLst>
                  </p:cNvPr>
                  <p:cNvSpPr/>
                  <p:nvPr/>
                </p:nvSpPr>
                <p:spPr>
                  <a:xfrm>
                    <a:off x="1251020" y="2743200"/>
                    <a:ext cx="87630" cy="84455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37" name="Arco 207">
                    <a:extLst>
                      <a:ext uri="{FF2B5EF4-FFF2-40B4-BE49-F238E27FC236}">
                        <a16:creationId xmlns:a16="http://schemas.microsoft.com/office/drawing/2014/main" id="{23D282AA-C2E2-4EE6-AC55-F67ED3A4D4D6}"/>
                      </a:ext>
                    </a:extLst>
                  </p:cNvPr>
                  <p:cNvSpPr/>
                  <p:nvPr/>
                </p:nvSpPr>
                <p:spPr>
                  <a:xfrm>
                    <a:off x="261257" y="0"/>
                    <a:ext cx="891144" cy="862589"/>
                  </a:xfrm>
                  <a:prstGeom prst="arc">
                    <a:avLst>
                      <a:gd name="adj1" fmla="val 10577496"/>
                      <a:gd name="adj2" fmla="val 0"/>
                    </a:avLst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s-ES"/>
                  </a:p>
                </p:txBody>
              </p:sp>
              <p:cxnSp>
                <p:nvCxnSpPr>
                  <p:cNvPr id="38" name="Conector recto 208">
                    <a:extLst>
                      <a:ext uri="{FF2B5EF4-FFF2-40B4-BE49-F238E27FC236}">
                        <a16:creationId xmlns:a16="http://schemas.microsoft.com/office/drawing/2014/main" id="{A8AAE357-B466-4EFE-85C3-76E9D91329D3}"/>
                      </a:ext>
                    </a:extLst>
                  </p:cNvPr>
                  <p:cNvCxnSpPr/>
                  <p:nvPr/>
                </p:nvCxnSpPr>
                <p:spPr>
                  <a:xfrm>
                    <a:off x="261257" y="462224"/>
                    <a:ext cx="5068" cy="406481"/>
                  </a:xfrm>
                  <a:prstGeom prst="line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Conector recto 209">
                    <a:extLst>
                      <a:ext uri="{FF2B5EF4-FFF2-40B4-BE49-F238E27FC236}">
                        <a16:creationId xmlns:a16="http://schemas.microsoft.com/office/drawing/2014/main" id="{42076A9C-AF0D-4CDE-8803-82946520DB1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0290" y="869183"/>
                    <a:ext cx="208915" cy="0"/>
                  </a:xfrm>
                  <a:prstGeom prst="line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601F723-D4C3-42F0-822E-2A207E5BF053}"/>
                </a:ext>
              </a:extLst>
            </p:cNvPr>
            <p:cNvCxnSpPr/>
            <p:nvPr/>
          </p:nvCxnSpPr>
          <p:spPr>
            <a:xfrm flipH="1" flipV="1">
              <a:off x="1725283" y="2544792"/>
              <a:ext cx="816745" cy="86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4806645-2DE7-40B0-925E-A16642E14030}"/>
                </a:ext>
              </a:extLst>
            </p:cNvPr>
            <p:cNvCxnSpPr/>
            <p:nvPr/>
          </p:nvCxnSpPr>
          <p:spPr>
            <a:xfrm>
              <a:off x="414068" y="1069675"/>
              <a:ext cx="1811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 Box 1842110581">
              <a:extLst>
                <a:ext uri="{FF2B5EF4-FFF2-40B4-BE49-F238E27FC236}">
                  <a16:creationId xmlns:a16="http://schemas.microsoft.com/office/drawing/2014/main" id="{CC4F15F2-6139-4BA6-B382-226F2FB05DA8}"/>
                </a:ext>
              </a:extLst>
            </p:cNvPr>
            <p:cNvSpPr txBox="1"/>
            <p:nvPr/>
          </p:nvSpPr>
          <p:spPr>
            <a:xfrm>
              <a:off x="422695" y="2829464"/>
              <a:ext cx="319177" cy="27604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18745" algn="just">
                <a:lnSpc>
                  <a:spcPts val="1500"/>
                </a:lnSpc>
                <a:spcAft>
                  <a:spcPts val="0"/>
                </a:spcAft>
              </a:pPr>
              <a:r>
                <a:rPr lang="es-ES" sz="1200" b="1" kern="5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Mangal" panose="02040503050203030202" pitchFamily="18" charset="0"/>
                </a:rPr>
                <a:t>D</a:t>
              </a:r>
              <a:endParaRPr lang="es-ES" sz="1200" kern="50">
                <a:effectLst/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9EE370E-2CC6-4B7D-87FB-603919AA09AB}"/>
                </a:ext>
              </a:extLst>
            </p:cNvPr>
            <p:cNvCxnSpPr/>
            <p:nvPr/>
          </p:nvCxnSpPr>
          <p:spPr>
            <a:xfrm flipV="1">
              <a:off x="819510" y="2872596"/>
              <a:ext cx="500332" cy="615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FC0F282-7662-4B22-95A0-1A8EA5860DF1}"/>
                </a:ext>
              </a:extLst>
            </p:cNvPr>
            <p:cNvCxnSpPr/>
            <p:nvPr/>
          </p:nvCxnSpPr>
          <p:spPr>
            <a:xfrm flipH="1" flipV="1">
              <a:off x="2216989" y="1250830"/>
              <a:ext cx="379562" cy="261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C8C58EF-6CA8-4841-921A-0FE01FB0C963}"/>
                </a:ext>
              </a:extLst>
            </p:cNvPr>
            <p:cNvCxnSpPr/>
            <p:nvPr/>
          </p:nvCxnSpPr>
          <p:spPr>
            <a:xfrm flipH="1">
              <a:off x="2104846" y="2932981"/>
              <a:ext cx="517585" cy="339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E6471B45-3DAE-4860-8630-D355F1B20AA2}"/>
              </a:ext>
            </a:extLst>
          </p:cNvPr>
          <p:cNvSpPr txBox="1"/>
          <p:nvPr/>
        </p:nvSpPr>
        <p:spPr>
          <a:xfrm>
            <a:off x="5879934" y="1621383"/>
            <a:ext cx="39901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Cables to the Front-End: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Signal cable</a:t>
            </a:r>
          </a:p>
          <a:p>
            <a:r>
              <a:rPr lang="en-GB" sz="2400" dirty="0"/>
              <a:t>Cables to the Patch Panel (C):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00"/>
                </a:solidFill>
              </a:rPr>
              <a:t>Limit switches from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FF00"/>
                </a:solidFill>
              </a:rPr>
              <a:t>switches position (D)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</a:rPr>
              <a:t>Motor and brakes from  motor position (A)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C000"/>
                </a:solidFill>
              </a:rPr>
              <a:t>Encoder cable from encoder position (B)</a:t>
            </a:r>
            <a:endParaRPr lang="es-ES" sz="24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BB3C07B-F668-472C-9BEF-DBA3B0A2DAA4}"/>
              </a:ext>
            </a:extLst>
          </p:cNvPr>
          <p:cNvSpPr txBox="1"/>
          <p:nvPr/>
        </p:nvSpPr>
        <p:spPr>
          <a:xfrm>
            <a:off x="3598744" y="4679409"/>
            <a:ext cx="6145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Patch Panel: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Motor and brake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travel limit switches 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MPS Limit Switch (LEMO)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Encoder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Connector to fix cables and protection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20FB7D-26AE-4E84-A7F7-F22C1199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828083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3F90-7C2F-4571-AC02-BD5939EE5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noProof="0" dirty="0"/>
              <a:t>Acceptance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3DA67-505C-4C36-8957-E0DEF3421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Vacuum test</a:t>
            </a:r>
          </a:p>
          <a:p>
            <a:pPr lvl="1"/>
            <a:r>
              <a:rPr lang="en-GB" dirty="0"/>
              <a:t>Test each subsystem to the required vacuum + </a:t>
            </a:r>
            <a:r>
              <a:rPr lang="en-GB" dirty="0" err="1"/>
              <a:t>rga</a:t>
            </a:r>
            <a:endParaRPr lang="en-GB" dirty="0"/>
          </a:p>
          <a:p>
            <a:r>
              <a:rPr lang="en-GB" dirty="0"/>
              <a:t>Metrology test</a:t>
            </a:r>
          </a:p>
          <a:p>
            <a:pPr lvl="1"/>
            <a:r>
              <a:rPr lang="en-GB" dirty="0"/>
              <a:t>Ensure fundamental measurement are OK</a:t>
            </a:r>
          </a:p>
          <a:p>
            <a:r>
              <a:rPr lang="en-GB" dirty="0"/>
              <a:t>Hydraulic test</a:t>
            </a:r>
          </a:p>
          <a:p>
            <a:pPr lvl="1"/>
            <a:r>
              <a:rPr lang="en-GB" dirty="0"/>
              <a:t>Test the slit cooling circuit for leakage </a:t>
            </a:r>
          </a:p>
          <a:p>
            <a:r>
              <a:rPr lang="en-GB" dirty="0"/>
              <a:t>Actuator 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BEA51-58BE-48EA-B21D-1A20C66B5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003606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3F90-7C2F-4571-AC02-BD5939EE5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noProof="0" dirty="0"/>
              <a:t>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3DA67-505C-4C36-8957-E0DEF3421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Motors &amp; control</a:t>
            </a:r>
          </a:p>
          <a:p>
            <a:r>
              <a:rPr lang="en-GB" dirty="0"/>
              <a:t>Analog FE &amp; control</a:t>
            </a:r>
          </a:p>
          <a:p>
            <a:r>
              <a:rPr lang="en-GB" dirty="0"/>
              <a:t>Complete system</a:t>
            </a:r>
          </a:p>
          <a:p>
            <a:pPr lvl="1"/>
            <a:r>
              <a:rPr lang="en-GB" dirty="0"/>
              <a:t>Cross-talk</a:t>
            </a:r>
          </a:p>
          <a:p>
            <a:pPr lvl="1"/>
            <a:r>
              <a:rPr lang="en-GB" dirty="0"/>
              <a:t>Integrity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9CC3-C322-48D1-9671-6E544370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143591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03FCB-399E-427A-AA9F-51317C86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noProof="0" dirty="0"/>
              <a:t>Schedule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109429-6ED1-4B7A-B4A7-2CBD001ED9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16965"/>
              </p:ext>
            </p:extLst>
          </p:nvPr>
        </p:nvGraphicFramePr>
        <p:xfrm>
          <a:off x="360001" y="1576355"/>
          <a:ext cx="9360626" cy="5723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62830">
                  <a:extLst>
                    <a:ext uri="{9D8B030D-6E8A-4147-A177-3AD203B41FA5}">
                      <a16:colId xmlns:a16="http://schemas.microsoft.com/office/drawing/2014/main" val="945332178"/>
                    </a:ext>
                  </a:extLst>
                </a:gridCol>
                <a:gridCol w="2397796">
                  <a:extLst>
                    <a:ext uri="{9D8B030D-6E8A-4147-A177-3AD203B41FA5}">
                      <a16:colId xmlns:a16="http://schemas.microsoft.com/office/drawing/2014/main" val="1980749115"/>
                    </a:ext>
                  </a:extLst>
                </a:gridCol>
              </a:tblGrid>
              <a:tr h="5648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50" dirty="0">
                          <a:effectLst/>
                        </a:rPr>
                        <a:t>Milestone</a:t>
                      </a:r>
                      <a:endParaRPr lang="es-ES" sz="21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50" dirty="0">
                          <a:effectLst/>
                        </a:rPr>
                        <a:t>Delivery Term</a:t>
                      </a:r>
                      <a:endParaRPr lang="es-ES" sz="21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718681467"/>
                  </a:ext>
                </a:extLst>
              </a:tr>
              <a:tr h="5648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50" dirty="0">
                          <a:effectLst/>
                        </a:rPr>
                        <a:t>Contract Formalization</a:t>
                      </a:r>
                      <a:endParaRPr lang="es-ES" sz="21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50" dirty="0">
                          <a:effectLst/>
                        </a:rPr>
                        <a:t>T0</a:t>
                      </a:r>
                      <a:endParaRPr lang="es-ES" sz="21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4163837931"/>
                  </a:ext>
                </a:extLst>
              </a:tr>
              <a:tr h="5648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50" dirty="0">
                          <a:effectLst/>
                        </a:rPr>
                        <a:t>Delivery of Blueprints</a:t>
                      </a:r>
                      <a:endParaRPr lang="es-ES" sz="21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50" dirty="0">
                          <a:effectLst/>
                        </a:rPr>
                        <a:t>T1 = T0 + 1 month</a:t>
                      </a:r>
                      <a:endParaRPr lang="es-ES" sz="21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3851071109"/>
                  </a:ext>
                </a:extLst>
              </a:tr>
              <a:tr h="5648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50" dirty="0">
                          <a:effectLst/>
                        </a:rPr>
                        <a:t>Acceptance of Blueprints</a:t>
                      </a:r>
                      <a:endParaRPr lang="es-ES" sz="21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50" dirty="0">
                          <a:effectLst/>
                        </a:rPr>
                        <a:t>T2 = T1 + 1 month</a:t>
                      </a:r>
                      <a:endParaRPr lang="es-ES" sz="21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2496675785"/>
                  </a:ext>
                </a:extLst>
              </a:tr>
              <a:tr h="63837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50" dirty="0">
                          <a:effectLst/>
                        </a:rPr>
                        <a:t>Manufacture and delivery of EMU-H and Verification Documents</a:t>
                      </a:r>
                      <a:endParaRPr lang="es-ES" sz="21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50" dirty="0">
                          <a:effectLst/>
                        </a:rPr>
                        <a:t>T3 = T2 + 3 months</a:t>
                      </a:r>
                      <a:endParaRPr lang="es-ES" sz="21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3695718166"/>
                  </a:ext>
                </a:extLst>
              </a:tr>
              <a:tr h="5648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50" dirty="0">
                          <a:effectLst/>
                        </a:rPr>
                        <a:t>Acceptance of EMU-H</a:t>
                      </a:r>
                      <a:endParaRPr lang="es-ES" sz="21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50" dirty="0">
                          <a:effectLst/>
                        </a:rPr>
                        <a:t>T4 = T3 + 1 month</a:t>
                      </a:r>
                      <a:endParaRPr lang="es-ES" sz="21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805267253"/>
                  </a:ext>
                </a:extLst>
              </a:tr>
              <a:tr h="5648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50" dirty="0">
                          <a:effectLst/>
                        </a:rPr>
                        <a:t>Manufacture and delivery of EMU-V and Verification Doc.</a:t>
                      </a:r>
                      <a:endParaRPr lang="es-ES" sz="21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50" dirty="0">
                          <a:effectLst/>
                        </a:rPr>
                        <a:t>T5 = T4 + 5 months</a:t>
                      </a:r>
                      <a:endParaRPr lang="es-ES" sz="21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862801896"/>
                  </a:ext>
                </a:extLst>
              </a:tr>
              <a:tr h="5648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50" dirty="0">
                          <a:effectLst/>
                        </a:rPr>
                        <a:t>Acceptance of EMU-V</a:t>
                      </a:r>
                      <a:endParaRPr lang="es-ES" sz="21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50" dirty="0">
                          <a:effectLst/>
                        </a:rPr>
                        <a:t>T6 = T5 + 1 month</a:t>
                      </a: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2792750292"/>
                  </a:ext>
                </a:extLst>
              </a:tr>
              <a:tr h="5648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100" kern="50" dirty="0"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Vertical Test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50" dirty="0">
                          <a:effectLst/>
                        </a:rPr>
                        <a:t>T7 = T6 + 3 months</a:t>
                      </a: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243741986"/>
                  </a:ext>
                </a:extLst>
              </a:tr>
              <a:tr h="5648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50" dirty="0">
                          <a:effectLst/>
                        </a:rPr>
                        <a:t>Total Duration of the Project</a:t>
                      </a:r>
                      <a:endParaRPr lang="es-ES" sz="21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50" dirty="0">
                          <a:effectLst/>
                        </a:rPr>
                        <a:t>15 Months</a:t>
                      </a:r>
                      <a:endParaRPr lang="es-ES" sz="21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409231884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BDE2F3-2B63-4F01-9802-9784BE032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36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528643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Risks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109429-6ED1-4B7A-B4A7-2CBD001ED9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30259"/>
              </p:ext>
            </p:extLst>
          </p:nvPr>
        </p:nvGraphicFramePr>
        <p:xfrm>
          <a:off x="503808" y="1475581"/>
          <a:ext cx="9216190" cy="576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7997">
                  <a:extLst>
                    <a:ext uri="{9D8B030D-6E8A-4147-A177-3AD203B41FA5}">
                      <a16:colId xmlns:a16="http://schemas.microsoft.com/office/drawing/2014/main" val="1980749115"/>
                    </a:ext>
                  </a:extLst>
                </a:gridCol>
              </a:tblGrid>
              <a:tr h="573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Event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Cause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Impact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Treatment plan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Responsible for risk treatment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Status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718681467"/>
                  </a:ext>
                </a:extLst>
              </a:tr>
              <a:tr h="11179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Arial" charset="0"/>
                        </a:rPr>
                        <a:t>MEBT-PBI-EMU-01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Problems with postioning the wires. Incorrect distance between wires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Arial" charset="0"/>
                        </a:rPr>
                        <a:t>Dedicated experience is mandatory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Precision in the measurements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1- Find partners </a:t>
                      </a:r>
                      <a:br>
                        <a:rPr lang="en-US" sz="1200" b="0" i="0" u="none" strike="noStrike">
                          <a:effectLst/>
                          <a:latin typeface="Arial" charset="0"/>
                        </a:rPr>
                      </a:br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2- Build a prototype in advance </a:t>
                      </a:r>
                      <a:br>
                        <a:rPr lang="en-US" sz="1200" b="0" i="0" u="none" strike="noStrike">
                          <a:effectLst/>
                          <a:latin typeface="Arial" charset="0"/>
                        </a:rPr>
                      </a:br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Arial" charset="0"/>
                        </a:rPr>
                        <a:t>BIO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Arial" charset="0"/>
                        </a:rPr>
                        <a:t>Treated</a:t>
                      </a:r>
                    </a:p>
                  </a:txBody>
                  <a:tcPr marL="12700" marR="12700" marT="1270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71109"/>
                  </a:ext>
                </a:extLst>
              </a:tr>
              <a:tr h="5739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MEBT-PBI-EMU-02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Wire breaks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Handling during assambly/instalation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Arial" charset="0"/>
                        </a:rPr>
                        <a:t>Schedule delay, failure at the integration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Consider spares in budget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BIO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effectLst/>
                          <a:latin typeface="Arial" charset="0"/>
                        </a:rPr>
                        <a:t>Teated</a:t>
                      </a:r>
                      <a:endParaRPr lang="en-US" sz="12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675785"/>
                  </a:ext>
                </a:extLst>
              </a:tr>
              <a:tr h="6486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MEBT-PBI-EMU-03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Wire breaks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During operation in commissioning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Schedule delay, failure at the integration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Incorporate “wire integrity” check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BIO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effectLst/>
                          <a:latin typeface="Arial" charset="0"/>
                        </a:rPr>
                        <a:t>Teated</a:t>
                      </a:r>
                      <a:endParaRPr lang="en-US" sz="12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718166"/>
                  </a:ext>
                </a:extLst>
              </a:tr>
              <a:tr h="9420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MEBT-PBI-EMU-04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Arial" charset="0"/>
                        </a:rPr>
                        <a:t>Grid Actuator specification not meet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Misunderstanig with contractor about specification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Precision in the measurements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Elaborate MEBT-BI-EM90-06 with specifications, and follow up.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BIO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effectLst/>
                          <a:latin typeface="Arial" charset="0"/>
                        </a:rPr>
                        <a:t>Teated</a:t>
                      </a:r>
                      <a:endParaRPr lang="en-US" sz="12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267253"/>
                  </a:ext>
                </a:extLst>
              </a:tr>
              <a:tr h="5739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MEBT-PBI-EMU-05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Grid Actuator Missalignemnt  (tilt)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Impossibility </a:t>
                      </a:r>
                      <a:r>
                        <a:rPr lang="en-US" sz="1200" b="0" i="0" u="none" strike="noStrike" dirty="0">
                          <a:effectLst/>
                          <a:latin typeface="Arial" charset="0"/>
                        </a:rPr>
                        <a:t>to meet tolerances by contractor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Precision in the measurements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Design Grid with alignment screw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BIO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effectLst/>
                          <a:latin typeface="Arial" charset="0"/>
                        </a:rPr>
                        <a:t>Teated</a:t>
                      </a:r>
                      <a:endParaRPr lang="en-US" sz="12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801896"/>
                  </a:ext>
                </a:extLst>
              </a:tr>
              <a:tr h="5739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MEBT-PBI-EMU-06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FE not meeting design goals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Inadequate design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Precision in the measurements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Build and test prototype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BIO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Arial" charset="0"/>
                        </a:rPr>
                        <a:t>Treated</a:t>
                      </a:r>
                    </a:p>
                  </a:txBody>
                  <a:tcPr marL="12700" marR="12700" marT="1270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750292"/>
                  </a:ext>
                </a:extLst>
              </a:tr>
              <a:tr h="756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MEBT-PBI-EMU-07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FE radiation sensitive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Integrity of device is under risk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Request ESS a dedicated bunker in the tunnel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ESS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Arial" charset="0"/>
                        </a:rPr>
                        <a:t>Treated</a:t>
                      </a:r>
                    </a:p>
                  </a:txBody>
                  <a:tcPr marL="12700" marR="12700" marT="1270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4198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6FD974-C5BB-473F-865B-9CD1AB09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37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968108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109429-6ED1-4B7A-B4A7-2CBD001ED9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95706"/>
              </p:ext>
            </p:extLst>
          </p:nvPr>
        </p:nvGraphicFramePr>
        <p:xfrm>
          <a:off x="431905" y="1403573"/>
          <a:ext cx="9216190" cy="6047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7997">
                  <a:extLst>
                    <a:ext uri="{9D8B030D-6E8A-4147-A177-3AD203B41FA5}">
                      <a16:colId xmlns:a16="http://schemas.microsoft.com/office/drawing/2014/main" val="198074911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Event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Cause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Impact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Treatment plan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Responsible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Status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718681467"/>
                  </a:ext>
                </a:extLst>
              </a:tr>
              <a:tr h="10204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Arial" charset="0"/>
                        </a:rPr>
                        <a:t>MEBT-PBI-EMU-08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Noise in the signal from secondary electrons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Not handling SE particles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Precision in the measurements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Integrate a bias voltage +-1kV in the design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BIO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Arial" charset="0"/>
                        </a:rPr>
                        <a:t>Treated</a:t>
                      </a:r>
                    </a:p>
                  </a:txBody>
                  <a:tcPr marL="12700" marR="12700" marT="1270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71109"/>
                  </a:ext>
                </a:extLst>
              </a:tr>
              <a:tr h="5466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MEBT-PBI-EMU-09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Slit graphite not meeting specification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Misunderstanig with contractor about specification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Precision in the measurements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Follow manufacturing with bi-wekly report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BIO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Started</a:t>
                      </a:r>
                    </a:p>
                  </a:txBody>
                  <a:tcPr marL="12700" marR="12700" marT="1270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675785"/>
                  </a:ext>
                </a:extLst>
              </a:tr>
              <a:tr h="7247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MEBT-PBI-EMU-10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Cross-talk between signal wires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Vacuum cables have no enough insulation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Precision in the measurements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Measure cross-talk in sample cable/Study alterative design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BIO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Arial" charset="0"/>
                        </a:rPr>
                        <a:t>Started</a:t>
                      </a:r>
                    </a:p>
                  </a:txBody>
                  <a:tcPr marL="12700" marR="12700" marT="1270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718166"/>
                  </a:ext>
                </a:extLst>
              </a:tr>
              <a:tr h="8598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MEBT-PBI-EMU-11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Graphite plates break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Handling during assambly/instalation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Schedule delay, failure at the integration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Allocate budget for spare parts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BIO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Arial" charset="0"/>
                        </a:rPr>
                        <a:t>Started</a:t>
                      </a:r>
                    </a:p>
                  </a:txBody>
                  <a:tcPr marL="12700" marR="12700" marT="1270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267253"/>
                  </a:ext>
                </a:extLst>
              </a:tr>
              <a:tr h="7247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MEBT-PBI-EMU-12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Slit Actuator specification not meet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Misunderstanig with contractor about specification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precision in the measurements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Elaborate MEBT-BI-EM90-06 with specifications, and follow up.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BIO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Teated</a:t>
                      </a:r>
                    </a:p>
                  </a:txBody>
                  <a:tcPr marL="12700" marR="12700" marT="1270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801896"/>
                  </a:ext>
                </a:extLst>
              </a:tr>
              <a:tr h="9028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Arial" charset="0"/>
                        </a:rPr>
                        <a:t>MEBT-PBI-EMU-13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Development in VME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Restricted market for µTCA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Arial" charset="0"/>
                        </a:rPr>
                        <a:t>Schedule delay, failure at the integration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Develop plan to migrate to µTCA</a:t>
                      </a:r>
                      <a:br>
                        <a:rPr lang="en-US" sz="1200" b="0" i="0" u="none" strike="noStrike">
                          <a:effectLst/>
                          <a:latin typeface="Arial" charset="0"/>
                        </a:rPr>
                      </a:br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Confirm delivery dates for HW and SW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 charset="0"/>
                        </a:rPr>
                        <a:t>ESS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Arial" charset="0"/>
                        </a:rPr>
                        <a:t>Started</a:t>
                      </a:r>
                    </a:p>
                  </a:txBody>
                  <a:tcPr marL="12700" marR="12700" marT="1270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750292"/>
                  </a:ext>
                </a:extLst>
              </a:tr>
              <a:tr h="9028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Arial" charset="0"/>
                        </a:rPr>
                        <a:t>MEBT-PBI-EMU-14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effectLst/>
                          <a:latin typeface="Arial" charset="0"/>
                        </a:rPr>
                        <a:t>Migrate to new framework for GUI</a:t>
                      </a:r>
                    </a:p>
                    <a:p>
                      <a:pPr algn="l" fontAlgn="ctr"/>
                      <a:endParaRPr lang="en-US" sz="12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Arial" charset="0"/>
                        </a:rPr>
                        <a:t>New framework not finished yet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effectLst/>
                          <a:latin typeface="Arial" charset="0"/>
                        </a:rPr>
                        <a:t>Schedule delay, failure at the integration</a:t>
                      </a:r>
                    </a:p>
                    <a:p>
                      <a:pPr algn="l" fontAlgn="ctr"/>
                      <a:endParaRPr lang="en-US" sz="12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Arial" charset="0"/>
                        </a:rPr>
                        <a:t>Clarify migration responsibility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Arial" charset="0"/>
                        </a:rPr>
                        <a:t>ESS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Arial" charset="0"/>
                        </a:rPr>
                        <a:t>Started</a:t>
                      </a:r>
                    </a:p>
                  </a:txBody>
                  <a:tcPr marL="12700" marR="12700" marT="1270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25769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Risks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DF7061-A235-45B5-ABDD-0076BF48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38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163496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A0D54-4C87-4400-97C5-E5C8C188F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ADD36-62F4-40DA-B051-B598AB6C3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DB176-69E3-4001-A421-8CFF093B4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39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67167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noProof="0" dirty="0"/>
              <a:t>EMU Measurement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4</a:t>
            </a:fld>
            <a:endParaRPr lang="en-IN" dirty="0"/>
          </a:p>
        </p:txBody>
      </p:sp>
      <p:sp>
        <p:nvSpPr>
          <p:cNvPr id="17" name="16 Rectángulo"/>
          <p:cNvSpPr/>
          <p:nvPr/>
        </p:nvSpPr>
        <p:spPr>
          <a:xfrm>
            <a:off x="441572" y="4858022"/>
            <a:ext cx="360040" cy="2880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" name="Imagen 2">
            <a:extLst>
              <a:ext uri="{FF2B5EF4-FFF2-40B4-BE49-F238E27FC236}">
                <a16:creationId xmlns:a16="http://schemas.microsoft.com/office/drawing/2014/main" id="{3A0DD894-654D-42C3-A8A5-F3316494C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52" y="1907628"/>
            <a:ext cx="7272808" cy="2598376"/>
          </a:xfrm>
          <a:prstGeom prst="rect">
            <a:avLst/>
          </a:prstGeom>
        </p:spPr>
      </p:pic>
      <p:pic>
        <p:nvPicPr>
          <p:cNvPr id="23" name="Imagen 4">
            <a:extLst>
              <a:ext uri="{FF2B5EF4-FFF2-40B4-BE49-F238E27FC236}">
                <a16:creationId xmlns:a16="http://schemas.microsoft.com/office/drawing/2014/main" id="{5F17C923-C427-4FD8-998C-EE037C256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10" y="4586514"/>
            <a:ext cx="5092979" cy="243348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>
              <a:buSzTx/>
              <a:buNone/>
            </a:pPr>
            <a:r>
              <a:rPr lang="en-GB" dirty="0"/>
              <a:t>EMU Measurement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816" y="1547589"/>
            <a:ext cx="9001000" cy="563014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A08F3A-0F10-4488-BFE4-A4262C7F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48918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6</a:t>
            </a:fld>
            <a:endParaRPr lang="en-IN" dirty="0"/>
          </a:p>
        </p:txBody>
      </p:sp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0" y="298033"/>
            <a:ext cx="93599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noProof="0" dirty="0"/>
              <a:t>Main parameters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0DB1F8-BFB8-4CFA-8643-B5FE9551F027}"/>
              </a:ext>
            </a:extLst>
          </p:cNvPr>
          <p:cNvSpPr txBox="1"/>
          <p:nvPr/>
        </p:nvSpPr>
        <p:spPr>
          <a:xfrm>
            <a:off x="647824" y="1691605"/>
            <a:ext cx="892781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These are the main parameters that affect to the reconstruction  of the emittance</a:t>
            </a:r>
          </a:p>
          <a:p>
            <a:endParaRPr lang="en-GB" sz="3200" dirty="0"/>
          </a:p>
          <a:p>
            <a:r>
              <a:rPr lang="en-GB" sz="3200" dirty="0"/>
              <a:t>Distance Slit – Grid: 362.9 mm</a:t>
            </a:r>
          </a:p>
          <a:p>
            <a:r>
              <a:rPr lang="en-GB" sz="3200" dirty="0"/>
              <a:t>Slit aperture: 100 µm</a:t>
            </a:r>
          </a:p>
          <a:p>
            <a:r>
              <a:rPr lang="en-GB" sz="3200" dirty="0"/>
              <a:t>Slit thickness: 200 µm</a:t>
            </a:r>
          </a:p>
          <a:p>
            <a:r>
              <a:rPr lang="en-GB" sz="3200" dirty="0"/>
              <a:t>Grid wires: 24</a:t>
            </a:r>
          </a:p>
          <a:p>
            <a:r>
              <a:rPr lang="en-GB" sz="3200" dirty="0"/>
              <a:t>Wires diameter: 35 µma</a:t>
            </a:r>
          </a:p>
          <a:p>
            <a:r>
              <a:rPr lang="en-GB" sz="3200" dirty="0"/>
              <a:t>Grid pitch: 500 µm</a:t>
            </a:r>
          </a:p>
          <a:p>
            <a:r>
              <a:rPr lang="en-GB" sz="3200" dirty="0"/>
              <a:t>Expected maximum signal ~100 µA</a:t>
            </a:r>
          </a:p>
          <a:p>
            <a:endParaRPr lang="en-GB" b="1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DE62B-B016-4C6D-9BE4-957D30A24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noProof="0" dirty="0"/>
              <a:t>Error assignment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5A87A-EADA-47C7-A10C-9A6D99A1C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The error in the emittance reconstruction depends in the Slit – Grid distance. For 400 mm the main contribution to the error are:</a:t>
            </a:r>
          </a:p>
          <a:p>
            <a:pPr lvl="1"/>
            <a:r>
              <a:rPr lang="en-GB" noProof="0" dirty="0"/>
              <a:t>Error in the position of slit and grid ~2%</a:t>
            </a:r>
          </a:p>
          <a:p>
            <a:pPr lvl="1"/>
            <a:r>
              <a:rPr lang="en-GB" noProof="0" dirty="0"/>
              <a:t>Error due to scattering (200 µm thickness slit) ~1%</a:t>
            </a:r>
          </a:p>
          <a:p>
            <a:pPr lvl="1"/>
            <a:r>
              <a:rPr lang="en-GB" noProof="0" dirty="0"/>
              <a:t>Error due to space charge ~1.5 %</a:t>
            </a:r>
          </a:p>
          <a:p>
            <a:r>
              <a:rPr lang="en-GB" noProof="0" dirty="0"/>
              <a:t>Sum of errors ~5% </a:t>
            </a:r>
          </a:p>
          <a:p>
            <a:r>
              <a:rPr lang="en-GB" noProof="0" dirty="0"/>
              <a:t>We still have some margin for the 10% goal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EFAFA-2F18-47CB-9B32-BA90E18C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042025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360000" y="298106"/>
            <a:ext cx="936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noProof="0" dirty="0"/>
              <a:t>Slit design 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A0D7A-CAB0-475C-9317-E2CE08CE7B40}" type="slidenum">
              <a:rPr/>
              <a:pPr lvl="0"/>
              <a:t>8</a:t>
            </a:fld>
            <a:endParaRPr lang="en-IN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0928188-1310-41F6-8756-0358B7F41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2" y="1475581"/>
            <a:ext cx="9359900" cy="2818702"/>
          </a:xfr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DC1FAF7-0494-48AF-ACEB-1A322BB34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533675"/>
              </p:ext>
            </p:extLst>
          </p:nvPr>
        </p:nvGraphicFramePr>
        <p:xfrm>
          <a:off x="215776" y="4427908"/>
          <a:ext cx="9359864" cy="25920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9571">
                  <a:extLst>
                    <a:ext uri="{9D8B030D-6E8A-4147-A177-3AD203B41FA5}">
                      <a16:colId xmlns:a16="http://schemas.microsoft.com/office/drawing/2014/main" val="1024529837"/>
                    </a:ext>
                  </a:extLst>
                </a:gridCol>
                <a:gridCol w="6672596">
                  <a:extLst>
                    <a:ext uri="{9D8B030D-6E8A-4147-A177-3AD203B41FA5}">
                      <a16:colId xmlns:a16="http://schemas.microsoft.com/office/drawing/2014/main" val="3340434483"/>
                    </a:ext>
                  </a:extLst>
                </a:gridCol>
                <a:gridCol w="1697697">
                  <a:extLst>
                    <a:ext uri="{9D8B030D-6E8A-4147-A177-3AD203B41FA5}">
                      <a16:colId xmlns:a16="http://schemas.microsoft.com/office/drawing/2014/main" val="891413234"/>
                    </a:ext>
                  </a:extLst>
                </a:gridCol>
              </a:tblGrid>
              <a:tr h="28441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50" dirty="0">
                          <a:effectLst/>
                        </a:rPr>
                        <a:t>Error</a:t>
                      </a:r>
                      <a:endParaRPr lang="es-ES" sz="18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50" dirty="0">
                          <a:effectLst/>
                        </a:rPr>
                        <a:t>Description</a:t>
                      </a:r>
                      <a:endParaRPr lang="es-ES" sz="18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50" dirty="0" err="1">
                          <a:effectLst/>
                        </a:rPr>
                        <a:t>Responsable</a:t>
                      </a:r>
                      <a:endParaRPr lang="es-ES" sz="18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0457076"/>
                  </a:ext>
                </a:extLst>
              </a:tr>
              <a:tr h="579615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50">
                          <a:effectLst/>
                        </a:rPr>
                        <a:t>∆αfg</a:t>
                      </a:r>
                      <a:endParaRPr lang="es-ES" sz="1800" kern="5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50">
                          <a:effectLst/>
                        </a:rPr>
                        <a:t>Angular error between the fixed flange of the actuator (f) and the linear guides (g)</a:t>
                      </a:r>
                      <a:endParaRPr lang="es-ES" sz="1800" kern="5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50" dirty="0">
                          <a:effectLst/>
                        </a:rPr>
                        <a:t>Contractor</a:t>
                      </a:r>
                      <a:endParaRPr lang="es-ES" sz="18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2608418"/>
                  </a:ext>
                </a:extLst>
              </a:tr>
              <a:tr h="579615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50">
                          <a:effectLst/>
                        </a:rPr>
                        <a:t>∆αgm</a:t>
                      </a:r>
                      <a:endParaRPr lang="es-ES" sz="1800" kern="5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50">
                          <a:effectLst/>
                        </a:rPr>
                        <a:t>Angular error between the guides (g) and the mobile flange of the actuator (m)</a:t>
                      </a:r>
                      <a:endParaRPr lang="es-ES" sz="1800" kern="5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50" dirty="0">
                          <a:effectLst/>
                        </a:rPr>
                        <a:t>Contractor</a:t>
                      </a:r>
                      <a:endParaRPr lang="es-ES" sz="18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1438458"/>
                  </a:ext>
                </a:extLst>
              </a:tr>
              <a:tr h="28441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50">
                          <a:effectLst/>
                        </a:rPr>
                        <a:t>∆αme</a:t>
                      </a:r>
                      <a:endParaRPr lang="es-ES" sz="1800" kern="5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50">
                          <a:effectLst/>
                        </a:rPr>
                        <a:t>Angular error between the mobile flange (m) and the shaft (e)</a:t>
                      </a:r>
                      <a:endParaRPr lang="es-ES" sz="1800" kern="5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50" dirty="0">
                          <a:effectLst/>
                        </a:rPr>
                        <a:t>Contractor</a:t>
                      </a:r>
                      <a:endParaRPr lang="es-ES" sz="18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3826737"/>
                  </a:ext>
                </a:extLst>
              </a:tr>
              <a:tr h="284416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50">
                          <a:effectLst/>
                        </a:rPr>
                        <a:t>∆αes</a:t>
                      </a:r>
                      <a:endParaRPr lang="es-ES" sz="1800" kern="5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50">
                          <a:effectLst/>
                        </a:rPr>
                        <a:t>Perpendicularity between the shaft (e) and the Slit apperture (s)</a:t>
                      </a:r>
                      <a:endParaRPr lang="es-ES" sz="1800" kern="5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50" dirty="0">
                          <a:effectLst/>
                        </a:rPr>
                        <a:t>Contractor</a:t>
                      </a:r>
                      <a:endParaRPr lang="es-ES" sz="18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6313731"/>
                  </a:ext>
                </a:extLst>
              </a:tr>
              <a:tr h="579615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50" dirty="0">
                          <a:effectLst/>
                        </a:rPr>
                        <a:t>∆αfs</a:t>
                      </a:r>
                      <a:endParaRPr lang="es-ES" sz="18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50" dirty="0">
                          <a:effectLst/>
                        </a:rPr>
                        <a:t>Total angular error between the fixed flange of the actuator and the reference plane of the Slit aperture</a:t>
                      </a:r>
                      <a:endParaRPr lang="es-ES" sz="18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50" dirty="0">
                          <a:effectLst/>
                        </a:rPr>
                        <a:t>Contractor</a:t>
                      </a:r>
                      <a:endParaRPr lang="es-ES" sz="1800" kern="50" dirty="0"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639796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3B36-FBCE-41F5-B506-0CF8496D1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noProof="0" dirty="0"/>
              <a:t>Mechanical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3731E-A98D-4642-BFB8-C47B218F1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0.5 degree of angular precision in all directions </a:t>
            </a:r>
            <a:br>
              <a:rPr lang="en-GB" noProof="0" dirty="0"/>
            </a:br>
            <a:r>
              <a:rPr lang="en-GB" noProof="0" dirty="0"/>
              <a:t>(slit aperture and flange)</a:t>
            </a:r>
          </a:p>
          <a:p>
            <a:r>
              <a:rPr lang="en-GB" noProof="0" dirty="0"/>
              <a:t>Slit aperture 100 µm ± 20 µm</a:t>
            </a:r>
          </a:p>
          <a:p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3AC78-F929-48CF-9316-379C1A57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F088C-D03F-4BBD-87B8-D6A6C30FA62E}" type="slidenum">
              <a:rPr lang="es-ES" smtClean="0"/>
              <a:pPr lvl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886337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ESS-Bilba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-Bilba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6202</TotalTime>
  <Words>1723</Words>
  <Application>Microsoft Office PowerPoint</Application>
  <PresentationFormat>Custom</PresentationFormat>
  <Paragraphs>535</Paragraphs>
  <Slides>39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SimSun</vt:lpstr>
      <vt:lpstr>Arial</vt:lpstr>
      <vt:lpstr>Berlin Sans FB Demi</vt:lpstr>
      <vt:lpstr>Calibri</vt:lpstr>
      <vt:lpstr>Cambria Math</vt:lpstr>
      <vt:lpstr>DejaVu Sans</vt:lpstr>
      <vt:lpstr>Georgia</vt:lpstr>
      <vt:lpstr>Lohit Hindi</vt:lpstr>
      <vt:lpstr>Mangal</vt:lpstr>
      <vt:lpstr>StarSymbol</vt:lpstr>
      <vt:lpstr>Tahoma</vt:lpstr>
      <vt:lpstr>Times New Roman</vt:lpstr>
      <vt:lpstr>Trebuchet MS</vt:lpstr>
      <vt:lpstr>ESS-Bilbao</vt:lpstr>
      <vt:lpstr>Status of the  ESS MEBT EMU</vt:lpstr>
      <vt:lpstr>ESS MEBT</vt:lpstr>
      <vt:lpstr>L4 Requirements</vt:lpstr>
      <vt:lpstr>EMU Measurement</vt:lpstr>
      <vt:lpstr>EMU Measurement</vt:lpstr>
      <vt:lpstr>Main parameters</vt:lpstr>
      <vt:lpstr>Error assignment </vt:lpstr>
      <vt:lpstr>Slit design </vt:lpstr>
      <vt:lpstr>Mechanical requirements</vt:lpstr>
      <vt:lpstr>Slit subsystem</vt:lpstr>
      <vt:lpstr>Slit arm</vt:lpstr>
      <vt:lpstr>Slit Shaft</vt:lpstr>
      <vt:lpstr>Slit Actuator</vt:lpstr>
      <vt:lpstr>Slit design</vt:lpstr>
      <vt:lpstr>Graphite Plates</vt:lpstr>
      <vt:lpstr>Slit Thermomechanical design</vt:lpstr>
      <vt:lpstr>Slit Thermomechanical design</vt:lpstr>
      <vt:lpstr>Slit Thermomechanical design</vt:lpstr>
      <vt:lpstr>Assembly</vt:lpstr>
      <vt:lpstr>Slit Cooling</vt:lpstr>
      <vt:lpstr>Slit Cabling Path</vt:lpstr>
      <vt:lpstr>Grid Subsystem</vt:lpstr>
      <vt:lpstr>Grid arm</vt:lpstr>
      <vt:lpstr>Grid head</vt:lpstr>
      <vt:lpstr>Alignment system</vt:lpstr>
      <vt:lpstr>Wires PCB design</vt:lpstr>
      <vt:lpstr>Grid thermomechanical design</vt:lpstr>
      <vt:lpstr>Grid thermomechanical design</vt:lpstr>
      <vt:lpstr>Wires PCB Prototype</vt:lpstr>
      <vt:lpstr>Grid actuator</vt:lpstr>
      <vt:lpstr>Small differences with Slit actuator</vt:lpstr>
      <vt:lpstr>Cabling</vt:lpstr>
      <vt:lpstr>Grid cabling path</vt:lpstr>
      <vt:lpstr>Acceptance</vt:lpstr>
      <vt:lpstr>Verification</vt:lpstr>
      <vt:lpstr>Schedule</vt:lpstr>
      <vt:lpstr>Risks</vt:lpstr>
      <vt:lpstr>Risks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 Bilbao template</dc:title>
  <dc:subject>A neat professional presentation template with summary</dc:subject>
  <dc:creator>arodriguez</dc:creator>
  <cp:keywords>presentation,template,official,formal,informal</cp:keywords>
  <dc:description>A presentation by Avinash Joshi released under GPL3. Anyone is free to use, modify and republish the work :)
http://avinashjoshi.co.in</dc:description>
  <cp:lastModifiedBy>Zunbeltz Izaola</cp:lastModifiedBy>
  <cp:revision>465</cp:revision>
  <dcterms:created xsi:type="dcterms:W3CDTF">2015-10-01T15:58:07Z</dcterms:created>
  <dcterms:modified xsi:type="dcterms:W3CDTF">2017-07-11T10:13:05Z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mail">
    <vt:lpwstr/>
  </property>
  <property fmtid="{D5CDD505-2E9C-101B-9397-08002B2CF9AE}" pid="3" name="License">
    <vt:lpwstr>GPL3</vt:lpwstr>
  </property>
  <property fmtid="{D5CDD505-2E9C-101B-9397-08002B2CF9AE}" pid="4" name="Website">
    <vt:lpwstr/>
  </property>
</Properties>
</file>