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8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E78CA-5455-4F89-BEA0-212938F868E5}" type="datetimeFigureOut">
              <a:rPr lang="es-ES" smtClean="0"/>
              <a:t>11/07/2017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139A8-F05E-490B-8A9F-17C02539D33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7162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r>
              <a:rPr lang="en-IN" dirty="0" err="1"/>
              <a:t>Decir</a:t>
            </a:r>
            <a:r>
              <a:rPr lang="en-IN" dirty="0"/>
              <a:t> </a:t>
            </a:r>
            <a:r>
              <a:rPr lang="en-IN" dirty="0" err="1"/>
              <a:t>que</a:t>
            </a:r>
            <a:r>
              <a:rPr lang="en-IN" dirty="0"/>
              <a:t> </a:t>
            </a:r>
            <a:r>
              <a:rPr lang="en-IN" dirty="0" err="1"/>
              <a:t>hablo</a:t>
            </a:r>
            <a:r>
              <a:rPr lang="en-IN" dirty="0"/>
              <a:t> en parte</a:t>
            </a:r>
            <a:r>
              <a:rPr lang="en-IN" baseline="0" dirty="0"/>
              <a:t> del </a:t>
            </a:r>
            <a:r>
              <a:rPr lang="en-IN" baseline="0" dirty="0" err="1"/>
              <a:t>equipo</a:t>
            </a:r>
            <a:r>
              <a:rPr lang="en-IN" baseline="0" dirty="0"/>
              <a:t> de ESS-Bilbao</a:t>
            </a:r>
          </a:p>
          <a:p>
            <a:r>
              <a:rPr lang="en-IN" baseline="0" dirty="0" err="1"/>
              <a:t>Decir</a:t>
            </a:r>
            <a:r>
              <a:rPr lang="en-IN" baseline="0" dirty="0"/>
              <a:t> que </a:t>
            </a:r>
            <a:r>
              <a:rPr lang="en-IN" baseline="0" dirty="0" err="1"/>
              <a:t>es</a:t>
            </a:r>
            <a:r>
              <a:rPr lang="en-IN" baseline="0" dirty="0"/>
              <a:t> </a:t>
            </a:r>
            <a:r>
              <a:rPr lang="en-IN" baseline="0" dirty="0" err="1"/>
              <a:t>básicamente</a:t>
            </a:r>
            <a:r>
              <a:rPr lang="en-IN" baseline="0" dirty="0"/>
              <a:t> el </a:t>
            </a:r>
            <a:r>
              <a:rPr lang="en-IN" baseline="0" dirty="0" err="1"/>
              <a:t>trabajo</a:t>
            </a:r>
            <a:r>
              <a:rPr lang="en-IN" baseline="0" dirty="0"/>
              <a:t> </a:t>
            </a:r>
            <a:r>
              <a:rPr lang="en-IN" baseline="0" dirty="0" err="1"/>
              <a:t>presentado</a:t>
            </a:r>
            <a:r>
              <a:rPr lang="en-IN" baseline="0" dirty="0"/>
              <a:t> para el CDR.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8202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74137-54A3-4E8D-B6E1-8C392730B70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3F4E66-FD41-4BF8-A16E-396F1164C723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4F0541-86F3-43E0-91D0-55F3521C409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D68FA8-E222-45CB-A3DB-4578353C636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9128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74137-54A3-4E8D-B6E1-8C392730B70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3F4E66-FD41-4BF8-A16E-396F1164C723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4F0541-86F3-43E0-91D0-55F3521C409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D68FA8-E222-45CB-A3DB-4578353C636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894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D1090-36C3-4DA4-8EF7-E1724BD64FC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93457-139F-4836-9812-E3344297A8B4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A3DA4E-5601-4775-A852-10B3DD62AF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EE01FC-6649-4081-9FD7-B8145947F66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4042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D1090-36C3-4DA4-8EF7-E1724BD64FC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93457-139F-4836-9812-E3344297A8B4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A3DA4E-5601-4775-A852-10B3DD62AF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EE01FC-6649-4081-9FD7-B8145947F66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61630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6AAFD1-9F6F-4356-A8D1-CD0D9D4ECF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726A9E-A4F1-4EE6-B4FE-F75629D6A761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78C605-0A11-4A09-8ED3-01B9E291BAF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D29FF5-4928-4E61-B4BE-C061418C9B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04170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6AAFD1-9F6F-4356-A8D1-CD0D9D4ECF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726A9E-A4F1-4EE6-B4FE-F75629D6A761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78C605-0A11-4A09-8ED3-01B9E291BAF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D29FF5-4928-4E61-B4BE-C061418C9B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3130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C7B73A-8A11-4384-96A7-C310A0042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362910-C2DC-4B61-8E7F-44C2C1C4FBA8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D39F52-B05B-4FEF-9956-CE4829D57CD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317E36A-417B-4B88-83A2-87375EA5423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94653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8C2CBF-D990-4F49-89C7-6535E8B5BFB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3E70F0-B361-417E-97BA-00462353E45D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BB6D69-0BA5-4989-80C6-236E4ECDAA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A35E15-22DD-45D7-96B9-2896BBB5BB2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11460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FC762-558C-4E62-99C3-63B30658EEB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41BA03-3071-4BC0-A31D-1053707EFDDD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D6FD42-7B44-416A-9E9B-9F96F4DFACB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825869-0E8E-4376-82C3-6146F9FF4E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5138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92526-7151-42FF-8846-74EF80AB0E6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4AEE9D-8ABF-468E-906C-36E216F2C18E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910FDD-0FFC-497B-AF87-AA611C977B5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5A5119-8E17-4823-BF1D-BCDE77A2FE7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5636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77054-C3E7-488F-82FB-D4682EE2994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DE74E9-970A-4F10-B101-7875079C288E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9FF117-7D9F-44CA-8356-4FC6A43CC0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D344AB-2884-49E4-A98D-3EBB3815182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48233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92526-7151-42FF-8846-74EF80AB0E6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4AEE9D-8ABF-468E-906C-36E216F2C18E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910FDD-0FFC-497B-AF87-AA611C977B5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5A5119-8E17-4823-BF1D-BCDE77A2FE7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439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A0F4D-EED8-4974-A358-571413F90C0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817DB-0D13-414B-9DA2-029B357DD664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0F00FD-5DAA-4D0C-8448-76C94BC2D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804BB1-279E-4881-9032-2EFD3135C77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470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A0F4D-EED8-4974-A358-571413F90C0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817DB-0D13-414B-9DA2-029B357DD664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0F00FD-5DAA-4D0C-8448-76C94BC2D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804BB1-279E-4881-9032-2EFD3135C77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0532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CA9977-4026-4DD7-B0F6-42C1EC04123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42B706-B8B9-4582-AA64-B5BBBDE8DD47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62AB27-4C33-4797-99FF-6367E20D304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7855DE-CF43-4D6B-BA49-F59CA5541BD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7812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339A5-F6CD-44B8-96E6-4FA61B57C50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EF514-C7C7-417D-9225-18454BCF5A78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DF5664-78FB-4A8D-8EBA-27D142DB9BB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E052E8-806D-43FC-9527-36C9E026508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0605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8A033-E3FF-40BA-B806-04D0030EAE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957EAA-7F6F-41DA-AAB2-6B6355DB8811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838A43-F2D9-4533-A554-D5ECEA9E5E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1AB3F0-3B07-4A89-878F-5619975476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1186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BD06A-ACD6-4AA3-A98C-255FE8F774B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4E6ED-D6BE-4126-86FE-92C52C1A6ECE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675CA7-D339-4E5F-8B7D-830DEE4837C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62CAC8-3D4F-4E9A-B964-7761A31C0F6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7531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BD06A-ACD6-4AA3-A98C-255FE8F774B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4E6ED-D6BE-4126-86FE-92C52C1A6ECE}" type="slidenum">
              <a:rPr kumimoji="0" lang="en-IN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/>
                <a:ea typeface="DejaVu Sans" pitchFamily="2"/>
                <a:cs typeface="Tahoma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IN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/>
              <a:ea typeface="DejaVu Sans" pitchFamily="2"/>
              <a:cs typeface="Tahoma" pitchFamily="2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675CA7-D339-4E5F-8B7D-830DEE4837C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62CAC8-3D4F-4E9A-B964-7761A31C0F6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9552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441" y="2129984"/>
            <a:ext cx="7773120" cy="147039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2322" y="3885528"/>
            <a:ext cx="6400799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5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9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8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69EA8B-A95D-4F5C-884A-9B4A1870780E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739796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09C29FE-B6D8-445B-AEF1-7679AD4671D9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587974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94561" y="175702"/>
            <a:ext cx="2122560" cy="51082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26881" y="175702"/>
            <a:ext cx="6229440" cy="51082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44717C-F561-4B89-BC45-B1EE92F2FF6E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29681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1F088C-D03F-4BBD-87B8-D6A6C30FA62E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339945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881" y="4406866"/>
            <a:ext cx="7771681" cy="1362383"/>
          </a:xfrm>
        </p:spPr>
        <p:txBody>
          <a:bodyPr anchor="t"/>
          <a:lstStyle>
            <a:lvl1pPr algn="l">
              <a:defRPr sz="3629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881" y="2906225"/>
            <a:ext cx="7771681" cy="1500638"/>
          </a:xfrm>
        </p:spPr>
        <p:txBody>
          <a:bodyPr anchor="b"/>
          <a:lstStyle>
            <a:lvl1pPr marL="0" indent="0">
              <a:buNone/>
              <a:defRPr sz="1815">
                <a:solidFill>
                  <a:schemeClr val="tx1">
                    <a:tint val="75000"/>
                  </a:schemeClr>
                </a:solidFill>
              </a:defRPr>
            </a:lvl1pPr>
            <a:lvl2pPr marL="414762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2pPr>
            <a:lvl3pPr marL="829523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3pPr>
            <a:lvl4pPr marL="1244285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4pPr>
            <a:lvl5pPr marL="1659045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5pPr>
            <a:lvl6pPr marL="2073807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6pPr>
            <a:lvl7pPr marL="2488568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7pPr>
            <a:lvl8pPr marL="2903330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8pPr>
            <a:lvl9pPr marL="3318092" indent="0">
              <a:buNone/>
              <a:defRPr sz="12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622D9A-7A06-4FA7-902F-5DF4AC22C1C1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5075829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26881" y="1306218"/>
            <a:ext cx="4176000" cy="3977698"/>
          </a:xfrm>
        </p:spPr>
        <p:txBody>
          <a:bodyPr/>
          <a:lstStyle>
            <a:lvl1pPr>
              <a:defRPr sz="2540">
                <a:latin typeface="+mn-lt"/>
              </a:defRPr>
            </a:lvl1pPr>
            <a:lvl2pPr>
              <a:defRPr sz="2177">
                <a:latin typeface="+mn-lt"/>
              </a:defRPr>
            </a:lvl2pPr>
            <a:lvl3pPr>
              <a:defRPr sz="1815">
                <a:latin typeface="+mn-lt"/>
              </a:defRPr>
            </a:lvl3pPr>
            <a:lvl4pPr>
              <a:defRPr sz="1633">
                <a:latin typeface="+mn-lt"/>
              </a:defRPr>
            </a:lvl4pPr>
            <a:lvl5pPr>
              <a:defRPr sz="1633">
                <a:latin typeface="+mn-lt"/>
              </a:defRPr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1121" y="1306218"/>
            <a:ext cx="4176000" cy="3977698"/>
          </a:xfrm>
        </p:spPr>
        <p:txBody>
          <a:bodyPr/>
          <a:lstStyle>
            <a:lvl1pPr>
              <a:defRPr sz="2540">
                <a:latin typeface="+mn-lt"/>
              </a:defRPr>
            </a:lvl1pPr>
            <a:lvl2pPr>
              <a:defRPr sz="2177">
                <a:latin typeface="+mn-lt"/>
              </a:defRPr>
            </a:lvl2pPr>
            <a:lvl3pPr>
              <a:defRPr sz="1815">
                <a:latin typeface="+mn-lt"/>
              </a:defRPr>
            </a:lvl3pPr>
            <a:lvl4pPr>
              <a:defRPr sz="1633">
                <a:latin typeface="+mn-lt"/>
              </a:defRPr>
            </a:lvl4pPr>
            <a:lvl5pPr>
              <a:defRPr sz="1633">
                <a:latin typeface="+mn-lt"/>
              </a:defRPr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B90CCB-6D03-4B3F-B967-6A547007FBAE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185560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1" y="275073"/>
            <a:ext cx="8229601" cy="1142039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921" y="1535204"/>
            <a:ext cx="4039201" cy="639427"/>
          </a:xfrm>
        </p:spPr>
        <p:txBody>
          <a:bodyPr anchor="b"/>
          <a:lstStyle>
            <a:lvl1pPr marL="0" indent="0">
              <a:buNone/>
              <a:defRPr sz="2177" b="1">
                <a:latin typeface="+mn-lt"/>
              </a:defRPr>
            </a:lvl1pPr>
            <a:lvl2pPr marL="414762" indent="0">
              <a:buNone/>
              <a:defRPr sz="1815" b="1"/>
            </a:lvl2pPr>
            <a:lvl3pPr marL="829523" indent="0">
              <a:buNone/>
              <a:defRPr sz="1633" b="1"/>
            </a:lvl3pPr>
            <a:lvl4pPr marL="1244285" indent="0">
              <a:buNone/>
              <a:defRPr sz="1452" b="1"/>
            </a:lvl4pPr>
            <a:lvl5pPr marL="1659045" indent="0">
              <a:buNone/>
              <a:defRPr sz="1452" b="1"/>
            </a:lvl5pPr>
            <a:lvl6pPr marL="2073807" indent="0">
              <a:buNone/>
              <a:defRPr sz="1452" b="1"/>
            </a:lvl6pPr>
            <a:lvl7pPr marL="2488568" indent="0">
              <a:buNone/>
              <a:defRPr sz="1452" b="1"/>
            </a:lvl7pPr>
            <a:lvl8pPr marL="2903330" indent="0">
              <a:buNone/>
              <a:defRPr sz="1452" b="1"/>
            </a:lvl8pPr>
            <a:lvl9pPr marL="3318092" indent="0">
              <a:buNone/>
              <a:defRPr sz="145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921" y="2174631"/>
            <a:ext cx="4039201" cy="3951775"/>
          </a:xfrm>
        </p:spPr>
        <p:txBody>
          <a:bodyPr/>
          <a:lstStyle>
            <a:lvl1pPr>
              <a:defRPr sz="2177">
                <a:latin typeface="+mn-lt"/>
              </a:defRPr>
            </a:lvl1pPr>
            <a:lvl2pPr>
              <a:defRPr sz="1815">
                <a:latin typeface="+mn-lt"/>
              </a:defRPr>
            </a:lvl2pPr>
            <a:lvl3pPr>
              <a:defRPr sz="1633">
                <a:latin typeface="+mn-lt"/>
              </a:defRPr>
            </a:lvl3pPr>
            <a:lvl4pPr>
              <a:defRPr sz="1452">
                <a:latin typeface="+mn-lt"/>
              </a:defRPr>
            </a:lvl4pPr>
            <a:lvl5pPr>
              <a:defRPr sz="1452">
                <a:latin typeface="+mn-lt"/>
              </a:defRPr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441" y="1535204"/>
            <a:ext cx="4042081" cy="639427"/>
          </a:xfrm>
        </p:spPr>
        <p:txBody>
          <a:bodyPr anchor="b"/>
          <a:lstStyle>
            <a:lvl1pPr marL="0" indent="0">
              <a:buNone/>
              <a:defRPr sz="2177" b="1">
                <a:latin typeface="+mn-lt"/>
              </a:defRPr>
            </a:lvl1pPr>
            <a:lvl2pPr marL="414762" indent="0">
              <a:buNone/>
              <a:defRPr sz="1815" b="1"/>
            </a:lvl2pPr>
            <a:lvl3pPr marL="829523" indent="0">
              <a:buNone/>
              <a:defRPr sz="1633" b="1"/>
            </a:lvl3pPr>
            <a:lvl4pPr marL="1244285" indent="0">
              <a:buNone/>
              <a:defRPr sz="1452" b="1"/>
            </a:lvl4pPr>
            <a:lvl5pPr marL="1659045" indent="0">
              <a:buNone/>
              <a:defRPr sz="1452" b="1"/>
            </a:lvl5pPr>
            <a:lvl6pPr marL="2073807" indent="0">
              <a:buNone/>
              <a:defRPr sz="1452" b="1"/>
            </a:lvl6pPr>
            <a:lvl7pPr marL="2488568" indent="0">
              <a:buNone/>
              <a:defRPr sz="1452" b="1"/>
            </a:lvl7pPr>
            <a:lvl8pPr marL="2903330" indent="0">
              <a:buNone/>
              <a:defRPr sz="1452" b="1"/>
            </a:lvl8pPr>
            <a:lvl9pPr marL="3318092" indent="0">
              <a:buNone/>
              <a:defRPr sz="145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441" y="2174631"/>
            <a:ext cx="4042081" cy="3951775"/>
          </a:xfrm>
        </p:spPr>
        <p:txBody>
          <a:bodyPr/>
          <a:lstStyle>
            <a:lvl1pPr>
              <a:defRPr sz="2177">
                <a:latin typeface="+mn-lt"/>
              </a:defRPr>
            </a:lvl1pPr>
            <a:lvl2pPr>
              <a:defRPr sz="1815">
                <a:latin typeface="+mn-lt"/>
              </a:defRPr>
            </a:lvl2pPr>
            <a:lvl3pPr>
              <a:defRPr sz="1633">
                <a:latin typeface="+mn-lt"/>
              </a:defRPr>
            </a:lvl3pPr>
            <a:lvl4pPr>
              <a:defRPr sz="1452">
                <a:latin typeface="+mn-lt"/>
              </a:defRPr>
            </a:lvl4pPr>
            <a:lvl5pPr>
              <a:defRPr sz="1452">
                <a:latin typeface="+mn-lt"/>
              </a:defRPr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EB75D56-453E-49ED-8962-DEB27F377896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47380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89703A-4896-4C16-8DF2-05FFFFE1C5E9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4397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BB171D-F1EA-4D47-BB72-EEDFF4D5B154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2505468"/>
      </p:ext>
    </p:extLst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1" y="273629"/>
            <a:ext cx="3008161" cy="1160762"/>
          </a:xfrm>
        </p:spPr>
        <p:txBody>
          <a:bodyPr anchor="b"/>
          <a:lstStyle>
            <a:lvl1pPr algn="l">
              <a:defRPr sz="1815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5"/>
            </a:lvl4pPr>
            <a:lvl5pPr>
              <a:defRPr sz="1815"/>
            </a:lvl5pPr>
            <a:lvl6pPr>
              <a:defRPr sz="1815"/>
            </a:lvl6pPr>
            <a:lvl7pPr>
              <a:defRPr sz="1815"/>
            </a:lvl7pPr>
            <a:lvl8pPr>
              <a:defRPr sz="1815"/>
            </a:lvl8pPr>
            <a:lvl9pPr>
              <a:defRPr sz="181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921" y="1434392"/>
            <a:ext cx="3008161" cy="4692013"/>
          </a:xfrm>
        </p:spPr>
        <p:txBody>
          <a:bodyPr/>
          <a:lstStyle>
            <a:lvl1pPr marL="0" indent="0">
              <a:buNone/>
              <a:defRPr sz="1271"/>
            </a:lvl1pPr>
            <a:lvl2pPr marL="414762" indent="0">
              <a:buNone/>
              <a:defRPr sz="1089"/>
            </a:lvl2pPr>
            <a:lvl3pPr marL="829523" indent="0">
              <a:buNone/>
              <a:defRPr sz="907"/>
            </a:lvl3pPr>
            <a:lvl4pPr marL="1244285" indent="0">
              <a:buNone/>
              <a:defRPr sz="816"/>
            </a:lvl4pPr>
            <a:lvl5pPr marL="1659045" indent="0">
              <a:buNone/>
              <a:defRPr sz="816"/>
            </a:lvl5pPr>
            <a:lvl6pPr marL="2073807" indent="0">
              <a:buNone/>
              <a:defRPr sz="816"/>
            </a:lvl6pPr>
            <a:lvl7pPr marL="2488568" indent="0">
              <a:buNone/>
              <a:defRPr sz="816"/>
            </a:lvl7pPr>
            <a:lvl8pPr marL="2903330" indent="0">
              <a:buNone/>
              <a:defRPr sz="816"/>
            </a:lvl8pPr>
            <a:lvl9pPr marL="3318092" indent="0">
              <a:buNone/>
              <a:defRPr sz="81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EC97E4-DD30-4D7A-962B-D6820A3ADD8C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597982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15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3"/>
            </a:lvl1pPr>
            <a:lvl2pPr marL="414762" indent="0">
              <a:buNone/>
              <a:defRPr sz="2540"/>
            </a:lvl2pPr>
            <a:lvl3pPr marL="829523" indent="0">
              <a:buNone/>
              <a:defRPr sz="2177"/>
            </a:lvl3pPr>
            <a:lvl4pPr marL="1244285" indent="0">
              <a:buNone/>
              <a:defRPr sz="1815"/>
            </a:lvl4pPr>
            <a:lvl5pPr marL="1659045" indent="0">
              <a:buNone/>
              <a:defRPr sz="1815"/>
            </a:lvl5pPr>
            <a:lvl6pPr marL="2073807" indent="0">
              <a:buNone/>
              <a:defRPr sz="1815"/>
            </a:lvl6pPr>
            <a:lvl7pPr marL="2488568" indent="0">
              <a:buNone/>
              <a:defRPr sz="1815"/>
            </a:lvl7pPr>
            <a:lvl8pPr marL="2903330" indent="0">
              <a:buNone/>
              <a:defRPr sz="1815"/>
            </a:lvl8pPr>
            <a:lvl9pPr marL="3318092" indent="0">
              <a:buNone/>
              <a:defRPr sz="1815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271"/>
            </a:lvl1pPr>
            <a:lvl2pPr marL="414762" indent="0">
              <a:buNone/>
              <a:defRPr sz="1089"/>
            </a:lvl2pPr>
            <a:lvl3pPr marL="829523" indent="0">
              <a:buNone/>
              <a:defRPr sz="907"/>
            </a:lvl3pPr>
            <a:lvl4pPr marL="1244285" indent="0">
              <a:buNone/>
              <a:defRPr sz="816"/>
            </a:lvl4pPr>
            <a:lvl5pPr marL="1659045" indent="0">
              <a:buNone/>
              <a:defRPr sz="816"/>
            </a:lvl5pPr>
            <a:lvl6pPr marL="2073807" indent="0">
              <a:buNone/>
              <a:defRPr sz="816"/>
            </a:lvl6pPr>
            <a:lvl7pPr marL="2488568" indent="0">
              <a:buNone/>
              <a:defRPr sz="816"/>
            </a:lvl7pPr>
            <a:lvl8pPr marL="2903330" indent="0">
              <a:buNone/>
              <a:defRPr sz="816"/>
            </a:lvl8pPr>
            <a:lvl9pPr marL="3318092" indent="0">
              <a:buNone/>
              <a:defRPr sz="81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IN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62B84C6-EC0B-4D85-9A4E-5A90C51839AB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692897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1" y="653"/>
            <a:ext cx="9143433" cy="114239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22630"/>
          </a:solidFill>
          <a:ln w="9360">
            <a:solidFill>
              <a:srgbClr val="BE4B48"/>
            </a:solidFill>
            <a:prstDash val="solid"/>
            <a:miter/>
          </a:ln>
        </p:spPr>
        <p:txBody>
          <a:bodyPr vert="horz" wrap="square" lIns="81647" tIns="42456" rIns="81647" bIns="42456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633" b="0" i="0" u="none" strike="noStrike" kern="1200" dirty="0">
              <a:ln>
                <a:noFill/>
              </a:ln>
              <a:latin typeface="Times New Roman" pitchFamily="18" charset="0"/>
              <a:ea typeface="DejaVu Sans" pitchFamily="2"/>
              <a:cs typeface="Times New Roman" pitchFamily="18" charset="0"/>
            </a:endParaRPr>
          </a:p>
        </p:txBody>
      </p:sp>
      <p:sp>
        <p:nvSpPr>
          <p:cNvPr id="3" name="2 Marcador de título"/>
          <p:cNvSpPr txBox="1">
            <a:spLocks noGrp="1"/>
          </p:cNvSpPr>
          <p:nvPr>
            <p:ph type="title"/>
          </p:nvPr>
        </p:nvSpPr>
        <p:spPr>
          <a:xfrm>
            <a:off x="326553" y="175376"/>
            <a:ext cx="8490331" cy="8043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IN" dirty="0"/>
          </a:p>
        </p:txBody>
      </p:sp>
      <p:sp>
        <p:nvSpPr>
          <p:cNvPr id="4" name="3 Marcador de texto"/>
          <p:cNvSpPr txBox="1">
            <a:spLocks noGrp="1"/>
          </p:cNvSpPr>
          <p:nvPr>
            <p:ph type="body" idx="1"/>
          </p:nvPr>
        </p:nvSpPr>
        <p:spPr>
          <a:xfrm>
            <a:off x="326553" y="1306345"/>
            <a:ext cx="8490331" cy="39778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2"/>
              </a:spcAft>
              <a:buSzPct val="45000"/>
              <a:buFont typeface="StarSymbol"/>
              <a:buNone/>
              <a:defRPr lang="en-IN" sz="3200" b="0" i="0" u="none" strike="noStrike" kern="1200">
                <a:ln>
                  <a:noFill/>
                </a:ln>
                <a:latin typeface="Arial" pitchFamily="34"/>
                <a:ea typeface="DejaVu Sans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2"/>
              </a:spcAft>
              <a:buSzPct val="45000"/>
              <a:buFont typeface="StarSymbol"/>
              <a:buChar char="●"/>
              <a:defRPr lang="en-IN" sz="3200" b="0" i="0" u="none" strike="noStrike" kern="1200">
                <a:ln>
                  <a:noFill/>
                </a:ln>
                <a:latin typeface="Arial" pitchFamily="34"/>
                <a:ea typeface="DejaVu Sans" pitchFamily="2"/>
                <a:cs typeface="Tahoma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IN" sz="2800" b="0" i="0" u="none" strike="noStrike" kern="1200">
                <a:ln>
                  <a:noFill/>
                </a:ln>
                <a:latin typeface="Arial" pitchFamily="34"/>
                <a:ea typeface="DejaVu Sans" pitchFamily="2"/>
                <a:cs typeface="Tahoma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IN" sz="2400" b="0" i="0" u="none" strike="noStrike" kern="1200">
                <a:ln>
                  <a:noFill/>
                </a:ln>
                <a:latin typeface="Trebuchet MS" pitchFamily="34"/>
                <a:ea typeface="DejaVu Sans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IN" sz="2000" b="0" i="0" u="none" strike="noStrike" kern="1200">
                <a:ln>
                  <a:noFill/>
                </a:ln>
                <a:latin typeface="Trebuchet MS" pitchFamily="34"/>
                <a:ea typeface="DejaVu Sans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IN" sz="2000" b="0" i="0" u="none" strike="noStrike" kern="1200">
                <a:ln>
                  <a:noFill/>
                </a:ln>
                <a:latin typeface="Trebuchet MS" pitchFamily="34"/>
                <a:ea typeface="DejaVu Sans" pitchFamily="2"/>
                <a:cs typeface="Tahoma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IN" sz="2000" b="0" i="0" u="none" strike="noStrike" kern="1200">
                <a:ln>
                  <a:noFill/>
                </a:ln>
                <a:latin typeface="Trebuchet MS" pitchFamily="34"/>
                <a:ea typeface="DejaVu Sans" pitchFamily="2"/>
                <a:cs typeface="Tahoma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IN" sz="2000" b="0" i="0" u="none" strike="noStrike" kern="1200">
                <a:ln>
                  <a:noFill/>
                </a:ln>
                <a:latin typeface="Trebuchet MS" pitchFamily="34"/>
                <a:ea typeface="DejaVu Sans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IN" sz="2000" b="0" i="0" u="none" strike="noStrike" kern="1200">
                <a:ln>
                  <a:noFill/>
                </a:ln>
                <a:latin typeface="Trebuchet MS" pitchFamily="34"/>
                <a:ea typeface="DejaVu Sans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IN" sz="2000" b="0" i="0" u="none" strike="noStrike" kern="1200">
                <a:ln>
                  <a:noFill/>
                </a:ln>
                <a:latin typeface="Trebuchet MS" pitchFamily="34"/>
                <a:ea typeface="DejaVu Sans" pitchFamily="2"/>
                <a:cs typeface="Tahoma" pitchFamily="2"/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IN" dirty="0"/>
          </a:p>
        </p:txBody>
      </p:sp>
      <p:sp>
        <p:nvSpPr>
          <p:cNvPr id="5" name="4 Marcador de fecha"/>
          <p:cNvSpPr txBox="1">
            <a:spLocks noGrp="1"/>
          </p:cNvSpPr>
          <p:nvPr>
            <p:ph type="dt" sz="half" idx="2"/>
          </p:nvPr>
        </p:nvSpPr>
        <p:spPr>
          <a:xfrm>
            <a:off x="457172" y="6368416"/>
            <a:ext cx="2130093" cy="3523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lvl="0" rtl="0" hangingPunct="0">
              <a:buNone/>
              <a:tabLst/>
              <a:defRPr lang="en-IN" sz="1271" kern="1200">
                <a:latin typeface="Trebuchet MS" pitchFamily="34"/>
                <a:ea typeface="DejaVu Sans" pitchFamily="2"/>
                <a:cs typeface="Tahoma" pitchFamily="2"/>
              </a:defRPr>
            </a:lvl1pPr>
          </a:lstStyle>
          <a:p>
            <a:pPr lvl="0"/>
            <a:endParaRPr lang="en-IN" dirty="0"/>
          </a:p>
        </p:txBody>
      </p:sp>
      <p:sp>
        <p:nvSpPr>
          <p:cNvPr id="6" name="5 Marcador de pie de página"/>
          <p:cNvSpPr txBox="1">
            <a:spLocks noGrp="1"/>
          </p:cNvSpPr>
          <p:nvPr>
            <p:ph type="ftr" sz="quarter" idx="3"/>
          </p:nvPr>
        </p:nvSpPr>
        <p:spPr>
          <a:xfrm>
            <a:off x="2775687" y="6368416"/>
            <a:ext cx="3592063" cy="3523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lvl="0" algn="ctr" rtl="0" hangingPunct="0">
              <a:buNone/>
              <a:tabLst/>
              <a:defRPr lang="en-IN" sz="1271" kern="1200">
                <a:latin typeface="Trebuchet MS" pitchFamily="34"/>
                <a:ea typeface="DejaVu Sans" pitchFamily="2"/>
                <a:cs typeface="Tahoma" pitchFamily="2"/>
              </a:defRPr>
            </a:lvl1pPr>
          </a:lstStyle>
          <a:p>
            <a:pPr lvl="0"/>
            <a:endParaRPr lang="en-IN" dirty="0"/>
          </a:p>
        </p:txBody>
      </p:sp>
      <p:sp>
        <p:nvSpPr>
          <p:cNvPr id="7" name="6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6555842" y="6368416"/>
            <a:ext cx="2130093" cy="3523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lvl="0" algn="r" rtl="0" hangingPunct="0">
              <a:buNone/>
              <a:tabLst/>
              <a:defRPr lang="en-IN" sz="1271" kern="1200">
                <a:latin typeface="Trebuchet MS" pitchFamily="34"/>
                <a:ea typeface="DejaVu Sans" pitchFamily="2"/>
                <a:cs typeface="Tahoma" pitchFamily="2"/>
              </a:defRPr>
            </a:lvl1pPr>
          </a:lstStyle>
          <a:p>
            <a:pPr lvl="0"/>
            <a:fld id="{C9DE3279-F983-4DD1-BE28-914E939D709A}" type="slidenum">
              <a:rPr/>
              <a:pPr lvl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2446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0" hangingPunct="0">
        <a:tabLst/>
        <a:defRPr lang="en-IN" sz="3992" b="0" i="0" u="none" strike="noStrike" kern="1200">
          <a:ln>
            <a:noFill/>
          </a:ln>
          <a:solidFill>
            <a:srgbClr val="FFFFFF"/>
          </a:solidFill>
          <a:latin typeface="Times New Roman" pitchFamily="18" charset="0"/>
          <a:ea typeface="DejaVu Sans" pitchFamily="2"/>
          <a:cs typeface="Times New Roman" pitchFamily="18" charset="0"/>
        </a:defRPr>
      </a:lvl1pPr>
    </p:titleStyle>
    <p:bodyStyle>
      <a:lvl1pPr marL="0" marR="0" indent="0" rtl="0" hangingPunct="0">
        <a:spcBef>
          <a:spcPts val="0"/>
        </a:spcBef>
        <a:spcAft>
          <a:spcPts val="1281"/>
        </a:spcAft>
        <a:tabLst/>
        <a:defRPr lang="en-IN" sz="2903" b="0" i="0" u="none" strike="noStrike" kern="1200">
          <a:ln>
            <a:noFill/>
          </a:ln>
          <a:latin typeface="Berlin Sans FB Demi" pitchFamily="34" charset="0"/>
          <a:ea typeface="DejaVu Sans" pitchFamily="2"/>
          <a:cs typeface="Times New Roman" pitchFamily="18" charset="0"/>
        </a:defRPr>
      </a:lvl1pPr>
      <a:lvl2pPr>
        <a:defRPr>
          <a:latin typeface="+mn-lt"/>
          <a:cs typeface="Times New Roman" pitchFamily="18" charset="0"/>
        </a:defRPr>
      </a:lvl2pPr>
      <a:lvl3pPr>
        <a:defRPr>
          <a:latin typeface="+mn-lt"/>
          <a:cs typeface="Times New Roman" pitchFamily="18" charset="0"/>
        </a:defRPr>
      </a:lvl3pPr>
      <a:lvl4pPr>
        <a:defRPr>
          <a:latin typeface="+mn-lt"/>
          <a:cs typeface="Times New Roman" pitchFamily="18" charset="0"/>
        </a:defRPr>
      </a:lvl4pPr>
      <a:lvl5pPr>
        <a:defRPr>
          <a:latin typeface="+mn-lt"/>
          <a:cs typeface="Times New Roman" pitchFamily="18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1273550" y="1977017"/>
            <a:ext cx="6857575" cy="1806072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1">
              <a:lnSpc>
                <a:spcPct val="98000"/>
              </a:lnSpc>
              <a:buNone/>
            </a:pPr>
            <a:r>
              <a:rPr lang="en-GB" noProof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Status of the </a:t>
            </a:r>
            <a:br>
              <a:rPr lang="en-GB" noProof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noProof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ESS MEBT EMU:</a:t>
            </a:r>
            <a:br>
              <a:rPr lang="en-GB" noProof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noProof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CONTROL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0" y="361"/>
            <a:ext cx="1959307" cy="1302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489827" y="4898628"/>
            <a:ext cx="1306205" cy="11266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4804415" y="4789812"/>
            <a:ext cx="2619260" cy="1366569"/>
          </a:xfrm>
          <a:prstGeom prst="rect">
            <a:avLst/>
          </a:prstGeom>
          <a:noFill/>
          <a:ln>
            <a:noFill/>
          </a:ln>
        </p:spPr>
        <p:txBody>
          <a:bodyPr vert="horz" wrap="none" lIns="81638" tIns="40819" rIns="81638" bIns="40819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0">
              <a:buNone/>
            </a:pPr>
            <a:r>
              <a:rPr lang="en-GB" sz="2177" dirty="0"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EMU Team</a:t>
            </a:r>
            <a:endParaRPr lang="en-GB" sz="1633" dirty="0"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hangingPunct="0">
              <a:buNone/>
            </a:pPr>
            <a:r>
              <a:rPr lang="en-GB" sz="1633" dirty="0"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ESS-Bilbao </a:t>
            </a:r>
          </a:p>
          <a:p>
            <a:pPr hangingPunct="0">
              <a:buNone/>
            </a:pPr>
            <a:r>
              <a:rPr lang="es-ES" sz="1633" dirty="0">
                <a:latin typeface="Times New Roman" pitchFamily="18" charset="0"/>
                <a:cs typeface="Times New Roman" pitchFamily="18" charset="0"/>
              </a:rPr>
              <a:t>Beam </a:t>
            </a:r>
            <a:r>
              <a:rPr lang="es-ES" sz="1633" dirty="0" err="1">
                <a:latin typeface="Times New Roman" pitchFamily="18" charset="0"/>
                <a:cs typeface="Times New Roman" pitchFamily="18" charset="0"/>
              </a:rPr>
              <a:t>Instrumentation</a:t>
            </a:r>
            <a:r>
              <a:rPr lang="es-ES" sz="163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33" dirty="0" err="1">
                <a:latin typeface="Times New Roman" pitchFamily="18" charset="0"/>
                <a:cs typeface="Times New Roman" pitchFamily="18" charset="0"/>
              </a:rPr>
              <a:t>Group</a:t>
            </a:r>
            <a:endParaRPr lang="en-GB" sz="1633" dirty="0"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hangingPunct="0">
              <a:buNone/>
            </a:pPr>
            <a:endParaRPr lang="en-GB" sz="1633" dirty="0"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hangingPunct="0">
              <a:buNone/>
            </a:pPr>
            <a:r>
              <a:rPr lang="en-GB" sz="1633" dirty="0"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July – 2017</a:t>
            </a:r>
          </a:p>
        </p:txBody>
      </p:sp>
    </p:spTree>
    <p:extLst>
      <p:ext uri="{BB962C8B-B14F-4D97-AF65-F5344CB8AC3E}">
        <p14:creationId xmlns:p14="http://schemas.microsoft.com/office/powerpoint/2010/main" val="37028793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8D7F100-BCCC-42D0-B2E7-F6FBA241F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2300AB62-7DC5-4B01-9A12-516F7B191D71}" type="slidenum">
              <a:rPr lang="en-IN">
                <a:solidFill>
                  <a:prstClr val="black"/>
                </a:solidFill>
              </a:rPr>
              <a:pPr defTabSz="829523"/>
              <a:t>10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CF34E-B1D8-49A0-9EBF-0A0D461805E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SW: Acquisition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44395-EEFC-48CB-9F49-419408FD87E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4"/>
            <a:ext cx="8491223" cy="5062075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2540" b="1" dirty="0"/>
              <a:t>Acquisition</a:t>
            </a:r>
            <a:r>
              <a:rPr lang="en-GB" sz="2540" dirty="0"/>
              <a:t> of the voltage in the wires is when slit and grid reach their position.</a:t>
            </a:r>
          </a:p>
          <a:p>
            <a:pPr>
              <a:spcAft>
                <a:spcPts val="0"/>
              </a:spcAft>
            </a:pPr>
            <a:r>
              <a:rPr lang="en-GB" sz="2540" b="1" dirty="0"/>
              <a:t>Settings</a:t>
            </a:r>
            <a:r>
              <a:rPr lang="en-GB" sz="2540" dirty="0"/>
              <a:t>:</a:t>
            </a:r>
          </a:p>
          <a:p>
            <a:pPr lvl="1">
              <a:spcAft>
                <a:spcPts val="0"/>
              </a:spcAft>
            </a:pPr>
            <a:r>
              <a:rPr lang="en-GB" dirty="0">
                <a:latin typeface="Arial" pitchFamily="34"/>
                <a:ea typeface="DejaVu Sans" pitchFamily="2"/>
                <a:cs typeface="Tahoma" pitchFamily="2"/>
              </a:rPr>
              <a:t>Number of consecutive reads in each position.</a:t>
            </a:r>
          </a:p>
          <a:p>
            <a:pPr lvl="1">
              <a:spcAft>
                <a:spcPts val="0"/>
              </a:spcAft>
            </a:pPr>
            <a:r>
              <a:rPr lang="en-GB" sz="2540" dirty="0"/>
              <a:t>Sample rate.</a:t>
            </a:r>
          </a:p>
          <a:p>
            <a:pPr lvl="1">
              <a:spcAft>
                <a:spcPts val="0"/>
              </a:spcAft>
            </a:pPr>
            <a:r>
              <a:rPr lang="en-GB" sz="2540" dirty="0" err="1"/>
              <a:t>Pretrigger</a:t>
            </a:r>
            <a:r>
              <a:rPr lang="en-GB" sz="2540" dirty="0"/>
              <a:t>.</a:t>
            </a:r>
          </a:p>
          <a:p>
            <a:pPr lvl="1">
              <a:spcAft>
                <a:spcPts val="0"/>
              </a:spcAft>
            </a:pPr>
            <a:r>
              <a:rPr lang="en-GB" sz="2540" dirty="0"/>
              <a:t>Number of pulse samples.</a:t>
            </a:r>
          </a:p>
          <a:p>
            <a:pPr>
              <a:spcAft>
                <a:spcPts val="0"/>
              </a:spcAft>
            </a:pPr>
            <a:endParaRPr lang="en-GB" sz="2540" dirty="0"/>
          </a:p>
          <a:p>
            <a:pPr>
              <a:spcAft>
                <a:spcPts val="0"/>
              </a:spcAft>
            </a:pPr>
            <a:r>
              <a:rPr lang="en-GB" sz="2540" b="1" dirty="0"/>
              <a:t>Information arrays obtained</a:t>
            </a:r>
            <a:r>
              <a:rPr lang="en-GB" sz="2540" dirty="0"/>
              <a:t>:</a:t>
            </a:r>
          </a:p>
          <a:p>
            <a:pPr lvl="1">
              <a:spcAft>
                <a:spcPts val="0"/>
              </a:spcAft>
            </a:pPr>
            <a:r>
              <a:rPr lang="en-GB" sz="2177" dirty="0"/>
              <a:t>x, y:  slit position array.</a:t>
            </a:r>
          </a:p>
          <a:p>
            <a:pPr lvl="1">
              <a:spcAft>
                <a:spcPts val="0"/>
              </a:spcAft>
            </a:pPr>
            <a:r>
              <a:rPr lang="en-GB" sz="2177" dirty="0"/>
              <a:t>x’, y’:  angle of grid wires position respect slit position.</a:t>
            </a:r>
          </a:p>
          <a:p>
            <a:pPr lvl="1">
              <a:spcAft>
                <a:spcPts val="0"/>
              </a:spcAft>
            </a:pPr>
            <a:r>
              <a:rPr lang="en-GB" sz="2177" dirty="0" err="1"/>
              <a:t>Avg</a:t>
            </a:r>
            <a:r>
              <a:rPr lang="en-GB" sz="2177" dirty="0"/>
              <a:t>: average in volts of the current induced by the beam in the wires.</a:t>
            </a:r>
            <a:endParaRPr lang="en-GB" sz="2540" dirty="0"/>
          </a:p>
        </p:txBody>
      </p:sp>
    </p:spTree>
    <p:extLst>
      <p:ext uri="{BB962C8B-B14F-4D97-AF65-F5344CB8AC3E}">
        <p14:creationId xmlns:p14="http://schemas.microsoft.com/office/powerpoint/2010/main" val="284953001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B8D7F100-BCCC-42D0-B2E7-F6FBA241F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2300AB62-7DC5-4B01-9A12-516F7B191D71}" type="slidenum">
              <a:rPr lang="en-IN">
                <a:solidFill>
                  <a:prstClr val="black"/>
                </a:solidFill>
              </a:rPr>
              <a:pPr defTabSz="829523"/>
              <a:t>11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CF34E-B1D8-49A0-9EBF-0A0D461805E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SW: Acquisition (2)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44395-EEFC-48CB-9F49-419408FD87E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4"/>
            <a:ext cx="8491223" cy="4572197"/>
          </a:xfrm>
        </p:spPr>
        <p:txBody>
          <a:bodyPr/>
          <a:lstStyle/>
          <a:p>
            <a:pPr lvl="0"/>
            <a:r>
              <a:rPr lang="en-GB" sz="2540" b="1" dirty="0"/>
              <a:t>Background </a:t>
            </a:r>
            <a:r>
              <a:rPr lang="en-GB" sz="2540" b="1" dirty="0" err="1"/>
              <a:t>substraction</a:t>
            </a:r>
            <a:r>
              <a:rPr lang="en-GB" sz="2540" dirty="0"/>
              <a:t>:</a:t>
            </a:r>
          </a:p>
          <a:p>
            <a:pPr lvl="1"/>
            <a:r>
              <a:rPr lang="en-GB" sz="2177" dirty="0"/>
              <a:t>Operator sets two time intervals (</a:t>
            </a:r>
            <a:r>
              <a:rPr lang="en-GB" sz="2177" dirty="0" err="1"/>
              <a:t>prepulse</a:t>
            </a:r>
            <a:r>
              <a:rPr lang="en-GB" sz="2177" dirty="0"/>
              <a:t> and </a:t>
            </a:r>
            <a:r>
              <a:rPr lang="en-GB" sz="2177" dirty="0" err="1"/>
              <a:t>postpulse</a:t>
            </a:r>
            <a:r>
              <a:rPr lang="en-GB" sz="2177" dirty="0"/>
              <a:t>) for the background estimation.</a:t>
            </a:r>
          </a:p>
          <a:p>
            <a:pPr lvl="1"/>
            <a:r>
              <a:rPr lang="en-GB" sz="2177" dirty="0"/>
              <a:t>Background value is calculated as an average of these intervals. This value is subtracted to the average of the samples in the ROI (region of interest).</a:t>
            </a:r>
          </a:p>
          <a:p>
            <a:pPr marL="108000" lvl="0" indent="0">
              <a:buNone/>
            </a:pPr>
            <a:endParaRPr lang="en-GB" sz="2540" dirty="0"/>
          </a:p>
          <a:p>
            <a:pPr marL="0" lvl="1" indent="0" hangingPunct="0">
              <a:spcAft>
                <a:spcPts val="1281"/>
              </a:spcAft>
              <a:buNone/>
            </a:pPr>
            <a:endParaRPr lang="en-IN" sz="2903" dirty="0"/>
          </a:p>
          <a:p>
            <a:pPr marL="0" lvl="1" indent="0" hangingPunct="0">
              <a:spcAft>
                <a:spcPts val="1281"/>
              </a:spcAft>
              <a:buNone/>
            </a:pPr>
            <a:endParaRPr lang="en-GB" sz="2540" dirty="0"/>
          </a:p>
        </p:txBody>
      </p:sp>
    </p:spTree>
    <p:extLst>
      <p:ext uri="{BB962C8B-B14F-4D97-AF65-F5344CB8AC3E}">
        <p14:creationId xmlns:p14="http://schemas.microsoft.com/office/powerpoint/2010/main" val="61475684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01115187-2464-409B-B951-F74AE7F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580CF513-E5C2-4961-9355-549628296479}" type="slidenum">
              <a:rPr lang="en-IN">
                <a:solidFill>
                  <a:prstClr val="black"/>
                </a:solidFill>
              </a:rPr>
              <a:pPr defTabSz="829523"/>
              <a:t>12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24CDFD-FEFF-4849-9616-F2A89391DF2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SW: Data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81808-6F8D-4FCF-BA79-A8F7BB6C3B9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4"/>
            <a:ext cx="8360588" cy="2220781"/>
          </a:xfrm>
        </p:spPr>
        <p:txBody>
          <a:bodyPr/>
          <a:lstStyle/>
          <a:p>
            <a:pPr lvl="0"/>
            <a:r>
              <a:rPr lang="en-GB" sz="2540" dirty="0"/>
              <a:t>Magnitudes:</a:t>
            </a:r>
          </a:p>
          <a:p>
            <a:pPr lvl="1"/>
            <a:r>
              <a:rPr lang="en-GB" sz="2177" b="1" dirty="0"/>
              <a:t>Emittance</a:t>
            </a:r>
            <a:r>
              <a:rPr lang="en-GB" sz="2177" dirty="0"/>
              <a:t> RMS</a:t>
            </a:r>
          </a:p>
          <a:p>
            <a:pPr lvl="1"/>
            <a:r>
              <a:rPr lang="en-GB" sz="2177" dirty="0"/>
              <a:t>Twiss parameters: alpha, beta and gamma</a:t>
            </a:r>
          </a:p>
          <a:p>
            <a:pPr lvl="0"/>
            <a:r>
              <a:rPr lang="en-GB" sz="2540" dirty="0"/>
              <a:t>Input for those magnitudes calculation: </a:t>
            </a:r>
            <a:br>
              <a:rPr lang="en-GB" sz="2540" dirty="0"/>
            </a:br>
            <a:r>
              <a:rPr lang="en-GB" sz="2540" b="1" dirty="0"/>
              <a:t>Samples from ROI</a:t>
            </a:r>
            <a:r>
              <a:rPr lang="en-GB" sz="2540" dirty="0"/>
              <a:t> delimited by user limit settings.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540" b="1" dirty="0"/>
              <a:t>Background</a:t>
            </a:r>
            <a:r>
              <a:rPr lang="en-GB" sz="2540" dirty="0"/>
              <a:t> subtraction applied to samples on ROI.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540" b="1" dirty="0"/>
              <a:t>Threshold</a:t>
            </a:r>
            <a:r>
              <a:rPr lang="en-GB" sz="2540" dirty="0"/>
              <a:t> percent of the maximum in ROI.</a:t>
            </a:r>
          </a:p>
        </p:txBody>
      </p:sp>
    </p:spTree>
    <p:extLst>
      <p:ext uri="{BB962C8B-B14F-4D97-AF65-F5344CB8AC3E}">
        <p14:creationId xmlns:p14="http://schemas.microsoft.com/office/powerpoint/2010/main" val="275724391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01115187-2464-409B-B951-F74AE7F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580CF513-E5C2-4961-9355-549628296479}" type="slidenum">
              <a:rPr lang="en-IN">
                <a:solidFill>
                  <a:prstClr val="black"/>
                </a:solidFill>
              </a:rPr>
              <a:pPr defTabSz="829523"/>
              <a:t>13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24CDFD-FEFF-4849-9616-F2A89391DF2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SW: Data analysis (2)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181808-6F8D-4FCF-BA79-A8F7BB6C3B9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2"/>
            <a:ext cx="8360588" cy="5414460"/>
          </a:xfrm>
        </p:spPr>
        <p:txBody>
          <a:bodyPr/>
          <a:lstStyle/>
          <a:p>
            <a:pPr lvl="0"/>
            <a:r>
              <a:rPr lang="en-GB" sz="2400" b="1" dirty="0"/>
              <a:t>Bias voltage	</a:t>
            </a:r>
          </a:p>
          <a:p>
            <a:pPr lvl="1"/>
            <a:r>
              <a:rPr lang="en-GB" sz="1780" dirty="0"/>
              <a:t>Voltage configurable from the GUI.</a:t>
            </a:r>
          </a:p>
          <a:p>
            <a:pPr lvl="1"/>
            <a:r>
              <a:rPr lang="en-GB" sz="1780" dirty="0"/>
              <a:t>Bias power supply status flag status.</a:t>
            </a:r>
          </a:p>
          <a:p>
            <a:pPr lvl="0"/>
            <a:r>
              <a:rPr lang="en-GB" sz="2400" b="1" dirty="0"/>
              <a:t>Wire integrity</a:t>
            </a:r>
            <a:r>
              <a:rPr lang="en-GB" b="1" dirty="0"/>
              <a:t>	</a:t>
            </a:r>
          </a:p>
          <a:p>
            <a:pPr lvl="1"/>
            <a:r>
              <a:rPr lang="en-GB" sz="1780" dirty="0"/>
              <a:t>Checking at beginning of measurement/disabled.</a:t>
            </a:r>
          </a:p>
          <a:p>
            <a:pPr lvl="1"/>
            <a:r>
              <a:rPr lang="en-GB" sz="1780" dirty="0"/>
              <a:t>Power supply applies 10 V to each wires.</a:t>
            </a:r>
          </a:p>
          <a:p>
            <a:pPr lvl="1"/>
            <a:r>
              <a:rPr lang="en-GB" sz="1780" dirty="0"/>
              <a:t>Wire integrity flag status.</a:t>
            </a:r>
          </a:p>
          <a:p>
            <a:pPr lvl="0"/>
            <a:r>
              <a:rPr lang="en-GB" sz="2400" b="1" dirty="0"/>
              <a:t>Calibration</a:t>
            </a:r>
          </a:p>
          <a:p>
            <a:pPr lvl="1"/>
            <a:r>
              <a:rPr lang="en-GB" sz="1780" dirty="0"/>
              <a:t>Analog calibration for the FE electronic and digitizer board ADC.</a:t>
            </a:r>
          </a:p>
          <a:p>
            <a:pPr lvl="1"/>
            <a:r>
              <a:rPr lang="en-GB" sz="1780" dirty="0"/>
              <a:t>Calibration is made at least once at manufacturer facilities.</a:t>
            </a:r>
          </a:p>
          <a:p>
            <a:pPr lvl="1"/>
            <a:r>
              <a:rPr lang="en-GB" sz="1800" dirty="0">
                <a:solidFill>
                  <a:srgbClr val="000000"/>
                </a:solidFill>
                <a:latin typeface="Liberation Sans" panose="020B0604020202020204" pitchFamily="34" charset="0"/>
                <a:ea typeface="Times New Roman" panose="02020603050405020304" pitchFamily="18" charset="0"/>
              </a:rPr>
              <a:t>Optional connection for calibration power supply</a:t>
            </a:r>
            <a:endParaRPr lang="en-GB" sz="1780" dirty="0"/>
          </a:p>
        </p:txBody>
      </p:sp>
    </p:spTree>
    <p:extLst>
      <p:ext uri="{BB962C8B-B14F-4D97-AF65-F5344CB8AC3E}">
        <p14:creationId xmlns:p14="http://schemas.microsoft.com/office/powerpoint/2010/main" val="51424859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DCBF66-365E-4417-90EE-5DBA22732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DA1AEFB6-AD8A-4B7A-BA25-F0D2BB88B9D5}" type="slidenum">
              <a:rPr lang="en-IN">
                <a:solidFill>
                  <a:prstClr val="black"/>
                </a:solidFill>
              </a:rPr>
              <a:pPr defTabSz="829523"/>
              <a:t>14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7A9D0-2A8A-4D6F-9831-69312C00E1F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SW: Interlocks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8E808-E0DF-4131-94C8-8364C803745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4"/>
            <a:ext cx="8491223" cy="4964099"/>
          </a:xfrm>
        </p:spPr>
        <p:txBody>
          <a:bodyPr/>
          <a:lstStyle/>
          <a:p>
            <a:pPr marL="97976" indent="0">
              <a:buNone/>
            </a:pPr>
            <a:r>
              <a:rPr lang="en-GB" sz="2540" dirty="0"/>
              <a:t>Cooling control and interlocks control on Interlocks PLC.</a:t>
            </a:r>
          </a:p>
          <a:p>
            <a:pPr lvl="0"/>
            <a:r>
              <a:rPr lang="en-GB" sz="2540" b="1" dirty="0"/>
              <a:t>Inputs to interlocks PLC from slit:</a:t>
            </a:r>
          </a:p>
          <a:p>
            <a:pPr lvl="1"/>
            <a:r>
              <a:rPr lang="en-GB" sz="2177" dirty="0"/>
              <a:t>Water cooling temperature.</a:t>
            </a:r>
          </a:p>
          <a:p>
            <a:pPr lvl="1" algn="l"/>
            <a:r>
              <a:rPr lang="en-GB" sz="2177" dirty="0"/>
              <a:t>Water pressure at input/output</a:t>
            </a:r>
          </a:p>
          <a:p>
            <a:pPr lvl="1"/>
            <a:r>
              <a:rPr lang="en-GB" sz="2177" dirty="0"/>
              <a:t>Motion axes behaviour.</a:t>
            </a:r>
          </a:p>
          <a:p>
            <a:pPr lvl="0"/>
            <a:r>
              <a:rPr lang="en-GB" sz="2540" b="1" dirty="0"/>
              <a:t>Inputs to interlocks PLC from grid:</a:t>
            </a:r>
          </a:p>
          <a:p>
            <a:pPr lvl="1"/>
            <a:r>
              <a:rPr lang="en-GB" sz="2177" dirty="0"/>
              <a:t>Power supplies behaviour.</a:t>
            </a:r>
          </a:p>
          <a:p>
            <a:pPr lvl="1"/>
            <a:r>
              <a:rPr lang="en-GB" sz="2177" dirty="0"/>
              <a:t>Motion axes behaviour.</a:t>
            </a:r>
            <a:endParaRPr lang="en-GB" sz="2540" dirty="0"/>
          </a:p>
        </p:txBody>
      </p:sp>
    </p:spTree>
    <p:extLst>
      <p:ext uri="{BB962C8B-B14F-4D97-AF65-F5344CB8AC3E}">
        <p14:creationId xmlns:p14="http://schemas.microsoft.com/office/powerpoint/2010/main" val="325395189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8DCBF66-365E-4417-90EE-5DBA22732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DA1AEFB6-AD8A-4B7A-BA25-F0D2BB88B9D5}" type="slidenum">
              <a:rPr lang="en-IN">
                <a:solidFill>
                  <a:prstClr val="black"/>
                </a:solidFill>
              </a:rPr>
              <a:pPr defTabSz="829523"/>
              <a:t>15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7A9D0-2A8A-4D6F-9831-69312C00E1F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SW: Interlocks (2)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8E808-E0DF-4131-94C8-8364C803745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4"/>
            <a:ext cx="8491223" cy="4964099"/>
          </a:xfrm>
        </p:spPr>
        <p:txBody>
          <a:bodyPr/>
          <a:lstStyle/>
          <a:p>
            <a:pPr marL="97976" indent="0">
              <a:buNone/>
            </a:pPr>
            <a:r>
              <a:rPr lang="en-GB" sz="2540" dirty="0"/>
              <a:t>Cooling control and interlocks control on Interlocks PLC.</a:t>
            </a:r>
          </a:p>
          <a:p>
            <a:pPr lvl="0"/>
            <a:r>
              <a:rPr lang="en-GB" sz="2540" b="1" dirty="0"/>
              <a:t>Interlocks PLC calculations:</a:t>
            </a:r>
          </a:p>
          <a:p>
            <a:pPr lvl="1"/>
            <a:r>
              <a:rPr lang="en-GB" sz="2177" dirty="0"/>
              <a:t>Temperature is within normal operational limits.</a:t>
            </a:r>
          </a:p>
          <a:p>
            <a:pPr lvl="1"/>
            <a:r>
              <a:rPr lang="en-GB" sz="2177" dirty="0"/>
              <a:t>Pressure within normal operational limits.</a:t>
            </a:r>
          </a:p>
          <a:p>
            <a:pPr lvl="1"/>
            <a:r>
              <a:rPr lang="en-GB" sz="2177" dirty="0"/>
              <a:t>Power supplies are healthy.</a:t>
            </a:r>
          </a:p>
          <a:p>
            <a:pPr lvl="1"/>
            <a:r>
              <a:rPr lang="en-GB" sz="2177" dirty="0"/>
              <a:t>Motion axes are not stuck.</a:t>
            </a:r>
            <a:endParaRPr lang="en-GB" sz="2540" b="1" dirty="0"/>
          </a:p>
          <a:p>
            <a:pPr lvl="0"/>
            <a:r>
              <a:rPr lang="en-GB" sz="2540" b="1" dirty="0"/>
              <a:t>Output from interlocks PLC to MPS:</a:t>
            </a:r>
          </a:p>
          <a:p>
            <a:pPr lvl="1"/>
            <a:r>
              <a:rPr lang="en-GB" sz="2177" dirty="0"/>
              <a:t>EMU status.</a:t>
            </a:r>
            <a:endParaRPr lang="en-GB" sz="2540" dirty="0"/>
          </a:p>
          <a:p>
            <a:pPr lvl="0"/>
            <a:r>
              <a:rPr lang="en-GB" sz="2540" b="1" dirty="0"/>
              <a:t>Input from MPS to IOC through </a:t>
            </a:r>
            <a:r>
              <a:rPr lang="en-GB" sz="2540" b="1" dirty="0" err="1"/>
              <a:t>Beckhoff</a:t>
            </a:r>
            <a:r>
              <a:rPr lang="en-GB" sz="2540" b="1" dirty="0"/>
              <a:t> </a:t>
            </a:r>
            <a:r>
              <a:rPr lang="en-GB" sz="2540" b="1" dirty="0" err="1"/>
              <a:t>EtherCAT</a:t>
            </a:r>
            <a:r>
              <a:rPr lang="en-GB" sz="2540" b="1" dirty="0"/>
              <a:t> :</a:t>
            </a:r>
          </a:p>
          <a:p>
            <a:pPr lvl="1"/>
            <a:r>
              <a:rPr lang="en-GB" sz="2177" dirty="0"/>
              <a:t>EMU permitted to insert: BEAM PERMIT.</a:t>
            </a:r>
          </a:p>
        </p:txBody>
      </p:sp>
    </p:spTree>
    <p:extLst>
      <p:ext uri="{BB962C8B-B14F-4D97-AF65-F5344CB8AC3E}">
        <p14:creationId xmlns:p14="http://schemas.microsoft.com/office/powerpoint/2010/main" val="142296173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84524C0-ED16-4583-89F6-5B0B4FB33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4963D355-D9B6-448F-9FE5-810C8B9BC452}" type="slidenum">
              <a:rPr lang="en-IN">
                <a:solidFill>
                  <a:prstClr val="black"/>
                </a:solidFill>
              </a:rPr>
              <a:pPr defTabSz="829523"/>
              <a:t>16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9D6F0F-586B-4E01-BAB9-C2763E6D1B9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-1088596" y="270400"/>
            <a:ext cx="11320441" cy="614335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SW: Engineering GUI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BBFC7-1DCA-4A2C-8910-C967BA5B94F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4"/>
            <a:ext cx="8491223" cy="4572197"/>
          </a:xfrm>
        </p:spPr>
        <p:txBody>
          <a:bodyPr/>
          <a:lstStyle/>
          <a:p>
            <a:endParaRPr lang="en-IN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545B16E-4F24-458C-B3E0-95F8D1F06051}"/>
              </a:ext>
            </a:extLst>
          </p:cNvPr>
          <p:cNvGraphicFramePr/>
          <p:nvPr/>
        </p:nvGraphicFramePr>
        <p:xfrm>
          <a:off x="937149" y="3232219"/>
          <a:ext cx="5551299" cy="977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4" imgW="1047896" imgH="1047896" progId="">
                  <p:embed/>
                </p:oleObj>
              </mc:Choice>
              <mc:Fallback>
                <p:oleObj r:id="rId4" imgW="1047896" imgH="1047896" progId="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545B16E-4F24-458C-B3E0-95F8D1F060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7149" y="3232219"/>
                        <a:ext cx="5551299" cy="977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C672481-65B3-4C0B-9B33-A70D4A8A85F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106316" y="1161667"/>
            <a:ext cx="8686847" cy="52253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268945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59533FB-689B-4D7E-A0DF-8DDB450F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3A868A90-BC9B-4EB8-A649-D8BB490A4CC5}" type="slidenum">
              <a:rPr lang="en-IN">
                <a:solidFill>
                  <a:prstClr val="black"/>
                </a:solidFill>
              </a:rPr>
              <a:pPr defTabSz="829523"/>
              <a:t>17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41E25A-99A1-4B85-8327-A52C675303F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SW: Engineering GUI fields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EAC69-C366-4584-8EE0-8B9E9D84044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4"/>
            <a:ext cx="8491223" cy="4572197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GB" sz="2540" dirty="0"/>
              <a:t>EMU flow control.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540" dirty="0"/>
              <a:t>Settings of motion control, data acquisition, bias voltage</a:t>
            </a:r>
            <a:r>
              <a:rPr lang="en-GB" sz="2540"/>
              <a:t>, ADC </a:t>
            </a:r>
            <a:r>
              <a:rPr lang="en-GB" sz="2540" dirty="0"/>
              <a:t>gain.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540" dirty="0"/>
              <a:t>Screen of wire average voltage.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540" dirty="0"/>
              <a:t>Screen of voltage pulse measurement per wire.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540" dirty="0"/>
              <a:t>Screen of intensity phase space surface.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540" dirty="0"/>
              <a:t>Several Status flags 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540" dirty="0"/>
              <a:t>RMS Emittance and Twiss parameters.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540" dirty="0" err="1"/>
              <a:t>Precalculated</a:t>
            </a:r>
            <a:r>
              <a:rPr lang="en-GB" sz="2540" dirty="0"/>
              <a:t> positions motion configuration file.</a:t>
            </a:r>
          </a:p>
        </p:txBody>
      </p:sp>
    </p:spTree>
    <p:extLst>
      <p:ext uri="{BB962C8B-B14F-4D97-AF65-F5344CB8AC3E}">
        <p14:creationId xmlns:p14="http://schemas.microsoft.com/office/powerpoint/2010/main" val="398612661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64B0953-44F7-4A4A-A13F-44DF08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8995B488-E061-4C95-ADD6-ADCDB6DD3C32}" type="slidenum">
              <a:rPr lang="en-IN">
                <a:solidFill>
                  <a:prstClr val="black"/>
                </a:solidFill>
              </a:rPr>
              <a:pPr defTabSz="829523"/>
              <a:t>18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A7B235-344D-4D34-B055-C8EE99D6FF2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SW: EPICS modules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F8EFB-FDB9-480A-832B-550227E0A11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4"/>
            <a:ext cx="8491223" cy="4572197"/>
          </a:xfrm>
        </p:spPr>
        <p:txBody>
          <a:bodyPr/>
          <a:lstStyle/>
          <a:p>
            <a:pPr lvl="0"/>
            <a:r>
              <a:rPr lang="en-GB" sz="2540" b="1" dirty="0"/>
              <a:t>Drivers needed for HW and VME standardization:</a:t>
            </a:r>
          </a:p>
          <a:p>
            <a:pPr lvl="1"/>
            <a:r>
              <a:rPr lang="en-GB" sz="2177" dirty="0" err="1"/>
              <a:t>IOxOS</a:t>
            </a:r>
            <a:r>
              <a:rPr lang="en-GB" sz="2177" dirty="0"/>
              <a:t> VME drivers</a:t>
            </a:r>
          </a:p>
          <a:p>
            <a:pPr lvl="1"/>
            <a:r>
              <a:rPr lang="en-GB" sz="2177" dirty="0"/>
              <a:t>MRF (Timing) drivers.</a:t>
            </a:r>
          </a:p>
          <a:p>
            <a:pPr lvl="0"/>
            <a:r>
              <a:rPr lang="en-GB" sz="2540" b="1" dirty="0"/>
              <a:t>EPICS modules for the SW solution:</a:t>
            </a:r>
          </a:p>
          <a:p>
            <a:pPr lvl="1"/>
            <a:r>
              <a:rPr lang="en-GB" sz="2177" dirty="0"/>
              <a:t>System and device support related modules: environment, </a:t>
            </a:r>
            <a:r>
              <a:rPr lang="en-GB" sz="2177" dirty="0" err="1"/>
              <a:t>pevdrv</a:t>
            </a:r>
            <a:r>
              <a:rPr lang="en-GB" sz="2177" dirty="0"/>
              <a:t>, nds3epics, nds3, </a:t>
            </a:r>
            <a:r>
              <a:rPr lang="en-GB" sz="2177" dirty="0" err="1"/>
              <a:t>asyn</a:t>
            </a:r>
            <a:endParaRPr lang="en-GB" sz="2177" dirty="0"/>
          </a:p>
          <a:p>
            <a:pPr lvl="1"/>
            <a:r>
              <a:rPr lang="en-GB" sz="2177" dirty="0"/>
              <a:t>Specific digitizer hardware related modules: </a:t>
            </a:r>
            <a:r>
              <a:rPr lang="en-GB" sz="2177" dirty="0" err="1"/>
              <a:t>ifcdaq</a:t>
            </a:r>
            <a:endParaRPr lang="en-GB" sz="2177" dirty="0"/>
          </a:p>
          <a:p>
            <a:pPr lvl="1"/>
            <a:r>
              <a:rPr lang="en-GB" sz="2177" dirty="0"/>
              <a:t>Event receiver related module:  mrfioc2</a:t>
            </a:r>
          </a:p>
          <a:p>
            <a:pPr lvl="1"/>
            <a:r>
              <a:rPr lang="en-GB" sz="2177" dirty="0"/>
              <a:t>Motor module: motor</a:t>
            </a:r>
          </a:p>
          <a:p>
            <a:pPr lvl="1"/>
            <a:r>
              <a:rPr lang="en-GB" sz="2177" dirty="0"/>
              <a:t>Specific application related module: </a:t>
            </a:r>
            <a:r>
              <a:rPr lang="en-GB" sz="2177" dirty="0" err="1"/>
              <a:t>EMU_daq</a:t>
            </a:r>
            <a:r>
              <a:rPr lang="en-GB" sz="2177" dirty="0"/>
              <a:t>.</a:t>
            </a:r>
          </a:p>
          <a:p>
            <a:pPr lvl="1"/>
            <a:r>
              <a:rPr lang="en-GB" sz="2177" dirty="0"/>
              <a:t>MEBT </a:t>
            </a:r>
            <a:r>
              <a:rPr lang="en-GB" sz="2177" dirty="0" err="1"/>
              <a:t>Ethercat</a:t>
            </a:r>
            <a:r>
              <a:rPr lang="en-GB" sz="2177" dirty="0"/>
              <a:t> related </a:t>
            </a:r>
            <a:r>
              <a:rPr lang="en-GB" sz="2177" dirty="0" err="1"/>
              <a:t>moduel</a:t>
            </a:r>
            <a:r>
              <a:rPr lang="en-GB" sz="2177" dirty="0"/>
              <a:t>: </a:t>
            </a:r>
            <a:r>
              <a:rPr lang="en-GB" sz="2177" dirty="0" err="1"/>
              <a:t>MEBT_ethercat</a:t>
            </a:r>
            <a:r>
              <a:rPr lang="en-GB" sz="2177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32048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CA0A37F-D908-488C-9026-2B99D4FCB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A221ED83-8C45-4510-BBB3-7E23DD584E11}" type="slidenum">
              <a:rPr lang="en-IN">
                <a:solidFill>
                  <a:prstClr val="black"/>
                </a:solidFill>
              </a:rPr>
              <a:pPr defTabSz="829523"/>
              <a:t>19</a:t>
            </a:fld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4D558B-981A-4E22-855D-EC47326B388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SW: EPICS Data Base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97932-E9CD-4A7A-A651-7A23843F0E8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8" y="1306344"/>
            <a:ext cx="8360261" cy="5258227"/>
          </a:xfrm>
        </p:spPr>
        <p:txBody>
          <a:bodyPr/>
          <a:lstStyle/>
          <a:p>
            <a:pPr lvl="0"/>
            <a:r>
              <a:rPr lang="en-GB" sz="2540" b="1" dirty="0" err="1"/>
              <a:t>EMUFunctions.template</a:t>
            </a:r>
            <a:r>
              <a:rPr lang="en-GB" sz="2540" b="1" dirty="0"/>
              <a:t>:</a:t>
            </a:r>
          </a:p>
          <a:p>
            <a:pPr lvl="1"/>
            <a:r>
              <a:rPr lang="en-GB" sz="2177" dirty="0"/>
              <a:t>BEAM permitted checking, status of the power supplies, wire integrity and configuration of bias voltage. Flags status.</a:t>
            </a:r>
          </a:p>
          <a:p>
            <a:pPr lvl="0"/>
            <a:r>
              <a:rPr lang="en-GB" sz="2540" b="1" dirty="0" err="1"/>
              <a:t>EMUSlit.template</a:t>
            </a:r>
            <a:r>
              <a:rPr lang="en-GB" sz="2540" b="1" dirty="0"/>
              <a:t>:</a:t>
            </a:r>
          </a:p>
          <a:p>
            <a:pPr lvl="1"/>
            <a:r>
              <a:rPr lang="en-GB" sz="2177" dirty="0"/>
              <a:t>PVs associated to the Slit.</a:t>
            </a:r>
          </a:p>
          <a:p>
            <a:pPr lvl="0"/>
            <a:r>
              <a:rPr lang="en-GB" sz="2540" b="1" dirty="0" err="1"/>
              <a:t>EMUGrid.template</a:t>
            </a:r>
            <a:r>
              <a:rPr lang="en-GB" sz="2540" b="1" dirty="0"/>
              <a:t>:</a:t>
            </a:r>
          </a:p>
          <a:p>
            <a:pPr lvl="1"/>
            <a:r>
              <a:rPr lang="en-GB" sz="2177" dirty="0"/>
              <a:t>PVs associated in general GRID motion calculation.</a:t>
            </a:r>
          </a:p>
          <a:p>
            <a:pPr lvl="0"/>
            <a:r>
              <a:rPr lang="en-GB" sz="2540" b="1" dirty="0" err="1"/>
              <a:t>EMUGridProcess.template</a:t>
            </a:r>
            <a:r>
              <a:rPr lang="en-GB" sz="2540" b="1" dirty="0"/>
              <a:t>:</a:t>
            </a:r>
          </a:p>
          <a:p>
            <a:pPr lvl="1"/>
            <a:r>
              <a:rPr lang="en-GB" sz="2177" dirty="0"/>
              <a:t>PVs associated to the acquisition in the wires.</a:t>
            </a:r>
          </a:p>
          <a:p>
            <a:pPr lvl="0"/>
            <a:r>
              <a:rPr lang="en-GB" sz="2540" b="1" dirty="0" err="1"/>
              <a:t>EMUMotionMode.template</a:t>
            </a:r>
            <a:r>
              <a:rPr lang="en-GB" sz="2540" b="1" dirty="0"/>
              <a:t>:</a:t>
            </a:r>
          </a:p>
          <a:p>
            <a:pPr lvl="1"/>
            <a:r>
              <a:rPr lang="en-GB" sz="1815" dirty="0"/>
              <a:t>PVs associated related to the motion </a:t>
            </a:r>
            <a:r>
              <a:rPr lang="en-GB" sz="1815" dirty="0" err="1"/>
              <a:t>modes.s</a:t>
            </a:r>
            <a:endParaRPr lang="en-GB" sz="2177" dirty="0"/>
          </a:p>
        </p:txBody>
      </p:sp>
    </p:spTree>
    <p:extLst>
      <p:ext uri="{BB962C8B-B14F-4D97-AF65-F5344CB8AC3E}">
        <p14:creationId xmlns:p14="http://schemas.microsoft.com/office/powerpoint/2010/main" val="181580033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C137628-A5B4-477C-A9F4-775E5D60B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CE4A9AFB-0AFE-43C3-90D9-0EB9BB7838EC}" type="slidenum">
              <a:rPr lang="en-IN">
                <a:solidFill>
                  <a:prstClr val="black"/>
                </a:solidFill>
              </a:rPr>
              <a:pPr defTabSz="829523"/>
              <a:t>2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C3C2F7-0F5C-470B-8C3F-86F845EDCE3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2F789-29BB-43C7-B496-443CA62CD25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IN" dirty="0"/>
              <a:t>HW description</a:t>
            </a:r>
          </a:p>
          <a:p>
            <a:r>
              <a:rPr lang="en-IN" dirty="0"/>
              <a:t>SW description</a:t>
            </a:r>
          </a:p>
          <a:p>
            <a:pPr lvl="1"/>
            <a:r>
              <a:rPr lang="en-IN" dirty="0">
                <a:latin typeface="Arial" pitchFamily="34"/>
                <a:ea typeface="DejaVu Sans" pitchFamily="2"/>
                <a:cs typeface="Tahoma" pitchFamily="2"/>
              </a:rPr>
              <a:t>Functionality</a:t>
            </a:r>
            <a:endParaRPr lang="en-IN" dirty="0"/>
          </a:p>
          <a:p>
            <a:pPr lvl="1"/>
            <a:r>
              <a:rPr lang="en-IN" dirty="0">
                <a:latin typeface="Arial" pitchFamily="34"/>
                <a:ea typeface="DejaVu Sans" pitchFamily="2"/>
                <a:cs typeface="Tahoma" pitchFamily="2"/>
              </a:rPr>
              <a:t>Engineering GUI</a:t>
            </a:r>
          </a:p>
          <a:p>
            <a:pPr lvl="1"/>
            <a:r>
              <a:rPr lang="en-IN" dirty="0">
                <a:latin typeface="Arial" pitchFamily="34"/>
                <a:ea typeface="DejaVu Sans" pitchFamily="2"/>
                <a:cs typeface="Tahoma" pitchFamily="2"/>
              </a:rPr>
              <a:t>EPICS development</a:t>
            </a:r>
          </a:p>
        </p:txBody>
      </p:sp>
    </p:spTree>
    <p:extLst>
      <p:ext uri="{BB962C8B-B14F-4D97-AF65-F5344CB8AC3E}">
        <p14:creationId xmlns:p14="http://schemas.microsoft.com/office/powerpoint/2010/main" val="314677095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CA0A37F-D908-488C-9026-2B99D4FCB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A221ED83-8C45-4510-BBB3-7E23DD584E11}" type="slidenum">
              <a:rPr lang="en-IN">
                <a:solidFill>
                  <a:prstClr val="black"/>
                </a:solidFill>
              </a:rPr>
              <a:pPr defTabSz="829523"/>
              <a:t>20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4D558B-981A-4E22-855D-EC47326B388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SW: EPICS Data Base       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D18B4-2ED2-4243-9EAE-4808CD18F7D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9946" y="1306344"/>
            <a:ext cx="8556751" cy="4572197"/>
          </a:xfrm>
        </p:spPr>
        <p:txBody>
          <a:bodyPr/>
          <a:lstStyle/>
          <a:p>
            <a:pPr lvl="0"/>
            <a:r>
              <a:rPr lang="en-GB" sz="2540" b="1" dirty="0" err="1"/>
              <a:t>EMUDAQConfigure.template</a:t>
            </a:r>
            <a:r>
              <a:rPr lang="en-GB" sz="2540" b="1" dirty="0"/>
              <a:t>:</a:t>
            </a:r>
          </a:p>
          <a:p>
            <a:pPr lvl="1"/>
            <a:r>
              <a:rPr lang="en-GB" sz="2177" dirty="0"/>
              <a:t>PVs associated to the configuration of the samples acquisition.</a:t>
            </a:r>
            <a:endParaRPr lang="en-GB" sz="2540" dirty="0"/>
          </a:p>
          <a:p>
            <a:pPr lvl="0"/>
            <a:r>
              <a:rPr lang="en-GB" sz="2540" b="1" dirty="0" err="1"/>
              <a:t>EMUDAQWindows.template</a:t>
            </a:r>
            <a:endParaRPr lang="en-GB" sz="2540" b="1" dirty="0"/>
          </a:p>
          <a:p>
            <a:pPr lvl="1"/>
            <a:r>
              <a:rPr lang="en-GB" sz="2177" dirty="0"/>
              <a:t>PVs associated to the windows on the raw data screen.</a:t>
            </a:r>
            <a:endParaRPr lang="en-GB" sz="2540" dirty="0"/>
          </a:p>
          <a:p>
            <a:pPr lvl="0"/>
            <a:r>
              <a:rPr lang="en-GB" sz="2540" b="1" dirty="0" err="1"/>
              <a:t>EMUEmittance.template</a:t>
            </a:r>
            <a:endParaRPr lang="en-GB" sz="2540" b="1" dirty="0"/>
          </a:p>
          <a:p>
            <a:pPr lvl="1"/>
            <a:r>
              <a:rPr lang="en-GB" sz="2177" dirty="0"/>
              <a:t>PVs associated to the calculation of the emittance and the TWISS parameters.</a:t>
            </a:r>
          </a:p>
          <a:p>
            <a:pPr lvl="0"/>
            <a:r>
              <a:rPr lang="en-GB" sz="2540" b="1" dirty="0" err="1"/>
              <a:t>slitGridScanner.substitutions</a:t>
            </a:r>
            <a:endParaRPr lang="en-GB" sz="2540" b="1" dirty="0"/>
          </a:p>
          <a:p>
            <a:pPr lvl="1"/>
            <a:r>
              <a:rPr lang="en-GB" sz="2177" dirty="0"/>
              <a:t>Compilations of components from scanning module.</a:t>
            </a:r>
            <a:endParaRPr lang="en-GB" sz="2540" dirty="0"/>
          </a:p>
        </p:txBody>
      </p:sp>
    </p:spTree>
    <p:extLst>
      <p:ext uri="{BB962C8B-B14F-4D97-AF65-F5344CB8AC3E}">
        <p14:creationId xmlns:p14="http://schemas.microsoft.com/office/powerpoint/2010/main" val="274124131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8EFFF77-4BEA-4D5B-8669-DBAC9E92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2683F6F4-56DF-479B-9CD3-026715F819D9}" type="slidenum">
              <a:rPr lang="en-IN">
                <a:solidFill>
                  <a:prstClr val="black"/>
                </a:solidFill>
              </a:rPr>
              <a:pPr defTabSz="829523"/>
              <a:t>3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DF1246-8FA9-4B09-9EF1-15AFAEE1E91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HW description General interface layout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72F52E-0061-4CAB-B6CB-8D3B1D34DDC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10497" y="1170159"/>
            <a:ext cx="7812904" cy="5328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CA3A263-3DAE-43EB-98D7-FB059DFDF9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698" y="1203392"/>
            <a:ext cx="8178039" cy="565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9897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8EFFF77-4BEA-4D5B-8669-DBAC9E92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2683F6F4-56DF-479B-9CD3-026715F819D9}" type="slidenum">
              <a:rPr lang="en-IN">
                <a:solidFill>
                  <a:prstClr val="black"/>
                </a:solidFill>
              </a:rPr>
              <a:pPr defTabSz="829523"/>
              <a:t>4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DF1246-8FA9-4B09-9EF1-15AFAEE1E91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HW description General interface layout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72F52E-0061-4CAB-B6CB-8D3B1D34DDC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10497" y="1170159"/>
            <a:ext cx="7812904" cy="53288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01440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EA8A124-209D-46A6-B202-C3A6A945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B925D340-4F67-4DB5-8F10-60AFD28F20DF}" type="slidenum">
              <a:rPr lang="en-IN">
                <a:solidFill>
                  <a:prstClr val="black"/>
                </a:solidFill>
              </a:rPr>
              <a:pPr defTabSz="829523"/>
              <a:t>5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337280-38A0-4C3D-BAFD-C15B374E2BB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HW description 1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4A29F-A0A2-48AF-9805-0A5F8924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9944" y="1306344"/>
            <a:ext cx="8884112" cy="4572197"/>
          </a:xfrm>
        </p:spPr>
        <p:txBody>
          <a:bodyPr/>
          <a:lstStyle/>
          <a:p>
            <a:pPr>
              <a:spcAft>
                <a:spcPts val="1029"/>
              </a:spcAft>
            </a:pPr>
            <a:r>
              <a:rPr lang="en-IN" sz="2540" dirty="0"/>
              <a:t>Actual developments based on VME platform.</a:t>
            </a:r>
          </a:p>
          <a:p>
            <a:pPr lvl="1"/>
            <a:r>
              <a:rPr lang="en-IN" sz="1815" dirty="0"/>
              <a:t>VME crate: ELMA Type 39 Horizontal, 4U, 84HP.</a:t>
            </a:r>
          </a:p>
          <a:p>
            <a:pPr lvl="1"/>
            <a:r>
              <a:rPr lang="en-IN" sz="1815" dirty="0"/>
              <a:t>CPU: IFC1210-Intelligent FPGA Controller P2020 VME64x from </a:t>
            </a:r>
            <a:r>
              <a:rPr lang="en-IN" sz="1815" dirty="0" err="1"/>
              <a:t>IOxOS</a:t>
            </a:r>
            <a:r>
              <a:rPr lang="en-IN" sz="1815" dirty="0"/>
              <a:t>.</a:t>
            </a:r>
          </a:p>
          <a:p>
            <a:pPr lvl="1"/>
            <a:r>
              <a:rPr lang="en-GB" sz="1815" dirty="0"/>
              <a:t>Digitizer board: D-</a:t>
            </a:r>
            <a:r>
              <a:rPr lang="en-GB" sz="1815" dirty="0" err="1"/>
              <a:t>Tacq</a:t>
            </a:r>
            <a:r>
              <a:rPr lang="en-GB" sz="1815" dirty="0"/>
              <a:t> ACQ420FMC-4-2000-16: 4 </a:t>
            </a:r>
            <a:r>
              <a:rPr lang="en-GB" sz="1815" dirty="0" err="1"/>
              <a:t>analog</a:t>
            </a:r>
            <a:r>
              <a:rPr lang="en-GB" sz="1815" dirty="0"/>
              <a:t> channels, 2 MSPS, 16 bits.</a:t>
            </a:r>
          </a:p>
          <a:p>
            <a:pPr lvl="1"/>
            <a:r>
              <a:rPr lang="en-GB" sz="1815" dirty="0"/>
              <a:t>Event Receiver Board PMC-EVR-230 from MRF.</a:t>
            </a:r>
          </a:p>
          <a:p>
            <a:pPr>
              <a:spcAft>
                <a:spcPts val="1029"/>
              </a:spcAft>
            </a:pPr>
            <a:r>
              <a:rPr lang="en-GB" sz="2540" dirty="0"/>
              <a:t>Planned to migrate to MTCA platform.</a:t>
            </a:r>
          </a:p>
          <a:p>
            <a:pPr lvl="1"/>
            <a:r>
              <a:rPr lang="en-GB" sz="1815" dirty="0"/>
              <a:t>More interesting HW changes:</a:t>
            </a:r>
          </a:p>
          <a:p>
            <a:pPr lvl="1"/>
            <a:r>
              <a:rPr lang="en-GB" sz="1815" dirty="0"/>
              <a:t>CPU: </a:t>
            </a:r>
            <a:r>
              <a:rPr lang="en-GB" sz="1815" dirty="0" err="1">
                <a:solidFill>
                  <a:srgbClr val="000000"/>
                </a:solidFill>
              </a:rPr>
              <a:t>IOxOS</a:t>
            </a:r>
            <a:r>
              <a:rPr lang="en-GB" sz="1815" dirty="0">
                <a:solidFill>
                  <a:srgbClr val="000000"/>
                </a:solidFill>
              </a:rPr>
              <a:t> IFC_1410 </a:t>
            </a:r>
            <a:r>
              <a:rPr lang="en-GB" sz="1815" dirty="0" err="1">
                <a:solidFill>
                  <a:srgbClr val="000000"/>
                </a:solidFill>
              </a:rPr>
              <a:t>QorIQ</a:t>
            </a:r>
            <a:r>
              <a:rPr lang="en-GB" sz="1815" dirty="0">
                <a:solidFill>
                  <a:srgbClr val="000000"/>
                </a:solidFill>
              </a:rPr>
              <a:t> T2081 &amp; </a:t>
            </a:r>
            <a:r>
              <a:rPr lang="en-GB" sz="1815" dirty="0" err="1">
                <a:solidFill>
                  <a:srgbClr val="000000"/>
                </a:solidFill>
              </a:rPr>
              <a:t>Kintex</a:t>
            </a:r>
            <a:r>
              <a:rPr lang="en-GB" sz="1815" dirty="0">
                <a:solidFill>
                  <a:srgbClr val="000000"/>
                </a:solidFill>
              </a:rPr>
              <a:t> </a:t>
            </a:r>
            <a:r>
              <a:rPr lang="en-GB" sz="1815" dirty="0" err="1">
                <a:solidFill>
                  <a:srgbClr val="000000"/>
                </a:solidFill>
              </a:rPr>
              <a:t>UltraScale</a:t>
            </a:r>
            <a:r>
              <a:rPr lang="en-GB" sz="1815" dirty="0">
                <a:solidFill>
                  <a:srgbClr val="000000"/>
                </a:solidFill>
              </a:rPr>
              <a:t> AMC.</a:t>
            </a:r>
          </a:p>
          <a:p>
            <a:pPr lvl="1"/>
            <a:r>
              <a:rPr lang="en-GB" sz="1815" dirty="0"/>
              <a:t>2 Digitizer boards:  </a:t>
            </a:r>
            <a:r>
              <a:rPr lang="en-GB" sz="1815" dirty="0" err="1"/>
              <a:t>IOxOS</a:t>
            </a:r>
            <a:r>
              <a:rPr lang="en-GB" sz="1815" dirty="0"/>
              <a:t> FMC ADC3117 20 channels ADC 16-bit 5 </a:t>
            </a:r>
            <a:r>
              <a:rPr lang="en-GB" sz="1815" dirty="0" err="1"/>
              <a:t>Msps</a:t>
            </a:r>
            <a:r>
              <a:rPr lang="en-GB" sz="1815" dirty="0"/>
              <a:t>.</a:t>
            </a:r>
          </a:p>
          <a:p>
            <a:pPr lvl="1"/>
            <a:r>
              <a:rPr lang="es-E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Event</a:t>
            </a: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Receiver </a:t>
            </a:r>
            <a:r>
              <a:rPr lang="es-E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Board</a:t>
            </a: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PMC-EVR-300 </a:t>
            </a:r>
            <a:r>
              <a:rPr lang="es-E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from</a:t>
            </a: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MRF</a:t>
            </a:r>
            <a:endParaRPr lang="en-GB" sz="1815" dirty="0"/>
          </a:p>
          <a:p>
            <a:pPr>
              <a:spcAft>
                <a:spcPts val="1029"/>
              </a:spcAft>
            </a:pPr>
            <a:r>
              <a:rPr lang="en-IN" sz="2540" dirty="0"/>
              <a:t>For testing, we have an Event Generator Board</a:t>
            </a:r>
          </a:p>
          <a:p>
            <a:pPr lvl="1"/>
            <a:r>
              <a:rPr lang="en-IN" sz="1815" dirty="0"/>
              <a:t>Event Generator MRF VME-EVG-230 from MRF</a:t>
            </a:r>
            <a:endParaRPr lang="en-IN" sz="2540" dirty="0"/>
          </a:p>
        </p:txBody>
      </p:sp>
    </p:spTree>
    <p:extLst>
      <p:ext uri="{BB962C8B-B14F-4D97-AF65-F5344CB8AC3E}">
        <p14:creationId xmlns:p14="http://schemas.microsoft.com/office/powerpoint/2010/main" val="16549416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88009B5-8368-4FDF-A497-C1468DDB9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F2A7ABB4-B15C-4927-AF2A-A2C40C11F86E}" type="slidenum">
              <a:rPr lang="en-IN">
                <a:solidFill>
                  <a:prstClr val="black"/>
                </a:solidFill>
              </a:rPr>
              <a:pPr defTabSz="829523"/>
              <a:t>6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25BD9-60C8-40C6-A0E4-FDB34280E7C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HW description 2 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30672-CDAA-4D5F-9134-AD273F47B8A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4"/>
            <a:ext cx="8491223" cy="4572197"/>
          </a:xfrm>
        </p:spPr>
        <p:txBody>
          <a:bodyPr/>
          <a:lstStyle/>
          <a:p>
            <a:pPr lvl="0"/>
            <a:r>
              <a:rPr lang="en-GB" sz="2177" dirty="0"/>
              <a:t>External integrated systems controlled from the previous crate:</a:t>
            </a:r>
          </a:p>
          <a:p>
            <a:pPr lvl="1"/>
            <a:r>
              <a:rPr lang="en-GB" sz="1815" dirty="0"/>
              <a:t>Motion Control: Bus </a:t>
            </a:r>
            <a:r>
              <a:rPr lang="en-GB" sz="1815" dirty="0" err="1"/>
              <a:t>ethercat</a:t>
            </a:r>
            <a:r>
              <a:rPr lang="en-GB" sz="1815" dirty="0"/>
              <a:t>, linear motion</a:t>
            </a:r>
            <a:r>
              <a:rPr lang="en-IN" sz="1815" dirty="0"/>
              <a:t>.</a:t>
            </a:r>
          </a:p>
          <a:p>
            <a:pPr lvl="1"/>
            <a:r>
              <a:rPr lang="en-GB" sz="1815" dirty="0"/>
              <a:t>Power supply control for BIAS voltage supplying.</a:t>
            </a:r>
          </a:p>
          <a:p>
            <a:pPr lvl="1"/>
            <a:r>
              <a:rPr lang="en-GB" sz="1815" dirty="0"/>
              <a:t>Analogue front-end interrelation for signal conditioning.</a:t>
            </a:r>
          </a:p>
          <a:p>
            <a:pPr lvl="1"/>
            <a:r>
              <a:rPr lang="en-GB" sz="1815" dirty="0"/>
              <a:t>Interlocks interface.</a:t>
            </a:r>
          </a:p>
          <a:p>
            <a:pPr lvl="0"/>
            <a:r>
              <a:rPr lang="en-GB" sz="2177" dirty="0"/>
              <a:t>These external systems controlled by the CPU through the </a:t>
            </a:r>
            <a:r>
              <a:rPr lang="en-GB" sz="2177" dirty="0" err="1"/>
              <a:t>Beckhoff</a:t>
            </a:r>
            <a:r>
              <a:rPr lang="en-GB" sz="2177" dirty="0"/>
              <a:t> automation technology system modules connected by </a:t>
            </a:r>
            <a:r>
              <a:rPr lang="en-GB" sz="2177" dirty="0" err="1"/>
              <a:t>ethercat</a:t>
            </a:r>
            <a:r>
              <a:rPr lang="en-GB" sz="2177" dirty="0"/>
              <a:t> bus.</a:t>
            </a:r>
          </a:p>
          <a:p>
            <a:pPr lvl="0"/>
            <a:r>
              <a:rPr lang="en-GB" sz="2177" dirty="0"/>
              <a:t>The system also is provided with an Interlocks Siemens PLC for cooling and interlocks functions.</a:t>
            </a:r>
            <a:endParaRPr lang="en-GB" sz="1089" dirty="0"/>
          </a:p>
          <a:p>
            <a:pPr>
              <a:spcAft>
                <a:spcPts val="1029"/>
              </a:spcAft>
            </a:pPr>
            <a:endParaRPr lang="en-GB" sz="2540" dirty="0"/>
          </a:p>
        </p:txBody>
      </p:sp>
    </p:spTree>
    <p:extLst>
      <p:ext uri="{BB962C8B-B14F-4D97-AF65-F5344CB8AC3E}">
        <p14:creationId xmlns:p14="http://schemas.microsoft.com/office/powerpoint/2010/main" val="183847797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57E79F68-8216-4E7B-8D6D-0F00D0BA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5EA90890-9F34-4B7A-9519-7432F3E6F330}" type="slidenum">
              <a:rPr lang="en-IN">
                <a:solidFill>
                  <a:prstClr val="black"/>
                </a:solidFill>
              </a:rPr>
              <a:pPr defTabSz="829523"/>
              <a:t>7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0B8390-40E1-44DE-9D7D-32F44AED595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IN" dirty="0"/>
              <a:t>HW </a:t>
            </a:r>
            <a:r>
              <a:rPr lang="en-IN" dirty="0" err="1"/>
              <a:t>Ethercat</a:t>
            </a:r>
            <a:r>
              <a:rPr lang="en-IN" dirty="0"/>
              <a:t>   </a:t>
            </a:r>
            <a:r>
              <a:rPr lang="en-IN" dirty="0" err="1"/>
              <a:t>Beckhoff</a:t>
            </a:r>
            <a:r>
              <a:rPr lang="en-IN" dirty="0"/>
              <a:t> modules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14106-D59F-4B89-BE1A-EB45161E7B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0789" y="1371661"/>
            <a:ext cx="5943856" cy="4572197"/>
          </a:xfrm>
        </p:spPr>
        <p:txBody>
          <a:bodyPr/>
          <a:lstStyle/>
          <a:p>
            <a:pPr marL="489876" lvl="1" indent="0">
              <a:spcAft>
                <a:spcPts val="0"/>
              </a:spcAft>
              <a:buNone/>
            </a:pPr>
            <a:r>
              <a:rPr lang="en-IN" sz="1815" b="1" dirty="0"/>
              <a:t>Motion Control:	</a:t>
            </a:r>
          </a:p>
          <a:p>
            <a:pPr lvl="1">
              <a:spcAft>
                <a:spcPts val="0"/>
              </a:spcAft>
            </a:pPr>
            <a:r>
              <a:rPr lang="en-IN" sz="1815" dirty="0"/>
              <a:t>4 stepper motors modules .</a:t>
            </a:r>
          </a:p>
          <a:p>
            <a:pPr lvl="1" algn="l">
              <a:spcAft>
                <a:spcPts val="0"/>
              </a:spcAft>
            </a:pPr>
            <a:r>
              <a:rPr lang="en-IN" sz="1815" dirty="0"/>
              <a:t>4 incremental encoders modules.</a:t>
            </a:r>
          </a:p>
          <a:p>
            <a:pPr lvl="1" algn="l">
              <a:spcAft>
                <a:spcPts val="0"/>
              </a:spcAft>
            </a:pPr>
            <a:r>
              <a:rPr lang="en-IN" sz="1815" dirty="0"/>
              <a:t>8 limit switches:  digital inputs modules, digital outputs modules.</a:t>
            </a:r>
          </a:p>
          <a:p>
            <a:pPr lvl="1" algn="l">
              <a:spcAft>
                <a:spcPts val="0"/>
              </a:spcAft>
            </a:pPr>
            <a:r>
              <a:rPr lang="en-IN" sz="1815" dirty="0"/>
              <a:t>4 MPS limit switches: digital inputs module, digital outputs modules.</a:t>
            </a:r>
            <a:endParaRPr lang="en-IN" sz="2177" dirty="0"/>
          </a:p>
          <a:p>
            <a:pPr marL="489876" lvl="1" indent="0">
              <a:spcAft>
                <a:spcPts val="0"/>
              </a:spcAft>
              <a:buNone/>
            </a:pPr>
            <a:r>
              <a:rPr lang="en-IN" sz="1815" b="1" dirty="0"/>
              <a:t>BIAS power supply:</a:t>
            </a:r>
          </a:p>
          <a:p>
            <a:pPr lvl="1">
              <a:spcAft>
                <a:spcPts val="0"/>
              </a:spcAft>
            </a:pPr>
            <a:r>
              <a:rPr lang="en-IN" sz="1815" dirty="0"/>
              <a:t>Digital outputs module, </a:t>
            </a:r>
            <a:r>
              <a:rPr lang="en-IN" sz="1815" dirty="0" err="1"/>
              <a:t>analog</a:t>
            </a:r>
            <a:r>
              <a:rPr lang="en-IN" sz="1815" dirty="0"/>
              <a:t> outputs module and </a:t>
            </a:r>
            <a:r>
              <a:rPr lang="en-IN" sz="1815" dirty="0" err="1"/>
              <a:t>analog</a:t>
            </a:r>
            <a:r>
              <a:rPr lang="en-IN" sz="1815" dirty="0"/>
              <a:t> input module.</a:t>
            </a:r>
            <a:endParaRPr lang="en-IN" sz="2177" dirty="0"/>
          </a:p>
          <a:p>
            <a:pPr marL="489876" lvl="1" indent="0">
              <a:spcAft>
                <a:spcPts val="0"/>
              </a:spcAft>
              <a:buNone/>
            </a:pPr>
            <a:r>
              <a:rPr lang="en-IN" sz="1815" b="1" dirty="0"/>
              <a:t>Analogue front-end control:</a:t>
            </a:r>
          </a:p>
          <a:p>
            <a:pPr lvl="1">
              <a:spcAft>
                <a:spcPts val="0"/>
              </a:spcAft>
            </a:pPr>
            <a:r>
              <a:rPr lang="en-IN" sz="1815" dirty="0"/>
              <a:t>Plane change, wire integrity check, electronic check: digital outputs </a:t>
            </a:r>
            <a:r>
              <a:rPr lang="en-IN" sz="1815"/>
              <a:t>module.</a:t>
            </a:r>
          </a:p>
          <a:p>
            <a:pPr marL="540000" lvl="1" indent="0">
              <a:spcAft>
                <a:spcPts val="0"/>
              </a:spcAft>
              <a:buNone/>
            </a:pPr>
            <a:r>
              <a:rPr lang="en-IN" sz="1815" b="1"/>
              <a:t>Beam </a:t>
            </a:r>
            <a:r>
              <a:rPr lang="en-IN" sz="1815" b="1" dirty="0"/>
              <a:t>Permit from MPS:</a:t>
            </a:r>
          </a:p>
          <a:p>
            <a:pPr lvl="1">
              <a:spcAft>
                <a:spcPts val="0"/>
              </a:spcAft>
            </a:pPr>
            <a:r>
              <a:rPr lang="en-IN" sz="1815" dirty="0"/>
              <a:t>Digital input module.</a:t>
            </a:r>
          </a:p>
          <a:p>
            <a:pPr>
              <a:spcAft>
                <a:spcPts val="0"/>
              </a:spcAft>
            </a:pPr>
            <a:endParaRPr lang="en-IN" sz="2177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88AEFE-466D-4C47-B7C1-E27BA420D7B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204645" y="1502295"/>
            <a:ext cx="2939269" cy="41149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633909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BE5D9AF9-0BB7-4CCC-8174-7CD27022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B9D85B27-29C6-47DE-B833-3B096D12B709}" type="slidenum">
              <a:rPr lang="en-IN">
                <a:solidFill>
                  <a:prstClr val="black"/>
                </a:solidFill>
              </a:rPr>
              <a:pPr defTabSz="829523"/>
              <a:t>8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D35257-5FC6-4950-8B59-15B434C94A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 general control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D9342-9F78-47EA-AB94-65E96D5E3D3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4"/>
            <a:ext cx="8491223" cy="4572197"/>
          </a:xfrm>
        </p:spPr>
        <p:txBody>
          <a:bodyPr/>
          <a:lstStyle/>
          <a:p>
            <a:pPr lvl="0"/>
            <a:r>
              <a:rPr lang="en-GB" sz="2540" b="1" dirty="0"/>
              <a:t>EMU SW modules</a:t>
            </a:r>
          </a:p>
          <a:p>
            <a:pPr lvl="1"/>
            <a:r>
              <a:rPr lang="en-GB" sz="2177" dirty="0"/>
              <a:t>EPICS module: </a:t>
            </a:r>
            <a:r>
              <a:rPr lang="en-GB" sz="2177" dirty="0" err="1"/>
              <a:t>EMU_daq</a:t>
            </a:r>
            <a:r>
              <a:rPr lang="en-GB" sz="2177" dirty="0"/>
              <a:t>.</a:t>
            </a:r>
          </a:p>
          <a:p>
            <a:pPr lvl="1"/>
            <a:r>
              <a:rPr lang="en-GB" sz="2177" dirty="0"/>
              <a:t>EPICS module: </a:t>
            </a:r>
            <a:r>
              <a:rPr lang="en-GB" sz="2177" dirty="0" err="1"/>
              <a:t>Ethercat_MEBT</a:t>
            </a:r>
            <a:r>
              <a:rPr lang="en-GB" sz="2177" dirty="0"/>
              <a:t>: shared with FC and Scrapers.</a:t>
            </a:r>
          </a:p>
          <a:p>
            <a:pPr lvl="0"/>
            <a:endParaRPr lang="en-GB" sz="2540" dirty="0"/>
          </a:p>
          <a:p>
            <a:pPr lvl="0"/>
            <a:r>
              <a:rPr lang="en-GB" sz="2540" dirty="0"/>
              <a:t>SW based in </a:t>
            </a:r>
            <a:r>
              <a:rPr lang="en-GB" sz="2540" dirty="0" err="1"/>
              <a:t>sscan</a:t>
            </a:r>
            <a:r>
              <a:rPr lang="en-GB" sz="2540" dirty="0"/>
              <a:t> recursive records for Slit and Grid.</a:t>
            </a:r>
          </a:p>
          <a:p>
            <a:pPr lvl="0"/>
            <a:r>
              <a:rPr lang="en-GB" sz="2540" dirty="0"/>
              <a:t>Measures from DTAQ digitizer board upon the 4 channels, but code as GUI is programmed for 24 channels.</a:t>
            </a:r>
          </a:p>
        </p:txBody>
      </p:sp>
    </p:spTree>
    <p:extLst>
      <p:ext uri="{BB962C8B-B14F-4D97-AF65-F5344CB8AC3E}">
        <p14:creationId xmlns:p14="http://schemas.microsoft.com/office/powerpoint/2010/main" val="363030506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BE5D9AF9-0BB7-4CCC-8174-7CD27022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29523"/>
            <a:fld id="{B9D85B27-29C6-47DE-B833-3B096D12B709}" type="slidenum">
              <a:rPr lang="en-IN">
                <a:solidFill>
                  <a:prstClr val="black"/>
                </a:solidFill>
              </a:rPr>
              <a:pPr defTabSz="829523"/>
              <a:t>9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D35257-5FC6-4950-8B59-15B434C94A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6107" y="270438"/>
            <a:ext cx="8491223" cy="614260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n-IN" dirty="0"/>
              <a:t>SW general control (2)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D9342-9F78-47EA-AB94-65E96D5E3D3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6107" y="1306344"/>
            <a:ext cx="8491223" cy="4572197"/>
          </a:xfrm>
        </p:spPr>
        <p:txBody>
          <a:bodyPr/>
          <a:lstStyle/>
          <a:p>
            <a:pPr marL="97976" indent="0">
              <a:buNone/>
            </a:pPr>
            <a:r>
              <a:rPr lang="en-GB" sz="2540" dirty="0"/>
              <a:t>States of the application: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177" b="1" dirty="0"/>
              <a:t>INIT state</a:t>
            </a:r>
            <a:r>
              <a:rPr lang="en-GB" sz="2177" dirty="0"/>
              <a:t>: if not beam permit GUI is disabled</a:t>
            </a:r>
          </a:p>
          <a:p>
            <a:pPr lvl="0">
              <a:buSzPct val="45000"/>
              <a:buFont typeface="StarSymbol"/>
              <a:buChar char="●"/>
            </a:pPr>
            <a:r>
              <a:rPr lang="en-GB" sz="2177" b="1" dirty="0"/>
              <a:t>SETTINGS state</a:t>
            </a:r>
            <a:r>
              <a:rPr lang="en-GB" sz="2177" dirty="0"/>
              <a:t>: settings can be changed.</a:t>
            </a:r>
          </a:p>
          <a:p>
            <a:pPr lvl="1"/>
            <a:r>
              <a:rPr lang="en-IN" sz="1815" dirty="0"/>
              <a:t>ADC settings: sample rate, trigger source, trigger threshold, number of samples...</a:t>
            </a:r>
          </a:p>
          <a:p>
            <a:pPr lvl="1"/>
            <a:r>
              <a:rPr lang="en-IN" sz="1815" dirty="0"/>
              <a:t>Scan settings: motion settings for slit and grid.</a:t>
            </a:r>
          </a:p>
          <a:p>
            <a:pPr lvl="1"/>
            <a:r>
              <a:rPr lang="en-IN" sz="1815" dirty="0"/>
              <a:t>Scan mode: linear or </a:t>
            </a:r>
            <a:r>
              <a:rPr lang="en-IN" sz="1815" dirty="0" err="1"/>
              <a:t>precalculated</a:t>
            </a:r>
            <a:r>
              <a:rPr lang="en-IN" sz="1815" dirty="0"/>
              <a:t> positions.</a:t>
            </a:r>
          </a:p>
          <a:p>
            <a:pPr lvl="1"/>
            <a:r>
              <a:rPr lang="en-IN" sz="1815" dirty="0"/>
              <a:t>BIAS settings: voltage to be applied.</a:t>
            </a:r>
          </a:p>
          <a:p>
            <a:pPr lvl="1"/>
            <a:r>
              <a:rPr lang="en-IN" sz="1815" dirty="0"/>
              <a:t>ADC Gain for each wire.</a:t>
            </a:r>
          </a:p>
          <a:p>
            <a:pPr lvl="1"/>
            <a:r>
              <a:rPr lang="en-IN" sz="1815" dirty="0"/>
              <a:t>Slit/grid plane: horizontal or vertical.</a:t>
            </a:r>
          </a:p>
          <a:p>
            <a:pPr>
              <a:spcAft>
                <a:spcPts val="0"/>
              </a:spcAft>
            </a:pPr>
            <a:r>
              <a:rPr lang="en-GB" sz="2177" b="1" dirty="0"/>
              <a:t>RUNNING </a:t>
            </a:r>
            <a:r>
              <a:rPr lang="en-GB" sz="2177" b="1" dirty="0" err="1"/>
              <a:t>state</a:t>
            </a:r>
            <a:r>
              <a:rPr lang="en-GB" sz="2177" dirty="0" err="1"/>
              <a:t>:START</a:t>
            </a:r>
            <a:r>
              <a:rPr lang="en-GB" sz="2177" dirty="0"/>
              <a:t> MEASUREMENT button</a:t>
            </a:r>
          </a:p>
          <a:p>
            <a:pPr>
              <a:spcAft>
                <a:spcPts val="0"/>
              </a:spcAft>
            </a:pPr>
            <a:r>
              <a:rPr lang="en-GB" sz="2177" b="1" dirty="0"/>
              <a:t>PAUSE state</a:t>
            </a:r>
            <a:r>
              <a:rPr lang="en-GB" sz="2177" dirty="0"/>
              <a:t>: EMU application paused.</a:t>
            </a:r>
          </a:p>
        </p:txBody>
      </p:sp>
    </p:spTree>
    <p:extLst>
      <p:ext uri="{BB962C8B-B14F-4D97-AF65-F5344CB8AC3E}">
        <p14:creationId xmlns:p14="http://schemas.microsoft.com/office/powerpoint/2010/main" val="197706523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ESS-Bilba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-Bilba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1003</Words>
  <Application>Microsoft Office PowerPoint</Application>
  <PresentationFormat>On-screen Show (4:3)</PresentationFormat>
  <Paragraphs>203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Berlin Sans FB Demi</vt:lpstr>
      <vt:lpstr>Calibri</vt:lpstr>
      <vt:lpstr>DejaVu Sans</vt:lpstr>
      <vt:lpstr>Liberation Sans</vt:lpstr>
      <vt:lpstr>StarSymbol</vt:lpstr>
      <vt:lpstr>Tahoma</vt:lpstr>
      <vt:lpstr>Times New Roman</vt:lpstr>
      <vt:lpstr>Trebuchet MS</vt:lpstr>
      <vt:lpstr>ESS-Bilbao</vt:lpstr>
      <vt:lpstr>Status of the  ESS MEBT EMU: CONTROL</vt:lpstr>
      <vt:lpstr>Introduction</vt:lpstr>
      <vt:lpstr>HW description General interface layout</vt:lpstr>
      <vt:lpstr>HW description General interface layout</vt:lpstr>
      <vt:lpstr>HW description 1        </vt:lpstr>
      <vt:lpstr>HW description 2         </vt:lpstr>
      <vt:lpstr>HW Ethercat   Beckhoff modules       </vt:lpstr>
      <vt:lpstr>SW general control        </vt:lpstr>
      <vt:lpstr>SW general control (2)        </vt:lpstr>
      <vt:lpstr>SW: Acquisition        </vt:lpstr>
      <vt:lpstr>SW: Acquisition (2)        </vt:lpstr>
      <vt:lpstr>SW: Data analysis</vt:lpstr>
      <vt:lpstr>SW: Data analysis (2)</vt:lpstr>
      <vt:lpstr>SW: Interlocks        </vt:lpstr>
      <vt:lpstr>SW: Interlocks (2)        </vt:lpstr>
      <vt:lpstr>SW: Engineering GUI        </vt:lpstr>
      <vt:lpstr>SW: Engineering GUI fields        </vt:lpstr>
      <vt:lpstr>SW: EPICS modules        </vt:lpstr>
      <vt:lpstr>SW: EPICS Data Base        </vt:lpstr>
      <vt:lpstr>SW: EPICS Data Base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Zunbeltz Izaola</dc:creator>
  <cp:lastModifiedBy>Zunbeltz Izaola</cp:lastModifiedBy>
  <cp:revision>13</cp:revision>
  <dcterms:created xsi:type="dcterms:W3CDTF">2017-07-03T09:59:02Z</dcterms:created>
  <dcterms:modified xsi:type="dcterms:W3CDTF">2017-07-11T06:54:54Z</dcterms:modified>
</cp:coreProperties>
</file>