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57" r:id="rId2"/>
    <p:sldId id="445" r:id="rId3"/>
    <p:sldId id="450" r:id="rId4"/>
    <p:sldId id="444" r:id="rId5"/>
    <p:sldId id="410" r:id="rId6"/>
    <p:sldId id="446" r:id="rId7"/>
    <p:sldId id="449" r:id="rId8"/>
    <p:sldId id="456" r:id="rId9"/>
    <p:sldId id="451" r:id="rId10"/>
    <p:sldId id="455" r:id="rId11"/>
    <p:sldId id="454" r:id="rId12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odriguez" initials="a" lastIdx="39" clrIdx="0"/>
  <p:cmAuthor id="1" name="angel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88642" autoAdjust="0"/>
  </p:normalViewPr>
  <p:slideViewPr>
    <p:cSldViewPr>
      <p:cViewPr>
        <p:scale>
          <a:sx n="150" d="100"/>
          <a:sy n="150" d="100"/>
        </p:scale>
        <p:origin x="42" y="-73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966" y="-102"/>
      </p:cViewPr>
      <p:guideLst>
        <p:guide orient="horz" pos="3367"/>
        <p:guide pos="23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34AED2D-3C77-4C99-A8C8-6F34D6F6B99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‹Nº›</a:t>
            </a:fld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fld id="{D48A86F2-C7CD-4B98-9CD2-5D57B7428C25}" type="slidenum">
              <a:rPr/>
              <a:pPr lvl="0"/>
              <a:t>‹Nº›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IN" sz="2000" b="0" i="0" u="none" strike="noStrike" kern="1200">
        <a:ln>
          <a:noFill/>
        </a:ln>
        <a:latin typeface="Arial" pitchFamily="18"/>
        <a:ea typeface="DejaVu San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IN" dirty="0" err="1"/>
              <a:t>Decir</a:t>
            </a:r>
            <a:r>
              <a:rPr lang="en-IN" dirty="0"/>
              <a:t> </a:t>
            </a:r>
            <a:r>
              <a:rPr lang="en-IN" dirty="0" err="1"/>
              <a:t>que</a:t>
            </a:r>
            <a:r>
              <a:rPr lang="en-IN" dirty="0"/>
              <a:t> </a:t>
            </a:r>
            <a:r>
              <a:rPr lang="en-IN" dirty="0" err="1"/>
              <a:t>hablo</a:t>
            </a:r>
            <a:r>
              <a:rPr lang="en-IN" dirty="0"/>
              <a:t> en parte</a:t>
            </a:r>
            <a:r>
              <a:rPr lang="en-IN" baseline="0" dirty="0"/>
              <a:t> del </a:t>
            </a:r>
            <a:r>
              <a:rPr lang="en-IN" baseline="0" dirty="0" err="1"/>
              <a:t>equipo</a:t>
            </a:r>
            <a:r>
              <a:rPr lang="en-IN" baseline="0" dirty="0"/>
              <a:t> de ESS-Bilbao</a:t>
            </a:r>
          </a:p>
          <a:p>
            <a:r>
              <a:rPr lang="en-IN" baseline="0" dirty="0" err="1"/>
              <a:t>Decir</a:t>
            </a:r>
            <a:r>
              <a:rPr lang="en-IN" baseline="0" dirty="0"/>
              <a:t> que </a:t>
            </a:r>
            <a:r>
              <a:rPr lang="en-IN" baseline="0" dirty="0" err="1"/>
              <a:t>es</a:t>
            </a:r>
            <a:r>
              <a:rPr lang="en-IN" baseline="0" dirty="0"/>
              <a:t> </a:t>
            </a:r>
            <a:r>
              <a:rPr lang="en-IN" baseline="0" dirty="0" err="1"/>
              <a:t>básicamente</a:t>
            </a:r>
            <a:r>
              <a:rPr lang="en-IN" baseline="0" dirty="0"/>
              <a:t> el </a:t>
            </a:r>
            <a:r>
              <a:rPr lang="en-IN" baseline="0" dirty="0" err="1"/>
              <a:t>trabajo</a:t>
            </a:r>
            <a:r>
              <a:rPr lang="en-IN" baseline="0" dirty="0"/>
              <a:t> </a:t>
            </a:r>
            <a:r>
              <a:rPr lang="en-IN" baseline="0" dirty="0" err="1"/>
              <a:t>presentado</a:t>
            </a:r>
            <a:r>
              <a:rPr lang="en-IN" baseline="0" dirty="0"/>
              <a:t> para el CDR.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4167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sz="2800" dirty="0"/>
              <a:t>The aims of the studies are:</a:t>
            </a:r>
          </a:p>
          <a:p>
            <a:pPr lvl="1"/>
            <a:r>
              <a:rPr lang="en-US" sz="2400" dirty="0"/>
              <a:t>To determine the geometrical shape that favors a more</a:t>
            </a:r>
            <a:br>
              <a:rPr lang="en-US" sz="2400" dirty="0"/>
            </a:br>
            <a:r>
              <a:rPr lang="en-US" sz="2400" dirty="0"/>
              <a:t>efficient recapture.</a:t>
            </a:r>
          </a:p>
          <a:p>
            <a:pPr lvl="1"/>
            <a:r>
              <a:rPr lang="en-US" sz="2400" dirty="0"/>
              <a:t>To study the electron recapture map (in case some parts</a:t>
            </a:r>
            <a:br>
              <a:rPr lang="en-US" sz="2400" dirty="0"/>
            </a:br>
            <a:r>
              <a:rPr lang="en-US" sz="2400" dirty="0"/>
              <a:t>need protection).</a:t>
            </a:r>
          </a:p>
          <a:p>
            <a:pPr lvl="1"/>
            <a:r>
              <a:rPr lang="en-US" sz="2400" dirty="0"/>
              <a:t>To evaluate the voltage level needs of the </a:t>
            </a:r>
            <a:r>
              <a:rPr lang="en-US" sz="2400" dirty="0" err="1"/>
              <a:t>repeller</a:t>
            </a:r>
            <a:r>
              <a:rPr lang="en-US" sz="2400" dirty="0"/>
              <a:t>.</a:t>
            </a:r>
          </a:p>
          <a:p>
            <a:r>
              <a:rPr lang="en-US" sz="2800" dirty="0"/>
              <a:t>Electrostatic field simulations made with </a:t>
            </a:r>
            <a:r>
              <a:rPr lang="en-US" sz="2800" dirty="0" err="1"/>
              <a:t>Comsol</a:t>
            </a:r>
            <a:r>
              <a:rPr lang="en-US" sz="2800" dirty="0"/>
              <a:t>, particle</a:t>
            </a:r>
            <a:br>
              <a:rPr lang="en-US" sz="2800" dirty="0"/>
            </a:br>
            <a:r>
              <a:rPr lang="en-US" sz="2800" dirty="0"/>
              <a:t>dynamics studies performed with GPT.</a:t>
            </a:r>
          </a:p>
          <a:p>
            <a:r>
              <a:rPr lang="en-US" sz="2800" dirty="0"/>
              <a:t>A considerable effort was made to create an accurate secondary electron beam (beam footprint, collector angle, emission angle probability and energy distribution, etc).</a:t>
            </a:r>
          </a:p>
          <a:p>
            <a:endParaRPr lang="en-US" sz="2800" dirty="0"/>
          </a:p>
          <a:p>
            <a:endParaRPr lang="en-US" sz="2800" dirty="0"/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video below, created from the results of a typical simulation, allows to observe the electron trajectories, impact position and recapture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3202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sz="2800" dirty="0"/>
              <a:t>The aims of the studies are:</a:t>
            </a:r>
          </a:p>
          <a:p>
            <a:pPr lvl="1"/>
            <a:r>
              <a:rPr lang="en-US" sz="2400" dirty="0"/>
              <a:t>To determine the geometrical shape that favors a more</a:t>
            </a:r>
            <a:br>
              <a:rPr lang="en-US" sz="2400" dirty="0"/>
            </a:br>
            <a:r>
              <a:rPr lang="en-US" sz="2400" dirty="0"/>
              <a:t>efficient recapture.</a:t>
            </a:r>
          </a:p>
          <a:p>
            <a:pPr lvl="1"/>
            <a:r>
              <a:rPr lang="en-US" sz="2400" dirty="0"/>
              <a:t>To study the electron recapture map (in case some parts</a:t>
            </a:r>
            <a:br>
              <a:rPr lang="en-US" sz="2400" dirty="0"/>
            </a:br>
            <a:r>
              <a:rPr lang="en-US" sz="2400" dirty="0"/>
              <a:t>need protection).</a:t>
            </a:r>
          </a:p>
          <a:p>
            <a:pPr lvl="1"/>
            <a:r>
              <a:rPr lang="en-US" sz="2400" dirty="0"/>
              <a:t>To evaluate the voltage level needs of the </a:t>
            </a:r>
            <a:r>
              <a:rPr lang="en-US" sz="2400" dirty="0" err="1"/>
              <a:t>repeller</a:t>
            </a:r>
            <a:r>
              <a:rPr lang="en-US" sz="2400" dirty="0"/>
              <a:t>.</a:t>
            </a:r>
          </a:p>
          <a:p>
            <a:r>
              <a:rPr lang="en-US" sz="2800" dirty="0"/>
              <a:t>Electrostatic field simulations made with </a:t>
            </a:r>
            <a:r>
              <a:rPr lang="en-US" sz="2800" dirty="0" err="1"/>
              <a:t>Comsol</a:t>
            </a:r>
            <a:r>
              <a:rPr lang="en-US" sz="2800" dirty="0"/>
              <a:t>, particle</a:t>
            </a:r>
            <a:br>
              <a:rPr lang="en-US" sz="2800" dirty="0"/>
            </a:br>
            <a:r>
              <a:rPr lang="en-US" sz="2800" dirty="0"/>
              <a:t>dynamics studies performed with GPT.</a:t>
            </a:r>
          </a:p>
          <a:p>
            <a:r>
              <a:rPr lang="en-US" sz="2800" dirty="0"/>
              <a:t>A considerable effort was made to create an accurate secondary electron beam (beam footprint, collector angle, emission angle probability and energy distribution, etc).</a:t>
            </a:r>
          </a:p>
          <a:p>
            <a:endParaRPr lang="en-US" sz="2800" dirty="0"/>
          </a:p>
          <a:p>
            <a:endParaRPr lang="en-US" sz="2800" dirty="0"/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video below, created from the results of a typical simulation, allows to observe the electron trajectories, impact position and recapture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492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sz="2800" dirty="0"/>
              <a:t>The aims of the studies are:</a:t>
            </a:r>
          </a:p>
          <a:p>
            <a:pPr lvl="1"/>
            <a:r>
              <a:rPr lang="en-US" sz="2400" dirty="0"/>
              <a:t>To determine the geometrical shape that favors a more</a:t>
            </a:r>
            <a:br>
              <a:rPr lang="en-US" sz="2400" dirty="0"/>
            </a:br>
            <a:r>
              <a:rPr lang="en-US" sz="2400" dirty="0"/>
              <a:t>efficient recapture.</a:t>
            </a:r>
          </a:p>
          <a:p>
            <a:pPr lvl="1"/>
            <a:r>
              <a:rPr lang="en-US" sz="2400" dirty="0"/>
              <a:t>To study the electron recapture map (in case some parts</a:t>
            </a:r>
            <a:br>
              <a:rPr lang="en-US" sz="2400" dirty="0"/>
            </a:br>
            <a:r>
              <a:rPr lang="en-US" sz="2400" dirty="0"/>
              <a:t>need protection).</a:t>
            </a:r>
          </a:p>
          <a:p>
            <a:pPr lvl="1"/>
            <a:r>
              <a:rPr lang="en-US" sz="2400" dirty="0"/>
              <a:t>To evaluate the voltage level needs of the </a:t>
            </a:r>
            <a:r>
              <a:rPr lang="en-US" sz="2400" dirty="0" err="1"/>
              <a:t>repeller</a:t>
            </a:r>
            <a:r>
              <a:rPr lang="en-US" sz="2400" dirty="0"/>
              <a:t>.</a:t>
            </a:r>
          </a:p>
          <a:p>
            <a:r>
              <a:rPr lang="en-US" sz="2800" dirty="0"/>
              <a:t>Electrostatic field simulations made with </a:t>
            </a:r>
            <a:r>
              <a:rPr lang="en-US" sz="2800" dirty="0" err="1"/>
              <a:t>Comsol</a:t>
            </a:r>
            <a:r>
              <a:rPr lang="en-US" sz="2800" dirty="0"/>
              <a:t>, particle</a:t>
            </a:r>
            <a:br>
              <a:rPr lang="en-US" sz="2800" dirty="0"/>
            </a:br>
            <a:r>
              <a:rPr lang="en-US" sz="2800" dirty="0"/>
              <a:t>dynamics studies performed with GPT.</a:t>
            </a:r>
          </a:p>
          <a:p>
            <a:r>
              <a:rPr lang="en-US" sz="2800" dirty="0"/>
              <a:t>A considerable effort was made to create an accurate secondary electron beam (beam footprint, collector angle, emission angle probability and energy distribution, etc).</a:t>
            </a:r>
          </a:p>
          <a:p>
            <a:endParaRPr lang="en-US" sz="2800" dirty="0"/>
          </a:p>
          <a:p>
            <a:endParaRPr lang="en-US" sz="2800" dirty="0"/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video below, created from the results of a typical simulation, allows to observe the electron trajectories, impact position and recapture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709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sz="2800" dirty="0"/>
              <a:t>The aims of the studies are:</a:t>
            </a:r>
          </a:p>
          <a:p>
            <a:pPr lvl="1"/>
            <a:r>
              <a:rPr lang="en-US" sz="2400" dirty="0"/>
              <a:t>To determine the geometrical shape that favors a more</a:t>
            </a:r>
            <a:br>
              <a:rPr lang="en-US" sz="2400" dirty="0"/>
            </a:br>
            <a:r>
              <a:rPr lang="en-US" sz="2400" dirty="0"/>
              <a:t>efficient recapture.</a:t>
            </a:r>
          </a:p>
          <a:p>
            <a:pPr lvl="1"/>
            <a:r>
              <a:rPr lang="en-US" sz="2400" dirty="0"/>
              <a:t>To study the electron recapture map (in case some parts</a:t>
            </a:r>
            <a:br>
              <a:rPr lang="en-US" sz="2400" dirty="0"/>
            </a:br>
            <a:r>
              <a:rPr lang="en-US" sz="2400" dirty="0"/>
              <a:t>need protection).</a:t>
            </a:r>
          </a:p>
          <a:p>
            <a:pPr lvl="1"/>
            <a:r>
              <a:rPr lang="en-US" sz="2400" dirty="0"/>
              <a:t>To evaluate the voltage level needs of the </a:t>
            </a:r>
            <a:r>
              <a:rPr lang="en-US" sz="2400" dirty="0" err="1"/>
              <a:t>repeller</a:t>
            </a:r>
            <a:r>
              <a:rPr lang="en-US" sz="2400" dirty="0"/>
              <a:t>.</a:t>
            </a:r>
          </a:p>
          <a:p>
            <a:r>
              <a:rPr lang="en-US" sz="2800" dirty="0"/>
              <a:t>Electrostatic field simulations made with </a:t>
            </a:r>
            <a:r>
              <a:rPr lang="en-US" sz="2800" dirty="0" err="1"/>
              <a:t>Comsol</a:t>
            </a:r>
            <a:r>
              <a:rPr lang="en-US" sz="2800" dirty="0"/>
              <a:t>, particle</a:t>
            </a:r>
            <a:br>
              <a:rPr lang="en-US" sz="2800" dirty="0"/>
            </a:br>
            <a:r>
              <a:rPr lang="en-US" sz="2800" dirty="0"/>
              <a:t>dynamics studies performed with GPT.</a:t>
            </a:r>
          </a:p>
          <a:p>
            <a:r>
              <a:rPr lang="en-US" sz="2800" dirty="0"/>
              <a:t>A considerable effort was made to create an accurate secondary electron beam (beam footprint, collector angle, emission angle probability and energy distribution, etc).</a:t>
            </a:r>
          </a:p>
          <a:p>
            <a:endParaRPr lang="en-US" sz="2800" dirty="0"/>
          </a:p>
          <a:p>
            <a:endParaRPr lang="en-US" sz="2800" dirty="0"/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video below, created from the results of a typical simulation, allows to observe the electron trajectories, impact position and recapture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439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sz="2800" dirty="0"/>
              <a:t>The aims of the studies are:</a:t>
            </a:r>
          </a:p>
          <a:p>
            <a:pPr lvl="1"/>
            <a:r>
              <a:rPr lang="en-US" sz="2400" dirty="0"/>
              <a:t>To determine the geometrical shape that favors a more</a:t>
            </a:r>
            <a:br>
              <a:rPr lang="en-US" sz="2400" dirty="0"/>
            </a:br>
            <a:r>
              <a:rPr lang="en-US" sz="2400" dirty="0"/>
              <a:t>efficient recapture.</a:t>
            </a:r>
          </a:p>
          <a:p>
            <a:pPr lvl="1"/>
            <a:r>
              <a:rPr lang="en-US" sz="2400" dirty="0"/>
              <a:t>To study the electron recapture map (in case some parts</a:t>
            </a:r>
            <a:br>
              <a:rPr lang="en-US" sz="2400" dirty="0"/>
            </a:br>
            <a:r>
              <a:rPr lang="en-US" sz="2400" dirty="0"/>
              <a:t>need protection).</a:t>
            </a:r>
          </a:p>
          <a:p>
            <a:pPr lvl="1"/>
            <a:r>
              <a:rPr lang="en-US" sz="2400" dirty="0"/>
              <a:t>To evaluate the voltage level needs of the </a:t>
            </a:r>
            <a:r>
              <a:rPr lang="en-US" sz="2400" dirty="0" err="1"/>
              <a:t>repeller</a:t>
            </a:r>
            <a:r>
              <a:rPr lang="en-US" sz="2400" dirty="0"/>
              <a:t>.</a:t>
            </a:r>
          </a:p>
          <a:p>
            <a:r>
              <a:rPr lang="en-US" sz="2800" dirty="0"/>
              <a:t>Electrostatic field simulations made with </a:t>
            </a:r>
            <a:r>
              <a:rPr lang="en-US" sz="2800" dirty="0" err="1"/>
              <a:t>Comsol</a:t>
            </a:r>
            <a:r>
              <a:rPr lang="en-US" sz="2800" dirty="0"/>
              <a:t>, particle</a:t>
            </a:r>
            <a:br>
              <a:rPr lang="en-US" sz="2800" dirty="0"/>
            </a:br>
            <a:r>
              <a:rPr lang="en-US" sz="2800" dirty="0"/>
              <a:t>dynamics studies performed with GPT.</a:t>
            </a:r>
          </a:p>
          <a:p>
            <a:r>
              <a:rPr lang="en-US" sz="2800" dirty="0"/>
              <a:t>A considerable effort was made to create an accurate secondary electron beam (beam footprint, collector angle, emission angle probability and energy distribution, etc).</a:t>
            </a:r>
          </a:p>
          <a:p>
            <a:endParaRPr lang="en-US" sz="2800" dirty="0"/>
          </a:p>
          <a:p>
            <a:endParaRPr lang="en-US" sz="2800" dirty="0"/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video below, created from the results of a typical simulation, allows to observe the electron trajectories, impact position and recapture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203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sz="2800" dirty="0"/>
              <a:t>The aims of the studies are:</a:t>
            </a:r>
          </a:p>
          <a:p>
            <a:pPr lvl="1"/>
            <a:r>
              <a:rPr lang="en-US" sz="2400" dirty="0"/>
              <a:t>To determine the geometrical shape that favors a more</a:t>
            </a:r>
            <a:br>
              <a:rPr lang="en-US" sz="2400" dirty="0"/>
            </a:br>
            <a:r>
              <a:rPr lang="en-US" sz="2400" dirty="0"/>
              <a:t>efficient recapture.</a:t>
            </a:r>
          </a:p>
          <a:p>
            <a:pPr lvl="1"/>
            <a:r>
              <a:rPr lang="en-US" sz="2400" dirty="0"/>
              <a:t>To study the electron recapture map (in case some parts</a:t>
            </a:r>
            <a:br>
              <a:rPr lang="en-US" sz="2400" dirty="0"/>
            </a:br>
            <a:r>
              <a:rPr lang="en-US" sz="2400" dirty="0"/>
              <a:t>need protection).</a:t>
            </a:r>
          </a:p>
          <a:p>
            <a:pPr lvl="1"/>
            <a:r>
              <a:rPr lang="en-US" sz="2400" dirty="0"/>
              <a:t>To evaluate the voltage level needs of the </a:t>
            </a:r>
            <a:r>
              <a:rPr lang="en-US" sz="2400" dirty="0" err="1"/>
              <a:t>repeller</a:t>
            </a:r>
            <a:r>
              <a:rPr lang="en-US" sz="2400" dirty="0"/>
              <a:t>.</a:t>
            </a:r>
          </a:p>
          <a:p>
            <a:r>
              <a:rPr lang="en-US" sz="2800" dirty="0"/>
              <a:t>Electrostatic field simulations made with </a:t>
            </a:r>
            <a:r>
              <a:rPr lang="en-US" sz="2800" dirty="0" err="1"/>
              <a:t>Comsol</a:t>
            </a:r>
            <a:r>
              <a:rPr lang="en-US" sz="2800" dirty="0"/>
              <a:t>, particle</a:t>
            </a:r>
            <a:br>
              <a:rPr lang="en-US" sz="2800" dirty="0"/>
            </a:br>
            <a:r>
              <a:rPr lang="en-US" sz="2800" dirty="0"/>
              <a:t>dynamics studies performed with GPT.</a:t>
            </a:r>
          </a:p>
          <a:p>
            <a:r>
              <a:rPr lang="en-US" sz="2800" dirty="0"/>
              <a:t>A considerable effort was made to create an accurate secondary electron beam (beam footprint, collector angle, emission angle probability and energy distribution, etc).</a:t>
            </a:r>
          </a:p>
          <a:p>
            <a:endParaRPr lang="en-US" sz="2800" dirty="0"/>
          </a:p>
          <a:p>
            <a:endParaRPr lang="en-US" sz="2800" dirty="0"/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video below, created from the results of a typical simulation, allows to observe the electron trajectories, impact position and recapture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786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sz="2800" dirty="0"/>
              <a:t>The aims of the studies are:</a:t>
            </a:r>
          </a:p>
          <a:p>
            <a:pPr lvl="1"/>
            <a:r>
              <a:rPr lang="en-US" sz="2400" dirty="0"/>
              <a:t>To determine the geometrical shape that favors a more</a:t>
            </a:r>
            <a:br>
              <a:rPr lang="en-US" sz="2400" dirty="0"/>
            </a:br>
            <a:r>
              <a:rPr lang="en-US" sz="2400" dirty="0"/>
              <a:t>efficient recapture.</a:t>
            </a:r>
          </a:p>
          <a:p>
            <a:pPr lvl="1"/>
            <a:r>
              <a:rPr lang="en-US" sz="2400" dirty="0"/>
              <a:t>To study the electron recapture map (in case some parts</a:t>
            </a:r>
            <a:br>
              <a:rPr lang="en-US" sz="2400" dirty="0"/>
            </a:br>
            <a:r>
              <a:rPr lang="en-US" sz="2400" dirty="0"/>
              <a:t>need protection).</a:t>
            </a:r>
          </a:p>
          <a:p>
            <a:pPr lvl="1"/>
            <a:r>
              <a:rPr lang="en-US" sz="2400" dirty="0"/>
              <a:t>To evaluate the voltage level needs of the </a:t>
            </a:r>
            <a:r>
              <a:rPr lang="en-US" sz="2400" dirty="0" err="1"/>
              <a:t>repeller</a:t>
            </a:r>
            <a:r>
              <a:rPr lang="en-US" sz="2400" dirty="0"/>
              <a:t>.</a:t>
            </a:r>
          </a:p>
          <a:p>
            <a:r>
              <a:rPr lang="en-US" sz="2800" dirty="0"/>
              <a:t>Electrostatic field simulations made with </a:t>
            </a:r>
            <a:r>
              <a:rPr lang="en-US" sz="2800" dirty="0" err="1"/>
              <a:t>Comsol</a:t>
            </a:r>
            <a:r>
              <a:rPr lang="en-US" sz="2800" dirty="0"/>
              <a:t>, particle</a:t>
            </a:r>
            <a:br>
              <a:rPr lang="en-US" sz="2800" dirty="0"/>
            </a:br>
            <a:r>
              <a:rPr lang="en-US" sz="2800" dirty="0"/>
              <a:t>dynamics studies performed with GPT.</a:t>
            </a:r>
          </a:p>
          <a:p>
            <a:r>
              <a:rPr lang="en-US" sz="2800" dirty="0"/>
              <a:t>A considerable effort was made to create an accurate secondary electron beam (beam footprint, collector angle, emission angle probability and energy distribution, etc).</a:t>
            </a:r>
          </a:p>
          <a:p>
            <a:endParaRPr lang="en-US" sz="2800" dirty="0"/>
          </a:p>
          <a:p>
            <a:endParaRPr lang="en-US" sz="2800" dirty="0"/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video below, created from the results of a typical simulation, allows to observe the electron trajectories, impact position and recapture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144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sz="2800" dirty="0"/>
              <a:t>The aims of the studies are:</a:t>
            </a:r>
          </a:p>
          <a:p>
            <a:pPr lvl="1"/>
            <a:r>
              <a:rPr lang="en-US" sz="2400" dirty="0"/>
              <a:t>To determine the geometrical shape that favors a more</a:t>
            </a:r>
            <a:br>
              <a:rPr lang="en-US" sz="2400" dirty="0"/>
            </a:br>
            <a:r>
              <a:rPr lang="en-US" sz="2400" dirty="0"/>
              <a:t>efficient recapture.</a:t>
            </a:r>
          </a:p>
          <a:p>
            <a:pPr lvl="1"/>
            <a:r>
              <a:rPr lang="en-US" sz="2400" dirty="0"/>
              <a:t>To study the electron recapture map (in case some parts</a:t>
            </a:r>
            <a:br>
              <a:rPr lang="en-US" sz="2400" dirty="0"/>
            </a:br>
            <a:r>
              <a:rPr lang="en-US" sz="2400" dirty="0"/>
              <a:t>need protection).</a:t>
            </a:r>
          </a:p>
          <a:p>
            <a:pPr lvl="1"/>
            <a:r>
              <a:rPr lang="en-US" sz="2400" dirty="0"/>
              <a:t>To evaluate the voltage level needs of the </a:t>
            </a:r>
            <a:r>
              <a:rPr lang="en-US" sz="2400" dirty="0" err="1"/>
              <a:t>repeller</a:t>
            </a:r>
            <a:r>
              <a:rPr lang="en-US" sz="2400" dirty="0"/>
              <a:t>.</a:t>
            </a:r>
          </a:p>
          <a:p>
            <a:r>
              <a:rPr lang="en-US" sz="2800" dirty="0"/>
              <a:t>Electrostatic field simulations made with </a:t>
            </a:r>
            <a:r>
              <a:rPr lang="en-US" sz="2800" dirty="0" err="1"/>
              <a:t>Comsol</a:t>
            </a:r>
            <a:r>
              <a:rPr lang="en-US" sz="2800" dirty="0"/>
              <a:t>, particle</a:t>
            </a:r>
            <a:br>
              <a:rPr lang="en-US" sz="2800" dirty="0"/>
            </a:br>
            <a:r>
              <a:rPr lang="en-US" sz="2800" dirty="0"/>
              <a:t>dynamics studies performed with GPT.</a:t>
            </a:r>
          </a:p>
          <a:p>
            <a:r>
              <a:rPr lang="en-US" sz="2800" dirty="0"/>
              <a:t>A considerable effort was made to create an accurate secondary electron beam (beam footprint, collector angle, emission angle probability and energy distribution, etc).</a:t>
            </a:r>
          </a:p>
          <a:p>
            <a:endParaRPr lang="en-US" sz="2800" dirty="0"/>
          </a:p>
          <a:p>
            <a:endParaRPr lang="en-US" sz="2800" dirty="0"/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video below, created from the results of a typical simulation, allows to observe the electron trajectories, impact position and recapture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858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sz="2800" dirty="0"/>
              <a:t>The aims of the studies are:</a:t>
            </a:r>
          </a:p>
          <a:p>
            <a:pPr lvl="1"/>
            <a:r>
              <a:rPr lang="en-US" sz="2400" dirty="0"/>
              <a:t>To determine the geometrical shape that favors a more</a:t>
            </a:r>
            <a:br>
              <a:rPr lang="en-US" sz="2400" dirty="0"/>
            </a:br>
            <a:r>
              <a:rPr lang="en-US" sz="2400" dirty="0"/>
              <a:t>efficient recapture.</a:t>
            </a:r>
          </a:p>
          <a:p>
            <a:pPr lvl="1"/>
            <a:r>
              <a:rPr lang="en-US" sz="2400" dirty="0"/>
              <a:t>To study the electron recapture map (in case some parts</a:t>
            </a:r>
            <a:br>
              <a:rPr lang="en-US" sz="2400" dirty="0"/>
            </a:br>
            <a:r>
              <a:rPr lang="en-US" sz="2400" dirty="0"/>
              <a:t>need protection).</a:t>
            </a:r>
          </a:p>
          <a:p>
            <a:pPr lvl="1"/>
            <a:r>
              <a:rPr lang="en-US" sz="2400" dirty="0"/>
              <a:t>To evaluate the voltage level needs of the </a:t>
            </a:r>
            <a:r>
              <a:rPr lang="en-US" sz="2400" dirty="0" err="1"/>
              <a:t>repeller</a:t>
            </a:r>
            <a:r>
              <a:rPr lang="en-US" sz="2400" dirty="0"/>
              <a:t>.</a:t>
            </a:r>
          </a:p>
          <a:p>
            <a:r>
              <a:rPr lang="en-US" sz="2800" dirty="0"/>
              <a:t>Electrostatic field simulations made with </a:t>
            </a:r>
            <a:r>
              <a:rPr lang="en-US" sz="2800" dirty="0" err="1"/>
              <a:t>Comsol</a:t>
            </a:r>
            <a:r>
              <a:rPr lang="en-US" sz="2800" dirty="0"/>
              <a:t>, particle</a:t>
            </a:r>
            <a:br>
              <a:rPr lang="en-US" sz="2800" dirty="0"/>
            </a:br>
            <a:r>
              <a:rPr lang="en-US" sz="2800" dirty="0"/>
              <a:t>dynamics studies performed with GPT.</a:t>
            </a:r>
          </a:p>
          <a:p>
            <a:r>
              <a:rPr lang="en-US" sz="2800" dirty="0"/>
              <a:t>A considerable effort was made to create an accurate secondary electron beam (beam footprint, collector angle, emission angle probability and energy distribution, etc).</a:t>
            </a:r>
          </a:p>
          <a:p>
            <a:endParaRPr lang="en-US" sz="2800" dirty="0"/>
          </a:p>
          <a:p>
            <a:endParaRPr lang="en-US" sz="2800" dirty="0"/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video below, created from the results of a typical simulation, allows to observe the electron trajectories, impact position and recapture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5348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sz="2800" dirty="0"/>
              <a:t>The aims of the studies are:</a:t>
            </a:r>
          </a:p>
          <a:p>
            <a:pPr lvl="1"/>
            <a:r>
              <a:rPr lang="en-US" sz="2400" dirty="0"/>
              <a:t>To determine the geometrical shape that favors a more</a:t>
            </a:r>
            <a:br>
              <a:rPr lang="en-US" sz="2400" dirty="0"/>
            </a:br>
            <a:r>
              <a:rPr lang="en-US" sz="2400" dirty="0"/>
              <a:t>efficient recapture.</a:t>
            </a:r>
          </a:p>
          <a:p>
            <a:pPr lvl="1"/>
            <a:r>
              <a:rPr lang="en-US" sz="2400" dirty="0"/>
              <a:t>To study the electron recapture map (in case some parts</a:t>
            </a:r>
            <a:br>
              <a:rPr lang="en-US" sz="2400" dirty="0"/>
            </a:br>
            <a:r>
              <a:rPr lang="en-US" sz="2400" dirty="0"/>
              <a:t>need protection).</a:t>
            </a:r>
          </a:p>
          <a:p>
            <a:pPr lvl="1"/>
            <a:r>
              <a:rPr lang="en-US" sz="2400" dirty="0"/>
              <a:t>To evaluate the voltage level needs of the </a:t>
            </a:r>
            <a:r>
              <a:rPr lang="en-US" sz="2400" dirty="0" err="1"/>
              <a:t>repeller</a:t>
            </a:r>
            <a:r>
              <a:rPr lang="en-US" sz="2400" dirty="0"/>
              <a:t>.</a:t>
            </a:r>
          </a:p>
          <a:p>
            <a:r>
              <a:rPr lang="en-US" sz="2800" dirty="0"/>
              <a:t>Electrostatic field simulations made with </a:t>
            </a:r>
            <a:r>
              <a:rPr lang="en-US" sz="2800" dirty="0" err="1"/>
              <a:t>Comsol</a:t>
            </a:r>
            <a:r>
              <a:rPr lang="en-US" sz="2800" dirty="0"/>
              <a:t>, particle</a:t>
            </a:r>
            <a:br>
              <a:rPr lang="en-US" sz="2800" dirty="0"/>
            </a:br>
            <a:r>
              <a:rPr lang="en-US" sz="2800" dirty="0"/>
              <a:t>dynamics studies performed with GPT.</a:t>
            </a:r>
          </a:p>
          <a:p>
            <a:r>
              <a:rPr lang="en-US" sz="2800" dirty="0"/>
              <a:t>A considerable effort was made to create an accurate secondary electron beam (beam footprint, collector angle, emission angle probability and energy distribution, etc).</a:t>
            </a:r>
          </a:p>
          <a:p>
            <a:endParaRPr lang="en-US" sz="2800" dirty="0"/>
          </a:p>
          <a:p>
            <a:endParaRPr lang="en-US" sz="2800" dirty="0"/>
          </a:p>
          <a:p>
            <a:pPr marL="216000" marR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video below, created from the results of a typical simulation, allows to observe the electron trajectories, impact position and recapture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23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69EA8B-A95D-4F5C-884A-9B4A1870780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9C29FE-B6D8-445B-AEF1-7679AD4671D9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80288" y="193675"/>
            <a:ext cx="2339975" cy="56308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60363" y="193675"/>
            <a:ext cx="6867525" cy="56308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44717C-F561-4B89-BC45-B1EE92F2FF6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622D9A-7A06-4FA7-902F-5DF4AC22C1C1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60363" y="1439863"/>
            <a:ext cx="4603750" cy="43846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439863"/>
            <a:ext cx="4603750" cy="43846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B90CCB-6D03-4B3F-B967-6A547007FBA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B75D56-453E-49ED-8962-DEB27F377896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89703A-4896-4C16-8DF2-05FFFFE1C5E9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BB171D-F1EA-4D47-BB72-EEDFF4D5B154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EC97E4-DD30-4D7A-962B-D6820A3ADD8C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2B84C6-EC0B-4D85-9A4E-5A90C51839AB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720"/>
            <a:ext cx="10080000" cy="125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22630"/>
          </a:solidFill>
          <a:ln w="9360">
            <a:solidFill>
              <a:srgbClr val="BE4B48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Times New Roman" pitchFamily="18" charset="0"/>
              <a:ea typeface="DejaVu Sans" pitchFamily="2"/>
              <a:cs typeface="Times New Roman" pitchFamily="18" charset="0"/>
            </a:endParaRPr>
          </a:p>
        </p:txBody>
      </p:sp>
      <p:sp>
        <p:nvSpPr>
          <p:cNvPr id="3" name="2 Marcador de título"/>
          <p:cNvSpPr txBox="1"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N" dirty="0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1"/>
          </p:nvPr>
        </p:nvSpPr>
        <p:spPr>
          <a:xfrm>
            <a:off x="360000" y="1440000"/>
            <a:ext cx="936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IN" sz="28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IN" sz="24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IN" dirty="0"/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7020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060000" y="7020000"/>
            <a:ext cx="396000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ctr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7020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r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fld id="{C9DE3279-F983-4DD1-BE28-914E939D709A}" type="slidenum">
              <a:rPr/>
              <a:pPr lvl="0"/>
              <a:t>‹Nº›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en-IN" sz="4400" b="0" i="0" u="none" strike="noStrike" kern="1200">
          <a:ln>
            <a:noFill/>
          </a:ln>
          <a:solidFill>
            <a:srgbClr val="FFFFFF"/>
          </a:solidFill>
          <a:latin typeface="Times New Roman" pitchFamily="18" charset="0"/>
          <a:ea typeface="DejaVu Sans" pitchFamily="2"/>
          <a:cs typeface="Times New Roman" pitchFamily="18" charset="0"/>
        </a:defRPr>
      </a:lvl1pPr>
    </p:titleStyle>
    <p:bodyStyle>
      <a:lvl1pPr marL="0" marR="0" indent="0" rtl="0" hangingPunct="0">
        <a:spcBef>
          <a:spcPts val="0"/>
        </a:spcBef>
        <a:spcAft>
          <a:spcPts val="1412"/>
        </a:spcAft>
        <a:tabLst/>
        <a:defRPr lang="en-IN" sz="3200" b="0" i="0" u="none" strike="noStrike" kern="1200">
          <a:ln>
            <a:noFill/>
          </a:ln>
          <a:latin typeface="Berlin Sans FB Demi" pitchFamily="34" charset="0"/>
          <a:ea typeface="DejaVu Sans" pitchFamily="2"/>
          <a:cs typeface="Times New Roman" pitchFamily="18" charset="0"/>
        </a:defRPr>
      </a:lvl1pPr>
      <a:lvl2pPr>
        <a:defRPr>
          <a:latin typeface="+mn-lt"/>
          <a:cs typeface="Times New Roman" pitchFamily="18" charset="0"/>
        </a:defRPr>
      </a:lvl2pPr>
      <a:lvl3pPr>
        <a:defRPr>
          <a:latin typeface="+mn-lt"/>
          <a:cs typeface="Times New Roman" pitchFamily="18" charset="0"/>
        </a:defRPr>
      </a:lvl3pPr>
      <a:lvl4pPr>
        <a:defRPr>
          <a:latin typeface="+mn-lt"/>
          <a:cs typeface="Times New Roman" pitchFamily="18" charset="0"/>
        </a:defRPr>
      </a:lvl4pPr>
      <a:lvl5pPr>
        <a:defRPr>
          <a:latin typeface="+mn-lt"/>
          <a:cs typeface="Times New Roman" pitchFamily="18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404000" y="2179291"/>
            <a:ext cx="7560000" cy="199073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1">
              <a:lnSpc>
                <a:spcPct val="98000"/>
              </a:lnSpc>
              <a:buNone/>
            </a:pPr>
            <a:r>
              <a:rPr lang="en-GB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Status of the </a:t>
            </a:r>
            <a:br>
              <a:rPr lang="en-GB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ESS MEBT EMU</a:t>
            </a:r>
            <a:r>
              <a:rPr lang="en-GB" dirty="0">
                <a:solidFill>
                  <a:srgbClr val="000000"/>
                </a:solidFill>
              </a:rPr>
              <a:t>: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FE</a:t>
            </a:r>
            <a:endParaRPr lang="en-GB" noProof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2160000" cy="1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40000" y="5400000"/>
            <a:ext cx="1440000" cy="12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296534" y="5280037"/>
            <a:ext cx="2887050" cy="150658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2400" dirty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EMU Team</a:t>
            </a:r>
            <a:endParaRPr lang="en-GB" dirty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GB" dirty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ESS-Bilbao </a:t>
            </a:r>
          </a:p>
          <a:p>
            <a:pPr hangingPunct="0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Instrumentation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Group</a:t>
            </a:r>
            <a:endParaRPr lang="en-GB" dirty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hangingPunct="0">
              <a:buNone/>
            </a:pPr>
            <a:endParaRPr lang="en-GB" dirty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GB" dirty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July – 2017</a:t>
            </a:r>
          </a:p>
        </p:txBody>
      </p:sp>
    </p:spTree>
    <p:extLst>
      <p:ext uri="{BB962C8B-B14F-4D97-AF65-F5344CB8AC3E}">
        <p14:creationId xmlns:p14="http://schemas.microsoft.com/office/powerpoint/2010/main" val="3702879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Front-End Wire Checking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10</a:t>
            </a:fld>
            <a:endParaRPr lang="en-IN" dirty="0"/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C98D0051-AE98-407C-AAE8-459A43CAE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39" y="5276278"/>
            <a:ext cx="4404513" cy="2084470"/>
          </a:xfrm>
          <a:prstGeom prst="rect">
            <a:avLst/>
          </a:prstGeom>
        </p:spPr>
      </p:pic>
      <p:sp>
        <p:nvSpPr>
          <p:cNvPr id="66" name="Freeform: Shape 1">
            <a:extLst>
              <a:ext uri="{FF2B5EF4-FFF2-40B4-BE49-F238E27FC236}">
                <a16:creationId xmlns:a16="http://schemas.microsoft.com/office/drawing/2014/main" id="{F3441869-81A6-4B39-AE49-999EB53DE07B}"/>
              </a:ext>
            </a:extLst>
          </p:cNvPr>
          <p:cNvSpPr/>
          <p:nvPr/>
        </p:nvSpPr>
        <p:spPr>
          <a:xfrm>
            <a:off x="1546319" y="2347258"/>
            <a:ext cx="2220781" cy="293926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20000"/>
            </a:srgbClr>
          </a:solidFill>
          <a:ln w="0">
            <a:solidFill>
              <a:srgbClr val="3465AF"/>
            </a:solidFill>
            <a:custDash>
              <a:ds d="197000" sp="197000"/>
            </a:custDash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IN" sz="1633" dirty="0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7" name="Straight Connector 2">
            <a:extLst>
              <a:ext uri="{FF2B5EF4-FFF2-40B4-BE49-F238E27FC236}">
                <a16:creationId xmlns:a16="http://schemas.microsoft.com/office/drawing/2014/main" id="{16C8E137-FA8C-4793-8311-CB1725C99EF2}"/>
              </a:ext>
            </a:extLst>
          </p:cNvPr>
          <p:cNvSpPr/>
          <p:nvPr/>
        </p:nvSpPr>
        <p:spPr>
          <a:xfrm flipV="1">
            <a:off x="664539" y="5221209"/>
            <a:ext cx="6904" cy="1399698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68" name="TextBox 4">
            <a:extLst>
              <a:ext uri="{FF2B5EF4-FFF2-40B4-BE49-F238E27FC236}">
                <a16:creationId xmlns:a16="http://schemas.microsoft.com/office/drawing/2014/main" id="{CD0666B5-6D7C-4705-8730-11AD7BC3A4D1}"/>
              </a:ext>
            </a:extLst>
          </p:cNvPr>
          <p:cNvSpPr txBox="1"/>
          <p:nvPr/>
        </p:nvSpPr>
        <p:spPr>
          <a:xfrm>
            <a:off x="2264807" y="1694086"/>
            <a:ext cx="164951" cy="56411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9" name="Freeform: Shape 6">
            <a:extLst>
              <a:ext uri="{FF2B5EF4-FFF2-40B4-BE49-F238E27FC236}">
                <a16:creationId xmlns:a16="http://schemas.microsoft.com/office/drawing/2014/main" id="{E4691916-D628-412C-9E01-5FB1F9103D92}"/>
              </a:ext>
            </a:extLst>
          </p:cNvPr>
          <p:cNvSpPr/>
          <p:nvPr/>
        </p:nvSpPr>
        <p:spPr>
          <a:xfrm rot="5400000">
            <a:off x="8151511" y="2600363"/>
            <a:ext cx="783805" cy="66949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AECF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0" name="Freeform: Shape 7">
            <a:extLst>
              <a:ext uri="{FF2B5EF4-FFF2-40B4-BE49-F238E27FC236}">
                <a16:creationId xmlns:a16="http://schemas.microsoft.com/office/drawing/2014/main" id="{A57158DD-C004-4470-AA3B-8D4F1DF99EC2}"/>
              </a:ext>
            </a:extLst>
          </p:cNvPr>
          <p:cNvSpPr/>
          <p:nvPr/>
        </p:nvSpPr>
        <p:spPr>
          <a:xfrm rot="5400000">
            <a:off x="6126681" y="3286192"/>
            <a:ext cx="783805" cy="66949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AECF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1" name="Freeform: Shape 8">
            <a:extLst>
              <a:ext uri="{FF2B5EF4-FFF2-40B4-BE49-F238E27FC236}">
                <a16:creationId xmlns:a16="http://schemas.microsoft.com/office/drawing/2014/main" id="{2DB5A7E0-A6AC-44D3-B1EB-539E529F22D2}"/>
              </a:ext>
            </a:extLst>
          </p:cNvPr>
          <p:cNvSpPr/>
          <p:nvPr/>
        </p:nvSpPr>
        <p:spPr>
          <a:xfrm rot="5400000">
            <a:off x="4820339" y="3939363"/>
            <a:ext cx="783805" cy="66949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AECF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2" name="Freeform: Shape 10">
            <a:extLst>
              <a:ext uri="{FF2B5EF4-FFF2-40B4-BE49-F238E27FC236}">
                <a16:creationId xmlns:a16="http://schemas.microsoft.com/office/drawing/2014/main" id="{D3918C1B-B802-4F06-8DE9-C1432F2B8110}"/>
              </a:ext>
            </a:extLst>
          </p:cNvPr>
          <p:cNvSpPr/>
          <p:nvPr/>
        </p:nvSpPr>
        <p:spPr>
          <a:xfrm>
            <a:off x="435929" y="5804444"/>
            <a:ext cx="457219" cy="4572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AECF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grpSp>
        <p:nvGrpSpPr>
          <p:cNvPr id="73" name="Group 11">
            <a:extLst>
              <a:ext uri="{FF2B5EF4-FFF2-40B4-BE49-F238E27FC236}">
                <a16:creationId xmlns:a16="http://schemas.microsoft.com/office/drawing/2014/main" id="{6B936B30-D674-49B2-B4A3-66F4BC800259}"/>
              </a:ext>
            </a:extLst>
          </p:cNvPr>
          <p:cNvGrpSpPr/>
          <p:nvPr/>
        </p:nvGrpSpPr>
        <p:grpSpPr>
          <a:xfrm>
            <a:off x="468587" y="6620908"/>
            <a:ext cx="391903" cy="130634"/>
            <a:chOff x="2844000" y="7128000"/>
            <a:chExt cx="432000" cy="144000"/>
          </a:xfrm>
        </p:grpSpPr>
        <p:sp>
          <p:nvSpPr>
            <p:cNvPr id="74" name="Straight Connector 12">
              <a:extLst>
                <a:ext uri="{FF2B5EF4-FFF2-40B4-BE49-F238E27FC236}">
                  <a16:creationId xmlns:a16="http://schemas.microsoft.com/office/drawing/2014/main" id="{E2D985B5-53F9-4118-A19E-5E01E73372EB}"/>
                </a:ext>
              </a:extLst>
            </p:cNvPr>
            <p:cNvSpPr/>
            <p:nvPr/>
          </p:nvSpPr>
          <p:spPr>
            <a:xfrm>
              <a:off x="2844000" y="7128000"/>
              <a:ext cx="4320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solid"/>
            </a:ln>
          </p:spPr>
          <p:txBody>
            <a:bodyPr vert="horz" wrap="none" lIns="0" tIns="0" rIns="0" bIns="0" anchor="ctr" compatLnSpc="0"/>
            <a:lstStyle/>
            <a:p>
              <a:pPr defTabSz="829544" hangingPunct="0"/>
              <a:endParaRPr lang="en-IN" sz="2177">
                <a:solidFill>
                  <a:prstClr val="black"/>
                </a:solidFill>
                <a:latin typeface="Times New Roman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75" name="Straight Connector 13">
              <a:extLst>
                <a:ext uri="{FF2B5EF4-FFF2-40B4-BE49-F238E27FC236}">
                  <a16:creationId xmlns:a16="http://schemas.microsoft.com/office/drawing/2014/main" id="{9591FF52-1AC0-4899-A4C4-EDC2628A88CE}"/>
                </a:ext>
              </a:extLst>
            </p:cNvPr>
            <p:cNvSpPr/>
            <p:nvPr/>
          </p:nvSpPr>
          <p:spPr>
            <a:xfrm>
              <a:off x="2916000" y="7200000"/>
              <a:ext cx="2880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solid"/>
            </a:ln>
          </p:spPr>
          <p:txBody>
            <a:bodyPr vert="horz" wrap="none" lIns="0" tIns="0" rIns="0" bIns="0" anchor="ctr" compatLnSpc="0"/>
            <a:lstStyle/>
            <a:p>
              <a:pPr defTabSz="829544" hangingPunct="0"/>
              <a:endParaRPr lang="en-IN" sz="2177">
                <a:solidFill>
                  <a:prstClr val="black"/>
                </a:solidFill>
                <a:latin typeface="Times New Roman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76" name="Straight Connector 14">
              <a:extLst>
                <a:ext uri="{FF2B5EF4-FFF2-40B4-BE49-F238E27FC236}">
                  <a16:creationId xmlns:a16="http://schemas.microsoft.com/office/drawing/2014/main" id="{2B72027C-23B8-4501-8666-128D872D5B5C}"/>
                </a:ext>
              </a:extLst>
            </p:cNvPr>
            <p:cNvSpPr/>
            <p:nvPr/>
          </p:nvSpPr>
          <p:spPr>
            <a:xfrm flipH="1">
              <a:off x="2988000" y="7272000"/>
              <a:ext cx="143999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solid"/>
            </a:ln>
          </p:spPr>
          <p:txBody>
            <a:bodyPr vert="horz" wrap="none" lIns="0" tIns="0" rIns="0" bIns="0" anchor="ctr" compatLnSpc="0"/>
            <a:lstStyle/>
            <a:p>
              <a:pPr defTabSz="829544" hangingPunct="0"/>
              <a:endParaRPr lang="en-IN" sz="2177">
                <a:solidFill>
                  <a:prstClr val="black"/>
                </a:solidFill>
                <a:latin typeface="Times New Roman" pitchFamily="18"/>
                <a:ea typeface="DejaVu Sans" pitchFamily="2"/>
                <a:cs typeface="Tahoma" pitchFamily="2"/>
              </a:endParaRPr>
            </a:p>
          </p:txBody>
        </p:sp>
      </p:grpSp>
      <p:sp>
        <p:nvSpPr>
          <p:cNvPr id="77" name="Straight Connector 15">
            <a:extLst>
              <a:ext uri="{FF2B5EF4-FFF2-40B4-BE49-F238E27FC236}">
                <a16:creationId xmlns:a16="http://schemas.microsoft.com/office/drawing/2014/main" id="{57D52DB5-198B-4C31-B912-90C4C85E6B3D}"/>
              </a:ext>
            </a:extLst>
          </p:cNvPr>
          <p:cNvSpPr/>
          <p:nvPr/>
        </p:nvSpPr>
        <p:spPr>
          <a:xfrm flipV="1">
            <a:off x="2134173" y="2804477"/>
            <a:ext cx="0" cy="2220781"/>
          </a:xfrm>
          <a:prstGeom prst="line">
            <a:avLst/>
          </a:pr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78" name="TextBox 16">
            <a:extLst>
              <a:ext uri="{FF2B5EF4-FFF2-40B4-BE49-F238E27FC236}">
                <a16:creationId xmlns:a16="http://schemas.microsoft.com/office/drawing/2014/main" id="{1AFD91C2-E7F2-426D-A709-B126E632CDD0}"/>
              </a:ext>
            </a:extLst>
          </p:cNvPr>
          <p:cNvSpPr txBox="1"/>
          <p:nvPr/>
        </p:nvSpPr>
        <p:spPr>
          <a:xfrm rot="16200000">
            <a:off x="-401970" y="5908745"/>
            <a:ext cx="1282244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 dirty="0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Test voltage</a:t>
            </a:r>
          </a:p>
        </p:txBody>
      </p:sp>
      <p:sp>
        <p:nvSpPr>
          <p:cNvPr id="79" name="Straight Connector 17">
            <a:extLst>
              <a:ext uri="{FF2B5EF4-FFF2-40B4-BE49-F238E27FC236}">
                <a16:creationId xmlns:a16="http://schemas.microsoft.com/office/drawing/2014/main" id="{D0929DB2-E815-41B9-83E6-8B997404D9ED}"/>
              </a:ext>
            </a:extLst>
          </p:cNvPr>
          <p:cNvSpPr/>
          <p:nvPr/>
        </p:nvSpPr>
        <p:spPr>
          <a:xfrm flipV="1">
            <a:off x="2787343" y="3457648"/>
            <a:ext cx="0" cy="1567610"/>
          </a:xfrm>
          <a:prstGeom prst="line">
            <a:avLst/>
          </a:pr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80" name="Straight Connector 18">
            <a:extLst>
              <a:ext uri="{FF2B5EF4-FFF2-40B4-BE49-F238E27FC236}">
                <a16:creationId xmlns:a16="http://schemas.microsoft.com/office/drawing/2014/main" id="{F0B14052-22F8-49B3-B74C-E1144DFBE08B}"/>
              </a:ext>
            </a:extLst>
          </p:cNvPr>
          <p:cNvSpPr/>
          <p:nvPr/>
        </p:nvSpPr>
        <p:spPr>
          <a:xfrm flipV="1">
            <a:off x="3113928" y="4110819"/>
            <a:ext cx="0" cy="914439"/>
          </a:xfrm>
          <a:prstGeom prst="line">
            <a:avLst/>
          </a:pr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81" name="Straight Connector 19">
            <a:extLst>
              <a:ext uri="{FF2B5EF4-FFF2-40B4-BE49-F238E27FC236}">
                <a16:creationId xmlns:a16="http://schemas.microsoft.com/office/drawing/2014/main" id="{9F54D53E-E884-4F57-AADF-A35D8EDCD177}"/>
              </a:ext>
            </a:extLst>
          </p:cNvPr>
          <p:cNvSpPr/>
          <p:nvPr/>
        </p:nvSpPr>
        <p:spPr>
          <a:xfrm flipH="1">
            <a:off x="2134171" y="5025258"/>
            <a:ext cx="979755" cy="0"/>
          </a:xfrm>
          <a:prstGeom prst="line">
            <a:avLst/>
          </a:pr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82" name="Straight Connector 20">
            <a:extLst>
              <a:ext uri="{FF2B5EF4-FFF2-40B4-BE49-F238E27FC236}">
                <a16:creationId xmlns:a16="http://schemas.microsoft.com/office/drawing/2014/main" id="{363E0463-CC98-4140-A149-A473BE72BA5F}"/>
              </a:ext>
            </a:extLst>
          </p:cNvPr>
          <p:cNvSpPr/>
          <p:nvPr/>
        </p:nvSpPr>
        <p:spPr>
          <a:xfrm>
            <a:off x="3113929" y="4110819"/>
            <a:ext cx="1763562" cy="0"/>
          </a:xfrm>
          <a:prstGeom prst="line">
            <a:avLst/>
          </a:pr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83" name="Straight Connector 21">
            <a:extLst>
              <a:ext uri="{FF2B5EF4-FFF2-40B4-BE49-F238E27FC236}">
                <a16:creationId xmlns:a16="http://schemas.microsoft.com/office/drawing/2014/main" id="{BA2757BB-9280-4E85-BBA5-4E174C17CA95}"/>
              </a:ext>
            </a:extLst>
          </p:cNvPr>
          <p:cNvSpPr/>
          <p:nvPr/>
        </p:nvSpPr>
        <p:spPr>
          <a:xfrm>
            <a:off x="2787343" y="3457648"/>
            <a:ext cx="3396490" cy="0"/>
          </a:xfrm>
          <a:prstGeom prst="line">
            <a:avLst/>
          </a:pr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84" name="Straight Connector 22">
            <a:extLst>
              <a:ext uri="{FF2B5EF4-FFF2-40B4-BE49-F238E27FC236}">
                <a16:creationId xmlns:a16="http://schemas.microsoft.com/office/drawing/2014/main" id="{2DF1BA2D-A2DC-4848-A8AD-D36DF3DEF927}"/>
              </a:ext>
            </a:extLst>
          </p:cNvPr>
          <p:cNvSpPr/>
          <p:nvPr/>
        </p:nvSpPr>
        <p:spPr>
          <a:xfrm>
            <a:off x="2134172" y="2804477"/>
            <a:ext cx="6074490" cy="0"/>
          </a:xfrm>
          <a:prstGeom prst="line">
            <a:avLst/>
          </a:pr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85" name="Straight Connector 23">
            <a:extLst>
              <a:ext uri="{FF2B5EF4-FFF2-40B4-BE49-F238E27FC236}">
                <a16:creationId xmlns:a16="http://schemas.microsoft.com/office/drawing/2014/main" id="{CD52A7D1-AD01-4912-BB82-0E5837D05386}"/>
              </a:ext>
            </a:extLst>
          </p:cNvPr>
          <p:cNvSpPr/>
          <p:nvPr/>
        </p:nvSpPr>
        <p:spPr>
          <a:xfrm>
            <a:off x="2187406" y="4110819"/>
            <a:ext cx="534620" cy="0"/>
          </a:xfrm>
          <a:prstGeom prst="line">
            <a:avLst/>
          </a:prstGeom>
          <a:noFill/>
          <a:ln w="25400">
            <a:solidFill>
              <a:srgbClr val="3465A4"/>
            </a:solidFill>
            <a:custDash>
              <a:ds d="197000" sp="197000"/>
            </a:custDash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86" name="TextBox 24">
            <a:extLst>
              <a:ext uri="{FF2B5EF4-FFF2-40B4-BE49-F238E27FC236}">
                <a16:creationId xmlns:a16="http://schemas.microsoft.com/office/drawing/2014/main" id="{5E0F03D1-B9B7-446E-B1A4-DAD90E6E5377}"/>
              </a:ext>
            </a:extLst>
          </p:cNvPr>
          <p:cNvSpPr txBox="1"/>
          <p:nvPr/>
        </p:nvSpPr>
        <p:spPr>
          <a:xfrm rot="16200000">
            <a:off x="2495111" y="5533120"/>
            <a:ext cx="1282116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 dirty="0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Test_ wire 1</a:t>
            </a:r>
          </a:p>
        </p:txBody>
      </p:sp>
      <p:sp>
        <p:nvSpPr>
          <p:cNvPr id="87" name="TextBox 25">
            <a:extLst>
              <a:ext uri="{FF2B5EF4-FFF2-40B4-BE49-F238E27FC236}">
                <a16:creationId xmlns:a16="http://schemas.microsoft.com/office/drawing/2014/main" id="{A8DDB7B6-1568-422B-8B5E-0FA32D35FD21}"/>
              </a:ext>
            </a:extLst>
          </p:cNvPr>
          <p:cNvSpPr txBox="1"/>
          <p:nvPr/>
        </p:nvSpPr>
        <p:spPr>
          <a:xfrm rot="16200000">
            <a:off x="2146285" y="5533120"/>
            <a:ext cx="1282116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 dirty="0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Test_ wire 2</a:t>
            </a:r>
          </a:p>
        </p:txBody>
      </p:sp>
      <p:sp>
        <p:nvSpPr>
          <p:cNvPr id="88" name="TextBox 26">
            <a:extLst>
              <a:ext uri="{FF2B5EF4-FFF2-40B4-BE49-F238E27FC236}">
                <a16:creationId xmlns:a16="http://schemas.microsoft.com/office/drawing/2014/main" id="{3519974A-242B-4B73-A25D-A8358D80CFA1}"/>
              </a:ext>
            </a:extLst>
          </p:cNvPr>
          <p:cNvSpPr txBox="1"/>
          <p:nvPr/>
        </p:nvSpPr>
        <p:spPr>
          <a:xfrm rot="16200000">
            <a:off x="1623475" y="5562198"/>
            <a:ext cx="1223959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 dirty="0" err="1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Test_wire</a:t>
            </a:r>
            <a:r>
              <a:rPr lang="en-IN" sz="1633" dirty="0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 n</a:t>
            </a:r>
          </a:p>
        </p:txBody>
      </p:sp>
      <p:sp>
        <p:nvSpPr>
          <p:cNvPr id="89" name="TextBox 27">
            <a:extLst>
              <a:ext uri="{FF2B5EF4-FFF2-40B4-BE49-F238E27FC236}">
                <a16:creationId xmlns:a16="http://schemas.microsoft.com/office/drawing/2014/main" id="{0DFD3609-0DF8-4FA2-AC68-8038BF28F71A}"/>
              </a:ext>
            </a:extLst>
          </p:cNvPr>
          <p:cNvSpPr txBox="1"/>
          <p:nvPr/>
        </p:nvSpPr>
        <p:spPr>
          <a:xfrm>
            <a:off x="4616221" y="3555624"/>
            <a:ext cx="107648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OPAMP 1</a:t>
            </a:r>
          </a:p>
        </p:txBody>
      </p:sp>
      <p:sp>
        <p:nvSpPr>
          <p:cNvPr id="90" name="TextBox 28">
            <a:extLst>
              <a:ext uri="{FF2B5EF4-FFF2-40B4-BE49-F238E27FC236}">
                <a16:creationId xmlns:a16="http://schemas.microsoft.com/office/drawing/2014/main" id="{7B2DED1F-16EF-4590-8094-D0E9DFA1B571}"/>
              </a:ext>
            </a:extLst>
          </p:cNvPr>
          <p:cNvSpPr txBox="1"/>
          <p:nvPr/>
        </p:nvSpPr>
        <p:spPr>
          <a:xfrm>
            <a:off x="5922564" y="2902453"/>
            <a:ext cx="107648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OPAMP 2</a:t>
            </a:r>
          </a:p>
        </p:txBody>
      </p:sp>
      <p:sp>
        <p:nvSpPr>
          <p:cNvPr id="91" name="TextBox 29">
            <a:extLst>
              <a:ext uri="{FF2B5EF4-FFF2-40B4-BE49-F238E27FC236}">
                <a16:creationId xmlns:a16="http://schemas.microsoft.com/office/drawing/2014/main" id="{19EDE4F6-F04E-4657-93E0-4B321673937E}"/>
              </a:ext>
            </a:extLst>
          </p:cNvPr>
          <p:cNvSpPr txBox="1"/>
          <p:nvPr/>
        </p:nvSpPr>
        <p:spPr>
          <a:xfrm>
            <a:off x="7947393" y="2216623"/>
            <a:ext cx="107648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OPAMP n</a:t>
            </a:r>
          </a:p>
        </p:txBody>
      </p:sp>
      <p:sp>
        <p:nvSpPr>
          <p:cNvPr id="92" name="TextBox 30">
            <a:extLst>
              <a:ext uri="{FF2B5EF4-FFF2-40B4-BE49-F238E27FC236}">
                <a16:creationId xmlns:a16="http://schemas.microsoft.com/office/drawing/2014/main" id="{F9C36DA2-A241-4414-9C0F-28E6739F7192}"/>
              </a:ext>
            </a:extLst>
          </p:cNvPr>
          <p:cNvSpPr txBox="1"/>
          <p:nvPr/>
        </p:nvSpPr>
        <p:spPr>
          <a:xfrm>
            <a:off x="2134172" y="2385468"/>
            <a:ext cx="917529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Vacuum</a:t>
            </a:r>
          </a:p>
        </p:txBody>
      </p:sp>
      <p:grpSp>
        <p:nvGrpSpPr>
          <p:cNvPr id="93" name="Group 31">
            <a:extLst>
              <a:ext uri="{FF2B5EF4-FFF2-40B4-BE49-F238E27FC236}">
                <a16:creationId xmlns:a16="http://schemas.microsoft.com/office/drawing/2014/main" id="{71B2C2C2-69A7-4E96-A1D1-F9979C0A7012}"/>
              </a:ext>
            </a:extLst>
          </p:cNvPr>
          <p:cNvGrpSpPr/>
          <p:nvPr/>
        </p:nvGrpSpPr>
        <p:grpSpPr>
          <a:xfrm>
            <a:off x="4420271" y="4437405"/>
            <a:ext cx="457220" cy="326585"/>
            <a:chOff x="3456000" y="4680000"/>
            <a:chExt cx="504000" cy="360000"/>
          </a:xfrm>
        </p:grpSpPr>
        <p:grpSp>
          <p:nvGrpSpPr>
            <p:cNvPr id="94" name="Group 32">
              <a:extLst>
                <a:ext uri="{FF2B5EF4-FFF2-40B4-BE49-F238E27FC236}">
                  <a16:creationId xmlns:a16="http://schemas.microsoft.com/office/drawing/2014/main" id="{2067E8F5-F494-4D21-956A-C66E1ACB712F}"/>
                </a:ext>
              </a:extLst>
            </p:cNvPr>
            <p:cNvGrpSpPr/>
            <p:nvPr/>
          </p:nvGrpSpPr>
          <p:grpSpPr>
            <a:xfrm>
              <a:off x="3456000" y="4896000"/>
              <a:ext cx="432000" cy="144000"/>
              <a:chOff x="3456000" y="4896000"/>
              <a:chExt cx="432000" cy="144000"/>
            </a:xfrm>
          </p:grpSpPr>
          <p:sp>
            <p:nvSpPr>
              <p:cNvPr id="97" name="Straight Connector 33">
                <a:extLst>
                  <a:ext uri="{FF2B5EF4-FFF2-40B4-BE49-F238E27FC236}">
                    <a16:creationId xmlns:a16="http://schemas.microsoft.com/office/drawing/2014/main" id="{1EC4648B-2BAB-4D00-B79B-9AD59B6DC21B}"/>
                  </a:ext>
                </a:extLst>
              </p:cNvPr>
              <p:cNvSpPr/>
              <p:nvPr/>
            </p:nvSpPr>
            <p:spPr>
              <a:xfrm>
                <a:off x="3456000" y="4896000"/>
                <a:ext cx="432000" cy="0"/>
              </a:xfrm>
              <a:prstGeom prst="line">
                <a:avLst/>
              </a:prstGeom>
              <a:noFill/>
              <a:ln w="25400">
                <a:solidFill>
                  <a:srgbClr val="3465A4"/>
                </a:solidFill>
                <a:prstDash val="solid"/>
              </a:ln>
            </p:spPr>
            <p:txBody>
              <a:bodyPr vert="horz" wrap="none" lIns="0" tIns="0" rIns="0" bIns="0" anchor="ctr" compatLnSpc="0"/>
              <a:lstStyle/>
              <a:p>
                <a:pPr defTabSz="829544" hangingPunct="0"/>
                <a:endParaRPr lang="en-IN" sz="2177">
                  <a:solidFill>
                    <a:prstClr val="black"/>
                  </a:solidFill>
                  <a:latin typeface="Times New Roman" pitchFamily="18"/>
                  <a:ea typeface="DejaVu Sans" pitchFamily="2"/>
                  <a:cs typeface="Tahoma" pitchFamily="2"/>
                </a:endParaRPr>
              </a:p>
            </p:txBody>
          </p:sp>
          <p:sp>
            <p:nvSpPr>
              <p:cNvPr id="98" name="Straight Connector 34">
                <a:extLst>
                  <a:ext uri="{FF2B5EF4-FFF2-40B4-BE49-F238E27FC236}">
                    <a16:creationId xmlns:a16="http://schemas.microsoft.com/office/drawing/2014/main" id="{D7CF481C-FC97-4E7C-988B-64D5BD35CB27}"/>
                  </a:ext>
                </a:extLst>
              </p:cNvPr>
              <p:cNvSpPr/>
              <p:nvPr/>
            </p:nvSpPr>
            <p:spPr>
              <a:xfrm>
                <a:off x="3528000" y="4968000"/>
                <a:ext cx="288000" cy="0"/>
              </a:xfrm>
              <a:prstGeom prst="line">
                <a:avLst/>
              </a:prstGeom>
              <a:noFill/>
              <a:ln w="25400">
                <a:solidFill>
                  <a:srgbClr val="3465A4"/>
                </a:solidFill>
                <a:prstDash val="solid"/>
              </a:ln>
            </p:spPr>
            <p:txBody>
              <a:bodyPr vert="horz" wrap="none" lIns="0" tIns="0" rIns="0" bIns="0" anchor="ctr" compatLnSpc="0"/>
              <a:lstStyle/>
              <a:p>
                <a:pPr defTabSz="829544" hangingPunct="0"/>
                <a:endParaRPr lang="en-IN" sz="2177">
                  <a:solidFill>
                    <a:prstClr val="black"/>
                  </a:solidFill>
                  <a:latin typeface="Times New Roman" pitchFamily="18"/>
                  <a:ea typeface="DejaVu Sans" pitchFamily="2"/>
                  <a:cs typeface="Tahoma" pitchFamily="2"/>
                </a:endParaRPr>
              </a:p>
            </p:txBody>
          </p:sp>
          <p:sp>
            <p:nvSpPr>
              <p:cNvPr id="99" name="Straight Connector 35">
                <a:extLst>
                  <a:ext uri="{FF2B5EF4-FFF2-40B4-BE49-F238E27FC236}">
                    <a16:creationId xmlns:a16="http://schemas.microsoft.com/office/drawing/2014/main" id="{D9C07116-1F2D-4174-B100-D5ED7E23E99D}"/>
                  </a:ext>
                </a:extLst>
              </p:cNvPr>
              <p:cNvSpPr/>
              <p:nvPr/>
            </p:nvSpPr>
            <p:spPr>
              <a:xfrm flipH="1">
                <a:off x="3600000" y="5040000"/>
                <a:ext cx="144000" cy="0"/>
              </a:xfrm>
              <a:prstGeom prst="line">
                <a:avLst/>
              </a:prstGeom>
              <a:noFill/>
              <a:ln w="25400">
                <a:solidFill>
                  <a:srgbClr val="3465A4"/>
                </a:solidFill>
                <a:prstDash val="solid"/>
              </a:ln>
            </p:spPr>
            <p:txBody>
              <a:bodyPr vert="horz" wrap="none" lIns="0" tIns="0" rIns="0" bIns="0" anchor="ctr" compatLnSpc="0"/>
              <a:lstStyle/>
              <a:p>
                <a:pPr defTabSz="829544" hangingPunct="0"/>
                <a:endParaRPr lang="en-IN" sz="2177">
                  <a:solidFill>
                    <a:prstClr val="black"/>
                  </a:solidFill>
                  <a:latin typeface="Times New Roman" pitchFamily="18"/>
                  <a:ea typeface="DejaVu Sans" pitchFamily="2"/>
                  <a:cs typeface="Tahoma" pitchFamily="2"/>
                </a:endParaRPr>
              </a:p>
            </p:txBody>
          </p:sp>
        </p:grpSp>
        <p:sp>
          <p:nvSpPr>
            <p:cNvPr id="95" name="Straight Connector 36">
              <a:extLst>
                <a:ext uri="{FF2B5EF4-FFF2-40B4-BE49-F238E27FC236}">
                  <a16:creationId xmlns:a16="http://schemas.microsoft.com/office/drawing/2014/main" id="{93981F2D-CA2E-4A63-8EB6-7CF515069C97}"/>
                </a:ext>
              </a:extLst>
            </p:cNvPr>
            <p:cNvSpPr/>
            <p:nvPr/>
          </p:nvSpPr>
          <p:spPr>
            <a:xfrm>
              <a:off x="3671999" y="4680000"/>
              <a:ext cx="288001" cy="0"/>
            </a:xfrm>
            <a:prstGeom prst="line">
              <a:avLst/>
            </a:prstGeom>
            <a:noFill/>
            <a:ln w="25400">
              <a:solidFill>
                <a:srgbClr val="3465A4"/>
              </a:solidFill>
              <a:prstDash val="solid"/>
            </a:ln>
          </p:spPr>
          <p:txBody>
            <a:bodyPr vert="horz" wrap="none" lIns="0" tIns="0" rIns="0" bIns="0" anchor="ctr" compatLnSpc="0"/>
            <a:lstStyle/>
            <a:p>
              <a:pPr defTabSz="829544" hangingPunct="0"/>
              <a:endParaRPr lang="en-IN" sz="2177">
                <a:solidFill>
                  <a:prstClr val="black"/>
                </a:solidFill>
                <a:latin typeface="Times New Roman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96" name="Straight Connector 37">
              <a:extLst>
                <a:ext uri="{FF2B5EF4-FFF2-40B4-BE49-F238E27FC236}">
                  <a16:creationId xmlns:a16="http://schemas.microsoft.com/office/drawing/2014/main" id="{F377C27F-A622-4857-8BDA-AB22017BA296}"/>
                </a:ext>
              </a:extLst>
            </p:cNvPr>
            <p:cNvSpPr/>
            <p:nvPr/>
          </p:nvSpPr>
          <p:spPr>
            <a:xfrm flipV="1">
              <a:off x="3671999" y="4680000"/>
              <a:ext cx="0" cy="216000"/>
            </a:xfrm>
            <a:prstGeom prst="line">
              <a:avLst/>
            </a:prstGeom>
            <a:noFill/>
            <a:ln w="25400">
              <a:solidFill>
                <a:srgbClr val="3465A4"/>
              </a:solidFill>
              <a:prstDash val="solid"/>
            </a:ln>
          </p:spPr>
          <p:txBody>
            <a:bodyPr vert="horz" wrap="none" lIns="0" tIns="0" rIns="0" bIns="0" anchor="ctr" compatLnSpc="0"/>
            <a:lstStyle/>
            <a:p>
              <a:pPr defTabSz="829544" hangingPunct="0"/>
              <a:endParaRPr lang="en-IN" sz="2177">
                <a:solidFill>
                  <a:prstClr val="black"/>
                </a:solidFill>
                <a:latin typeface="Times New Roman" pitchFamily="18"/>
                <a:ea typeface="DejaVu Sans" pitchFamily="2"/>
                <a:cs typeface="Tahoma" pitchFamily="2"/>
              </a:endParaRPr>
            </a:p>
          </p:txBody>
        </p:sp>
      </p:grpSp>
      <p:grpSp>
        <p:nvGrpSpPr>
          <p:cNvPr id="100" name="Group 38">
            <a:extLst>
              <a:ext uri="{FF2B5EF4-FFF2-40B4-BE49-F238E27FC236}">
                <a16:creationId xmlns:a16="http://schemas.microsoft.com/office/drawing/2014/main" id="{ED7F57C4-6FC3-4CCE-B24B-FE335263DBE9}"/>
              </a:ext>
            </a:extLst>
          </p:cNvPr>
          <p:cNvGrpSpPr/>
          <p:nvPr/>
        </p:nvGrpSpPr>
        <p:grpSpPr>
          <a:xfrm>
            <a:off x="7751443" y="3098404"/>
            <a:ext cx="457220" cy="326585"/>
            <a:chOff x="7128000" y="3204000"/>
            <a:chExt cx="504000" cy="360000"/>
          </a:xfrm>
        </p:grpSpPr>
        <p:grpSp>
          <p:nvGrpSpPr>
            <p:cNvPr id="101" name="Group 39">
              <a:extLst>
                <a:ext uri="{FF2B5EF4-FFF2-40B4-BE49-F238E27FC236}">
                  <a16:creationId xmlns:a16="http://schemas.microsoft.com/office/drawing/2014/main" id="{E4E26B24-EBEC-4F21-A719-3D344C0D8B60}"/>
                </a:ext>
              </a:extLst>
            </p:cNvPr>
            <p:cNvGrpSpPr/>
            <p:nvPr/>
          </p:nvGrpSpPr>
          <p:grpSpPr>
            <a:xfrm>
              <a:off x="7128000" y="3420000"/>
              <a:ext cx="432000" cy="144000"/>
              <a:chOff x="7128000" y="3420000"/>
              <a:chExt cx="432000" cy="144000"/>
            </a:xfrm>
          </p:grpSpPr>
          <p:sp>
            <p:nvSpPr>
              <p:cNvPr id="104" name="Straight Connector 40">
                <a:extLst>
                  <a:ext uri="{FF2B5EF4-FFF2-40B4-BE49-F238E27FC236}">
                    <a16:creationId xmlns:a16="http://schemas.microsoft.com/office/drawing/2014/main" id="{737E2219-09E8-4DF8-BCDD-3483F44F9C87}"/>
                  </a:ext>
                </a:extLst>
              </p:cNvPr>
              <p:cNvSpPr/>
              <p:nvPr/>
            </p:nvSpPr>
            <p:spPr>
              <a:xfrm>
                <a:off x="7128000" y="3420000"/>
                <a:ext cx="432000" cy="0"/>
              </a:xfrm>
              <a:prstGeom prst="line">
                <a:avLst/>
              </a:prstGeom>
              <a:noFill/>
              <a:ln w="25400">
                <a:solidFill>
                  <a:srgbClr val="3465A4"/>
                </a:solidFill>
                <a:prstDash val="solid"/>
              </a:ln>
            </p:spPr>
            <p:txBody>
              <a:bodyPr vert="horz" wrap="none" lIns="0" tIns="0" rIns="0" bIns="0" anchor="ctr" compatLnSpc="0"/>
              <a:lstStyle/>
              <a:p>
                <a:pPr defTabSz="829544" hangingPunct="0"/>
                <a:endParaRPr lang="en-IN" sz="2177">
                  <a:solidFill>
                    <a:prstClr val="black"/>
                  </a:solidFill>
                  <a:latin typeface="Times New Roman" pitchFamily="18"/>
                  <a:ea typeface="DejaVu Sans" pitchFamily="2"/>
                  <a:cs typeface="Tahoma" pitchFamily="2"/>
                </a:endParaRPr>
              </a:p>
            </p:txBody>
          </p:sp>
          <p:sp>
            <p:nvSpPr>
              <p:cNvPr id="105" name="Straight Connector 41">
                <a:extLst>
                  <a:ext uri="{FF2B5EF4-FFF2-40B4-BE49-F238E27FC236}">
                    <a16:creationId xmlns:a16="http://schemas.microsoft.com/office/drawing/2014/main" id="{B81CC43B-96FC-4CE5-A184-B0F7004F4281}"/>
                  </a:ext>
                </a:extLst>
              </p:cNvPr>
              <p:cNvSpPr/>
              <p:nvPr/>
            </p:nvSpPr>
            <p:spPr>
              <a:xfrm>
                <a:off x="7200000" y="3491999"/>
                <a:ext cx="288000" cy="0"/>
              </a:xfrm>
              <a:prstGeom prst="line">
                <a:avLst/>
              </a:prstGeom>
              <a:noFill/>
              <a:ln w="25400">
                <a:solidFill>
                  <a:srgbClr val="3465A4"/>
                </a:solidFill>
                <a:prstDash val="solid"/>
              </a:ln>
            </p:spPr>
            <p:txBody>
              <a:bodyPr vert="horz" wrap="none" lIns="0" tIns="0" rIns="0" bIns="0" anchor="ctr" compatLnSpc="0"/>
              <a:lstStyle/>
              <a:p>
                <a:pPr defTabSz="829544" hangingPunct="0"/>
                <a:endParaRPr lang="en-IN" sz="2177">
                  <a:solidFill>
                    <a:prstClr val="black"/>
                  </a:solidFill>
                  <a:latin typeface="Times New Roman" pitchFamily="18"/>
                  <a:ea typeface="DejaVu Sans" pitchFamily="2"/>
                  <a:cs typeface="Tahoma" pitchFamily="2"/>
                </a:endParaRPr>
              </a:p>
            </p:txBody>
          </p:sp>
          <p:sp>
            <p:nvSpPr>
              <p:cNvPr id="106" name="Straight Connector 42">
                <a:extLst>
                  <a:ext uri="{FF2B5EF4-FFF2-40B4-BE49-F238E27FC236}">
                    <a16:creationId xmlns:a16="http://schemas.microsoft.com/office/drawing/2014/main" id="{EC88D677-4C24-4EA0-8F52-015A16F536BE}"/>
                  </a:ext>
                </a:extLst>
              </p:cNvPr>
              <p:cNvSpPr/>
              <p:nvPr/>
            </p:nvSpPr>
            <p:spPr>
              <a:xfrm flipH="1">
                <a:off x="7272000" y="3564000"/>
                <a:ext cx="144000" cy="0"/>
              </a:xfrm>
              <a:prstGeom prst="line">
                <a:avLst/>
              </a:prstGeom>
              <a:noFill/>
              <a:ln w="25400">
                <a:solidFill>
                  <a:srgbClr val="3465A4"/>
                </a:solidFill>
                <a:prstDash val="solid"/>
              </a:ln>
            </p:spPr>
            <p:txBody>
              <a:bodyPr vert="horz" wrap="none" lIns="0" tIns="0" rIns="0" bIns="0" anchor="ctr" compatLnSpc="0"/>
              <a:lstStyle/>
              <a:p>
                <a:pPr defTabSz="829544" hangingPunct="0"/>
                <a:endParaRPr lang="en-IN" sz="2177">
                  <a:solidFill>
                    <a:prstClr val="black"/>
                  </a:solidFill>
                  <a:latin typeface="Times New Roman" pitchFamily="18"/>
                  <a:ea typeface="DejaVu Sans" pitchFamily="2"/>
                  <a:cs typeface="Tahoma" pitchFamily="2"/>
                </a:endParaRPr>
              </a:p>
            </p:txBody>
          </p:sp>
        </p:grpSp>
        <p:sp>
          <p:nvSpPr>
            <p:cNvPr id="102" name="Straight Connector 43">
              <a:extLst>
                <a:ext uri="{FF2B5EF4-FFF2-40B4-BE49-F238E27FC236}">
                  <a16:creationId xmlns:a16="http://schemas.microsoft.com/office/drawing/2014/main" id="{60071943-C3EC-4777-8C67-8ABC98E4FB21}"/>
                </a:ext>
              </a:extLst>
            </p:cNvPr>
            <p:cNvSpPr/>
            <p:nvPr/>
          </p:nvSpPr>
          <p:spPr>
            <a:xfrm>
              <a:off x="7343999" y="3204000"/>
              <a:ext cx="288001" cy="0"/>
            </a:xfrm>
            <a:prstGeom prst="line">
              <a:avLst/>
            </a:prstGeom>
            <a:noFill/>
            <a:ln w="25400">
              <a:solidFill>
                <a:srgbClr val="3465A4"/>
              </a:solidFill>
              <a:prstDash val="solid"/>
            </a:ln>
          </p:spPr>
          <p:txBody>
            <a:bodyPr vert="horz" wrap="none" lIns="0" tIns="0" rIns="0" bIns="0" anchor="ctr" compatLnSpc="0"/>
            <a:lstStyle/>
            <a:p>
              <a:pPr defTabSz="829544" hangingPunct="0"/>
              <a:endParaRPr lang="en-IN" sz="2177">
                <a:solidFill>
                  <a:prstClr val="black"/>
                </a:solidFill>
                <a:latin typeface="Times New Roman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03" name="Straight Connector 44">
              <a:extLst>
                <a:ext uri="{FF2B5EF4-FFF2-40B4-BE49-F238E27FC236}">
                  <a16:creationId xmlns:a16="http://schemas.microsoft.com/office/drawing/2014/main" id="{592EEFB5-B4A4-43EC-9066-B690C9B6188F}"/>
                </a:ext>
              </a:extLst>
            </p:cNvPr>
            <p:cNvSpPr/>
            <p:nvPr/>
          </p:nvSpPr>
          <p:spPr>
            <a:xfrm flipV="1">
              <a:off x="7343999" y="3204000"/>
              <a:ext cx="0" cy="216000"/>
            </a:xfrm>
            <a:prstGeom prst="line">
              <a:avLst/>
            </a:prstGeom>
            <a:noFill/>
            <a:ln w="25400">
              <a:solidFill>
                <a:srgbClr val="3465A4"/>
              </a:solidFill>
              <a:prstDash val="solid"/>
            </a:ln>
          </p:spPr>
          <p:txBody>
            <a:bodyPr vert="horz" wrap="none" lIns="0" tIns="0" rIns="0" bIns="0" anchor="ctr" compatLnSpc="0"/>
            <a:lstStyle/>
            <a:p>
              <a:pPr defTabSz="829544" hangingPunct="0"/>
              <a:endParaRPr lang="en-IN" sz="2177">
                <a:solidFill>
                  <a:prstClr val="black"/>
                </a:solidFill>
                <a:latin typeface="Times New Roman" pitchFamily="18"/>
                <a:ea typeface="DejaVu Sans" pitchFamily="2"/>
                <a:cs typeface="Tahoma" pitchFamily="2"/>
              </a:endParaRPr>
            </a:p>
          </p:txBody>
        </p:sp>
      </p:grpSp>
      <p:grpSp>
        <p:nvGrpSpPr>
          <p:cNvPr id="107" name="Group 45">
            <a:extLst>
              <a:ext uri="{FF2B5EF4-FFF2-40B4-BE49-F238E27FC236}">
                <a16:creationId xmlns:a16="http://schemas.microsoft.com/office/drawing/2014/main" id="{2FB25D90-34C7-4C40-BC59-978234B7C0DD}"/>
              </a:ext>
            </a:extLst>
          </p:cNvPr>
          <p:cNvGrpSpPr/>
          <p:nvPr/>
        </p:nvGrpSpPr>
        <p:grpSpPr>
          <a:xfrm>
            <a:off x="5726613" y="3784234"/>
            <a:ext cx="457220" cy="326585"/>
            <a:chOff x="4896000" y="3960000"/>
            <a:chExt cx="504000" cy="360000"/>
          </a:xfrm>
        </p:grpSpPr>
        <p:grpSp>
          <p:nvGrpSpPr>
            <p:cNvPr id="108" name="Group 46">
              <a:extLst>
                <a:ext uri="{FF2B5EF4-FFF2-40B4-BE49-F238E27FC236}">
                  <a16:creationId xmlns:a16="http://schemas.microsoft.com/office/drawing/2014/main" id="{7084328C-FE6B-4666-A5C6-A8ED56D71EE2}"/>
                </a:ext>
              </a:extLst>
            </p:cNvPr>
            <p:cNvGrpSpPr/>
            <p:nvPr/>
          </p:nvGrpSpPr>
          <p:grpSpPr>
            <a:xfrm>
              <a:off x="4896000" y="4176000"/>
              <a:ext cx="432000" cy="144000"/>
              <a:chOff x="4896000" y="4176000"/>
              <a:chExt cx="432000" cy="144000"/>
            </a:xfrm>
          </p:grpSpPr>
          <p:sp>
            <p:nvSpPr>
              <p:cNvPr id="111" name="Straight Connector 47">
                <a:extLst>
                  <a:ext uri="{FF2B5EF4-FFF2-40B4-BE49-F238E27FC236}">
                    <a16:creationId xmlns:a16="http://schemas.microsoft.com/office/drawing/2014/main" id="{B795A6C6-36FD-434F-AC0F-FD75D24ABCE1}"/>
                  </a:ext>
                </a:extLst>
              </p:cNvPr>
              <p:cNvSpPr/>
              <p:nvPr/>
            </p:nvSpPr>
            <p:spPr>
              <a:xfrm>
                <a:off x="4896000" y="4176000"/>
                <a:ext cx="432000" cy="0"/>
              </a:xfrm>
              <a:prstGeom prst="line">
                <a:avLst/>
              </a:prstGeom>
              <a:noFill/>
              <a:ln w="25400">
                <a:solidFill>
                  <a:srgbClr val="3465A4"/>
                </a:solidFill>
                <a:prstDash val="solid"/>
              </a:ln>
            </p:spPr>
            <p:txBody>
              <a:bodyPr vert="horz" wrap="none" lIns="0" tIns="0" rIns="0" bIns="0" anchor="ctr" compatLnSpc="0"/>
              <a:lstStyle/>
              <a:p>
                <a:pPr defTabSz="829544" hangingPunct="0"/>
                <a:endParaRPr lang="en-IN" sz="2177">
                  <a:solidFill>
                    <a:prstClr val="black"/>
                  </a:solidFill>
                  <a:latin typeface="Times New Roman" pitchFamily="18"/>
                  <a:ea typeface="DejaVu Sans" pitchFamily="2"/>
                  <a:cs typeface="Tahoma" pitchFamily="2"/>
                </a:endParaRPr>
              </a:p>
            </p:txBody>
          </p:sp>
          <p:sp>
            <p:nvSpPr>
              <p:cNvPr id="112" name="Straight Connector 48">
                <a:extLst>
                  <a:ext uri="{FF2B5EF4-FFF2-40B4-BE49-F238E27FC236}">
                    <a16:creationId xmlns:a16="http://schemas.microsoft.com/office/drawing/2014/main" id="{DA7C2E41-2307-4C45-920A-B4BA17F108AB}"/>
                  </a:ext>
                </a:extLst>
              </p:cNvPr>
              <p:cNvSpPr/>
              <p:nvPr/>
            </p:nvSpPr>
            <p:spPr>
              <a:xfrm>
                <a:off x="4968000" y="4248000"/>
                <a:ext cx="288000" cy="0"/>
              </a:xfrm>
              <a:prstGeom prst="line">
                <a:avLst/>
              </a:prstGeom>
              <a:noFill/>
              <a:ln w="25400">
                <a:solidFill>
                  <a:srgbClr val="3465A4"/>
                </a:solidFill>
                <a:prstDash val="solid"/>
              </a:ln>
            </p:spPr>
            <p:txBody>
              <a:bodyPr vert="horz" wrap="none" lIns="0" tIns="0" rIns="0" bIns="0" anchor="ctr" compatLnSpc="0"/>
              <a:lstStyle/>
              <a:p>
                <a:pPr defTabSz="829544" hangingPunct="0"/>
                <a:endParaRPr lang="en-IN" sz="2177">
                  <a:solidFill>
                    <a:prstClr val="black"/>
                  </a:solidFill>
                  <a:latin typeface="Times New Roman" pitchFamily="18"/>
                  <a:ea typeface="DejaVu Sans" pitchFamily="2"/>
                  <a:cs typeface="Tahoma" pitchFamily="2"/>
                </a:endParaRPr>
              </a:p>
            </p:txBody>
          </p:sp>
          <p:sp>
            <p:nvSpPr>
              <p:cNvPr id="113" name="Straight Connector 49">
                <a:extLst>
                  <a:ext uri="{FF2B5EF4-FFF2-40B4-BE49-F238E27FC236}">
                    <a16:creationId xmlns:a16="http://schemas.microsoft.com/office/drawing/2014/main" id="{3BD6DA26-122B-4E3D-96AC-6236C87B231D}"/>
                  </a:ext>
                </a:extLst>
              </p:cNvPr>
              <p:cNvSpPr/>
              <p:nvPr/>
            </p:nvSpPr>
            <p:spPr>
              <a:xfrm flipH="1">
                <a:off x="5040000" y="4320000"/>
                <a:ext cx="144000" cy="0"/>
              </a:xfrm>
              <a:prstGeom prst="line">
                <a:avLst/>
              </a:prstGeom>
              <a:noFill/>
              <a:ln w="25400">
                <a:solidFill>
                  <a:srgbClr val="3465A4"/>
                </a:solidFill>
                <a:prstDash val="solid"/>
              </a:ln>
            </p:spPr>
            <p:txBody>
              <a:bodyPr vert="horz" wrap="none" lIns="0" tIns="0" rIns="0" bIns="0" anchor="ctr" compatLnSpc="0"/>
              <a:lstStyle/>
              <a:p>
                <a:pPr defTabSz="829544" hangingPunct="0"/>
                <a:endParaRPr lang="en-IN" sz="2177">
                  <a:solidFill>
                    <a:prstClr val="black"/>
                  </a:solidFill>
                  <a:latin typeface="Times New Roman" pitchFamily="18"/>
                  <a:ea typeface="DejaVu Sans" pitchFamily="2"/>
                  <a:cs typeface="Tahoma" pitchFamily="2"/>
                </a:endParaRPr>
              </a:p>
            </p:txBody>
          </p:sp>
        </p:grpSp>
        <p:sp>
          <p:nvSpPr>
            <p:cNvPr id="109" name="Straight Connector 50">
              <a:extLst>
                <a:ext uri="{FF2B5EF4-FFF2-40B4-BE49-F238E27FC236}">
                  <a16:creationId xmlns:a16="http://schemas.microsoft.com/office/drawing/2014/main" id="{1549BFE9-009E-4D4D-83A4-CAF0E96FC8A5}"/>
                </a:ext>
              </a:extLst>
            </p:cNvPr>
            <p:cNvSpPr/>
            <p:nvPr/>
          </p:nvSpPr>
          <p:spPr>
            <a:xfrm>
              <a:off x="5112000" y="3960000"/>
              <a:ext cx="288000" cy="0"/>
            </a:xfrm>
            <a:prstGeom prst="line">
              <a:avLst/>
            </a:prstGeom>
            <a:noFill/>
            <a:ln w="25400">
              <a:solidFill>
                <a:srgbClr val="3465A4"/>
              </a:solidFill>
              <a:prstDash val="solid"/>
            </a:ln>
          </p:spPr>
          <p:txBody>
            <a:bodyPr vert="horz" wrap="none" lIns="0" tIns="0" rIns="0" bIns="0" anchor="ctr" compatLnSpc="0"/>
            <a:lstStyle/>
            <a:p>
              <a:pPr defTabSz="829544" hangingPunct="0"/>
              <a:endParaRPr lang="en-IN" sz="2177">
                <a:solidFill>
                  <a:prstClr val="black"/>
                </a:solidFill>
                <a:latin typeface="Times New Roman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10" name="Straight Connector 51">
              <a:extLst>
                <a:ext uri="{FF2B5EF4-FFF2-40B4-BE49-F238E27FC236}">
                  <a16:creationId xmlns:a16="http://schemas.microsoft.com/office/drawing/2014/main" id="{0CBFC9D1-DAF7-44C4-8906-F13138FEDB8C}"/>
                </a:ext>
              </a:extLst>
            </p:cNvPr>
            <p:cNvSpPr/>
            <p:nvPr/>
          </p:nvSpPr>
          <p:spPr>
            <a:xfrm flipV="1">
              <a:off x="5112000" y="3960000"/>
              <a:ext cx="0" cy="216000"/>
            </a:xfrm>
            <a:prstGeom prst="line">
              <a:avLst/>
            </a:prstGeom>
            <a:noFill/>
            <a:ln w="25400">
              <a:solidFill>
                <a:srgbClr val="3465A4"/>
              </a:solidFill>
              <a:prstDash val="solid"/>
            </a:ln>
          </p:spPr>
          <p:txBody>
            <a:bodyPr vert="horz" wrap="none" lIns="0" tIns="0" rIns="0" bIns="0" anchor="ctr" compatLnSpc="0"/>
            <a:lstStyle/>
            <a:p>
              <a:pPr defTabSz="829544" hangingPunct="0"/>
              <a:endParaRPr lang="en-IN" sz="2177">
                <a:solidFill>
                  <a:prstClr val="black"/>
                </a:solidFill>
                <a:latin typeface="Times New Roman" pitchFamily="18"/>
                <a:ea typeface="DejaVu Sans" pitchFamily="2"/>
                <a:cs typeface="Tahoma" pitchFamily="2"/>
              </a:endParaRPr>
            </a:p>
          </p:txBody>
        </p:sp>
      </p:grpSp>
      <p:sp>
        <p:nvSpPr>
          <p:cNvPr id="114" name="Straight Connector 52">
            <a:extLst>
              <a:ext uri="{FF2B5EF4-FFF2-40B4-BE49-F238E27FC236}">
                <a16:creationId xmlns:a16="http://schemas.microsoft.com/office/drawing/2014/main" id="{0E1433F0-6811-4F2C-8792-BF08EA8094AB}"/>
              </a:ext>
            </a:extLst>
          </p:cNvPr>
          <p:cNvSpPr/>
          <p:nvPr/>
        </p:nvSpPr>
        <p:spPr>
          <a:xfrm>
            <a:off x="5530662" y="4274112"/>
            <a:ext cx="718488" cy="0"/>
          </a:xfrm>
          <a:prstGeom prst="line">
            <a:avLst/>
          </a:pr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115" name="TextBox 53">
            <a:extLst>
              <a:ext uri="{FF2B5EF4-FFF2-40B4-BE49-F238E27FC236}">
                <a16:creationId xmlns:a16="http://schemas.microsoft.com/office/drawing/2014/main" id="{B4978659-2851-447E-80FD-9BBCCC4F356A}"/>
              </a:ext>
            </a:extLst>
          </p:cNvPr>
          <p:cNvSpPr txBox="1"/>
          <p:nvPr/>
        </p:nvSpPr>
        <p:spPr>
          <a:xfrm>
            <a:off x="6249150" y="4110819"/>
            <a:ext cx="676950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test 1</a:t>
            </a:r>
          </a:p>
        </p:txBody>
      </p:sp>
      <p:sp>
        <p:nvSpPr>
          <p:cNvPr id="116" name="Straight Connector 54">
            <a:extLst>
              <a:ext uri="{FF2B5EF4-FFF2-40B4-BE49-F238E27FC236}">
                <a16:creationId xmlns:a16="http://schemas.microsoft.com/office/drawing/2014/main" id="{4D6A5957-CBB3-4E04-A152-DF05B20A9FD2}"/>
              </a:ext>
            </a:extLst>
          </p:cNvPr>
          <p:cNvSpPr/>
          <p:nvPr/>
        </p:nvSpPr>
        <p:spPr>
          <a:xfrm>
            <a:off x="6853333" y="3620941"/>
            <a:ext cx="718488" cy="0"/>
          </a:xfrm>
          <a:prstGeom prst="line">
            <a:avLst/>
          </a:pr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117" name="TextBox 55">
            <a:extLst>
              <a:ext uri="{FF2B5EF4-FFF2-40B4-BE49-F238E27FC236}">
                <a16:creationId xmlns:a16="http://schemas.microsoft.com/office/drawing/2014/main" id="{C26E5BF2-2F4C-4325-9C7C-2F16C9FFDBD6}"/>
              </a:ext>
            </a:extLst>
          </p:cNvPr>
          <p:cNvSpPr txBox="1"/>
          <p:nvPr/>
        </p:nvSpPr>
        <p:spPr>
          <a:xfrm>
            <a:off x="7571821" y="3457648"/>
            <a:ext cx="676950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test 2</a:t>
            </a:r>
          </a:p>
        </p:txBody>
      </p:sp>
      <p:sp>
        <p:nvSpPr>
          <p:cNvPr id="118" name="Straight Connector 56">
            <a:extLst>
              <a:ext uri="{FF2B5EF4-FFF2-40B4-BE49-F238E27FC236}">
                <a16:creationId xmlns:a16="http://schemas.microsoft.com/office/drawing/2014/main" id="{D777B336-A414-479D-A18B-3C43CBF89C8C}"/>
              </a:ext>
            </a:extLst>
          </p:cNvPr>
          <p:cNvSpPr/>
          <p:nvPr/>
        </p:nvSpPr>
        <p:spPr>
          <a:xfrm>
            <a:off x="8878163" y="2935111"/>
            <a:ext cx="718488" cy="0"/>
          </a:xfrm>
          <a:prstGeom prst="line">
            <a:avLst/>
          </a:pr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119" name="TextBox 57">
            <a:extLst>
              <a:ext uri="{FF2B5EF4-FFF2-40B4-BE49-F238E27FC236}">
                <a16:creationId xmlns:a16="http://schemas.microsoft.com/office/drawing/2014/main" id="{71280C32-E316-4056-AC42-AB58EF9F84DB}"/>
              </a:ext>
            </a:extLst>
          </p:cNvPr>
          <p:cNvSpPr txBox="1"/>
          <p:nvPr/>
        </p:nvSpPr>
        <p:spPr>
          <a:xfrm>
            <a:off x="9389630" y="2642838"/>
            <a:ext cx="676950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test n</a:t>
            </a:r>
          </a:p>
        </p:txBody>
      </p:sp>
      <p:sp>
        <p:nvSpPr>
          <p:cNvPr id="120" name="Straight Connector 58">
            <a:extLst>
              <a:ext uri="{FF2B5EF4-FFF2-40B4-BE49-F238E27FC236}">
                <a16:creationId xmlns:a16="http://schemas.microsoft.com/office/drawing/2014/main" id="{C73BE471-1F02-4010-8184-AE8E6C268321}"/>
              </a:ext>
            </a:extLst>
          </p:cNvPr>
          <p:cNvSpPr/>
          <p:nvPr/>
        </p:nvSpPr>
        <p:spPr>
          <a:xfrm>
            <a:off x="7086187" y="3065746"/>
            <a:ext cx="534620" cy="0"/>
          </a:xfrm>
          <a:prstGeom prst="line">
            <a:avLst/>
          </a:prstGeom>
          <a:noFill/>
          <a:ln w="25400">
            <a:solidFill>
              <a:srgbClr val="3465A4"/>
            </a:solidFill>
            <a:custDash>
              <a:ds d="197000" sp="197000"/>
            </a:custDash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121" name="Straight Connector 19">
            <a:extLst>
              <a:ext uri="{FF2B5EF4-FFF2-40B4-BE49-F238E27FC236}">
                <a16:creationId xmlns:a16="http://schemas.microsoft.com/office/drawing/2014/main" id="{58FC42B3-AAD4-4BD6-B345-1D70F59D32D3}"/>
              </a:ext>
            </a:extLst>
          </p:cNvPr>
          <p:cNvSpPr/>
          <p:nvPr/>
        </p:nvSpPr>
        <p:spPr>
          <a:xfrm flipH="1" flipV="1">
            <a:off x="948979" y="5012402"/>
            <a:ext cx="1185188" cy="5235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122" name="Straight Connector 19">
            <a:extLst>
              <a:ext uri="{FF2B5EF4-FFF2-40B4-BE49-F238E27FC236}">
                <a16:creationId xmlns:a16="http://schemas.microsoft.com/office/drawing/2014/main" id="{B2554F64-0257-4EBD-BFBC-01843F3CCA9C}"/>
              </a:ext>
            </a:extLst>
          </p:cNvPr>
          <p:cNvSpPr/>
          <p:nvPr/>
        </p:nvSpPr>
        <p:spPr>
          <a:xfrm flipH="1" flipV="1">
            <a:off x="671442" y="1385057"/>
            <a:ext cx="7086907" cy="3998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123" name="Straight Connector 2">
            <a:extLst>
              <a:ext uri="{FF2B5EF4-FFF2-40B4-BE49-F238E27FC236}">
                <a16:creationId xmlns:a16="http://schemas.microsoft.com/office/drawing/2014/main" id="{9F4B9414-E456-41F3-A07A-842582160486}"/>
              </a:ext>
            </a:extLst>
          </p:cNvPr>
          <p:cNvSpPr/>
          <p:nvPr/>
        </p:nvSpPr>
        <p:spPr>
          <a:xfrm flipH="1" flipV="1">
            <a:off x="7751442" y="1385057"/>
            <a:ext cx="0" cy="1421905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124" name="Straight Connector 2">
            <a:extLst>
              <a:ext uri="{FF2B5EF4-FFF2-40B4-BE49-F238E27FC236}">
                <a16:creationId xmlns:a16="http://schemas.microsoft.com/office/drawing/2014/main" id="{6AD79C2A-C94E-498B-BE4D-CA5858A2976C}"/>
              </a:ext>
            </a:extLst>
          </p:cNvPr>
          <p:cNvSpPr/>
          <p:nvPr/>
        </p:nvSpPr>
        <p:spPr>
          <a:xfrm flipV="1">
            <a:off x="5857244" y="1400884"/>
            <a:ext cx="1" cy="2057415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125" name="Straight Connector 2">
            <a:extLst>
              <a:ext uri="{FF2B5EF4-FFF2-40B4-BE49-F238E27FC236}">
                <a16:creationId xmlns:a16="http://schemas.microsoft.com/office/drawing/2014/main" id="{09D582F6-B445-45A3-BE1C-9442B2381FB8}"/>
              </a:ext>
            </a:extLst>
          </p:cNvPr>
          <p:cNvSpPr/>
          <p:nvPr/>
        </p:nvSpPr>
        <p:spPr>
          <a:xfrm flipH="1" flipV="1">
            <a:off x="4485588" y="1385057"/>
            <a:ext cx="0" cy="2725762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126" name="Straight Connector 2">
            <a:extLst>
              <a:ext uri="{FF2B5EF4-FFF2-40B4-BE49-F238E27FC236}">
                <a16:creationId xmlns:a16="http://schemas.microsoft.com/office/drawing/2014/main" id="{BE19597F-1D9E-4EE7-BABF-C91E53688197}"/>
              </a:ext>
            </a:extLst>
          </p:cNvPr>
          <p:cNvSpPr/>
          <p:nvPr/>
        </p:nvSpPr>
        <p:spPr>
          <a:xfrm flipH="1" flipV="1">
            <a:off x="671442" y="1373227"/>
            <a:ext cx="1" cy="3554054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127" name="Straight Connector 2">
            <a:extLst>
              <a:ext uri="{FF2B5EF4-FFF2-40B4-BE49-F238E27FC236}">
                <a16:creationId xmlns:a16="http://schemas.microsoft.com/office/drawing/2014/main" id="{1941633A-430C-413A-83D0-EE3FACC1B6B2}"/>
              </a:ext>
            </a:extLst>
          </p:cNvPr>
          <p:cNvSpPr/>
          <p:nvPr/>
        </p:nvSpPr>
        <p:spPr>
          <a:xfrm flipV="1">
            <a:off x="671442" y="5012400"/>
            <a:ext cx="123727" cy="208809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txBody>
          <a:bodyPr vert="horz" wrap="none" lIns="0" tIns="0" rIns="0" bIns="0" anchor="ctr" compatLnSpc="0"/>
          <a:lstStyle/>
          <a:p>
            <a:pPr defTabSz="829544" hangingPunct="0"/>
            <a:endParaRPr lang="en-IN" sz="2177">
              <a:solidFill>
                <a:prstClr val="black"/>
              </a:solidFill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128" name="TextBox 26">
            <a:extLst>
              <a:ext uri="{FF2B5EF4-FFF2-40B4-BE49-F238E27FC236}">
                <a16:creationId xmlns:a16="http://schemas.microsoft.com/office/drawing/2014/main" id="{F11183FC-FAEF-4605-85A0-4FB27ABE2030}"/>
              </a:ext>
            </a:extLst>
          </p:cNvPr>
          <p:cNvSpPr txBox="1"/>
          <p:nvPr/>
        </p:nvSpPr>
        <p:spPr>
          <a:xfrm rot="16200000">
            <a:off x="3551582" y="1942002"/>
            <a:ext cx="148018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 dirty="0" err="1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Test_opamp</a:t>
            </a:r>
            <a:r>
              <a:rPr lang="en-IN" sz="1633" dirty="0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 1</a:t>
            </a:r>
          </a:p>
        </p:txBody>
      </p:sp>
      <p:sp>
        <p:nvSpPr>
          <p:cNvPr id="129" name="TextBox 26">
            <a:extLst>
              <a:ext uri="{FF2B5EF4-FFF2-40B4-BE49-F238E27FC236}">
                <a16:creationId xmlns:a16="http://schemas.microsoft.com/office/drawing/2014/main" id="{D6F94F59-EB98-48DF-8CE2-E833F35B051A}"/>
              </a:ext>
            </a:extLst>
          </p:cNvPr>
          <p:cNvSpPr txBox="1"/>
          <p:nvPr/>
        </p:nvSpPr>
        <p:spPr>
          <a:xfrm rot="16200000">
            <a:off x="4907273" y="1942002"/>
            <a:ext cx="148018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 dirty="0" err="1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Test_opamp</a:t>
            </a:r>
            <a:r>
              <a:rPr lang="en-IN" sz="1633" dirty="0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 2</a:t>
            </a:r>
          </a:p>
        </p:txBody>
      </p:sp>
      <p:sp>
        <p:nvSpPr>
          <p:cNvPr id="130" name="TextBox 26">
            <a:extLst>
              <a:ext uri="{FF2B5EF4-FFF2-40B4-BE49-F238E27FC236}">
                <a16:creationId xmlns:a16="http://schemas.microsoft.com/office/drawing/2014/main" id="{4B5C9778-DEE7-4C2B-9F3E-527D39F09289}"/>
              </a:ext>
            </a:extLst>
          </p:cNvPr>
          <p:cNvSpPr txBox="1"/>
          <p:nvPr/>
        </p:nvSpPr>
        <p:spPr>
          <a:xfrm rot="16200000">
            <a:off x="6730869" y="1942002"/>
            <a:ext cx="148018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IN" sz="1633" dirty="0" err="1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Test_opamp</a:t>
            </a:r>
            <a:r>
              <a:rPr lang="en-IN" sz="1633" dirty="0">
                <a:solidFill>
                  <a:prstClr val="black"/>
                </a:solidFill>
                <a:latin typeface="Arial" pitchFamily="18"/>
                <a:ea typeface="DejaVu Sans" pitchFamily="2"/>
                <a:cs typeface="Lohit Hindi" pitchFamily="2"/>
              </a:rPr>
              <a:t> n</a:t>
            </a:r>
          </a:p>
        </p:txBody>
      </p:sp>
      <p:sp>
        <p:nvSpPr>
          <p:cNvPr id="131" name="Freeform: Shape 9">
            <a:extLst>
              <a:ext uri="{FF2B5EF4-FFF2-40B4-BE49-F238E27FC236}">
                <a16:creationId xmlns:a16="http://schemas.microsoft.com/office/drawing/2014/main" id="{63127E21-E558-4DC5-9AC5-4FF283347388}"/>
              </a:ext>
            </a:extLst>
          </p:cNvPr>
          <p:cNvSpPr/>
          <p:nvPr/>
        </p:nvSpPr>
        <p:spPr>
          <a:xfrm>
            <a:off x="3053593" y="4560455"/>
            <a:ext cx="130634" cy="3265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ECF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32" name="Freeform: Shape 9">
            <a:extLst>
              <a:ext uri="{FF2B5EF4-FFF2-40B4-BE49-F238E27FC236}">
                <a16:creationId xmlns:a16="http://schemas.microsoft.com/office/drawing/2014/main" id="{D7EB1772-0C27-44CB-800A-E319605DF3FA}"/>
              </a:ext>
            </a:extLst>
          </p:cNvPr>
          <p:cNvSpPr/>
          <p:nvPr/>
        </p:nvSpPr>
        <p:spPr>
          <a:xfrm>
            <a:off x="2720418" y="4557800"/>
            <a:ext cx="130634" cy="3265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ECF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33" name="Freeform: Shape 9">
            <a:extLst>
              <a:ext uri="{FF2B5EF4-FFF2-40B4-BE49-F238E27FC236}">
                <a16:creationId xmlns:a16="http://schemas.microsoft.com/office/drawing/2014/main" id="{F78D694E-37B0-4720-B899-AC0D53CDA2DF}"/>
              </a:ext>
            </a:extLst>
          </p:cNvPr>
          <p:cNvSpPr/>
          <p:nvPr/>
        </p:nvSpPr>
        <p:spPr>
          <a:xfrm>
            <a:off x="2066788" y="4557799"/>
            <a:ext cx="130634" cy="3265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ECF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34" name="Freeform: Shape 9">
            <a:extLst>
              <a:ext uri="{FF2B5EF4-FFF2-40B4-BE49-F238E27FC236}">
                <a16:creationId xmlns:a16="http://schemas.microsoft.com/office/drawing/2014/main" id="{9A32F40B-5B68-4AB5-ABED-7DD7027662C2}"/>
              </a:ext>
            </a:extLst>
          </p:cNvPr>
          <p:cNvSpPr/>
          <p:nvPr/>
        </p:nvSpPr>
        <p:spPr>
          <a:xfrm>
            <a:off x="4420271" y="3642029"/>
            <a:ext cx="130634" cy="3265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ECF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35" name="Freeform: Shape 9">
            <a:extLst>
              <a:ext uri="{FF2B5EF4-FFF2-40B4-BE49-F238E27FC236}">
                <a16:creationId xmlns:a16="http://schemas.microsoft.com/office/drawing/2014/main" id="{5AC50FCE-7875-46DA-8D97-90B5C14ADFD0}"/>
              </a:ext>
            </a:extLst>
          </p:cNvPr>
          <p:cNvSpPr/>
          <p:nvPr/>
        </p:nvSpPr>
        <p:spPr>
          <a:xfrm>
            <a:off x="5801374" y="2959692"/>
            <a:ext cx="130634" cy="3265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ECF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36" name="Freeform: Shape 9">
            <a:extLst>
              <a:ext uri="{FF2B5EF4-FFF2-40B4-BE49-F238E27FC236}">
                <a16:creationId xmlns:a16="http://schemas.microsoft.com/office/drawing/2014/main" id="{085EA162-08B8-43AB-9B08-C06B5AF4B513}"/>
              </a:ext>
            </a:extLst>
          </p:cNvPr>
          <p:cNvSpPr/>
          <p:nvPr/>
        </p:nvSpPr>
        <p:spPr>
          <a:xfrm>
            <a:off x="7698404" y="2368711"/>
            <a:ext cx="130634" cy="3265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ECF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IN" sz="1633">
              <a:solidFill>
                <a:prstClr val="black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307196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Calibration &amp; Validation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11</a:t>
            </a:fld>
            <a:endParaRPr lang="en-IN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B82585-5B70-4909-9B31-6C84E3CAB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39999"/>
            <a:ext cx="4680313" cy="5076142"/>
          </a:xfrm>
        </p:spPr>
        <p:txBody>
          <a:bodyPr/>
          <a:lstStyle/>
          <a:p>
            <a:r>
              <a:rPr lang="en-GB" sz="2800" dirty="0"/>
              <a:t>Calibration method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lvl="1"/>
            <a:r>
              <a:rPr lang="en-GB" sz="2400" dirty="0"/>
              <a:t>Find calibration factors p’ q’</a:t>
            </a:r>
          </a:p>
          <a:p>
            <a:pPr lvl="1"/>
            <a:r>
              <a:rPr lang="en-GB" sz="2400" dirty="0"/>
              <a:t>Defined as Process Variables</a:t>
            </a:r>
          </a:p>
          <a:p>
            <a:pPr marL="108000" indent="0">
              <a:buNone/>
            </a:pPr>
            <a:r>
              <a:rPr lang="en-GB" sz="2800" dirty="0"/>
              <a:t>	</a:t>
            </a:r>
          </a:p>
          <a:p>
            <a:pPr marL="108000" indent="0">
              <a:buNone/>
            </a:pPr>
            <a:endParaRPr lang="en-GB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44A8ED-1732-4017-A3F6-24BEF03C9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7630"/>
            <a:ext cx="3384168" cy="317265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6953F8-7A46-484B-9453-5C0027741145}"/>
              </a:ext>
            </a:extLst>
          </p:cNvPr>
          <p:cNvSpPr txBox="1">
            <a:spLocks/>
          </p:cNvSpPr>
          <p:nvPr/>
        </p:nvSpPr>
        <p:spPr>
          <a:xfrm>
            <a:off x="5256336" y="1439998"/>
            <a:ext cx="4680313" cy="48601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tabLst/>
              <a:defRPr lang="en-IN" sz="3200" b="0" i="0" u="none" strike="noStrike" kern="1200">
                <a:ln>
                  <a:noFill/>
                </a:ln>
                <a:latin typeface="+mn-lt"/>
                <a:ea typeface="DejaVu San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IN" sz="2800" b="0" i="0" u="none" strike="noStrike" kern="1200">
                <a:ln>
                  <a:noFill/>
                </a:ln>
                <a:latin typeface="+mn-lt"/>
                <a:ea typeface="DejaVu San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IN" sz="2400" b="0" i="0" u="none" strike="noStrike" kern="1200">
                <a:ln>
                  <a:noFill/>
                </a:ln>
                <a:latin typeface="+mn-lt"/>
                <a:ea typeface="DejaVu San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+mn-lt"/>
                <a:ea typeface="DejaVu San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latin typeface="+mn-lt"/>
                <a:ea typeface="DejaVu San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9pPr>
          </a:lstStyle>
          <a:p>
            <a:r>
              <a:rPr lang="en-GB" sz="2800" dirty="0">
                <a:solidFill>
                  <a:sysClr val="windowText" lastClr="000000"/>
                </a:solidFill>
              </a:rPr>
              <a:t>Validation plan</a:t>
            </a:r>
          </a:p>
          <a:p>
            <a:pPr lvl="1"/>
            <a:r>
              <a:rPr lang="en-GB" sz="2400" dirty="0">
                <a:solidFill>
                  <a:sysClr val="windowText" lastClr="000000"/>
                </a:solidFill>
              </a:rPr>
              <a:t>Standalone FE (input = current source, output = oscilloscope)</a:t>
            </a:r>
          </a:p>
          <a:p>
            <a:pPr lvl="2"/>
            <a:r>
              <a:rPr lang="en-GB" sz="2000" dirty="0">
                <a:solidFill>
                  <a:sysClr val="windowText" lastClr="000000"/>
                </a:solidFill>
              </a:rPr>
              <a:t>Step response</a:t>
            </a:r>
          </a:p>
          <a:p>
            <a:pPr lvl="2"/>
            <a:r>
              <a:rPr lang="en-GB" sz="2000" dirty="0">
                <a:solidFill>
                  <a:sysClr val="windowText" lastClr="000000"/>
                </a:solidFill>
              </a:rPr>
              <a:t>Linearity</a:t>
            </a:r>
          </a:p>
          <a:p>
            <a:pPr lvl="2"/>
            <a:r>
              <a:rPr lang="en-GB" sz="2000" dirty="0">
                <a:solidFill>
                  <a:sysClr val="windowText" lastClr="000000"/>
                </a:solidFill>
              </a:rPr>
              <a:t>AC response</a:t>
            </a:r>
          </a:p>
          <a:p>
            <a:pPr lvl="2"/>
            <a:r>
              <a:rPr lang="en-GB" sz="2000" dirty="0">
                <a:solidFill>
                  <a:sysClr val="windowText" lastClr="000000"/>
                </a:solidFill>
              </a:rPr>
              <a:t>Noise analysis</a:t>
            </a:r>
          </a:p>
          <a:p>
            <a:pPr lvl="2"/>
            <a:r>
              <a:rPr lang="en-GB" sz="2000" dirty="0">
                <a:solidFill>
                  <a:sysClr val="windowText" lastClr="000000"/>
                </a:solidFill>
              </a:rPr>
              <a:t>Channel checking</a:t>
            </a:r>
          </a:p>
          <a:p>
            <a:pPr lvl="1"/>
            <a:r>
              <a:rPr lang="en-GB" sz="2400" dirty="0">
                <a:solidFill>
                  <a:sysClr val="windowText" lastClr="000000"/>
                </a:solidFill>
              </a:rPr>
              <a:t>Vertical Test (input = current source, output = 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GB" sz="2400" dirty="0">
                <a:solidFill>
                  <a:sysClr val="windowText" lastClr="000000"/>
                </a:solidFill>
              </a:rPr>
              <a:t>TCA, final cables)</a:t>
            </a:r>
          </a:p>
          <a:p>
            <a:pPr lvl="1"/>
            <a:endParaRPr lang="en-GB" sz="2400" dirty="0">
              <a:solidFill>
                <a:sysClr val="windowText" lastClr="000000"/>
              </a:solidFill>
            </a:endParaRPr>
          </a:p>
          <a:p>
            <a:pPr lvl="2"/>
            <a:endParaRPr lang="en-GB" sz="2000" dirty="0">
              <a:solidFill>
                <a:sysClr val="windowText" lastClr="000000"/>
              </a:solidFill>
            </a:endParaRPr>
          </a:p>
          <a:p>
            <a:pPr marL="1007999" lvl="2" indent="0">
              <a:buNone/>
            </a:pPr>
            <a:endParaRPr lang="en-GB" sz="2000" dirty="0">
              <a:solidFill>
                <a:sysClr val="windowText" lastClr="000000"/>
              </a:solidFill>
            </a:endParaRP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pPr lvl="1"/>
            <a:endParaRPr lang="en-GB" sz="2400" dirty="0">
              <a:solidFill>
                <a:sysClr val="windowText" lastClr="000000"/>
              </a:solidFill>
            </a:endParaRPr>
          </a:p>
          <a:p>
            <a:pPr marL="108000" indent="0">
              <a:buFont typeface="StarSymbol"/>
              <a:buNone/>
            </a:pP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571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Grid Cabling Layout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2</a:t>
            </a:fld>
            <a:endParaRPr lang="en-IN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DE5DB24-4AE2-4427-8A1D-A12065388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01810"/>
              </p:ext>
            </p:extLst>
          </p:nvPr>
        </p:nvGraphicFramePr>
        <p:xfrm>
          <a:off x="3240112" y="4675584"/>
          <a:ext cx="4329905" cy="28575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01513">
                  <a:extLst>
                    <a:ext uri="{9D8B030D-6E8A-4147-A177-3AD203B41FA5}">
                      <a16:colId xmlns:a16="http://schemas.microsoft.com/office/drawing/2014/main" val="2819624773"/>
                    </a:ext>
                  </a:extLst>
                </a:gridCol>
                <a:gridCol w="1707595">
                  <a:extLst>
                    <a:ext uri="{9D8B030D-6E8A-4147-A177-3AD203B41FA5}">
                      <a16:colId xmlns:a16="http://schemas.microsoft.com/office/drawing/2014/main" val="116983448"/>
                    </a:ext>
                  </a:extLst>
                </a:gridCol>
                <a:gridCol w="854452">
                  <a:extLst>
                    <a:ext uri="{9D8B030D-6E8A-4147-A177-3AD203B41FA5}">
                      <a16:colId xmlns:a16="http://schemas.microsoft.com/office/drawing/2014/main" val="1980501691"/>
                    </a:ext>
                  </a:extLst>
                </a:gridCol>
                <a:gridCol w="966345">
                  <a:extLst>
                    <a:ext uri="{9D8B030D-6E8A-4147-A177-3AD203B41FA5}">
                      <a16:colId xmlns:a16="http://schemas.microsoft.com/office/drawing/2014/main" val="419353719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 err="1">
                          <a:effectLst/>
                        </a:rPr>
                        <a:t>Label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 err="1">
                          <a:effectLst/>
                        </a:rPr>
                        <a:t>Name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 err="1">
                          <a:effectLst/>
                        </a:rPr>
                        <a:t>Connector</a:t>
                      </a:r>
                      <a:r>
                        <a:rPr lang="es-ES" sz="1100" b="1" u="none" strike="noStrike" dirty="0">
                          <a:effectLst/>
                        </a:rPr>
                        <a:t> 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 err="1">
                          <a:effectLst/>
                        </a:rPr>
                        <a:t>Connector</a:t>
                      </a:r>
                      <a:r>
                        <a:rPr lang="es-ES" sz="1100" b="1" u="none" strike="noStrike" dirty="0">
                          <a:effectLst/>
                        </a:rPr>
                        <a:t> 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243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</a:t>
                      </a:r>
                    </a:p>
                  </a:txBody>
                  <a:tcPr marL="9525" marR="9525" marT="952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x 311-KAP-RIB15 (RAD)</a:t>
                      </a:r>
                    </a:p>
                  </a:txBody>
                  <a:tcPr marL="9525" marR="9525" marT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end</a:t>
                      </a:r>
                    </a:p>
                  </a:txBody>
                  <a:tcPr marL="9525" marR="9525" marT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Allectra 25 pin</a:t>
                      </a:r>
                    </a:p>
                  </a:txBody>
                  <a:tcPr marL="9525" marR="9525" marT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42560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1B/1C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 Wire 78444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Allectra 25 pin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DB25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5730106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311-KAP50-RAD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end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SHV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1703549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FLAMEX RG 214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SHV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SHV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5954037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78458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MOLEX Triad 48P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end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29208142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conductors, 21 AWG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LEMO FGG 0B 303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end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976001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Lapp 1123080 </a:t>
                      </a:r>
                      <a:b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Souriau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M10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Souriau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M10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3511123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Coaxial RG 214/U Type 5kV rated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SHV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SHV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62057444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DB37130-FD0B-444B-B9B3-99779E982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2"/>
          <a:stretch/>
        </p:blipFill>
        <p:spPr bwMode="auto">
          <a:xfrm>
            <a:off x="575816" y="1403573"/>
            <a:ext cx="9410700" cy="32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108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FBC85F-AB7B-435E-8C09-1C7F056D5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69"/>
          <a:stretch/>
        </p:blipFill>
        <p:spPr>
          <a:xfrm>
            <a:off x="2717701" y="3093335"/>
            <a:ext cx="7147147" cy="4336645"/>
          </a:xfrm>
          <a:prstGeom prst="rect">
            <a:avLst/>
          </a:prstGeom>
        </p:spPr>
      </p:pic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Bias Power Supply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3</a:t>
            </a:fld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2DC04-DD52-4041-8A03-D12DDF367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es-ES" dirty="0"/>
              <a:t>ISEG DPR 10 106 24 10 ESH</a:t>
            </a:r>
          </a:p>
          <a:p>
            <a:pPr lvl="1" algn="l">
              <a:spcAft>
                <a:spcPts val="0"/>
              </a:spcAft>
            </a:pPr>
            <a:r>
              <a:rPr lang="es-ES" dirty="0" err="1"/>
              <a:t>Vout</a:t>
            </a:r>
            <a:r>
              <a:rPr lang="es-ES" dirty="0"/>
              <a:t>: 0 </a:t>
            </a:r>
            <a:r>
              <a:rPr lang="es-ES" dirty="0" err="1"/>
              <a:t>to</a:t>
            </a:r>
            <a:r>
              <a:rPr lang="es-ES" dirty="0"/>
              <a:t> 1000 V (bipolar)</a:t>
            </a:r>
          </a:p>
          <a:p>
            <a:pPr lvl="1" algn="l">
              <a:spcAft>
                <a:spcPts val="0"/>
              </a:spcAft>
            </a:pPr>
            <a:r>
              <a:rPr lang="es-ES" dirty="0" err="1"/>
              <a:t>Imax</a:t>
            </a:r>
            <a:r>
              <a:rPr lang="es-ES" dirty="0"/>
              <a:t>: 10 mA</a:t>
            </a:r>
          </a:p>
          <a:p>
            <a:pPr lvl="1" algn="l">
              <a:spcAft>
                <a:spcPts val="0"/>
              </a:spcAft>
            </a:pP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Vin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Iin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24 V/0.8 A</a:t>
            </a:r>
          </a:p>
          <a:p>
            <a:pPr lvl="1" algn="l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Signal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0-10 V</a:t>
            </a:r>
          </a:p>
          <a:p>
            <a:pPr lvl="1" algn="l">
              <a:spcAft>
                <a:spcPts val="0"/>
              </a:spcAft>
            </a:pP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Ripple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Noice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2/7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mV</a:t>
            </a:r>
            <a:endParaRPr lang="es-E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l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SHV output</a:t>
            </a:r>
          </a:p>
          <a:p>
            <a:pPr lvl="1" algn="l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DB9 control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signal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607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Front-End Requirements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4</a:t>
            </a:fld>
            <a:endParaRPr lang="en-IN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FA6E5B-D154-4A82-833E-035E575DD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6" t="11903" r="17856" b="25871"/>
          <a:stretch/>
        </p:blipFill>
        <p:spPr>
          <a:xfrm>
            <a:off x="1871960" y="2123653"/>
            <a:ext cx="646455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492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Front-End Design Process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5</a:t>
            </a:fld>
            <a:endParaRPr lang="en-IN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B82585-5B70-4909-9B31-6C84E3CAB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9360000" cy="4384800"/>
          </a:xfrm>
        </p:spPr>
        <p:txBody>
          <a:bodyPr/>
          <a:lstStyle/>
          <a:p>
            <a:r>
              <a:rPr lang="en-GB" dirty="0"/>
              <a:t>Preliminary Design</a:t>
            </a:r>
          </a:p>
          <a:p>
            <a:r>
              <a:rPr lang="en-GB" dirty="0" err="1"/>
              <a:t>Calcs</a:t>
            </a:r>
            <a:r>
              <a:rPr lang="en-GB" dirty="0"/>
              <a:t>. and simulations</a:t>
            </a:r>
          </a:p>
          <a:p>
            <a:r>
              <a:rPr lang="en-GB" dirty="0"/>
              <a:t>Protoboard settings</a:t>
            </a:r>
          </a:p>
          <a:p>
            <a:r>
              <a:rPr lang="en-GB" dirty="0"/>
              <a:t>Prototype design </a:t>
            </a:r>
          </a:p>
          <a:p>
            <a:r>
              <a:rPr lang="en-GB" dirty="0"/>
              <a:t>Prototype tests</a:t>
            </a:r>
          </a:p>
          <a:p>
            <a:r>
              <a:rPr lang="en-GB" dirty="0"/>
              <a:t>Aux. systems (</a:t>
            </a:r>
            <a:r>
              <a:rPr lang="en-GB" dirty="0" err="1"/>
              <a:t>BackEnd</a:t>
            </a:r>
            <a:r>
              <a:rPr lang="en-GB" dirty="0"/>
              <a:t>)</a:t>
            </a:r>
          </a:p>
          <a:p>
            <a:r>
              <a:rPr lang="en-GB" dirty="0"/>
              <a:t>Mechanical design </a:t>
            </a:r>
          </a:p>
          <a:p>
            <a:r>
              <a:rPr lang="en-GB" dirty="0"/>
              <a:t>Final release</a:t>
            </a:r>
          </a:p>
          <a:p>
            <a:r>
              <a:rPr lang="en-GB" dirty="0"/>
              <a:t>Validation plan</a:t>
            </a:r>
          </a:p>
          <a:p>
            <a:pPr marL="108000" indent="0">
              <a:buNone/>
            </a:pPr>
            <a:endParaRPr lang="en-GB" dirty="0"/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ADC0963C-46EE-4FB1-9884-3A076F073FE4}"/>
              </a:ext>
            </a:extLst>
          </p:cNvPr>
          <p:cNvSpPr/>
          <p:nvPr/>
        </p:nvSpPr>
        <p:spPr>
          <a:xfrm>
            <a:off x="3456136" y="4246763"/>
            <a:ext cx="504056" cy="2989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2B1EE7F-0242-4E75-AFA8-8ED2144A7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88" y="1602013"/>
            <a:ext cx="4968553" cy="2794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972F00-E678-413A-AA0E-7A4903E075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871" r="15130" b="-871"/>
          <a:stretch/>
        </p:blipFill>
        <p:spPr>
          <a:xfrm>
            <a:off x="5139128" y="4426847"/>
            <a:ext cx="4176463" cy="30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786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Front-End Schematic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6</a:t>
            </a:fld>
            <a:endParaRPr lang="en-IN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B54F346-79EA-4BA3-A150-AE307D619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4" y="1303323"/>
            <a:ext cx="8568704" cy="61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727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10EA2BC-21F7-48C9-B36B-05AE6BD3F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3733"/>
            <a:ext cx="10080625" cy="3268327"/>
          </a:xfrm>
          <a:prstGeom prst="rect">
            <a:avLst/>
          </a:prstGeom>
        </p:spPr>
      </p:pic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Front-End Simulations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7</a:t>
            </a:fld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D23FCC-DD97-4892-9031-D6A88DE4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9360000" cy="4384800"/>
          </a:xfrm>
        </p:spPr>
        <p:txBody>
          <a:bodyPr/>
          <a:lstStyle/>
          <a:p>
            <a:r>
              <a:rPr lang="en-GB" dirty="0"/>
              <a:t>Design validated using LT-Spice </a:t>
            </a:r>
          </a:p>
        </p:txBody>
      </p:sp>
    </p:spTree>
    <p:extLst>
      <p:ext uri="{BB962C8B-B14F-4D97-AF65-F5344CB8AC3E}">
        <p14:creationId xmlns:p14="http://schemas.microsoft.com/office/powerpoint/2010/main" val="9715305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6E27F89-871F-4380-8C9C-BF61D24B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4" y="1892847"/>
            <a:ext cx="5086204" cy="4968552"/>
          </a:xfrm>
          <a:prstGeom prst="rect">
            <a:avLst/>
          </a:prstGeom>
        </p:spPr>
      </p:pic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Front-End Simulations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8</a:t>
            </a:fld>
            <a:endParaRPr lang="en-IN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470A50-5557-4354-8502-4708C48E6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12" y="4571925"/>
            <a:ext cx="4680000" cy="28272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96A7D3-DF97-4EDC-8877-27676101C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45" y="1749702"/>
            <a:ext cx="4680000" cy="28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3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Front-End Grounding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9</a:t>
            </a:fld>
            <a:endParaRPr lang="en-IN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BAF210-3A2B-49BE-B28F-B0BD28DB8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75" y="2267669"/>
            <a:ext cx="7096125" cy="25146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3A811A-87B5-4D45-88F7-390B9CDE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9360000" cy="4384800"/>
          </a:xfrm>
        </p:spPr>
        <p:txBody>
          <a:bodyPr/>
          <a:lstStyle/>
          <a:p>
            <a:r>
              <a:rPr lang="en-GB" dirty="0"/>
              <a:t>Circuit Ground isolated from Beam Ground (Machine)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Circuit Ground isolated </a:t>
            </a:r>
          </a:p>
          <a:p>
            <a:pPr marL="108000" indent="0">
              <a:buNone/>
            </a:pPr>
            <a:r>
              <a:rPr lang="en-GB" dirty="0"/>
              <a:t>from Power Supply (Gallery)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39675B-C560-4C8A-AE73-701007B8B3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57" t="44921" r="16657" b="16982"/>
          <a:stretch/>
        </p:blipFill>
        <p:spPr>
          <a:xfrm>
            <a:off x="5256336" y="5053980"/>
            <a:ext cx="307315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70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SS-Bilba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-Bilba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8773</TotalTime>
  <Words>485</Words>
  <Application>Microsoft Office PowerPoint</Application>
  <PresentationFormat>Personalizado</PresentationFormat>
  <Paragraphs>215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Berlin Sans FB Demi</vt:lpstr>
      <vt:lpstr>Calibri</vt:lpstr>
      <vt:lpstr>DejaVu Sans</vt:lpstr>
      <vt:lpstr>Lohit Hindi</vt:lpstr>
      <vt:lpstr>StarSymbol</vt:lpstr>
      <vt:lpstr>Tahoma</vt:lpstr>
      <vt:lpstr>Times New Roman</vt:lpstr>
      <vt:lpstr>Trebuchet MS</vt:lpstr>
      <vt:lpstr>ESS-Bilbao</vt:lpstr>
      <vt:lpstr>Status of the  ESS MEBT EMU: FE</vt:lpstr>
      <vt:lpstr>Grid Cabling Layout</vt:lpstr>
      <vt:lpstr>Bias Power Supply</vt:lpstr>
      <vt:lpstr>Front-End Requirements</vt:lpstr>
      <vt:lpstr>Front-End Design Process</vt:lpstr>
      <vt:lpstr>Front-End Schematic</vt:lpstr>
      <vt:lpstr>Front-End Simulations</vt:lpstr>
      <vt:lpstr>Front-End Simulations</vt:lpstr>
      <vt:lpstr>Front-End Grounding</vt:lpstr>
      <vt:lpstr>Front-End Wire Checking</vt:lpstr>
      <vt:lpstr>Calibration &amp; Validation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Bilbao template</dc:title>
  <dc:subject>A neat professional presentation template with summary</dc:subject>
  <dc:creator>arodriguez</dc:creator>
  <cp:keywords>presentation,template,official,formal,informal</cp:keywords>
  <dc:description>A presentation by Avinash Joshi released under GPL3. Anyone is free to use, modify and republish the work :)
http://avinashjoshi.co.in</dc:description>
  <cp:lastModifiedBy>Carlos de la Cruz</cp:lastModifiedBy>
  <cp:revision>549</cp:revision>
  <dcterms:created xsi:type="dcterms:W3CDTF">2015-10-01T15:58:07Z</dcterms:created>
  <dcterms:modified xsi:type="dcterms:W3CDTF">2017-07-11T11:27:17Z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">
    <vt:lpwstr/>
  </property>
  <property fmtid="{D5CDD505-2E9C-101B-9397-08002B2CF9AE}" pid="3" name="License">
    <vt:lpwstr>GPL3</vt:lpwstr>
  </property>
  <property fmtid="{D5CDD505-2E9C-101B-9397-08002B2CF9AE}" pid="4" name="Website">
    <vt:lpwstr/>
  </property>
</Properties>
</file>