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6" r:id="rId3"/>
    <p:sldId id="257" r:id="rId4"/>
    <p:sldId id="374" r:id="rId5"/>
    <p:sldId id="373" r:id="rId6"/>
    <p:sldId id="346" r:id="rId7"/>
    <p:sldId id="347" r:id="rId8"/>
    <p:sldId id="331" r:id="rId9"/>
    <p:sldId id="332" r:id="rId10"/>
    <p:sldId id="343" r:id="rId11"/>
    <p:sldId id="337" r:id="rId12"/>
    <p:sldId id="341" r:id="rId13"/>
    <p:sldId id="345" r:id="rId14"/>
    <p:sldId id="327" r:id="rId15"/>
    <p:sldId id="344" r:id="rId16"/>
    <p:sldId id="328" r:id="rId17"/>
    <p:sldId id="329" r:id="rId18"/>
    <p:sldId id="340" r:id="rId19"/>
    <p:sldId id="336" r:id="rId20"/>
    <p:sldId id="335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83" r:id="rId34"/>
    <p:sldId id="362" r:id="rId35"/>
    <p:sldId id="363" r:id="rId36"/>
    <p:sldId id="382" r:id="rId37"/>
    <p:sldId id="376" r:id="rId38"/>
    <p:sldId id="377" r:id="rId39"/>
    <p:sldId id="378" r:id="rId40"/>
    <p:sldId id="379" r:id="rId41"/>
    <p:sldId id="366" r:id="rId42"/>
    <p:sldId id="367" r:id="rId43"/>
    <p:sldId id="384" r:id="rId44"/>
    <p:sldId id="385" r:id="rId45"/>
    <p:sldId id="369" r:id="rId46"/>
    <p:sldId id="370" r:id="rId47"/>
    <p:sldId id="302" r:id="rId48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odriguez" initials="a" lastIdx="40" clrIdx="0"/>
  <p:cmAuthor id="1" name="angel" initials="a" lastIdx="0" clrIdx="1"/>
  <p:cmAuthor id="2" name="Ibon Bustinduy" initials="IB" lastIdx="1" clrIdx="2"/>
  <p:cmAuthor id="3" name="Ibon Bustinduy" initials="IB [3]" lastIdx="1" clrIdx="3"/>
  <p:cmAuthor id="4" name="Ibon Bustinduy" initials="IB [2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 autoAdjust="0"/>
    <p:restoredTop sz="88642" autoAdjust="0"/>
  </p:normalViewPr>
  <p:slideViewPr>
    <p:cSldViewPr>
      <p:cViewPr varScale="1">
        <p:scale>
          <a:sx n="104" d="100"/>
          <a:sy n="104" d="100"/>
        </p:scale>
        <p:origin x="1458" y="1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966" y="-102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34AED2D-3C77-4C99-A8C8-6F34D6F6B99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D48A86F2-C7CD-4B98-9CD2-5D57B7428C25}" type="slidenum">
              <a:rPr/>
              <a:pPr lvl="0"/>
              <a:t>‹Nº›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IN" sz="2000" b="0" i="0" u="none" strike="noStrike" kern="1200">
        <a:ln>
          <a:noFill/>
        </a:ln>
        <a:latin typeface="Arial" pitchFamily="18"/>
        <a:ea typeface="DejaVu San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 err="1"/>
              <a:t>Decir</a:t>
            </a:r>
            <a:r>
              <a:rPr lang="en-IN" dirty="0"/>
              <a:t> </a:t>
            </a:r>
            <a:r>
              <a:rPr lang="en-IN" dirty="0" err="1"/>
              <a:t>que</a:t>
            </a:r>
            <a:r>
              <a:rPr lang="en-IN" dirty="0"/>
              <a:t> </a:t>
            </a:r>
            <a:r>
              <a:rPr lang="en-IN" dirty="0" err="1"/>
              <a:t>hablo</a:t>
            </a:r>
            <a:r>
              <a:rPr lang="en-IN" dirty="0"/>
              <a:t> en parte</a:t>
            </a:r>
            <a:r>
              <a:rPr lang="en-IN" baseline="0" dirty="0"/>
              <a:t> del </a:t>
            </a:r>
            <a:r>
              <a:rPr lang="en-IN" baseline="0" dirty="0" err="1"/>
              <a:t>equipo</a:t>
            </a:r>
            <a:r>
              <a:rPr lang="en-IN" baseline="0" dirty="0"/>
              <a:t> de ESS-Bilbao</a:t>
            </a:r>
          </a:p>
          <a:p>
            <a:r>
              <a:rPr lang="en-IN" baseline="0" dirty="0" err="1"/>
              <a:t>Decir</a:t>
            </a:r>
            <a:r>
              <a:rPr lang="en-IN" baseline="0" dirty="0"/>
              <a:t> </a:t>
            </a:r>
            <a:r>
              <a:rPr lang="en-IN" baseline="0" dirty="0" err="1"/>
              <a:t>que</a:t>
            </a:r>
            <a:r>
              <a:rPr lang="en-IN" baseline="0" dirty="0"/>
              <a:t> </a:t>
            </a:r>
            <a:r>
              <a:rPr lang="en-IN" baseline="0" dirty="0" err="1"/>
              <a:t>es</a:t>
            </a:r>
            <a:r>
              <a:rPr lang="en-IN" baseline="0" dirty="0"/>
              <a:t> </a:t>
            </a:r>
            <a:r>
              <a:rPr lang="en-IN" baseline="0" dirty="0" err="1"/>
              <a:t>básicamente</a:t>
            </a:r>
            <a:r>
              <a:rPr lang="en-IN" baseline="0" dirty="0"/>
              <a:t> el </a:t>
            </a:r>
            <a:r>
              <a:rPr lang="en-IN" baseline="0" dirty="0" err="1"/>
              <a:t>trabajo</a:t>
            </a:r>
            <a:r>
              <a:rPr lang="en-IN" baseline="0" dirty="0"/>
              <a:t> </a:t>
            </a:r>
            <a:r>
              <a:rPr lang="en-IN" baseline="0" dirty="0" err="1"/>
              <a:t>presentado</a:t>
            </a:r>
            <a:r>
              <a:rPr lang="en-IN" baseline="0" dirty="0"/>
              <a:t> en </a:t>
            </a:r>
            <a:r>
              <a:rPr lang="en-IN" baseline="0" dirty="0" err="1"/>
              <a:t>para</a:t>
            </a:r>
            <a:r>
              <a:rPr lang="en-IN" baseline="0"/>
              <a:t> el PDR.</a:t>
            </a:r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072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156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 err="1"/>
              <a:t>Comentar</a:t>
            </a:r>
            <a:r>
              <a:rPr lang="en-IN" dirty="0"/>
              <a:t> </a:t>
            </a:r>
            <a:r>
              <a:rPr lang="en-IN" dirty="0" err="1"/>
              <a:t>que</a:t>
            </a:r>
            <a:r>
              <a:rPr lang="en-IN" dirty="0"/>
              <a:t> los </a:t>
            </a:r>
            <a:r>
              <a:rPr lang="en-IN" dirty="0" err="1"/>
              <a:t>efectos</a:t>
            </a:r>
            <a:r>
              <a:rPr lang="en-IN" dirty="0"/>
              <a:t> son </a:t>
            </a:r>
            <a:r>
              <a:rPr lang="en-IN" dirty="0" err="1"/>
              <a:t>combinados</a:t>
            </a:r>
            <a:r>
              <a:rPr lang="en-IN" baseline="0" dirty="0"/>
              <a:t> del </a:t>
            </a:r>
            <a:r>
              <a:rPr lang="en-IN" baseline="0" dirty="0" err="1"/>
              <a:t>estado</a:t>
            </a:r>
            <a:r>
              <a:rPr lang="en-IN" baseline="0" dirty="0"/>
              <a:t> </a:t>
            </a:r>
            <a:r>
              <a:rPr lang="en-IN" baseline="0" dirty="0" err="1"/>
              <a:t>estacionario</a:t>
            </a:r>
            <a:r>
              <a:rPr lang="en-IN" baseline="0" dirty="0"/>
              <a:t> </a:t>
            </a:r>
            <a:r>
              <a:rPr lang="en-IN" baseline="0" dirty="0" err="1"/>
              <a:t>mas</a:t>
            </a:r>
            <a:r>
              <a:rPr lang="en-IN" baseline="0" dirty="0"/>
              <a:t> el </a:t>
            </a:r>
            <a:r>
              <a:rPr lang="en-IN" baseline="0" dirty="0" err="1"/>
              <a:t>transitorio</a:t>
            </a:r>
            <a:r>
              <a:rPr lang="en-IN" baseline="0" dirty="0"/>
              <a:t>. </a:t>
            </a:r>
            <a:r>
              <a:rPr lang="en-IN" baseline="0" dirty="0" err="1"/>
              <a:t>Pero</a:t>
            </a:r>
            <a:r>
              <a:rPr lang="en-IN" baseline="0" dirty="0"/>
              <a:t> el </a:t>
            </a:r>
            <a:r>
              <a:rPr lang="en-IN" baseline="0" dirty="0" err="1"/>
              <a:t>estacionario</a:t>
            </a:r>
            <a:r>
              <a:rPr lang="en-IN" baseline="0" dirty="0"/>
              <a:t> </a:t>
            </a:r>
            <a:r>
              <a:rPr lang="en-IN" baseline="0" dirty="0" err="1"/>
              <a:t>como</a:t>
            </a:r>
            <a:r>
              <a:rPr lang="en-IN" baseline="0" dirty="0"/>
              <a:t> </a:t>
            </a:r>
            <a:r>
              <a:rPr lang="en-IN" baseline="0" dirty="0" err="1"/>
              <a:t>veremos</a:t>
            </a:r>
            <a:r>
              <a:rPr lang="en-IN" baseline="0" dirty="0"/>
              <a:t> </a:t>
            </a:r>
            <a:r>
              <a:rPr lang="en-IN" baseline="0" dirty="0" err="1"/>
              <a:t>apenas</a:t>
            </a:r>
            <a:r>
              <a:rPr lang="en-IN" baseline="0" dirty="0"/>
              <a:t> </a:t>
            </a:r>
            <a:r>
              <a:rPr lang="en-IN" baseline="0" dirty="0" err="1"/>
              <a:t>afecta</a:t>
            </a:r>
            <a:r>
              <a:rPr lang="en-IN" baseline="0" dirty="0"/>
              <a:t>.</a:t>
            </a:r>
          </a:p>
          <a:p>
            <a:r>
              <a:rPr lang="en-IN" baseline="0" dirty="0"/>
              <a:t>En la </a:t>
            </a:r>
            <a:r>
              <a:rPr lang="en-IN" baseline="0" dirty="0" err="1"/>
              <a:t>imagen</a:t>
            </a:r>
            <a:r>
              <a:rPr lang="en-IN" baseline="0" dirty="0"/>
              <a:t> de </a:t>
            </a:r>
            <a:r>
              <a:rPr lang="en-IN" baseline="0" dirty="0" err="1"/>
              <a:t>irradiación</a:t>
            </a:r>
            <a:r>
              <a:rPr lang="en-IN" baseline="0" dirty="0"/>
              <a:t> se </a:t>
            </a:r>
            <a:r>
              <a:rPr lang="en-IN" baseline="0" dirty="0" err="1"/>
              <a:t>debería</a:t>
            </a:r>
            <a:r>
              <a:rPr lang="en-IN" baseline="0" dirty="0"/>
              <a:t> meter </a:t>
            </a:r>
            <a:r>
              <a:rPr lang="en-IN" baseline="0" dirty="0" err="1"/>
              <a:t>algún</a:t>
            </a:r>
            <a:r>
              <a:rPr lang="en-IN" baseline="0" dirty="0"/>
              <a:t> </a:t>
            </a:r>
            <a:r>
              <a:rPr lang="en-IN" baseline="0" dirty="0" err="1"/>
              <a:t>ángulo</a:t>
            </a:r>
            <a:r>
              <a:rPr lang="en-IN" baseline="0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8921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3610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956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201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945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911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 err="1"/>
              <a:t>Tener</a:t>
            </a:r>
            <a:r>
              <a:rPr lang="en-IN" dirty="0"/>
              <a:t> </a:t>
            </a:r>
            <a:r>
              <a:rPr lang="en-IN" dirty="0" err="1"/>
              <a:t>las</a:t>
            </a:r>
            <a:r>
              <a:rPr lang="en-IN" dirty="0"/>
              <a:t> </a:t>
            </a:r>
            <a:r>
              <a:rPr lang="en-IN" dirty="0" err="1"/>
              <a:t>fechas</a:t>
            </a:r>
            <a:r>
              <a:rPr lang="en-IN" dirty="0"/>
              <a:t> en la </a:t>
            </a:r>
            <a:r>
              <a:rPr lang="en-IN" dirty="0" err="1"/>
              <a:t>cabeza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7062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 err="1"/>
              <a:t>Tener</a:t>
            </a:r>
            <a:r>
              <a:rPr lang="en-IN" dirty="0"/>
              <a:t> </a:t>
            </a:r>
            <a:r>
              <a:rPr lang="en-IN" dirty="0" err="1"/>
              <a:t>las</a:t>
            </a:r>
            <a:r>
              <a:rPr lang="en-IN" dirty="0"/>
              <a:t> </a:t>
            </a:r>
            <a:r>
              <a:rPr lang="en-IN" dirty="0" err="1"/>
              <a:t>fechas</a:t>
            </a:r>
            <a:r>
              <a:rPr lang="en-IN" dirty="0"/>
              <a:t> en la </a:t>
            </a:r>
            <a:r>
              <a:rPr lang="en-IN" dirty="0" err="1"/>
              <a:t>cabeza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15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8E3784-080F-47F9-9DE0-97ECD9CFDABC}" type="slidenum">
              <a:t>20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585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79E0CA-08A1-4469-AA9F-B46C14342903}" type="slidenum">
              <a:t>21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967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79E0CA-08A1-4469-AA9F-B46C14342903}" type="slidenum">
              <a:t>22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54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978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25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44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27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664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28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204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29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646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30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03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31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70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8E3784-080F-47F9-9DE0-97ECD9CFDABC}" type="slidenum">
              <a:t>3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457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33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025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34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477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E3784-080F-47F9-9DE0-97ECD9CFDABC}" type="slidenum"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ea typeface="DejaVu San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ea typeface="DejaVu Sans" pitchFamily="2"/>
              <a:cs typeface="Tahoma" pitchFamily="2"/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030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41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99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42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437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43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466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44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900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F59FA-7C67-4AC9-9257-238632D54023}" type="slidenum">
              <a:t>45</a:t>
            </a:fld>
            <a:endParaRPr lang="en-IN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7075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840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220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607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11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482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76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69EA8B-A95D-4F5C-884A-9B4A1870780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C29FE-B6D8-445B-AEF1-7679AD4671D9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288" y="193675"/>
            <a:ext cx="2339975" cy="56308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60363" y="193675"/>
            <a:ext cx="6867525" cy="56308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44717C-F561-4B89-BC45-B1EE92F2FF6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05F36AC-CFD8-47EA-971D-10B28B3C35C2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5CEC6-FE3D-43FB-B8E5-EEF99697CFD5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D3084D-96AB-43E0-960B-57ACB2511598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0363" y="69548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6954838"/>
            <a:ext cx="445928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3B5127-4E9F-4D7E-8A84-AC855972D12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1E24EA-68BB-4DAF-B59B-56E82ADB1CAF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D295FC-455D-4E93-A07A-2BBF5CED3570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ED934E-4EEC-4963-8B6E-D337C55094E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2F750D-3ABA-4338-ABAC-8CEDF9F1215F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7030DD-5C99-445E-A268-E80FA6CDE2C3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257068-0325-4E3C-A099-6A31A7588B50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4388" y="1417638"/>
            <a:ext cx="2266950" cy="9921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60363" y="1417638"/>
            <a:ext cx="6651625" cy="992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7F6D0A-588C-433C-827C-ACD98CFA0D74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622D9A-7A06-4FA7-902F-5DF4AC22C1C1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036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90CCB-6D03-4B3F-B967-6A547007FBAE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B75D56-453E-49ED-8962-DEB27F377896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89703A-4896-4C16-8DF2-05FFFFE1C5E9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9BB171D-F1EA-4D47-BB72-EEDFF4D5B154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C97E4-DD30-4D7A-962B-D6820A3ADD8C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2B84C6-EC0B-4D85-9A4E-5A90C51839AB}" type="slidenum">
              <a:rPr/>
              <a:pPr lvl="0"/>
              <a:t>‹Nº›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720"/>
            <a:ext cx="10080000" cy="12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 w="9360">
            <a:solidFill>
              <a:srgbClr val="BE4B48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 dirty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360000" y="1440000"/>
            <a:ext cx="936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060000" y="7020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ct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C9DE3279-F983-4DD1-BE28-914E939D709A}" type="slidenum">
              <a:rPr/>
              <a:pPr lvl="0"/>
              <a:t>‹Nº›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IN" sz="4400" b="0" i="0" u="none" strike="noStrike" kern="1200">
          <a:ln>
            <a:noFill/>
          </a:ln>
          <a:solidFill>
            <a:srgbClr val="FFFFFF"/>
          </a:solidFill>
          <a:latin typeface="Times New Roman" pitchFamily="18" charset="0"/>
          <a:ea typeface="DejaVu Sans" pitchFamily="2"/>
          <a:cs typeface="Times New Roman" pitchFamily="18" charset="0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en-IN" sz="3200" b="0" i="0" u="none" strike="noStrike" kern="1200">
          <a:ln>
            <a:noFill/>
          </a:ln>
          <a:latin typeface="Berlin Sans FB Demi" pitchFamily="34" charset="0"/>
          <a:ea typeface="DejaVu Sans" pitchFamily="2"/>
          <a:cs typeface="Times New Roman" pitchFamily="18" charset="0"/>
        </a:defRPr>
      </a:lvl1pPr>
      <a:lvl2pPr>
        <a:defRPr>
          <a:latin typeface="+mn-lt"/>
          <a:cs typeface="Times New Roman" pitchFamily="18" charset="0"/>
        </a:defRPr>
      </a:lvl2pPr>
      <a:lvl3pPr>
        <a:defRPr>
          <a:latin typeface="+mn-lt"/>
          <a:cs typeface="Times New Roman" pitchFamily="18" charset="0"/>
        </a:defRPr>
      </a:lvl3pPr>
      <a:lvl4pPr>
        <a:defRPr>
          <a:latin typeface="+mn-lt"/>
          <a:cs typeface="Times New Roman" pitchFamily="18" charset="0"/>
        </a:defRPr>
      </a:lvl4pPr>
      <a:lvl5pPr>
        <a:defRPr>
          <a:latin typeface="+mn-lt"/>
          <a:cs typeface="Times New Roman" pitchFamily="18" charset="0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Move="1" noResize="1"/>
          </p:cNvSpPr>
          <p:nvPr/>
        </p:nvSpPr>
        <p:spPr>
          <a:xfrm>
            <a:off x="0" y="7020000"/>
            <a:ext cx="10080000" cy="5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720000" y="1417320"/>
            <a:ext cx="8640000" cy="315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 dirty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360000" y="69548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•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N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7092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imes New Roman" panose="02020603050405020304" pitchFamily="18" charset="0"/>
                <a:ea typeface="DejaVu Sans" pitchFamily="2"/>
                <a:cs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ctr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r" rtl="0" hangingPunct="0">
              <a:buNone/>
              <a:tabLst/>
              <a:defRPr lang="en-IN" sz="1400" kern="1200">
                <a:solidFill>
                  <a:srgbClr val="FFFFFF"/>
                </a:solidFill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242136A3-8441-4B66-9CAA-BFB64191EFF3}" type="slidenum">
              <a:rPr/>
              <a:pPr lvl="0"/>
              <a:t>‹Nº›</a:t>
            </a:fld>
            <a:endParaRPr lang="en-IN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-1908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648000" y="5399640"/>
            <a:ext cx="1440000" cy="124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spcBef>
          <a:spcPts val="2551"/>
        </a:spcBef>
        <a:spcAft>
          <a:spcPts val="0"/>
        </a:spcAft>
        <a:tabLst/>
        <a:defRPr lang="en-IN" sz="4400" b="1" i="0" u="none" strike="noStrike" kern="1200">
          <a:ln>
            <a:noFill/>
          </a:ln>
          <a:solidFill>
            <a:srgbClr val="FFFFFF"/>
          </a:solidFill>
          <a:latin typeface="Times New Roman" panose="02020603050405020304" pitchFamily="18" charset="0"/>
          <a:ea typeface="DejaVu Sans" pitchFamily="2"/>
          <a:cs typeface="Times New Roman" panose="02020603050405020304" pitchFamily="18" charset="0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IN" sz="3200" b="0" i="0" u="none" strike="noStrike" kern="1200">
          <a:ln>
            <a:noFill/>
          </a:ln>
          <a:latin typeface="Arial" pitchFamily="34"/>
          <a:ea typeface="DejaVu San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04000" y="2511081"/>
            <a:ext cx="7560000" cy="132715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1">
              <a:lnSpc>
                <a:spcPct val="98000"/>
              </a:lnSpc>
              <a:buNone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MEBT Scraper Critical Design Review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296534" y="5280035"/>
            <a:ext cx="2887050" cy="15065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2400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S</a:t>
            </a:r>
            <a:r>
              <a:rPr lang="en-GB" sz="2400" b="0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C Team</a:t>
            </a:r>
            <a:endParaRPr lang="en-GB" b="0" i="0" u="none" strike="noStrike" kern="1200" dirty="0">
              <a:ln>
                <a:noFill/>
              </a:ln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GB" b="0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ESS-Bilbao </a:t>
            </a:r>
          </a:p>
          <a:p>
            <a:pPr hangingPunct="0">
              <a:buNone/>
            </a:pPr>
            <a:r>
              <a:rPr lang="es-ES" dirty="0" err="1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Instrumentation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Group</a:t>
            </a:r>
            <a:endParaRPr lang="en-GB" b="0" i="0" u="none" strike="noStrike" kern="1200" dirty="0">
              <a:ln>
                <a:noFill/>
              </a:ln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b="0" i="0" u="none" strike="noStrike" kern="1200" dirty="0">
              <a:ln>
                <a:noFill/>
              </a:ln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b="0" i="0" u="none" strike="noStrike" kern="1200" dirty="0">
                <a:ln>
                  <a:noFill/>
                </a:ln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July – 2017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10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Model Description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573E2-48D2-401F-AF4E-16FD09621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211885"/>
            <a:ext cx="3384376" cy="3384376"/>
          </a:xfrm>
          <a:prstGeom prst="rect">
            <a:avLst/>
          </a:prstGeom>
        </p:spPr>
      </p:pic>
      <p:pic>
        <p:nvPicPr>
          <p:cNvPr id="8" name="0 Imagen" descr="Model.png">
            <a:extLst>
              <a:ext uri="{FF2B5EF4-FFF2-40B4-BE49-F238E27FC236}">
                <a16:creationId xmlns:a16="http://schemas.microsoft.com/office/drawing/2014/main" id="{22CF3FCA-255F-4F01-9E15-0580F0083E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2116" y="4427909"/>
            <a:ext cx="2551551" cy="2664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E3A05-AEFA-4D9E-BAD8-05B675A53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62" y="4643933"/>
            <a:ext cx="3198902" cy="218040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D4D57-D3DC-4BE3-9FEC-6D67D86B8C2C}"/>
              </a:ext>
            </a:extLst>
          </p:cNvPr>
          <p:cNvSpPr txBox="1"/>
          <p:nvPr/>
        </p:nvSpPr>
        <p:spPr>
          <a:xfrm>
            <a:off x="401293" y="3491805"/>
            <a:ext cx="262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a) Position Estimation</a:t>
            </a:r>
          </a:p>
          <a:p>
            <a:pPr lvl="1"/>
            <a:r>
              <a:rPr lang="en-GB" sz="2000" dirty="0"/>
              <a:t>0.25% - 625 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3E4E4-049E-4689-A7C3-30DFFAD3DFFF}"/>
              </a:ext>
            </a:extLst>
          </p:cNvPr>
          <p:cNvSpPr txBox="1"/>
          <p:nvPr/>
        </p:nvSpPr>
        <p:spPr>
          <a:xfrm>
            <a:off x="3903617" y="3645693"/>
            <a:ext cx="2622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b) Transient Effects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3B05E-2693-4F29-BEF1-B5751DCF9885}"/>
              </a:ext>
            </a:extLst>
          </p:cNvPr>
          <p:cNvSpPr txBox="1"/>
          <p:nvPr/>
        </p:nvSpPr>
        <p:spPr>
          <a:xfrm>
            <a:off x="6912520" y="3586588"/>
            <a:ext cx="3050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c) Steady State Operation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7E55AA-5748-42FB-9504-B309EE363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3139"/>
              </p:ext>
            </p:extLst>
          </p:nvPr>
        </p:nvGraphicFramePr>
        <p:xfrm>
          <a:off x="2808064" y="1259557"/>
          <a:ext cx="432048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797109">
                  <a:extLst>
                    <a:ext uri="{9D8B030D-6E8A-4147-A177-3AD203B41FA5}">
                      <a16:colId xmlns:a16="http://schemas.microsoft.com/office/drawing/2014/main" val="790234845"/>
                    </a:ext>
                  </a:extLst>
                </a:gridCol>
                <a:gridCol w="1523371">
                  <a:extLst>
                    <a:ext uri="{9D8B030D-6E8A-4147-A177-3AD203B41FA5}">
                      <a16:colId xmlns:a16="http://schemas.microsoft.com/office/drawing/2014/main" val="29976387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Component 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089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Irradiated Plate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TZM – 15º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44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Body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Steel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69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Dimensions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50x40 mm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456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TZM Inclination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15º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349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86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Water Channel Inner Diameter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mm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64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Film Coefficient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5000 W/m2K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18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Water Temperature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 K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912503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0FF3C9-18B9-4CA3-B78D-E2CA23064ABE}"/>
              </a:ext>
            </a:extLst>
          </p:cNvPr>
          <p:cNvCxnSpPr/>
          <p:nvPr/>
        </p:nvCxnSpPr>
        <p:spPr>
          <a:xfrm flipV="1">
            <a:off x="7992640" y="6300117"/>
            <a:ext cx="288032" cy="719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4635F8-94C9-4DE0-97C6-7EB24F6A55AD}"/>
              </a:ext>
            </a:extLst>
          </p:cNvPr>
          <p:cNvSpPr txBox="1"/>
          <p:nvPr/>
        </p:nvSpPr>
        <p:spPr>
          <a:xfrm>
            <a:off x="7818596" y="7092205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15º</a:t>
            </a:r>
          </a:p>
        </p:txBody>
      </p:sp>
    </p:spTree>
    <p:extLst>
      <p:ext uri="{BB962C8B-B14F-4D97-AF65-F5344CB8AC3E}">
        <p14:creationId xmlns:p14="http://schemas.microsoft.com/office/powerpoint/2010/main" val="30470256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Position Estimation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C719C45-3AB6-4BE3-85C9-3D659FF6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31565"/>
            <a:ext cx="9504848" cy="3421004"/>
          </a:xfrm>
        </p:spPr>
        <p:txBody>
          <a:bodyPr/>
          <a:lstStyle/>
          <a:p>
            <a:r>
              <a:rPr lang="en-GB" sz="2800" dirty="0"/>
              <a:t>Gaussian Beam Assumption</a:t>
            </a:r>
          </a:p>
          <a:p>
            <a:r>
              <a:rPr lang="en-GB" sz="2800" dirty="0"/>
              <a:t>Estimation of insertion position (</a:t>
            </a:r>
            <a:r>
              <a:rPr lang="en-GB" sz="2400" dirty="0"/>
              <a:t>x</a:t>
            </a:r>
            <a:r>
              <a:rPr lang="en-GB" sz="2400" baseline="30000" dirty="0"/>
              <a:t>*</a:t>
            </a:r>
            <a:r>
              <a:rPr lang="en-GB" sz="2400" dirty="0"/>
              <a:t>,y</a:t>
            </a:r>
            <a:r>
              <a:rPr lang="en-GB" sz="2400" baseline="30000" dirty="0"/>
              <a:t>*</a:t>
            </a:r>
            <a:r>
              <a:rPr lang="en-GB" sz="2400" dirty="0"/>
              <a:t>)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11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573E2-48D2-401F-AF4E-16FD09621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" y="2412308"/>
            <a:ext cx="4668799" cy="466879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D81F10-459C-46B3-A5F6-17532ED00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56657"/>
              </p:ext>
            </p:extLst>
          </p:nvPr>
        </p:nvGraphicFramePr>
        <p:xfrm>
          <a:off x="4248224" y="5219997"/>
          <a:ext cx="5762341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069022">
                  <a:extLst>
                    <a:ext uri="{9D8B030D-6E8A-4147-A177-3AD203B41FA5}">
                      <a16:colId xmlns:a16="http://schemas.microsoft.com/office/drawing/2014/main" val="2425113505"/>
                    </a:ext>
                  </a:extLst>
                </a:gridCol>
                <a:gridCol w="565183">
                  <a:extLst>
                    <a:ext uri="{9D8B030D-6E8A-4147-A177-3AD203B41FA5}">
                      <a16:colId xmlns:a16="http://schemas.microsoft.com/office/drawing/2014/main" val="235622919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05500579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43611197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4283562765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1827021807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3116636344"/>
                    </a:ext>
                  </a:extLst>
                </a:gridCol>
                <a:gridCol w="707073">
                  <a:extLst>
                    <a:ext uri="{9D8B030D-6E8A-4147-A177-3AD203B41FA5}">
                      <a16:colId xmlns:a16="http://schemas.microsoft.com/office/drawing/2014/main" val="421301896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Component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4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b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400" b="1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b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x*</a:t>
                      </a:r>
                      <a:b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y*</a:t>
                      </a:r>
                      <a:b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b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(MW/m</a:t>
                      </a:r>
                      <a:r>
                        <a:rPr lang="en-GB" sz="14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GB" sz="14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scrapped</a:t>
                      </a:r>
                      <a:r>
                        <a:rPr lang="en-GB" sz="14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(W)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GB" sz="14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scrapped</a:t>
                      </a:r>
                      <a:endParaRPr lang="en-GB" sz="1400" b="1" i="1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(%)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171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0.28 %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3947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8.66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552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02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Design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72040"/>
                  </a:ext>
                </a:extLst>
              </a:tr>
            </a:tbl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557ABB96-7530-4FB4-8482-6A93D2E6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260" y="4769365"/>
            <a:ext cx="51225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Table: MEBT Scrappers position in order to scrap 625 W of 0.28 % of beam power. Scrappers with an inclination angle of 15º.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D41547-0BA6-482A-AB84-D47574FA0009}"/>
                  </a:ext>
                </a:extLst>
              </p:cNvPr>
              <p:cNvSpPr/>
              <p:nvPr/>
            </p:nvSpPr>
            <p:spPr>
              <a:xfrm>
                <a:off x="5452476" y="2533142"/>
                <a:ext cx="2583143" cy="814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D41547-0BA6-482A-AB84-D47574FA0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76" y="2533142"/>
                <a:ext cx="2583143" cy="814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23A48E-0679-4947-8DFD-8047D32714DD}"/>
                  </a:ext>
                </a:extLst>
              </p:cNvPr>
              <p:cNvSpPr/>
              <p:nvPr/>
            </p:nvSpPr>
            <p:spPr>
              <a:xfrm>
                <a:off x="4957488" y="3402263"/>
                <a:ext cx="4143570" cy="724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𝑠𝑐𝑟𝑎𝑝𝑝𝑒𝑑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E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23A48E-0679-4947-8DFD-8047D3271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488" y="3402263"/>
                <a:ext cx="4143570" cy="724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59651-9EF1-416F-BBEE-6760A8DA2EE6}"/>
              </a:ext>
            </a:extLst>
          </p:cNvPr>
          <p:cNvCxnSpPr>
            <a:stCxn id="3" idx="1"/>
          </p:cNvCxnSpPr>
          <p:nvPr/>
        </p:nvCxnSpPr>
        <p:spPr>
          <a:xfrm flipH="1">
            <a:off x="2664048" y="2940466"/>
            <a:ext cx="2788428" cy="767363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B3ADB7-4EDB-4EFD-9A14-8D8F6D5CFC1C}"/>
              </a:ext>
            </a:extLst>
          </p:cNvPr>
          <p:cNvCxnSpPr>
            <a:stCxn id="4" idx="1"/>
          </p:cNvCxnSpPr>
          <p:nvPr/>
        </p:nvCxnSpPr>
        <p:spPr>
          <a:xfrm flipH="1">
            <a:off x="2376016" y="3764606"/>
            <a:ext cx="2581472" cy="231255"/>
          </a:xfrm>
          <a:prstGeom prst="straightConnector1">
            <a:avLst/>
          </a:prstGeom>
          <a:ln w="12700">
            <a:prstDash val="dash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883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86F73A-A6AB-44C6-A41F-B88F22B7E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3923853"/>
            <a:ext cx="4104456" cy="3078471"/>
          </a:xfrm>
          <a:prstGeom prst="rect">
            <a:avLst/>
          </a:prstGeom>
        </p:spPr>
      </p:pic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Transient effects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60000" y="1331565"/>
            <a:ext cx="9360000" cy="4384800"/>
          </a:xfrm>
        </p:spPr>
        <p:txBody>
          <a:bodyPr/>
          <a:lstStyle/>
          <a:p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Irradiation is highly concentrated in spots ~mm and depths 10-50 </a:t>
            </a:r>
            <a:r>
              <a:rPr lang="en-GB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µm (15º/90º). </a:t>
            </a:r>
          </a:p>
          <a:p>
            <a:r>
              <a:rPr lang="en-GB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This leads to high temperatures and stresses du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ring the transient (2860 </a:t>
            </a:r>
            <a:r>
              <a:rPr lang="en-GB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µs).</a:t>
            </a:r>
          </a:p>
          <a:p>
            <a:pPr marL="717750" lvl="1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Irradiation arrives and heats the surface.</a:t>
            </a:r>
          </a:p>
          <a:p>
            <a:pPr marL="717750" lvl="1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Material expands and compressive stresses appear.</a:t>
            </a:r>
          </a:p>
          <a:p>
            <a:pPr marL="717750" lvl="1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After the pulse the material cools down.</a:t>
            </a:r>
          </a:p>
          <a:p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TZM is in contact with refrigerated substrate to dissipate heat in the steady state.</a:t>
            </a:r>
            <a:endParaRPr lang="es-E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78930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A8FC9E-10A9-4A9F-8557-4A377B54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2"/>
          <a:stretch/>
        </p:blipFill>
        <p:spPr bwMode="auto">
          <a:xfrm>
            <a:off x="3456136" y="2555701"/>
            <a:ext cx="3786088" cy="2221448"/>
          </a:xfrm>
          <a:prstGeom prst="rect">
            <a:avLst/>
          </a:prstGeom>
          <a:noFill/>
        </p:spPr>
      </p:pic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13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Transient Effects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6D5066-DB31-4055-A1D9-BB27B90AB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13238"/>
              </p:ext>
            </p:extLst>
          </p:nvPr>
        </p:nvGraphicFramePr>
        <p:xfrm>
          <a:off x="2087984" y="1399982"/>
          <a:ext cx="6020752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1059498">
                  <a:extLst>
                    <a:ext uri="{9D8B030D-6E8A-4147-A177-3AD203B41FA5}">
                      <a16:colId xmlns:a16="http://schemas.microsoft.com/office/drawing/2014/main" val="3237846681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1226341162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64392176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395350065"/>
                    </a:ext>
                  </a:extLst>
                </a:gridCol>
                <a:gridCol w="621347">
                  <a:extLst>
                    <a:ext uri="{9D8B030D-6E8A-4147-A177-3AD203B41FA5}">
                      <a16:colId xmlns:a16="http://schemas.microsoft.com/office/drawing/2014/main" val="166239820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373987998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1814773814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2159634823"/>
                    </a:ext>
                  </a:extLst>
                </a:gridCol>
                <a:gridCol w="859472">
                  <a:extLst>
                    <a:ext uri="{9D8B030D-6E8A-4147-A177-3AD203B41FA5}">
                      <a16:colId xmlns:a16="http://schemas.microsoft.com/office/drawing/2014/main" val="40336023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x*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y*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</a:t>
                      </a:r>
                      <a:b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(MW/m</a:t>
                      </a:r>
                      <a:r>
                        <a:rPr lang="en-GB" sz="12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scrapped</a:t>
                      </a:r>
                      <a:r>
                        <a:rPr lang="en-GB" sz="1200" b="1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VM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(MPa)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yield</a:t>
                      </a:r>
                      <a:b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(MPa)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VM</a:t>
                      </a: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yield</a:t>
                      </a:r>
                      <a:endParaRPr lang="en-GB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56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Vertical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666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Horizontal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9692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9CDD659-F2CA-4C1C-B394-41C2F98B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3" r="31950" b="34097"/>
          <a:stretch/>
        </p:blipFill>
        <p:spPr bwMode="auto">
          <a:xfrm>
            <a:off x="1798776" y="4925702"/>
            <a:ext cx="2780328" cy="263397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E03A-8EFC-48BC-830E-431BBF14D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9" r="31086"/>
          <a:stretch/>
        </p:blipFill>
        <p:spPr bwMode="auto">
          <a:xfrm>
            <a:off x="5687208" y="4729867"/>
            <a:ext cx="2881496" cy="2829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2664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14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Cooling System</a:t>
            </a:r>
          </a:p>
        </p:txBody>
      </p:sp>
      <p:pic>
        <p:nvPicPr>
          <p:cNvPr id="8" name="Imagen 151">
            <a:extLst>
              <a:ext uri="{FF2B5EF4-FFF2-40B4-BE49-F238E27FC236}">
                <a16:creationId xmlns:a16="http://schemas.microsoft.com/office/drawing/2014/main" id="{EF40E158-2D51-405D-8789-818593AADC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471" y="1718383"/>
            <a:ext cx="1656080" cy="2265680"/>
          </a:xfrm>
          <a:prstGeom prst="snip1Rect">
            <a:avLst>
              <a:gd name="adj" fmla="val 28745"/>
            </a:avLst>
          </a:prstGeom>
          <a:noFill/>
          <a:ln>
            <a:noFill/>
          </a:ln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0957875E-714F-4413-A47E-345065758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1" t="74524" r="6249" b="1440"/>
          <a:stretch/>
        </p:blipFill>
        <p:spPr bwMode="auto">
          <a:xfrm>
            <a:off x="5519317" y="1735410"/>
            <a:ext cx="2210342" cy="240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C911B-DDD8-4343-AB64-136354377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259557"/>
            <a:ext cx="4832123" cy="3293628"/>
          </a:xfrm>
          <a:prstGeom prst="rect">
            <a:avLst/>
          </a:prstGeom>
          <a:noFill/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9F61DB-DCB2-45A6-884A-EB963D393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83240"/>
              </p:ext>
            </p:extLst>
          </p:nvPr>
        </p:nvGraphicFramePr>
        <p:xfrm>
          <a:off x="1439912" y="5085273"/>
          <a:ext cx="2603817" cy="2068830"/>
        </p:xfrm>
        <a:graphic>
          <a:graphicData uri="http://schemas.openxmlformats.org/drawingml/2006/table">
            <a:tbl>
              <a:tblPr firstRow="1" firstCol="1" bandRow="1"/>
              <a:tblGrid>
                <a:gridCol w="1367472">
                  <a:extLst>
                    <a:ext uri="{9D8B030D-6E8A-4147-A177-3AD203B41FA5}">
                      <a16:colId xmlns:a16="http://schemas.microsoft.com/office/drawing/2014/main" val="42787413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3958188233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49201783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6457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Refrigerated Power</a:t>
                      </a:r>
                    </a:p>
                  </a:txBody>
                  <a:tcPr marL="68580" marR="68580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24.5</a:t>
                      </a: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W</a:t>
                      </a: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2633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0582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Inner Diameter</a:t>
                      </a: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9150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Water Velocity</a:t>
                      </a:r>
                      <a:endParaRPr lang="en-GB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34273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Water Flow</a:t>
                      </a:r>
                      <a:endParaRPr lang="en-GB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1.75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l/min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3066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0883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Film Coefficient</a:t>
                      </a:r>
                      <a:endParaRPr lang="en-GB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W/m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1386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11245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1FD9DC90-1E2F-40D2-9D4A-B2DE4DA67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900" y="4797241"/>
            <a:ext cx="2952328" cy="23469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1BE992-DA82-400D-888B-465A2A9DF5DD}"/>
              </a:ext>
            </a:extLst>
          </p:cNvPr>
          <p:cNvSpPr txBox="1"/>
          <p:nvPr/>
        </p:nvSpPr>
        <p:spPr>
          <a:xfrm>
            <a:off x="1744903" y="453127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Cooling Conditions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573692-1289-43A8-9364-B6D956A0D608}"/>
              </a:ext>
            </a:extLst>
          </p:cNvPr>
          <p:cNvSpPr txBox="1"/>
          <p:nvPr/>
        </p:nvSpPr>
        <p:spPr>
          <a:xfrm>
            <a:off x="6300975" y="453127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Contact Conditions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7BAE86-2CF7-443A-93C0-F053319302ED}"/>
              </a:ext>
            </a:extLst>
          </p:cNvPr>
          <p:cNvCxnSpPr/>
          <p:nvPr/>
        </p:nvCxnSpPr>
        <p:spPr>
          <a:xfrm flipH="1">
            <a:off x="7659408" y="5747863"/>
            <a:ext cx="1125320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17BED7-AAC2-4C48-A62B-DDCEBD5645C6}"/>
              </a:ext>
            </a:extLst>
          </p:cNvPr>
          <p:cNvCxnSpPr>
            <a:cxnSpLocks/>
          </p:cNvCxnSpPr>
          <p:nvPr/>
        </p:nvCxnSpPr>
        <p:spPr>
          <a:xfrm flipH="1" flipV="1">
            <a:off x="7056536" y="6539952"/>
            <a:ext cx="1218056" cy="360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EB6D1A-36E7-4A3A-AEEE-3374D61C70C0}"/>
              </a:ext>
            </a:extLst>
          </p:cNvPr>
          <p:cNvSpPr txBox="1"/>
          <p:nvPr/>
        </p:nvSpPr>
        <p:spPr>
          <a:xfrm>
            <a:off x="8924361" y="5387823"/>
            <a:ext cx="94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Pressed Contact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DF9C30-5BBA-4B43-B3F8-0A859F167154}"/>
              </a:ext>
            </a:extLst>
          </p:cNvPr>
          <p:cNvSpPr txBox="1"/>
          <p:nvPr/>
        </p:nvSpPr>
        <p:spPr>
          <a:xfrm>
            <a:off x="8280672" y="671532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Contact</a:t>
            </a:r>
          </a:p>
        </p:txBody>
      </p:sp>
    </p:spTree>
    <p:extLst>
      <p:ext uri="{BB962C8B-B14F-4D97-AF65-F5344CB8AC3E}">
        <p14:creationId xmlns:p14="http://schemas.microsoft.com/office/powerpoint/2010/main" val="21042152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D1BFB-E1A0-4120-8889-1D43ADF6DB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35" y="1260274"/>
            <a:ext cx="4319905" cy="6165215"/>
          </a:xfrm>
          <a:prstGeom prst="rect">
            <a:avLst/>
          </a:prstGeom>
          <a:noFill/>
        </p:spPr>
      </p:pic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15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Steady State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806FA-D135-4EAC-ADAD-75E6E2C225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" y="3388728"/>
            <a:ext cx="4367401" cy="323977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2B9BB5-DE38-4BB8-A2C3-5BAB3A63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91656"/>
              </p:ext>
            </p:extLst>
          </p:nvPr>
        </p:nvGraphicFramePr>
        <p:xfrm>
          <a:off x="6635" y="1763613"/>
          <a:ext cx="6113797" cy="824865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339873472"/>
                    </a:ext>
                  </a:extLst>
                </a:gridCol>
                <a:gridCol w="564515">
                  <a:extLst>
                    <a:ext uri="{9D8B030D-6E8A-4147-A177-3AD203B41FA5}">
                      <a16:colId xmlns:a16="http://schemas.microsoft.com/office/drawing/2014/main" val="2209273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23477097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25735591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881763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2366846019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1238239630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3855785145"/>
                    </a:ext>
                  </a:extLst>
                </a:gridCol>
                <a:gridCol w="722329">
                  <a:extLst>
                    <a:ext uri="{9D8B030D-6E8A-4147-A177-3AD203B41FA5}">
                      <a16:colId xmlns:a16="http://schemas.microsoft.com/office/drawing/2014/main" val="28091923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1200" b="1" i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GB" sz="1200" b="1" i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average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Def.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(μm)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VM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(MPa)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Aft>
                          <a:spcPts val="0"/>
                        </a:spcAft>
                      </a:pP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yield</a:t>
                      </a:r>
                      <a:b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(MPa)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VM</a:t>
                      </a: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2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i="1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yield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4592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Vertical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351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Horizontal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438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388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16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Steady State Operation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E9C859-1E57-4822-9042-EC37520C3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02048"/>
              </p:ext>
            </p:extLst>
          </p:nvPr>
        </p:nvGraphicFramePr>
        <p:xfrm>
          <a:off x="2159992" y="1331565"/>
          <a:ext cx="5599594" cy="3333750"/>
        </p:xfrm>
        <a:graphic>
          <a:graphicData uri="http://schemas.openxmlformats.org/drawingml/2006/table">
            <a:tbl>
              <a:tblPr firstRow="1" firstCol="1" bandRow="1"/>
              <a:tblGrid>
                <a:gridCol w="2392422">
                  <a:extLst>
                    <a:ext uri="{9D8B030D-6E8A-4147-A177-3AD203B41FA5}">
                      <a16:colId xmlns:a16="http://schemas.microsoft.com/office/drawing/2014/main" val="1792951501"/>
                    </a:ext>
                  </a:extLst>
                </a:gridCol>
                <a:gridCol w="712477">
                  <a:extLst>
                    <a:ext uri="{9D8B030D-6E8A-4147-A177-3AD203B41FA5}">
                      <a16:colId xmlns:a16="http://schemas.microsoft.com/office/drawing/2014/main" val="3740202407"/>
                    </a:ext>
                  </a:extLst>
                </a:gridCol>
                <a:gridCol w="620605">
                  <a:extLst>
                    <a:ext uri="{9D8B030D-6E8A-4147-A177-3AD203B41FA5}">
                      <a16:colId xmlns:a16="http://schemas.microsoft.com/office/drawing/2014/main" val="3456542493"/>
                    </a:ext>
                  </a:extLst>
                </a:gridCol>
                <a:gridCol w="475610">
                  <a:extLst>
                    <a:ext uri="{9D8B030D-6E8A-4147-A177-3AD203B41FA5}">
                      <a16:colId xmlns:a16="http://schemas.microsoft.com/office/drawing/2014/main" val="204717602"/>
                    </a:ext>
                  </a:extLst>
                </a:gridCol>
                <a:gridCol w="620605">
                  <a:extLst>
                    <a:ext uri="{9D8B030D-6E8A-4147-A177-3AD203B41FA5}">
                      <a16:colId xmlns:a16="http://schemas.microsoft.com/office/drawing/2014/main" val="2072487872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3900089165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3165396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ΔT max (ºC)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 (μm)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Δσ</a:t>
                      </a:r>
                      <a:r>
                        <a:rPr lang="en-GB" sz="1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VM </a:t>
                      </a: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(MPa)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yield</a:t>
                      </a: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(MPa)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VM</a:t>
                      </a: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/σ</a:t>
                      </a:r>
                      <a:r>
                        <a:rPr lang="en-GB" sz="1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yield</a:t>
                      </a:r>
                      <a:endParaRPr lang="en-GB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864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Horizontal Scrapper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121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Initial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6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Steady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47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66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Transient 2800 μs (Initial T=27 ºC)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60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Transient 2800 μs (Steady T=134 ºC)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364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2800 μs (Init. + Steady + Transient)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835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458125"/>
                  </a:ext>
                </a:extLst>
              </a:tr>
              <a:tr h="190500">
                <a:tc gridSpan="7">
                  <a:txBody>
                    <a:bodyPr/>
                    <a:lstStyle/>
                    <a:p>
                      <a:pPr indent="22860"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Vertical Scrapper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086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Initial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700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Steady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85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92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Transient 2800 μs (Initial T=27 ºC)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044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Transient 2800 μs (Steady T=132 ºC)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763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2800 μs (Init. + Steady + Transient)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4571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90C745A-63A4-4649-A962-9CC425676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9" y="4787949"/>
            <a:ext cx="3600147" cy="2711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A19402-F19D-47B7-BDAC-32F6FBE94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4824254"/>
            <a:ext cx="3600000" cy="26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92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Vessel Irradiation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BE13-9D7B-4D75-BE21-034CAC37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15º inclination Scrapper, vessel irradiation is much below steel limit.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17</a:t>
            </a:fld>
            <a:endParaRPr lang="en-IN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42756E-5918-42F7-890B-23D5E6A0C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73842"/>
              </p:ext>
            </p:extLst>
          </p:nvPr>
        </p:nvGraphicFramePr>
        <p:xfrm>
          <a:off x="2448024" y="2664261"/>
          <a:ext cx="5731581" cy="1691640"/>
        </p:xfrm>
        <a:graphic>
          <a:graphicData uri="http://schemas.openxmlformats.org/drawingml/2006/table">
            <a:tbl>
              <a:tblPr firstRow="1" firstCol="1" bandRow="1"/>
              <a:tblGrid>
                <a:gridCol w="603567">
                  <a:extLst>
                    <a:ext uri="{9D8B030D-6E8A-4147-A177-3AD203B41FA5}">
                      <a16:colId xmlns:a16="http://schemas.microsoft.com/office/drawing/2014/main" val="3386049541"/>
                    </a:ext>
                  </a:extLst>
                </a:gridCol>
                <a:gridCol w="918600">
                  <a:extLst>
                    <a:ext uri="{9D8B030D-6E8A-4147-A177-3AD203B41FA5}">
                      <a16:colId xmlns:a16="http://schemas.microsoft.com/office/drawing/2014/main" val="3115171294"/>
                    </a:ext>
                  </a:extLst>
                </a:gridCol>
                <a:gridCol w="878522">
                  <a:extLst>
                    <a:ext uri="{9D8B030D-6E8A-4147-A177-3AD203B41FA5}">
                      <a16:colId xmlns:a16="http://schemas.microsoft.com/office/drawing/2014/main" val="890271531"/>
                    </a:ext>
                  </a:extLst>
                </a:gridCol>
                <a:gridCol w="980122">
                  <a:extLst>
                    <a:ext uri="{9D8B030D-6E8A-4147-A177-3AD203B41FA5}">
                      <a16:colId xmlns:a16="http://schemas.microsoft.com/office/drawing/2014/main" val="3507350135"/>
                    </a:ext>
                  </a:extLst>
                </a:gridCol>
                <a:gridCol w="1167448">
                  <a:extLst>
                    <a:ext uri="{9D8B030D-6E8A-4147-A177-3AD203B41FA5}">
                      <a16:colId xmlns:a16="http://schemas.microsoft.com/office/drawing/2014/main" val="3749470388"/>
                    </a:ext>
                  </a:extLst>
                </a:gridCol>
                <a:gridCol w="1183322">
                  <a:extLst>
                    <a:ext uri="{9D8B030D-6E8A-4147-A177-3AD203B41FA5}">
                      <a16:colId xmlns:a16="http://schemas.microsoft.com/office/drawing/2014/main" val="2070655744"/>
                    </a:ext>
                  </a:extLst>
                </a:gridCol>
              </a:tblGrid>
              <a:tr h="300980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Angle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Scattered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Beam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Scattered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Energy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Scattered Flux 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 5 mm </a:t>
                      </a:r>
                      <a:b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(MW/m</a:t>
                      </a:r>
                      <a:r>
                        <a:rPr lang="en-GB" sz="12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Stresses in steel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 5 mm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b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VM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(MPa)</a:t>
                      </a:r>
                      <a:endParaRPr lang="en-GB" sz="1200" b="1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70978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3768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95588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6.35%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1.91%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5721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45974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25.62%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12.90%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2352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1434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E57FAFB-10AC-4C7F-A6CA-E7F37FA41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4"/>
          <a:stretch/>
        </p:blipFill>
        <p:spPr bwMode="auto">
          <a:xfrm>
            <a:off x="432539" y="4499917"/>
            <a:ext cx="2992374" cy="211810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36E05-7CFC-4E89-8443-8B261D7D9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0" b="36466"/>
          <a:stretch/>
        </p:blipFill>
        <p:spPr bwMode="auto">
          <a:xfrm>
            <a:off x="3672160" y="4508717"/>
            <a:ext cx="2992374" cy="2202782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24D9E7-C559-4F11-9290-356ECE99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9"/>
          <a:stretch/>
        </p:blipFill>
        <p:spPr bwMode="auto">
          <a:xfrm>
            <a:off x="6905313" y="4398714"/>
            <a:ext cx="2992374" cy="2405459"/>
          </a:xfrm>
          <a:prstGeom prst="rect">
            <a:avLst/>
          </a:prstGeom>
          <a:noFill/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DBE6A01-B4EA-4A39-A710-51F784D97120}"/>
              </a:ext>
            </a:extLst>
          </p:cNvPr>
          <p:cNvSpPr txBox="1">
            <a:spLocks/>
          </p:cNvSpPr>
          <p:nvPr/>
        </p:nvSpPr>
        <p:spPr>
          <a:xfrm>
            <a:off x="144808" y="6876181"/>
            <a:ext cx="9360000" cy="611486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2"/>
              </a:spcAft>
              <a:tabLst/>
              <a:defRPr lang="en-IN" sz="3200" b="0" i="0" u="none" strike="noStrike" kern="1200">
                <a:ln>
                  <a:noFill/>
                </a:ln>
                <a:latin typeface="Berlin Sans FB Demi" pitchFamily="34" charset="0"/>
                <a:ea typeface="DejaVu Sans" pitchFamily="2"/>
                <a:cs typeface="Times New Roman" pitchFamily="18" charset="0"/>
              </a:defRPr>
            </a:lvl1pPr>
            <a:lvl2pPr>
              <a:defRPr>
                <a:latin typeface="+mn-lt"/>
                <a:cs typeface="Times New Roman" pitchFamily="18" charset="0"/>
              </a:defRPr>
            </a:lvl2pPr>
            <a:lvl3pPr>
              <a:defRPr>
                <a:latin typeface="+mn-lt"/>
                <a:cs typeface="Times New Roman" pitchFamily="18" charset="0"/>
              </a:defRPr>
            </a:lvl3pPr>
            <a:lvl4pPr>
              <a:defRPr>
                <a:latin typeface="+mn-lt"/>
                <a:cs typeface="Times New Roman" pitchFamily="18" charset="0"/>
              </a:defRPr>
            </a:lvl4pPr>
            <a:lvl5pPr>
              <a:defRPr>
                <a:latin typeface="+mn-lt"/>
                <a:cs typeface="Times New Roman" pitchFamily="18" charset="0"/>
              </a:defRPr>
            </a:lvl5pPr>
          </a:lstStyle>
          <a:p>
            <a:pPr marL="108000">
              <a:spcAft>
                <a:spcPts val="0"/>
              </a:spcAft>
            </a:pPr>
            <a:r>
              <a:rPr lang="en-GB" sz="1800" baseline="30000" dirty="0">
                <a:latin typeface="+mn-lt"/>
                <a:cs typeface="Tahoma" pitchFamily="2"/>
              </a:rPr>
              <a:t>*</a:t>
            </a:r>
            <a:r>
              <a:rPr lang="en-GB" sz="1800" dirty="0">
                <a:latin typeface="+mn-lt"/>
                <a:cs typeface="Tahoma" pitchFamily="2"/>
              </a:rPr>
              <a:t> Actual distance Scrapper Vessel is 30 mm</a:t>
            </a:r>
          </a:p>
          <a:p>
            <a:pPr marL="108000"/>
            <a:r>
              <a:rPr lang="en-GB" sz="1800" baseline="30000" dirty="0">
                <a:latin typeface="+mn-lt"/>
                <a:cs typeface="Tahoma" pitchFamily="2"/>
              </a:rPr>
              <a:t>**</a:t>
            </a:r>
            <a:r>
              <a:rPr lang="en-GB" sz="1800" dirty="0">
                <a:latin typeface="+mn-lt"/>
                <a:cs typeface="Tahoma" pitchFamily="2"/>
              </a:rPr>
              <a:t> Stresses calculated with simple 1D FEM Model (see MEBT-BI-SC91) </a:t>
            </a:r>
          </a:p>
        </p:txBody>
      </p:sp>
    </p:spTree>
    <p:extLst>
      <p:ext uri="{BB962C8B-B14F-4D97-AF65-F5344CB8AC3E}">
        <p14:creationId xmlns:p14="http://schemas.microsoft.com/office/powerpoint/2010/main" val="16283911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383941-F791-407A-B5BB-BCE7111C31E4}"/>
              </a:ext>
            </a:extLst>
          </p:cNvPr>
          <p:cNvSpPr txBox="1">
            <a:spLocks/>
          </p:cNvSpPr>
          <p:nvPr/>
        </p:nvSpPr>
        <p:spPr>
          <a:xfrm>
            <a:off x="215776" y="1259557"/>
            <a:ext cx="936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tabLst/>
              <a:defRPr lang="en-IN" sz="32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+mn-lt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r>
              <a:rPr lang="en-GB" sz="2400" dirty="0">
                <a:solidFill>
                  <a:sysClr val="windowText" lastClr="000000"/>
                </a:solidFill>
              </a:rPr>
              <a:t>After continuous irradiation (~10</a:t>
            </a:r>
            <a:r>
              <a:rPr lang="en-GB" sz="2400" baseline="30000" dirty="0">
                <a:solidFill>
                  <a:sysClr val="windowText" lastClr="000000"/>
                </a:solidFill>
              </a:rPr>
              <a:t>6</a:t>
            </a:r>
            <a:r>
              <a:rPr lang="en-GB" sz="2400" dirty="0">
                <a:solidFill>
                  <a:sysClr val="windowText" lastClr="000000"/>
                </a:solidFill>
              </a:rPr>
              <a:t>) cycles degradation of the TZM plate may take place.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44F95-EB28-420E-BA51-D4D05981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72" y="4931965"/>
            <a:ext cx="7488832" cy="2178663"/>
          </a:xfrm>
          <a:prstGeom prst="rect">
            <a:avLst/>
          </a:prstGeom>
        </p:spPr>
      </p:pic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Fatigue Analysis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18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85A04-D64F-418A-ADEE-1DE5E4B30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84" y="2307094"/>
            <a:ext cx="3892356" cy="248085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7E1A1E-4519-43D2-AFA6-2960E533D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49093"/>
              </p:ext>
            </p:extLst>
          </p:nvPr>
        </p:nvGraphicFramePr>
        <p:xfrm>
          <a:off x="647824" y="3263185"/>
          <a:ext cx="4249737" cy="1668780"/>
        </p:xfrm>
        <a:graphic>
          <a:graphicData uri="http://schemas.openxmlformats.org/drawingml/2006/table">
            <a:tbl>
              <a:tblPr firstRow="1" firstCol="1" bandRow="1"/>
              <a:tblGrid>
                <a:gridCol w="900430">
                  <a:extLst>
                    <a:ext uri="{9D8B030D-6E8A-4147-A177-3AD203B41FA5}">
                      <a16:colId xmlns:a16="http://schemas.microsoft.com/office/drawing/2014/main" val="1010956837"/>
                    </a:ext>
                  </a:extLst>
                </a:gridCol>
                <a:gridCol w="970597">
                  <a:extLst>
                    <a:ext uri="{9D8B030D-6E8A-4147-A177-3AD203B41FA5}">
                      <a16:colId xmlns:a16="http://schemas.microsoft.com/office/drawing/2014/main" val="2483895364"/>
                    </a:ext>
                  </a:extLst>
                </a:gridCol>
                <a:gridCol w="2378710">
                  <a:extLst>
                    <a:ext uri="{9D8B030D-6E8A-4147-A177-3AD203B41FA5}">
                      <a16:colId xmlns:a16="http://schemas.microsoft.com/office/drawing/2014/main" val="942620545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GB" sz="11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b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(MW m</a:t>
                      </a:r>
                      <a:r>
                        <a:rPr lang="en-GB" sz="11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</a:t>
                      </a:r>
                      <a:r>
                        <a:rPr lang="en-GB" sz="11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1/2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086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1D FEM Plastic Limit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234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TZM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1D FEM Plastic Limit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072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~10</a:t>
                      </a:r>
                      <a:r>
                        <a:rPr lang="en-GB" sz="1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pulses (e-beam) [Ref.]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89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&gt;10</a:t>
                      </a:r>
                      <a:r>
                        <a:rPr lang="en-GB" sz="1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pulses (e-beam) [Ref.]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094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TZM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~10</a:t>
                      </a:r>
                      <a:r>
                        <a:rPr lang="en-GB" sz="1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pulses (Estimation)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935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TZM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&gt;10</a:t>
                      </a:r>
                      <a:r>
                        <a:rPr lang="en-GB" sz="1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pulses (Estimation)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613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Operation with 2.86 ms in ESS-MEBT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0113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17A0F4D-B45F-42F5-A9B8-930CC2439E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713392"/>
                  </p:ext>
                </p:extLst>
              </p:nvPr>
            </p:nvGraphicFramePr>
            <p:xfrm>
              <a:off x="-212820" y="2111057"/>
              <a:ext cx="5971023" cy="13329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00859">
                      <a:extLst>
                        <a:ext uri="{9D8B030D-6E8A-4147-A177-3AD203B41FA5}">
                          <a16:colId xmlns:a16="http://schemas.microsoft.com/office/drawing/2014/main" val="2685594164"/>
                        </a:ext>
                      </a:extLst>
                    </a:gridCol>
                    <a:gridCol w="5107604">
                      <a:extLst>
                        <a:ext uri="{9D8B030D-6E8A-4147-A177-3AD203B41FA5}">
                          <a16:colId xmlns:a16="http://schemas.microsoft.com/office/drawing/2014/main" val="1442725905"/>
                        </a:ext>
                      </a:extLst>
                    </a:gridCol>
                    <a:gridCol w="162560">
                      <a:extLst>
                        <a:ext uri="{9D8B030D-6E8A-4147-A177-3AD203B41FA5}">
                          <a16:colId xmlns:a16="http://schemas.microsoft.com/office/drawing/2014/main" val="38189696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FHF</m:t>
                                    </m:r>
                                  </m:sub>
                                </m:sSub>
                                <m:r>
                                  <a:rPr lang="en-GB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=2 </m:t>
                                </m:r>
                                <m:r>
                                  <a:rPr lang="en-GB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  <m:r>
                                  <a:rPr lang="en-GB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𝐻𝐹</m:t>
                                    </m:r>
                                  </m:sub>
                                </m:sSub>
                                <m:r>
                                  <a:rPr lang="en-GB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1035685"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( 8 )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3945361"/>
                      </a:ext>
                    </a:extLst>
                  </a:tr>
                  <a:tr h="0">
                    <a:tc gridSpan="3">
                      <a:txBody>
                        <a:bodyPr/>
                        <a:lstStyle/>
                        <a:p>
                          <a:pPr marL="381000" algn="just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𝑉𝑀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𝐸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𝛥</m:t>
                                    </m:r>
                                    <m: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α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2 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τ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r>
                                  <a:rPr lang="en-GB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α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2 </m:t>
                                    </m:r>
                                    <m:sSub>
                                      <m:sSub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𝐻𝐹</m:t>
                                        </m:r>
                                      </m:sub>
                                    </m:sSub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2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200" i="1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just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79794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17A0F4D-B45F-42F5-A9B8-930CC2439E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713392"/>
                  </p:ext>
                </p:extLst>
              </p:nvPr>
            </p:nvGraphicFramePr>
            <p:xfrm>
              <a:off x="-212820" y="2111057"/>
              <a:ext cx="5971023" cy="13329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00859">
                      <a:extLst>
                        <a:ext uri="{9D8B030D-6E8A-4147-A177-3AD203B41FA5}">
                          <a16:colId xmlns:a16="http://schemas.microsoft.com/office/drawing/2014/main" val="2685594164"/>
                        </a:ext>
                      </a:extLst>
                    </a:gridCol>
                    <a:gridCol w="5107604">
                      <a:extLst>
                        <a:ext uri="{9D8B030D-6E8A-4147-A177-3AD203B41FA5}">
                          <a16:colId xmlns:a16="http://schemas.microsoft.com/office/drawing/2014/main" val="1442725905"/>
                        </a:ext>
                      </a:extLst>
                    </a:gridCol>
                    <a:gridCol w="162560">
                      <a:extLst>
                        <a:ext uri="{9D8B030D-6E8A-4147-A177-3AD203B41FA5}">
                          <a16:colId xmlns:a16="http://schemas.microsoft.com/office/drawing/2014/main" val="3818969649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723" r="-3222" b="-1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035685"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( 8 )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3945361"/>
                      </a:ext>
                    </a:extLst>
                  </a:tr>
                  <a:tr h="784289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697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79794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6C2FBD0-6D6B-4F6D-BBA2-69C759E8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08" y="7056783"/>
            <a:ext cx="9360000" cy="611486"/>
          </a:xfrm>
        </p:spPr>
        <p:txBody>
          <a:bodyPr/>
          <a:lstStyle/>
          <a:p>
            <a:pPr marL="108000" indent="0">
              <a:buNone/>
            </a:pPr>
            <a:r>
              <a:rPr lang="en-GB" sz="1600" dirty="0"/>
              <a:t>Figure from “Evolution of tungsten degradation under combined high cycle edge-localized mode and steady-state heat loads” </a:t>
            </a:r>
            <a:r>
              <a:rPr lang="en-GB" sz="1600" dirty="0" err="1"/>
              <a:t>Loewenhoff</a:t>
            </a:r>
            <a:r>
              <a:rPr lang="en-GB" sz="1600" dirty="0"/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val="38896578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Technical Design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6EAA-B37A-477A-BEEF-029E3D93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3779997"/>
          </a:xfrm>
        </p:spPr>
        <p:txBody>
          <a:bodyPr/>
          <a:lstStyle/>
          <a:p>
            <a:r>
              <a:rPr lang="en-GB" sz="2400" dirty="0"/>
              <a:t>We have evaluated the thermomechanical effects of irradiation in the MEBT scrappers. </a:t>
            </a:r>
          </a:p>
          <a:p>
            <a:r>
              <a:rPr lang="en-GB" sz="2400" dirty="0"/>
              <a:t>We performed the analysis for an irradiated TZM and we conclude that the desired operational conditions (625 W-0.25% scrapped per blade) can be withstood using a 15º chamfered TZM plate.</a:t>
            </a:r>
          </a:p>
          <a:p>
            <a:r>
              <a:rPr lang="en-GB" sz="2400" dirty="0"/>
              <a:t>We perform the analysis with design conditions. Attention should be paid to off-design conditions, guaranteeing that the irradiation does not exceeds  </a:t>
            </a:r>
            <a:r>
              <a:rPr lang="en-GB" sz="2400" b="1" dirty="0"/>
              <a:t>88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MW/m</a:t>
            </a:r>
            <a:r>
              <a:rPr lang="en-GB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for pulses of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2.86 ms.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19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28293-2850-4A38-97E9-6E8822BF0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979" y="4802180"/>
            <a:ext cx="7477521" cy="2578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5377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2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193675"/>
            <a:ext cx="9359900" cy="88582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Summary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96000" y="1547589"/>
            <a:ext cx="5330219" cy="400188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</a:pPr>
            <a:r>
              <a:rPr lang="en-US" sz="2800" b="0" i="0" u="none" strike="noStrike" kern="1200" dirty="0">
                <a:ln>
                  <a:noFill/>
                </a:ln>
                <a:latin typeface="+mj-lt"/>
                <a:ea typeface="DejaVu Sans" pitchFamily="2"/>
                <a:cs typeface="Lohit Hindi" pitchFamily="2"/>
              </a:rPr>
              <a:t>Technical Design</a:t>
            </a:r>
          </a:p>
          <a:p>
            <a:pPr lvl="0" hangingPunct="0"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latin typeface="+mj-lt"/>
                <a:ea typeface="DejaVu Sans" pitchFamily="2"/>
                <a:cs typeface="Lohit Hindi" pitchFamily="2"/>
              </a:rPr>
              <a:t>Technical Prescriptions</a:t>
            </a:r>
          </a:p>
          <a:p>
            <a:pPr lvl="0" hangingPunct="0"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latin typeface="+mj-lt"/>
                <a:ea typeface="DejaVu Sans" pitchFamily="2"/>
                <a:cs typeface="Lohit Hindi" pitchFamily="2"/>
              </a:rPr>
              <a:t>Scrapper Basic Control</a:t>
            </a:r>
          </a:p>
          <a:p>
            <a:pPr lvl="0" hangingPunct="0">
              <a:spcBef>
                <a:spcPts val="1800"/>
              </a:spcBef>
              <a:spcAft>
                <a:spcPts val="1800"/>
              </a:spcAft>
            </a:pPr>
            <a:r>
              <a:rPr lang="es-ES" sz="2800" dirty="0" err="1">
                <a:latin typeface="+mj-lt"/>
              </a:rPr>
              <a:t>Tests</a:t>
            </a:r>
            <a:r>
              <a:rPr lang="es-ES" sz="2800" dirty="0">
                <a:latin typeface="+mj-lt"/>
              </a:rPr>
              <a:t>, </a:t>
            </a:r>
            <a:r>
              <a:rPr lang="es-ES" sz="2800" dirty="0" err="1">
                <a:latin typeface="+mj-lt"/>
              </a:rPr>
              <a:t>Risks</a:t>
            </a:r>
            <a:r>
              <a:rPr lang="es-ES" sz="2800" dirty="0">
                <a:latin typeface="+mj-lt"/>
              </a:rPr>
              <a:t> and </a:t>
            </a:r>
            <a:r>
              <a:rPr lang="es-ES" sz="2800" dirty="0" err="1">
                <a:latin typeface="+mj-lt"/>
              </a:rPr>
              <a:t>Delivery</a:t>
            </a:r>
            <a:r>
              <a:rPr lang="es-ES" sz="2800" dirty="0">
                <a:latin typeface="+mj-lt"/>
              </a:rPr>
              <a:t> Calendar</a:t>
            </a:r>
            <a:endParaRPr lang="en-US" sz="2800" dirty="0">
              <a:latin typeface="+mj-lt"/>
              <a:ea typeface="DejaVu Sans" pitchFamily="2"/>
              <a:cs typeface="Lohit Hindi" pitchFamily="2"/>
            </a:endParaRPr>
          </a:p>
          <a:p>
            <a:pPr lvl="0" hangingPunct="0">
              <a:spcBef>
                <a:spcPts val="1800"/>
              </a:spcBef>
              <a:spcAft>
                <a:spcPts val="1800"/>
              </a:spcAft>
            </a:pPr>
            <a:endParaRPr lang="en-US" sz="2800" dirty="0">
              <a:latin typeface="+mj-lt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 hangingPunct="1">
              <a:lnSpc>
                <a:spcPct val="98000"/>
              </a:lnSpc>
              <a:buNone/>
            </a:pPr>
            <a:r>
              <a:rPr lang="en-IN" dirty="0">
                <a:solidFill>
                  <a:srgbClr val="000000"/>
                </a:solidFill>
              </a:rPr>
              <a:t>MEBT Scraper Technical Prescriptions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84000" y="5544000"/>
            <a:ext cx="2106837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dirty="0">
                <a:latin typeface="Arial" pitchFamily="18"/>
                <a:ea typeface="DejaVu Sans" pitchFamily="2"/>
                <a:cs typeface="Lohit Hindi" pitchFamily="2"/>
              </a:rPr>
              <a:t>A. Vizcaíno</a:t>
            </a:r>
            <a:endParaRPr lang="en-IN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dirty="0">
                <a:latin typeface="Arial" pitchFamily="18"/>
                <a:ea typeface="DejaVu Sans" pitchFamily="2"/>
                <a:cs typeface="Lohit Hindi" pitchFamily="2"/>
              </a:rPr>
              <a:t>Bilbao</a:t>
            </a:r>
            <a:r>
              <a:rPr lang="en-IN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, 13/02/2017</a:t>
            </a:r>
          </a:p>
        </p:txBody>
      </p:sp>
    </p:spTree>
    <p:extLst>
      <p:ext uri="{BB962C8B-B14F-4D97-AF65-F5344CB8AC3E}">
        <p14:creationId xmlns:p14="http://schemas.microsoft.com/office/powerpoint/2010/main" val="20179609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4AF955-9B0D-40DE-96CA-E264A7C28BD9}" type="slidenum">
              <a:t>21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Introduction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60000" y="1896894"/>
            <a:ext cx="92156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final concept </a:t>
            </a:r>
            <a:r>
              <a:rPr lang="es-ES" sz="2400" dirty="0" err="1"/>
              <a:t>design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 </a:t>
            </a:r>
            <a:r>
              <a:rPr lang="es-ES" sz="2400" dirty="0" err="1"/>
              <a:t>Scraper</a:t>
            </a:r>
            <a:r>
              <a:rPr lang="es-ES" sz="2400" dirty="0"/>
              <a:t> </a:t>
            </a:r>
            <a:r>
              <a:rPr lang="es-ES" sz="2400" dirty="0" err="1"/>
              <a:t>shown</a:t>
            </a:r>
            <a:r>
              <a:rPr lang="es-ES" sz="2400" dirty="0"/>
              <a:t> in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presentation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integration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Scrapers</a:t>
            </a:r>
            <a:r>
              <a:rPr lang="es-ES" sz="2400" dirty="0"/>
              <a:t> </a:t>
            </a:r>
            <a:r>
              <a:rPr lang="es-ES" sz="2400" dirty="0" err="1"/>
              <a:t>inside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r>
              <a:rPr lang="es-ES" sz="2400" dirty="0"/>
              <a:t> </a:t>
            </a:r>
            <a:r>
              <a:rPr lang="es-ES" sz="2400" dirty="0" err="1"/>
              <a:t>vessels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presented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mechanical</a:t>
            </a:r>
            <a:r>
              <a:rPr lang="es-ES" sz="2400" dirty="0"/>
              <a:t> </a:t>
            </a:r>
            <a:r>
              <a:rPr lang="es-ES" sz="2400" dirty="0" err="1"/>
              <a:t>description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main</a:t>
            </a:r>
            <a:r>
              <a:rPr lang="es-ES" sz="2400" dirty="0"/>
              <a:t> </a:t>
            </a:r>
            <a:r>
              <a:rPr lang="es-ES" sz="2400" dirty="0" err="1"/>
              <a:t>components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presented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Scraper</a:t>
            </a:r>
            <a:r>
              <a:rPr lang="es-ES" sz="2400" dirty="0"/>
              <a:t> </a:t>
            </a:r>
            <a:r>
              <a:rPr lang="es-ES" sz="2400" dirty="0" err="1"/>
              <a:t>cabling</a:t>
            </a:r>
            <a:r>
              <a:rPr lang="es-ES" sz="2400" dirty="0"/>
              <a:t> </a:t>
            </a:r>
            <a:r>
              <a:rPr lang="es-ES" sz="2400" dirty="0" err="1"/>
              <a:t>path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presented</a:t>
            </a:r>
            <a:r>
              <a:rPr lang="es-E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6540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4AF955-9B0D-40DE-96CA-E264A7C28BD9}" type="slidenum">
              <a:t>22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MEBT View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" y="1710000"/>
            <a:ext cx="10079640" cy="496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2073574" y="6192964"/>
            <a:ext cx="2349595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b="1" dirty="0">
                <a:solidFill>
                  <a:srgbClr val="0066FF"/>
                </a:solidFill>
                <a:latin typeface="Arial" pitchFamily="18"/>
                <a:ea typeface="DejaVu Sans" pitchFamily="2"/>
                <a:cs typeface="Lohit Hindi" pitchFamily="2"/>
              </a:rPr>
              <a:t>MEBT-SC-2000-ESS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1" i="0" u="none" strike="noStrike" kern="1200" dirty="0">
              <a:ln>
                <a:noFill/>
              </a:ln>
              <a:solidFill>
                <a:srgbClr val="0066FF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Forma libre: forma 14"/>
          <p:cNvSpPr/>
          <p:nvPr/>
        </p:nvSpPr>
        <p:spPr>
          <a:xfrm rot="10800000">
            <a:off x="2116452" y="5080659"/>
            <a:ext cx="180000" cy="11088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6" name="Forma libre: forma 15"/>
          <p:cNvSpPr/>
          <p:nvPr/>
        </p:nvSpPr>
        <p:spPr>
          <a:xfrm rot="13837299">
            <a:off x="4863231" y="4665526"/>
            <a:ext cx="213384" cy="1855826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756742" y="6192964"/>
            <a:ext cx="2349595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b="1" dirty="0">
                <a:solidFill>
                  <a:srgbClr val="0066FF"/>
                </a:solidFill>
                <a:latin typeface="Arial" pitchFamily="18"/>
                <a:ea typeface="DejaVu Sans" pitchFamily="2"/>
                <a:cs typeface="Lohit Hindi" pitchFamily="2"/>
              </a:rPr>
              <a:t>MEBT-SC-2000-ESS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1" i="0" u="none" strike="noStrike" kern="1200" dirty="0">
              <a:ln>
                <a:noFill/>
              </a:ln>
              <a:solidFill>
                <a:srgbClr val="0066FF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8" name="Forma libre: forma 17"/>
          <p:cNvSpPr/>
          <p:nvPr/>
        </p:nvSpPr>
        <p:spPr>
          <a:xfrm rot="10800000">
            <a:off x="8728182" y="5008564"/>
            <a:ext cx="180000" cy="11088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5274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75506"/>
            <a:ext cx="8640000" cy="1296219"/>
          </a:xfrm>
        </p:spPr>
        <p:txBody>
          <a:bodyPr/>
          <a:lstStyle/>
          <a:p>
            <a:pPr algn="ctr">
              <a:buNone/>
            </a:pPr>
            <a:r>
              <a:rPr lang="es-ES" sz="3600" dirty="0" err="1">
                <a:solidFill>
                  <a:schemeClr val="tx1"/>
                </a:solidFill>
              </a:rPr>
              <a:t>Scraper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Vessel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Integration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892C06-FDEA-44CB-AAF4-B7930948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97" y="3064213"/>
            <a:ext cx="1301806" cy="35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09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F96F9A-CF00-42F0-82B9-AE0B6133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46" y="1321795"/>
            <a:ext cx="2267626" cy="6237879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Vessel MEBT-SC-2000-ESS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81E2E4-9F0D-4B1B-B3D1-3E11B9F131E5}"/>
              </a:ext>
            </a:extLst>
          </p:cNvPr>
          <p:cNvSpPr txBox="1"/>
          <p:nvPr/>
        </p:nvSpPr>
        <p:spPr>
          <a:xfrm>
            <a:off x="2567313" y="2418148"/>
            <a:ext cx="1328226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Scraper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57FC1-1857-48B2-903F-873BA6E13AC7}"/>
              </a:ext>
            </a:extLst>
          </p:cNvPr>
          <p:cNvSpPr txBox="1"/>
          <p:nvPr/>
        </p:nvSpPr>
        <p:spPr>
          <a:xfrm>
            <a:off x="5686647" y="6091960"/>
            <a:ext cx="1328226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Scraper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0782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25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Vessel MEBT-SC-2000-ESS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6146B0-6BF1-4626-B931-FBEB7996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63" y="1424578"/>
            <a:ext cx="5468411" cy="61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33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03498"/>
            <a:ext cx="8640000" cy="1656259"/>
          </a:xfrm>
        </p:spPr>
        <p:txBody>
          <a:bodyPr/>
          <a:lstStyle/>
          <a:p>
            <a:pPr algn="ctr">
              <a:buNone/>
            </a:pPr>
            <a:r>
              <a:rPr lang="es-ES" sz="3600" dirty="0" err="1">
                <a:solidFill>
                  <a:schemeClr val="tx1"/>
                </a:solidFill>
              </a:rPr>
              <a:t>Scraper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mechanical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design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F94035-5AEB-46FA-B091-FF975C93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93" y="3190673"/>
            <a:ext cx="1315048" cy="31185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C6BB78-11BE-455B-BE73-ADDB672B7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41" y="3411133"/>
            <a:ext cx="3004559" cy="26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388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27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Scraper mechanical design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69A8FC-5287-4B9D-9ED1-043D9767201F}"/>
              </a:ext>
            </a:extLst>
          </p:cNvPr>
          <p:cNvSpPr txBox="1"/>
          <p:nvPr/>
        </p:nvSpPr>
        <p:spPr>
          <a:xfrm>
            <a:off x="4608264" y="1797004"/>
            <a:ext cx="47789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Main</a:t>
            </a:r>
            <a:r>
              <a:rPr lang="es-ES" sz="2800" b="1" dirty="0"/>
              <a:t> </a:t>
            </a:r>
            <a:r>
              <a:rPr lang="es-ES" sz="2800" b="1" dirty="0" err="1"/>
              <a:t>Properties</a:t>
            </a:r>
            <a:r>
              <a:rPr lang="es-ES" sz="2800" b="1" dirty="0"/>
              <a:t>: 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5mm TZM </a:t>
            </a:r>
            <a:r>
              <a:rPr lang="es-ES" sz="2800" dirty="0" err="1"/>
              <a:t>Plate</a:t>
            </a:r>
            <a:r>
              <a:rPr lang="es-ES" sz="2800" dirty="0"/>
              <a:t> </a:t>
            </a:r>
            <a:r>
              <a:rPr lang="es-ES" sz="2800" dirty="0" err="1"/>
              <a:t>thickness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60mm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stroke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/>
              <a:t>Instrument</a:t>
            </a:r>
            <a:r>
              <a:rPr lang="es-ES" sz="2800" dirty="0"/>
              <a:t> </a:t>
            </a:r>
            <a:r>
              <a:rPr lang="es-ES" sz="2800" dirty="0" err="1"/>
              <a:t>insolated</a:t>
            </a:r>
            <a:r>
              <a:rPr lang="es-ES" sz="2800" dirty="0"/>
              <a:t> &amp; </a:t>
            </a:r>
            <a:r>
              <a:rPr lang="es-ES" sz="2800" dirty="0" err="1"/>
              <a:t>cooled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/>
              <a:t>Aluminium</a:t>
            </a:r>
            <a:r>
              <a:rPr lang="es-ES" sz="2800" dirty="0"/>
              <a:t> </a:t>
            </a:r>
            <a:r>
              <a:rPr lang="es-ES" sz="2800" dirty="0" err="1"/>
              <a:t>Wires</a:t>
            </a:r>
            <a:r>
              <a:rPr lang="es-ES" sz="2800" dirty="0"/>
              <a:t> as </a:t>
            </a:r>
            <a:r>
              <a:rPr lang="es-ES" sz="2800" dirty="0" err="1"/>
              <a:t>vacuum</a:t>
            </a:r>
            <a:r>
              <a:rPr lang="es-ES" sz="2800" dirty="0"/>
              <a:t> </a:t>
            </a:r>
            <a:r>
              <a:rPr lang="es-ES" sz="2800" dirty="0" err="1"/>
              <a:t>seal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Linear </a:t>
            </a:r>
            <a:r>
              <a:rPr lang="es-ES" sz="2800" dirty="0" err="1"/>
              <a:t>Guides</a:t>
            </a:r>
            <a:r>
              <a:rPr lang="es-ES" sz="2800" dirty="0"/>
              <a:t> concept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Compact concept</a:t>
            </a:r>
          </a:p>
          <a:p>
            <a:endParaRPr lang="es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196854-3F54-493B-ADD4-7578880C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412" y="1374522"/>
            <a:ext cx="2544423" cy="60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04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2F3A8C-DE34-4D2C-AE4B-80FDCDF3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56" y="1327700"/>
            <a:ext cx="6992899" cy="6231974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28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Blade mechanical design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382366" y="5249425"/>
            <a:ext cx="1635361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TZM Plate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2824159" y="3829946"/>
            <a:ext cx="951199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Shaft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663DCB-F1A2-49BB-8AE4-3101A80A65E1}"/>
              </a:ext>
            </a:extLst>
          </p:cNvPr>
          <p:cNvSpPr txBox="1"/>
          <p:nvPr/>
        </p:nvSpPr>
        <p:spPr>
          <a:xfrm>
            <a:off x="6751760" y="3463290"/>
            <a:ext cx="2165250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Cooling Hose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3363020" y="5943054"/>
            <a:ext cx="2233858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Cooling Pipes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00047" y="5694183"/>
            <a:ext cx="2562" cy="1436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299759" y="4274704"/>
            <a:ext cx="352634" cy="10050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2C3F2CC-8E31-42E9-8417-46A8A0C91AD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410296" y="3372363"/>
            <a:ext cx="341464" cy="313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986394" y="6011695"/>
            <a:ext cx="376626" cy="153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15CB62-8F25-41C6-BC4F-399512459790}"/>
              </a:ext>
            </a:extLst>
          </p:cNvPr>
          <p:cNvSpPr txBox="1"/>
          <p:nvPr/>
        </p:nvSpPr>
        <p:spPr>
          <a:xfrm>
            <a:off x="2513948" y="6839280"/>
            <a:ext cx="3790311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Cooling Pipes Insulators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179CEA2-DD49-4487-BC41-007825FE135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816475" y="7061659"/>
            <a:ext cx="697473" cy="152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337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5E95EC-DB9A-465A-9B02-F243D8D4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7" y="1375391"/>
            <a:ext cx="6976948" cy="6184283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29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Blade mechanical design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2412104" y="3751375"/>
            <a:ext cx="204547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Hollow Shaft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434841" y="4196133"/>
            <a:ext cx="0" cy="140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B79E9C6-E58D-4626-A0C2-BF1010AAC2E9}"/>
              </a:ext>
            </a:extLst>
          </p:cNvPr>
          <p:cNvSpPr txBox="1"/>
          <p:nvPr/>
        </p:nvSpPr>
        <p:spPr>
          <a:xfrm>
            <a:off x="2468320" y="6586889"/>
            <a:ext cx="2815556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Screw for wire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Signal acquisition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D4DEDF6-BF48-47E8-824A-D8BE7F6C973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371604" y="6986208"/>
            <a:ext cx="1096716" cy="27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204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0000" y="2331081"/>
            <a:ext cx="8640000" cy="1327158"/>
          </a:xfrm>
        </p:spPr>
        <p:txBody>
          <a:bodyPr>
            <a:spAutoFit/>
          </a:bodyPr>
          <a:lstStyle/>
          <a:p>
            <a:pPr lvl="0" hangingPunct="1">
              <a:lnSpc>
                <a:spcPct val="98000"/>
              </a:lnSpc>
              <a:buNone/>
            </a:pPr>
            <a:r>
              <a:rPr lang="en-IN" dirty="0">
                <a:solidFill>
                  <a:srgbClr val="000000"/>
                </a:solidFill>
              </a:rPr>
              <a:t>MEBT Scraper Technical Design</a:t>
            </a:r>
            <a:br>
              <a:rPr lang="en-IN" dirty="0">
                <a:solidFill>
                  <a:srgbClr val="000000"/>
                </a:solidFill>
              </a:rPr>
            </a:br>
            <a:r>
              <a:rPr lang="en-IN" dirty="0">
                <a:solidFill>
                  <a:srgbClr val="000000"/>
                </a:solidFill>
              </a:rPr>
              <a:t>(aka Collimator)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84000" y="5544000"/>
            <a:ext cx="2106837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dirty="0">
                <a:latin typeface="Arial" pitchFamily="18"/>
                <a:ea typeface="DejaVu Sans" pitchFamily="2"/>
                <a:cs typeface="Lohit Hindi" pitchFamily="2"/>
              </a:rPr>
              <a:t>A. R. Páramo</a:t>
            </a:r>
            <a:endParaRPr lang="en-IN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dirty="0">
                <a:latin typeface="Arial" pitchFamily="18"/>
                <a:ea typeface="DejaVu Sans" pitchFamily="2"/>
                <a:cs typeface="Lohit Hindi" pitchFamily="2"/>
              </a:rPr>
              <a:t>Bilbao</a:t>
            </a:r>
            <a:r>
              <a:rPr lang="en-IN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, 13/02/2017</a:t>
            </a:r>
          </a:p>
        </p:txBody>
      </p:sp>
    </p:spTree>
    <p:extLst>
      <p:ext uri="{BB962C8B-B14F-4D97-AF65-F5344CB8AC3E}">
        <p14:creationId xmlns:p14="http://schemas.microsoft.com/office/powerpoint/2010/main" val="37268877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94A4B6-F80F-437F-995C-66EC5A0B6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17" y="1304297"/>
            <a:ext cx="3855653" cy="6255377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Blade mechanical design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22C909-6D3A-4082-B911-09E3DA63417D}"/>
              </a:ext>
            </a:extLst>
          </p:cNvPr>
          <p:cNvSpPr txBox="1"/>
          <p:nvPr/>
        </p:nvSpPr>
        <p:spPr>
          <a:xfrm>
            <a:off x="644412" y="4277638"/>
            <a:ext cx="1652673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Insulators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BF969E-714C-4F06-93C1-D2F2486AB587}"/>
              </a:ext>
            </a:extLst>
          </p:cNvPr>
          <p:cNvSpPr txBox="1"/>
          <p:nvPr/>
        </p:nvSpPr>
        <p:spPr>
          <a:xfrm>
            <a:off x="7184659" y="5943521"/>
            <a:ext cx="1635362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TZM Plate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792A645-2138-4BBD-BBC3-8EC3D8F1851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97085" y="4500017"/>
            <a:ext cx="1243783" cy="222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72F4C2C-EB2B-4027-9D01-DB583CFCEDEB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321030" y="5943521"/>
            <a:ext cx="1863629" cy="222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30</a:t>
            </a:fld>
            <a:endParaRPr lang="en-IN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395471C-3019-4A23-9E88-F8774B0A8A8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297085" y="3638145"/>
            <a:ext cx="1029775" cy="861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DB86DB2-2152-4565-A58C-30496DF46A0C}"/>
              </a:ext>
            </a:extLst>
          </p:cNvPr>
          <p:cNvSpPr txBox="1"/>
          <p:nvPr/>
        </p:nvSpPr>
        <p:spPr>
          <a:xfrm>
            <a:off x="544247" y="6482528"/>
            <a:ext cx="1862005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15 degrees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b</a:t>
            </a: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lade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0981B27-756D-4365-9C32-84F8892874BD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406252" y="6881847"/>
            <a:ext cx="1552905" cy="526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8E8590-9EE8-4824-A02E-3F5303791C95}"/>
              </a:ext>
            </a:extLst>
          </p:cNvPr>
          <p:cNvSpPr txBox="1"/>
          <p:nvPr/>
        </p:nvSpPr>
        <p:spPr>
          <a:xfrm>
            <a:off x="6953766" y="4611206"/>
            <a:ext cx="2097154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Refrigeration</a:t>
            </a:r>
            <a:endParaRPr lang="en-IN" sz="2400" b="1" dirty="0"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Plate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5996526-EB27-4350-AFA9-32D848BBEC4B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233481" y="4611206"/>
            <a:ext cx="1720285" cy="399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824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84CEF7-9159-4133-B0EC-B1B6B6AA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63" y="1448471"/>
            <a:ext cx="3073597" cy="6111203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31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Actuator mechanical design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D4399E-533A-4283-A3F9-87EC108A22EA}"/>
              </a:ext>
            </a:extLst>
          </p:cNvPr>
          <p:cNvSpPr txBox="1"/>
          <p:nvPr/>
        </p:nvSpPr>
        <p:spPr>
          <a:xfrm>
            <a:off x="504361" y="4035805"/>
            <a:ext cx="192672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Patch</a:t>
            </a: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 Panel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3E2EC2-5732-48EB-BAF9-6E6984C4E087}"/>
              </a:ext>
            </a:extLst>
          </p:cNvPr>
          <p:cNvSpPr txBox="1"/>
          <p:nvPr/>
        </p:nvSpPr>
        <p:spPr>
          <a:xfrm>
            <a:off x="709366" y="2899290"/>
            <a:ext cx="1577358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Cables Protector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7AAC1-177B-4E03-96BE-CD06B8579089}"/>
              </a:ext>
            </a:extLst>
          </p:cNvPr>
          <p:cNvSpPr txBox="1"/>
          <p:nvPr/>
        </p:nvSpPr>
        <p:spPr>
          <a:xfrm>
            <a:off x="6754838" y="1679104"/>
            <a:ext cx="2610244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Motor and Break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8F31-D32F-4DDF-8AE4-27132F812A8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431085" y="4035805"/>
            <a:ext cx="814839" cy="222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B091BF-E0E7-4FBF-95E5-D92AFA6357C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286724" y="2561412"/>
            <a:ext cx="1808621" cy="737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29D4F-5833-490F-ABDF-7EE5F25946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196886" y="1901483"/>
            <a:ext cx="5579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8B0CF7-6502-4392-B134-8C0D27D4C4DD}"/>
              </a:ext>
            </a:extLst>
          </p:cNvPr>
          <p:cNvSpPr txBox="1"/>
          <p:nvPr/>
        </p:nvSpPr>
        <p:spPr>
          <a:xfrm>
            <a:off x="7065399" y="2899290"/>
            <a:ext cx="129334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Spindle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D43D4C-7EEB-4853-A0C0-B86F3CEE3637}"/>
              </a:ext>
            </a:extLst>
          </p:cNvPr>
          <p:cNvSpPr txBox="1"/>
          <p:nvPr/>
        </p:nvSpPr>
        <p:spPr>
          <a:xfrm>
            <a:off x="6686744" y="3662240"/>
            <a:ext cx="2269659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Linear Guides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944D5CF-DD85-40A0-BE92-2BB0236E50B8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787957" y="3121669"/>
            <a:ext cx="1277442" cy="571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32BDE54-6FA8-4D41-A2FB-7D19AFF1462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515583" y="3884619"/>
            <a:ext cx="1171161" cy="314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1667FA-A7CF-4F14-A187-D3C62418C736}"/>
              </a:ext>
            </a:extLst>
          </p:cNvPr>
          <p:cNvSpPr txBox="1"/>
          <p:nvPr/>
        </p:nvSpPr>
        <p:spPr>
          <a:xfrm>
            <a:off x="6754838" y="4448460"/>
            <a:ext cx="2076567" cy="79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Vacuum Feedthrough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42B7DB-A404-41D1-AF32-CE29C3D2C2D2}"/>
              </a:ext>
            </a:extLst>
          </p:cNvPr>
          <p:cNvSpPr txBox="1"/>
          <p:nvPr/>
        </p:nvSpPr>
        <p:spPr>
          <a:xfrm>
            <a:off x="7227360" y="5672549"/>
            <a:ext cx="1187821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Bellow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62E1298-5274-45A2-A75E-1BE58877C1F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36204" y="4847779"/>
            <a:ext cx="1618634" cy="110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DB69944-41D0-4135-8EF9-B67D2B3CDC0A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233482" y="5894928"/>
            <a:ext cx="1993878" cy="369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502F31-8A48-4624-9E4F-3EE76FE14982}"/>
              </a:ext>
            </a:extLst>
          </p:cNvPr>
          <p:cNvSpPr txBox="1"/>
          <p:nvPr/>
        </p:nvSpPr>
        <p:spPr>
          <a:xfrm>
            <a:off x="469839" y="4818441"/>
            <a:ext cx="2062401" cy="7986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Cooling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Feedthrough</a:t>
            </a:r>
            <a:endParaRPr lang="en-IN" sz="2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42CCF60-D83F-44CD-A683-E8E9C89B388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532240" y="3813426"/>
            <a:ext cx="1589464" cy="1404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986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91605"/>
            <a:ext cx="8640000" cy="1728267"/>
          </a:xfrm>
        </p:spPr>
        <p:txBody>
          <a:bodyPr/>
          <a:lstStyle/>
          <a:p>
            <a:pPr algn="ctr">
              <a:buNone/>
            </a:pPr>
            <a:r>
              <a:rPr lang="es-ES" sz="3600" dirty="0" err="1">
                <a:solidFill>
                  <a:schemeClr val="tx1"/>
                </a:solidFill>
              </a:rPr>
              <a:t>Scraper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Cabling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D01AD5-2925-4B8F-BD80-BCB57DF40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59" y="3624964"/>
            <a:ext cx="4776282" cy="15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266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33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Scraper actuator – Cabling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4A6A95-6970-4ACE-9DA5-AB022A5840BA}"/>
              </a:ext>
            </a:extLst>
          </p:cNvPr>
          <p:cNvSpPr txBox="1"/>
          <p:nvPr/>
        </p:nvSpPr>
        <p:spPr>
          <a:xfrm>
            <a:off x="139553" y="4616978"/>
            <a:ext cx="9800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FF0000"/>
                </a:solidFill>
              </a:rPr>
              <a:t>Signal</a:t>
            </a:r>
            <a:r>
              <a:rPr lang="es-ES" sz="2400" b="1" dirty="0">
                <a:solidFill>
                  <a:srgbClr val="FF0000"/>
                </a:solidFill>
              </a:rPr>
              <a:t> cable: </a:t>
            </a:r>
            <a:r>
              <a:rPr lang="es-ES" sz="2400" dirty="0" err="1">
                <a:solidFill>
                  <a:srgbClr val="FF0000"/>
                </a:solidFill>
              </a:rPr>
              <a:t>From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blade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vacuum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feedthrough</a:t>
            </a:r>
            <a:r>
              <a:rPr lang="es-ES" sz="2400" dirty="0">
                <a:solidFill>
                  <a:srgbClr val="FF0000"/>
                </a:solidFill>
              </a:rPr>
              <a:t> (coaxial) and </a:t>
            </a:r>
            <a:r>
              <a:rPr lang="es-ES" sz="2400" dirty="0" err="1">
                <a:solidFill>
                  <a:srgbClr val="FF0000"/>
                </a:solidFill>
              </a:rPr>
              <a:t>from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vacuum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feedthrough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acquisition</a:t>
            </a:r>
            <a:r>
              <a:rPr lang="es-ES" sz="2400" dirty="0">
                <a:solidFill>
                  <a:srgbClr val="FF0000"/>
                </a:solidFill>
              </a:rPr>
              <a:t> box (</a:t>
            </a:r>
            <a:r>
              <a:rPr lang="es-ES" sz="2400" dirty="0" err="1">
                <a:solidFill>
                  <a:srgbClr val="FF0000"/>
                </a:solidFill>
              </a:rPr>
              <a:t>triaxial</a:t>
            </a:r>
            <a:r>
              <a:rPr lang="es-ES" sz="2400" dirty="0">
                <a:solidFill>
                  <a:srgbClr val="FF0000"/>
                </a:solidFill>
              </a:rPr>
              <a:t>). </a:t>
            </a:r>
          </a:p>
          <a:p>
            <a:r>
              <a:rPr lang="es-ES" sz="2400" b="1" dirty="0" err="1">
                <a:solidFill>
                  <a:srgbClr val="FFC000"/>
                </a:solidFill>
              </a:rPr>
              <a:t>Limit</a:t>
            </a:r>
            <a:r>
              <a:rPr lang="es-ES" sz="2400" b="1" dirty="0">
                <a:solidFill>
                  <a:srgbClr val="FFC000"/>
                </a:solidFill>
              </a:rPr>
              <a:t> </a:t>
            </a:r>
            <a:r>
              <a:rPr lang="es-ES" sz="2400" b="1" dirty="0" err="1">
                <a:solidFill>
                  <a:srgbClr val="FFC000"/>
                </a:solidFill>
              </a:rPr>
              <a:t>Switches</a:t>
            </a:r>
            <a:r>
              <a:rPr lang="es-ES" sz="2400" b="1" dirty="0">
                <a:solidFill>
                  <a:srgbClr val="FFC000"/>
                </a:solidFill>
              </a:rPr>
              <a:t> cables: </a:t>
            </a:r>
            <a:r>
              <a:rPr lang="es-ES" sz="2400" dirty="0" err="1">
                <a:solidFill>
                  <a:srgbClr val="FFC000"/>
                </a:solidFill>
              </a:rPr>
              <a:t>From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the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Limit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Switches</a:t>
            </a:r>
            <a:r>
              <a:rPr lang="es-ES" sz="2400" dirty="0">
                <a:solidFill>
                  <a:srgbClr val="FFC000"/>
                </a:solidFill>
              </a:rPr>
              <a:t> position </a:t>
            </a:r>
            <a:r>
              <a:rPr lang="es-ES" sz="2400" dirty="0" err="1">
                <a:solidFill>
                  <a:srgbClr val="FFC000"/>
                </a:solidFill>
              </a:rPr>
              <a:t>to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the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 err="1">
                <a:solidFill>
                  <a:srgbClr val="FFC000"/>
                </a:solidFill>
              </a:rPr>
              <a:t>Patch</a:t>
            </a:r>
            <a:r>
              <a:rPr lang="es-ES" sz="2400" dirty="0">
                <a:solidFill>
                  <a:srgbClr val="FFC000"/>
                </a:solidFill>
              </a:rPr>
              <a:t> Panel.</a:t>
            </a:r>
          </a:p>
          <a:p>
            <a:r>
              <a:rPr lang="es-ES" sz="2400" b="1" dirty="0">
                <a:solidFill>
                  <a:srgbClr val="92D050"/>
                </a:solidFill>
              </a:rPr>
              <a:t>Motor and Break cables: </a:t>
            </a:r>
            <a:r>
              <a:rPr lang="es-ES" sz="2400" dirty="0" err="1">
                <a:solidFill>
                  <a:srgbClr val="92D050"/>
                </a:solidFill>
              </a:rPr>
              <a:t>From</a:t>
            </a:r>
            <a:r>
              <a:rPr lang="es-ES" sz="2400" dirty="0">
                <a:solidFill>
                  <a:srgbClr val="92D050"/>
                </a:solidFill>
              </a:rPr>
              <a:t> </a:t>
            </a:r>
            <a:r>
              <a:rPr lang="es-ES" sz="2400" dirty="0" err="1">
                <a:solidFill>
                  <a:srgbClr val="92D050"/>
                </a:solidFill>
              </a:rPr>
              <a:t>the</a:t>
            </a:r>
            <a:r>
              <a:rPr lang="es-ES" sz="2400" dirty="0">
                <a:solidFill>
                  <a:srgbClr val="92D050"/>
                </a:solidFill>
              </a:rPr>
              <a:t> Motor and Break position </a:t>
            </a:r>
            <a:r>
              <a:rPr lang="es-ES" sz="2400" dirty="0" err="1">
                <a:solidFill>
                  <a:srgbClr val="92D050"/>
                </a:solidFill>
              </a:rPr>
              <a:t>to</a:t>
            </a:r>
            <a:r>
              <a:rPr lang="es-ES" sz="2400" dirty="0">
                <a:solidFill>
                  <a:srgbClr val="92D050"/>
                </a:solidFill>
              </a:rPr>
              <a:t> </a:t>
            </a:r>
            <a:r>
              <a:rPr lang="es-ES" sz="2400" dirty="0" err="1">
                <a:solidFill>
                  <a:srgbClr val="92D050"/>
                </a:solidFill>
              </a:rPr>
              <a:t>the</a:t>
            </a:r>
            <a:r>
              <a:rPr lang="es-ES" sz="2400" dirty="0">
                <a:solidFill>
                  <a:srgbClr val="92D050"/>
                </a:solidFill>
              </a:rPr>
              <a:t> </a:t>
            </a:r>
            <a:r>
              <a:rPr lang="es-ES" sz="2400" dirty="0" err="1">
                <a:solidFill>
                  <a:srgbClr val="92D050"/>
                </a:solidFill>
              </a:rPr>
              <a:t>Patch</a:t>
            </a:r>
            <a:r>
              <a:rPr lang="es-ES" sz="2400" dirty="0">
                <a:solidFill>
                  <a:srgbClr val="92D050"/>
                </a:solidFill>
              </a:rPr>
              <a:t> Panel.</a:t>
            </a:r>
          </a:p>
          <a:p>
            <a:r>
              <a:rPr lang="es-ES" sz="2400" b="1" dirty="0" err="1">
                <a:solidFill>
                  <a:schemeClr val="accent6"/>
                </a:solidFill>
              </a:rPr>
              <a:t>Encoder</a:t>
            </a:r>
            <a:r>
              <a:rPr lang="es-ES" sz="2400" b="1" dirty="0">
                <a:solidFill>
                  <a:schemeClr val="accent6"/>
                </a:solidFill>
              </a:rPr>
              <a:t> cable: </a:t>
            </a:r>
            <a:r>
              <a:rPr lang="es-ES" sz="2400" dirty="0" err="1">
                <a:solidFill>
                  <a:schemeClr val="accent6"/>
                </a:solidFill>
              </a:rPr>
              <a:t>From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the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Encoder</a:t>
            </a:r>
            <a:r>
              <a:rPr lang="es-ES" sz="2400" dirty="0">
                <a:solidFill>
                  <a:schemeClr val="accent6"/>
                </a:solidFill>
              </a:rPr>
              <a:t> position </a:t>
            </a:r>
            <a:r>
              <a:rPr lang="es-ES" sz="2400" dirty="0" err="1">
                <a:solidFill>
                  <a:schemeClr val="accent6"/>
                </a:solidFill>
              </a:rPr>
              <a:t>to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the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 err="1">
                <a:solidFill>
                  <a:schemeClr val="accent6"/>
                </a:solidFill>
              </a:rPr>
              <a:t>Patch</a:t>
            </a:r>
            <a:r>
              <a:rPr lang="es-ES" sz="2400" dirty="0">
                <a:solidFill>
                  <a:schemeClr val="accent6"/>
                </a:solidFill>
              </a:rPr>
              <a:t> Panel.</a:t>
            </a:r>
            <a:endParaRPr lang="es-ES" sz="2400" b="1" dirty="0">
              <a:solidFill>
                <a:schemeClr val="accent6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CB4DE7-08C9-4F11-ADEE-DEE1217BF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" y="1331565"/>
            <a:ext cx="10080625" cy="33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13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4A2BB7-3ECB-4421-8459-9A78B92E5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73" y="1313769"/>
            <a:ext cx="4526570" cy="6245905"/>
          </a:xfrm>
          <a:prstGeom prst="rect">
            <a:avLst/>
          </a:prstGeom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34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-40448"/>
            <a:ext cx="9360000" cy="1354217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Scraper actuator – </a:t>
            </a:r>
            <a:br>
              <a:rPr lang="en-IN" dirty="0"/>
            </a:br>
            <a:r>
              <a:rPr lang="en-IN" dirty="0"/>
              <a:t>Patch Panel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3D6C05-5F3E-4314-ADEF-66EA9AC04C53}"/>
              </a:ext>
            </a:extLst>
          </p:cNvPr>
          <p:cNvSpPr txBox="1"/>
          <p:nvPr/>
        </p:nvSpPr>
        <p:spPr>
          <a:xfrm>
            <a:off x="142392" y="1409915"/>
            <a:ext cx="2547681" cy="1506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Motor and Break connector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(SOURIAU UT00128SH)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41C406-D24E-400C-8FBB-ECCA500D4D67}"/>
              </a:ext>
            </a:extLst>
          </p:cNvPr>
          <p:cNvSpPr txBox="1"/>
          <p:nvPr/>
        </p:nvSpPr>
        <p:spPr>
          <a:xfrm>
            <a:off x="0" y="3054437"/>
            <a:ext cx="2770234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MPS Limit Switch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(LEMO EGG.4k.312.CYM)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53124CC-6A55-41FD-AAC9-3D5B0517FE7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90073" y="2163113"/>
            <a:ext cx="782701" cy="466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3D77D54-EEDE-482D-AF33-561DE279AB5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770234" y="3630695"/>
            <a:ext cx="702540" cy="482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B6DCEF-B9BC-40F2-882D-0DFC8F512E54}"/>
              </a:ext>
            </a:extLst>
          </p:cNvPr>
          <p:cNvSpPr txBox="1"/>
          <p:nvPr/>
        </p:nvSpPr>
        <p:spPr>
          <a:xfrm>
            <a:off x="627372" y="4270527"/>
            <a:ext cx="1572480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Encoder connector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(DB9)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D231E9-7C65-44B5-B338-E3C1FF0F61DF}"/>
              </a:ext>
            </a:extLst>
          </p:cNvPr>
          <p:cNvSpPr txBox="1"/>
          <p:nvPr/>
        </p:nvSpPr>
        <p:spPr>
          <a:xfrm>
            <a:off x="547569" y="5625683"/>
            <a:ext cx="1774717" cy="1152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dirty="0"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Travel Limit Switches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IN" sz="2400" b="1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Lohit Hindi" pitchFamily="2"/>
              </a:rPr>
              <a:t>(DB9)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20B48E9-1241-4615-91DA-7C1D9266414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199852" y="4846785"/>
            <a:ext cx="1272922" cy="685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B778429-BF14-4D53-8370-CC52C87D18A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22286" y="6201941"/>
            <a:ext cx="1150488" cy="212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452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0000" y="2662870"/>
            <a:ext cx="8640000" cy="663580"/>
          </a:xfrm>
        </p:spPr>
        <p:txBody>
          <a:bodyPr>
            <a:spAutoFit/>
          </a:bodyPr>
          <a:lstStyle/>
          <a:p>
            <a:pPr lvl="0" hangingPunct="1">
              <a:lnSpc>
                <a:spcPct val="98000"/>
              </a:lnSpc>
              <a:buNone/>
            </a:pPr>
            <a:r>
              <a:rPr lang="en-IN" dirty="0">
                <a:solidFill>
                  <a:srgbClr val="000000"/>
                </a:solidFill>
              </a:rPr>
              <a:t>MEBT Scraper </a:t>
            </a:r>
            <a:r>
              <a:rPr lang="en-IN" u="sng" dirty="0">
                <a:solidFill>
                  <a:srgbClr val="000000"/>
                </a:solidFill>
              </a:rPr>
              <a:t>BASIC</a:t>
            </a:r>
            <a:r>
              <a:rPr lang="en-IN" dirty="0">
                <a:solidFill>
                  <a:srgbClr val="000000"/>
                </a:solidFill>
              </a:rPr>
              <a:t> Control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84000" y="5544000"/>
            <a:ext cx="2106837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DejaVu Sans" pitchFamily="2"/>
                <a:cs typeface="Lohit Hindi" pitchFamily="2"/>
              </a:rPr>
              <a:t>I.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DejaVu Sans" pitchFamily="2"/>
                <a:cs typeface="Lohit Hindi" pitchFamily="2"/>
              </a:rPr>
              <a:t>Mazkiaran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DejaVu Sans" pitchFamily="2"/>
              <a:cs typeface="Lohit Hindi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DejaVu Sans" pitchFamily="2"/>
                <a:cs typeface="Lohit Hindi" pitchFamily="2"/>
              </a:rPr>
              <a:t>Bilbao, 13/07/2017</a:t>
            </a:r>
          </a:p>
        </p:txBody>
      </p:sp>
    </p:spTree>
    <p:extLst>
      <p:ext uri="{BB962C8B-B14F-4D97-AF65-F5344CB8AC3E}">
        <p14:creationId xmlns:p14="http://schemas.microsoft.com/office/powerpoint/2010/main" val="9877804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60000" y="10080"/>
            <a:ext cx="936000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hangingPunct="0">
              <a:buSzPct val="45000"/>
            </a:pPr>
            <a:r>
              <a:rPr lang="en-IN" sz="4400" dirty="0">
                <a:solidFill>
                  <a:srgbClr val="FFFFFF"/>
                </a:solidFill>
                <a:latin typeface="Times New Roman" pitchFamily="18" charset="0"/>
                <a:ea typeface="DejaVu Sans" pitchFamily="2"/>
                <a:cs typeface="Times New Roman" pitchFamily="18" charset="0"/>
              </a:rPr>
              <a:t>HW description Scraper general interface Layout         </a:t>
            </a:r>
          </a:p>
        </p:txBody>
      </p:sp>
      <p:pic>
        <p:nvPicPr>
          <p:cNvPr id="158" name="Picture 157"/>
          <p:cNvPicPr/>
          <p:nvPr/>
        </p:nvPicPr>
        <p:blipFill>
          <a:blip r:embed="rId2"/>
          <a:stretch>
            <a:fillRect/>
          </a:stretch>
        </p:blipFill>
        <p:spPr>
          <a:xfrm>
            <a:off x="498960" y="1326959"/>
            <a:ext cx="8645808" cy="6125285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5040312" y="1259557"/>
            <a:ext cx="2160240" cy="1080120"/>
          </a:xfrm>
          <a:prstGeom prst="rect">
            <a:avLst/>
          </a:prstGeom>
          <a:solidFill>
            <a:srgbClr val="C00000">
              <a:alpha val="43137"/>
            </a:srgbClr>
          </a:solidFill>
          <a:ln>
            <a:solidFill>
              <a:srgbClr val="C00000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0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60000" y="193320"/>
            <a:ext cx="9360000" cy="88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dirty="0">
                <a:solidFill>
                  <a:schemeClr val="bg1"/>
                </a:solidFill>
                <a:latin typeface="+mj-lt"/>
              </a:rPr>
              <a:t>HW description 2         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60000" y="1440000"/>
            <a:ext cx="9360000" cy="50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2400" b="1" strike="sngStrike" dirty="0">
                <a:solidFill>
                  <a:schemeClr val="accent1"/>
                </a:solidFill>
                <a:latin typeface="Arial"/>
              </a:rPr>
              <a:t>Controlled by µTCA crate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.</a:t>
            </a:r>
            <a:endParaRPr sz="1400" strike="sngStrike" dirty="0">
              <a:solidFill>
                <a:schemeClr val="accent1"/>
              </a:solidFill>
            </a:endParaRPr>
          </a:p>
          <a:p>
            <a:pPr>
              <a:buSzPct val="45000"/>
              <a:buFont typeface="StarSymbol"/>
              <a:buChar char=""/>
            </a:pP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More interesting HW features:</a:t>
            </a:r>
            <a:endParaRPr sz="1400" strike="sngStrike" dirty="0">
              <a:solidFill>
                <a:schemeClr val="accent1"/>
              </a:solidFill>
            </a:endParaRPr>
          </a:p>
          <a:p>
            <a:pPr>
              <a:buSzPct val="45000"/>
              <a:buFont typeface="StarSymbol"/>
              <a:buChar char=""/>
            </a:pP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CPU: </a:t>
            </a:r>
            <a:r>
              <a:rPr lang="en-IN" sz="2400" strike="sngStrike" dirty="0" err="1">
                <a:solidFill>
                  <a:schemeClr val="accent1"/>
                </a:solidFill>
                <a:latin typeface="Arial"/>
              </a:rPr>
              <a:t>IOxOS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 IFC_1410 </a:t>
            </a:r>
            <a:r>
              <a:rPr lang="en-IN" sz="2400" strike="sngStrike" dirty="0" err="1">
                <a:solidFill>
                  <a:schemeClr val="accent1"/>
                </a:solidFill>
                <a:latin typeface="Arial"/>
              </a:rPr>
              <a:t>QorIQ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 T2081 &amp; </a:t>
            </a:r>
            <a:r>
              <a:rPr lang="en-IN" sz="2400" strike="sngStrike" dirty="0" err="1">
                <a:solidFill>
                  <a:schemeClr val="accent1"/>
                </a:solidFill>
                <a:latin typeface="Arial"/>
              </a:rPr>
              <a:t>Kintex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IN" sz="2400" strike="sngStrike" dirty="0" err="1">
                <a:solidFill>
                  <a:schemeClr val="accent1"/>
                </a:solidFill>
                <a:latin typeface="Arial"/>
              </a:rPr>
              <a:t>UltraScale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 AMC.</a:t>
            </a:r>
            <a:endParaRPr sz="1400" strike="sngStrike" dirty="0">
              <a:solidFill>
                <a:schemeClr val="accent1"/>
              </a:solidFill>
            </a:endParaRPr>
          </a:p>
          <a:p>
            <a:pPr>
              <a:buSzPct val="45000"/>
              <a:buFont typeface="StarSymbol"/>
              <a:buChar char=""/>
            </a:pP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1 Digitizer board:  </a:t>
            </a:r>
            <a:r>
              <a:rPr lang="en-IN" sz="2400" strike="sngStrike" dirty="0" err="1">
                <a:solidFill>
                  <a:schemeClr val="accent1"/>
                </a:solidFill>
                <a:latin typeface="Arial"/>
              </a:rPr>
              <a:t>IOxOS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 FMC ADC3117 20 channels ADC 16-bit 5 </a:t>
            </a:r>
            <a:r>
              <a:rPr lang="en-IN" sz="2400" strike="sngStrike" dirty="0" err="1">
                <a:solidFill>
                  <a:schemeClr val="accent1"/>
                </a:solidFill>
                <a:latin typeface="Arial"/>
              </a:rPr>
              <a:t>Msps</a:t>
            </a: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.</a:t>
            </a:r>
            <a:endParaRPr sz="1400" strike="sngStrike" dirty="0">
              <a:solidFill>
                <a:schemeClr val="accent1"/>
              </a:solidFill>
            </a:endParaRPr>
          </a:p>
          <a:p>
            <a:endParaRPr sz="1400" dirty="0"/>
          </a:p>
          <a:p>
            <a:r>
              <a:rPr lang="en-IN" sz="2400" dirty="0">
                <a:latin typeface="Arial"/>
              </a:rPr>
              <a:t>External integrated systems controlled from the previous crate HW:</a:t>
            </a:r>
            <a:endParaRPr sz="1400" dirty="0"/>
          </a:p>
          <a:p>
            <a:endParaRPr sz="1400" dirty="0"/>
          </a:p>
          <a:p>
            <a:pPr>
              <a:buSzPct val="45000"/>
              <a:buFont typeface="StarSymbol"/>
              <a:buChar char=""/>
            </a:pPr>
            <a:r>
              <a:rPr lang="en-IN" sz="2400" dirty="0">
                <a:latin typeface="Arial"/>
              </a:rPr>
              <a:t>Motion Control: Bus </a:t>
            </a:r>
            <a:r>
              <a:rPr lang="en-IN" sz="2400" dirty="0" err="1">
                <a:latin typeface="Arial"/>
              </a:rPr>
              <a:t>ethercat</a:t>
            </a:r>
            <a:r>
              <a:rPr lang="en-IN" sz="2400" dirty="0">
                <a:latin typeface="Arial"/>
              </a:rPr>
              <a:t>, linear motion.</a:t>
            </a:r>
            <a:endParaRPr sz="1400" dirty="0"/>
          </a:p>
          <a:p>
            <a:pPr>
              <a:buSzPct val="45000"/>
              <a:buFont typeface="StarSymbol"/>
              <a:buChar char=""/>
            </a:pPr>
            <a:r>
              <a:rPr lang="en-IN" sz="2400" strike="sngStrike" dirty="0">
                <a:solidFill>
                  <a:schemeClr val="accent1"/>
                </a:solidFill>
                <a:latin typeface="Arial"/>
              </a:rPr>
              <a:t>Analogue front-end interrelation for signal conditioning.</a:t>
            </a:r>
            <a:endParaRPr sz="1400" strike="sngStrike" dirty="0">
              <a:solidFill>
                <a:schemeClr val="accent1"/>
              </a:solidFill>
            </a:endParaRPr>
          </a:p>
          <a:p>
            <a:pPr>
              <a:buSzPct val="45000"/>
              <a:buFont typeface="StarSymbol"/>
              <a:buChar char=""/>
            </a:pPr>
            <a:r>
              <a:rPr lang="en-IN" sz="2400" dirty="0">
                <a:latin typeface="Arial"/>
              </a:rPr>
              <a:t>Interlocks interface.</a:t>
            </a:r>
            <a:endParaRPr sz="1400" dirty="0"/>
          </a:p>
          <a:p>
            <a:endParaRPr sz="1400" dirty="0"/>
          </a:p>
          <a:p>
            <a:r>
              <a:rPr lang="en-IN" sz="2400" dirty="0">
                <a:latin typeface="Arial"/>
              </a:rPr>
              <a:t>These external systems controlled by the CPU through the </a:t>
            </a:r>
            <a:r>
              <a:rPr lang="en-IN" sz="2400" dirty="0" err="1">
                <a:latin typeface="Arial"/>
              </a:rPr>
              <a:t>Beckhoff</a:t>
            </a:r>
            <a:r>
              <a:rPr lang="en-IN" sz="2400" dirty="0">
                <a:latin typeface="Arial"/>
              </a:rPr>
              <a:t> automation technology system modules connected by </a:t>
            </a:r>
            <a:r>
              <a:rPr lang="en-IN" sz="2400" dirty="0" err="1">
                <a:latin typeface="Arial"/>
              </a:rPr>
              <a:t>ethercat</a:t>
            </a:r>
            <a:r>
              <a:rPr lang="en-IN" sz="2400" dirty="0">
                <a:latin typeface="Arial"/>
              </a:rPr>
              <a:t> bus.</a:t>
            </a:r>
            <a:endParaRPr sz="1400" dirty="0"/>
          </a:p>
          <a:p>
            <a:endParaRPr sz="1400" dirty="0"/>
          </a:p>
          <a:p>
            <a:r>
              <a:rPr lang="en-IN" sz="2400" dirty="0">
                <a:latin typeface="Arial"/>
              </a:rPr>
              <a:t>The system also is provided with an Interlocks Siemens PLC for cooling and interlocks functions.</a:t>
            </a:r>
            <a:endParaRPr sz="1400" dirty="0"/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06840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60000" y="193320"/>
            <a:ext cx="9360000" cy="88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dirty="0">
                <a:solidFill>
                  <a:schemeClr val="bg1"/>
                </a:solidFill>
                <a:latin typeface="+mj-lt"/>
              </a:rPr>
              <a:t>SW general control        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60000" y="1440000"/>
            <a:ext cx="9360000" cy="5040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400" b="1" dirty="0">
                <a:latin typeface="Arial"/>
              </a:rPr>
              <a:t>SC SW modules: </a:t>
            </a:r>
            <a:endParaRPr sz="1600" b="1" dirty="0"/>
          </a:p>
          <a:p>
            <a:pPr>
              <a:buSzPct val="45000"/>
              <a:buFont typeface="StarSymbol"/>
              <a:buChar char=""/>
            </a:pPr>
            <a:r>
              <a:rPr lang="en-GB" sz="2400" b="1" dirty="0">
                <a:solidFill>
                  <a:schemeClr val="accent1"/>
                </a:solidFill>
                <a:latin typeface="Arial"/>
              </a:rPr>
              <a:t>EPICS module for Scraper control developed by ICS ESS ERIC. </a:t>
            </a:r>
            <a:endParaRPr sz="1600" b="1" dirty="0">
              <a:solidFill>
                <a:schemeClr val="accent1"/>
              </a:solidFill>
            </a:endParaRPr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EPICS module: </a:t>
            </a:r>
            <a:r>
              <a:rPr lang="en-GB" sz="2400" dirty="0" err="1">
                <a:latin typeface="Arial"/>
              </a:rPr>
              <a:t>Ethercat_MEBT</a:t>
            </a:r>
            <a:r>
              <a:rPr lang="en-GB" sz="2400" dirty="0">
                <a:latin typeface="Arial"/>
              </a:rPr>
              <a:t>: shared with EMU and FC developed by ESS Bilbao.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Cooling and slow interlocks developed by ESS Bilbao.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b="1" dirty="0">
                <a:latin typeface="Arial"/>
              </a:rPr>
              <a:t>Some features:</a:t>
            </a:r>
            <a:endParaRPr sz="1600" b="1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Three set of scrapers: 2 blades each.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6 motion axes with stepper motors and incremental encoders.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b="1" dirty="0">
                <a:solidFill>
                  <a:schemeClr val="accent1"/>
                </a:solidFill>
                <a:latin typeface="Arial"/>
              </a:rPr>
              <a:t>6 analogue channels for charge measurement.</a:t>
            </a:r>
            <a:endParaRPr sz="1600" b="1" dirty="0">
              <a:solidFill>
                <a:schemeClr val="accent1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b="1" dirty="0">
                <a:latin typeface="Arial"/>
              </a:rPr>
              <a:t>Provided functionality by Bilbao:</a:t>
            </a:r>
            <a:endParaRPr sz="1600" b="1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Motion tests.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Analog I/O, Digital I/O availability and control in BECKHOFF system. </a:t>
            </a:r>
            <a:endParaRPr sz="1600" dirty="0"/>
          </a:p>
          <a:p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6103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60000" y="193320"/>
            <a:ext cx="9360000" cy="88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dirty="0">
                <a:solidFill>
                  <a:schemeClr val="bg1"/>
                </a:solidFill>
                <a:latin typeface="+mj-lt"/>
              </a:rPr>
              <a:t>SW: Interlocks        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60000" y="1440000"/>
            <a:ext cx="9360000" cy="54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400" dirty="0">
                <a:latin typeface="Arial"/>
              </a:rPr>
              <a:t>Cooling control and interlocks control on Interlocks PLC.</a:t>
            </a:r>
            <a:endParaRPr sz="1600" dirty="0"/>
          </a:p>
          <a:p>
            <a:endParaRPr sz="1600" dirty="0"/>
          </a:p>
          <a:p>
            <a:r>
              <a:rPr lang="en-GB" sz="2400" b="1" dirty="0">
                <a:latin typeface="Arial"/>
              </a:rPr>
              <a:t>Inputs to interlocks PLC from blade: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Water cooling temperature.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Water pressure at input/output.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Motion axes behaviour.</a:t>
            </a:r>
            <a:endParaRPr sz="1600" dirty="0"/>
          </a:p>
          <a:p>
            <a:endParaRPr sz="1600" dirty="0"/>
          </a:p>
          <a:p>
            <a:r>
              <a:rPr lang="en-GB" sz="2400" b="1" dirty="0">
                <a:latin typeface="Arial"/>
              </a:rPr>
              <a:t>Interlocks PLC calculations: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Temperature within normal operational limits.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Pressure within normal operational limits.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Motion axes are not stuck.</a:t>
            </a:r>
            <a:endParaRPr sz="1600" dirty="0"/>
          </a:p>
          <a:p>
            <a:endParaRPr sz="1600" dirty="0"/>
          </a:p>
          <a:p>
            <a:r>
              <a:rPr lang="en-GB" sz="2400" b="1" dirty="0">
                <a:latin typeface="Arial"/>
              </a:rPr>
              <a:t>Output from interlocks PLC to MPS: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dirty="0">
                <a:latin typeface="Arial"/>
              </a:rPr>
              <a:t>Scraper health status.</a:t>
            </a:r>
            <a:endParaRPr sz="1600" dirty="0"/>
          </a:p>
          <a:p>
            <a:endParaRPr sz="1600" dirty="0"/>
          </a:p>
          <a:p>
            <a:r>
              <a:rPr lang="en-GB" sz="2400" b="1" dirty="0">
                <a:latin typeface="Arial"/>
              </a:rPr>
              <a:t>Input from MPS to IOC through </a:t>
            </a:r>
            <a:r>
              <a:rPr lang="en-GB" sz="2400" b="1" dirty="0" err="1">
                <a:latin typeface="Arial"/>
              </a:rPr>
              <a:t>Beckhoff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EtherCAT</a:t>
            </a:r>
            <a:r>
              <a:rPr lang="en-GB" sz="2400" b="1" dirty="0">
                <a:latin typeface="Arial"/>
              </a:rPr>
              <a:t> system:</a:t>
            </a:r>
            <a:endParaRPr sz="1600" dirty="0"/>
          </a:p>
          <a:p>
            <a:pPr>
              <a:buSzPct val="45000"/>
              <a:buFont typeface="StarSymbol"/>
              <a:buChar char=""/>
            </a:pPr>
            <a:r>
              <a:rPr lang="en-GB" sz="2400" u="sng" dirty="0">
                <a:latin typeface="Arial"/>
              </a:rPr>
              <a:t>BEAM PERMIT:</a:t>
            </a:r>
            <a:r>
              <a:rPr lang="en-GB" sz="2400" dirty="0">
                <a:latin typeface="Arial"/>
              </a:rPr>
              <a:t> Scraper permitted to insert.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52350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4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Technical Design Summary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96000" y="1547589"/>
            <a:ext cx="2776892" cy="225281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</a:pPr>
            <a:r>
              <a:rPr lang="en-US" sz="2800" b="0" i="0" u="none" strike="noStrike" kern="1200" dirty="0">
                <a:ln>
                  <a:noFill/>
                </a:ln>
                <a:latin typeface="+mj-lt"/>
                <a:ea typeface="DejaVu Sans" pitchFamily="2"/>
                <a:cs typeface="Lohit Hindi" pitchFamily="2"/>
              </a:rPr>
              <a:t>Introduction</a:t>
            </a:r>
          </a:p>
          <a:p>
            <a:pPr lvl="0" hangingPunct="0"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latin typeface="+mj-lt"/>
                <a:ea typeface="DejaVu Sans" pitchFamily="2"/>
                <a:cs typeface="Lohit Hindi" pitchFamily="2"/>
              </a:rPr>
              <a:t>Technical Design</a:t>
            </a:r>
          </a:p>
          <a:p>
            <a:pPr lvl="0" hangingPunct="0"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latin typeface="+mj-lt"/>
                <a:ea typeface="DejaVu Sans" pitchFamily="2"/>
                <a:cs typeface="Lohit Hindi" pitchFamily="2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6378462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3956-7124-4D73-912D-3D72A5B3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sz="3600" dirty="0" err="1">
                <a:solidFill>
                  <a:schemeClr val="tx1"/>
                </a:solidFill>
              </a:rPr>
              <a:t>Tests</a:t>
            </a:r>
            <a:r>
              <a:rPr lang="es-ES" sz="3600" dirty="0">
                <a:solidFill>
                  <a:schemeClr val="tx1"/>
                </a:solidFill>
              </a:rPr>
              <a:t>, </a:t>
            </a:r>
            <a:r>
              <a:rPr lang="es-ES" sz="3600" dirty="0" err="1">
                <a:solidFill>
                  <a:schemeClr val="tx1"/>
                </a:solidFill>
              </a:rPr>
              <a:t>Risks</a:t>
            </a:r>
            <a:r>
              <a:rPr lang="es-ES" sz="3600" dirty="0">
                <a:solidFill>
                  <a:schemeClr val="tx1"/>
                </a:solidFill>
              </a:rPr>
              <a:t> and </a:t>
            </a:r>
            <a:r>
              <a:rPr lang="es-ES" sz="3600" dirty="0" err="1">
                <a:solidFill>
                  <a:schemeClr val="tx1"/>
                </a:solidFill>
              </a:rPr>
              <a:t>Delivery</a:t>
            </a:r>
            <a:r>
              <a:rPr lang="es-ES" sz="3600" dirty="0">
                <a:solidFill>
                  <a:schemeClr val="tx1"/>
                </a:solidFill>
              </a:rPr>
              <a:t> Calendar</a:t>
            </a:r>
          </a:p>
        </p:txBody>
      </p:sp>
    </p:spTree>
    <p:extLst>
      <p:ext uri="{BB962C8B-B14F-4D97-AF65-F5344CB8AC3E}">
        <p14:creationId xmlns:p14="http://schemas.microsoft.com/office/powerpoint/2010/main" val="112095679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41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Contractor Tests (FAT)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B30C512-06F4-4D43-B174-778CA981D829}"/>
                  </a:ext>
                </a:extLst>
              </p:cNvPr>
              <p:cNvSpPr txBox="1"/>
              <p:nvPr/>
            </p:nvSpPr>
            <p:spPr>
              <a:xfrm>
                <a:off x="943583" y="2042809"/>
                <a:ext cx="863205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b="1" u="sng" dirty="0" err="1"/>
                  <a:t>See</a:t>
                </a:r>
                <a:r>
                  <a:rPr lang="es-ES" sz="2400" b="1" u="sng" dirty="0"/>
                  <a:t>: MEBT-BI-SC90-03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b="1" dirty="0" err="1"/>
                  <a:t>Metrology</a:t>
                </a:r>
                <a:r>
                  <a:rPr lang="es-ES" sz="2400" b="1" dirty="0"/>
                  <a:t>: </a:t>
                </a:r>
                <a:r>
                  <a:rPr lang="es-ES" sz="2400" dirty="0" err="1"/>
                  <a:t>All</a:t>
                </a:r>
                <a:r>
                  <a:rPr lang="es-ES" sz="2400" dirty="0"/>
                  <a:t> </a:t>
                </a:r>
                <a:r>
                  <a:rPr lang="es-ES" sz="2400" dirty="0" err="1"/>
                  <a:t>measurements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with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tolerances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under</a:t>
                </a:r>
                <a:r>
                  <a:rPr lang="es-ES" sz="2400" dirty="0"/>
                  <a:t> 0.1 mm </a:t>
                </a:r>
                <a:r>
                  <a:rPr lang="es-ES" sz="2400" dirty="0" err="1"/>
                  <a:t>should</a:t>
                </a:r>
                <a:r>
                  <a:rPr lang="es-ES" sz="2400" dirty="0"/>
                  <a:t> be </a:t>
                </a:r>
                <a:r>
                  <a:rPr lang="es-ES" sz="2400" u="sng" dirty="0" err="1"/>
                  <a:t>measured</a:t>
                </a:r>
                <a:r>
                  <a:rPr lang="es-ES" sz="2400" u="sng" dirty="0"/>
                  <a:t> and </a:t>
                </a:r>
                <a:r>
                  <a:rPr lang="es-ES" sz="2400" u="sng" dirty="0" err="1"/>
                  <a:t>reported</a:t>
                </a:r>
                <a:r>
                  <a:rPr lang="es-E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b="1" dirty="0" err="1"/>
                  <a:t>Hydraulic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tests</a:t>
                </a:r>
                <a:r>
                  <a:rPr lang="es-ES" sz="2400" b="1" dirty="0"/>
                  <a:t>: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refrigeration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circuit</a:t>
                </a:r>
                <a:r>
                  <a:rPr lang="es-ES" sz="2400" dirty="0"/>
                  <a:t> </a:t>
                </a:r>
                <a:r>
                  <a:rPr lang="es-ES" sz="2400" dirty="0" err="1"/>
                  <a:t>should</a:t>
                </a:r>
                <a:r>
                  <a:rPr lang="es-ES" sz="2400" dirty="0"/>
                  <a:t> be </a:t>
                </a:r>
                <a:r>
                  <a:rPr lang="es-ES" sz="2400" dirty="0" err="1"/>
                  <a:t>pressurized</a:t>
                </a:r>
                <a:r>
                  <a:rPr lang="es-ES" sz="2400" dirty="0"/>
                  <a:t> up </a:t>
                </a:r>
                <a:r>
                  <a:rPr lang="es-ES" sz="2400" dirty="0" err="1"/>
                  <a:t>to</a:t>
                </a:r>
                <a:r>
                  <a:rPr lang="es-ES" sz="2400" dirty="0"/>
                  <a:t> 16 bar </a:t>
                </a:r>
                <a:r>
                  <a:rPr lang="es-ES" sz="2400" dirty="0" err="1"/>
                  <a:t>for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one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hour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verify</a:t>
                </a:r>
                <a:r>
                  <a:rPr lang="es-ES" sz="2400" dirty="0"/>
                  <a:t> de </a:t>
                </a:r>
                <a:r>
                  <a:rPr lang="es-ES" sz="2400" dirty="0" err="1"/>
                  <a:t>absence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of</a:t>
                </a:r>
                <a:r>
                  <a:rPr lang="es-ES" sz="2400" dirty="0"/>
                  <a:t> </a:t>
                </a:r>
                <a:r>
                  <a:rPr lang="es-ES" sz="2400" dirty="0" err="1"/>
                  <a:t>leakage</a:t>
                </a:r>
                <a:r>
                  <a:rPr lang="es-E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b="1" u="sng" dirty="0" err="1"/>
                  <a:t>Vacuum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Leaking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rate</a:t>
                </a:r>
                <a:r>
                  <a:rPr lang="es-ES" sz="2400" b="1" dirty="0"/>
                  <a:t> test: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result</a:t>
                </a:r>
                <a:r>
                  <a:rPr lang="es-ES" sz="2400" dirty="0"/>
                  <a:t> </a:t>
                </a:r>
                <a:r>
                  <a:rPr lang="es-ES" sz="2400" dirty="0" err="1"/>
                  <a:t>should</a:t>
                </a:r>
                <a:r>
                  <a:rPr lang="es-ES" sz="2400" dirty="0"/>
                  <a:t> </a:t>
                </a:r>
                <a:r>
                  <a:rPr lang="es-ES" sz="2400" dirty="0" err="1"/>
                  <a:t>not</a:t>
                </a:r>
                <a:r>
                  <a:rPr lang="es-ES" sz="2400" dirty="0"/>
                  <a:t> </a:t>
                </a:r>
                <a:r>
                  <a:rPr lang="es-ES" sz="2400" dirty="0" err="1"/>
                  <a:t>give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an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overall</a:t>
                </a:r>
                <a:r>
                  <a:rPr lang="es-ES" sz="2400" dirty="0"/>
                  <a:t> </a:t>
                </a:r>
                <a:r>
                  <a:rPr lang="es-ES" sz="2400" dirty="0" err="1"/>
                  <a:t>leakage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rate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greater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than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2,0∗10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s-ES" sz="2400" b="1" dirty="0"/>
                  <a:t> </a:t>
                </a:r>
                <a:r>
                  <a:rPr lang="es-ES" sz="2400" dirty="0"/>
                  <a:t>mbar*l/s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b="1" dirty="0" err="1"/>
                  <a:t>Electrical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testing</a:t>
                </a:r>
                <a:r>
                  <a:rPr lang="es-ES" sz="2400" b="1" dirty="0"/>
                  <a:t>: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test </a:t>
                </a:r>
                <a:r>
                  <a:rPr lang="es-ES" sz="2400" dirty="0" err="1"/>
                  <a:t>will</a:t>
                </a:r>
                <a:r>
                  <a:rPr lang="es-ES" sz="2400" dirty="0"/>
                  <a:t> </a:t>
                </a:r>
                <a:r>
                  <a:rPr lang="es-ES" sz="2400" dirty="0" err="1"/>
                  <a:t>evaluate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that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cable </a:t>
                </a:r>
                <a:r>
                  <a:rPr lang="es-ES" sz="2400" dirty="0" err="1"/>
                  <a:t>connections</a:t>
                </a:r>
                <a:r>
                  <a:rPr lang="es-ES" sz="2400" dirty="0"/>
                  <a:t> are </a:t>
                </a:r>
                <a:r>
                  <a:rPr lang="es-ES" sz="2400" dirty="0" err="1"/>
                  <a:t>correctly</a:t>
                </a:r>
                <a:r>
                  <a:rPr lang="es-ES" sz="2400" dirty="0"/>
                  <a:t> </a:t>
                </a:r>
                <a:r>
                  <a:rPr lang="es-ES" sz="2400" dirty="0" err="1"/>
                  <a:t>made</a:t>
                </a:r>
                <a:r>
                  <a:rPr lang="es-ES" sz="2400" dirty="0"/>
                  <a:t>. </a:t>
                </a:r>
                <a:endParaRPr lang="es-ES" sz="2400" b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30C512-06F4-4D43-B174-778CA981D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83" y="2042809"/>
                <a:ext cx="8632057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989" t="-1426" r="-148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97834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42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ESS-Bilbao Acceptance Plan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F9CA5E-F4FD-4000-9F1E-B6253CB2B07C}"/>
              </a:ext>
            </a:extLst>
          </p:cNvPr>
          <p:cNvSpPr txBox="1"/>
          <p:nvPr/>
        </p:nvSpPr>
        <p:spPr>
          <a:xfrm>
            <a:off x="360000" y="1449422"/>
            <a:ext cx="9215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Once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received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ESS-Bilbao </a:t>
            </a:r>
            <a:r>
              <a:rPr lang="es-ES" sz="2400" dirty="0" err="1"/>
              <a:t>facilities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accepted</a:t>
            </a:r>
            <a:r>
              <a:rPr lang="es-ES" sz="2400" dirty="0"/>
              <a:t> </a:t>
            </a:r>
            <a:r>
              <a:rPr lang="es-ES" sz="2400" dirty="0" err="1"/>
              <a:t>based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following</a:t>
            </a:r>
            <a:r>
              <a:rPr lang="es-ES" sz="2400" dirty="0"/>
              <a:t> plan: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Storage: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storage</a:t>
            </a:r>
            <a:r>
              <a:rPr lang="es-ES" sz="2400" b="1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delivery</a:t>
            </a:r>
            <a:r>
              <a:rPr lang="es-ES" sz="2400" dirty="0"/>
              <a:t> </a:t>
            </a:r>
            <a:r>
              <a:rPr lang="es-ES" sz="2400" dirty="0" err="1"/>
              <a:t>vessel</a:t>
            </a:r>
            <a:r>
              <a:rPr lang="es-ES" sz="2400" dirty="0"/>
              <a:t> in a </a:t>
            </a:r>
            <a:r>
              <a:rPr lang="es-ES" sz="2400" dirty="0" err="1"/>
              <a:t>proper</a:t>
            </a:r>
            <a:r>
              <a:rPr lang="es-ES" sz="2400" dirty="0"/>
              <a:t> </a:t>
            </a:r>
            <a:r>
              <a:rPr lang="es-ES" sz="2400" dirty="0" err="1"/>
              <a:t>enviroment</a:t>
            </a:r>
            <a:r>
              <a:rPr lang="es-ES" sz="2400" dirty="0"/>
              <a:t> </a:t>
            </a:r>
            <a:r>
              <a:rPr lang="es-ES" sz="2400" dirty="0" err="1"/>
              <a:t>until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beginning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r>
              <a:rPr lang="es-E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Check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contractor</a:t>
            </a:r>
            <a:r>
              <a:rPr lang="es-ES" sz="2400" b="1" dirty="0"/>
              <a:t> </a:t>
            </a:r>
            <a:r>
              <a:rPr lang="es-ES" sz="2400" b="1" dirty="0" err="1"/>
              <a:t>documentation</a:t>
            </a:r>
            <a:r>
              <a:rPr lang="es-ES" sz="2400" b="1" dirty="0"/>
              <a:t>: </a:t>
            </a:r>
            <a:r>
              <a:rPr lang="es-ES" sz="2400" dirty="0" err="1"/>
              <a:t>Check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information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r>
              <a:rPr lang="es-ES" sz="2400" dirty="0"/>
              <a:t>. </a:t>
            </a:r>
            <a:r>
              <a:rPr lang="es-E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Visual </a:t>
            </a:r>
            <a:r>
              <a:rPr lang="es-ES" sz="2400" b="1" dirty="0" err="1"/>
              <a:t>inspection</a:t>
            </a:r>
            <a:r>
              <a:rPr lang="es-ES" sz="2400" b="1" dirty="0"/>
              <a:t>: </a:t>
            </a:r>
            <a:r>
              <a:rPr lang="es-ES" sz="2400" dirty="0"/>
              <a:t>Visual </a:t>
            </a:r>
            <a:r>
              <a:rPr lang="es-ES" sz="2400" dirty="0" err="1"/>
              <a:t>inspection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damages</a:t>
            </a:r>
            <a:r>
              <a:rPr lang="es-E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Vacuum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 </a:t>
            </a:r>
            <a:r>
              <a:rPr lang="es-ES" sz="2400" dirty="0"/>
              <a:t>A </a:t>
            </a:r>
            <a:r>
              <a:rPr lang="es-ES" sz="2400" dirty="0" err="1"/>
              <a:t>leaking</a:t>
            </a:r>
            <a:r>
              <a:rPr lang="es-ES" sz="2400" dirty="0"/>
              <a:t> test and a RGA test </a:t>
            </a:r>
            <a:r>
              <a:rPr lang="es-ES" sz="2400" dirty="0" err="1"/>
              <a:t>shall</a:t>
            </a:r>
            <a:r>
              <a:rPr lang="es-ES" sz="2400" dirty="0"/>
              <a:t> be done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check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results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r>
              <a:rPr lang="es-E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Electrical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 </a:t>
            </a:r>
            <a:r>
              <a:rPr lang="es-ES" sz="2400" dirty="0" err="1"/>
              <a:t>Verification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electrical</a:t>
            </a:r>
            <a:r>
              <a:rPr lang="es-ES" sz="2400" dirty="0"/>
              <a:t> </a:t>
            </a:r>
            <a:r>
              <a:rPr lang="es-ES" sz="2400" dirty="0" err="1"/>
              <a:t>connections</a:t>
            </a:r>
            <a:r>
              <a:rPr lang="es-ES" sz="2400" dirty="0"/>
              <a:t> in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connectors</a:t>
            </a:r>
            <a:r>
              <a:rPr lang="es-ES" sz="2400" dirty="0"/>
              <a:t> and cables.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Metrology</a:t>
            </a:r>
            <a:r>
              <a:rPr lang="es-ES" sz="2400" b="1" dirty="0"/>
              <a:t>: </a:t>
            </a:r>
            <a:r>
              <a:rPr lang="es-ES" sz="2400" dirty="0"/>
              <a:t>A </a:t>
            </a:r>
            <a:r>
              <a:rPr lang="es-ES" sz="2400" dirty="0" err="1"/>
              <a:t>revision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metrology</a:t>
            </a:r>
            <a:r>
              <a:rPr lang="es-ES" sz="2400" dirty="0"/>
              <a:t> </a:t>
            </a:r>
            <a:r>
              <a:rPr lang="es-ES" sz="2400" dirty="0" err="1"/>
              <a:t>supply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contractor</a:t>
            </a:r>
            <a:r>
              <a:rPr lang="es-ES" sz="2400" dirty="0"/>
              <a:t> </a:t>
            </a:r>
            <a:r>
              <a:rPr lang="es-ES" sz="2400" dirty="0" err="1"/>
              <a:t>could</a:t>
            </a:r>
            <a:r>
              <a:rPr lang="es-ES" sz="2400" dirty="0"/>
              <a:t> be </a:t>
            </a:r>
            <a:r>
              <a:rPr lang="es-ES" sz="2400" dirty="0" err="1"/>
              <a:t>checked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34647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43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ESS-Bilbao Verification Plan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F9CA5E-F4FD-4000-9F1E-B6253CB2B07C}"/>
              </a:ext>
            </a:extLst>
          </p:cNvPr>
          <p:cNvSpPr txBox="1"/>
          <p:nvPr/>
        </p:nvSpPr>
        <p:spPr>
          <a:xfrm>
            <a:off x="360000" y="1449422"/>
            <a:ext cx="9215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Once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instrument</a:t>
            </a:r>
            <a:r>
              <a:rPr lang="es-ES" sz="2400" dirty="0"/>
              <a:t> has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accepted</a:t>
            </a:r>
            <a:r>
              <a:rPr lang="es-ES" sz="2400" dirty="0"/>
              <a:t> a </a:t>
            </a:r>
            <a:r>
              <a:rPr lang="es-ES" sz="2400" dirty="0" err="1"/>
              <a:t>verification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</a:t>
            </a:r>
            <a:r>
              <a:rPr lang="es-ES" sz="2400" dirty="0" err="1"/>
              <a:t>instruments</a:t>
            </a:r>
            <a:r>
              <a:rPr lang="es-ES" sz="2400" dirty="0"/>
              <a:t> </a:t>
            </a:r>
            <a:r>
              <a:rPr lang="es-ES" sz="2400" dirty="0" err="1"/>
              <a:t>characteristics</a:t>
            </a:r>
            <a:r>
              <a:rPr lang="es-ES" sz="2400" dirty="0"/>
              <a:t> </a:t>
            </a:r>
            <a:r>
              <a:rPr lang="es-ES" sz="2400" dirty="0" err="1"/>
              <a:t>shall</a:t>
            </a:r>
            <a:r>
              <a:rPr lang="es-ES" sz="2400" dirty="0"/>
              <a:t> be done: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Movement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Motor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Break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Encoder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Limit</a:t>
            </a:r>
            <a:r>
              <a:rPr lang="es-ES" sz="2400" dirty="0"/>
              <a:t> </a:t>
            </a:r>
            <a:r>
              <a:rPr lang="es-ES" sz="2400" dirty="0" err="1"/>
              <a:t>Switches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Repeteability</a:t>
            </a:r>
            <a:r>
              <a:rPr lang="es-ES" sz="2400" dirty="0"/>
              <a:t> </a:t>
            </a:r>
            <a:r>
              <a:rPr lang="es-ES" sz="2400" dirty="0" err="1"/>
              <a:t>Tests</a:t>
            </a:r>
            <a:endParaRPr lang="es-E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Vibration</a:t>
            </a:r>
            <a:r>
              <a:rPr lang="es-ES" sz="2400" dirty="0"/>
              <a:t>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Vacuum</a:t>
            </a:r>
            <a:r>
              <a:rPr lang="es-ES" sz="2400" b="1" dirty="0"/>
              <a:t> </a:t>
            </a:r>
            <a:r>
              <a:rPr lang="es-ES" sz="2400" b="1" dirty="0" err="1"/>
              <a:t>Tests</a:t>
            </a:r>
            <a:r>
              <a:rPr lang="es-ES" sz="2400" b="1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Movement</a:t>
            </a:r>
            <a:r>
              <a:rPr lang="es-ES" sz="2400" dirty="0"/>
              <a:t> Test </a:t>
            </a:r>
            <a:r>
              <a:rPr lang="es-ES" sz="2400" dirty="0" err="1"/>
              <a:t>under</a:t>
            </a:r>
            <a:r>
              <a:rPr lang="es-ES" sz="2400" dirty="0"/>
              <a:t> </a:t>
            </a:r>
            <a:r>
              <a:rPr lang="es-ES" sz="2400" dirty="0" err="1"/>
              <a:t>vacuum</a:t>
            </a:r>
            <a:endParaRPr lang="es-E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Leak</a:t>
            </a:r>
            <a:r>
              <a:rPr lang="es-ES" sz="2400" dirty="0"/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RGA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6039728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44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Risks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E08A60-ADC9-4A4F-8D32-A31A05CD9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6385"/>
              </p:ext>
            </p:extLst>
          </p:nvPr>
        </p:nvGraphicFramePr>
        <p:xfrm>
          <a:off x="384923" y="1446970"/>
          <a:ext cx="9215641" cy="592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326">
                  <a:extLst>
                    <a:ext uri="{9D8B030D-6E8A-4147-A177-3AD203B41FA5}">
                      <a16:colId xmlns:a16="http://schemas.microsoft.com/office/drawing/2014/main" val="3752010876"/>
                    </a:ext>
                  </a:extLst>
                </a:gridCol>
                <a:gridCol w="4276724">
                  <a:extLst>
                    <a:ext uri="{9D8B030D-6E8A-4147-A177-3AD203B41FA5}">
                      <a16:colId xmlns:a16="http://schemas.microsoft.com/office/drawing/2014/main" val="452340038"/>
                    </a:ext>
                  </a:extLst>
                </a:gridCol>
                <a:gridCol w="2317591">
                  <a:extLst>
                    <a:ext uri="{9D8B030D-6E8A-4147-A177-3AD203B41FA5}">
                      <a16:colId xmlns:a16="http://schemas.microsoft.com/office/drawing/2014/main" val="3639110285"/>
                    </a:ext>
                  </a:extLst>
                </a:gridCol>
              </a:tblGrid>
              <a:tr h="40319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Risk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Treatment</a:t>
                      </a:r>
                      <a:r>
                        <a:rPr lang="es-ES" sz="2000" dirty="0"/>
                        <a:t>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Responsible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48960"/>
                  </a:ext>
                </a:extLst>
              </a:tr>
              <a:tr h="403192">
                <a:tc>
                  <a:txBody>
                    <a:bodyPr/>
                    <a:lstStyle/>
                    <a:p>
                      <a:r>
                        <a:rPr lang="es-ES" dirty="0"/>
                        <a:t>Blade Angular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required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Contract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ESS-Bilbao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24563"/>
                  </a:ext>
                </a:extLst>
              </a:tr>
              <a:tr h="1140021">
                <a:tc>
                  <a:txBody>
                    <a:bodyPr/>
                    <a:lstStyle/>
                    <a:p>
                      <a:r>
                        <a:rPr lang="es-ES" dirty="0"/>
                        <a:t>Dimensional </a:t>
                      </a:r>
                      <a:r>
                        <a:rPr lang="es-ES" dirty="0" err="1"/>
                        <a:t>quality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 dimensional control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be done </a:t>
                      </a:r>
                      <a:r>
                        <a:rPr lang="es-ES" dirty="0" err="1"/>
                        <a:t>by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contractor</a:t>
                      </a:r>
                      <a:r>
                        <a:rPr lang="es-ES" dirty="0"/>
                        <a:t> after </a:t>
                      </a:r>
                      <a:r>
                        <a:rPr lang="es-ES" dirty="0" err="1"/>
                        <a:t>fabrication</a:t>
                      </a:r>
                      <a:r>
                        <a:rPr lang="es-ES" dirty="0"/>
                        <a:t>. ESS-Bilbao </a:t>
                      </a:r>
                      <a:r>
                        <a:rPr lang="es-ES" dirty="0" err="1"/>
                        <a:t>could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repeat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dimensional test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validate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Contractor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7685"/>
                  </a:ext>
                </a:extLst>
              </a:tr>
              <a:tr h="1403103">
                <a:tc>
                  <a:txBody>
                    <a:bodyPr/>
                    <a:lstStyle/>
                    <a:p>
                      <a:r>
                        <a:rPr lang="es-ES" dirty="0" err="1"/>
                        <a:t>Vacuum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quality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 </a:t>
                      </a:r>
                      <a:r>
                        <a:rPr lang="es-ES" dirty="0" err="1"/>
                        <a:t>vacuum</a:t>
                      </a:r>
                      <a:r>
                        <a:rPr lang="es-ES" dirty="0"/>
                        <a:t> control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be done </a:t>
                      </a:r>
                      <a:r>
                        <a:rPr lang="es-ES" dirty="0" err="1"/>
                        <a:t>by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contractor</a:t>
                      </a:r>
                      <a:r>
                        <a:rPr lang="es-ES" dirty="0"/>
                        <a:t> after </a:t>
                      </a:r>
                      <a:r>
                        <a:rPr lang="es-ES" dirty="0" err="1"/>
                        <a:t>fabrication</a:t>
                      </a:r>
                      <a:r>
                        <a:rPr lang="es-ES" dirty="0"/>
                        <a:t>. ESS-Bilbao </a:t>
                      </a:r>
                      <a:r>
                        <a:rPr lang="es-ES" dirty="0" err="1"/>
                        <a:t>could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repeat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vacuum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tests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validate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r>
                        <a:rPr lang="es-ES" dirty="0"/>
                        <a:t>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Contractor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65785"/>
                  </a:ext>
                </a:extLst>
              </a:tr>
              <a:tr h="613857">
                <a:tc>
                  <a:txBody>
                    <a:bodyPr/>
                    <a:lstStyle/>
                    <a:p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instrument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be </a:t>
                      </a:r>
                      <a:r>
                        <a:rPr lang="es-ES" dirty="0" err="1"/>
                        <a:t>deliver</a:t>
                      </a:r>
                      <a:r>
                        <a:rPr lang="es-ES" dirty="0"/>
                        <a:t> in a </a:t>
                      </a:r>
                      <a:r>
                        <a:rPr lang="es-ES" dirty="0" err="1"/>
                        <a:t>vessel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with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Nitrogen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overpressure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10mbar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Contractor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12016"/>
                  </a:ext>
                </a:extLst>
              </a:tr>
              <a:tr h="876939">
                <a:tc>
                  <a:txBody>
                    <a:bodyPr/>
                    <a:lstStyle/>
                    <a:p>
                      <a:r>
                        <a:rPr lang="es-ES" dirty="0" err="1"/>
                        <a:t>Irradiation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damage</a:t>
                      </a:r>
                      <a:r>
                        <a:rPr lang="es-ES" dirty="0"/>
                        <a:t> in TZM </a:t>
                      </a:r>
                      <a:r>
                        <a:rPr lang="es-ES" dirty="0" err="1"/>
                        <a:t>plate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Define a </a:t>
                      </a:r>
                      <a:r>
                        <a:rPr lang="es-ES" dirty="0" err="1"/>
                        <a:t>limit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operation</a:t>
                      </a:r>
                      <a:r>
                        <a:rPr lang="es-ES" dirty="0"/>
                        <a:t> (88 MW/m</a:t>
                      </a:r>
                      <a:r>
                        <a:rPr lang="es-ES" baseline="30000" dirty="0"/>
                        <a:t>2</a:t>
                      </a:r>
                      <a:r>
                        <a:rPr lang="es-ES" dirty="0"/>
                        <a:t>).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Avoid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operation</a:t>
                      </a:r>
                      <a:r>
                        <a:rPr lang="es-ES" dirty="0"/>
                        <a:t> in off-</a:t>
                      </a:r>
                      <a:r>
                        <a:rPr lang="es-ES" dirty="0" err="1"/>
                        <a:t>design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conditions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Define a </a:t>
                      </a:r>
                      <a:r>
                        <a:rPr lang="es-ES" dirty="0" err="1"/>
                        <a:t>maintenance</a:t>
                      </a:r>
                      <a:r>
                        <a:rPr lang="es-ES" dirty="0"/>
                        <a:t> plan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product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21406"/>
                  </a:ext>
                </a:extLst>
              </a:tr>
              <a:tr h="876939">
                <a:tc>
                  <a:txBody>
                    <a:bodyPr/>
                    <a:lstStyle/>
                    <a:p>
                      <a:r>
                        <a:rPr lang="es-ES" dirty="0" err="1"/>
                        <a:t>Delivered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system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not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provide</a:t>
                      </a:r>
                      <a:r>
                        <a:rPr lang="es-ES" dirty="0"/>
                        <a:t> full </a:t>
                      </a:r>
                      <a:r>
                        <a:rPr lang="es-ES" dirty="0" err="1"/>
                        <a:t>functionality</a:t>
                      </a:r>
                      <a:r>
                        <a:rPr lang="es-ES" dirty="0"/>
                        <a:t>. 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Bilbao </a:t>
                      </a:r>
                      <a:r>
                        <a:rPr lang="es-ES" dirty="0" err="1"/>
                        <a:t>proposed</a:t>
                      </a:r>
                      <a:r>
                        <a:rPr lang="es-ES" baseline="0" dirty="0"/>
                        <a:t> to </a:t>
                      </a:r>
                      <a:r>
                        <a:rPr lang="es-ES" baseline="0" dirty="0" err="1"/>
                        <a:t>provide</a:t>
                      </a:r>
                      <a:r>
                        <a:rPr lang="es-ES" baseline="0" dirty="0"/>
                        <a:t> a full </a:t>
                      </a:r>
                      <a:r>
                        <a:rPr lang="es-ES" baseline="0" dirty="0" err="1"/>
                        <a:t>integrated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system</a:t>
                      </a:r>
                      <a:r>
                        <a:rPr lang="es-ES" baseline="0" dirty="0"/>
                        <a:t>. </a:t>
                      </a:r>
                      <a:r>
                        <a:rPr lang="es-ES" baseline="0" dirty="0" err="1"/>
                        <a:t>This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option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was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rejected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by</a:t>
                      </a:r>
                      <a:r>
                        <a:rPr lang="es-ES" baseline="0" dirty="0"/>
                        <a:t> ESS.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065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B99B-3567-4C30-9C1D-785A01014A38}" type="slidenum">
              <a:t>45</a:t>
            </a:fld>
            <a:endParaRPr lang="en-IN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IN" dirty="0"/>
              <a:t>Delivery Calendar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90DEFE-3D4C-4D07-838C-388B185D3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05863"/>
              </p:ext>
            </p:extLst>
          </p:nvPr>
        </p:nvGraphicFramePr>
        <p:xfrm>
          <a:off x="360000" y="2191448"/>
          <a:ext cx="9360000" cy="468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464">
                  <a:extLst>
                    <a:ext uri="{9D8B030D-6E8A-4147-A177-3AD203B41FA5}">
                      <a16:colId xmlns:a16="http://schemas.microsoft.com/office/drawing/2014/main" val="4242787595"/>
                    </a:ext>
                  </a:extLst>
                </a:gridCol>
                <a:gridCol w="2628536">
                  <a:extLst>
                    <a:ext uri="{9D8B030D-6E8A-4147-A177-3AD203B41FA5}">
                      <a16:colId xmlns:a16="http://schemas.microsoft.com/office/drawing/2014/main" val="1626791406"/>
                    </a:ext>
                  </a:extLst>
                </a:gridCol>
              </a:tblGrid>
              <a:tr h="411869">
                <a:tc>
                  <a:txBody>
                    <a:bodyPr/>
                    <a:lstStyle/>
                    <a:p>
                      <a:r>
                        <a:rPr lang="es-ES" sz="2800" dirty="0" err="1"/>
                        <a:t>Aceptance</a:t>
                      </a:r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Milestone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24431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Contract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Formalization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T0 (</a:t>
                      </a:r>
                      <a:r>
                        <a:rPr lang="es-ES" dirty="0" err="1"/>
                        <a:t>Kick</a:t>
                      </a:r>
                      <a:r>
                        <a:rPr lang="es-ES" dirty="0"/>
                        <a:t>-Off meeting 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65662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Blueprints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T1 = T0 + 1 </a:t>
                      </a:r>
                      <a:r>
                        <a:rPr lang="es-ES" dirty="0" err="1"/>
                        <a:t>month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325394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Acceptance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Blueprints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T2 = T1 + 1 </a:t>
                      </a:r>
                      <a:r>
                        <a:rPr lang="es-ES" dirty="0" err="1"/>
                        <a:t>month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15067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/>
                        <a:t>Manufacture and </a:t>
                      </a:r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Scraper</a:t>
                      </a:r>
                      <a:r>
                        <a:rPr lang="es-ES" dirty="0"/>
                        <a:t> 1 and </a:t>
                      </a:r>
                      <a:r>
                        <a:rPr lang="es-ES" dirty="0" err="1"/>
                        <a:t>Verification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Documents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T3 = T2 + 2 </a:t>
                      </a:r>
                      <a:r>
                        <a:rPr lang="es-ES" dirty="0" err="1"/>
                        <a:t>months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60562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Acceptance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Scraper</a:t>
                      </a:r>
                      <a:r>
                        <a:rPr lang="es-E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T4 = T3 + 1 </a:t>
                      </a:r>
                      <a:r>
                        <a:rPr lang="es-ES" dirty="0" err="1"/>
                        <a:t>month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94764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Manufacture and </a:t>
                      </a:r>
                      <a:r>
                        <a:rPr lang="es-ES" dirty="0" err="1"/>
                        <a:t>delivery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Scraper</a:t>
                      </a:r>
                      <a:r>
                        <a:rPr lang="es-ES" dirty="0"/>
                        <a:t> 2, 3, 4, 5 and 6 and </a:t>
                      </a:r>
                      <a:r>
                        <a:rPr lang="es-ES" dirty="0" err="1"/>
                        <a:t>Verification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Documents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T5 = T4 + 4 </a:t>
                      </a:r>
                      <a:r>
                        <a:rPr lang="es-ES" dirty="0" err="1"/>
                        <a:t>months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37188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dirty="0" err="1"/>
                        <a:t>Acceptance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Scraper</a:t>
                      </a:r>
                      <a:r>
                        <a:rPr lang="es-ES" dirty="0"/>
                        <a:t> 2, 3, 4, 5 and 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T6 = T5 + 2 </a:t>
                      </a:r>
                      <a:r>
                        <a:rPr lang="es-ES" dirty="0" err="1"/>
                        <a:t>months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78510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Scraper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verifications</a:t>
                      </a:r>
                      <a:r>
                        <a:rPr lang="es-ES" dirty="0"/>
                        <a:t> and control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integration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T7 = T6 + 3 </a:t>
                      </a:r>
                      <a:r>
                        <a:rPr lang="es-ES" dirty="0" err="1"/>
                        <a:t>months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r>
                        <a:rPr lang="es-ES" b="1" dirty="0"/>
                        <a:t>Total </a:t>
                      </a:r>
                      <a:r>
                        <a:rPr lang="es-ES" b="1" dirty="0" err="1"/>
                        <a:t>duration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14 </a:t>
                      </a:r>
                      <a:r>
                        <a:rPr lang="es-ES" b="1" dirty="0" err="1"/>
                        <a:t>months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5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345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ED3828-90AE-40F6-8F65-4D2E4A0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000" lvl="0">
              <a:spcBef>
                <a:spcPts val="0"/>
              </a:spcBef>
              <a:spcAft>
                <a:spcPts val="1414"/>
              </a:spcAft>
              <a:buNone/>
            </a:pPr>
            <a:r>
              <a:rPr lang="en-IN" sz="4000" b="0" dirty="0">
                <a:solidFill>
                  <a:sysClr val="windowText" lastClr="000000"/>
                </a:solidFill>
                <a:latin typeface="Calibri"/>
                <a:cs typeface="Tahoma" pitchFamily="2"/>
              </a:rPr>
              <a:t>Thank you for your attention</a:t>
            </a:r>
            <a:endParaRPr lang="en-GB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E0995F-A49C-4E1A-A1EF-6267C7FF711D}" type="slidenum">
              <a:rPr/>
              <a:pPr lvl="0"/>
              <a:t>46</a:t>
            </a:fld>
            <a:endParaRPr lang="en-IN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0B8AF5-B242-410A-BCB7-9972CDD7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92" y="4571925"/>
            <a:ext cx="2524245" cy="2556914"/>
          </a:xfrm>
          <a:prstGeom prst="rect">
            <a:avLst/>
          </a:prstGeom>
        </p:spPr>
      </p:pic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5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522B2-F144-4E7A-BD49-05E64500B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403573"/>
            <a:ext cx="8208912" cy="328480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E6E5B8-F4A7-4768-AA53-124D528CB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45" y="4611003"/>
            <a:ext cx="2391390" cy="257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F59DB-D424-44A7-A238-51021651D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668" y="4624021"/>
            <a:ext cx="2364819" cy="25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279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6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E9DA2-6D66-4D85-A6B2-761B72421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424" y="2304678"/>
            <a:ext cx="2666943" cy="291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151">
            <a:extLst>
              <a:ext uri="{FF2B5EF4-FFF2-40B4-BE49-F238E27FC236}">
                <a16:creationId xmlns:a16="http://schemas.microsoft.com/office/drawing/2014/main" id="{2A5446C5-7C7C-4691-B92C-2C35D97DBC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704" y="5258573"/>
            <a:ext cx="1656080" cy="2265680"/>
          </a:xfrm>
          <a:prstGeom prst="snip1Rect">
            <a:avLst>
              <a:gd name="adj" fmla="val 28745"/>
            </a:avLst>
          </a:prstGeom>
          <a:noFill/>
          <a:ln>
            <a:noFill/>
          </a:ln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9C89A027-25E3-42E3-99CA-AFB8943367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1" t="74524" r="6249" b="1440"/>
          <a:stretch/>
        </p:blipFill>
        <p:spPr bwMode="auto">
          <a:xfrm>
            <a:off x="5422362" y="5263802"/>
            <a:ext cx="2210342" cy="24044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EACA86-2EEE-44DA-8925-C86E0319CF66}"/>
              </a:ext>
            </a:extLst>
          </p:cNvPr>
          <p:cNvSpPr txBox="1"/>
          <p:nvPr/>
        </p:nvSpPr>
        <p:spPr>
          <a:xfrm>
            <a:off x="935856" y="1483265"/>
            <a:ext cx="26779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Technical Design</a:t>
            </a:r>
          </a:p>
          <a:p>
            <a:pPr algn="ctr"/>
            <a:r>
              <a:rPr lang="en-GB" sz="2400" dirty="0"/>
              <a:t>(MEBT-BI-SC91)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0F62D-B555-445B-8DD3-EF3D4109380D}"/>
              </a:ext>
            </a:extLst>
          </p:cNvPr>
          <p:cNvSpPr txBox="1"/>
          <p:nvPr/>
        </p:nvSpPr>
        <p:spPr>
          <a:xfrm>
            <a:off x="5904408" y="1475581"/>
            <a:ext cx="35355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Technical Prescriptions</a:t>
            </a:r>
          </a:p>
          <a:p>
            <a:pPr algn="ctr"/>
            <a:r>
              <a:rPr lang="en-GB" sz="2400" dirty="0"/>
              <a:t>(MEBT-BI-SC90)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5BF21-C29C-41D9-A80A-9004EB3B5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8" y="3154827"/>
            <a:ext cx="4832123" cy="3293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657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EA9D-C126-4D45-B1C6-FE22A142C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39999"/>
            <a:ext cx="9360000" cy="5652205"/>
          </a:xfrm>
        </p:spPr>
        <p:txBody>
          <a:bodyPr/>
          <a:lstStyle/>
          <a:p>
            <a:r>
              <a:rPr lang="en-GB" sz="2400" dirty="0"/>
              <a:t>TZM has been chosen as the material for the scrappers. </a:t>
            </a:r>
          </a:p>
          <a:p>
            <a:r>
              <a:rPr lang="en-GB" sz="2400" dirty="0"/>
              <a:t>TZM capabilities to withstand thermal shock are similar to tungsten while it is easier to machine.</a:t>
            </a:r>
          </a:p>
          <a:p>
            <a:r>
              <a:rPr lang="en-GB" sz="2400" dirty="0"/>
              <a:t>Compared with graphite, TZM do not have proton-material interaction that forms carbides as the case of graphite.</a:t>
            </a:r>
          </a:p>
          <a:p>
            <a:r>
              <a:rPr lang="en-GB" sz="2400" dirty="0"/>
              <a:t>MEBT-BI-SC91 Technical Design of the MEBT Scrappers</a:t>
            </a:r>
          </a:p>
          <a:p>
            <a:pPr lvl="1"/>
            <a:r>
              <a:rPr lang="en-GB" sz="2000" dirty="0"/>
              <a:t>G. Bakedano, “Basic Scraper Thermomechanical Analysis,” ESS-Bilbao, Internal ESS-Bilbao MEBT-BI-SC02, Sep. 2016.</a:t>
            </a:r>
          </a:p>
          <a:p>
            <a:pPr lvl="1"/>
            <a:r>
              <a:rPr lang="en-GB" sz="2000" dirty="0"/>
              <a:t>M. </a:t>
            </a:r>
            <a:r>
              <a:rPr lang="en-GB" sz="2000" dirty="0" err="1"/>
              <a:t>Magan</a:t>
            </a:r>
            <a:r>
              <a:rPr lang="en-GB" sz="2000" dirty="0"/>
              <a:t> and I. Bustinduy, “Basic Scrapper Beam Design analysis,” ESS-Bilbao, Internal ESS-Bilbao MEBT-BI-SC01, Jan. 2016.</a:t>
            </a:r>
          </a:p>
          <a:p>
            <a:pPr lvl="1"/>
            <a:r>
              <a:rPr lang="en-GB" sz="2000" dirty="0"/>
              <a:t>M. </a:t>
            </a:r>
            <a:r>
              <a:rPr lang="en-GB" sz="2000" dirty="0" err="1"/>
              <a:t>Magan</a:t>
            </a:r>
            <a:r>
              <a:rPr lang="en-GB" sz="2000" dirty="0"/>
              <a:t> et al. “Conceptual calculations and proposal for the ESS Beam Scrappers”, Internal ESS-Bilbao Feb 2013.</a:t>
            </a:r>
          </a:p>
          <a:p>
            <a:r>
              <a:rPr lang="en-GB" sz="2400" dirty="0"/>
              <a:t>MEBT-BI-SC90 Index Of Specific Technical Prescriptions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50575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L4 Requirements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EDC4-4E4C-4302-A734-A3AF9BEB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L4_MEBT_ID_20161101_ID.xlsx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8</a:t>
            </a:fld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D2963D-C759-4982-B590-76253621D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2004"/>
              </p:ext>
            </p:extLst>
          </p:nvPr>
        </p:nvGraphicFramePr>
        <p:xfrm>
          <a:off x="506000" y="2051645"/>
          <a:ext cx="928684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1260892">
                  <a:extLst>
                    <a:ext uri="{9D8B030D-6E8A-4147-A177-3AD203B41FA5}">
                      <a16:colId xmlns:a16="http://schemas.microsoft.com/office/drawing/2014/main" val="3315441029"/>
                    </a:ext>
                  </a:extLst>
                </a:gridCol>
                <a:gridCol w="2769364">
                  <a:extLst>
                    <a:ext uri="{9D8B030D-6E8A-4147-A177-3AD203B41FA5}">
                      <a16:colId xmlns:a16="http://schemas.microsoft.com/office/drawing/2014/main" val="179529846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7215565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-37465"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User Defined ID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483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MEBT-L4-ID-010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collimator: collimation peak power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jaw of the beam scraper shall be able to withstand a minimum peak power of 625 W for the nominal beam duty cycle and pulse length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923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NEW (20161010)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collimator: beam size at the collimator 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calculations for the design optimization shall consider a proton beam whose distribution is Gaussian on the projection of both horizontal and vertical plane with transverse sizes given by a sigma of 0.9 mm.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22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MEBT-L4-ID-020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collimator:  number and 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Scrapers shall be placed at 3 different locations in the MEBT based on the integrated lattice design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77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MEBT-L4-ID-030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collimator: position adjustment precision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scraper jaw transverse position adjustment resolution shall be better than ±50 µm.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345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MEBT-L4-ID-040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collimator: charge measurement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scraper jaw shall be instrumented such as to measure a minimum charge of 1 nano-Coulomb integrated over a period of 50 micro second*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77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MEBT-L4-ID-050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collimator: jaw translation range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scraper jaw shall be movable independently such that its lower part can be located between 2.8 and 20 mm with respect to the beam axis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0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514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 dirty="0"/>
              <a:t>Design Conditions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80C4A7-8DA8-411C-AF97-CE3C5393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08" y="6919986"/>
            <a:ext cx="9360000" cy="676275"/>
          </a:xfrm>
        </p:spPr>
        <p:txBody>
          <a:bodyPr/>
          <a:lstStyle/>
          <a:p>
            <a:pPr marL="108000" indent="0">
              <a:spcAft>
                <a:spcPts val="0"/>
              </a:spcAft>
              <a:buNone/>
            </a:pPr>
            <a:r>
              <a:rPr lang="en-GB" sz="1800" dirty="0"/>
              <a:t>* Beam conditions from MEBT 2015 v0c Layout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9</a:t>
            </a:fld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4F9DDD-F01F-427F-8407-AF526C5BA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44099"/>
              </p:ext>
            </p:extLst>
          </p:nvPr>
        </p:nvGraphicFramePr>
        <p:xfrm>
          <a:off x="1367904" y="1416807"/>
          <a:ext cx="7200800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228249250"/>
                    </a:ext>
                  </a:extLst>
                </a:gridCol>
                <a:gridCol w="678324">
                  <a:extLst>
                    <a:ext uri="{9D8B030D-6E8A-4147-A177-3AD203B41FA5}">
                      <a16:colId xmlns:a16="http://schemas.microsoft.com/office/drawing/2014/main" val="3763220106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71122236"/>
                    </a:ext>
                  </a:extLst>
                </a:gridCol>
                <a:gridCol w="1308735">
                  <a:extLst>
                    <a:ext uri="{9D8B030D-6E8A-4147-A177-3AD203B41FA5}">
                      <a16:colId xmlns:a16="http://schemas.microsoft.com/office/drawing/2014/main" val="478125592"/>
                    </a:ext>
                  </a:extLst>
                </a:gridCol>
                <a:gridCol w="2207934">
                  <a:extLst>
                    <a:ext uri="{9D8B030D-6E8A-4147-A177-3AD203B41FA5}">
                      <a16:colId xmlns:a16="http://schemas.microsoft.com/office/drawing/2014/main" val="61190428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3131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Proton Energy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MeV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9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Intensity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862 mm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2227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Frequency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Hz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i="1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1.813 mm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165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Pulse Duration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μ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i="1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3.251 mm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620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14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Scrapping Requirement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%/blade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2324 mm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9086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Scrapping Peak Power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W/blade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i="1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3.114 mm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917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Scrapping Average Power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W/blade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i="1" kern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3.853 mm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2603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Scrapper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01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Design Beam Size ( </a:t>
                      </a:r>
                      <a:r>
                        <a:rPr lang="en-GB" sz="1200" i="1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3536 mm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2437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Design Beam Size ( </a:t>
                      </a:r>
                      <a:r>
                        <a:rPr lang="en-GB" sz="1200" i="1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i="1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2.548 mm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655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i="1" kern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0.986 mm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666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00C6CE9-8CAE-4BFE-B753-91D01AF3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67" y="3875233"/>
            <a:ext cx="5435541" cy="30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14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SS-Bilba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-Bilba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-Bilba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2459</Words>
  <Application>Microsoft Office PowerPoint</Application>
  <PresentationFormat>Personalizado</PresentationFormat>
  <Paragraphs>714</Paragraphs>
  <Slides>46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8" baseType="lpstr">
      <vt:lpstr>Arial</vt:lpstr>
      <vt:lpstr>Berlin Sans FB Demi</vt:lpstr>
      <vt:lpstr>Calibri</vt:lpstr>
      <vt:lpstr>Cambria Math</vt:lpstr>
      <vt:lpstr>DejaVu Sans</vt:lpstr>
      <vt:lpstr>Lohit Hindi</vt:lpstr>
      <vt:lpstr>StarSymbol</vt:lpstr>
      <vt:lpstr>Tahoma</vt:lpstr>
      <vt:lpstr>Times New Roman</vt:lpstr>
      <vt:lpstr>Trebuchet MS</vt:lpstr>
      <vt:lpstr>ESS-Bilbao</vt:lpstr>
      <vt:lpstr>ESS-Bilbao1</vt:lpstr>
      <vt:lpstr>MEBT Scraper Critical Design Review</vt:lpstr>
      <vt:lpstr>Summary</vt:lpstr>
      <vt:lpstr>MEBT Scraper Technical Design (aka Collimator)</vt:lpstr>
      <vt:lpstr>Technical Design Summary</vt:lpstr>
      <vt:lpstr>Introduction</vt:lpstr>
      <vt:lpstr>Introduction</vt:lpstr>
      <vt:lpstr>Introduction</vt:lpstr>
      <vt:lpstr>L4 Requirements  </vt:lpstr>
      <vt:lpstr>Design Conditions</vt:lpstr>
      <vt:lpstr>Model Description</vt:lpstr>
      <vt:lpstr>Position Estimation</vt:lpstr>
      <vt:lpstr>Transient effects</vt:lpstr>
      <vt:lpstr>Transient Effects</vt:lpstr>
      <vt:lpstr>Cooling System</vt:lpstr>
      <vt:lpstr>Steady State Operation</vt:lpstr>
      <vt:lpstr>Steady State Operation</vt:lpstr>
      <vt:lpstr>Vessel Irradiation</vt:lpstr>
      <vt:lpstr>Fatigue Analysis</vt:lpstr>
      <vt:lpstr>Technical Design Conclusions</vt:lpstr>
      <vt:lpstr>MEBT Scraper Technical Prescriptions</vt:lpstr>
      <vt:lpstr>Introduction</vt:lpstr>
      <vt:lpstr>MEBT View</vt:lpstr>
      <vt:lpstr>Scraper Vessel Integration</vt:lpstr>
      <vt:lpstr>Vessel MEBT-SC-2000-ESS</vt:lpstr>
      <vt:lpstr>Vessel MEBT-SC-2000-ESS</vt:lpstr>
      <vt:lpstr>Scraper mechanical design</vt:lpstr>
      <vt:lpstr>Scraper mechanical design</vt:lpstr>
      <vt:lpstr>Blade mechanical design</vt:lpstr>
      <vt:lpstr>Blade mechanical design</vt:lpstr>
      <vt:lpstr>Blade mechanical design</vt:lpstr>
      <vt:lpstr>Actuator mechanical design</vt:lpstr>
      <vt:lpstr>Scraper Cabling</vt:lpstr>
      <vt:lpstr>Scraper actuator – Cabling</vt:lpstr>
      <vt:lpstr>Scraper actuator –  Patch Panel</vt:lpstr>
      <vt:lpstr>MEBT Scraper BASIC Control</vt:lpstr>
      <vt:lpstr>Presentación de PowerPoint</vt:lpstr>
      <vt:lpstr>Presentación de PowerPoint</vt:lpstr>
      <vt:lpstr>Presentación de PowerPoint</vt:lpstr>
      <vt:lpstr>Presentación de PowerPoint</vt:lpstr>
      <vt:lpstr>Tests, Risks and Delivery Calendar</vt:lpstr>
      <vt:lpstr>Contractor Tests (FAT)</vt:lpstr>
      <vt:lpstr>ESS-Bilbao Acceptance Plan</vt:lpstr>
      <vt:lpstr>ESS-Bilbao Verification Plan</vt:lpstr>
      <vt:lpstr>Risks</vt:lpstr>
      <vt:lpstr>Delivery Calendar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Bilbao template</dc:title>
  <dc:subject>A neat professional presentation template with summary</dc:subject>
  <dc:creator>arodriguez</dc:creator>
  <cp:keywords>presentation,template,official,formal,informal</cp:keywords>
  <dc:description>A presentation by Avinash Joshi released under GPL3. Anyone is free to use, modify and republish the work :)
http://avinashjoshi.co.in</dc:description>
  <cp:lastModifiedBy>AVizcaino</cp:lastModifiedBy>
  <cp:revision>566</cp:revision>
  <dcterms:created xsi:type="dcterms:W3CDTF">2015-10-01T15:58:07Z</dcterms:created>
  <dcterms:modified xsi:type="dcterms:W3CDTF">2017-07-11T12:19:57Z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/>
  </property>
  <property fmtid="{D5CDD505-2E9C-101B-9397-08002B2CF9AE}" pid="3" name="License">
    <vt:lpwstr>GPL3</vt:lpwstr>
  </property>
  <property fmtid="{D5CDD505-2E9C-101B-9397-08002B2CF9AE}" pid="4" name="Website">
    <vt:lpwstr/>
  </property>
</Properties>
</file>