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4" r:id="rId2"/>
  </p:sldMasterIdLst>
  <p:notesMasterIdLst>
    <p:notesMasterId r:id="rId29"/>
  </p:notesMasterIdLst>
  <p:sldIdLst>
    <p:sldId id="256" r:id="rId3"/>
    <p:sldId id="281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2" r:id="rId15"/>
    <p:sldId id="273" r:id="rId16"/>
    <p:sldId id="271" r:id="rId17"/>
    <p:sldId id="274" r:id="rId18"/>
    <p:sldId id="275" r:id="rId19"/>
    <p:sldId id="276" r:id="rId20"/>
    <p:sldId id="278" r:id="rId21"/>
    <p:sldId id="280" r:id="rId22"/>
    <p:sldId id="282" r:id="rId23"/>
    <p:sldId id="257" r:id="rId24"/>
    <p:sldId id="258" r:id="rId25"/>
    <p:sldId id="259" r:id="rId26"/>
    <p:sldId id="260" r:id="rId27"/>
    <p:sldId id="283" r:id="rId28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99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90" autoAdjust="0"/>
    <p:restoredTop sz="86445" autoAdjust="0"/>
  </p:normalViewPr>
  <p:slideViewPr>
    <p:cSldViewPr>
      <p:cViewPr varScale="1">
        <p:scale>
          <a:sx n="84" d="100"/>
          <a:sy n="84" d="100"/>
        </p:scale>
        <p:origin x="-1181" y="-72"/>
      </p:cViewPr>
      <p:guideLst>
        <p:guide orient="horz" pos="371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2017-07-13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>
                <a:solidFill>
                  <a:prstClr val="black"/>
                </a:solidFill>
              </a:rPr>
              <a:pPr/>
              <a:t>3</a:t>
            </a:fld>
            <a:endParaRPr lang="sv-S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516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Remember: eye pattern</a:t>
            </a:r>
          </a:p>
          <a:p>
            <a:r>
              <a:rPr lang="en-US" dirty="0" smtClean="0"/>
              <a:t>14 Hz will be generated internally in the EVG.</a:t>
            </a:r>
            <a:r>
              <a:rPr lang="en-US" baseline="0" dirty="0" smtClean="0"/>
              <a:t> De facto decision.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>
                <a:solidFill>
                  <a:prstClr val="black"/>
                </a:solidFill>
              </a:rPr>
              <a:pPr/>
              <a:t>7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919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>
                <a:solidFill>
                  <a:prstClr val="black"/>
                </a:solidFill>
              </a:rPr>
              <a:pPr/>
              <a:t>8</a:t>
            </a:fld>
            <a:endParaRPr lang="sv-S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432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>
                <a:solidFill>
                  <a:prstClr val="black"/>
                </a:solidFill>
              </a:rPr>
              <a:pPr/>
              <a:t>12</a:t>
            </a:fld>
            <a:endParaRPr lang="sv-S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IFC1411 can be</a:t>
            </a:r>
            <a:r>
              <a:rPr lang="en-GB" baseline="0" dirty="0" smtClean="0"/>
              <a:t> used with two FMCs! (i.e., both FMC slots are forward-facing)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>
                <a:solidFill>
                  <a:prstClr val="black"/>
                </a:solidFill>
              </a:rPr>
              <a:pPr/>
              <a:t>15</a:t>
            </a:fld>
            <a:endParaRPr lang="sv-S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P4P is Michael’s new Python</a:t>
            </a:r>
            <a:r>
              <a:rPr lang="en-US" baseline="0" dirty="0" smtClean="0"/>
              <a:t> support. </a:t>
            </a:r>
            <a:r>
              <a:rPr lang="en-US" baseline="0" dirty="0" err="1" smtClean="0"/>
              <a:t>pvaPy</a:t>
            </a:r>
            <a:r>
              <a:rPr lang="en-US" baseline="0" dirty="0" smtClean="0"/>
              <a:t> is another library that comes from Argonne Nat Lab. P4P seems to have a nicer API and better performance. Hopefully we will converge into one in the long run. Bob </a:t>
            </a:r>
            <a:r>
              <a:rPr lang="en-US" baseline="0" dirty="0" err="1" smtClean="0"/>
              <a:t>Dalesio’s</a:t>
            </a:r>
            <a:r>
              <a:rPr lang="en-US" baseline="0" dirty="0" smtClean="0"/>
              <a:t> (weak) recommendation was to use P4P (essentially meaning that it will be supported long term.)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>
                <a:solidFill>
                  <a:prstClr val="black"/>
                </a:solidFill>
              </a:rPr>
              <a:pPr/>
              <a:t>18</a:t>
            </a:fld>
            <a:endParaRPr lang="sv-S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474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2017-07-13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2017-07-13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2017-07-13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2017-07-13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noProof="0" smtClean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smtClean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13/07/2017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27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noProof="0" smtClean="0"/>
              <a:t>Click to edit Master text styles</a:t>
            </a:r>
          </a:p>
          <a:p>
            <a:pPr lvl="1"/>
            <a:r>
              <a:rPr lang="sv-SE" noProof="0" smtClean="0"/>
              <a:t>Second level</a:t>
            </a:r>
          </a:p>
          <a:p>
            <a:pPr lvl="2"/>
            <a:r>
              <a:rPr lang="sv-SE" noProof="0" smtClean="0"/>
              <a:t>Third level</a:t>
            </a:r>
          </a:p>
          <a:p>
            <a:pPr lvl="3"/>
            <a:r>
              <a:rPr lang="sv-SE" noProof="0" smtClean="0"/>
              <a:t>Fourth level</a:t>
            </a:r>
          </a:p>
          <a:p>
            <a:pPr lvl="4"/>
            <a:r>
              <a:rPr lang="sv-SE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13/07/2017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701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noProof="0" smtClean="0"/>
              <a:t>Click to edit Master text styles</a:t>
            </a:r>
          </a:p>
          <a:p>
            <a:pPr lvl="1"/>
            <a:r>
              <a:rPr lang="sv-SE" noProof="0" smtClean="0"/>
              <a:t>Second level</a:t>
            </a:r>
          </a:p>
          <a:p>
            <a:pPr lvl="2"/>
            <a:r>
              <a:rPr lang="sv-SE" noProof="0" smtClean="0"/>
              <a:t>Third level</a:t>
            </a:r>
          </a:p>
          <a:p>
            <a:pPr lvl="3"/>
            <a:r>
              <a:rPr lang="sv-SE" noProof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noProof="0" smtClean="0"/>
              <a:t>Click to edit Master text styles</a:t>
            </a:r>
          </a:p>
          <a:p>
            <a:pPr lvl="1"/>
            <a:r>
              <a:rPr lang="sv-SE" noProof="0" smtClean="0"/>
              <a:t>Second level</a:t>
            </a:r>
          </a:p>
          <a:p>
            <a:pPr lvl="2"/>
            <a:r>
              <a:rPr lang="sv-SE" noProof="0" smtClean="0"/>
              <a:t>Third level</a:t>
            </a:r>
          </a:p>
          <a:p>
            <a:pPr lvl="3"/>
            <a:r>
              <a:rPr lang="sv-SE" noProof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13/07/2017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57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noProof="0" smtClean="0"/>
              <a:t>Click to edit Master text styles</a:t>
            </a:r>
          </a:p>
          <a:p>
            <a:pPr lvl="1"/>
            <a:r>
              <a:rPr lang="sv-SE" noProof="0" smtClean="0"/>
              <a:t>Second level</a:t>
            </a:r>
          </a:p>
          <a:p>
            <a:pPr lvl="2"/>
            <a:r>
              <a:rPr lang="sv-SE" noProof="0" smtClean="0"/>
              <a:t>Third level</a:t>
            </a:r>
          </a:p>
          <a:p>
            <a:pPr lvl="3"/>
            <a:r>
              <a:rPr lang="sv-SE" noProof="0" smtClean="0"/>
              <a:t>Fourth level</a:t>
            </a:r>
          </a:p>
          <a:p>
            <a:pPr lvl="4"/>
            <a:r>
              <a:rPr lang="sv-SE" noProof="0" smtClean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noProof="0" smtClean="0"/>
              <a:t>Click to edit Master text styles</a:t>
            </a:r>
          </a:p>
          <a:p>
            <a:pPr lvl="1"/>
            <a:r>
              <a:rPr lang="sv-SE" noProof="0" smtClean="0"/>
              <a:t>Second level</a:t>
            </a:r>
          </a:p>
          <a:p>
            <a:pPr lvl="2"/>
            <a:r>
              <a:rPr lang="sv-SE" noProof="0" smtClean="0"/>
              <a:t>Third level</a:t>
            </a:r>
          </a:p>
          <a:p>
            <a:pPr lvl="3"/>
            <a:r>
              <a:rPr lang="sv-SE" noProof="0" smtClean="0"/>
              <a:t>Fourth level</a:t>
            </a:r>
          </a:p>
          <a:p>
            <a:pPr lvl="4"/>
            <a:r>
              <a:rPr lang="sv-SE" noProof="0" smtClean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13/07/2017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562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2017-07-13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13/07/2017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791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sz="4000" dirty="0" smtClean="0"/>
              <a:t>Integration of MEBT diagnostics</a:t>
            </a:r>
            <a:br>
              <a:rPr lang="sv-SE" sz="4000" dirty="0" smtClean="0"/>
            </a:br>
            <a:r>
              <a:rPr lang="sv-SE" sz="4000" dirty="0" smtClean="0"/>
              <a:t>to the ESS control system</a:t>
            </a:r>
            <a:endParaRPr lang="sv-SE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4124"/>
            <a:ext cx="6400800" cy="1084675"/>
          </a:xfrm>
        </p:spPr>
        <p:txBody>
          <a:bodyPr>
            <a:noAutofit/>
          </a:bodyPr>
          <a:lstStyle/>
          <a:p>
            <a:r>
              <a:rPr lang="sv-SE" sz="1400" dirty="0" smtClean="0">
                <a:solidFill>
                  <a:schemeClr val="bg1"/>
                </a:solidFill>
              </a:rPr>
              <a:t>Henrik Carling</a:t>
            </a:r>
          </a:p>
          <a:p>
            <a:r>
              <a:rPr lang="sv-SE" sz="1400" dirty="0" smtClean="0">
                <a:solidFill>
                  <a:schemeClr val="bg1"/>
                </a:solidFill>
              </a:rPr>
              <a:t>Integrated Controls System Division</a:t>
            </a:r>
            <a:endParaRPr lang="sv-SE" sz="14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smtClean="0">
                <a:solidFill>
                  <a:srgbClr val="FFFFFF"/>
                </a:solidFill>
              </a:rPr>
              <a:t>www.europeanspallationsource.se</a:t>
            </a:r>
          </a:p>
          <a:p>
            <a:pPr algn="ctr"/>
            <a:r>
              <a:rPr lang="en-GB" sz="1400" dirty="0" smtClean="0">
                <a:solidFill>
                  <a:srgbClr val="FFFFFF"/>
                </a:solidFill>
              </a:rPr>
              <a:t>2017-07-12</a:t>
            </a: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platform (IFC/IOxOS) support from PSI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6955" t="1782" r="-11232" b="-1782"/>
          <a:stretch/>
        </p:blipFill>
        <p:spPr>
          <a:xfrm>
            <a:off x="-630146" y="1943835"/>
            <a:ext cx="4918183" cy="297032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96925" y="1763815"/>
            <a:ext cx="5175575" cy="4470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Scope of ICS Digital Platform in-kind project with PSI</a:t>
            </a: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1410/1420 </a:t>
            </a:r>
            <a:r>
              <a:rPr lang="en-US" dirty="0">
                <a:solidFill>
                  <a:prstClr val="black"/>
                </a:solidFill>
              </a:rPr>
              <a:t>test/</a:t>
            </a:r>
            <a:r>
              <a:rPr lang="en-US" dirty="0" err="1">
                <a:solidFill>
                  <a:prstClr val="black"/>
                </a:solidFill>
              </a:rPr>
              <a:t>devl</a:t>
            </a:r>
            <a:r>
              <a:rPr lang="en-US" dirty="0">
                <a:solidFill>
                  <a:prstClr val="black"/>
                </a:solidFill>
              </a:rPr>
              <a:t>. environment </a:t>
            </a:r>
            <a:r>
              <a:rPr lang="en-US" dirty="0" smtClean="0">
                <a:solidFill>
                  <a:prstClr val="black"/>
                </a:solidFill>
              </a:rPr>
              <a:t>setup</a:t>
            </a:r>
          </a:p>
          <a:p>
            <a:pPr marL="742950" lvl="1" indent="-285750">
              <a:spcBef>
                <a:spcPts val="300"/>
              </a:spcBef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1410 </a:t>
            </a:r>
            <a:r>
              <a:rPr lang="en-US" dirty="0">
                <a:solidFill>
                  <a:prstClr val="black"/>
                </a:solidFill>
              </a:rPr>
              <a:t>Prototype </a:t>
            </a:r>
            <a:r>
              <a:rPr lang="en-US" dirty="0" smtClean="0">
                <a:solidFill>
                  <a:prstClr val="black"/>
                </a:solidFill>
              </a:rPr>
              <a:t>tests</a:t>
            </a:r>
            <a:endParaRPr lang="en-US" dirty="0">
              <a:solidFill>
                <a:prstClr val="black"/>
              </a:solidFill>
            </a:endParaRPr>
          </a:p>
          <a:p>
            <a:pPr marL="742950" lvl="1" indent="-285750">
              <a:spcBef>
                <a:spcPts val="300"/>
              </a:spcBef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Procurement </a:t>
            </a:r>
            <a:r>
              <a:rPr lang="en-US" dirty="0">
                <a:solidFill>
                  <a:prstClr val="black"/>
                </a:solidFill>
              </a:rPr>
              <a:t>of </a:t>
            </a:r>
            <a:r>
              <a:rPr lang="en-US" dirty="0" smtClean="0">
                <a:solidFill>
                  <a:prstClr val="black"/>
                </a:solidFill>
              </a:rPr>
              <a:t>1410</a:t>
            </a:r>
            <a:endParaRPr lang="en-US" dirty="0">
              <a:solidFill>
                <a:prstClr val="black"/>
              </a:solidFill>
            </a:endParaRP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1420 </a:t>
            </a:r>
            <a:r>
              <a:rPr lang="en-US" dirty="0">
                <a:solidFill>
                  <a:prstClr val="black"/>
                </a:solidFill>
              </a:rPr>
              <a:t>prototype tests </a:t>
            </a:r>
            <a:endParaRPr lang="en-US" dirty="0" smtClean="0">
              <a:solidFill>
                <a:prstClr val="black"/>
              </a:solidFill>
            </a:endParaRPr>
          </a:p>
          <a:p>
            <a:pPr marL="742950" lvl="1" indent="-285750">
              <a:spcBef>
                <a:spcPts val="300"/>
              </a:spcBef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Porting </a:t>
            </a:r>
            <a:r>
              <a:rPr lang="en-US" dirty="0">
                <a:solidFill>
                  <a:prstClr val="black"/>
                </a:solidFill>
              </a:rPr>
              <a:t>FW &amp; SW packages (from IFC1210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</a:p>
          <a:p>
            <a:pPr marL="742950" lvl="1" indent="-285750">
              <a:spcBef>
                <a:spcPts val="300"/>
              </a:spcBef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Procurement </a:t>
            </a:r>
            <a:r>
              <a:rPr lang="en-US" dirty="0">
                <a:solidFill>
                  <a:prstClr val="black"/>
                </a:solidFill>
              </a:rPr>
              <a:t>of 1420 (1411 + DAQ 1430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endParaRPr lang="en-US" dirty="0">
              <a:solidFill>
                <a:prstClr val="black"/>
              </a:solidFill>
            </a:endParaRP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Series </a:t>
            </a:r>
            <a:r>
              <a:rPr lang="en-US" dirty="0" smtClean="0">
                <a:solidFill>
                  <a:prstClr val="black"/>
                </a:solidFill>
              </a:rPr>
              <a:t>production</a:t>
            </a:r>
            <a:endParaRPr lang="en-US" dirty="0">
              <a:solidFill>
                <a:prstClr val="black"/>
              </a:solidFill>
            </a:endParaRP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endParaRPr lang="en-US" dirty="0" smtClean="0">
              <a:solidFill>
                <a:prstClr val="black"/>
              </a:solidFill>
            </a:endParaRP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Software/firmware maturation </a:t>
            </a:r>
            <a:r>
              <a:rPr lang="en-US" dirty="0" smtClean="0">
                <a:solidFill>
                  <a:prstClr val="black"/>
                </a:solidFill>
              </a:rPr>
              <a:t>support</a:t>
            </a: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endParaRPr lang="en-US" dirty="0" smtClean="0">
              <a:solidFill>
                <a:prstClr val="black"/>
              </a:solidFill>
            </a:endParaRP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Integration </a:t>
            </a:r>
            <a:r>
              <a:rPr lang="en-US" dirty="0">
                <a:solidFill>
                  <a:prstClr val="black"/>
                </a:solidFill>
              </a:rPr>
              <a:t>support </a:t>
            </a: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endParaRPr lang="en-US" dirty="0" smtClean="0">
              <a:solidFill>
                <a:prstClr val="black"/>
              </a:solidFill>
            </a:endParaRP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Final </a:t>
            </a:r>
            <a:r>
              <a:rPr lang="en-US" dirty="0">
                <a:solidFill>
                  <a:prstClr val="black"/>
                </a:solidFill>
              </a:rPr>
              <a:t>reports </a:t>
            </a:r>
          </a:p>
        </p:txBody>
      </p:sp>
    </p:spTree>
    <p:extLst>
      <p:ext uri="{BB962C8B-B14F-4D97-AF65-F5344CB8AC3E}">
        <p14:creationId xmlns:p14="http://schemas.microsoft.com/office/powerpoint/2010/main" val="1048158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IFC_1410 board without FMC modules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25647" r="-25647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36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4"/>
          <p:cNvPicPr>
            <a:picLocks noChangeAspect="1"/>
          </p:cNvPicPr>
          <p:nvPr/>
        </p:nvPicPr>
        <p:blipFill>
          <a:blip r:embed="rId3"/>
          <a:srcRect l="-22091" r="-22091"/>
          <a:stretch>
            <a:fillRect/>
          </a:stretch>
        </p:blipFill>
        <p:spPr>
          <a:xfrm>
            <a:off x="457200" y="1600200"/>
            <a:ext cx="8229600" cy="45259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IFC1410 </a:t>
            </a:r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08104" y="1916832"/>
            <a:ext cx="1368152" cy="1800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BIS special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Mezzanine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(backside mounted)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88024" y="2024843"/>
            <a:ext cx="2160240" cy="1800200"/>
          </a:xfrm>
          <a:prstGeom prst="rect">
            <a:avLst/>
          </a:prstGeom>
          <a:solidFill>
            <a:schemeClr val="bg1">
              <a:lumMod val="65000"/>
              <a:alpha val="7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FMC slot #1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88024" y="4005064"/>
            <a:ext cx="2160240" cy="1800200"/>
          </a:xfrm>
          <a:prstGeom prst="rect">
            <a:avLst/>
          </a:prstGeom>
          <a:solidFill>
            <a:schemeClr val="bg1">
              <a:lumMod val="65000"/>
              <a:alpha val="7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FMC slot #2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628800"/>
            <a:ext cx="5616624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267744" y="1916832"/>
            <a:ext cx="4464496" cy="396044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35896" y="3356992"/>
            <a:ext cx="936104" cy="936104"/>
          </a:xfrm>
          <a:prstGeom prst="rect">
            <a:avLst/>
          </a:prstGeom>
          <a:solidFill>
            <a:schemeClr val="accent1">
              <a:alpha val="50000"/>
            </a:schemeClr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FPGA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</a:rPr>
              <a:t>Xilinx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</a:rPr>
              <a:t>KU040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71800" y="3284984"/>
            <a:ext cx="648072" cy="648072"/>
          </a:xfrm>
          <a:prstGeom prst="rect">
            <a:avLst/>
          </a:prstGeom>
          <a:solidFill>
            <a:schemeClr val="accent1">
              <a:alpha val="50000"/>
            </a:schemeClr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CPU</a:t>
            </a:r>
          </a:p>
        </p:txBody>
      </p:sp>
      <p:sp>
        <p:nvSpPr>
          <p:cNvPr id="14" name="Left-Up Arrow 13"/>
          <p:cNvSpPr/>
          <p:nvPr/>
        </p:nvSpPr>
        <p:spPr>
          <a:xfrm rot="10800000">
            <a:off x="3995936" y="2492895"/>
            <a:ext cx="720080" cy="864096"/>
          </a:xfrm>
          <a:prstGeom prst="lef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Left-Up Arrow 14"/>
          <p:cNvSpPr/>
          <p:nvPr/>
        </p:nvSpPr>
        <p:spPr>
          <a:xfrm rot="10800000" flipV="1">
            <a:off x="3923928" y="4293096"/>
            <a:ext cx="792088" cy="864096"/>
          </a:xfrm>
          <a:prstGeom prst="lef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31640" y="6323400"/>
            <a:ext cx="6575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BIS interface can also be implemented on a Rear Transition Module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00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8" grpId="1" animBg="1"/>
      <p:bldP spid="9" grpId="0" animBg="1"/>
      <p:bldP spid="9" grpId="1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IFC1420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38790"/>
            <a:ext cx="9072500" cy="490554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400" dirty="0" smtClean="0"/>
              <a:t>The IFC1420 is a specialized variant of IFC1410 consists of two parts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sz="2100" dirty="0" smtClean="0"/>
              <a:t>FMC </a:t>
            </a:r>
            <a:r>
              <a:rPr lang="en-US" sz="2100" dirty="0" smtClean="0"/>
              <a:t>carrier (IFC1411) </a:t>
            </a:r>
            <a:endParaRPr lang="en-US" sz="2100" dirty="0" smtClean="0"/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sz="2100" dirty="0"/>
              <a:t>M</a:t>
            </a:r>
            <a:r>
              <a:rPr lang="en-US" sz="2100" dirty="0" smtClean="0"/>
              <a:t>ezzanine </a:t>
            </a:r>
            <a:r>
              <a:rPr lang="en-US" sz="2100" dirty="0" smtClean="0"/>
              <a:t>ADC module (IFC1430</a:t>
            </a:r>
            <a:r>
              <a:rPr lang="en-US" sz="2100" dirty="0" smtClean="0"/>
              <a:t>) connecting to the RTM connector</a:t>
            </a:r>
            <a:endParaRPr lang="en-US" sz="2100" dirty="0" smtClean="0"/>
          </a:p>
          <a:p>
            <a:pPr lvl="2">
              <a:lnSpc>
                <a:spcPct val="120000"/>
              </a:lnSpc>
              <a:spcBef>
                <a:spcPts val="600"/>
              </a:spcBef>
            </a:pPr>
            <a:r>
              <a:rPr lang="en-US" sz="2100" dirty="0" smtClean="0"/>
              <a:t>ADC: 10 </a:t>
            </a:r>
            <a:r>
              <a:rPr lang="en-US" sz="2100" dirty="0"/>
              <a:t>channels @ 16 bits </a:t>
            </a:r>
            <a:r>
              <a:rPr lang="en-US" sz="2100" dirty="0" smtClean="0"/>
              <a:t>@ 250 </a:t>
            </a:r>
            <a:r>
              <a:rPr lang="en-US" sz="2100" dirty="0"/>
              <a:t>MSPS </a:t>
            </a:r>
            <a:endParaRPr lang="en-US" sz="2100" dirty="0" smtClean="0"/>
          </a:p>
          <a:p>
            <a:pPr lvl="2">
              <a:lnSpc>
                <a:spcPct val="120000"/>
              </a:lnSpc>
              <a:spcBef>
                <a:spcPts val="600"/>
              </a:spcBef>
            </a:pPr>
            <a:r>
              <a:rPr lang="en-US" sz="2100" dirty="0" smtClean="0"/>
              <a:t>DAC:  4 channels @ 16 bits @ 2.5 GSPS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sz="2100" dirty="0" smtClean="0"/>
              <a:t>The IFC1411 has two </a:t>
            </a:r>
            <a:r>
              <a:rPr lang="en-US" sz="2100" b="1" dirty="0" smtClean="0"/>
              <a:t>standard</a:t>
            </a:r>
            <a:r>
              <a:rPr lang="en-US" sz="2100" dirty="0" smtClean="0"/>
              <a:t> </a:t>
            </a:r>
            <a:r>
              <a:rPr lang="en-US" sz="2100" dirty="0" smtClean="0"/>
              <a:t>HPC/FMC </a:t>
            </a:r>
            <a:r>
              <a:rPr lang="en-US" sz="2100" dirty="0" smtClean="0"/>
              <a:t>slots </a:t>
            </a:r>
            <a:r>
              <a:rPr lang="en-US" sz="2100" dirty="0" smtClean="0"/>
              <a:t>where one can be used by the 1430</a:t>
            </a:r>
            <a:endParaRPr lang="en-US" sz="2100" dirty="0" smtClean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sz="2400" dirty="0" smtClean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400" dirty="0" smtClean="0"/>
              <a:t>In </a:t>
            </a:r>
            <a:r>
              <a:rPr lang="en-US" sz="2400" dirty="0" smtClean="0"/>
              <a:t>IFC1420 configuration, front plate space can still be used for a BIS </a:t>
            </a:r>
            <a:r>
              <a:rPr lang="en-US" sz="2400" dirty="0" smtClean="0"/>
              <a:t>mezzanine</a:t>
            </a:r>
            <a:endParaRPr lang="en-US" sz="2400" dirty="0" smtClean="0"/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sz="2100" dirty="0"/>
              <a:t>O</a:t>
            </a:r>
            <a:r>
              <a:rPr lang="en-US" sz="2100" dirty="0" smtClean="0"/>
              <a:t>ne FMC slot still remains free for use (SFP, additional ADCs, DI/O, </a:t>
            </a:r>
            <a:r>
              <a:rPr lang="is-IS" sz="2100" dirty="0" smtClean="0"/>
              <a:t>…)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is-IS" sz="2400" dirty="0" smtClean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is-IS" sz="2400" dirty="0" smtClean="0"/>
              <a:t>Other </a:t>
            </a:r>
            <a:r>
              <a:rPr lang="is-IS" sz="2400" dirty="0" smtClean="0"/>
              <a:t>specifications </a:t>
            </a:r>
            <a:r>
              <a:rPr lang="is-IS" sz="2400" dirty="0" smtClean="0"/>
              <a:t>similar to the IFC1410</a:t>
            </a:r>
            <a:endParaRPr lang="is-IS" sz="2400" dirty="0" smtClean="0"/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sz="2100" dirty="0" smtClean="0"/>
              <a:t>Differences obviously in the </a:t>
            </a:r>
            <a:r>
              <a:rPr lang="is-IS" sz="2100" dirty="0" smtClean="0"/>
              <a:t>digital </a:t>
            </a:r>
            <a:r>
              <a:rPr lang="is-IS" sz="2100" dirty="0" smtClean="0"/>
              <a:t>vs. </a:t>
            </a:r>
            <a:r>
              <a:rPr lang="en-US" sz="2100" dirty="0"/>
              <a:t>a</a:t>
            </a:r>
            <a:r>
              <a:rPr lang="is-IS" sz="2100" dirty="0" smtClean="0"/>
              <a:t>nalog  RTM interface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is-IS" sz="2100" dirty="0" smtClean="0"/>
              <a:t>Firmware and </a:t>
            </a:r>
            <a:r>
              <a:rPr lang="is-IS" sz="2100" dirty="0" smtClean="0"/>
              <a:t>software </a:t>
            </a:r>
            <a:r>
              <a:rPr lang="is-IS" sz="2100" dirty="0" smtClean="0"/>
              <a:t>very similar except some signal routing</a:t>
            </a:r>
            <a:endParaRPr lang="en-US" sz="1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52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IFC1411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505" r="-1226"/>
          <a:stretch/>
        </p:blipFill>
        <p:spPr>
          <a:xfrm>
            <a:off x="0" y="1448780"/>
            <a:ext cx="3468197" cy="288032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1" y="4352109"/>
            <a:ext cx="2430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With </a:t>
            </a:r>
            <a:r>
              <a:rPr lang="en-US" dirty="0" smtClean="0">
                <a:solidFill>
                  <a:prstClr val="black"/>
                </a:solidFill>
              </a:rPr>
              <a:t>heatsink mounted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9725" y="1449040"/>
            <a:ext cx="3455741" cy="29030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92082" y="4329100"/>
            <a:ext cx="3735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Without heatsink - similar to IFC1410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510" y="4959170"/>
            <a:ext cx="8478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IFC1411 has an analog </a:t>
            </a:r>
            <a:r>
              <a:rPr lang="en-US" dirty="0" smtClean="0">
                <a:solidFill>
                  <a:prstClr val="black"/>
                </a:solidFill>
              </a:rPr>
              <a:t>mezzanine </a:t>
            </a:r>
            <a:r>
              <a:rPr lang="en-US" dirty="0" smtClean="0">
                <a:solidFill>
                  <a:prstClr val="black"/>
                </a:solidFill>
              </a:rPr>
              <a:t>connector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For </a:t>
            </a:r>
            <a:r>
              <a:rPr lang="en-US" dirty="0" smtClean="0">
                <a:solidFill>
                  <a:prstClr val="black"/>
                </a:solidFill>
              </a:rPr>
              <a:t>signals from Zone 3 to the DAQ_1430 mezzanine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6479" y="5845787"/>
            <a:ext cx="8685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DAQ1430 </a:t>
            </a:r>
            <a:r>
              <a:rPr lang="en-US" dirty="0" smtClean="0">
                <a:solidFill>
                  <a:prstClr val="black"/>
                </a:solidFill>
              </a:rPr>
              <a:t>is functionally equivalent to an </a:t>
            </a:r>
            <a:r>
              <a:rPr lang="en-US" dirty="0" smtClean="0">
                <a:solidFill>
                  <a:prstClr val="black"/>
                </a:solidFill>
              </a:rPr>
              <a:t>ADC3110 FMC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Except </a:t>
            </a:r>
            <a:r>
              <a:rPr lang="en-US" dirty="0" smtClean="0">
                <a:solidFill>
                  <a:prstClr val="black"/>
                </a:solidFill>
              </a:rPr>
              <a:t>for having 10 ADC and 2 DAC channels (instead of 8 CH ADC).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44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IFC1420 layout overview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687" r="-109"/>
          <a:stretch/>
        </p:blipFill>
        <p:spPr>
          <a:xfrm>
            <a:off x="1338987" y="1600200"/>
            <a:ext cx="6429106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52120" y="1916832"/>
            <a:ext cx="1368152" cy="1800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BIS special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</a:rPr>
              <a:t>mezzanine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7664" y="1700808"/>
            <a:ext cx="4176464" cy="2160240"/>
          </a:xfrm>
          <a:prstGeom prst="rect">
            <a:avLst/>
          </a:prstGeom>
          <a:solidFill>
            <a:schemeClr val="bg1">
              <a:lumMod val="75000"/>
              <a:alpha val="8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ADC Mezzanine (1430)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88024" y="1844824"/>
            <a:ext cx="2160240" cy="1800200"/>
          </a:xfrm>
          <a:prstGeom prst="rect">
            <a:avLst/>
          </a:prstGeom>
          <a:solidFill>
            <a:schemeClr val="bg1">
              <a:lumMod val="65000"/>
              <a:alpha val="7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FMC slot #1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88024" y="4005064"/>
            <a:ext cx="2160240" cy="1800200"/>
          </a:xfrm>
          <a:prstGeom prst="rect">
            <a:avLst/>
          </a:prstGeom>
          <a:solidFill>
            <a:schemeClr val="bg1">
              <a:lumMod val="65000"/>
              <a:alpha val="7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FMC slot #2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9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IFC1410/ADC3110 analog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32" y="1493785"/>
            <a:ext cx="9144531" cy="3465385"/>
          </a:xfrm>
        </p:spPr>
        <p:txBody>
          <a:bodyPr>
            <a:normAutofit/>
          </a:bodyPr>
          <a:lstStyle/>
          <a:p>
            <a:pPr marL="342900" lvl="2" indent="-342900"/>
            <a:r>
              <a:rPr lang="en-US" sz="2400" dirty="0" smtClean="0"/>
              <a:t>The ADC3110: </a:t>
            </a:r>
            <a:r>
              <a:rPr lang="en-US" sz="2400" dirty="0"/>
              <a:t>8 </a:t>
            </a:r>
            <a:r>
              <a:rPr lang="en-US" sz="2400" dirty="0"/>
              <a:t>channels @ 16 bits @ 250 MSPS</a:t>
            </a:r>
          </a:p>
          <a:p>
            <a:pPr lvl="1"/>
            <a:r>
              <a:rPr lang="en-US" sz="2000" dirty="0" smtClean="0"/>
              <a:t>Characterized </a:t>
            </a:r>
            <a:r>
              <a:rPr lang="en-US" sz="2000" dirty="0" smtClean="0"/>
              <a:t>on </a:t>
            </a:r>
            <a:r>
              <a:rPr lang="en-US" sz="2000" dirty="0" smtClean="0"/>
              <a:t>IFC1410 at PSI performance measurement lab</a:t>
            </a:r>
            <a:endParaRPr lang="en-US" sz="2000" dirty="0" smtClean="0"/>
          </a:p>
          <a:p>
            <a:pPr lvl="1"/>
            <a:r>
              <a:rPr lang="en-US" sz="2000" dirty="0" smtClean="0"/>
              <a:t>250 </a:t>
            </a:r>
            <a:r>
              <a:rPr lang="en-US" sz="2000" dirty="0" smtClean="0"/>
              <a:t>MHz clock, 39.66 MHz signal</a:t>
            </a:r>
          </a:p>
          <a:p>
            <a:pPr lvl="2"/>
            <a:r>
              <a:rPr lang="en-US" sz="1800" dirty="0" smtClean="0"/>
              <a:t>Noise floor ~120 </a:t>
            </a:r>
            <a:r>
              <a:rPr lang="en-US" sz="1800" dirty="0" err="1" smtClean="0"/>
              <a:t>dBFS</a:t>
            </a:r>
            <a:r>
              <a:rPr lang="en-US" sz="1800" dirty="0" smtClean="0"/>
              <a:t>, integrated noise floor ~75 </a:t>
            </a:r>
            <a:r>
              <a:rPr lang="en-US" sz="1800" dirty="0" err="1" smtClean="0"/>
              <a:t>dbFS</a:t>
            </a:r>
            <a:endParaRPr lang="en-US" sz="1800" dirty="0" smtClean="0"/>
          </a:p>
          <a:p>
            <a:pPr lvl="2"/>
            <a:r>
              <a:rPr lang="en-US" sz="1800" dirty="0" smtClean="0"/>
              <a:t>SNR ~73 </a:t>
            </a:r>
            <a:r>
              <a:rPr lang="en-US" sz="1800" dirty="0" err="1" smtClean="0"/>
              <a:t>dBFS</a:t>
            </a:r>
            <a:r>
              <a:rPr lang="en-US" sz="1800" dirty="0" smtClean="0"/>
              <a:t>, SFDR ~85 </a:t>
            </a:r>
            <a:r>
              <a:rPr lang="en-US" sz="1800" dirty="0" err="1" smtClean="0"/>
              <a:t>dBFS</a:t>
            </a:r>
            <a:r>
              <a:rPr lang="en-US" sz="1800" dirty="0" smtClean="0"/>
              <a:t>, SINAD ~73 </a:t>
            </a:r>
            <a:r>
              <a:rPr lang="en-US" sz="1800" dirty="0" err="1" smtClean="0"/>
              <a:t>dBFS</a:t>
            </a:r>
            <a:r>
              <a:rPr lang="en-US" sz="1800" dirty="0" smtClean="0"/>
              <a:t>, ENOB 11.8</a:t>
            </a:r>
          </a:p>
          <a:p>
            <a:pPr lvl="1"/>
            <a:r>
              <a:rPr lang="en-US" sz="2000" dirty="0" smtClean="0"/>
              <a:t>Full report available</a:t>
            </a:r>
          </a:p>
          <a:p>
            <a:pPr lvl="2"/>
            <a:r>
              <a:rPr lang="en-US" sz="1800" dirty="0" smtClean="0"/>
              <a:t>This type pf characterizations are part of the PSI/ESS in-kind contribution</a:t>
            </a:r>
          </a:p>
          <a:p>
            <a:pPr lvl="2"/>
            <a:r>
              <a:rPr lang="en-US" sz="1800" dirty="0" smtClean="0"/>
              <a:t>Will/can be repeated on other components/parameters</a:t>
            </a:r>
            <a:endParaRPr 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5" name="Picture 1" descr="adc01_data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509120"/>
            <a:ext cx="2664296" cy="200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4725144"/>
            <a:ext cx="4527252" cy="174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71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Networks and servers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Network design done</a:t>
            </a:r>
          </a:p>
          <a:p>
            <a:pPr lvl="1"/>
            <a:r>
              <a:rPr lang="en-US" dirty="0" smtClean="0"/>
              <a:t>Technical </a:t>
            </a:r>
            <a:r>
              <a:rPr lang="en-US" dirty="0" smtClean="0"/>
              <a:t>network </a:t>
            </a:r>
            <a:r>
              <a:rPr lang="en-US" dirty="0" smtClean="0"/>
              <a:t>backbone</a:t>
            </a:r>
          </a:p>
          <a:p>
            <a:pPr lvl="1"/>
            <a:r>
              <a:rPr lang="en-US" dirty="0" smtClean="0"/>
              <a:t>State-of-the-art performance level</a:t>
            </a:r>
          </a:p>
          <a:p>
            <a:pPr lvl="1"/>
            <a:r>
              <a:rPr lang="en-US" dirty="0" smtClean="0"/>
              <a:t>Hardware in-kind contribution from Norway</a:t>
            </a:r>
          </a:p>
          <a:p>
            <a:pPr lvl="1"/>
            <a:r>
              <a:rPr lang="en-US" dirty="0" smtClean="0"/>
              <a:t>Installation, cabling is underway</a:t>
            </a:r>
          </a:p>
          <a:p>
            <a:pPr lvl="2"/>
            <a:r>
              <a:rPr lang="en-US" dirty="0" smtClean="0"/>
              <a:t>System-level connection details to be defined</a:t>
            </a:r>
          </a:p>
          <a:p>
            <a:r>
              <a:rPr lang="en-US" dirty="0" smtClean="0"/>
              <a:t>Some EPICS IOCs already running on site</a:t>
            </a:r>
          </a:p>
          <a:p>
            <a:pPr lvl="1"/>
            <a:r>
              <a:rPr lang="en-US" dirty="0" smtClean="0"/>
              <a:t>CF systems with PLCs</a:t>
            </a:r>
          </a:p>
          <a:p>
            <a:r>
              <a:rPr lang="en-US" dirty="0" smtClean="0"/>
              <a:t>Temporary control room being equipped</a:t>
            </a:r>
          </a:p>
          <a:p>
            <a:pPr lvl="1"/>
            <a:r>
              <a:rPr lang="en-US" dirty="0" smtClean="0"/>
              <a:t>As well as server infrastructure (also temporary until server room ready)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099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 environment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EPICS base infrastructure </a:t>
            </a:r>
          </a:p>
          <a:p>
            <a:pPr lvl="1"/>
            <a:r>
              <a:rPr lang="en-US" dirty="0" smtClean="0"/>
              <a:t>EEE (ESS EPICS Environment) is designed to support </a:t>
            </a:r>
          </a:p>
          <a:p>
            <a:pPr lvl="2"/>
            <a:r>
              <a:rPr lang="en-US" dirty="0" smtClean="0"/>
              <a:t>Distributed development</a:t>
            </a:r>
          </a:p>
          <a:p>
            <a:pPr lvl="2"/>
            <a:r>
              <a:rPr lang="en-US" dirty="0" smtClean="0"/>
              <a:t>Continuous integration, test procedures</a:t>
            </a:r>
          </a:p>
          <a:p>
            <a:pPr lvl="2"/>
            <a:r>
              <a:rPr lang="en-US" dirty="0" smtClean="0"/>
              <a:t>Closed </a:t>
            </a:r>
            <a:r>
              <a:rPr lang="en-US" dirty="0" smtClean="0"/>
              <a:t>loop from development to deployment</a:t>
            </a:r>
          </a:p>
          <a:p>
            <a:pPr lvl="1"/>
            <a:r>
              <a:rPr lang="en-US" dirty="0" smtClean="0"/>
              <a:t>Scripting support (Python, P4P)</a:t>
            </a:r>
          </a:p>
          <a:p>
            <a:r>
              <a:rPr lang="en-US" dirty="0" smtClean="0"/>
              <a:t>EPICS (7) services</a:t>
            </a:r>
          </a:p>
          <a:p>
            <a:pPr lvl="1"/>
            <a:r>
              <a:rPr lang="en-US" dirty="0" smtClean="0"/>
              <a:t>Archiving, alarm system, </a:t>
            </a:r>
            <a:r>
              <a:rPr lang="en-US" dirty="0" err="1" smtClean="0"/>
              <a:t>save&amp;restore</a:t>
            </a:r>
            <a:endParaRPr lang="en-US" dirty="0" smtClean="0"/>
          </a:p>
          <a:p>
            <a:pPr lvl="1"/>
            <a:r>
              <a:rPr lang="en-US" dirty="0" smtClean="0"/>
              <a:t>Channel Finder for (flat) namespace management</a:t>
            </a:r>
          </a:p>
          <a:p>
            <a:pPr lvl="2"/>
            <a:r>
              <a:rPr lang="en-US" dirty="0" smtClean="0"/>
              <a:t>Generate higher level abstraction(s) and grouping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292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ICS </a:t>
            </a:r>
            <a:r>
              <a:rPr lang="en-US" dirty="0" smtClean="0"/>
              <a:t>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3516" y="1783357"/>
            <a:ext cx="6795755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Configuration management</a:t>
            </a:r>
          </a:p>
          <a:p>
            <a:pPr lvl="1"/>
            <a:r>
              <a:rPr lang="en-US" dirty="0" smtClean="0"/>
              <a:t>Controls configuration DB</a:t>
            </a:r>
          </a:p>
          <a:p>
            <a:pPr lvl="1"/>
            <a:r>
              <a:rPr lang="en-US" dirty="0" smtClean="0"/>
              <a:t>IOC Factory</a:t>
            </a:r>
          </a:p>
          <a:p>
            <a:pPr lvl="1"/>
            <a:r>
              <a:rPr lang="en-US" dirty="0" smtClean="0"/>
              <a:t>Cable DB</a:t>
            </a:r>
          </a:p>
          <a:p>
            <a:pPr lvl="1"/>
            <a:r>
              <a:rPr lang="en-US" dirty="0" smtClean="0"/>
              <a:t>Naming service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Data management </a:t>
            </a:r>
            <a:r>
              <a:rPr lang="en-US" dirty="0" smtClean="0"/>
              <a:t>tools (ongoing)</a:t>
            </a:r>
            <a:endParaRPr lang="en-US" dirty="0" smtClean="0"/>
          </a:p>
          <a:p>
            <a:pPr lvl="1"/>
            <a:r>
              <a:rPr lang="en-US" dirty="0" smtClean="0"/>
              <a:t>Calibration data for various devices</a:t>
            </a:r>
          </a:p>
          <a:p>
            <a:pPr lvl="1"/>
            <a:r>
              <a:rPr lang="en-US" dirty="0" smtClean="0"/>
              <a:t>Storage and indexing of measurement results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calibration-sr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479" y="1448780"/>
            <a:ext cx="3915521" cy="293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45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/>
          </a:p>
        </p:txBody>
      </p:sp>
      <p:sp>
        <p:nvSpPr>
          <p:cNvPr id="5" name="Rectangle 4"/>
          <p:cNvSpPr/>
          <p:nvPr/>
        </p:nvSpPr>
        <p:spPr>
          <a:xfrm>
            <a:off x="1140776" y="2967335"/>
            <a:ext cx="68624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ICS Technical Update</a:t>
            </a:r>
            <a:endParaRPr lang="en-U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8417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MTCA base infrastructure defined</a:t>
            </a:r>
          </a:p>
          <a:p>
            <a:pPr lvl="1"/>
            <a:r>
              <a:rPr lang="en-US" dirty="0" smtClean="0"/>
              <a:t>Crates and related components, platform boards, FMCs</a:t>
            </a:r>
          </a:p>
          <a:p>
            <a:r>
              <a:rPr lang="en-US" dirty="0" smtClean="0"/>
              <a:t>Timing system components defined</a:t>
            </a:r>
          </a:p>
          <a:p>
            <a:pPr lvl="1"/>
            <a:r>
              <a:rPr lang="en-US" dirty="0" smtClean="0"/>
              <a:t>Procurement process in preparation</a:t>
            </a:r>
          </a:p>
          <a:p>
            <a:r>
              <a:rPr lang="en-US" dirty="0" smtClean="0"/>
              <a:t>Platform support improving</a:t>
            </a:r>
          </a:p>
          <a:p>
            <a:pPr lvl="1"/>
            <a:r>
              <a:rPr lang="en-US" dirty="0" smtClean="0"/>
              <a:t>IFC (IOxOS) platform support catching up after a slow start</a:t>
            </a:r>
          </a:p>
          <a:p>
            <a:r>
              <a:rPr lang="en-US" dirty="0" smtClean="0"/>
              <a:t>Control system services defined but more details to be discussed</a:t>
            </a:r>
          </a:p>
          <a:p>
            <a:pPr lvl="1"/>
            <a:r>
              <a:rPr lang="en-US" dirty="0" smtClean="0"/>
              <a:t>Definition of PVs for operation (waveforms, integrated values,</a:t>
            </a:r>
            <a:r>
              <a:rPr lang="is-IS" dirty="0" smtClean="0"/>
              <a:t>…)</a:t>
            </a:r>
            <a:endParaRPr lang="en-US" dirty="0" smtClean="0"/>
          </a:p>
          <a:p>
            <a:pPr lvl="1"/>
            <a:r>
              <a:rPr lang="en-US" dirty="0" smtClean="0"/>
              <a:t>Archiving requirements</a:t>
            </a:r>
          </a:p>
          <a:p>
            <a:pPr lvl="1"/>
            <a:r>
              <a:rPr lang="en-US" dirty="0" smtClean="0"/>
              <a:t>Post-mortem and beam-synchronous data handling</a:t>
            </a:r>
          </a:p>
          <a:p>
            <a:pPr lvl="1"/>
            <a:r>
              <a:rPr lang="en-US" dirty="0" smtClean="0"/>
              <a:t>Calibration requirements</a:t>
            </a:r>
          </a:p>
          <a:p>
            <a:pPr lvl="1"/>
            <a:r>
              <a:rPr lang="en-US" dirty="0" smtClean="0"/>
              <a:t>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9810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21</a:t>
            </a:fld>
            <a:endParaRPr lang="sv-SE"/>
          </a:p>
        </p:txBody>
      </p:sp>
      <p:sp>
        <p:nvSpPr>
          <p:cNvPr id="5" name="Rectangle 4"/>
          <p:cNvSpPr/>
          <p:nvPr/>
        </p:nvSpPr>
        <p:spPr>
          <a:xfrm>
            <a:off x="1034688" y="2967335"/>
            <a:ext cx="70746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ICS support for MEBT</a:t>
            </a:r>
            <a:endParaRPr lang="en-U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4653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256686" y="1808820"/>
            <a:ext cx="8725804" cy="2160240"/>
          </a:xfrm>
          <a:prstGeom prst="rect">
            <a:avLst/>
          </a:prstGeom>
          <a:noFill/>
          <a:ln w="254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General Architecture </a:t>
            </a:r>
            <a:br>
              <a:rPr lang="sv-SE" dirty="0" smtClean="0"/>
            </a:br>
            <a:r>
              <a:rPr lang="sv-SE" dirty="0" smtClean="0"/>
              <a:t>EMU, Faraday cup, Collimators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22</a:t>
            </a:fld>
            <a:endParaRPr lang="sv-SE"/>
          </a:p>
        </p:txBody>
      </p:sp>
      <p:sp>
        <p:nvSpPr>
          <p:cNvPr id="5" name="Rectangle 4"/>
          <p:cNvSpPr/>
          <p:nvPr/>
        </p:nvSpPr>
        <p:spPr>
          <a:xfrm>
            <a:off x="431540" y="2573750"/>
            <a:ext cx="1470398" cy="648072"/>
          </a:xfrm>
          <a:prstGeom prst="rect">
            <a:avLst/>
          </a:prstGeom>
          <a:solidFill>
            <a:srgbClr val="FFFF99"/>
          </a:solidFill>
          <a:ln w="635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400" b="1" dirty="0" smtClean="0">
                <a:solidFill>
                  <a:sysClr val="windowText" lastClr="000000"/>
                </a:solidFill>
              </a:rPr>
              <a:t>IFC1410</a:t>
            </a:r>
          </a:p>
        </p:txBody>
      </p:sp>
      <p:sp>
        <p:nvSpPr>
          <p:cNvPr id="6" name="Rectangle 5"/>
          <p:cNvSpPr/>
          <p:nvPr/>
        </p:nvSpPr>
        <p:spPr>
          <a:xfrm>
            <a:off x="431540" y="3238483"/>
            <a:ext cx="720080" cy="55498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50" dirty="0" smtClean="0">
                <a:solidFill>
                  <a:sysClr val="windowText" lastClr="000000"/>
                </a:solidFill>
              </a:rPr>
              <a:t>ADC3117</a:t>
            </a:r>
          </a:p>
          <a:p>
            <a:pPr algn="ctr"/>
            <a:r>
              <a:rPr lang="sv-SE" sz="1050" dirty="0" smtClean="0">
                <a:solidFill>
                  <a:sysClr val="windowText" lastClr="000000"/>
                </a:solidFill>
              </a:rPr>
              <a:t>FMC</a:t>
            </a:r>
          </a:p>
        </p:txBody>
      </p:sp>
      <p:sp>
        <p:nvSpPr>
          <p:cNvPr id="7" name="Rectangle 6"/>
          <p:cNvSpPr/>
          <p:nvPr/>
        </p:nvSpPr>
        <p:spPr>
          <a:xfrm>
            <a:off x="1181858" y="3238483"/>
            <a:ext cx="720080" cy="55498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50" dirty="0" smtClean="0">
                <a:solidFill>
                  <a:sysClr val="windowText" lastClr="000000"/>
                </a:solidFill>
              </a:rPr>
              <a:t>ADC3117</a:t>
            </a:r>
          </a:p>
          <a:p>
            <a:pPr algn="ctr"/>
            <a:r>
              <a:rPr lang="sv-SE" sz="1050" dirty="0" smtClean="0">
                <a:solidFill>
                  <a:sysClr val="windowText" lastClr="000000"/>
                </a:solidFill>
              </a:rPr>
              <a:t>FMC</a:t>
            </a:r>
          </a:p>
        </p:txBody>
      </p:sp>
      <p:sp>
        <p:nvSpPr>
          <p:cNvPr id="8" name="Rectangle 7"/>
          <p:cNvSpPr/>
          <p:nvPr/>
        </p:nvSpPr>
        <p:spPr>
          <a:xfrm>
            <a:off x="1920540" y="2573750"/>
            <a:ext cx="680241" cy="648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50" dirty="0" smtClean="0">
                <a:solidFill>
                  <a:sysClr val="windowText" lastClr="000000"/>
                </a:solidFill>
              </a:rPr>
              <a:t>RSP1461</a:t>
            </a:r>
          </a:p>
          <a:p>
            <a:pPr algn="ctr"/>
            <a:r>
              <a:rPr lang="sv-SE" sz="1050" dirty="0" smtClean="0">
                <a:solidFill>
                  <a:sysClr val="windowText" lastClr="000000"/>
                </a:solidFill>
              </a:rPr>
              <a:t>RTM</a:t>
            </a:r>
          </a:p>
        </p:txBody>
      </p:sp>
      <p:sp>
        <p:nvSpPr>
          <p:cNvPr id="61" name="Rectangle 60"/>
          <p:cNvSpPr/>
          <p:nvPr/>
        </p:nvSpPr>
        <p:spPr>
          <a:xfrm>
            <a:off x="1676383" y="4239090"/>
            <a:ext cx="865449" cy="355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50" dirty="0" smtClean="0">
                <a:solidFill>
                  <a:sysClr val="windowText" lastClr="000000"/>
                </a:solidFill>
              </a:rPr>
              <a:t>Beckoff EtherCAT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726795" y="2568326"/>
            <a:ext cx="2169241" cy="1224136"/>
            <a:chOff x="2996825" y="2438581"/>
            <a:chExt cx="2169241" cy="1224136"/>
          </a:xfrm>
        </p:grpSpPr>
        <p:sp>
          <p:nvSpPr>
            <p:cNvPr id="9" name="Rectangle 8"/>
            <p:cNvSpPr/>
            <p:nvPr/>
          </p:nvSpPr>
          <p:spPr>
            <a:xfrm>
              <a:off x="2996825" y="2438581"/>
              <a:ext cx="1470398" cy="648072"/>
            </a:xfrm>
            <a:prstGeom prst="rect">
              <a:avLst/>
            </a:prstGeom>
            <a:solidFill>
              <a:srgbClr val="FFFF9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sv-SE" sz="1400" b="1" dirty="0" smtClean="0">
                  <a:solidFill>
                    <a:sysClr val="windowText" lastClr="000000"/>
                  </a:solidFill>
                </a:rPr>
                <a:t>IFC1410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996825" y="3107737"/>
              <a:ext cx="720080" cy="55498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050" dirty="0" smtClean="0">
                  <a:solidFill>
                    <a:sysClr val="windowText" lastClr="000000"/>
                  </a:solidFill>
                </a:rPr>
                <a:t>ADC3117</a:t>
              </a:r>
            </a:p>
            <a:p>
              <a:pPr algn="ctr"/>
              <a:r>
                <a:rPr lang="sv-SE" sz="1050" dirty="0" smtClean="0">
                  <a:solidFill>
                    <a:sysClr val="windowText" lastClr="000000"/>
                  </a:solidFill>
                </a:rPr>
                <a:t>FMC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747143" y="3104315"/>
              <a:ext cx="720080" cy="55498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050" dirty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485825" y="2438581"/>
              <a:ext cx="680241" cy="64807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050" dirty="0" smtClean="0">
                  <a:solidFill>
                    <a:sysClr val="windowText" lastClr="000000"/>
                  </a:solidFill>
                </a:rPr>
                <a:t>RSP1461</a:t>
              </a:r>
            </a:p>
            <a:p>
              <a:pPr algn="ctr"/>
              <a:r>
                <a:rPr lang="sv-SE" sz="1050" dirty="0" smtClean="0">
                  <a:solidFill>
                    <a:sysClr val="windowText" lastClr="000000"/>
                  </a:solidFill>
                </a:rPr>
                <a:t>RTM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103059" y="2568326"/>
            <a:ext cx="2169241" cy="1224136"/>
            <a:chOff x="4932040" y="2433311"/>
            <a:chExt cx="2169241" cy="1224136"/>
          </a:xfrm>
        </p:grpSpPr>
        <p:sp>
          <p:nvSpPr>
            <p:cNvPr id="13" name="Rectangle 12"/>
            <p:cNvSpPr/>
            <p:nvPr/>
          </p:nvSpPr>
          <p:spPr>
            <a:xfrm>
              <a:off x="4932040" y="2433311"/>
              <a:ext cx="1470398" cy="648072"/>
            </a:xfrm>
            <a:prstGeom prst="rect">
              <a:avLst/>
            </a:prstGeom>
            <a:solidFill>
              <a:srgbClr val="FFFF9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sv-SE" sz="1400" b="1" dirty="0" smtClean="0">
                  <a:solidFill>
                    <a:sysClr val="windowText" lastClr="000000"/>
                  </a:solidFill>
                </a:rPr>
                <a:t>IFC1410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932040" y="3102467"/>
              <a:ext cx="720080" cy="55498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050" dirty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682358" y="3102467"/>
              <a:ext cx="720080" cy="55498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050" dirty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421040" y="2433311"/>
              <a:ext cx="680241" cy="64807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050" dirty="0" smtClean="0">
                  <a:solidFill>
                    <a:sysClr val="windowText" lastClr="000000"/>
                  </a:solidFill>
                </a:rPr>
                <a:t>RSP1461</a:t>
              </a:r>
            </a:p>
            <a:p>
              <a:pPr algn="ctr"/>
              <a:r>
                <a:rPr lang="sv-SE" sz="1050" dirty="0" smtClean="0">
                  <a:solidFill>
                    <a:sysClr val="windowText" lastClr="000000"/>
                  </a:solidFill>
                </a:rPr>
                <a:t>RTM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7452320" y="2573750"/>
            <a:ext cx="680241" cy="1229674"/>
          </a:xfrm>
          <a:prstGeom prst="rect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50" dirty="0" smtClean="0">
                <a:solidFill>
                  <a:sysClr val="windowText" lastClr="000000"/>
                </a:solidFill>
              </a:rPr>
              <a:t>MRF</a:t>
            </a:r>
          </a:p>
          <a:p>
            <a:pPr algn="ctr"/>
            <a:r>
              <a:rPr lang="sv-SE" sz="1050" dirty="0" smtClean="0">
                <a:solidFill>
                  <a:sysClr val="windowText" lastClr="000000"/>
                </a:solidFill>
              </a:rPr>
              <a:t>Event</a:t>
            </a:r>
          </a:p>
          <a:p>
            <a:pPr algn="ctr"/>
            <a:r>
              <a:rPr lang="sv-SE" sz="1050" dirty="0" smtClean="0">
                <a:solidFill>
                  <a:sysClr val="windowText" lastClr="000000"/>
                </a:solidFill>
              </a:rPr>
              <a:t>Receiver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217405" y="2573750"/>
            <a:ext cx="680241" cy="1229674"/>
          </a:xfrm>
          <a:prstGeom prst="rect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50" dirty="0" smtClean="0">
                <a:solidFill>
                  <a:sysClr val="windowText" lastClr="000000"/>
                </a:solidFill>
              </a:rPr>
              <a:t>MCH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566555" y="2258870"/>
            <a:ext cx="72258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791580" y="2258870"/>
            <a:ext cx="0" cy="31488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1016605" y="2258870"/>
            <a:ext cx="0" cy="31488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951820" y="2253446"/>
            <a:ext cx="0" cy="31488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176845" y="2253446"/>
            <a:ext cx="0" cy="31488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328084" y="2253446"/>
            <a:ext cx="0" cy="31488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7542330" y="2269399"/>
            <a:ext cx="0" cy="31519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7694730" y="2269399"/>
            <a:ext cx="0" cy="31519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021494" y="2033845"/>
            <a:ext cx="19111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50" i="1" dirty="0" smtClean="0">
                <a:solidFill>
                  <a:srgbClr val="FF0000"/>
                </a:solidFill>
              </a:rPr>
              <a:t>Timing Signals (Triggers, clocks)</a:t>
            </a:r>
            <a:endParaRPr lang="sv-SE" sz="1050" i="1" dirty="0">
              <a:solidFill>
                <a:srgbClr val="FF0000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5553109" y="2258870"/>
            <a:ext cx="0" cy="31488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1181859" y="2033845"/>
            <a:ext cx="7375666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1406883" y="2033845"/>
            <a:ext cx="0" cy="550744"/>
          </a:xfrm>
          <a:prstGeom prst="straightConnector1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316873" y="1808820"/>
            <a:ext cx="1080745" cy="2539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 sz="105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Gigabit Ethernet</a:t>
            </a:r>
            <a:endParaRPr lang="sv-SE" sz="105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3829239" y="2040904"/>
            <a:ext cx="0" cy="550744"/>
          </a:xfrm>
          <a:prstGeom prst="straightConnector1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6115493" y="2023161"/>
            <a:ext cx="0" cy="550744"/>
          </a:xfrm>
          <a:prstGeom prst="straightConnector1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8391429" y="2040904"/>
            <a:ext cx="0" cy="550744"/>
          </a:xfrm>
          <a:prstGeom prst="straightConnector1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630" y="2679763"/>
            <a:ext cx="457201" cy="42519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552" y="2679763"/>
            <a:ext cx="457201" cy="42519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816" y="2679763"/>
            <a:ext cx="457201" cy="425197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256686" y="1572469"/>
            <a:ext cx="1265090" cy="2539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sv-SE" sz="1050" b="1" i="1" dirty="0" smtClean="0"/>
              <a:t>MTCA Environment</a:t>
            </a:r>
            <a:endParaRPr lang="sv-SE" sz="1050" b="1" i="1" dirty="0"/>
          </a:p>
        </p:txBody>
      </p:sp>
      <p:sp>
        <p:nvSpPr>
          <p:cNvPr id="62" name="Rectangle 61"/>
          <p:cNvSpPr/>
          <p:nvPr/>
        </p:nvSpPr>
        <p:spPr>
          <a:xfrm>
            <a:off x="4004243" y="4239090"/>
            <a:ext cx="865449" cy="355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50" dirty="0" smtClean="0">
                <a:solidFill>
                  <a:sysClr val="windowText" lastClr="000000"/>
                </a:solidFill>
              </a:rPr>
              <a:t>Beckoff EtherCAT</a:t>
            </a:r>
          </a:p>
        </p:txBody>
      </p:sp>
      <p:sp>
        <p:nvSpPr>
          <p:cNvPr id="63" name="Rectangle 62"/>
          <p:cNvSpPr/>
          <p:nvPr/>
        </p:nvSpPr>
        <p:spPr>
          <a:xfrm>
            <a:off x="6403237" y="4239090"/>
            <a:ext cx="865449" cy="355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50" dirty="0" smtClean="0">
                <a:solidFill>
                  <a:sysClr val="windowText" lastClr="000000"/>
                </a:solidFill>
              </a:rPr>
              <a:t>Beckoff EtherCAT</a:t>
            </a:r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2186735" y="3238483"/>
            <a:ext cx="0" cy="1000607"/>
          </a:xfrm>
          <a:prstGeom prst="straightConnector1">
            <a:avLst/>
          </a:prstGeom>
          <a:ln w="127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4572000" y="3232419"/>
            <a:ext cx="0" cy="1000607"/>
          </a:xfrm>
          <a:prstGeom prst="straightConnector1">
            <a:avLst/>
          </a:prstGeom>
          <a:ln w="127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7002270" y="3238483"/>
            <a:ext cx="0" cy="1000607"/>
          </a:xfrm>
          <a:prstGeom prst="straightConnector1">
            <a:avLst/>
          </a:prstGeom>
          <a:ln w="127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315990" y="5139190"/>
            <a:ext cx="2140775" cy="11251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50" b="1" dirty="0" smtClean="0">
                <a:solidFill>
                  <a:sysClr val="windowText" lastClr="000000"/>
                </a:solidFill>
              </a:rPr>
              <a:t>Emittance Meter Unit</a:t>
            </a:r>
          </a:p>
          <a:p>
            <a:pPr algn="ctr"/>
            <a:endParaRPr lang="sv-SE" sz="1050" b="1" dirty="0" smtClean="0">
              <a:solidFill>
                <a:sysClr val="windowText" lastClr="00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050" dirty="0" smtClean="0">
                <a:solidFill>
                  <a:sysClr val="windowText" lastClr="000000"/>
                </a:solidFill>
              </a:rPr>
              <a:t>Slit and grid motion control;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050" dirty="0" smtClean="0">
                <a:solidFill>
                  <a:sysClr val="windowText" lastClr="000000"/>
                </a:solidFill>
              </a:rPr>
              <a:t>Test voltage for the grids;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050" dirty="0" smtClean="0">
                <a:solidFill>
                  <a:sysClr val="windowText" lastClr="000000"/>
                </a:solidFill>
              </a:rPr>
              <a:t>Analog data acquisition;</a:t>
            </a:r>
          </a:p>
        </p:txBody>
      </p:sp>
      <p:sp>
        <p:nvSpPr>
          <p:cNvPr id="69" name="Rectangle 68"/>
          <p:cNvSpPr/>
          <p:nvPr/>
        </p:nvSpPr>
        <p:spPr>
          <a:xfrm>
            <a:off x="2719608" y="5129538"/>
            <a:ext cx="2140775" cy="1134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50" b="1" dirty="0" smtClean="0">
                <a:solidFill>
                  <a:sysClr val="windowText" lastClr="000000"/>
                </a:solidFill>
              </a:rPr>
              <a:t>Faraday Cup</a:t>
            </a:r>
          </a:p>
          <a:p>
            <a:pPr algn="ctr"/>
            <a:endParaRPr lang="sv-SE" sz="1050" b="1" dirty="0" smtClean="0">
              <a:solidFill>
                <a:sysClr val="windowText" lastClr="00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050" dirty="0" smtClean="0">
                <a:solidFill>
                  <a:sysClr val="windowText" lastClr="000000"/>
                </a:solidFill>
              </a:rPr>
              <a:t>FC insertion control;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050" dirty="0" smtClean="0">
                <a:solidFill>
                  <a:sysClr val="windowText" lastClr="000000"/>
                </a:solidFill>
              </a:rPr>
              <a:t>Repeller control;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050" dirty="0" smtClean="0">
                <a:solidFill>
                  <a:sysClr val="windowText" lastClr="000000"/>
                </a:solidFill>
              </a:rPr>
              <a:t>Analog data acquisition;</a:t>
            </a:r>
          </a:p>
        </p:txBody>
      </p:sp>
      <p:sp>
        <p:nvSpPr>
          <p:cNvPr id="70" name="Rectangle 69"/>
          <p:cNvSpPr/>
          <p:nvPr/>
        </p:nvSpPr>
        <p:spPr>
          <a:xfrm>
            <a:off x="5121196" y="5109257"/>
            <a:ext cx="2140775" cy="72008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50" b="1" dirty="0" smtClean="0">
                <a:solidFill>
                  <a:sysClr val="windowText" lastClr="000000"/>
                </a:solidFill>
              </a:rPr>
              <a:t>Collimators (Scrapers)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050" dirty="0" smtClean="0">
                <a:solidFill>
                  <a:sysClr val="windowText" lastClr="000000"/>
                </a:solidFill>
              </a:rPr>
              <a:t>Blades insertion motion control;</a:t>
            </a:r>
          </a:p>
        </p:txBody>
      </p:sp>
      <p:cxnSp>
        <p:nvCxnSpPr>
          <p:cNvPr id="71" name="Straight Arrow Connector 70"/>
          <p:cNvCxnSpPr/>
          <p:nvPr/>
        </p:nvCxnSpPr>
        <p:spPr>
          <a:xfrm>
            <a:off x="2260660" y="4594590"/>
            <a:ext cx="0" cy="544600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2109107" y="4594590"/>
            <a:ext cx="0" cy="544600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1961710" y="4599130"/>
            <a:ext cx="0" cy="544600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881590" y="3803424"/>
            <a:ext cx="0" cy="1344103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734193" y="3803424"/>
            <a:ext cx="1" cy="1348643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1556665" y="3807964"/>
            <a:ext cx="0" cy="1344103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>
            <a:off x="1409268" y="3807964"/>
            <a:ext cx="1" cy="1348643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>
            <a:off x="3086835" y="3798546"/>
            <a:ext cx="1" cy="1348643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4571869" y="4584938"/>
            <a:ext cx="0" cy="544600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>
            <a:off x="4420316" y="4584938"/>
            <a:ext cx="0" cy="544600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>
            <a:off x="4272919" y="4589478"/>
            <a:ext cx="0" cy="544600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>
            <a:off x="7002270" y="4582564"/>
            <a:ext cx="0" cy="544600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>
            <a:off x="6850717" y="4582564"/>
            <a:ext cx="0" cy="544600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>
            <a:off x="6703320" y="4587104"/>
            <a:ext cx="0" cy="544600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flipH="1">
            <a:off x="8391429" y="4456848"/>
            <a:ext cx="591061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flipV="1">
            <a:off x="8391429" y="3807964"/>
            <a:ext cx="0" cy="648884"/>
          </a:xfrm>
          <a:prstGeom prst="straightConnector1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 flipV="1">
            <a:off x="7670929" y="3793463"/>
            <a:ext cx="0" cy="940682"/>
          </a:xfrm>
          <a:prstGeom prst="straightConnector1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>
            <a:off x="7670929" y="4734145"/>
            <a:ext cx="1311561" cy="0"/>
          </a:xfrm>
          <a:prstGeom prst="line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7694730" y="4480229"/>
            <a:ext cx="97494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50" i="1" dirty="0" smtClean="0">
                <a:solidFill>
                  <a:srgbClr val="FF0000"/>
                </a:solidFill>
              </a:rPr>
              <a:t>Timing System</a:t>
            </a:r>
            <a:endParaRPr lang="sv-SE" sz="1050" i="1" dirty="0">
              <a:solidFill>
                <a:srgbClr val="FF0000"/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8391429" y="4059977"/>
            <a:ext cx="65274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050" i="1" dirty="0" smtClean="0">
                <a:solidFill>
                  <a:srgbClr val="0070C0"/>
                </a:solidFill>
              </a:rPr>
              <a:t>Control</a:t>
            </a:r>
          </a:p>
          <a:p>
            <a:pPr algn="ctr"/>
            <a:r>
              <a:rPr lang="sv-SE" sz="1050" i="1" dirty="0" smtClean="0">
                <a:solidFill>
                  <a:srgbClr val="0070C0"/>
                </a:solidFill>
              </a:rPr>
              <a:t>Network</a:t>
            </a:r>
            <a:endParaRPr lang="sv-SE" sz="1050" i="1" dirty="0">
              <a:solidFill>
                <a:srgbClr val="0070C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636785" y="1808820"/>
            <a:ext cx="0" cy="216024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4977044" y="1808820"/>
            <a:ext cx="0" cy="216024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902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MicroTCA development environment</a:t>
            </a:r>
            <a:endParaRPr lang="sv-SE" dirty="0"/>
          </a:p>
        </p:txBody>
      </p:sp>
      <p:sp>
        <p:nvSpPr>
          <p:cNvPr id="32" name="Content Placeholder 31"/>
          <p:cNvSpPr>
            <a:spLocks noGrp="1"/>
          </p:cNvSpPr>
          <p:nvPr>
            <p:ph idx="1"/>
          </p:nvPr>
        </p:nvSpPr>
        <p:spPr>
          <a:xfrm>
            <a:off x="165085" y="4644135"/>
            <a:ext cx="8772399" cy="1437023"/>
          </a:xfrm>
        </p:spPr>
        <p:txBody>
          <a:bodyPr>
            <a:normAutofit/>
          </a:bodyPr>
          <a:lstStyle/>
          <a:p>
            <a:r>
              <a:rPr lang="sv-SE" sz="1400" dirty="0" smtClean="0">
                <a:solidFill>
                  <a:schemeClr val="tx1"/>
                </a:solidFill>
              </a:rPr>
              <a:t>Two options exist for ESS Bilbao to utilize the development environment</a:t>
            </a:r>
          </a:p>
          <a:p>
            <a:pPr lvl="1"/>
            <a:r>
              <a:rPr lang="sv-SE" sz="1200" dirty="0" smtClean="0">
                <a:solidFill>
                  <a:schemeClr val="tx1"/>
                </a:solidFill>
              </a:rPr>
              <a:t>ICS can provide the development environment as a stand-alone system on a MTCA CPU card with local storage</a:t>
            </a:r>
          </a:p>
          <a:p>
            <a:pPr lvl="1"/>
            <a:r>
              <a:rPr lang="sv-SE" sz="1200" dirty="0" smtClean="0">
                <a:solidFill>
                  <a:schemeClr val="tx1"/>
                </a:solidFill>
              </a:rPr>
              <a:t>ESS Bilbao can set up any regular PC as a boot server for the MTCS system</a:t>
            </a:r>
            <a:endParaRPr lang="sv-SE" sz="1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sv-SE" sz="1400" dirty="0" smtClean="0">
              <a:solidFill>
                <a:schemeClr val="tx1"/>
              </a:solidFill>
            </a:endParaRPr>
          </a:p>
          <a:p>
            <a:r>
              <a:rPr lang="sv-SE" sz="1400" dirty="0" smtClean="0">
                <a:solidFill>
                  <a:schemeClr val="tx1"/>
                </a:solidFill>
              </a:rPr>
              <a:t>All software modules listed will be provided by ICS using an on-line  BitBucket </a:t>
            </a:r>
            <a:r>
              <a:rPr lang="sv-SE" sz="1400" dirty="0" smtClean="0">
                <a:solidFill>
                  <a:schemeClr val="tx1"/>
                </a:solidFill>
              </a:rPr>
              <a:t>repository</a:t>
            </a:r>
            <a:endParaRPr lang="sv-SE" sz="1400" dirty="0" smtClean="0">
              <a:solidFill>
                <a:schemeClr val="tx1"/>
              </a:solidFill>
            </a:endParaRPr>
          </a:p>
          <a:p>
            <a:pPr lvl="1"/>
            <a:r>
              <a:rPr lang="sv-SE" sz="1200" dirty="0" smtClean="0">
                <a:solidFill>
                  <a:schemeClr val="tx1"/>
                </a:solidFill>
              </a:rPr>
              <a:t>ESS Bilbao will have instant access to all updates (such as updates of kernel modules or new FPGA firmware versions</a:t>
            </a:r>
            <a:r>
              <a:rPr lang="sv-SE" sz="1000" dirty="0" smtClean="0">
                <a:solidFill>
                  <a:schemeClr val="tx1"/>
                </a:solidFill>
              </a:rPr>
              <a:t>)</a:t>
            </a:r>
          </a:p>
          <a:p>
            <a:endParaRPr lang="sv-SE" sz="14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23</a:t>
            </a:fld>
            <a:endParaRPr lang="sv-SE" dirty="0"/>
          </a:p>
        </p:txBody>
      </p:sp>
      <p:sp>
        <p:nvSpPr>
          <p:cNvPr id="5" name="Rectangle 4"/>
          <p:cNvSpPr/>
          <p:nvPr/>
        </p:nvSpPr>
        <p:spPr>
          <a:xfrm>
            <a:off x="6507216" y="2398339"/>
            <a:ext cx="26367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 smtClean="0">
                <a:cs typeface="Arial" panose="020B0604020202020204" pitchFamily="34" charset="0"/>
              </a:rPr>
              <a:t>T208x Freescale PPC architecture</a:t>
            </a:r>
            <a:endParaRPr lang="en-US" sz="1200" dirty="0"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07215" y="2575594"/>
            <a:ext cx="25758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200" dirty="0">
                <a:cs typeface="Arial" panose="020B0604020202020204" pitchFamily="34" charset="0"/>
              </a:rPr>
              <a:t>2</a:t>
            </a:r>
            <a:r>
              <a:rPr lang="it-IT" sz="1200" dirty="0" smtClean="0">
                <a:cs typeface="Arial" panose="020B0604020202020204" pitchFamily="34" charset="0"/>
              </a:rPr>
              <a:t>GB DDR3 memory</a:t>
            </a:r>
            <a:endParaRPr lang="it-IT" sz="1200" dirty="0"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507216" y="2145329"/>
            <a:ext cx="2350230" cy="234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1400" b="1" dirty="0" smtClean="0">
                <a:cs typeface="Arial" panose="020B0604020202020204" pitchFamily="34" charset="0"/>
              </a:rPr>
              <a:t>IFC1410</a:t>
            </a:r>
            <a:r>
              <a:rPr lang="it-IT" sz="1400" b="1" dirty="0" smtClean="0">
                <a:cs typeface="Arial" panose="020B0604020202020204" pitchFamily="34" charset="0"/>
              </a:rPr>
              <a:t>:</a:t>
            </a:r>
            <a:endParaRPr lang="it-IT" sz="1400" b="1" dirty="0"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07216" y="2930104"/>
            <a:ext cx="25202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200" dirty="0" smtClean="0">
                <a:cs typeface="Arial" panose="020B0604020202020204" pitchFamily="34" charset="0"/>
              </a:rPr>
              <a:t>2x HPC FMC support</a:t>
            </a:r>
            <a:endParaRPr lang="it-IT" sz="1100" dirty="0"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07216" y="3107360"/>
            <a:ext cx="25202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200" dirty="0" smtClean="0">
                <a:cs typeface="Arial" panose="020B0604020202020204" pitchFamily="34" charset="0"/>
              </a:rPr>
              <a:t>D1.4 RTM support</a:t>
            </a:r>
            <a:endParaRPr lang="it-IT" sz="1100" dirty="0"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930" y="2172929"/>
            <a:ext cx="2475275" cy="171383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507216" y="2752849"/>
            <a:ext cx="25202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200" dirty="0" smtClean="0">
                <a:cs typeface="Arial" panose="020B0604020202020204" pitchFamily="34" charset="0"/>
              </a:rPr>
              <a:t>Xilinx Kintex Ultrascale FPGA</a:t>
            </a:r>
            <a:endParaRPr lang="it-IT" sz="1100" dirty="0"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6515" y="2155324"/>
            <a:ext cx="1605672" cy="2353796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5" name="TextBox 14"/>
          <p:cNvSpPr txBox="1"/>
          <p:nvPr/>
        </p:nvSpPr>
        <p:spPr>
          <a:xfrm>
            <a:off x="146669" y="2177280"/>
            <a:ext cx="17700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b="1" dirty="0" smtClean="0"/>
              <a:t>Development environment</a:t>
            </a:r>
            <a:endParaRPr lang="sv-SE" sz="1100" b="1" dirty="0"/>
          </a:p>
        </p:txBody>
      </p:sp>
      <p:grpSp>
        <p:nvGrpSpPr>
          <p:cNvPr id="22" name="Group 21"/>
          <p:cNvGrpSpPr/>
          <p:nvPr/>
        </p:nvGrpSpPr>
        <p:grpSpPr>
          <a:xfrm>
            <a:off x="402191" y="2504527"/>
            <a:ext cx="1200061" cy="1890210"/>
            <a:chOff x="1276780" y="4104075"/>
            <a:chExt cx="1200061" cy="1890210"/>
          </a:xfrm>
        </p:grpSpPr>
        <p:sp>
          <p:nvSpPr>
            <p:cNvPr id="16" name="Rectangle 15"/>
            <p:cNvSpPr/>
            <p:nvPr/>
          </p:nvSpPr>
          <p:spPr>
            <a:xfrm>
              <a:off x="1276780" y="4104075"/>
              <a:ext cx="1200061" cy="27003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100" dirty="0" smtClean="0">
                  <a:solidFill>
                    <a:schemeClr val="tx1"/>
                  </a:solidFill>
                </a:rPr>
                <a:t>Linux Kernel</a:t>
              </a:r>
              <a:endParaRPr lang="sv-SE" sz="1100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276780" y="4374105"/>
              <a:ext cx="1200061" cy="27003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100" dirty="0" smtClean="0">
                  <a:solidFill>
                    <a:schemeClr val="tx1"/>
                  </a:solidFill>
                </a:rPr>
                <a:t>Device Tree</a:t>
              </a:r>
              <a:endParaRPr lang="sv-SE" sz="1100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276780" y="4644135"/>
              <a:ext cx="1200061" cy="27003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100" dirty="0" smtClean="0">
                  <a:solidFill>
                    <a:schemeClr val="tx1"/>
                  </a:solidFill>
                </a:rPr>
                <a:t>Root File System</a:t>
              </a:r>
              <a:endParaRPr lang="sv-SE" sz="1100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276780" y="4914165"/>
              <a:ext cx="1200061" cy="54006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100" dirty="0" smtClean="0">
                  <a:solidFill>
                    <a:schemeClr val="tx1"/>
                  </a:solidFill>
                </a:rPr>
                <a:t>Kernel Modules</a:t>
              </a:r>
            </a:p>
            <a:p>
              <a:r>
                <a:rPr lang="sv-SE" sz="1000" dirty="0" smtClean="0">
                  <a:solidFill>
                    <a:schemeClr val="tx1"/>
                  </a:solidFill>
                </a:rPr>
                <a:t>(MRF EVR,IFC1410, EtherCAT)</a:t>
              </a:r>
              <a:endParaRPr lang="sv-SE" sz="1000" dirty="0">
                <a:solidFill>
                  <a:schemeClr val="tx1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276780" y="5454225"/>
              <a:ext cx="1200061" cy="27003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100" dirty="0" smtClean="0">
                  <a:solidFill>
                    <a:schemeClr val="tx1"/>
                  </a:solidFill>
                </a:rPr>
                <a:t>U-boot scripts</a:t>
              </a:r>
              <a:endParaRPr lang="sv-SE" sz="1100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276780" y="5724255"/>
              <a:ext cx="1200061" cy="27003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100" dirty="0" smtClean="0">
                  <a:solidFill>
                    <a:schemeClr val="tx1"/>
                  </a:solidFill>
                </a:rPr>
                <a:t>FPGA bitstreams</a:t>
              </a:r>
              <a:endParaRPr lang="sv-SE" sz="11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916705" y="2140136"/>
            <a:ext cx="1485165" cy="553596"/>
            <a:chOff x="272071" y="4149080"/>
            <a:chExt cx="1485165" cy="553596"/>
          </a:xfrm>
        </p:grpSpPr>
        <p:sp>
          <p:nvSpPr>
            <p:cNvPr id="24" name="Rectangle 23"/>
            <p:cNvSpPr/>
            <p:nvPr/>
          </p:nvSpPr>
          <p:spPr>
            <a:xfrm>
              <a:off x="272071" y="4149080"/>
              <a:ext cx="1485165" cy="55359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58251" y="4222809"/>
              <a:ext cx="79861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100" b="1" dirty="0" smtClean="0"/>
                <a:t>ESS Bilbao</a:t>
              </a:r>
            </a:p>
            <a:p>
              <a:r>
                <a:rPr lang="sv-SE" sz="1100" b="1" dirty="0" smtClean="0"/>
                <a:t>EEE Server</a:t>
              </a:r>
              <a:endParaRPr lang="sv-SE" sz="1100" b="1" dirty="0"/>
            </a:p>
          </p:txBody>
        </p:sp>
      </p:grpSp>
      <p:sp>
        <p:nvSpPr>
          <p:cNvPr id="28" name="Right Arrow 27"/>
          <p:cNvSpPr/>
          <p:nvPr/>
        </p:nvSpPr>
        <p:spPr>
          <a:xfrm>
            <a:off x="3491880" y="2275228"/>
            <a:ext cx="652572" cy="26161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0" name="Right Arrow 29"/>
          <p:cNvSpPr/>
          <p:nvPr/>
        </p:nvSpPr>
        <p:spPr>
          <a:xfrm>
            <a:off x="1826694" y="3076298"/>
            <a:ext cx="2205245" cy="26161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" name="TextBox 32"/>
          <p:cNvSpPr txBox="1"/>
          <p:nvPr/>
        </p:nvSpPr>
        <p:spPr>
          <a:xfrm>
            <a:off x="3491879" y="2044339"/>
            <a:ext cx="8162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i="1" dirty="0" smtClean="0"/>
              <a:t>NFS mount</a:t>
            </a:r>
            <a:endParaRPr lang="sv-SE" sz="1100" i="1" dirty="0"/>
          </a:p>
        </p:txBody>
      </p:sp>
      <p:sp>
        <p:nvSpPr>
          <p:cNvPr id="34" name="TextBox 33"/>
          <p:cNvSpPr txBox="1"/>
          <p:nvPr/>
        </p:nvSpPr>
        <p:spPr>
          <a:xfrm>
            <a:off x="2417536" y="2891348"/>
            <a:ext cx="8162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i="1" dirty="0" smtClean="0"/>
              <a:t>NFS mount</a:t>
            </a:r>
            <a:endParaRPr lang="sv-SE" sz="1100" i="1" dirty="0"/>
          </a:p>
        </p:txBody>
      </p:sp>
      <p:sp>
        <p:nvSpPr>
          <p:cNvPr id="35" name="TextBox 34"/>
          <p:cNvSpPr txBox="1"/>
          <p:nvPr/>
        </p:nvSpPr>
        <p:spPr>
          <a:xfrm>
            <a:off x="2546775" y="3260733"/>
            <a:ext cx="4587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i="1" dirty="0" smtClean="0"/>
              <a:t>TFTP</a:t>
            </a:r>
            <a:endParaRPr lang="sv-SE" sz="1100" i="1" dirty="0"/>
          </a:p>
        </p:txBody>
      </p:sp>
    </p:spTree>
    <p:extLst>
      <p:ext uri="{BB962C8B-B14F-4D97-AF65-F5344CB8AC3E}">
        <p14:creationId xmlns:p14="http://schemas.microsoft.com/office/powerpoint/2010/main" val="202481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Evolution of EPICS modules for IFC1410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24</a:t>
            </a:fld>
            <a:endParaRPr lang="sv-SE"/>
          </a:p>
        </p:txBody>
      </p:sp>
      <p:sp>
        <p:nvSpPr>
          <p:cNvPr id="91" name="Content Placeholder 31"/>
          <p:cNvSpPr>
            <a:spLocks noGrp="1"/>
          </p:cNvSpPr>
          <p:nvPr>
            <p:ph idx="1"/>
          </p:nvPr>
        </p:nvSpPr>
        <p:spPr>
          <a:xfrm>
            <a:off x="236569" y="4464115"/>
            <a:ext cx="8790926" cy="2115235"/>
          </a:xfrm>
        </p:spPr>
        <p:txBody>
          <a:bodyPr>
            <a:normAutofit fontScale="92500"/>
          </a:bodyPr>
          <a:lstStyle/>
          <a:p>
            <a:r>
              <a:rPr lang="sv-SE" sz="1400" dirty="0" smtClean="0">
                <a:solidFill>
                  <a:schemeClr val="tx1"/>
                </a:solidFill>
              </a:rPr>
              <a:t>EPICS device support for data acquisition will be based on areaDetector, which is largely used in the EPICS community</a:t>
            </a:r>
          </a:p>
          <a:p>
            <a:r>
              <a:rPr lang="sv-SE" sz="1400" dirty="0" smtClean="0">
                <a:solidFill>
                  <a:schemeClr val="tx1"/>
                </a:solidFill>
              </a:rPr>
              <a:t>Kernel driver </a:t>
            </a:r>
            <a:r>
              <a:rPr lang="sv-SE" sz="1400" i="1" dirty="0" smtClean="0">
                <a:solidFill>
                  <a:srgbClr val="0000FF"/>
                </a:solidFill>
              </a:rPr>
              <a:t>TOSCA</a:t>
            </a:r>
            <a:r>
              <a:rPr lang="sv-SE" sz="1400" dirty="0" smtClean="0">
                <a:solidFill>
                  <a:schemeClr val="tx1"/>
                </a:solidFill>
              </a:rPr>
              <a:t> will be provided by PSI (in partnership with commercial suppliers)</a:t>
            </a:r>
          </a:p>
          <a:p>
            <a:pPr lvl="1"/>
            <a:r>
              <a:rPr lang="sv-SE" sz="1300" dirty="0" smtClean="0">
                <a:solidFill>
                  <a:schemeClr val="tx1"/>
                </a:solidFill>
              </a:rPr>
              <a:t>This driver replaces the </a:t>
            </a:r>
            <a:r>
              <a:rPr lang="sv-SE" sz="1300" i="1" dirty="0" smtClean="0">
                <a:solidFill>
                  <a:srgbClr val="0000FF"/>
                </a:solidFill>
              </a:rPr>
              <a:t>tsc</a:t>
            </a:r>
            <a:r>
              <a:rPr lang="sv-SE" sz="1300" i="1" dirty="0" smtClean="0">
                <a:solidFill>
                  <a:schemeClr val="tx1"/>
                </a:solidFill>
              </a:rPr>
              <a:t> </a:t>
            </a:r>
            <a:r>
              <a:rPr lang="sv-SE" sz="1300" dirty="0" smtClean="0">
                <a:solidFill>
                  <a:schemeClr val="tx1"/>
                </a:solidFill>
              </a:rPr>
              <a:t>driver, improving the interface with the firmware running on the FPGA</a:t>
            </a:r>
          </a:p>
          <a:p>
            <a:pPr lvl="2"/>
            <a:r>
              <a:rPr lang="sv-SE" sz="1300" dirty="0" smtClean="0">
                <a:solidFill>
                  <a:schemeClr val="tx1"/>
                </a:solidFill>
              </a:rPr>
              <a:t>DMA operations</a:t>
            </a:r>
          </a:p>
          <a:p>
            <a:pPr lvl="2"/>
            <a:r>
              <a:rPr lang="sv-SE" sz="1300" dirty="0" smtClean="0">
                <a:solidFill>
                  <a:schemeClr val="tx1"/>
                </a:solidFill>
              </a:rPr>
              <a:t>Interrupt handling</a:t>
            </a:r>
          </a:p>
          <a:p>
            <a:pPr lvl="2"/>
            <a:r>
              <a:rPr lang="sv-SE" sz="1300" dirty="0">
                <a:solidFill>
                  <a:schemeClr val="tx1"/>
                </a:solidFill>
              </a:rPr>
              <a:t>R</a:t>
            </a:r>
            <a:r>
              <a:rPr lang="sv-SE" sz="1300" dirty="0" smtClean="0">
                <a:solidFill>
                  <a:schemeClr val="tx1"/>
                </a:solidFill>
              </a:rPr>
              <a:t>egister-mapped access</a:t>
            </a:r>
          </a:p>
          <a:p>
            <a:pPr lvl="2"/>
            <a:r>
              <a:rPr lang="sv-SE" sz="1300" dirty="0" smtClean="0">
                <a:solidFill>
                  <a:schemeClr val="tx1"/>
                </a:solidFill>
              </a:rPr>
              <a:t>... and more</a:t>
            </a:r>
            <a:endParaRPr lang="sv-SE" sz="1000" dirty="0" smtClean="0">
              <a:solidFill>
                <a:schemeClr val="tx1"/>
              </a:solidFill>
            </a:endParaRPr>
          </a:p>
          <a:p>
            <a:r>
              <a:rPr lang="sv-SE" sz="1400" dirty="0" smtClean="0">
                <a:solidFill>
                  <a:schemeClr val="tx1"/>
                </a:solidFill>
              </a:rPr>
              <a:t>The software changes will be transparent for ESS Bilbao, since the interface layer (ifcdaq) will be unchanged</a:t>
            </a:r>
          </a:p>
          <a:p>
            <a:r>
              <a:rPr lang="sv-SE" sz="1400" dirty="0" smtClean="0">
                <a:solidFill>
                  <a:schemeClr val="tx1"/>
                </a:solidFill>
              </a:rPr>
              <a:t>ICS will support ESS Bilbao in case of any modification that need to break backwards compatibility</a:t>
            </a:r>
            <a:endParaRPr lang="sv-SE" sz="1400" dirty="0">
              <a:solidFill>
                <a:schemeClr val="tx1"/>
              </a:solidFill>
            </a:endParaRPr>
          </a:p>
        </p:txBody>
      </p:sp>
      <p:sp>
        <p:nvSpPr>
          <p:cNvPr id="23" name="AutoShape 4" descr="new modules arch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cxnSp>
        <p:nvCxnSpPr>
          <p:cNvPr id="2051" name="Straight Arrow Connector 2050"/>
          <p:cNvCxnSpPr/>
          <p:nvPr/>
        </p:nvCxnSpPr>
        <p:spPr>
          <a:xfrm flipV="1">
            <a:off x="307975" y="4036569"/>
            <a:ext cx="8359480" cy="1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17965" y="1513288"/>
            <a:ext cx="2520280" cy="21152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2" name="Rectangle 31"/>
          <p:cNvSpPr/>
          <p:nvPr/>
        </p:nvSpPr>
        <p:spPr>
          <a:xfrm>
            <a:off x="217965" y="3338990"/>
            <a:ext cx="2520280" cy="4357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TextBox 26"/>
          <p:cNvSpPr txBox="1"/>
          <p:nvPr/>
        </p:nvSpPr>
        <p:spPr>
          <a:xfrm>
            <a:off x="161510" y="3122385"/>
            <a:ext cx="7745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50" dirty="0" smtClean="0"/>
              <a:t>Userspace</a:t>
            </a:r>
            <a:endParaRPr lang="sv-SE" sz="1050" dirty="0"/>
          </a:p>
        </p:txBody>
      </p:sp>
      <p:sp>
        <p:nvSpPr>
          <p:cNvPr id="34" name="TextBox 33"/>
          <p:cNvSpPr txBox="1"/>
          <p:nvPr/>
        </p:nvSpPr>
        <p:spPr>
          <a:xfrm>
            <a:off x="236569" y="3527431"/>
            <a:ext cx="5549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50" dirty="0" smtClean="0"/>
              <a:t>Kernel</a:t>
            </a:r>
            <a:endParaRPr lang="sv-SE" dirty="0"/>
          </a:p>
        </p:txBody>
      </p:sp>
      <p:sp>
        <p:nvSpPr>
          <p:cNvPr id="31" name="Rectangle 30"/>
          <p:cNvSpPr/>
          <p:nvPr/>
        </p:nvSpPr>
        <p:spPr>
          <a:xfrm>
            <a:off x="915543" y="3383995"/>
            <a:ext cx="1125125" cy="315035"/>
          </a:xfrm>
          <a:prstGeom prst="rect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dirty="0" smtClean="0"/>
              <a:t>pev</a:t>
            </a:r>
            <a:endParaRPr lang="sv-SE" sz="1400" dirty="0"/>
          </a:p>
        </p:txBody>
      </p:sp>
      <p:sp>
        <p:nvSpPr>
          <p:cNvPr id="40" name="Rectangle 39"/>
          <p:cNvSpPr/>
          <p:nvPr/>
        </p:nvSpPr>
        <p:spPr>
          <a:xfrm>
            <a:off x="915543" y="2978950"/>
            <a:ext cx="1125125" cy="315035"/>
          </a:xfrm>
          <a:prstGeom prst="rect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dirty="0" smtClean="0"/>
              <a:t>pevdrv</a:t>
            </a:r>
            <a:endParaRPr lang="sv-SE" sz="1400" dirty="0"/>
          </a:p>
        </p:txBody>
      </p:sp>
      <p:sp>
        <p:nvSpPr>
          <p:cNvPr id="41" name="Rectangle 40"/>
          <p:cNvSpPr/>
          <p:nvPr/>
        </p:nvSpPr>
        <p:spPr>
          <a:xfrm>
            <a:off x="758025" y="2258871"/>
            <a:ext cx="1440160" cy="4950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dirty="0" smtClean="0">
                <a:solidFill>
                  <a:schemeClr val="tx1"/>
                </a:solidFill>
              </a:rPr>
              <a:t>NDS</a:t>
            </a:r>
            <a:endParaRPr lang="sv-SE" sz="1400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5543" y="2663915"/>
            <a:ext cx="1125125" cy="31503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dirty="0" smtClean="0">
                <a:solidFill>
                  <a:schemeClr val="tx1"/>
                </a:solidFill>
              </a:rPr>
              <a:t>ifcdaqdrv</a:t>
            </a:r>
            <a:endParaRPr lang="sv-SE" sz="1400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15543" y="2033845"/>
            <a:ext cx="1125125" cy="31503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dirty="0" smtClean="0">
                <a:solidFill>
                  <a:schemeClr val="tx1"/>
                </a:solidFill>
              </a:rPr>
              <a:t>ifcdaq</a:t>
            </a:r>
            <a:endParaRPr lang="sv-SE" sz="1400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85211" y="1603298"/>
            <a:ext cx="1585788" cy="40504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dirty="0" smtClean="0">
                <a:solidFill>
                  <a:schemeClr val="bg1"/>
                </a:solidFill>
              </a:rPr>
              <a:t>ESSB modules</a:t>
            </a:r>
            <a:endParaRPr lang="sv-SE" sz="1400" dirty="0">
              <a:solidFill>
                <a:schemeClr val="bg1"/>
              </a:solidFill>
            </a:endParaRPr>
          </a:p>
        </p:txBody>
      </p:sp>
      <p:sp>
        <p:nvSpPr>
          <p:cNvPr id="2048" name="Right Brace 2047"/>
          <p:cNvSpPr/>
          <p:nvPr/>
        </p:nvSpPr>
        <p:spPr>
          <a:xfrm>
            <a:off x="2411760" y="2994700"/>
            <a:ext cx="135016" cy="70433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2" name="Right Brace 71"/>
          <p:cNvSpPr/>
          <p:nvPr/>
        </p:nvSpPr>
        <p:spPr>
          <a:xfrm>
            <a:off x="2422836" y="2033845"/>
            <a:ext cx="123940" cy="92613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6" name="TextBox 85"/>
          <p:cNvSpPr txBox="1"/>
          <p:nvPr/>
        </p:nvSpPr>
        <p:spPr>
          <a:xfrm>
            <a:off x="2486386" y="2368612"/>
            <a:ext cx="3754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50" b="1" dirty="0" smtClean="0"/>
              <a:t>ESS</a:t>
            </a:r>
            <a:endParaRPr lang="sv-SE" b="1" dirty="0"/>
          </a:p>
        </p:txBody>
      </p:sp>
      <p:sp>
        <p:nvSpPr>
          <p:cNvPr id="89" name="TextBox 88"/>
          <p:cNvSpPr txBox="1"/>
          <p:nvPr/>
        </p:nvSpPr>
        <p:spPr>
          <a:xfrm>
            <a:off x="2486386" y="3219907"/>
            <a:ext cx="5597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50" b="1" dirty="0" smtClean="0"/>
              <a:t>Legacy</a:t>
            </a:r>
            <a:endParaRPr lang="sv-SE" b="1" dirty="0"/>
          </a:p>
        </p:txBody>
      </p:sp>
      <p:sp>
        <p:nvSpPr>
          <p:cNvPr id="2054" name="Oval 2053"/>
          <p:cNvSpPr/>
          <p:nvPr/>
        </p:nvSpPr>
        <p:spPr>
          <a:xfrm>
            <a:off x="1360287" y="3924056"/>
            <a:ext cx="225025" cy="225025"/>
          </a:xfrm>
          <a:prstGeom prst="ellips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8" name="TextBox 97"/>
          <p:cNvSpPr txBox="1"/>
          <p:nvPr/>
        </p:nvSpPr>
        <p:spPr>
          <a:xfrm>
            <a:off x="744571" y="4112324"/>
            <a:ext cx="146706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050" b="1" dirty="0" smtClean="0">
                <a:solidFill>
                  <a:schemeClr val="accent6">
                    <a:lumMod val="75000"/>
                  </a:schemeClr>
                </a:solidFill>
              </a:rPr>
              <a:t>VME-based prototypes</a:t>
            </a:r>
          </a:p>
          <a:p>
            <a:pPr algn="ctr"/>
            <a:r>
              <a:rPr lang="sv-SE" sz="1050" b="1" dirty="0" smtClean="0">
                <a:solidFill>
                  <a:schemeClr val="accent6">
                    <a:lumMod val="75000"/>
                  </a:schemeClr>
                </a:solidFill>
              </a:rPr>
              <a:t>(to be phased out)</a:t>
            </a:r>
            <a:endParaRPr lang="sv-SE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252448" y="1544852"/>
            <a:ext cx="2520280" cy="21152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8" name="Rectangle 57"/>
          <p:cNvSpPr/>
          <p:nvPr/>
        </p:nvSpPr>
        <p:spPr>
          <a:xfrm>
            <a:off x="3252448" y="3370555"/>
            <a:ext cx="2520280" cy="4184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5" name="Rectangle 44"/>
          <p:cNvSpPr/>
          <p:nvPr/>
        </p:nvSpPr>
        <p:spPr>
          <a:xfrm>
            <a:off x="3950026" y="3420166"/>
            <a:ext cx="1125125" cy="315035"/>
          </a:xfrm>
          <a:prstGeom prst="rect">
            <a:avLst/>
          </a:prstGeom>
          <a:solidFill>
            <a:schemeClr val="accent6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dirty="0" smtClean="0"/>
              <a:t>tsc</a:t>
            </a:r>
            <a:endParaRPr lang="sv-SE" sz="1400" dirty="0"/>
          </a:p>
        </p:txBody>
      </p:sp>
      <p:sp>
        <p:nvSpPr>
          <p:cNvPr id="46" name="Rectangle 45"/>
          <p:cNvSpPr/>
          <p:nvPr/>
        </p:nvSpPr>
        <p:spPr>
          <a:xfrm>
            <a:off x="3950026" y="3015121"/>
            <a:ext cx="1125125" cy="315035"/>
          </a:xfrm>
          <a:prstGeom prst="rect">
            <a:avLst/>
          </a:prstGeom>
          <a:solidFill>
            <a:schemeClr val="accent6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dirty="0" smtClean="0"/>
              <a:t>tsclib</a:t>
            </a:r>
            <a:endParaRPr lang="sv-SE" sz="1400" dirty="0"/>
          </a:p>
        </p:txBody>
      </p:sp>
      <p:sp>
        <p:nvSpPr>
          <p:cNvPr id="47" name="Rectangle 46"/>
          <p:cNvSpPr/>
          <p:nvPr/>
        </p:nvSpPr>
        <p:spPr>
          <a:xfrm>
            <a:off x="3792508" y="2295042"/>
            <a:ext cx="1440160" cy="495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dirty="0" smtClean="0">
                <a:solidFill>
                  <a:schemeClr val="tx1"/>
                </a:solidFill>
              </a:rPr>
              <a:t>NDS</a:t>
            </a:r>
            <a:endParaRPr lang="sv-SE" sz="1400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950026" y="2700086"/>
            <a:ext cx="1125125" cy="31503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dirty="0" smtClean="0">
                <a:solidFill>
                  <a:schemeClr val="tx1"/>
                </a:solidFill>
              </a:rPr>
              <a:t>ifcdaqdrv</a:t>
            </a:r>
            <a:endParaRPr lang="sv-SE" sz="1400" dirty="0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950026" y="2070016"/>
            <a:ext cx="1125125" cy="31503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dirty="0" smtClean="0">
                <a:solidFill>
                  <a:schemeClr val="tx1"/>
                </a:solidFill>
              </a:rPr>
              <a:t>ifcdaq</a:t>
            </a:r>
            <a:endParaRPr lang="sv-SE" sz="1400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3719694" y="1639469"/>
            <a:ext cx="1585788" cy="40504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dirty="0" smtClean="0">
                <a:solidFill>
                  <a:schemeClr val="bg1"/>
                </a:solidFill>
              </a:rPr>
              <a:t>ESSB modules</a:t>
            </a:r>
            <a:endParaRPr lang="sv-SE" sz="1400" dirty="0">
              <a:solidFill>
                <a:schemeClr val="bg1"/>
              </a:solidFill>
            </a:endParaRPr>
          </a:p>
        </p:txBody>
      </p:sp>
      <p:sp>
        <p:nvSpPr>
          <p:cNvPr id="78" name="Right Brace 77"/>
          <p:cNvSpPr/>
          <p:nvPr/>
        </p:nvSpPr>
        <p:spPr>
          <a:xfrm>
            <a:off x="5320758" y="3015121"/>
            <a:ext cx="123940" cy="72008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9" name="Right Brace 78"/>
          <p:cNvSpPr/>
          <p:nvPr/>
        </p:nvSpPr>
        <p:spPr>
          <a:xfrm>
            <a:off x="5320757" y="2070016"/>
            <a:ext cx="123940" cy="92613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7" name="TextBox 86"/>
          <p:cNvSpPr txBox="1"/>
          <p:nvPr/>
        </p:nvSpPr>
        <p:spPr>
          <a:xfrm>
            <a:off x="5370365" y="2406123"/>
            <a:ext cx="3754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50" b="1" dirty="0" smtClean="0"/>
              <a:t>ESS</a:t>
            </a:r>
            <a:endParaRPr lang="sv-SE" b="1" dirty="0"/>
          </a:p>
        </p:txBody>
      </p:sp>
      <p:sp>
        <p:nvSpPr>
          <p:cNvPr id="90" name="TextBox 89"/>
          <p:cNvSpPr txBox="1"/>
          <p:nvPr/>
        </p:nvSpPr>
        <p:spPr>
          <a:xfrm>
            <a:off x="5396497" y="3243596"/>
            <a:ext cx="35618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50" b="1" dirty="0" smtClean="0"/>
              <a:t>PSI</a:t>
            </a:r>
            <a:endParaRPr lang="sv-SE" b="1" dirty="0"/>
          </a:p>
        </p:txBody>
      </p:sp>
      <p:sp>
        <p:nvSpPr>
          <p:cNvPr id="96" name="Oval 95"/>
          <p:cNvSpPr/>
          <p:nvPr/>
        </p:nvSpPr>
        <p:spPr>
          <a:xfrm>
            <a:off x="4428753" y="3927437"/>
            <a:ext cx="225025" cy="225025"/>
          </a:xfrm>
          <a:prstGeom prst="ellips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9" name="TextBox 98"/>
          <p:cNvSpPr txBox="1"/>
          <p:nvPr/>
        </p:nvSpPr>
        <p:spPr>
          <a:xfrm>
            <a:off x="3960134" y="4116127"/>
            <a:ext cx="121539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050" b="1" dirty="0" smtClean="0">
                <a:solidFill>
                  <a:schemeClr val="accent6">
                    <a:lumMod val="75000"/>
                  </a:schemeClr>
                </a:solidFill>
              </a:rPr>
              <a:t>MTCA </a:t>
            </a:r>
            <a:r>
              <a:rPr lang="sv-SE" sz="1050" b="1" dirty="0" smtClean="0">
                <a:solidFill>
                  <a:schemeClr val="accent6">
                    <a:lumMod val="75000"/>
                  </a:schemeClr>
                </a:solidFill>
              </a:rPr>
              <a:t>prototyping</a:t>
            </a:r>
            <a:endParaRPr lang="sv-SE" sz="105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sv-SE" sz="1050" b="1" dirty="0" smtClean="0">
                <a:solidFill>
                  <a:schemeClr val="accent6">
                    <a:lumMod val="75000"/>
                  </a:schemeClr>
                </a:solidFill>
              </a:rPr>
              <a:t>Stage 1</a:t>
            </a:r>
            <a:endParaRPr lang="sv-SE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147175" y="1544852"/>
            <a:ext cx="2520280" cy="21152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bg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6147175" y="3370555"/>
            <a:ext cx="2520280" cy="4184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1" name="Rectangle 50"/>
          <p:cNvSpPr/>
          <p:nvPr/>
        </p:nvSpPr>
        <p:spPr>
          <a:xfrm>
            <a:off x="6844753" y="3438523"/>
            <a:ext cx="1125125" cy="315035"/>
          </a:xfrm>
          <a:prstGeom prst="rect">
            <a:avLst/>
          </a:prstGeom>
          <a:solidFill>
            <a:schemeClr val="accent6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dirty="0" smtClean="0"/>
              <a:t>TOSCA</a:t>
            </a:r>
            <a:endParaRPr lang="sv-SE" sz="1400" dirty="0"/>
          </a:p>
        </p:txBody>
      </p:sp>
      <p:sp>
        <p:nvSpPr>
          <p:cNvPr id="53" name="Rectangle 52"/>
          <p:cNvSpPr/>
          <p:nvPr/>
        </p:nvSpPr>
        <p:spPr>
          <a:xfrm>
            <a:off x="6687235" y="2313399"/>
            <a:ext cx="1440160" cy="495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dirty="0" smtClean="0">
                <a:solidFill>
                  <a:schemeClr val="tx1"/>
                </a:solidFill>
              </a:rPr>
              <a:t>areaDetector</a:t>
            </a:r>
            <a:endParaRPr lang="sv-SE" sz="1400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844753" y="2718443"/>
            <a:ext cx="1125125" cy="60710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dirty="0" smtClean="0">
                <a:solidFill>
                  <a:schemeClr val="tx1"/>
                </a:solidFill>
              </a:rPr>
              <a:t>ifcdaqdrv2</a:t>
            </a:r>
            <a:endParaRPr lang="sv-SE" sz="1400" dirty="0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844753" y="2088373"/>
            <a:ext cx="1125125" cy="31503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dirty="0" smtClean="0">
                <a:solidFill>
                  <a:schemeClr val="tx1"/>
                </a:solidFill>
              </a:rPr>
              <a:t>ifcdaq2</a:t>
            </a:r>
            <a:endParaRPr lang="sv-SE" sz="1400" dirty="0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614421" y="1657826"/>
            <a:ext cx="1585788" cy="40504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dirty="0" smtClean="0">
                <a:solidFill>
                  <a:schemeClr val="bg1"/>
                </a:solidFill>
              </a:rPr>
              <a:t>ESSB modules</a:t>
            </a:r>
            <a:endParaRPr lang="sv-SE" sz="1400" dirty="0">
              <a:solidFill>
                <a:schemeClr val="bg1"/>
              </a:solidFill>
            </a:endParaRPr>
          </a:p>
        </p:txBody>
      </p:sp>
      <p:sp>
        <p:nvSpPr>
          <p:cNvPr id="83" name="Right Brace 82"/>
          <p:cNvSpPr/>
          <p:nvPr/>
        </p:nvSpPr>
        <p:spPr>
          <a:xfrm>
            <a:off x="8269528" y="3392901"/>
            <a:ext cx="135015" cy="36956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4" name="Right Brace 83"/>
          <p:cNvSpPr/>
          <p:nvPr/>
        </p:nvSpPr>
        <p:spPr>
          <a:xfrm>
            <a:off x="8273486" y="2033845"/>
            <a:ext cx="123939" cy="129170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5" name="TextBox 84"/>
          <p:cNvSpPr txBox="1"/>
          <p:nvPr/>
        </p:nvSpPr>
        <p:spPr>
          <a:xfrm>
            <a:off x="8424082" y="3445114"/>
            <a:ext cx="35618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050" b="1" dirty="0" smtClean="0"/>
              <a:t>PSI</a:t>
            </a:r>
            <a:endParaRPr lang="sv-SE" b="1" dirty="0"/>
          </a:p>
        </p:txBody>
      </p:sp>
      <p:sp>
        <p:nvSpPr>
          <p:cNvPr id="88" name="TextBox 87"/>
          <p:cNvSpPr txBox="1"/>
          <p:nvPr/>
        </p:nvSpPr>
        <p:spPr>
          <a:xfrm>
            <a:off x="8337036" y="2548632"/>
            <a:ext cx="3754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50" b="1" dirty="0" smtClean="0"/>
              <a:t>ESS</a:t>
            </a:r>
            <a:endParaRPr lang="sv-SE" b="1" dirty="0"/>
          </a:p>
        </p:txBody>
      </p:sp>
      <p:sp>
        <p:nvSpPr>
          <p:cNvPr id="97" name="Oval 96"/>
          <p:cNvSpPr/>
          <p:nvPr/>
        </p:nvSpPr>
        <p:spPr>
          <a:xfrm>
            <a:off x="7385377" y="3924055"/>
            <a:ext cx="225025" cy="225025"/>
          </a:xfrm>
          <a:prstGeom prst="ellips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0" name="TextBox 99"/>
          <p:cNvSpPr txBox="1"/>
          <p:nvPr/>
        </p:nvSpPr>
        <p:spPr>
          <a:xfrm>
            <a:off x="6931067" y="4116127"/>
            <a:ext cx="113364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050" b="1" dirty="0" smtClean="0">
                <a:solidFill>
                  <a:schemeClr val="accent6">
                    <a:lumMod val="75000"/>
                  </a:schemeClr>
                </a:solidFill>
              </a:rPr>
              <a:t>MTCA migration:</a:t>
            </a:r>
          </a:p>
          <a:p>
            <a:pPr algn="ctr"/>
            <a:r>
              <a:rPr lang="sv-SE" sz="1050" b="1" dirty="0" smtClean="0">
                <a:solidFill>
                  <a:schemeClr val="accent6">
                    <a:lumMod val="75000"/>
                  </a:schemeClr>
                </a:solidFill>
              </a:rPr>
              <a:t>Stage 2</a:t>
            </a:r>
            <a:endParaRPr lang="sv-SE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40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Timeline </a:t>
            </a:r>
            <a:r>
              <a:rPr lang="sv-SE" sz="1600" dirty="0" smtClean="0"/>
              <a:t>(tentative)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25</a:t>
            </a:fld>
            <a:endParaRPr lang="sv-SE"/>
          </a:p>
        </p:txBody>
      </p:sp>
      <p:sp>
        <p:nvSpPr>
          <p:cNvPr id="23" name="AutoShape 4" descr="new modules arch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cxnSp>
        <p:nvCxnSpPr>
          <p:cNvPr id="2051" name="Straight Arrow Connector 2050"/>
          <p:cNvCxnSpPr/>
          <p:nvPr/>
        </p:nvCxnSpPr>
        <p:spPr>
          <a:xfrm flipV="1">
            <a:off x="307975" y="1921334"/>
            <a:ext cx="8359480" cy="1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Oval 95"/>
          <p:cNvSpPr/>
          <p:nvPr/>
        </p:nvSpPr>
        <p:spPr>
          <a:xfrm>
            <a:off x="1579365" y="1812202"/>
            <a:ext cx="225025" cy="225025"/>
          </a:xfrm>
          <a:prstGeom prst="ellips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9" name="TextBox 98"/>
          <p:cNvSpPr txBox="1"/>
          <p:nvPr/>
        </p:nvSpPr>
        <p:spPr>
          <a:xfrm>
            <a:off x="1151620" y="2123855"/>
            <a:ext cx="113364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050" b="1" dirty="0" smtClean="0">
                <a:solidFill>
                  <a:schemeClr val="accent6">
                    <a:lumMod val="75000"/>
                  </a:schemeClr>
                </a:solidFill>
              </a:rPr>
              <a:t>MTCA migration:</a:t>
            </a:r>
          </a:p>
          <a:p>
            <a:pPr algn="ctr"/>
            <a:r>
              <a:rPr lang="sv-SE" sz="1050" b="1" dirty="0" smtClean="0">
                <a:solidFill>
                  <a:schemeClr val="accent6">
                    <a:lumMod val="75000"/>
                  </a:schemeClr>
                </a:solidFill>
              </a:rPr>
              <a:t>Stage 1</a:t>
            </a:r>
            <a:endParaRPr lang="sv-SE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7" name="Oval 96"/>
          <p:cNvSpPr/>
          <p:nvPr/>
        </p:nvSpPr>
        <p:spPr>
          <a:xfrm>
            <a:off x="5008384" y="1808820"/>
            <a:ext cx="225025" cy="225025"/>
          </a:xfrm>
          <a:prstGeom prst="ellips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0" name="TextBox 99"/>
          <p:cNvSpPr txBox="1"/>
          <p:nvPr/>
        </p:nvSpPr>
        <p:spPr>
          <a:xfrm>
            <a:off x="4554074" y="2123855"/>
            <a:ext cx="113364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050" b="1" dirty="0" smtClean="0">
                <a:solidFill>
                  <a:schemeClr val="accent6">
                    <a:lumMod val="75000"/>
                  </a:schemeClr>
                </a:solidFill>
              </a:rPr>
              <a:t>MTCA migration:</a:t>
            </a:r>
          </a:p>
          <a:p>
            <a:pPr algn="ctr"/>
            <a:r>
              <a:rPr lang="sv-SE" sz="1050" b="1" dirty="0" smtClean="0">
                <a:solidFill>
                  <a:schemeClr val="accent6">
                    <a:lumMod val="75000"/>
                  </a:schemeClr>
                </a:solidFill>
              </a:rPr>
              <a:t>Stage 2</a:t>
            </a:r>
            <a:endParaRPr lang="sv-SE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324751" y="1493786"/>
            <a:ext cx="787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400" b="1" dirty="0" smtClean="0">
                <a:solidFill>
                  <a:schemeClr val="accent6">
                    <a:lumMod val="75000"/>
                  </a:schemeClr>
                </a:solidFill>
              </a:rPr>
              <a:t>2017-09	</a:t>
            </a:r>
            <a:endParaRPr lang="sv-SE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727200" y="1493785"/>
            <a:ext cx="787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400" b="1" dirty="0" smtClean="0">
                <a:solidFill>
                  <a:schemeClr val="accent6">
                    <a:lumMod val="75000"/>
                  </a:schemeClr>
                </a:solidFill>
              </a:rPr>
              <a:t>2017-11</a:t>
            </a:r>
            <a:endParaRPr lang="sv-SE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Line Callout 1 2"/>
          <p:cNvSpPr/>
          <p:nvPr/>
        </p:nvSpPr>
        <p:spPr>
          <a:xfrm>
            <a:off x="746576" y="3181472"/>
            <a:ext cx="3285364" cy="2812813"/>
          </a:xfrm>
          <a:prstGeom prst="borderCallout1">
            <a:avLst>
              <a:gd name="adj1" fmla="val -7466"/>
              <a:gd name="adj2" fmla="val 49409"/>
              <a:gd name="adj3" fmla="val -24400"/>
              <a:gd name="adj4" fmla="val 35959"/>
            </a:avLst>
          </a:prstGeom>
          <a:ln w="127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Box 4"/>
          <p:cNvSpPr txBox="1"/>
          <p:nvPr/>
        </p:nvSpPr>
        <p:spPr>
          <a:xfrm>
            <a:off x="791580" y="3158970"/>
            <a:ext cx="31503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b="1" dirty="0" smtClean="0"/>
              <a:t>ICS Deliverables</a:t>
            </a:r>
          </a:p>
          <a:p>
            <a:endParaRPr lang="sv-SE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 smtClean="0"/>
              <a:t>MTCA crate and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 smtClean="0"/>
              <a:t>Boot server with software facilities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 smtClean="0"/>
              <a:t>Timing receiver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 smtClean="0"/>
              <a:t>IFC1410 with ADC3117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 smtClean="0"/>
              <a:t>EtherCAT master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 smtClean="0"/>
              <a:t>tsc driver and NDS device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400" dirty="0"/>
          </a:p>
          <a:p>
            <a:r>
              <a:rPr lang="sv-SE" sz="1400" dirty="0" smtClean="0"/>
              <a:t>Prototype ready to test EMU and FC with waveform acquisition rate (EPICS level) of 5 times per second;</a:t>
            </a:r>
            <a:endParaRPr lang="sv-SE" sz="1400" dirty="0"/>
          </a:p>
        </p:txBody>
      </p:sp>
      <p:sp>
        <p:nvSpPr>
          <p:cNvPr id="61" name="Line Callout 1 60"/>
          <p:cNvSpPr/>
          <p:nvPr/>
        </p:nvSpPr>
        <p:spPr>
          <a:xfrm>
            <a:off x="4819527" y="3149227"/>
            <a:ext cx="3285364" cy="3070083"/>
          </a:xfrm>
          <a:prstGeom prst="borderCallout1">
            <a:avLst>
              <a:gd name="adj1" fmla="val -6704"/>
              <a:gd name="adj2" fmla="val 50210"/>
              <a:gd name="adj3" fmla="val -23342"/>
              <a:gd name="adj4" fmla="val 19392"/>
            </a:avLst>
          </a:prstGeom>
          <a:ln w="127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2" name="TextBox 61"/>
          <p:cNvSpPr txBox="1"/>
          <p:nvPr/>
        </p:nvSpPr>
        <p:spPr>
          <a:xfrm>
            <a:off x="4887034" y="3158970"/>
            <a:ext cx="315035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b="1" dirty="0" smtClean="0"/>
              <a:t>ICS Deliverables</a:t>
            </a:r>
          </a:p>
          <a:p>
            <a:endParaRPr lang="sv-SE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 smtClean="0"/>
              <a:t>MTCA crate and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 smtClean="0"/>
              <a:t>Boot server with software facilities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 smtClean="0"/>
              <a:t>Timing receiver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 smtClean="0"/>
              <a:t>3 x IFC1410 with  3 x ADC3117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 smtClean="0"/>
              <a:t>EtherCAT master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 smtClean="0"/>
              <a:t>TOSCA driver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 smtClean="0"/>
              <a:t>areaDetector device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400" dirty="0"/>
          </a:p>
          <a:p>
            <a:r>
              <a:rPr lang="sv-SE" sz="1400" dirty="0" smtClean="0"/>
              <a:t>Complete system for integration of FC, EMU and Collimators. Waveform acquisition rate (EPICS level) of 14 Hz;</a:t>
            </a:r>
            <a:endParaRPr lang="sv-SE" sz="1400" dirty="0"/>
          </a:p>
        </p:txBody>
      </p:sp>
    </p:spTree>
    <p:extLst>
      <p:ext uri="{BB962C8B-B14F-4D97-AF65-F5344CB8AC3E}">
        <p14:creationId xmlns:p14="http://schemas.microsoft.com/office/powerpoint/2010/main" val="396399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Integrated control </a:t>
            </a:r>
            <a:r>
              <a:rPr lang="en-GB" noProof="0" dirty="0" err="1" smtClean="0"/>
              <a:t>syste</a:t>
            </a:r>
            <a:r>
              <a:rPr lang="en-GB" dirty="0"/>
              <a:t>m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26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1"/>
            <a:ext cx="8435280" cy="492514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Thank you for your attention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If you want more information, subscribe to the ICS weekly report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040" y="3412331"/>
            <a:ext cx="3121472" cy="3473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6070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Control system infrastructure </a:t>
            </a:r>
            <a:r>
              <a:rPr lang="en-GB" dirty="0" smtClean="0"/>
              <a:t>components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MTCA.4 </a:t>
            </a:r>
          </a:p>
          <a:p>
            <a:pPr lvl="1"/>
            <a:r>
              <a:rPr lang="en-GB" dirty="0" smtClean="0"/>
              <a:t>Crates, MCH, Cooling Units, PSU</a:t>
            </a:r>
          </a:p>
          <a:p>
            <a:pPr lvl="1"/>
            <a:r>
              <a:rPr lang="en-GB" dirty="0" smtClean="0"/>
              <a:t>Platform Management</a:t>
            </a:r>
          </a:p>
          <a:p>
            <a:pPr lvl="1"/>
            <a:r>
              <a:rPr lang="en-GB" dirty="0" smtClean="0"/>
              <a:t>Crate variants: 12-slot and 6-slot</a:t>
            </a:r>
            <a:endParaRPr lang="is-IS" dirty="0" smtClean="0"/>
          </a:p>
          <a:p>
            <a:r>
              <a:rPr lang="is-IS" dirty="0" smtClean="0"/>
              <a:t>I/O and processing</a:t>
            </a:r>
          </a:p>
          <a:p>
            <a:pPr lvl="1"/>
            <a:r>
              <a:rPr lang="en-US" dirty="0" smtClean="0"/>
              <a:t>D</a:t>
            </a:r>
            <a:r>
              <a:rPr lang="is-IS" dirty="0" smtClean="0"/>
              <a:t>igital platforms IFC14x0 and their status</a:t>
            </a:r>
          </a:p>
          <a:p>
            <a:r>
              <a:rPr lang="is-IS" dirty="0" smtClean="0"/>
              <a:t>Network and servers</a:t>
            </a:r>
          </a:p>
          <a:p>
            <a:r>
              <a:rPr lang="is-IS" dirty="0" smtClean="0"/>
              <a:t>Timing System</a:t>
            </a:r>
          </a:p>
          <a:p>
            <a:pPr lvl="1"/>
            <a:r>
              <a:rPr lang="is-IS" dirty="0" smtClean="0"/>
              <a:t>EVG, EVR, Distribution System</a:t>
            </a:r>
          </a:p>
          <a:p>
            <a:r>
              <a:rPr lang="is-IS" dirty="0" smtClean="0"/>
              <a:t>EPICS and associated software</a:t>
            </a:r>
          </a:p>
          <a:p>
            <a:r>
              <a:rPr lang="is-IS" dirty="0" smtClean="0"/>
              <a:t>Configuration management tools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62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MTCA base </a:t>
            </a:r>
            <a:r>
              <a:rPr lang="en-GB" dirty="0" smtClean="0"/>
              <a:t>infrastructure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Crates in two variants</a:t>
            </a:r>
          </a:p>
          <a:p>
            <a:r>
              <a:rPr lang="en-US" dirty="0" smtClean="0"/>
              <a:t>12-slot, 9U crate</a:t>
            </a:r>
          </a:p>
          <a:p>
            <a:pPr lvl="1"/>
            <a:r>
              <a:rPr lang="en-US" dirty="0" smtClean="0"/>
              <a:t>For (LL)RF systems that can utilize many slots</a:t>
            </a:r>
          </a:p>
          <a:p>
            <a:pPr lvl="1"/>
            <a:r>
              <a:rPr lang="en-US" dirty="0" smtClean="0"/>
              <a:t>Has been in use, stable configuration</a:t>
            </a:r>
          </a:p>
          <a:p>
            <a:r>
              <a:rPr lang="en-US" dirty="0" smtClean="0"/>
              <a:t>6-slot, 3U crate</a:t>
            </a:r>
          </a:p>
          <a:p>
            <a:pPr lvl="1"/>
            <a:r>
              <a:rPr lang="en-US" dirty="0" smtClean="0"/>
              <a:t>For smaller, more distributed systems (saves rack space) </a:t>
            </a:r>
          </a:p>
          <a:p>
            <a:pPr lvl="1"/>
            <a:r>
              <a:rPr lang="en-US" dirty="0" smtClean="0"/>
              <a:t>Backplane issues</a:t>
            </a:r>
          </a:p>
          <a:p>
            <a:pPr lvl="2"/>
            <a:r>
              <a:rPr lang="en-US" dirty="0" smtClean="0"/>
              <a:t>Vendors consider MTCA backplanes as “custom”</a:t>
            </a:r>
          </a:p>
          <a:p>
            <a:pPr lvl="2"/>
            <a:r>
              <a:rPr lang="en-US" dirty="0" smtClean="0"/>
              <a:t>Defined an “ESS-specific” backplane – follows layout of the bigger crate</a:t>
            </a:r>
          </a:p>
          <a:p>
            <a:pPr lvl="1"/>
            <a:r>
              <a:rPr lang="en-US" dirty="0" smtClean="0"/>
              <a:t>Cooling and airflow issues with prototype</a:t>
            </a:r>
          </a:p>
          <a:p>
            <a:pPr lvl="2"/>
            <a:r>
              <a:rPr lang="en-US" dirty="0" smtClean="0"/>
              <a:t>Added one fan to improve airflow</a:t>
            </a:r>
          </a:p>
          <a:p>
            <a:pPr lvl="2"/>
            <a:r>
              <a:rPr lang="en-US" dirty="0" smtClean="0"/>
              <a:t>Front-to-rear cooling is challenging due to small air inlet area</a:t>
            </a:r>
          </a:p>
          <a:p>
            <a:r>
              <a:rPr lang="en-US" dirty="0" smtClean="0"/>
              <a:t>MCH (Micro Channel Hub) standardized on N.A.T.</a:t>
            </a:r>
          </a:p>
          <a:p>
            <a:r>
              <a:rPr lang="en-US" dirty="0" smtClean="0"/>
              <a:t>Power supplies need final definition</a:t>
            </a:r>
          </a:p>
          <a:p>
            <a:pPr lvl="1"/>
            <a:r>
              <a:rPr lang="en-US" dirty="0" smtClean="0"/>
              <a:t>Wiener has good noise performance but issues with size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04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MTCA Crate variants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6352" b="-5878"/>
          <a:stretch/>
        </p:blipFill>
        <p:spPr>
          <a:xfrm>
            <a:off x="179512" y="1988840"/>
            <a:ext cx="4320480" cy="144087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700808"/>
            <a:ext cx="4007958" cy="30963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933056"/>
            <a:ext cx="4716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3U, 6-slot crate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4 slots with place for rear transition module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CPU, EVR in remaining </a:t>
            </a:r>
            <a:r>
              <a:rPr lang="en-US" dirty="0" smtClean="0">
                <a:solidFill>
                  <a:prstClr val="black"/>
                </a:solidFill>
              </a:rPr>
              <a:t>slots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31941" y="5094185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9</a:t>
            </a:r>
            <a:r>
              <a:rPr lang="en-US" dirty="0" smtClean="0">
                <a:solidFill>
                  <a:prstClr val="black"/>
                </a:solidFill>
              </a:rPr>
              <a:t>U, 12-slot crate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12 slots with place for rear transition module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2 MCH slots (redundancy)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4 PSU slots (2 with double width, e.g. WIENER)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45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Timing </a:t>
            </a:r>
            <a:r>
              <a:rPr lang="en-GB" dirty="0" smtClean="0"/>
              <a:t>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MRF Event System</a:t>
            </a:r>
          </a:p>
          <a:p>
            <a:pPr lvl="1"/>
            <a:r>
              <a:rPr lang="en-US" dirty="0" smtClean="0"/>
              <a:t>Components defined</a:t>
            </a:r>
          </a:p>
          <a:p>
            <a:pPr lvl="1"/>
            <a:r>
              <a:rPr lang="en-US" dirty="0" smtClean="0"/>
              <a:t>Uses latest design with active delay compensation</a:t>
            </a:r>
          </a:p>
          <a:p>
            <a:pPr lvl="2"/>
            <a:r>
              <a:rPr lang="en-US" dirty="0" smtClean="0"/>
              <a:t>Higher frame rate possible</a:t>
            </a:r>
          </a:p>
          <a:p>
            <a:pPr lvl="2"/>
            <a:r>
              <a:rPr lang="en-US" dirty="0" smtClean="0"/>
              <a:t>Unlimited fan-out depth</a:t>
            </a:r>
          </a:p>
          <a:p>
            <a:pPr lvl="2"/>
            <a:r>
              <a:rPr lang="en-US" dirty="0" smtClean="0"/>
              <a:t>Etc.</a:t>
            </a:r>
          </a:p>
          <a:p>
            <a:pPr lvl="1"/>
            <a:r>
              <a:rPr lang="en-US" dirty="0" smtClean="0"/>
              <a:t>MTCA.4 version with backplane trigger and clock support</a:t>
            </a:r>
          </a:p>
          <a:p>
            <a:pPr lvl="2"/>
            <a:r>
              <a:rPr lang="en-US" dirty="0" smtClean="0"/>
              <a:t>Software support to be finalized </a:t>
            </a:r>
          </a:p>
          <a:p>
            <a:r>
              <a:rPr lang="en-US" dirty="0" smtClean="0"/>
              <a:t>Details of interfacing to BI (and other) systems to be discussed and finalized</a:t>
            </a:r>
          </a:p>
          <a:p>
            <a:pPr lvl="1"/>
            <a:r>
              <a:rPr lang="en-US" dirty="0" smtClean="0"/>
              <a:t>A preliminary, incomplete definition exists (ESS-0088633)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95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of the timing system</a:t>
            </a:r>
            <a:endParaRPr lang="en-US" dirty="0"/>
          </a:p>
        </p:txBody>
      </p:sp>
      <p:sp>
        <p:nvSpPr>
          <p:cNvPr id="90" name="TextBox 89"/>
          <p:cNvSpPr txBox="1"/>
          <p:nvPr/>
        </p:nvSpPr>
        <p:spPr>
          <a:xfrm>
            <a:off x="611560" y="4955684"/>
            <a:ext cx="8136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Master Event Generator (EVG) generates a continuous data stream (next slide)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The (accelerator) synchronization frequency (of 88 MHz) will be fed into the master event generator and used as the system clock. Event receivers synchronize to that clock.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The 14 Hz operating frequency will be generated by down conversion from RF in the event generator (divide 88.0525 MHz by </a:t>
            </a:r>
            <a:r>
              <a:rPr lang="cs-CZ" sz="1600" dirty="0" smtClean="0">
                <a:solidFill>
                  <a:prstClr val="black"/>
                </a:solidFill>
              </a:rPr>
              <a:t>6289464 to </a:t>
            </a:r>
            <a:r>
              <a:rPr lang="en-US" sz="1600" dirty="0" smtClean="0">
                <a:solidFill>
                  <a:prstClr val="black"/>
                </a:solidFill>
              </a:rPr>
              <a:t>get</a:t>
            </a:r>
            <a:r>
              <a:rPr lang="cs-CZ" sz="1600" dirty="0" smtClean="0">
                <a:solidFill>
                  <a:prstClr val="black"/>
                </a:solidFill>
              </a:rPr>
              <a:t> 14.00000064 Hz)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All timing sequences, events, etc., generated in hardware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043608" y="1556792"/>
            <a:ext cx="5778021" cy="3343406"/>
            <a:chOff x="1043608" y="1556792"/>
            <a:chExt cx="5778021" cy="3343406"/>
          </a:xfrm>
        </p:grpSpPr>
        <p:sp>
          <p:nvSpPr>
            <p:cNvPr id="5" name="Rectangle 4"/>
            <p:cNvSpPr/>
            <p:nvPr/>
          </p:nvSpPr>
          <p:spPr>
            <a:xfrm>
              <a:off x="3563888" y="1684668"/>
              <a:ext cx="1656184" cy="44694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prstClr val="black"/>
                  </a:solidFill>
                </a:rPr>
                <a:t>Master Event Generator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043608" y="1628800"/>
              <a:ext cx="1206755" cy="55868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RF Master Oscillator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7" name="Trapezoid 6"/>
            <p:cNvSpPr/>
            <p:nvPr/>
          </p:nvSpPr>
          <p:spPr>
            <a:xfrm>
              <a:off x="3859369" y="2410956"/>
              <a:ext cx="1072671" cy="335210"/>
            </a:xfrm>
            <a:prstGeom prst="trapezoid">
              <a:avLst>
                <a:gd name="adj" fmla="val 72178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prstClr val="black"/>
                  </a:solidFill>
                </a:rPr>
                <a:t>fanout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  <p:cxnSp>
          <p:nvCxnSpPr>
            <p:cNvPr id="9" name="Elbow Connector 8"/>
            <p:cNvCxnSpPr>
              <a:stCxn id="7" idx="0"/>
              <a:endCxn id="5" idx="2"/>
            </p:cNvCxnSpPr>
            <p:nvPr/>
          </p:nvCxnSpPr>
          <p:spPr>
            <a:xfrm rot="16200000" flipV="1">
              <a:off x="4254172" y="2269422"/>
              <a:ext cx="279342" cy="3725"/>
            </a:xfrm>
            <a:prstGeom prst="bentConnector3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1982195" y="3253946"/>
              <a:ext cx="737461" cy="39107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prstClr val="black"/>
                  </a:solidFill>
                </a:rPr>
                <a:t>Event</a:t>
              </a:r>
            </a:p>
            <a:p>
              <a:pPr algn="ctr"/>
              <a:r>
                <a:rPr lang="en-US" sz="1200" dirty="0" smtClean="0">
                  <a:solidFill>
                    <a:prstClr val="black"/>
                  </a:solidFill>
                </a:rPr>
                <a:t>receiver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  <p:cxnSp>
          <p:nvCxnSpPr>
            <p:cNvPr id="37" name="Elbow Connector 36"/>
            <p:cNvCxnSpPr>
              <a:stCxn id="25" idx="0"/>
              <a:endCxn id="7" idx="2"/>
            </p:cNvCxnSpPr>
            <p:nvPr/>
          </p:nvCxnSpPr>
          <p:spPr>
            <a:xfrm rot="5400000" flipH="1" flipV="1">
              <a:off x="3119425" y="1977667"/>
              <a:ext cx="507780" cy="2044779"/>
            </a:xfrm>
            <a:prstGeom prst="bentConnector3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Elbow Connector 38"/>
            <p:cNvCxnSpPr>
              <a:stCxn id="92" idx="0"/>
              <a:endCxn id="7" idx="2"/>
            </p:cNvCxnSpPr>
            <p:nvPr/>
          </p:nvCxnSpPr>
          <p:spPr>
            <a:xfrm rot="5400000" flipH="1" flipV="1">
              <a:off x="3550232" y="2408473"/>
              <a:ext cx="507780" cy="1183166"/>
            </a:xfrm>
            <a:prstGeom prst="bentConnector3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Elbow Connector 40"/>
            <p:cNvCxnSpPr>
              <a:stCxn id="89" idx="0"/>
              <a:endCxn id="7" idx="2"/>
            </p:cNvCxnSpPr>
            <p:nvPr/>
          </p:nvCxnSpPr>
          <p:spPr>
            <a:xfrm rot="5400000" flipH="1" flipV="1">
              <a:off x="4113881" y="3027990"/>
              <a:ext cx="563648" cy="12700"/>
            </a:xfrm>
            <a:prstGeom prst="bentConnector3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Elbow Connector 42"/>
            <p:cNvCxnSpPr>
              <a:stCxn id="93" idx="0"/>
              <a:endCxn id="7" idx="2"/>
            </p:cNvCxnSpPr>
            <p:nvPr/>
          </p:nvCxnSpPr>
          <p:spPr>
            <a:xfrm rot="16200000" flipV="1">
              <a:off x="4693670" y="2448201"/>
              <a:ext cx="507780" cy="1103709"/>
            </a:xfrm>
            <a:prstGeom prst="bentConnector3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Elbow Connector 44"/>
            <p:cNvCxnSpPr>
              <a:stCxn id="94" idx="0"/>
              <a:endCxn id="7" idx="2"/>
            </p:cNvCxnSpPr>
            <p:nvPr/>
          </p:nvCxnSpPr>
          <p:spPr>
            <a:xfrm rot="16200000" flipV="1">
              <a:off x="5170412" y="1971459"/>
              <a:ext cx="507780" cy="2057194"/>
            </a:xfrm>
            <a:prstGeom prst="bentConnector3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Elbow Connector 46"/>
            <p:cNvCxnSpPr/>
            <p:nvPr/>
          </p:nvCxnSpPr>
          <p:spPr>
            <a:xfrm rot="5400000" flipH="1" flipV="1">
              <a:off x="3026932" y="3109309"/>
              <a:ext cx="893892" cy="1843653"/>
            </a:xfrm>
            <a:prstGeom prst="bentConnector3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lbow Connector 48"/>
            <p:cNvCxnSpPr/>
            <p:nvPr/>
          </p:nvCxnSpPr>
          <p:spPr>
            <a:xfrm rot="5400000" flipH="1" flipV="1">
              <a:off x="3529746" y="3612124"/>
              <a:ext cx="893892" cy="838024"/>
            </a:xfrm>
            <a:prstGeom prst="bentConnector3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Elbow Connector 50"/>
            <p:cNvCxnSpPr/>
            <p:nvPr/>
          </p:nvCxnSpPr>
          <p:spPr>
            <a:xfrm rot="16200000" flipV="1">
              <a:off x="4032561" y="3947333"/>
              <a:ext cx="893892" cy="167605"/>
            </a:xfrm>
            <a:prstGeom prst="bentConnector3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Elbow Connector 52"/>
            <p:cNvCxnSpPr/>
            <p:nvPr/>
          </p:nvCxnSpPr>
          <p:spPr>
            <a:xfrm rot="16200000" flipV="1">
              <a:off x="4501854" y="3478040"/>
              <a:ext cx="893892" cy="1106192"/>
            </a:xfrm>
            <a:prstGeom prst="bentConnector3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Elbow Connector 54"/>
            <p:cNvCxnSpPr>
              <a:stCxn id="6" idx="3"/>
              <a:endCxn id="5" idx="1"/>
            </p:cNvCxnSpPr>
            <p:nvPr/>
          </p:nvCxnSpPr>
          <p:spPr>
            <a:xfrm flipV="1">
              <a:off x="2250363" y="1908141"/>
              <a:ext cx="1313525" cy="1"/>
            </a:xfrm>
            <a:prstGeom prst="bentConnector3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2518530" y="1556792"/>
              <a:ext cx="840910" cy="286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88 MHz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9" name="Trapezoid 88"/>
            <p:cNvSpPr/>
            <p:nvPr/>
          </p:nvSpPr>
          <p:spPr>
            <a:xfrm>
              <a:off x="3859369" y="3309814"/>
              <a:ext cx="1072671" cy="335210"/>
            </a:xfrm>
            <a:prstGeom prst="trapezoid">
              <a:avLst>
                <a:gd name="adj" fmla="val 72178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prstClr val="black"/>
                  </a:solidFill>
                </a:rPr>
                <a:t>fanout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2843808" y="3253946"/>
              <a:ext cx="737461" cy="39107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prstClr val="black"/>
                  </a:solidFill>
                </a:rPr>
                <a:t>Event</a:t>
              </a:r>
            </a:p>
            <a:p>
              <a:pPr algn="ctr"/>
              <a:r>
                <a:rPr lang="en-US" sz="1200" dirty="0" smtClean="0">
                  <a:solidFill>
                    <a:prstClr val="black"/>
                  </a:solidFill>
                </a:rPr>
                <a:t>receiver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5130683" y="3253946"/>
              <a:ext cx="737461" cy="39107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prstClr val="black"/>
                  </a:solidFill>
                </a:rPr>
                <a:t>Event</a:t>
              </a:r>
            </a:p>
            <a:p>
              <a:pPr algn="ctr"/>
              <a:r>
                <a:rPr lang="en-US" sz="1200" dirty="0" smtClean="0">
                  <a:solidFill>
                    <a:prstClr val="black"/>
                  </a:solidFill>
                </a:rPr>
                <a:t>receiver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6084168" y="3253946"/>
              <a:ext cx="737461" cy="39107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prstClr val="black"/>
                  </a:solidFill>
                </a:rPr>
                <a:t>Event</a:t>
              </a:r>
            </a:p>
            <a:p>
              <a:pPr algn="ctr"/>
              <a:r>
                <a:rPr lang="en-US" sz="1200" dirty="0" smtClean="0">
                  <a:solidFill>
                    <a:prstClr val="black"/>
                  </a:solidFill>
                </a:rPr>
                <a:t>receiver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2123728" y="4509120"/>
              <a:ext cx="737461" cy="39107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prstClr val="black"/>
                  </a:solidFill>
                </a:rPr>
                <a:t>Event</a:t>
              </a:r>
            </a:p>
            <a:p>
              <a:pPr algn="ctr"/>
              <a:r>
                <a:rPr lang="en-US" sz="1200" dirty="0" smtClean="0">
                  <a:solidFill>
                    <a:prstClr val="black"/>
                  </a:solidFill>
                </a:rPr>
                <a:t>receiver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3131840" y="4509120"/>
              <a:ext cx="737461" cy="39107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prstClr val="black"/>
                  </a:solidFill>
                </a:rPr>
                <a:t>Event</a:t>
              </a:r>
            </a:p>
            <a:p>
              <a:pPr algn="ctr"/>
              <a:r>
                <a:rPr lang="en-US" sz="1200" dirty="0" smtClean="0">
                  <a:solidFill>
                    <a:prstClr val="black"/>
                  </a:solidFill>
                </a:rPr>
                <a:t>receiver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4139952" y="4509120"/>
              <a:ext cx="737461" cy="39107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prstClr val="black"/>
                  </a:solidFill>
                </a:rPr>
                <a:t>Event</a:t>
              </a:r>
            </a:p>
            <a:p>
              <a:pPr algn="ctr"/>
              <a:r>
                <a:rPr lang="en-US" sz="1200" dirty="0" smtClean="0">
                  <a:solidFill>
                    <a:prstClr val="black"/>
                  </a:solidFill>
                </a:rPr>
                <a:t>receiver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5148064" y="4509120"/>
              <a:ext cx="737461" cy="39107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prstClr val="black"/>
                  </a:solidFill>
                </a:rPr>
                <a:t>Event</a:t>
              </a:r>
            </a:p>
            <a:p>
              <a:pPr algn="ctr"/>
              <a:r>
                <a:rPr lang="en-US" sz="1200" dirty="0" smtClean="0">
                  <a:solidFill>
                    <a:prstClr val="black"/>
                  </a:solidFill>
                </a:rPr>
                <a:t>receiver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3646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107994" y="2901667"/>
            <a:ext cx="6416334" cy="2881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sequences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09120"/>
            <a:ext cx="8229600" cy="2016224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/>
              <a:t>Pre-programmed sequences repeat at 14 Hz</a:t>
            </a:r>
          </a:p>
          <a:p>
            <a:pPr lvl="1"/>
            <a:r>
              <a:rPr lang="en-US" sz="1600" dirty="0" smtClean="0"/>
              <a:t>Sequencer with a RF-synchronous 88 MHz clock (can be changed)</a:t>
            </a:r>
          </a:p>
          <a:p>
            <a:pPr lvl="1"/>
            <a:r>
              <a:rPr lang="en-US" sz="1600" dirty="0" smtClean="0"/>
              <a:t>“programming” can happen in less than a millisecond</a:t>
            </a:r>
          </a:p>
          <a:p>
            <a:r>
              <a:rPr lang="en-US" sz="2000" dirty="0" smtClean="0"/>
              <a:t>“Data”, i.e., beam envelope mode, etc., transmitted in parallel</a:t>
            </a:r>
          </a:p>
          <a:p>
            <a:pPr lvl="1"/>
            <a:r>
              <a:rPr lang="en-US" sz="1600" dirty="0" smtClean="0"/>
              <a:t>Contains “plan” for the next cycle: envelope mode, beam/no beam, pulse counter, rep rate,</a:t>
            </a:r>
            <a:r>
              <a:rPr lang="is-IS" sz="1600" dirty="0" smtClean="0"/>
              <a:t>…</a:t>
            </a:r>
          </a:p>
          <a:p>
            <a:pPr lvl="1"/>
            <a:r>
              <a:rPr lang="en-US" sz="1600" dirty="0" smtClean="0"/>
              <a:t> Mode changes require a handshake with BIS</a:t>
            </a:r>
          </a:p>
          <a:p>
            <a:pPr lvl="2"/>
            <a:r>
              <a:rPr lang="en-US" sz="1300" dirty="0" smtClean="0"/>
              <a:t>When mode change is transmitted, timing does not send beam before MPS/BIS gives OK</a:t>
            </a:r>
            <a:endParaRPr lang="en-US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19672" y="1991010"/>
            <a:ext cx="1152128" cy="2160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7380312" y="1844824"/>
            <a:ext cx="792088" cy="504056"/>
          </a:xfrm>
          <a:prstGeom prst="rightArrow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1180182" y="2276872"/>
            <a:ext cx="1591618" cy="57606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923928" y="2276872"/>
            <a:ext cx="3600400" cy="57606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99792" y="2901667"/>
            <a:ext cx="0" cy="2881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915816" y="2901667"/>
            <a:ext cx="0" cy="2881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411760" y="2901667"/>
            <a:ext cx="0" cy="2881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627784" y="2901667"/>
            <a:ext cx="0" cy="2881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771800" y="2901667"/>
            <a:ext cx="0" cy="2881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555776" y="2901667"/>
            <a:ext cx="0" cy="2881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131840" y="2901667"/>
            <a:ext cx="0" cy="2881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195736" y="2901667"/>
            <a:ext cx="0" cy="2881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619672" y="2901667"/>
            <a:ext cx="0" cy="1319421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475656" y="2901667"/>
            <a:ext cx="0" cy="2881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130686" y="2901667"/>
            <a:ext cx="0" cy="2881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835696" y="2901667"/>
            <a:ext cx="0" cy="2881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563888" y="2901667"/>
            <a:ext cx="0" cy="2881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419872" y="2901667"/>
            <a:ext cx="0" cy="2881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851920" y="2901667"/>
            <a:ext cx="0" cy="2881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779912" y="2901667"/>
            <a:ext cx="0" cy="2881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7524328" y="2901667"/>
            <a:ext cx="3811" cy="124741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2339752" y="2901667"/>
            <a:ext cx="0" cy="2881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275856" y="2901667"/>
            <a:ext cx="0" cy="2881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Rectangle 122"/>
          <p:cNvSpPr/>
          <p:nvPr/>
        </p:nvSpPr>
        <p:spPr>
          <a:xfrm>
            <a:off x="2771800" y="1988840"/>
            <a:ext cx="1152128" cy="2160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3923928" y="1988840"/>
            <a:ext cx="1152128" cy="2160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5076056" y="1988840"/>
            <a:ext cx="1152128" cy="2160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6228184" y="1988840"/>
            <a:ext cx="1152128" cy="2160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7596336" y="1916832"/>
            <a:ext cx="2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t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36" name="Straight Connector 135"/>
          <p:cNvCxnSpPr/>
          <p:nvPr/>
        </p:nvCxnSpPr>
        <p:spPr>
          <a:xfrm>
            <a:off x="2771800" y="1772816"/>
            <a:ext cx="0" cy="432198"/>
          </a:xfrm>
          <a:prstGeom prst="line">
            <a:avLst/>
          </a:prstGeom>
          <a:ln w="25400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>
            <a:off x="3923928" y="1772816"/>
            <a:ext cx="0" cy="432198"/>
          </a:xfrm>
          <a:prstGeom prst="line">
            <a:avLst/>
          </a:prstGeom>
          <a:ln w="25400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>
            <a:off x="5076056" y="1772816"/>
            <a:ext cx="0" cy="432198"/>
          </a:xfrm>
          <a:prstGeom prst="line">
            <a:avLst/>
          </a:prstGeom>
          <a:ln w="25400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>
            <a:off x="6228184" y="1772816"/>
            <a:ext cx="0" cy="432198"/>
          </a:xfrm>
          <a:prstGeom prst="line">
            <a:avLst/>
          </a:prstGeom>
          <a:ln w="25400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/>
          <p:cNvSpPr/>
          <p:nvPr/>
        </p:nvSpPr>
        <p:spPr>
          <a:xfrm>
            <a:off x="2915816" y="1556792"/>
            <a:ext cx="920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71.4 </a:t>
            </a:r>
            <a:r>
              <a:rPr lang="en-US" dirty="0" err="1" smtClean="0">
                <a:solidFill>
                  <a:prstClr val="white">
                    <a:lumMod val="50000"/>
                  </a:prstClr>
                </a:solidFill>
              </a:rPr>
              <a:t>ms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4067944" y="1556792"/>
            <a:ext cx="920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71.4 </a:t>
            </a:r>
            <a:r>
              <a:rPr lang="en-US" dirty="0" err="1" smtClean="0">
                <a:solidFill>
                  <a:prstClr val="white">
                    <a:lumMod val="50000"/>
                  </a:prstClr>
                </a:solidFill>
              </a:rPr>
              <a:t>ms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7" name="Rectangle 146"/>
          <p:cNvSpPr/>
          <p:nvPr/>
        </p:nvSpPr>
        <p:spPr>
          <a:xfrm>
            <a:off x="5163386" y="1556792"/>
            <a:ext cx="920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71.4 </a:t>
            </a:r>
            <a:r>
              <a:rPr lang="en-US" dirty="0" err="1" smtClean="0">
                <a:solidFill>
                  <a:prstClr val="white">
                    <a:lumMod val="50000"/>
                  </a:prstClr>
                </a:solidFill>
              </a:rPr>
              <a:t>ms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8" name="Rectangle 147"/>
          <p:cNvSpPr/>
          <p:nvPr/>
        </p:nvSpPr>
        <p:spPr>
          <a:xfrm>
            <a:off x="6387522" y="1556792"/>
            <a:ext cx="344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 smtClean="0">
                <a:solidFill>
                  <a:prstClr val="white">
                    <a:lumMod val="50000"/>
                  </a:prstClr>
                </a:solidFill>
              </a:rPr>
              <a:t>…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4427984" y="3645024"/>
            <a:ext cx="1659995" cy="28818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DATA</a:t>
            </a:r>
            <a:endParaRPr lang="sv-SE" dirty="0">
              <a:solidFill>
                <a:prstClr val="white"/>
              </a:solidFill>
            </a:endParaRPr>
          </a:p>
        </p:txBody>
      </p:sp>
      <p:cxnSp>
        <p:nvCxnSpPr>
          <p:cNvPr id="162" name="Straight Connector 161"/>
          <p:cNvCxnSpPr/>
          <p:nvPr/>
        </p:nvCxnSpPr>
        <p:spPr>
          <a:xfrm>
            <a:off x="4427984" y="3645024"/>
            <a:ext cx="0" cy="2881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>
            <a:off x="6093361" y="3653233"/>
            <a:ext cx="0" cy="2881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1979712" y="2901667"/>
            <a:ext cx="0" cy="1031389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/>
        </p:nvCxnSpPr>
        <p:spPr>
          <a:xfrm>
            <a:off x="2339752" y="2996952"/>
            <a:ext cx="0" cy="671349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>
            <a:off x="2843808" y="2901667"/>
            <a:ext cx="0" cy="504056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Rectangle 174"/>
          <p:cNvSpPr/>
          <p:nvPr/>
        </p:nvSpPr>
        <p:spPr>
          <a:xfrm>
            <a:off x="395536" y="1556792"/>
            <a:ext cx="1851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14 Hz &lt;-&gt; 71.4 </a:t>
            </a:r>
            <a:r>
              <a:rPr lang="en-US" dirty="0" err="1" smtClean="0">
                <a:solidFill>
                  <a:prstClr val="black"/>
                </a:solidFill>
              </a:rPr>
              <a:t>ms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6" name="Rectangle 175"/>
          <p:cNvSpPr/>
          <p:nvPr/>
        </p:nvSpPr>
        <p:spPr>
          <a:xfrm>
            <a:off x="1640091" y="4057327"/>
            <a:ext cx="18595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Modulator, t=0+500 us 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77" name="Rectangle 176"/>
          <p:cNvSpPr/>
          <p:nvPr/>
        </p:nvSpPr>
        <p:spPr>
          <a:xfrm>
            <a:off x="2051720" y="3769295"/>
            <a:ext cx="16865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RF Pulse, t=0+530 us 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78" name="Rectangle 177"/>
          <p:cNvSpPr/>
          <p:nvPr/>
        </p:nvSpPr>
        <p:spPr>
          <a:xfrm>
            <a:off x="2380933" y="3501008"/>
            <a:ext cx="17077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Beam </a:t>
            </a:r>
            <a:r>
              <a:rPr lang="en-US" sz="1400" dirty="0" err="1" smtClean="0">
                <a:solidFill>
                  <a:prstClr val="black"/>
                </a:solidFill>
              </a:rPr>
              <a:t>On,t</a:t>
            </a:r>
            <a:r>
              <a:rPr lang="en-US" sz="1400" dirty="0" smtClean="0">
                <a:solidFill>
                  <a:prstClr val="black"/>
                </a:solidFill>
              </a:rPr>
              <a:t>=0+535 us 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79" name="Rectangle 178"/>
          <p:cNvSpPr/>
          <p:nvPr/>
        </p:nvSpPr>
        <p:spPr>
          <a:xfrm>
            <a:off x="2884989" y="3265239"/>
            <a:ext cx="18497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Beam Off, t=0+3395 us </a:t>
            </a:r>
            <a:endParaRPr lang="en-US" sz="1400" dirty="0">
              <a:solidFill>
                <a:prstClr val="black"/>
              </a:solidFill>
            </a:endParaRPr>
          </a:p>
        </p:txBody>
      </p:sp>
      <p:cxnSp>
        <p:nvCxnSpPr>
          <p:cNvPr id="182" name="Straight Arrow Connector 181"/>
          <p:cNvCxnSpPr/>
          <p:nvPr/>
        </p:nvCxnSpPr>
        <p:spPr>
          <a:xfrm>
            <a:off x="6156176" y="3789040"/>
            <a:ext cx="1368152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3" name="TextBox 182"/>
          <p:cNvSpPr txBox="1"/>
          <p:nvPr/>
        </p:nvSpPr>
        <p:spPr>
          <a:xfrm>
            <a:off x="6228184" y="3933056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Transmit (well) before next cycle</a:t>
            </a:r>
            <a:endParaRPr lang="en-US" sz="1200" dirty="0">
              <a:solidFill>
                <a:prstClr val="black"/>
              </a:solidFill>
            </a:endParaRPr>
          </a:p>
        </p:txBody>
      </p:sp>
      <p:cxnSp>
        <p:nvCxnSpPr>
          <p:cNvPr id="184" name="Straight Connector 183"/>
          <p:cNvCxnSpPr/>
          <p:nvPr/>
        </p:nvCxnSpPr>
        <p:spPr>
          <a:xfrm flipH="1">
            <a:off x="1115616" y="2901667"/>
            <a:ext cx="3811" cy="124741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1203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Digital platforms, status and </a:t>
            </a:r>
            <a:r>
              <a:rPr lang="en-GB" dirty="0" smtClean="0"/>
              <a:t>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1550" y="1448780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IFC1410</a:t>
            </a:r>
            <a:endParaRPr lang="en-US" dirty="0" smtClean="0"/>
          </a:p>
          <a:p>
            <a:pPr lvl="1"/>
            <a:r>
              <a:rPr lang="en-US" dirty="0" smtClean="0"/>
              <a:t>Hardware ready for production</a:t>
            </a:r>
          </a:p>
          <a:p>
            <a:pPr lvl="2"/>
            <a:r>
              <a:rPr lang="en-US" dirty="0" smtClean="0"/>
              <a:t>In-kind partner (PSI) preparing </a:t>
            </a:r>
            <a:r>
              <a:rPr lang="en-US" dirty="0" smtClean="0"/>
              <a:t>procurements of produ</a:t>
            </a:r>
            <a:r>
              <a:rPr lang="en-US" dirty="0"/>
              <a:t>c</a:t>
            </a:r>
            <a:r>
              <a:rPr lang="en-US" dirty="0" smtClean="0"/>
              <a:t>tion batches</a:t>
            </a:r>
          </a:p>
          <a:p>
            <a:pPr lvl="2"/>
            <a:r>
              <a:rPr lang="en-US" dirty="0" smtClean="0"/>
              <a:t>Limited pre-production hardware exist/may be initiated</a:t>
            </a:r>
            <a:endParaRPr lang="en-US" dirty="0" smtClean="0"/>
          </a:p>
          <a:p>
            <a:pPr lvl="1"/>
            <a:r>
              <a:rPr lang="en-US" dirty="0" smtClean="0"/>
              <a:t>Firmware framework </a:t>
            </a:r>
            <a:r>
              <a:rPr lang="en-US" dirty="0" smtClean="0"/>
              <a:t>- TOSCA - </a:t>
            </a:r>
            <a:r>
              <a:rPr lang="en-US" dirty="0" smtClean="0"/>
              <a:t>available</a:t>
            </a:r>
          </a:p>
          <a:p>
            <a:pPr lvl="2"/>
            <a:r>
              <a:rPr lang="en-US" dirty="0" smtClean="0"/>
              <a:t>Supports all available features of the board</a:t>
            </a:r>
          </a:p>
          <a:p>
            <a:pPr lvl="3"/>
            <a:r>
              <a:rPr lang="en-US" sz="2100" dirty="0" err="1"/>
              <a:t>PCIe</a:t>
            </a:r>
            <a:r>
              <a:rPr lang="en-US" sz="2100" dirty="0"/>
              <a:t>, DMA engines, interrupts, shared memory, etc.</a:t>
            </a:r>
          </a:p>
          <a:p>
            <a:pPr lvl="3"/>
            <a:r>
              <a:rPr lang="en-US" sz="2100" dirty="0"/>
              <a:t>Earlier firmware applications (for </a:t>
            </a:r>
            <a:r>
              <a:rPr lang="en-US" sz="2100" dirty="0" smtClean="0"/>
              <a:t>IFC1210</a:t>
            </a:r>
            <a:r>
              <a:rPr lang="en-US" sz="2100" dirty="0"/>
              <a:t>) </a:t>
            </a:r>
            <a:r>
              <a:rPr lang="en-US" sz="2100" dirty="0" smtClean="0"/>
              <a:t>have been ported </a:t>
            </a:r>
            <a:r>
              <a:rPr lang="en-US" sz="2100" dirty="0"/>
              <a:t>or in progress</a:t>
            </a:r>
          </a:p>
          <a:p>
            <a:pPr lvl="3"/>
            <a:r>
              <a:rPr lang="en-US" sz="2100" dirty="0" smtClean="0"/>
              <a:t>ICS are tracking/treating some minor issues- this should </a:t>
            </a:r>
            <a:r>
              <a:rPr lang="en-US" sz="2100" dirty="0"/>
              <a:t>not prevent work</a:t>
            </a:r>
          </a:p>
          <a:p>
            <a:pPr lvl="1"/>
            <a:r>
              <a:rPr lang="en-US" dirty="0" smtClean="0"/>
              <a:t>Software support </a:t>
            </a:r>
            <a:r>
              <a:rPr lang="en-US" dirty="0" smtClean="0"/>
              <a:t>- </a:t>
            </a:r>
            <a:r>
              <a:rPr lang="en-US" dirty="0" smtClean="0"/>
              <a:t>Linux kernel/drivers and EPICS</a:t>
            </a:r>
            <a:endParaRPr lang="en-US" dirty="0" smtClean="0"/>
          </a:p>
          <a:p>
            <a:pPr lvl="2"/>
            <a:r>
              <a:rPr lang="en-US" dirty="0" smtClean="0"/>
              <a:t>PSI is working on upgraded </a:t>
            </a:r>
            <a:r>
              <a:rPr lang="en-US" dirty="0" smtClean="0"/>
              <a:t>drivers (see following slides)</a:t>
            </a:r>
            <a:endParaRPr lang="en-US" dirty="0" smtClean="0"/>
          </a:p>
          <a:p>
            <a:pPr lvl="3"/>
            <a:r>
              <a:rPr lang="en-US" sz="2100" dirty="0" smtClean="0"/>
              <a:t>Two stage approach how to transition from existing </a:t>
            </a:r>
            <a:r>
              <a:rPr lang="en-US" sz="2100" dirty="0" err="1"/>
              <a:t>pev</a:t>
            </a:r>
            <a:r>
              <a:rPr lang="en-US" sz="2100" dirty="0"/>
              <a:t>/</a:t>
            </a:r>
            <a:r>
              <a:rPr lang="en-US" sz="2100" dirty="0" err="1"/>
              <a:t>tsc</a:t>
            </a:r>
            <a:r>
              <a:rPr lang="en-US" sz="2100" dirty="0"/>
              <a:t> </a:t>
            </a:r>
            <a:r>
              <a:rPr lang="en-US" sz="2100" dirty="0" smtClean="0"/>
              <a:t>drivers</a:t>
            </a:r>
          </a:p>
          <a:p>
            <a:pPr lvl="3"/>
            <a:r>
              <a:rPr lang="en-US" sz="2100" dirty="0" smtClean="0"/>
              <a:t>Meanwhile, the </a:t>
            </a:r>
            <a:r>
              <a:rPr lang="en-US" sz="2100" dirty="0" err="1" smtClean="0"/>
              <a:t>pev</a:t>
            </a:r>
            <a:r>
              <a:rPr lang="en-US" sz="2100" dirty="0" smtClean="0"/>
              <a:t>/</a:t>
            </a:r>
            <a:r>
              <a:rPr lang="en-US" sz="2100" dirty="0" err="1" smtClean="0"/>
              <a:t>tsc</a:t>
            </a:r>
            <a:r>
              <a:rPr lang="en-US" sz="2100" dirty="0" smtClean="0"/>
              <a:t> drivers are fully </a:t>
            </a:r>
            <a:r>
              <a:rPr lang="en-US" sz="2100" dirty="0"/>
              <a:t>functional but </a:t>
            </a:r>
            <a:r>
              <a:rPr lang="en-US" sz="2100" dirty="0" smtClean="0"/>
              <a:t>need improvement</a:t>
            </a:r>
            <a:endParaRPr lang="en-US" sz="2100" dirty="0"/>
          </a:p>
          <a:p>
            <a:pPr lvl="2"/>
            <a:r>
              <a:rPr lang="en-US" dirty="0" smtClean="0"/>
              <a:t>Linux </a:t>
            </a:r>
            <a:r>
              <a:rPr lang="en-US" dirty="0" err="1" smtClean="0"/>
              <a:t>Yocto</a:t>
            </a:r>
            <a:r>
              <a:rPr lang="en-US" dirty="0" smtClean="0"/>
              <a:t> runs on the IFC1410</a:t>
            </a:r>
          </a:p>
          <a:p>
            <a:pPr lvl="1"/>
            <a:r>
              <a:rPr lang="en-US" dirty="0" smtClean="0"/>
              <a:t>FMCs integrated</a:t>
            </a:r>
            <a:endParaRPr lang="en-US" dirty="0" smtClean="0"/>
          </a:p>
          <a:p>
            <a:pPr lvl="2"/>
            <a:r>
              <a:rPr lang="en-US" dirty="0" smtClean="0"/>
              <a:t>ADC3110/3111 -   8 channels @ 16 bits @ 250 MSPS</a:t>
            </a:r>
          </a:p>
          <a:p>
            <a:pPr lvl="2"/>
            <a:r>
              <a:rPr lang="en-US" dirty="0" smtClean="0"/>
              <a:t>ADC3117 </a:t>
            </a:r>
            <a:r>
              <a:rPr lang="en-US" dirty="0"/>
              <a:t> </a:t>
            </a:r>
            <a:r>
              <a:rPr lang="en-US" dirty="0" smtClean="0"/>
              <a:t>          - 20 channels @ 16 bits @ </a:t>
            </a:r>
            <a:r>
              <a:rPr lang="en-US" dirty="0" smtClean="0"/>
              <a:t>5 MSPS</a:t>
            </a:r>
            <a:endParaRPr lang="en-US" dirty="0" smtClean="0"/>
          </a:p>
          <a:p>
            <a:pPr lvl="2"/>
            <a:r>
              <a:rPr lang="en-US" dirty="0" smtClean="0"/>
              <a:t>ADC3112            -   4 channels @ 12 bits @ 1 GSPS </a:t>
            </a:r>
            <a:r>
              <a:rPr lang="en-US" i="1" dirty="0" smtClean="0"/>
              <a:t>- implementation ongoing </a:t>
            </a:r>
            <a:endParaRPr lang="en-US" i="1" dirty="0" smtClean="0"/>
          </a:p>
          <a:p>
            <a:pPr lvl="2"/>
            <a:r>
              <a:rPr lang="en-US" dirty="0" smtClean="0"/>
              <a:t>On the list to be integrated: Specialized digitizers, Quad </a:t>
            </a:r>
            <a:r>
              <a:rPr lang="en-US" dirty="0" smtClean="0"/>
              <a:t>SFP</a:t>
            </a:r>
            <a:r>
              <a:rPr lang="en-US" dirty="0" smtClean="0"/>
              <a:t>+, </a:t>
            </a:r>
            <a:r>
              <a:rPr lang="en-US" dirty="0"/>
              <a:t>D</a:t>
            </a:r>
            <a:r>
              <a:rPr lang="en-US" dirty="0" smtClean="0"/>
              <a:t>igital I/O</a:t>
            </a:r>
            <a:r>
              <a:rPr lang="en-US" dirty="0"/>
              <a:t> </a:t>
            </a:r>
            <a:r>
              <a:rPr lang="en-US" dirty="0" smtClean="0"/>
              <a:t>…</a:t>
            </a: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06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S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5" id="{B44B2280-2390-4D03-8D38-6C24B0BAA245}" vid="{0B7C071A-F5F7-47CF-A93A-F42DBF6073E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Powerpoint template</Template>
  <TotalTime>342</TotalTime>
  <Words>1912</Words>
  <Application>Microsoft Office PowerPoint</Application>
  <PresentationFormat>On-screen Show (4:3)</PresentationFormat>
  <Paragraphs>402</Paragraphs>
  <Slides>26</Slides>
  <Notes>6</Notes>
  <HiddenSlides>3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ESS Powerpoint template</vt:lpstr>
      <vt:lpstr>Chess Core Powerpoint</vt:lpstr>
      <vt:lpstr>Integration of MEBT diagnostics to the ESS control system</vt:lpstr>
      <vt:lpstr>PowerPoint Presentation</vt:lpstr>
      <vt:lpstr>Control system infrastructure components</vt:lpstr>
      <vt:lpstr>MTCA base infrastructure</vt:lpstr>
      <vt:lpstr>MTCA Crate variants</vt:lpstr>
      <vt:lpstr>Timing system</vt:lpstr>
      <vt:lpstr>Structure of the timing system</vt:lpstr>
      <vt:lpstr>Accelerator sequences </vt:lpstr>
      <vt:lpstr>Digital platforms, status and support</vt:lpstr>
      <vt:lpstr>Digital platform (IFC/IOxOS) support from PSI </vt:lpstr>
      <vt:lpstr>IFC_1410 board without FMC modules</vt:lpstr>
      <vt:lpstr>IFC1410 overview</vt:lpstr>
      <vt:lpstr>IFC1420</vt:lpstr>
      <vt:lpstr>IFC1411</vt:lpstr>
      <vt:lpstr>IFC1420 layout overview</vt:lpstr>
      <vt:lpstr>IFC1410/ADC3110 analog performance</vt:lpstr>
      <vt:lpstr>Networks and servers</vt:lpstr>
      <vt:lpstr>Development environment support</vt:lpstr>
      <vt:lpstr>ICS Software</vt:lpstr>
      <vt:lpstr>Summary</vt:lpstr>
      <vt:lpstr>PowerPoint Presentation</vt:lpstr>
      <vt:lpstr>General Architecture  EMU, Faraday cup, Collimators</vt:lpstr>
      <vt:lpstr>MicroTCA development environment</vt:lpstr>
      <vt:lpstr>Evolution of EPICS modules for IFC1410</vt:lpstr>
      <vt:lpstr>Timeline (tentative)</vt:lpstr>
      <vt:lpstr>Integrated control system</vt:lpstr>
    </vt:vector>
  </TitlesOfParts>
  <Company>European Spallation Source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Controls Support (and porting) to MicroTCA</dc:title>
  <dc:creator>Joao Paulo Martins</dc:creator>
  <cp:lastModifiedBy>Henrik Carling</cp:lastModifiedBy>
  <cp:revision>32</cp:revision>
  <dcterms:created xsi:type="dcterms:W3CDTF">2017-07-07T09:21:12Z</dcterms:created>
  <dcterms:modified xsi:type="dcterms:W3CDTF">2017-07-13T04:46:43Z</dcterms:modified>
</cp:coreProperties>
</file>