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67" r:id="rId9"/>
    <p:sldId id="261" r:id="rId10"/>
    <p:sldId id="263" r:id="rId11"/>
    <p:sldId id="26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/>
    <p:restoredTop sz="92543"/>
  </p:normalViewPr>
  <p:slideViewPr>
    <p:cSldViewPr snapToGrid="0" snapToObjects="1">
      <p:cViewPr varScale="1">
        <p:scale>
          <a:sx n="121" d="100"/>
          <a:sy n="121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8166F-49FE-F14F-8954-0E9704F17342}" type="datetimeFigureOut">
              <a:rPr lang="en-US" smtClean="0"/>
              <a:t>7/9/17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E8C34-0A06-924D-A48D-DC28D5C9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8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E8C34-0A06-924D-A48D-DC28D5C964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84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1.0: 0.5 on </a:t>
            </a:r>
            <a:r>
              <a:rPr lang="en-US" dirty="0" err="1" smtClean="0"/>
              <a:t>github</a:t>
            </a:r>
            <a:r>
              <a:rPr lang="en-US" dirty="0" smtClean="0"/>
              <a:t>, </a:t>
            </a:r>
          </a:p>
          <a:p>
            <a:r>
              <a:rPr lang="en-US" baseline="0" dirty="0" smtClean="0"/>
              <a:t>support of </a:t>
            </a:r>
            <a:r>
              <a:rPr lang="en-US" baseline="0" dirty="0" err="1" smtClean="0"/>
              <a:t>lau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ncmat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nxs</a:t>
            </a:r>
            <a:r>
              <a:rPr lang="en-US" baseline="0" dirty="0" smtClean="0"/>
              <a:t> files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E8C34-0A06-924D-A48D-DC28D5C964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62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Documentation</a:t>
            </a:r>
            <a:r>
              <a:rPr lang="en-US" baseline="0" dirty="0" smtClean="0"/>
              <a:t> in the publication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E8C34-0A06-924D-A48D-DC28D5C964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E8C34-0A06-924D-A48D-DC28D5C964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E8C34-0A06-924D-A48D-DC28D5C964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97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1.1.0 published,</a:t>
            </a:r>
            <a:r>
              <a:rPr lang="en-US" baseline="0" dirty="0" smtClean="0"/>
              <a:t> 1.2.0 with python 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E8C34-0A06-924D-A48D-DC28D5C964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5762-E8C3-6442-ABC4-7345035D3111}" type="datetime1">
              <a:rPr lang="sv-SE" smtClean="0"/>
              <a:t>2017-07-09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2D7D-7D92-5D48-98B4-7180697C1CED}" type="datetime1">
              <a:rPr lang="sv-SE" smtClean="0"/>
              <a:t>2017-07-09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13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B8AEB-50FE-CD42-8C77-ECCCC0D81653}" type="datetime1">
              <a:rPr lang="sv-SE" smtClean="0"/>
              <a:t>2017-07-09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75657-1878-B047-AC7F-4F8F26DC3F3A}" type="datetime1">
              <a:rPr lang="sv-SE" smtClean="0"/>
              <a:t>2017-07-09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966F-F285-154A-A363-241B1C2AFB9C}" type="datetime1">
              <a:rPr lang="sv-SE" smtClean="0"/>
              <a:t>2017-07-09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6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320D-B82B-384E-8C53-5AD20925BC2D}" type="datetime1">
              <a:rPr lang="sv-SE" smtClean="0"/>
              <a:t>2017-07-09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7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39E-942C-7549-AFE8-819F0C03110F}" type="datetime1">
              <a:rPr lang="sv-SE" smtClean="0"/>
              <a:t>2017-07-09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8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CC2E-D91E-A447-AC11-FA3AB1D8AE61}" type="datetime1">
              <a:rPr lang="sv-SE" smtClean="0"/>
              <a:t>2017-07-09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BB68-7CB8-CD42-8BF1-BD80BF80AC4B}" type="datetime1">
              <a:rPr lang="sv-SE" smtClean="0"/>
              <a:t>2017-07-09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1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676B-D3ED-F24C-A52F-0038B7D2E121}" type="datetime1">
              <a:rPr lang="sv-SE" smtClean="0"/>
              <a:t>2017-07-09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9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E536-8270-9245-9410-8CCE0EE54922}" type="datetime1">
              <a:rPr lang="sv-SE" smtClean="0"/>
              <a:t>2017-07-09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A0E4-87D4-4648-8F70-45D1C4D10FA4}" type="datetime1">
              <a:rPr lang="sv-SE" smtClean="0"/>
              <a:t>2017-07-09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FBC47-21D0-F148-A326-3B1431FE1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emf"/><Relationship Id="rId3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hyperlink" Target="http://www.sciencedirect.com/science/article/pii/S0168900203013688" TargetMode="External"/><Relationship Id="rId8" Type="http://schemas.openxmlformats.org/officeDocument/2006/relationships/hyperlink" Target="http://ieeexplore.ieee.org/xpls/abs_all.jsp?isnumber=33833&amp;arnumber=1610988&amp;count=33&amp;index=7" TargetMode="External"/><Relationship Id="rId9" Type="http://schemas.openxmlformats.org/officeDocument/2006/relationships/hyperlink" Target="http://www.sciencedirect.com/science/article/pii/S0168900216306957" TargetMode="External"/><Relationship Id="rId10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kittelmann@esss.se" TargetMode="External"/><Relationship Id="rId4" Type="http://schemas.openxmlformats.org/officeDocument/2006/relationships/hyperlink" Target="mailto:xcai@dtu.dk" TargetMode="External"/><Relationship Id="rId5" Type="http://schemas.openxmlformats.org/officeDocument/2006/relationships/hyperlink" Target="mailto:kalliopi.kanaki@esss.se" TargetMode="External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hyperlink" Target="https://github.com/mctools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4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hyperlink" Target="http://iopscience.iop.org/article/10.1088/1742-6596/528/1/012040/meta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hyperlink" Target="http://sine2020.eu/news-and-media/mcpl-a-new-format-that-simplifies-data-interchange-between-applications.html" TargetMode="External"/><Relationship Id="rId5" Type="http://schemas.openxmlformats.org/officeDocument/2006/relationships/hyperlink" Target="mailto:mcpl-developers@cern.ch" TargetMode="External"/><Relationship Id="rId6" Type="http://schemas.openxmlformats.org/officeDocument/2006/relationships/hyperlink" Target="https://mctools.github.io/mcpl/" TargetMode="External"/><Relationship Id="rId7" Type="http://schemas.openxmlformats.org/officeDocument/2006/relationships/image" Target="../media/image4.emf"/><Relationship Id="rId8" Type="http://schemas.openxmlformats.org/officeDocument/2006/relationships/hyperlink" Target="https://doi.org/10.1016/j.cpc.2017.04.01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Simulation Tools for Detector and Instrument Design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00207"/>
            <a:ext cx="9144000" cy="1944001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err="1" smtClean="0"/>
              <a:t>Kalliopi</a:t>
            </a:r>
            <a:r>
              <a:rPr lang="en-US" sz="3300" dirty="0" smtClean="0"/>
              <a:t> </a:t>
            </a:r>
            <a:r>
              <a:rPr lang="en-US" sz="3300" dirty="0" err="1" smtClean="0"/>
              <a:t>Kanaki</a:t>
            </a:r>
            <a:endParaRPr lang="en-US" sz="3300" dirty="0" smtClean="0"/>
          </a:p>
          <a:p>
            <a:r>
              <a:rPr lang="en-US" sz="2100" dirty="0"/>
              <a:t>o</a:t>
            </a:r>
            <a:r>
              <a:rPr lang="en-US" sz="2100" dirty="0" smtClean="0"/>
              <a:t>n behalf of the ESS Detector Group</a:t>
            </a:r>
          </a:p>
          <a:p>
            <a:endParaRPr lang="en-US" dirty="0" smtClean="0"/>
          </a:p>
          <a:p>
            <a:r>
              <a:rPr lang="en-US" sz="2900" dirty="0" smtClean="0"/>
              <a:t>European Spallation Source ERIC</a:t>
            </a:r>
          </a:p>
          <a:p>
            <a:r>
              <a:rPr lang="en-US" sz="2900" dirty="0" smtClean="0"/>
              <a:t>ICNS conference, Daejeon, July 2017 </a:t>
            </a:r>
            <a:endParaRPr lang="en-US" sz="2900" dirty="0"/>
          </a:p>
        </p:txBody>
      </p:sp>
      <p:grpSp>
        <p:nvGrpSpPr>
          <p:cNvPr id="4" name="Group 3"/>
          <p:cNvGrpSpPr/>
          <p:nvPr/>
        </p:nvGrpSpPr>
        <p:grpSpPr>
          <a:xfrm>
            <a:off x="7918315" y="158089"/>
            <a:ext cx="3960748" cy="964274"/>
            <a:chOff x="6807695" y="158089"/>
            <a:chExt cx="5071368" cy="12699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0199" y="163285"/>
              <a:ext cx="1827896" cy="10801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7695" y="158089"/>
              <a:ext cx="1619625" cy="108531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255967" y="1243405"/>
              <a:ext cx="418654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/>
                <a:t>676548</a:t>
              </a:r>
              <a:endParaRPr lang="en-US" sz="5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2110" y="163285"/>
              <a:ext cx="1326953" cy="108012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68675"/>
            <a:ext cx="1453662" cy="7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30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MCPL use-case for detector optimization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Detector design can benefit from optimization against ‘realistic’ input (not only monochromatic or pencil beams)</a:t>
            </a:r>
          </a:p>
          <a:p>
            <a:r>
              <a:rPr lang="en-US" dirty="0"/>
              <a:t>S</a:t>
            </a:r>
            <a:r>
              <a:rPr lang="en-US" dirty="0" smtClean="0"/>
              <a:t>imulate the </a:t>
            </a:r>
            <a:r>
              <a:rPr lang="en-US" dirty="0" err="1" smtClean="0"/>
              <a:t>McStas</a:t>
            </a:r>
            <a:r>
              <a:rPr lang="en-US" dirty="0" smtClean="0"/>
              <a:t> instrument output at the sample position </a:t>
            </a:r>
          </a:p>
          <a:p>
            <a:r>
              <a:rPr lang="en-US" dirty="0" smtClean="0"/>
              <a:t>Use the MCPL output file as input for Geant4 detector simulations</a:t>
            </a:r>
          </a:p>
          <a:p>
            <a:r>
              <a:rPr lang="en-US" dirty="0" smtClean="0"/>
              <a:t>Study detector rates, efficiency, scattering, resolution effects</a:t>
            </a:r>
          </a:p>
          <a:p>
            <a:r>
              <a:rPr lang="en-US" dirty="0" smtClean="0"/>
              <a:t>Look at scientific quantities from detector simulation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6057"/>
            <a:ext cx="5491692" cy="41187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22" y="105997"/>
            <a:ext cx="1176777" cy="631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92453" y="2480549"/>
            <a:ext cx="4072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Raw Q intensity distribution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a configuration of the </a:t>
            </a:r>
            <a:r>
              <a:rPr lang="en-US" dirty="0" err="1" smtClean="0"/>
              <a:t>LoKI</a:t>
            </a:r>
            <a:r>
              <a:rPr lang="en-US" dirty="0" smtClean="0"/>
              <a:t> instrument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n a sample of 200 </a:t>
            </a:r>
            <a:r>
              <a:rPr lang="en-US" dirty="0" err="1" smtClean="0"/>
              <a:t>Å</a:t>
            </a:r>
            <a:r>
              <a:rPr lang="en-US" dirty="0" smtClean="0"/>
              <a:t> spheres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63055" y="6176963"/>
            <a:ext cx="591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T. </a:t>
            </a:r>
            <a:r>
              <a:rPr lang="en-US" sz="1200" dirty="0" err="1"/>
              <a:t>Kittelmann</a:t>
            </a:r>
            <a:r>
              <a:rPr lang="en-US" sz="1200" dirty="0"/>
              <a:t> et al., </a:t>
            </a:r>
            <a:r>
              <a:rPr lang="en-US" sz="1200" dirty="0" smtClean="0"/>
              <a:t>“Monte </a:t>
            </a:r>
            <a:r>
              <a:rPr lang="en-US" sz="1200" dirty="0"/>
              <a:t>Carlo Particle Lists: </a:t>
            </a:r>
            <a:r>
              <a:rPr lang="en-US" sz="1200" dirty="0" smtClean="0"/>
              <a:t>MCPL”, </a:t>
            </a:r>
            <a:r>
              <a:rPr lang="en-US" sz="1200" dirty="0"/>
              <a:t>Computer Physics Communications, </a:t>
            </a:r>
          </a:p>
          <a:p>
            <a:r>
              <a:rPr lang="en-US" sz="1200" dirty="0"/>
              <a:t>Volume 218, September 2017, Pages 17-42, ISSN </a:t>
            </a:r>
            <a:r>
              <a:rPr lang="en-US" sz="1200" dirty="0" smtClean="0"/>
              <a:t>0010-4655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1766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298" y="342501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Summary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35" y="1825625"/>
            <a:ext cx="11400181" cy="43465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Advances and improvements in simulation tools for the neutron scattering community are presented.</a:t>
            </a:r>
          </a:p>
          <a:p>
            <a:r>
              <a:rPr lang="en-US" b="1" dirty="0" smtClean="0"/>
              <a:t>NCrystal</a:t>
            </a:r>
            <a:r>
              <a:rPr lang="en-US" dirty="0" smtClean="0"/>
              <a:t> allows a detailed evaluation of instrument and detector performance.</a:t>
            </a:r>
          </a:p>
          <a:p>
            <a:pPr lvl="1"/>
            <a:r>
              <a:rPr lang="en-US" dirty="0" smtClean="0"/>
              <a:t>Bragg scattering on polycrystalline materials</a:t>
            </a:r>
          </a:p>
          <a:p>
            <a:pPr lvl="1"/>
            <a:r>
              <a:rPr lang="en-US" dirty="0" smtClean="0"/>
              <a:t>Bragg scattering on single crystals</a:t>
            </a:r>
          </a:p>
          <a:p>
            <a:pPr lvl="1"/>
            <a:r>
              <a:rPr lang="en-US" dirty="0" smtClean="0"/>
              <a:t>Accurate treatment of inelastic scattering component</a:t>
            </a:r>
          </a:p>
          <a:p>
            <a:pPr lvl="1"/>
            <a:r>
              <a:rPr lang="en-US" dirty="0" smtClean="0"/>
              <a:t>Includes library of validated materials</a:t>
            </a:r>
          </a:p>
          <a:p>
            <a:r>
              <a:rPr lang="en-US" b="1" dirty="0" smtClean="0"/>
              <a:t>MCPL</a:t>
            </a:r>
            <a:r>
              <a:rPr lang="en-US" dirty="0" smtClean="0"/>
              <a:t>, an efficient exchange file format, improves </a:t>
            </a:r>
            <a:r>
              <a:rPr lang="en-US" dirty="0" smtClean="0"/>
              <a:t>communication between simulation tools</a:t>
            </a:r>
            <a:endParaRPr lang="en-US" dirty="0" smtClean="0"/>
          </a:p>
          <a:p>
            <a:r>
              <a:rPr lang="en-US" dirty="0" smtClean="0"/>
              <a:t>Tools publicly available for everyone to use (and expand)</a:t>
            </a:r>
          </a:p>
          <a:p>
            <a:pPr lvl="1"/>
            <a:r>
              <a:rPr lang="en-US" dirty="0" smtClean="0"/>
              <a:t>Already available in the </a:t>
            </a:r>
            <a:r>
              <a:rPr lang="en-US" b="1" dirty="0" smtClean="0"/>
              <a:t>ESS simulation framework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9" y="148622"/>
            <a:ext cx="1176777" cy="63112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64230" y="158089"/>
            <a:ext cx="3960748" cy="964274"/>
            <a:chOff x="6807695" y="158089"/>
            <a:chExt cx="5071368" cy="12699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0199" y="163285"/>
              <a:ext cx="1827896" cy="10801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7695" y="158089"/>
              <a:ext cx="1619625" cy="108531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9255967" y="1243405"/>
              <a:ext cx="418654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/>
                <a:t>676548</a:t>
              </a:r>
              <a:endParaRPr lang="en-US" sz="5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52110" y="163285"/>
              <a:ext cx="1326953" cy="1080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64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1540655"/>
            <a:ext cx="9144000" cy="2387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Thank you for your attention!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87" y="4707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Introduction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68" y="1199465"/>
            <a:ext cx="6516759" cy="49826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Numerous advances in neutron detector technologies for upcoming ESS instruments</a:t>
            </a:r>
          </a:p>
          <a:p>
            <a:r>
              <a:rPr lang="en-US" sz="2400" dirty="0" smtClean="0"/>
              <a:t>New simulation tools are available to the community.</a:t>
            </a:r>
          </a:p>
          <a:p>
            <a:r>
              <a:rPr lang="en-US" sz="2400" dirty="0" smtClean="0"/>
              <a:t>Possible to tailor the detector design to the application </a:t>
            </a:r>
          </a:p>
          <a:p>
            <a:r>
              <a:rPr lang="en-US" sz="2400" dirty="0" smtClean="0"/>
              <a:t>Speed up the development period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22" y="105997"/>
            <a:ext cx="1176777" cy="6311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498" y="772274"/>
            <a:ext cx="2467343" cy="31722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4253" y="3280657"/>
            <a:ext cx="242274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Molecular crystallography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899" y="817603"/>
            <a:ext cx="2957488" cy="28153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696" y="4494838"/>
            <a:ext cx="2233826" cy="20921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42791" y="6186897"/>
            <a:ext cx="749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SANS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4770" y="3964362"/>
            <a:ext cx="2685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BandGEM</a:t>
            </a:r>
            <a:r>
              <a:rPr lang="en-US" sz="1600" b="1" dirty="0" smtClean="0"/>
              <a:t> </a:t>
            </a:r>
          </a:p>
          <a:p>
            <a:pPr algn="ctr"/>
            <a:r>
              <a:rPr lang="en-US" sz="1600" b="1" dirty="0" smtClean="0"/>
              <a:t>(Milan/CNR/INFN/CERN/ESS)</a:t>
            </a:r>
            <a:endParaRPr lang="en-US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279" y="4299487"/>
            <a:ext cx="3938315" cy="23432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54" y="4271339"/>
            <a:ext cx="3389970" cy="23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9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936" y="1325925"/>
            <a:ext cx="2545213" cy="2579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62" y="-7199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Geant4: </a:t>
            </a:r>
            <a:r>
              <a:rPr lang="en-US" b="1" dirty="0" err="1" smtClean="0">
                <a:solidFill>
                  <a:schemeClr val="accent1"/>
                </a:solidFill>
              </a:rPr>
              <a:t>GEometry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ANd</a:t>
            </a:r>
            <a:r>
              <a:rPr lang="en-US" b="1" dirty="0" smtClean="0">
                <a:solidFill>
                  <a:schemeClr val="accent1"/>
                </a:solidFill>
              </a:rPr>
              <a:t> Tracking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284" y="103040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Monte Carlo toolkit for simulating passage of particles through matter</a:t>
            </a:r>
          </a:p>
          <a:p>
            <a:r>
              <a:rPr lang="en-US" sz="2400" dirty="0" smtClean="0"/>
              <a:t>Contains facilities to handle geometry,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detector response, visualization and analysis</a:t>
            </a:r>
          </a:p>
          <a:p>
            <a:r>
              <a:rPr lang="en-US" sz="2400" dirty="0" smtClean="0"/>
              <a:t>Created at CERN by high energy physics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community</a:t>
            </a:r>
          </a:p>
          <a:p>
            <a:r>
              <a:rPr lang="en-US" sz="2400" dirty="0" smtClean="0"/>
              <a:t>Other applications include:</a:t>
            </a:r>
          </a:p>
          <a:p>
            <a:pPr lvl="1"/>
            <a:r>
              <a:rPr lang="en-US" sz="2000" dirty="0" smtClean="0"/>
              <a:t>Space physics</a:t>
            </a:r>
          </a:p>
          <a:p>
            <a:pPr lvl="1"/>
            <a:r>
              <a:rPr lang="en-US" sz="2000" dirty="0" smtClean="0"/>
              <a:t>Radiation</a:t>
            </a:r>
          </a:p>
          <a:p>
            <a:pPr lvl="1"/>
            <a:r>
              <a:rPr lang="en-US" sz="2000" dirty="0" smtClean="0"/>
              <a:t>Medical physics</a:t>
            </a:r>
          </a:p>
          <a:p>
            <a:r>
              <a:rPr lang="en-US" sz="2400" dirty="0" smtClean="0"/>
              <a:t>Expanding to </a:t>
            </a:r>
          </a:p>
          <a:p>
            <a:pPr marL="0" indent="0">
              <a:buNone/>
            </a:pPr>
            <a:r>
              <a:rPr lang="en-US" sz="2400" dirty="0" smtClean="0"/>
              <a:t>   neutron scattering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22" y="105997"/>
            <a:ext cx="1176777" cy="63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995" y="3913355"/>
            <a:ext cx="3281604" cy="2262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703" y="3504780"/>
            <a:ext cx="2670787" cy="2670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923" y="3927536"/>
            <a:ext cx="2573016" cy="22568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87" y="6195123"/>
            <a:ext cx="440056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Nuclear Instruments and Methods in Physics Research</a:t>
            </a:r>
            <a:r>
              <a:rPr lang="en-US" sz="1050" dirty="0"/>
              <a:t> </a:t>
            </a:r>
            <a:r>
              <a:rPr lang="en-US" sz="1050" dirty="0">
                <a:hlinkClick r:id="rId7"/>
              </a:rPr>
              <a:t>A </a:t>
            </a:r>
            <a:r>
              <a:rPr lang="en-US" sz="1050" b="1" dirty="0">
                <a:hlinkClick r:id="rId7"/>
              </a:rPr>
              <a:t>506</a:t>
            </a:r>
            <a:r>
              <a:rPr lang="en-US" sz="1050" dirty="0">
                <a:hlinkClick r:id="rId7"/>
              </a:rPr>
              <a:t> (2003) </a:t>
            </a:r>
            <a:r>
              <a:rPr lang="en-US" sz="1050" dirty="0" smtClean="0">
                <a:hlinkClick r:id="rId7"/>
              </a:rPr>
              <a:t>250-303</a:t>
            </a:r>
            <a:r>
              <a:rPr lang="en-US" sz="1050" dirty="0"/>
              <a:t> </a:t>
            </a:r>
            <a:endParaRPr lang="en-US" sz="1050" dirty="0" smtClean="0"/>
          </a:p>
          <a:p>
            <a:r>
              <a:rPr lang="en-US" sz="1050" i="1" dirty="0" smtClean="0"/>
              <a:t>IEEE </a:t>
            </a:r>
            <a:r>
              <a:rPr lang="en-US" sz="1050" i="1" dirty="0"/>
              <a:t>Transactions on Nuclear Science</a:t>
            </a:r>
            <a:r>
              <a:rPr lang="en-US" sz="1050" dirty="0"/>
              <a:t> </a:t>
            </a:r>
            <a:r>
              <a:rPr lang="en-US" sz="1050" b="1" dirty="0">
                <a:hlinkClick r:id="rId8"/>
              </a:rPr>
              <a:t>53</a:t>
            </a:r>
            <a:r>
              <a:rPr lang="en-US" sz="1050" dirty="0">
                <a:hlinkClick r:id="rId8"/>
              </a:rPr>
              <a:t> No. 1 (2006) </a:t>
            </a:r>
            <a:r>
              <a:rPr lang="en-US" sz="1050" dirty="0" smtClean="0">
                <a:hlinkClick r:id="rId8"/>
              </a:rPr>
              <a:t>270-278</a:t>
            </a:r>
            <a:endParaRPr lang="en-US" sz="1050" dirty="0" smtClean="0"/>
          </a:p>
          <a:p>
            <a:r>
              <a:rPr lang="en-US" sz="1050" i="1" dirty="0" smtClean="0"/>
              <a:t>Nuclear </a:t>
            </a:r>
            <a:r>
              <a:rPr lang="en-US" sz="1050" i="1" dirty="0"/>
              <a:t>Instruments and Methods in Physics Research</a:t>
            </a:r>
            <a:r>
              <a:rPr lang="en-US" sz="1050" dirty="0"/>
              <a:t> </a:t>
            </a:r>
            <a:r>
              <a:rPr lang="en-US" sz="1050" dirty="0">
                <a:hlinkClick r:id="rId9"/>
              </a:rPr>
              <a:t>A </a:t>
            </a:r>
            <a:r>
              <a:rPr lang="en-US" sz="1050" b="1" dirty="0">
                <a:hlinkClick r:id="rId9"/>
              </a:rPr>
              <a:t>835</a:t>
            </a:r>
            <a:r>
              <a:rPr lang="en-US" sz="1050" dirty="0">
                <a:hlinkClick r:id="rId9"/>
              </a:rPr>
              <a:t> (2016) </a:t>
            </a:r>
            <a:r>
              <a:rPr lang="en-US" sz="1050" dirty="0" smtClean="0">
                <a:hlinkClick r:id="rId9"/>
              </a:rPr>
              <a:t>186-225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7386602" y="1783950"/>
            <a:ext cx="134857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tomography</a:t>
            </a:r>
            <a:endParaRPr lang="en-US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9381703" y="1407986"/>
            <a:ext cx="2662123" cy="2094137"/>
            <a:chOff x="1661192" y="4472700"/>
            <a:chExt cx="2511040" cy="19500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61192" y="4472700"/>
              <a:ext cx="2511040" cy="19500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007705" y="4795063"/>
              <a:ext cx="1380058" cy="34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space physics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74343" y="3875103"/>
            <a:ext cx="164864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DNA radiation </a:t>
            </a:r>
          </a:p>
          <a:p>
            <a:pPr algn="ctr"/>
            <a:r>
              <a:rPr lang="en-US" b="1" dirty="0" smtClean="0"/>
              <a:t>damage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418238" y="5448094"/>
            <a:ext cx="317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particle and nuclear physics (</a:t>
            </a:r>
            <a:r>
              <a:rPr lang="en-US" b="1" dirty="0" err="1" smtClean="0">
                <a:solidFill>
                  <a:schemeClr val="bg1"/>
                </a:solidFill>
              </a:rPr>
              <a:t>p+p</a:t>
            </a:r>
            <a:r>
              <a:rPr lang="en-US" b="1" dirty="0" smtClean="0">
                <a:solidFill>
                  <a:schemeClr val="bg1"/>
                </a:solidFill>
              </a:rPr>
              <a:t> and heavy ion collisions)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35350" y="5991106"/>
            <a:ext cx="4574434" cy="830997"/>
          </a:xfrm>
          <a:prstGeom prst="rect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Contact:</a:t>
            </a:r>
          </a:p>
          <a:p>
            <a:r>
              <a:rPr lang="en-US" sz="1200" dirty="0" smtClean="0"/>
              <a:t>Thomas </a:t>
            </a:r>
            <a:r>
              <a:rPr lang="en-US" sz="1200" dirty="0" err="1" smtClean="0"/>
              <a:t>Kittelmann</a:t>
            </a:r>
            <a:r>
              <a:rPr lang="en-US" sz="1200" dirty="0" smtClean="0"/>
              <a:t>: </a:t>
            </a:r>
            <a:r>
              <a:rPr lang="en-US" sz="1200" dirty="0" smtClean="0">
                <a:hlinkClick r:id="rId3"/>
              </a:rPr>
              <a:t>thomas.kittelmann</a:t>
            </a:r>
            <a:r>
              <a:rPr lang="en-US" sz="1200" dirty="0">
                <a:hlinkClick r:id="rId3"/>
              </a:rPr>
              <a:t>@</a:t>
            </a:r>
            <a:r>
              <a:rPr lang="en-US" sz="1200" dirty="0" smtClean="0">
                <a:hlinkClick r:id="rId3"/>
              </a:rPr>
              <a:t>esss.se</a:t>
            </a:r>
            <a:endParaRPr lang="en-US" sz="1200" dirty="0" smtClean="0"/>
          </a:p>
          <a:p>
            <a:r>
              <a:rPr lang="en-US" sz="1200" dirty="0" smtClean="0"/>
              <a:t>Xiao Xiao </a:t>
            </a:r>
            <a:r>
              <a:rPr lang="en-US" sz="1200" dirty="0" err="1" smtClean="0"/>
              <a:t>Cai</a:t>
            </a:r>
            <a:r>
              <a:rPr lang="en-US" sz="1200" dirty="0"/>
              <a:t>:</a:t>
            </a:r>
            <a:r>
              <a:rPr lang="en-US" sz="1200" dirty="0" smtClean="0"/>
              <a:t>             </a:t>
            </a:r>
            <a:r>
              <a:rPr lang="en-US" sz="1200" dirty="0" smtClean="0">
                <a:hlinkClick r:id="rId4"/>
              </a:rPr>
              <a:t>xcai@dtu.dk</a:t>
            </a:r>
            <a:endParaRPr lang="en-US" sz="1200" dirty="0" smtClean="0"/>
          </a:p>
          <a:p>
            <a:r>
              <a:rPr lang="en-US" sz="1200" dirty="0" err="1" smtClean="0"/>
              <a:t>Kalliopi</a:t>
            </a:r>
            <a:r>
              <a:rPr lang="en-US" sz="1200" dirty="0" smtClean="0"/>
              <a:t> </a:t>
            </a:r>
            <a:r>
              <a:rPr lang="en-US" sz="1200" dirty="0" err="1" smtClean="0"/>
              <a:t>Kanaki</a:t>
            </a:r>
            <a:r>
              <a:rPr lang="en-US" sz="1200" dirty="0"/>
              <a:t>:</a:t>
            </a:r>
            <a:r>
              <a:rPr lang="en-US" sz="1200" dirty="0" smtClean="0"/>
              <a:t>          </a:t>
            </a:r>
            <a:r>
              <a:rPr lang="en-US" sz="1200" dirty="0" smtClean="0">
                <a:hlinkClick r:id="rId5"/>
              </a:rPr>
              <a:t>kalliopi.kanaki</a:t>
            </a:r>
            <a:r>
              <a:rPr lang="en-US" sz="1200" dirty="0">
                <a:hlinkClick r:id="rId5"/>
              </a:rPr>
              <a:t>@esss.se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53" y="817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ESS Detector Group Simulation Framework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(T. </a:t>
            </a:r>
            <a:r>
              <a:rPr lang="en-US" sz="1800" dirty="0" err="1" smtClean="0">
                <a:solidFill>
                  <a:schemeClr val="accent1"/>
                </a:solidFill>
              </a:rPr>
              <a:t>Kittelmann</a:t>
            </a:r>
            <a:r>
              <a:rPr lang="en-US" sz="1800" dirty="0" smtClean="0">
                <a:solidFill>
                  <a:schemeClr val="accent1"/>
                </a:solidFill>
              </a:rPr>
              <a:t>, X. X. </a:t>
            </a:r>
            <a:r>
              <a:rPr lang="en-US" sz="1800" dirty="0" err="1" smtClean="0">
                <a:solidFill>
                  <a:schemeClr val="accent1"/>
                </a:solidFill>
              </a:rPr>
              <a:t>Cai</a:t>
            </a:r>
            <a:r>
              <a:rPr lang="en-US" sz="1800" dirty="0" smtClean="0">
                <a:solidFill>
                  <a:schemeClr val="accent1"/>
                </a:solidFill>
              </a:rPr>
              <a:t>, K. </a:t>
            </a:r>
            <a:r>
              <a:rPr lang="en-US" sz="1800" dirty="0" err="1" smtClean="0">
                <a:solidFill>
                  <a:schemeClr val="accent1"/>
                </a:solidFill>
              </a:rPr>
              <a:t>Kanaki</a:t>
            </a:r>
            <a:r>
              <a:rPr lang="en-US" sz="1800" dirty="0" smtClean="0">
                <a:solidFill>
                  <a:schemeClr val="accent1"/>
                </a:solidFill>
              </a:rPr>
              <a:t>)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0058" y="1443348"/>
            <a:ext cx="10403537" cy="4937980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 smtClean="0"/>
              <a:t>Geant4 simulation framework</a:t>
            </a:r>
          </a:p>
          <a:p>
            <a:pPr lvl="1"/>
            <a:r>
              <a:rPr lang="en-GB" b="1" dirty="0" smtClean="0"/>
              <a:t>Developed by ESS Detector Group</a:t>
            </a:r>
          </a:p>
          <a:p>
            <a:pPr lvl="1"/>
            <a:r>
              <a:rPr lang="en-GB" dirty="0" smtClean="0"/>
              <a:t>Used by </a:t>
            </a:r>
            <a:r>
              <a:rPr lang="en-GB" dirty="0"/>
              <a:t>other </a:t>
            </a:r>
            <a:r>
              <a:rPr lang="en-GB" dirty="0" smtClean="0"/>
              <a:t>ESS groups </a:t>
            </a:r>
            <a:r>
              <a:rPr lang="en-GB" dirty="0"/>
              <a:t>e.g. </a:t>
            </a:r>
            <a:r>
              <a:rPr lang="en-GB" dirty="0" smtClean="0"/>
              <a:t>Accelerator Division, </a:t>
            </a:r>
            <a:endParaRPr lang="en-GB" dirty="0" smtClean="0"/>
          </a:p>
          <a:p>
            <a:pPr marL="457200" lvl="1" indent="0">
              <a:buNone/>
            </a:pPr>
            <a:r>
              <a:rPr lang="en-GB" dirty="0"/>
              <a:t> </a:t>
            </a:r>
            <a:r>
              <a:rPr lang="en-GB" dirty="0" smtClean="0"/>
              <a:t>   Target Division, Neutron Optics and Shielding Group, </a:t>
            </a:r>
          </a:p>
          <a:p>
            <a:pPr marL="457200" lvl="1" indent="0">
              <a:buNone/>
            </a:pPr>
            <a:r>
              <a:rPr lang="en-GB" dirty="0"/>
              <a:t> </a:t>
            </a:r>
            <a:r>
              <a:rPr lang="en-GB" dirty="0" smtClean="0"/>
              <a:t>   in-kind collaborators</a:t>
            </a:r>
          </a:p>
          <a:p>
            <a:r>
              <a:rPr lang="en-GB" dirty="0" smtClean="0"/>
              <a:t>Includes:</a:t>
            </a:r>
          </a:p>
          <a:p>
            <a:pPr lvl="1"/>
            <a:r>
              <a:rPr lang="en-GB" dirty="0" smtClean="0"/>
              <a:t>User-friendly build system</a:t>
            </a:r>
          </a:p>
          <a:p>
            <a:pPr lvl="1"/>
            <a:r>
              <a:rPr lang="en-GB" dirty="0" smtClean="0"/>
              <a:t>Python interface</a:t>
            </a:r>
          </a:p>
          <a:p>
            <a:pPr lvl="1"/>
            <a:r>
              <a:rPr lang="en-GB" dirty="0" smtClean="0"/>
              <a:t>3D visualisation (via Open Scene Graph)</a:t>
            </a:r>
          </a:p>
          <a:p>
            <a:pPr lvl="1"/>
            <a:r>
              <a:rPr lang="en-GB" dirty="0"/>
              <a:t>Easy-to-handle histograms for </a:t>
            </a:r>
            <a:r>
              <a:rPr lang="en-GB" dirty="0" smtClean="0"/>
              <a:t>analysis</a:t>
            </a:r>
          </a:p>
          <a:p>
            <a:pPr lvl="1"/>
            <a:r>
              <a:rPr lang="en-GB" dirty="0" smtClean="0"/>
              <a:t>Griff</a:t>
            </a:r>
            <a:r>
              <a:rPr lang="en-GB" dirty="0"/>
              <a:t>:</a:t>
            </a:r>
            <a:r>
              <a:rPr lang="en-GB" dirty="0" smtClean="0"/>
              <a:t> an user-friendly binary format for saving results</a:t>
            </a:r>
          </a:p>
          <a:p>
            <a:pPr lvl="1"/>
            <a:r>
              <a:rPr lang="en-GB" dirty="0" smtClean="0"/>
              <a:t>Powerful parameter scanning without </a:t>
            </a:r>
            <a:r>
              <a:rPr lang="en-GB" dirty="0" smtClean="0"/>
              <a:t>source code recompilation</a:t>
            </a:r>
            <a:endParaRPr lang="en-GB" dirty="0" smtClean="0"/>
          </a:p>
          <a:p>
            <a:r>
              <a:rPr lang="en-GB" dirty="0" smtClean="0"/>
              <a:t>Intuitive</a:t>
            </a:r>
            <a:r>
              <a:rPr lang="en-GB" dirty="0"/>
              <a:t> </a:t>
            </a:r>
            <a:r>
              <a:rPr lang="en-GB" dirty="0" smtClean="0"/>
              <a:t>&amp; well documented</a:t>
            </a:r>
          </a:p>
          <a:p>
            <a:r>
              <a:rPr lang="en-GB" dirty="0" smtClean="0"/>
              <a:t>Fast development of new simulations</a:t>
            </a:r>
          </a:p>
          <a:p>
            <a:r>
              <a:rPr lang="en-GB" dirty="0" smtClean="0"/>
              <a:t>A subset of its tools is presented in this talk</a:t>
            </a:r>
          </a:p>
          <a:p>
            <a:endParaRPr lang="en-GB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523" y="1110736"/>
            <a:ext cx="3926285" cy="246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8230" y="3667954"/>
            <a:ext cx="3342856" cy="20639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19161" y="6112922"/>
            <a:ext cx="1935337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Available, just send an e-mail!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22" y="105997"/>
            <a:ext cx="1176777" cy="6311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54498" y="1242203"/>
            <a:ext cx="1257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Sample environment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78677" y="1196036"/>
            <a:ext cx="827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Detector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50650" y="2670112"/>
            <a:ext cx="1751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Isotropic scattering</a:t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particles simulated from sample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452946" y="2943923"/>
            <a:ext cx="2442117" cy="72403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52946" y="3947532"/>
            <a:ext cx="3044283" cy="37914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8353" y="6390292"/>
            <a:ext cx="593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 smtClean="0"/>
              <a:t>T. Kittelmann et al., “</a:t>
            </a:r>
            <a:r>
              <a:rPr lang="en-US" sz="1200" dirty="0"/>
              <a:t>Geant4 based simulations for novel neutron detector </a:t>
            </a:r>
            <a:r>
              <a:rPr lang="en-US" sz="1200" dirty="0" smtClean="0"/>
              <a:t>development</a:t>
            </a:r>
            <a:r>
              <a:rPr lang="is-IS" sz="1200" dirty="0" smtClean="0"/>
              <a:t>”, arXiv:1311.1009v1</a:t>
            </a:r>
            <a:endParaRPr lang="is-IS" sz="1200" dirty="0"/>
          </a:p>
        </p:txBody>
      </p:sp>
    </p:spTree>
    <p:extLst>
      <p:ext uri="{BB962C8B-B14F-4D97-AF65-F5344CB8AC3E}">
        <p14:creationId xmlns:p14="http://schemas.microsoft.com/office/powerpoint/2010/main" val="100274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8" y="3438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NCrystal project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(X. X. </a:t>
            </a:r>
            <a:r>
              <a:rPr lang="en-US" sz="2800" dirty="0" err="1">
                <a:solidFill>
                  <a:schemeClr val="accent1"/>
                </a:solidFill>
              </a:rPr>
              <a:t>C</a:t>
            </a:r>
            <a:r>
              <a:rPr lang="en-US" sz="2800" dirty="0" err="1" smtClean="0">
                <a:solidFill>
                  <a:schemeClr val="accent1"/>
                </a:solidFill>
              </a:rPr>
              <a:t>ai</a:t>
            </a:r>
            <a:r>
              <a:rPr lang="en-US" sz="2800" dirty="0" smtClean="0">
                <a:solidFill>
                  <a:schemeClr val="accent1"/>
                </a:solidFill>
              </a:rPr>
              <a:t>, T. </a:t>
            </a:r>
            <a:r>
              <a:rPr lang="en-US" sz="2800" dirty="0" err="1" smtClean="0">
                <a:solidFill>
                  <a:schemeClr val="accent1"/>
                </a:solidFill>
              </a:rPr>
              <a:t>Kittelmann</a:t>
            </a:r>
            <a:r>
              <a:rPr lang="en-US" sz="2800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22" y="105997"/>
            <a:ext cx="1176777" cy="6311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2154" y="478561"/>
            <a:ext cx="571314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Several crystalline components in a neutron instrument </a:t>
            </a:r>
            <a:r>
              <a:rPr lang="en-US" dirty="0" smtClean="0">
                <a:sym typeface="Wingdings"/>
              </a:rPr>
              <a:t> c</a:t>
            </a:r>
            <a:r>
              <a:rPr lang="en-US" dirty="0" smtClean="0"/>
              <a:t>orrect modelling of interaction with poly- and single-crystal materials is essential.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NXSG4 library created to handle Bragg scattering on poly-crystalline materials (</a:t>
            </a:r>
            <a:r>
              <a:rPr lang="en-US" sz="1200" dirty="0"/>
              <a:t>T. </a:t>
            </a:r>
            <a:r>
              <a:rPr lang="en-US" sz="1200" dirty="0" err="1"/>
              <a:t>Kittelmann</a:t>
            </a:r>
            <a:r>
              <a:rPr lang="en-US" sz="1200" dirty="0"/>
              <a:t>, M. </a:t>
            </a:r>
            <a:r>
              <a:rPr lang="en-US" sz="1200" dirty="0" err="1"/>
              <a:t>Boin</a:t>
            </a:r>
            <a:r>
              <a:rPr lang="en-US" sz="1200" dirty="0"/>
              <a:t>. "Polycrystalline neutron scattering for Geant4: NXSG4", Computer Physics Communications 189, 114-118 (2015</a:t>
            </a:r>
            <a:r>
              <a:rPr lang="en-US" sz="1200" dirty="0" smtClean="0"/>
              <a:t>),</a:t>
            </a:r>
            <a:r>
              <a:rPr lang="en-US" sz="1200" dirty="0"/>
              <a:t> doi:10.1016/j.cpc.2014.11.009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NCrystal advances this effort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Validated cross section curves available to Geant4, </a:t>
            </a:r>
            <a:r>
              <a:rPr lang="en-US" dirty="0" err="1" smtClean="0"/>
              <a:t>McStas</a:t>
            </a:r>
            <a:r>
              <a:rPr lang="en-US" dirty="0" smtClean="0"/>
              <a:t> or any other application via a well-defined interface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NCrystal 1.0 prerelease is already available within the ESS simulation framework.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Includes single- and poly-crystal Bragg scattering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Simple (empirical or first principle) parameterization of background contributions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NCrystal 2.0 is on its way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Improved treatment of inelastic scattering with sampling of 2D scattering kernels or 1D phonon spectra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Will appear at: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github.com/mctools</a:t>
            </a:r>
            <a:r>
              <a:rPr lang="en-US" dirty="0" smtClean="0"/>
              <a:t> (mid-July)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2" y="1315845"/>
            <a:ext cx="2345360" cy="2933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3" y="4249406"/>
            <a:ext cx="2246010" cy="2472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29" y="1253668"/>
            <a:ext cx="1701156" cy="2723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30" y="3967674"/>
            <a:ext cx="3488173" cy="28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8922" y="6164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Scattering in Geant4 without and with NCrystal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34" y="2255518"/>
            <a:ext cx="2845432" cy="4052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711" y="2255671"/>
            <a:ext cx="2986275" cy="4052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157" y="1657987"/>
            <a:ext cx="2560889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/>
              <a:t>f</a:t>
            </a:r>
            <a:r>
              <a:rPr lang="en-US" sz="1900" dirty="0" smtClean="0"/>
              <a:t>ree-gas model</a:t>
            </a:r>
            <a:endParaRPr lang="en-US" sz="1900" dirty="0"/>
          </a:p>
        </p:txBody>
      </p:sp>
      <p:sp>
        <p:nvSpPr>
          <p:cNvPr id="9" name="TextBox 8"/>
          <p:cNvSpPr txBox="1"/>
          <p:nvPr/>
        </p:nvSpPr>
        <p:spPr>
          <a:xfrm>
            <a:off x="3694728" y="1482883"/>
            <a:ext cx="2560889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/>
              <a:t>polycrystalline</a:t>
            </a:r>
            <a:br>
              <a:rPr lang="en-US" sz="1900" dirty="0" smtClean="0"/>
            </a:br>
            <a:r>
              <a:rPr lang="en-US" sz="1900" dirty="0" smtClean="0"/>
              <a:t>material</a:t>
            </a:r>
            <a:endParaRPr lang="en-US" sz="1900" dirty="0"/>
          </a:p>
        </p:txBody>
      </p:sp>
      <p:sp>
        <p:nvSpPr>
          <p:cNvPr id="10" name="Oval 9"/>
          <p:cNvSpPr/>
          <p:nvPr/>
        </p:nvSpPr>
        <p:spPr>
          <a:xfrm>
            <a:off x="5125163" y="4153566"/>
            <a:ext cx="142271" cy="14401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35589" y="4127726"/>
            <a:ext cx="142271" cy="14401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055469" y="4199734"/>
            <a:ext cx="1152128" cy="36004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045043" y="4225574"/>
            <a:ext cx="1152128" cy="36004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33075" y="4081558"/>
            <a:ext cx="30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n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43501" y="4055718"/>
            <a:ext cx="30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n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22" y="105997"/>
            <a:ext cx="1176777" cy="63112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065746" y="1925978"/>
            <a:ext cx="4704721" cy="3586902"/>
            <a:chOff x="7461116" y="1151298"/>
            <a:chExt cx="4442297" cy="333172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116" y="1151298"/>
              <a:ext cx="4442297" cy="33317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453335" y="3472775"/>
              <a:ext cx="2496393" cy="343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 total cross section vs. E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208195" y="5671224"/>
            <a:ext cx="4675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between NCrystal cross sections and</a:t>
            </a:r>
          </a:p>
          <a:p>
            <a:r>
              <a:rPr lang="en-US" dirty="0"/>
              <a:t>p</a:t>
            </a:r>
            <a:r>
              <a:rPr lang="en-US" dirty="0" smtClean="0"/>
              <a:t>ublished data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994170" y="3793787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68016" y="3772463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0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40" y="2465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Reproduction of Bragg scattering in Geant4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(E. Dian, see A. </a:t>
            </a:r>
            <a:r>
              <a:rPr lang="en-US" sz="2800" dirty="0" err="1" smtClean="0">
                <a:solidFill>
                  <a:schemeClr val="accent1"/>
                </a:solidFill>
              </a:rPr>
              <a:t>Khaplanov’s</a:t>
            </a:r>
            <a:r>
              <a:rPr lang="en-US" sz="2800" dirty="0" smtClean="0">
                <a:solidFill>
                  <a:schemeClr val="accent1"/>
                </a:solidFill>
              </a:rPr>
              <a:t> talk in </a:t>
            </a:r>
            <a:r>
              <a:rPr lang="en-US" sz="2800" dirty="0" smtClean="0">
                <a:solidFill>
                  <a:schemeClr val="accent1"/>
                </a:solidFill>
              </a:rPr>
              <a:t>Thu</a:t>
            </a:r>
            <a:r>
              <a:rPr lang="en-US" sz="2800" dirty="0" smtClean="0">
                <a:solidFill>
                  <a:schemeClr val="accent1"/>
                </a:solidFill>
              </a:rPr>
              <a:t>B1-1, 13.07</a:t>
            </a:r>
            <a:r>
              <a:rPr lang="en-US" sz="2800" dirty="0" smtClean="0">
                <a:solidFill>
                  <a:schemeClr val="accent1"/>
                </a:solidFill>
              </a:rPr>
              <a:t>, </a:t>
            </a:r>
            <a:r>
              <a:rPr lang="en-US" sz="2800" dirty="0" smtClean="0">
                <a:solidFill>
                  <a:schemeClr val="accent1"/>
                </a:solidFill>
              </a:rPr>
              <a:t>10:00</a:t>
            </a:r>
            <a:r>
              <a:rPr lang="en-US" sz="2800" dirty="0" smtClean="0">
                <a:solidFill>
                  <a:schemeClr val="accent1"/>
                </a:solidFill>
              </a:rPr>
              <a:t>)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22" y="105997"/>
            <a:ext cx="1176777" cy="631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382" y="5825735"/>
            <a:ext cx="588480" cy="504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8122" y="1895911"/>
            <a:ext cx="4274691" cy="320772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4968597" y="2007295"/>
            <a:ext cx="576064" cy="648072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44461" y="5175647"/>
            <a:ext cx="5328592" cy="0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48717" y="520292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ToF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8757" y="1834823"/>
            <a:ext cx="4248472" cy="3188032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6768797" y="2007295"/>
            <a:ext cx="1656184" cy="648072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8"/>
          <p:cNvSpPr txBox="1"/>
          <p:nvPr/>
        </p:nvSpPr>
        <p:spPr>
          <a:xfrm>
            <a:off x="1720817" y="3446885"/>
            <a:ext cx="2311676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Depth in detector [cells]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265744" y="1199505"/>
            <a:ext cx="6208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Back-scatter from the unshielded rear wall of the detector </a:t>
            </a:r>
            <a:r>
              <a:rPr lang="en-US" sz="2400" dirty="0"/>
              <a:t>at 4.6 </a:t>
            </a:r>
            <a:r>
              <a:rPr lang="en-US" sz="2400" dirty="0" err="1"/>
              <a:t>Å</a:t>
            </a:r>
            <a:endParaRPr lang="en-US" sz="2400" dirty="0"/>
          </a:p>
        </p:txBody>
      </p:sp>
      <p:sp>
        <p:nvSpPr>
          <p:cNvPr id="22" name="TextBox 8"/>
          <p:cNvSpPr txBox="1"/>
          <p:nvPr/>
        </p:nvSpPr>
        <p:spPr>
          <a:xfrm>
            <a:off x="5472653" y="3375447"/>
            <a:ext cx="2311676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Depth in detector [cells]</a:t>
            </a:r>
            <a:endParaRPr lang="en-US" sz="14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950242" y="5629162"/>
            <a:ext cx="7128792" cy="792088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Measured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/>
              <a:t> </a:t>
            </a:r>
            <a:r>
              <a:rPr lang="en-US" sz="2000" dirty="0" err="1" smtClean="0"/>
              <a:t>ToF</a:t>
            </a:r>
            <a:r>
              <a:rPr lang="en-US" sz="2000" dirty="0" smtClean="0"/>
              <a:t>-depth characteristic and backscatter phenomena reproduced with simulation at 4.1 and 4.6 </a:t>
            </a:r>
            <a:r>
              <a:rPr lang="en-US" sz="2000" dirty="0" err="1" smtClean="0"/>
              <a:t>Å</a:t>
            </a:r>
            <a:endParaRPr lang="en-US" sz="20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3168397" y="2223319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m</a:t>
            </a:r>
            <a:r>
              <a:rPr lang="en-US" sz="1400" dirty="0" smtClean="0">
                <a:solidFill>
                  <a:srgbClr val="FFFFFF"/>
                </a:solidFill>
              </a:rPr>
              <a:t>easured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56829" y="227558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simulated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021" y="2026112"/>
            <a:ext cx="1318320" cy="2861503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 flipV="1">
            <a:off x="2736349" y="2223319"/>
            <a:ext cx="8384" cy="2528664"/>
          </a:xfrm>
          <a:prstGeom prst="straightConnector1">
            <a:avLst/>
          </a:prstGeom>
          <a:ln w="952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-396962" y="3241372"/>
            <a:ext cx="2617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Multi-Grid detector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8895" y="6411521"/>
            <a:ext cx="76033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A. </a:t>
            </a:r>
            <a:r>
              <a:rPr lang="en-US" sz="1100" dirty="0" err="1" smtClean="0"/>
              <a:t>Khaplanov</a:t>
            </a:r>
            <a:r>
              <a:rPr lang="en-US" sz="1100" dirty="0" smtClean="0"/>
              <a:t> </a:t>
            </a:r>
            <a:r>
              <a:rPr lang="en-US" sz="1100" dirty="0"/>
              <a:t>et al. "In-beam test of the Boron-10 Multi-Grid neutron detector at the IN6 time-of-flight spectrometer at the ILL", </a:t>
            </a:r>
          </a:p>
          <a:p>
            <a:r>
              <a:rPr lang="en-US" sz="1100" dirty="0" smtClean="0"/>
              <a:t>Journal </a:t>
            </a:r>
            <a:r>
              <a:rPr lang="en-US" sz="1100" dirty="0"/>
              <a:t>of Physics: Conference Series 528 (2014); </a:t>
            </a:r>
            <a:r>
              <a:rPr lang="en-US" sz="1100" dirty="0">
                <a:hlinkClick r:id="rId8"/>
              </a:rPr>
              <a:t>doi:10.1088/1742-6596/528/1/012040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1379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269" y="6356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Simulation of the PUS@IFE diffractometer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2800" dirty="0" smtClean="0">
                <a:solidFill>
                  <a:schemeClr val="accent1"/>
                </a:solidFill>
              </a:rPr>
              <a:t>(X. X. </a:t>
            </a:r>
            <a:r>
              <a:rPr lang="en-US" sz="2800" dirty="0" err="1" smtClean="0">
                <a:solidFill>
                  <a:schemeClr val="accent1"/>
                </a:solidFill>
              </a:rPr>
              <a:t>Cai</a:t>
            </a:r>
            <a:r>
              <a:rPr lang="en-US" sz="2800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22" y="105997"/>
            <a:ext cx="1176777" cy="6311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5086" y="1758015"/>
            <a:ext cx="11604636" cy="2701511"/>
            <a:chOff x="235086" y="1758015"/>
            <a:chExt cx="11604636" cy="27015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086" y="1758015"/>
              <a:ext cx="11604636" cy="261943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51004" y="4050963"/>
              <a:ext cx="583659" cy="389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834663" y="4264972"/>
              <a:ext cx="1692614" cy="194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3806" y="4688730"/>
            <a:ext cx="110319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Simulation includes collimator, Ge monochromator</a:t>
            </a:r>
            <a:r>
              <a:rPr lang="en-US" dirty="0"/>
              <a:t>,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dirty="0" smtClean="0"/>
              <a:t>sample, shielding between sample and monochromator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Very good agreement with the measured diffraction pattern at intensities, peak positions and widths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Discrepancy at low angles understood and will improve with NCrystal 2.0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Long list of materials are validated and available (~50 materials validated, simple and compound)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NCrystal currently being integrated with Geant4 and </a:t>
            </a:r>
            <a:r>
              <a:rPr lang="en-US" dirty="0" err="1" smtClean="0"/>
              <a:t>McStas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NCrystal </a:t>
            </a:r>
            <a:r>
              <a:rPr lang="en-US" dirty="0" smtClean="0"/>
              <a:t>is a crucial component to a </a:t>
            </a:r>
            <a:r>
              <a:rPr lang="en-US" dirty="0"/>
              <a:t>complete simulation of </a:t>
            </a:r>
            <a:r>
              <a:rPr lang="en-US" dirty="0" smtClean="0"/>
              <a:t>a neutron instrument.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6855" y="2017794"/>
            <a:ext cx="262642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IFE PUS measured</a:t>
            </a:r>
          </a:p>
          <a:p>
            <a:r>
              <a:rPr lang="en-US" dirty="0" smtClean="0"/>
              <a:t>      G4 NCrystal simulated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028381" y="2469739"/>
            <a:ext cx="325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535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75" y="1056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Monte Carlo Particle Lists: MCPL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2000" b="1" dirty="0" smtClean="0">
                <a:solidFill>
                  <a:schemeClr val="accent1"/>
                </a:solidFill>
              </a:rPr>
              <a:t>(</a:t>
            </a:r>
            <a:r>
              <a:rPr lang="en-GB" sz="2000" b="1" dirty="0" smtClean="0">
                <a:solidFill>
                  <a:schemeClr val="accent1"/>
                </a:solidFill>
              </a:rPr>
              <a:t>T. </a:t>
            </a:r>
            <a:r>
              <a:rPr lang="en-GB" sz="2000" b="1" dirty="0" err="1" smtClean="0">
                <a:solidFill>
                  <a:schemeClr val="accent1"/>
                </a:solidFill>
              </a:rPr>
              <a:t>Kittelmann</a:t>
            </a:r>
            <a:r>
              <a:rPr lang="en-GB" sz="2000" b="1" dirty="0" smtClean="0">
                <a:solidFill>
                  <a:schemeClr val="accent1"/>
                </a:solidFill>
              </a:rPr>
              <a:t>, E. </a:t>
            </a:r>
            <a:r>
              <a:rPr lang="en-GB" sz="2000" b="1" dirty="0" err="1" smtClean="0">
                <a:solidFill>
                  <a:schemeClr val="accent1"/>
                </a:solidFill>
              </a:rPr>
              <a:t>Klinkby</a:t>
            </a:r>
            <a:r>
              <a:rPr lang="en-GB" sz="2000" b="1" dirty="0" smtClean="0">
                <a:solidFill>
                  <a:schemeClr val="accent1"/>
                </a:solidFill>
              </a:rPr>
              <a:t>, E. B. Knudsen, P. </a:t>
            </a:r>
            <a:r>
              <a:rPr lang="en-GB" sz="2000" b="1" dirty="0" err="1" smtClean="0">
                <a:solidFill>
                  <a:schemeClr val="accent1"/>
                </a:solidFill>
              </a:rPr>
              <a:t>Willendrup</a:t>
            </a:r>
            <a:r>
              <a:rPr lang="en-US" sz="2000" b="1" dirty="0" smtClean="0">
                <a:solidFill>
                  <a:schemeClr val="accent1"/>
                </a:solidFill>
              </a:rPr>
              <a:t>)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96" y="1375035"/>
            <a:ext cx="5693686" cy="3109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436" y="6198255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http://sine2020.eu/news-and-media/mcpl-a-new-format-that-simplifies-data-interchange-between-</a:t>
            </a:r>
            <a:r>
              <a:rPr lang="en-US" sz="1200" dirty="0" smtClean="0">
                <a:hlinkClick r:id="rId4"/>
              </a:rPr>
              <a:t>applications.html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26762" y="5060777"/>
            <a:ext cx="2376264" cy="523220"/>
          </a:xfrm>
          <a:prstGeom prst="rect">
            <a:avLst/>
          </a:prstGeom>
          <a:ln w="19050" cmpd="sng">
            <a:solidFill>
              <a:srgbClr val="00009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Contact:</a:t>
            </a:r>
          </a:p>
          <a:p>
            <a:r>
              <a:rPr lang="en-US" sz="1400" dirty="0" smtClean="0">
                <a:hlinkClick r:id="rId5"/>
              </a:rPr>
              <a:t>mcpl</a:t>
            </a:r>
            <a:r>
              <a:rPr lang="en-US" sz="1400" dirty="0">
                <a:hlinkClick r:id="rId5"/>
              </a:rPr>
              <a:t>-developers@cern.ch</a:t>
            </a:r>
            <a:endParaRPr lang="en-US" sz="14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498122" y="797354"/>
            <a:ext cx="6658708" cy="5770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charset="0"/>
              <a:buChar char="•"/>
            </a:pPr>
            <a:r>
              <a:rPr lang="en-GB" dirty="0" smtClean="0"/>
              <a:t>Well-defined and flexible binary file format containing full information of particle properties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Facilitates communication among software packages (e.g. </a:t>
            </a:r>
            <a:r>
              <a:rPr lang="en-GB" dirty="0" err="1" smtClean="0"/>
              <a:t>McStas</a:t>
            </a:r>
            <a:r>
              <a:rPr lang="en-GB" dirty="0" smtClean="0"/>
              <a:t>, Geant4, MCNP)</a:t>
            </a:r>
          </a:p>
          <a:p>
            <a:pPr lvl="2">
              <a:buFont typeface="Arial" charset="0"/>
              <a:buChar char="•"/>
            </a:pPr>
            <a:r>
              <a:rPr lang="en-GB" sz="1800" dirty="0" smtClean="0"/>
              <a:t>Can be easily implemented for other simulation packages</a:t>
            </a:r>
          </a:p>
          <a:p>
            <a:pPr lvl="2">
              <a:buFont typeface="Arial" charset="0"/>
              <a:buChar char="•"/>
            </a:pPr>
            <a:r>
              <a:rPr lang="en-GB" sz="1800" dirty="0" smtClean="0"/>
              <a:t>C/C++/python hooks available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Can be used within a single software application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MCPL files can be modified, merged, filtered and </a:t>
            </a:r>
            <a:r>
              <a:rPr lang="en-GB" dirty="0" err="1" smtClean="0"/>
              <a:t>histogrammed</a:t>
            </a:r>
            <a:endParaRPr lang="en-GB" dirty="0" smtClean="0"/>
          </a:p>
          <a:p>
            <a:pPr lvl="2">
              <a:buFont typeface="Arial" charset="0"/>
              <a:buChar char="•"/>
            </a:pPr>
            <a:r>
              <a:rPr lang="en-GB" sz="1800" dirty="0" smtClean="0"/>
              <a:t>With a single terminal command </a:t>
            </a:r>
          </a:p>
          <a:p>
            <a:pPr lvl="2">
              <a:buFont typeface="Arial" charset="0"/>
              <a:buChar char="•"/>
            </a:pPr>
            <a:r>
              <a:rPr lang="en-GB" sz="1800" dirty="0" smtClean="0"/>
              <a:t>Enhanced facilities within the ESS simulation framework</a:t>
            </a:r>
            <a:endParaRPr lang="en-GB" sz="1800" dirty="0" smtClean="0">
              <a:hlinkClick r:id="rId6"/>
            </a:endParaRPr>
          </a:p>
          <a:p>
            <a:pPr lvl="1">
              <a:buFont typeface="Arial" charset="0"/>
              <a:buChar char="•"/>
            </a:pPr>
            <a:r>
              <a:rPr lang="en-GB" dirty="0" smtClean="0">
                <a:hlinkClick r:id="rId6"/>
              </a:rPr>
              <a:t>https</a:t>
            </a:r>
            <a:r>
              <a:rPr lang="en-GB" dirty="0">
                <a:hlinkClick r:id="rId6"/>
              </a:rPr>
              <a:t>://mctools.github.io/mcpl</a:t>
            </a:r>
            <a:r>
              <a:rPr lang="en-GB" dirty="0" smtClean="0">
                <a:hlinkClick r:id="rId6"/>
              </a:rPr>
              <a:t>/</a:t>
            </a:r>
            <a:endParaRPr lang="en-GB" dirty="0" smtClean="0"/>
          </a:p>
          <a:p>
            <a:pPr lvl="1">
              <a:buFont typeface="Arial" charset="0"/>
              <a:buChar char="•"/>
            </a:pPr>
            <a:r>
              <a:rPr lang="en-GB" sz="2200" dirty="0" smtClean="0"/>
              <a:t>Open source tool, available to everyone</a:t>
            </a:r>
            <a:endParaRPr lang="en-GB" sz="2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FBC47-21D0-F148-A326-3B1431FE1538}" type="slidenum">
              <a:rPr lang="en-US" smtClean="0"/>
              <a:t>9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22" y="105997"/>
            <a:ext cx="1176777" cy="631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619" y="5621930"/>
            <a:ext cx="5914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T. </a:t>
            </a:r>
            <a:r>
              <a:rPr lang="en-US" sz="1200" dirty="0" err="1" smtClean="0"/>
              <a:t>Kittelmann</a:t>
            </a:r>
            <a:r>
              <a:rPr lang="en-US" sz="1200" dirty="0" smtClean="0"/>
              <a:t> et al., “Monte </a:t>
            </a:r>
            <a:r>
              <a:rPr lang="en-US" sz="1200" dirty="0"/>
              <a:t>Carlo Particle Lists: </a:t>
            </a:r>
            <a:r>
              <a:rPr lang="en-US" sz="1200" dirty="0" smtClean="0"/>
              <a:t>MCPL”, </a:t>
            </a:r>
            <a:r>
              <a:rPr lang="en-US" sz="1200" dirty="0"/>
              <a:t>Computer Physics Communications, </a:t>
            </a:r>
            <a:endParaRPr lang="en-US" sz="1200" dirty="0" smtClean="0"/>
          </a:p>
          <a:p>
            <a:r>
              <a:rPr lang="en-US" sz="1200" dirty="0" smtClean="0"/>
              <a:t>Volume </a:t>
            </a:r>
            <a:r>
              <a:rPr lang="en-US" sz="1200" dirty="0"/>
              <a:t>218, September 2017, Pages 17-42, ISSN </a:t>
            </a:r>
            <a:r>
              <a:rPr lang="en-US" sz="1200" dirty="0" smtClean="0"/>
              <a:t>0010-4655</a:t>
            </a:r>
          </a:p>
          <a:p>
            <a:r>
              <a:rPr lang="en-US" sz="1200" dirty="0"/>
              <a:t> </a:t>
            </a:r>
            <a:r>
              <a:rPr lang="en-US" sz="1200" dirty="0">
                <a:hlinkClick r:id="rId8"/>
              </a:rPr>
              <a:t>https://</a:t>
            </a:r>
            <a:r>
              <a:rPr lang="en-US" sz="1200" dirty="0" smtClean="0">
                <a:hlinkClick r:id="rId8"/>
              </a:rPr>
              <a:t>doi.org/10.1016/j.cpc.2017.04.012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27657" y="4385752"/>
            <a:ext cx="493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Red: already implemented, MCNP5 added recently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01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8017</TotalTime>
  <Words>906</Words>
  <Application>Microsoft Macintosh PowerPoint</Application>
  <PresentationFormat>Widescreen</PresentationFormat>
  <Paragraphs>165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Wingdings</vt:lpstr>
      <vt:lpstr>Arial</vt:lpstr>
      <vt:lpstr>Office Theme</vt:lpstr>
      <vt:lpstr>Simulation Tools for Detector and Instrument Design</vt:lpstr>
      <vt:lpstr>Introduction</vt:lpstr>
      <vt:lpstr>Geant4: GEometry ANd Tracking</vt:lpstr>
      <vt:lpstr>ESS Detector Group Simulation Framework (T. Kittelmann, X. X. Cai, K. Kanaki)</vt:lpstr>
      <vt:lpstr>The NCrystal project (X. X. Cai, T. Kittelmann)</vt:lpstr>
      <vt:lpstr>Scattering in Geant4 without and with NCrystal</vt:lpstr>
      <vt:lpstr>Reproduction of Bragg scattering in Geant4 (E. Dian, see A. Khaplanov’s talk in ThuB1-1, 13.07, 10:00)</vt:lpstr>
      <vt:lpstr>Simulation of the PUS@IFE diffractometer (X. X. Cai)</vt:lpstr>
      <vt:lpstr>Monte Carlo Particle Lists: MCPL (T. Kittelmann, E. Klinkby, E. B. Knudsen, P. Willendrup)</vt:lpstr>
      <vt:lpstr>MCPL use-case for detector optimization</vt:lpstr>
      <vt:lpstr>Summary</vt:lpstr>
      <vt:lpstr>Thank you for your attention!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 Tools for Detector and Instrument Design</dc:title>
  <dc:creator>Microsoft Office User</dc:creator>
  <cp:lastModifiedBy>Microsoft Office User</cp:lastModifiedBy>
  <cp:revision>598</cp:revision>
  <cp:lastPrinted>2017-07-09T10:16:11Z</cp:lastPrinted>
  <dcterms:created xsi:type="dcterms:W3CDTF">2017-06-27T09:12:50Z</dcterms:created>
  <dcterms:modified xsi:type="dcterms:W3CDTF">2017-07-09T11:12:29Z</dcterms:modified>
</cp:coreProperties>
</file>