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0" r:id="rId3"/>
    <p:sldMasterId id="2147483675" r:id="rId4"/>
    <p:sldMasterId id="2147483680" r:id="rId5"/>
  </p:sldMasterIdLst>
  <p:sldIdLst>
    <p:sldId id="275" r:id="rId6"/>
    <p:sldId id="312" r:id="rId7"/>
    <p:sldId id="274" r:id="rId8"/>
    <p:sldId id="370" r:id="rId9"/>
    <p:sldId id="371" r:id="rId10"/>
    <p:sldId id="367" r:id="rId11"/>
    <p:sldId id="347" r:id="rId12"/>
    <p:sldId id="334" r:id="rId13"/>
    <p:sldId id="327" r:id="rId14"/>
    <p:sldId id="328" r:id="rId15"/>
    <p:sldId id="348" r:id="rId16"/>
    <p:sldId id="363" r:id="rId17"/>
    <p:sldId id="365" r:id="rId18"/>
    <p:sldId id="361" r:id="rId19"/>
    <p:sldId id="364" r:id="rId20"/>
    <p:sldId id="358" r:id="rId21"/>
    <p:sldId id="350" r:id="rId22"/>
    <p:sldId id="349" r:id="rId23"/>
    <p:sldId id="372" r:id="rId24"/>
    <p:sldId id="373" r:id="rId25"/>
    <p:sldId id="351" r:id="rId26"/>
    <p:sldId id="311" r:id="rId27"/>
    <p:sldId id="278" r:id="rId28"/>
    <p:sldId id="346" r:id="rId29"/>
    <p:sldId id="318" r:id="rId30"/>
    <p:sldId id="321" r:id="rId31"/>
    <p:sldId id="343" r:id="rId32"/>
    <p:sldId id="319" r:id="rId33"/>
    <p:sldId id="368" r:id="rId34"/>
    <p:sldId id="329" r:id="rId35"/>
    <p:sldId id="369" r:id="rId36"/>
    <p:sldId id="374" r:id="rId37"/>
    <p:sldId id="375" r:id="rId38"/>
    <p:sldId id="377" r:id="rId39"/>
    <p:sldId id="376" r:id="rId40"/>
    <p:sldId id="366" r:id="rId41"/>
    <p:sldId id="35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7" autoAdjust="0"/>
    <p:restoredTop sz="98458" autoAdjust="0"/>
  </p:normalViewPr>
  <p:slideViewPr>
    <p:cSldViewPr snapToGrid="0" snapToObjects="1">
      <p:cViewPr varScale="1">
        <p:scale>
          <a:sx n="118" d="100"/>
          <a:sy n="118" d="100"/>
        </p:scale>
        <p:origin x="-12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2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407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405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57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0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5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09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79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19/06/17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42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7" Type="http://schemas.openxmlformats.org/officeDocument/2006/relationships/image" Target="../media/image42.jpg"/><Relationship Id="rId8" Type="http://schemas.openxmlformats.org/officeDocument/2006/relationships/image" Target="../media/image7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jpg"/><Relationship Id="rId5" Type="http://schemas.openxmlformats.org/officeDocument/2006/relationships/image" Target="../media/image45.emf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7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51.jpe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0.jpeg"/><Relationship Id="rId5" Type="http://schemas.openxmlformats.org/officeDocument/2006/relationships/image" Target="../media/image61.jp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5" Type="http://schemas.openxmlformats.org/officeDocument/2006/relationships/image" Target="../media/image66.jpg"/><Relationship Id="rId6" Type="http://schemas.openxmlformats.org/officeDocument/2006/relationships/image" Target="../media/image67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70.JPG"/><Relationship Id="rId7" Type="http://schemas.openxmlformats.org/officeDocument/2006/relationships/image" Target="../media/image71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6.jpg"/><Relationship Id="rId5" Type="http://schemas.openxmlformats.org/officeDocument/2006/relationships/image" Target="../media/image72.JPG"/><Relationship Id="rId6" Type="http://schemas.openxmlformats.org/officeDocument/2006/relationships/image" Target="../media/image73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png"/><Relationship Id="rId5" Type="http://schemas.openxmlformats.org/officeDocument/2006/relationships/image" Target="../media/image1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0" Type="http://schemas.openxmlformats.org/officeDocument/2006/relationships/image" Target="../media/image85.emf"/><Relationship Id="rId11" Type="http://schemas.openxmlformats.org/officeDocument/2006/relationships/image" Target="../media/image86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7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0" Type="http://schemas.openxmlformats.org/officeDocument/2006/relationships/image" Target="../media/image85.emf"/><Relationship Id="rId11" Type="http://schemas.openxmlformats.org/officeDocument/2006/relationships/image" Target="../media/image86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8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hyperlink" Target="http://dx.doi.org/10.1016/j.nima.2012.12.021iJ" TargetMode="External"/><Relationship Id="rId8" Type="http://schemas.openxmlformats.org/officeDocument/2006/relationships/hyperlink" Target="http://dx.doi.org/10.1088/1742-6596/528/1/012040" TargetMode="External"/><Relationship Id="rId9" Type="http://schemas.openxmlformats.org/officeDocument/2006/relationships/hyperlink" Target="http://iopscience.iop.org/article/10.1088/1748-0221/10/10/P10019/meta" TargetMode="External"/><Relationship Id="rId10" Type="http://schemas.openxmlformats.org/officeDocument/2006/relationships/hyperlink" Target="https://arxiv.org/abs/1703.03626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png"/><Relationship Id="rId7" Type="http://schemas.openxmlformats.org/officeDocument/2006/relationships/image" Target="../media/image108.JPG"/><Relationship Id="rId8" Type="http://schemas.openxmlformats.org/officeDocument/2006/relationships/image" Target="../media/image109.png"/><Relationship Id="rId9" Type="http://schemas.openxmlformats.org/officeDocument/2006/relationships/image" Target="../media/image110.jpeg"/><Relationship Id="rId10" Type="http://schemas.openxmlformats.org/officeDocument/2006/relationships/image" Target="../media/image111.jpeg"/><Relationship Id="rId11" Type="http://schemas.openxmlformats.org/officeDocument/2006/relationships/image" Target="../media/image11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5.emf"/><Relationship Id="rId5" Type="http://schemas.openxmlformats.org/officeDocument/2006/relationships/image" Target="../media/image116.emf"/><Relationship Id="rId6" Type="http://schemas.openxmlformats.org/officeDocument/2006/relationships/image" Target="../media/image11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5" Type="http://schemas.openxmlformats.org/officeDocument/2006/relationships/image" Target="../media/image13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8497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Multi-Grid: the New Generation Large-Area Detector for Neutron Scattering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Anton </a:t>
            </a:r>
            <a:r>
              <a:rPr lang="en-US" sz="2000" dirty="0" err="1" smtClean="0">
                <a:solidFill>
                  <a:schemeClr val="bg1"/>
                </a:solidFill>
              </a:rPr>
              <a:t>Khaplanov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On behalf of ESS Detector Group and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July 13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32656"/>
            <a:ext cx="1024508" cy="683005"/>
          </a:xfrm>
          <a:prstGeom prst="rect">
            <a:avLst/>
          </a:prstGeom>
        </p:spPr>
      </p:pic>
      <p:pic>
        <p:nvPicPr>
          <p:cNvPr id="6" name="Picture 5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3"/>
            <a:ext cx="792088" cy="748325"/>
          </a:xfrm>
          <a:prstGeom prst="rect">
            <a:avLst/>
          </a:prstGeom>
        </p:spPr>
      </p:pic>
      <p:pic>
        <p:nvPicPr>
          <p:cNvPr id="7" name="Picture 6" descr="linkopings_universitet_logo_detail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269" y="332656"/>
            <a:ext cx="1247934" cy="696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608" y="1484784"/>
            <a:ext cx="1144196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4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T-REX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31-SKZ-20161213-AHeynen-Tallget 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" y="2851466"/>
            <a:ext cx="4165420" cy="3784284"/>
          </a:xfrm>
          <a:prstGeom prst="rect">
            <a:avLst/>
          </a:prstGeom>
        </p:spPr>
      </p:pic>
      <p:pic>
        <p:nvPicPr>
          <p:cNvPr id="6" name="Picture 5" descr="231-SKZ-20170306-AHeynen-Spektrometer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75" y="2851466"/>
            <a:ext cx="4058212" cy="37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62" y="1754188"/>
            <a:ext cx="1462087" cy="661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70036"/>
            <a:ext cx="1090464" cy="967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44536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/ </a:t>
            </a:r>
            <a:r>
              <a:rPr lang="en-US" dirty="0" err="1" smtClean="0"/>
              <a:t>bispectral</a:t>
            </a:r>
            <a:r>
              <a:rPr lang="en-US" dirty="0" smtClean="0"/>
              <a:t> spectrometer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160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21m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-36° to -1</a:t>
            </a:r>
            <a:r>
              <a:rPr lang="en-US" dirty="0"/>
              <a:t>°</a:t>
            </a:r>
            <a:r>
              <a:rPr lang="en-US" dirty="0" smtClean="0"/>
              <a:t> and 1</a:t>
            </a:r>
            <a:r>
              <a:rPr lang="en-US" dirty="0"/>
              <a:t>°</a:t>
            </a:r>
            <a:r>
              <a:rPr lang="en-US" dirty="0" smtClean="0"/>
              <a:t> to 144°</a:t>
            </a:r>
          </a:p>
          <a:p>
            <a:r>
              <a:rPr lang="en-US" dirty="0" smtClean="0"/>
              <a:t>Vertical coverage -25° to 15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411509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96" y="274638"/>
            <a:ext cx="7365440" cy="1143000"/>
          </a:xfrm>
        </p:spPr>
        <p:txBody>
          <a:bodyPr/>
          <a:lstStyle/>
          <a:p>
            <a:r>
              <a:rPr lang="en-US" dirty="0" smtClean="0"/>
              <a:t>Multi-Grid Prototypes for Characterization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436" y="2206426"/>
            <a:ext cx="1690153" cy="605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896" y="1524591"/>
            <a:ext cx="39751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Absolute 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Uniformity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Position reconstruction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γ</a:t>
            </a:r>
            <a:r>
              <a:rPr lang="en-US" dirty="0" smtClean="0"/>
              <a:t> sensitivity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Rate tests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Ageing</a:t>
            </a: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812992" y="1260248"/>
            <a:ext cx="2511967" cy="2824654"/>
            <a:chOff x="4613582" y="1044875"/>
            <a:chExt cx="2511967" cy="2824654"/>
          </a:xfrm>
        </p:grpSpPr>
        <p:pic>
          <p:nvPicPr>
            <p:cNvPr id="15" name="Picture 14" descr="IMG_193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14" r="5369"/>
            <a:stretch/>
          </p:blipFill>
          <p:spPr>
            <a:xfrm>
              <a:off x="4613582" y="1044875"/>
              <a:ext cx="2433687" cy="28246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10254" y="3488569"/>
              <a:ext cx="21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MG.24 @R2D2 @IFE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36315" y="4168873"/>
            <a:ext cx="5007685" cy="2689127"/>
            <a:chOff x="4136315" y="4168873"/>
            <a:chExt cx="5007685" cy="2689127"/>
          </a:xfrm>
        </p:grpSpPr>
        <p:pic>
          <p:nvPicPr>
            <p:cNvPr id="51" name="Picture 50" descr="P1110179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15" y="4168873"/>
              <a:ext cx="5007685" cy="268912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139296" y="6491286"/>
              <a:ext cx="2176345" cy="36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EECE1"/>
                  </a:solidFill>
                </a:rPr>
                <a:t>Proto 2 at CT2 @ILL</a:t>
              </a:r>
              <a:endParaRPr lang="en-US" dirty="0">
                <a:solidFill>
                  <a:srgbClr val="EEECE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82" y="3755765"/>
            <a:ext cx="4136314" cy="3102235"/>
            <a:chOff x="2982" y="3755765"/>
            <a:chExt cx="4136314" cy="3102235"/>
          </a:xfrm>
        </p:grpSpPr>
        <p:pic>
          <p:nvPicPr>
            <p:cNvPr id="52" name="Picture 51" descr="P9131025_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" y="3755765"/>
              <a:ext cx="4136314" cy="310223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870" y="6457620"/>
              <a:ext cx="2176345" cy="36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EECE1"/>
                  </a:solidFill>
                </a:rPr>
                <a:t>Proto 1 at CT1 @ILL</a:t>
              </a:r>
              <a:endParaRPr lang="en-US" dirty="0">
                <a:solidFill>
                  <a:srgbClr val="EEECE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52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615042" y="4398731"/>
            <a:ext cx="4442000" cy="2385354"/>
            <a:chOff x="4615042" y="4398731"/>
            <a:chExt cx="4442000" cy="2385354"/>
          </a:xfrm>
        </p:grpSpPr>
        <p:pic>
          <p:nvPicPr>
            <p:cNvPr id="9" name="Picture 8" descr="P1110179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042" y="4398731"/>
              <a:ext cx="4442000" cy="238535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615042" y="6399482"/>
              <a:ext cx="2176345" cy="36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EECE1"/>
                  </a:solidFill>
                </a:rPr>
                <a:t>Proto 2 at CT2 @ILL</a:t>
              </a:r>
              <a:endParaRPr lang="en-US" dirty="0">
                <a:solidFill>
                  <a:srgbClr val="EEECE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measurement at Test Beam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32542" y="4312636"/>
            <a:ext cx="3682192" cy="2166094"/>
            <a:chOff x="679736" y="4445902"/>
            <a:chExt cx="3264516" cy="1910448"/>
          </a:xfrm>
        </p:grpSpPr>
        <p:pic>
          <p:nvPicPr>
            <p:cNvPr id="7" name="Picture 6" descr="effvsthick_mcc_95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" t="5024" r="7835"/>
            <a:stretch/>
          </p:blipFill>
          <p:spPr>
            <a:xfrm>
              <a:off x="679736" y="4445902"/>
              <a:ext cx="3264516" cy="19104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39964" y="5643464"/>
              <a:ext cx="2280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Efficiency vs. layer thickness</a:t>
              </a:r>
              <a:endParaRPr lang="en-US" sz="1400" dirty="0"/>
            </a:p>
          </p:txBody>
        </p:sp>
      </p:grpSp>
      <p:pic>
        <p:nvPicPr>
          <p:cNvPr id="3" name="Picture 2" descr="P11101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12" y="1481873"/>
            <a:ext cx="3827630" cy="2662123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15" idx="2"/>
          </p:cNvCxnSpPr>
          <p:nvPr/>
        </p:nvCxnSpPr>
        <p:spPr>
          <a:xfrm flipH="1" flipV="1">
            <a:off x="4517012" y="4143996"/>
            <a:ext cx="1943452" cy="14103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5" idx="6"/>
          </p:cNvCxnSpPr>
          <p:nvPr/>
        </p:nvCxnSpPr>
        <p:spPr>
          <a:xfrm flipV="1">
            <a:off x="7542673" y="4143996"/>
            <a:ext cx="801969" cy="14103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460464" y="5017722"/>
            <a:ext cx="1082209" cy="1073309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867186" y="2271839"/>
            <a:ext cx="2960424" cy="1690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81330" y="3415374"/>
            <a:ext cx="810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 beam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628800"/>
            <a:ext cx="21107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Counts compared to a carefully calibrated reference detector,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 a constant beam,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background subtracted</a:t>
            </a:r>
          </a:p>
          <a:p>
            <a:r>
              <a:rPr lang="en-US" sz="1600" dirty="0" smtClean="0">
                <a:sym typeface="Wingdings"/>
              </a:rPr>
              <a:t> error bars below 1% 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074979" y="1941954"/>
            <a:ext cx="2396962" cy="1819591"/>
            <a:chOff x="98381" y="2021930"/>
            <a:chExt cx="2396962" cy="1819591"/>
          </a:xfrm>
        </p:grpSpPr>
        <p:pic>
          <p:nvPicPr>
            <p:cNvPr id="5" name="Picture 4" descr="hex_pic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57" y="2066649"/>
              <a:ext cx="2361186" cy="177487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381" y="2021930"/>
              <a:ext cx="1556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ILL “Honeycomb” detector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20" name="Picture 19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28" name="Picture 27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Measurements</a:t>
            </a:r>
            <a:endParaRPr lang="en-US" dirty="0"/>
          </a:p>
        </p:txBody>
      </p:sp>
      <p:pic>
        <p:nvPicPr>
          <p:cNvPr id="5" name="Picture 4" descr="MGmezzan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01" y="3946598"/>
            <a:ext cx="3963231" cy="28086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98163" y="2419581"/>
            <a:ext cx="4545837" cy="1382818"/>
            <a:chOff x="1425969" y="2188663"/>
            <a:chExt cx="4545837" cy="1382818"/>
          </a:xfrm>
        </p:grpSpPr>
        <p:pic>
          <p:nvPicPr>
            <p:cNvPr id="7" name="Picture 20" descr="five_n_96x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5" r="8205"/>
            <a:stretch>
              <a:fillRect/>
            </a:stretch>
          </p:blipFill>
          <p:spPr bwMode="auto">
            <a:xfrm>
              <a:off x="1425969" y="2188663"/>
              <a:ext cx="4545837" cy="787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Brace 3"/>
            <p:cNvSpPr>
              <a:spLocks/>
            </p:cNvSpPr>
            <p:nvPr/>
          </p:nvSpPr>
          <p:spPr bwMode="auto">
            <a:xfrm rot="5400000">
              <a:off x="2611230" y="1899777"/>
              <a:ext cx="319040" cy="2392920"/>
            </a:xfrm>
            <a:prstGeom prst="rightBrace">
              <a:avLst>
                <a:gd name="adj1" fmla="val 8318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ight Brace 60"/>
            <p:cNvSpPr>
              <a:spLocks/>
            </p:cNvSpPr>
            <p:nvPr/>
          </p:nvSpPr>
          <p:spPr bwMode="auto">
            <a:xfrm rot="5400000">
              <a:off x="4091063" y="2812864"/>
              <a:ext cx="319040" cy="566745"/>
            </a:xfrm>
            <a:prstGeom prst="rightBrace">
              <a:avLst>
                <a:gd name="adj1" fmla="val 8329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ight Brace 61"/>
            <p:cNvSpPr>
              <a:spLocks/>
            </p:cNvSpPr>
            <p:nvPr/>
          </p:nvSpPr>
          <p:spPr bwMode="auto">
            <a:xfrm rot="5400000">
              <a:off x="4705036" y="2765636"/>
              <a:ext cx="319040" cy="661200"/>
            </a:xfrm>
            <a:prstGeom prst="rightBrace">
              <a:avLst>
                <a:gd name="adj1" fmla="val 8329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ight Brace 62"/>
            <p:cNvSpPr>
              <a:spLocks/>
            </p:cNvSpPr>
            <p:nvPr/>
          </p:nvSpPr>
          <p:spPr bwMode="auto">
            <a:xfrm rot="5400000">
              <a:off x="5214056" y="2917816"/>
              <a:ext cx="319040" cy="356839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65"/>
            <p:cNvSpPr txBox="1">
              <a:spLocks noChangeArrowheads="1"/>
            </p:cNvSpPr>
            <p:nvPr/>
          </p:nvSpPr>
          <p:spPr bwMode="auto">
            <a:xfrm>
              <a:off x="2631294" y="3198273"/>
              <a:ext cx="4616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800" b="1" dirty="0">
                  <a:latin typeface="Comic Sans MS" charset="0"/>
                  <a:sym typeface="Comic Sans MS" charset="0"/>
                </a:rPr>
                <a:t>A</a:t>
              </a:r>
            </a:p>
          </p:txBody>
        </p:sp>
        <p:sp>
          <p:nvSpPr>
            <p:cNvPr id="13" name="TextBox 65"/>
            <p:cNvSpPr txBox="1">
              <a:spLocks noChangeArrowheads="1"/>
            </p:cNvSpPr>
            <p:nvPr/>
          </p:nvSpPr>
          <p:spPr bwMode="auto">
            <a:xfrm>
              <a:off x="4082771" y="3202149"/>
              <a:ext cx="4616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800" b="1" dirty="0">
                  <a:latin typeface="Comic Sans MS" charset="0"/>
                  <a:sym typeface="Comic Sans MS" charset="0"/>
                </a:rPr>
                <a:t>B</a:t>
              </a:r>
            </a:p>
          </p:txBody>
        </p:sp>
        <p:sp>
          <p:nvSpPr>
            <p:cNvPr id="14" name="TextBox 65"/>
            <p:cNvSpPr txBox="1">
              <a:spLocks noChangeArrowheads="1"/>
            </p:cNvSpPr>
            <p:nvPr/>
          </p:nvSpPr>
          <p:spPr bwMode="auto">
            <a:xfrm>
              <a:off x="4687602" y="3198273"/>
              <a:ext cx="4616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800" b="1" dirty="0">
                  <a:latin typeface="Comic Sans MS" charset="0"/>
                  <a:sym typeface="Comic Sans MS" charset="0"/>
                </a:rPr>
                <a:t>C</a:t>
              </a:r>
            </a:p>
          </p:txBody>
        </p:sp>
        <p:sp>
          <p:nvSpPr>
            <p:cNvPr id="15" name="TextBox 65"/>
            <p:cNvSpPr txBox="1">
              <a:spLocks noChangeArrowheads="1"/>
            </p:cNvSpPr>
            <p:nvPr/>
          </p:nvSpPr>
          <p:spPr bwMode="auto">
            <a:xfrm>
              <a:off x="5203413" y="3187777"/>
              <a:ext cx="4616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l" eaLnBrk="1"/>
              <a:r>
                <a:rPr lang="en-US" sz="1800" b="1" dirty="0">
                  <a:latin typeface="Comic Sans MS" charset="0"/>
                  <a:sym typeface="Comic Sans MS" charset="0"/>
                </a:rPr>
                <a:t>D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43885" y="1814054"/>
            <a:ext cx="42004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 regions of grids assembled in different ways</a:t>
            </a:r>
          </a:p>
          <a:p>
            <a:r>
              <a:rPr lang="en-US" sz="1600" dirty="0" smtClean="0"/>
              <a:t>(edge effects due to incomplete scanning range)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21682" y="5698887"/>
            <a:ext cx="2018884" cy="78156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21682" y="5845430"/>
            <a:ext cx="843485" cy="2310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35651" y="5532634"/>
            <a:ext cx="125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Source motion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310" y="1398555"/>
            <a:ext cx="446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Laboratory sources:</a:t>
            </a:r>
          </a:p>
          <a:p>
            <a:r>
              <a:rPr lang="en-US" sz="1600" dirty="0" smtClean="0"/>
              <a:t>Thermal neutrons: α-Be or </a:t>
            </a:r>
            <a:r>
              <a:rPr lang="en-US" sz="1600" baseline="30000" dirty="0"/>
              <a:t>252</a:t>
            </a:r>
            <a:r>
              <a:rPr lang="en-US" sz="1600" dirty="0"/>
              <a:t>Cf</a:t>
            </a:r>
            <a:r>
              <a:rPr lang="en-US" sz="1600" dirty="0" smtClean="0"/>
              <a:t> +PE moderator;</a:t>
            </a:r>
          </a:p>
          <a:p>
            <a:r>
              <a:rPr lang="en-US" sz="1600" dirty="0" err="1" smtClean="0"/>
              <a:t>γ</a:t>
            </a:r>
            <a:r>
              <a:rPr lang="en-US" sz="1600" dirty="0" smtClean="0"/>
              <a:t> sources: </a:t>
            </a:r>
            <a:r>
              <a:rPr lang="en-US" sz="1600" baseline="30000" dirty="0" smtClean="0"/>
              <a:t>57</a:t>
            </a:r>
            <a:r>
              <a:rPr lang="en-US" sz="1600" dirty="0" smtClean="0"/>
              <a:t>Co,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Co, </a:t>
            </a:r>
            <a:r>
              <a:rPr lang="en-US" sz="1600" baseline="30000" dirty="0" smtClean="0"/>
              <a:t>133</a:t>
            </a:r>
            <a:r>
              <a:rPr lang="en-US" sz="1600" dirty="0" smtClean="0"/>
              <a:t>Ba, </a:t>
            </a:r>
            <a:r>
              <a:rPr lang="en-US" sz="1600" baseline="30000" dirty="0" smtClean="0"/>
              <a:t>137</a:t>
            </a:r>
            <a:r>
              <a:rPr lang="en-US" sz="1600" dirty="0" smtClean="0"/>
              <a:t>Cs, etc.</a:t>
            </a:r>
            <a:endParaRPr lang="en-US" sz="1600" dirty="0"/>
          </a:p>
        </p:txBody>
      </p:sp>
      <p:pic>
        <p:nvPicPr>
          <p:cNvPr id="22" name="Picture 21" descr="IMG_17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1" y="2229552"/>
            <a:ext cx="3142296" cy="23589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1051" y="4216057"/>
            <a:ext cx="283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Source Testing Facility, Lund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7301" y="637646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Scanning table, ILL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569" y="5035481"/>
            <a:ext cx="2007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Fast neutron sources: α-Be or </a:t>
            </a:r>
            <a:r>
              <a:rPr lang="en-US" sz="1600" baseline="30000" dirty="0" smtClean="0"/>
              <a:t>252</a:t>
            </a:r>
            <a:r>
              <a:rPr lang="en-US" sz="1600" dirty="0" smtClean="0"/>
              <a:t>Cf;</a:t>
            </a:r>
          </a:p>
          <a:p>
            <a:endParaRPr lang="en-US" sz="1600" dirty="0"/>
          </a:p>
          <a:p>
            <a:r>
              <a:rPr lang="en-US" sz="1600" dirty="0" smtClean="0"/>
              <a:t>Water tank with beam ports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4722" t="11250" r="18082" b="9114"/>
          <a:stretch/>
        </p:blipFill>
        <p:spPr>
          <a:xfrm>
            <a:off x="0" y="4588488"/>
            <a:ext cx="2441258" cy="2235716"/>
          </a:xfrm>
          <a:prstGeom prst="rect">
            <a:avLst/>
          </a:prstGeom>
        </p:spPr>
      </p:pic>
      <p:pic>
        <p:nvPicPr>
          <p:cNvPr id="27" name="Picture 26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28" name="Picture 27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559" y="1128825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Multi-Grid tested on an Instrument</a:t>
            </a:r>
            <a:endParaRPr lang="en-US" dirty="0"/>
          </a:p>
        </p:txBody>
      </p:sp>
      <p:pic>
        <p:nvPicPr>
          <p:cNvPr id="5" name="Picture 4" descr="P1000172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745"/>
            <a:ext cx="2755142" cy="4398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1975" y="1376639"/>
            <a:ext cx="6224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Detector tested on cold chopper spectrometer IN6 @ILL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Active Area 30 x 45 cm2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96 grids in 6 modules of 16 grids, 360 anode wires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Operated for ~2 weeks, replacing 25 He3 tubes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@ 4.1, 4.6 and 5.1 </a:t>
            </a:r>
            <a:r>
              <a:rPr lang="en-US" sz="1600" dirty="0" err="1" smtClean="0"/>
              <a:t>Å</a:t>
            </a:r>
            <a:r>
              <a:rPr lang="en-US" sz="1600" dirty="0" smtClean="0"/>
              <a:t> incoming wavelength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u="sng" dirty="0" smtClean="0"/>
              <a:t>Main topics of the test:</a:t>
            </a:r>
            <a:endParaRPr lang="en-US" sz="1600" u="sng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First </a:t>
            </a:r>
            <a:r>
              <a:rPr lang="en-US" sz="1600" dirty="0" err="1" smtClean="0"/>
              <a:t>ToF</a:t>
            </a:r>
            <a:r>
              <a:rPr lang="en-US" sz="1600" dirty="0" smtClean="0"/>
              <a:t> </a:t>
            </a:r>
            <a:r>
              <a:rPr lang="en-US" sz="1600" dirty="0" smtClean="0"/>
              <a:t>spectra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Background </a:t>
            </a:r>
            <a:r>
              <a:rPr lang="en-US" sz="1600" dirty="0" smtClean="0"/>
              <a:t>investigation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Elastic line </a:t>
            </a:r>
            <a:r>
              <a:rPr lang="en-US" sz="1600" dirty="0" smtClean="0"/>
              <a:t>shape</a:t>
            </a:r>
            <a:endParaRPr lang="en-US" sz="1600" dirty="0" smtClean="0"/>
          </a:p>
        </p:txBody>
      </p:sp>
      <p:pic>
        <p:nvPicPr>
          <p:cNvPr id="9" name="Picture 1" descr="C:\Users\ferraton\Data_analysis\Test_proto_IN6\Spectra\130219_14bits\time_vs_depth_2D_3wavelengths.png"/>
          <p:cNvPicPr>
            <a:picLocks noChangeAspect="1" noChangeArrowheads="1"/>
          </p:cNvPicPr>
          <p:nvPr/>
        </p:nvPicPr>
        <p:blipFill rotWithShape="1">
          <a:blip r:embed="rId3" cstate="print"/>
          <a:srcRect l="38029" r="4923"/>
          <a:stretch/>
        </p:blipFill>
        <p:spPr bwMode="auto">
          <a:xfrm>
            <a:off x="6215997" y="3716736"/>
            <a:ext cx="2928003" cy="1411126"/>
          </a:xfrm>
          <a:prstGeom prst="rect">
            <a:avLst/>
          </a:prstGeom>
          <a:noFill/>
        </p:spPr>
      </p:pic>
      <p:sp>
        <p:nvSpPr>
          <p:cNvPr id="10" name="Ellipse 4"/>
          <p:cNvSpPr/>
          <p:nvPr/>
        </p:nvSpPr>
        <p:spPr>
          <a:xfrm rot="1149806">
            <a:off x="7052061" y="3940441"/>
            <a:ext cx="244344" cy="110018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time_3He_vs_10B_4_6_zoo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36" y="5224098"/>
            <a:ext cx="1449238" cy="1209728"/>
          </a:xfrm>
          <a:prstGeom prst="rect">
            <a:avLst/>
          </a:prstGeom>
        </p:spPr>
      </p:pic>
      <p:pic>
        <p:nvPicPr>
          <p:cNvPr id="12" name="Picture 11" descr="time_3He_vs_10B_5_1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74" y="5224098"/>
            <a:ext cx="1449238" cy="1209728"/>
          </a:xfrm>
          <a:prstGeom prst="rect">
            <a:avLst/>
          </a:prstGeom>
        </p:spPr>
      </p:pic>
      <p:pic>
        <p:nvPicPr>
          <p:cNvPr id="13" name="Picture 3" descr="C:\Users\ferraton\Data_analysis\Test_proto_IN6\Spectra\130219_14bits\time_3He_vs_10B_5_1_linear.png"/>
          <p:cNvPicPr>
            <a:picLocks noChangeAspect="1" noChangeArrowheads="1"/>
          </p:cNvPicPr>
          <p:nvPr/>
        </p:nvPicPr>
        <p:blipFill rotWithShape="1">
          <a:blip r:embed="rId6" cstate="print"/>
          <a:srcRect l="5447" t="4784" r="7108"/>
          <a:stretch/>
        </p:blipFill>
        <p:spPr bwMode="auto">
          <a:xfrm>
            <a:off x="5432289" y="2631358"/>
            <a:ext cx="3693823" cy="1085378"/>
          </a:xfrm>
          <a:prstGeom prst="rect">
            <a:avLst/>
          </a:prstGeom>
          <a:noFill/>
        </p:spPr>
      </p:pic>
      <p:pic>
        <p:nvPicPr>
          <p:cNvPr id="7" name="Picture 6" descr="P9211249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19" y="3921507"/>
            <a:ext cx="3306702" cy="2376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7308" y="6263097"/>
            <a:ext cx="554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*A. </a:t>
            </a:r>
            <a:r>
              <a:rPr lang="en-US" dirty="0" err="1" smtClean="0"/>
              <a:t>Khaplanov</a:t>
            </a:r>
            <a:r>
              <a:rPr lang="en-US" dirty="0" smtClean="0"/>
              <a:t> et al. </a:t>
            </a:r>
            <a:r>
              <a:rPr lang="de-DE" dirty="0" smtClean="0"/>
              <a:t>2015 </a:t>
            </a:r>
            <a:r>
              <a:rPr lang="de-DE" dirty="0"/>
              <a:t>JINST 10 </a:t>
            </a:r>
            <a:r>
              <a:rPr lang="de-DE" dirty="0" smtClean="0"/>
              <a:t>P10019</a:t>
            </a:r>
          </a:p>
          <a:p>
            <a:r>
              <a:rPr lang="en-US" dirty="0" smtClean="0"/>
              <a:t>*A. </a:t>
            </a:r>
            <a:r>
              <a:rPr lang="en-US" dirty="0" err="1" smtClean="0"/>
              <a:t>Khaplanov</a:t>
            </a:r>
            <a:r>
              <a:rPr lang="en-US" dirty="0" smtClean="0"/>
              <a:t> et al. J. </a:t>
            </a:r>
            <a:r>
              <a:rPr lang="en-US" dirty="0" err="1" smtClean="0"/>
              <a:t>Phys</a:t>
            </a:r>
            <a:r>
              <a:rPr lang="en-US" dirty="0" smtClean="0"/>
              <a:t>: </a:t>
            </a:r>
            <a:r>
              <a:rPr lang="en-US" dirty="0" err="1" smtClean="0"/>
              <a:t>Conf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/>
              <a:t>528  (2014) 012040</a:t>
            </a:r>
            <a:endParaRPr lang="en-US" dirty="0"/>
          </a:p>
        </p:txBody>
      </p:sp>
      <p:pic>
        <p:nvPicPr>
          <p:cNvPr id="14" name="Picture 13" descr="logo_green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70212" y="1043004"/>
            <a:ext cx="1691752" cy="482252"/>
          </a:xfrm>
          <a:prstGeom prst="rect">
            <a:avLst/>
          </a:prstGeom>
        </p:spPr>
      </p:pic>
      <p:pic>
        <p:nvPicPr>
          <p:cNvPr id="15" name="Picture 14" descr="ILL-web-pn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3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background</a:t>
            </a:r>
            <a:endParaRPr lang="en-US" dirty="0"/>
          </a:p>
        </p:txBody>
      </p:sp>
      <p:pic>
        <p:nvPicPr>
          <p:cNvPr id="5" name="Picture 3" descr="C:\Users\ferraton\Data_analysis\Test_proto_IN6\Spectra\130219_14bits\time_3He_vs_10B_5_1_linear.png"/>
          <p:cNvPicPr>
            <a:picLocks noChangeAspect="1" noChangeArrowheads="1"/>
          </p:cNvPicPr>
          <p:nvPr/>
        </p:nvPicPr>
        <p:blipFill rotWithShape="1">
          <a:blip r:embed="rId2" cstate="print"/>
          <a:srcRect l="5447" t="4784" r="7108"/>
          <a:stretch/>
        </p:blipFill>
        <p:spPr bwMode="auto">
          <a:xfrm>
            <a:off x="3436478" y="1763478"/>
            <a:ext cx="5643816" cy="1658356"/>
          </a:xfrm>
          <a:prstGeom prst="rect">
            <a:avLst/>
          </a:prstGeom>
          <a:noFill/>
        </p:spPr>
      </p:pic>
      <p:pic>
        <p:nvPicPr>
          <p:cNvPr id="7" name="Picture 6" descr="bkgd_mod_inMeV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7914"/>
          <a:stretch/>
        </p:blipFill>
        <p:spPr>
          <a:xfrm>
            <a:off x="2937017" y="4104359"/>
            <a:ext cx="3171882" cy="2352843"/>
          </a:xfrm>
          <a:prstGeom prst="rect">
            <a:avLst/>
          </a:prstGeom>
        </p:spPr>
      </p:pic>
      <p:pic>
        <p:nvPicPr>
          <p:cNvPr id="8" name="Picture 7" descr="Nitech_chem_10x_edge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 r="23699" b="10372"/>
          <a:stretch/>
        </p:blipFill>
        <p:spPr>
          <a:xfrm>
            <a:off x="6177535" y="4278867"/>
            <a:ext cx="2837602" cy="2178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13" y="1481619"/>
            <a:ext cx="3400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Spectrometers work with a very large dynamic range </a:t>
            </a:r>
            <a:r>
              <a:rPr lang="en-US" sz="1600" dirty="0" smtClean="0">
                <a:sym typeface="Wingdings"/>
              </a:rPr>
              <a:t> v</a:t>
            </a:r>
            <a:r>
              <a:rPr lang="en-US" sz="1600" dirty="0" smtClean="0"/>
              <a:t>ery high signal-to-noise is required.</a:t>
            </a:r>
          </a:p>
          <a:p>
            <a:endParaRPr lang="en-US" sz="1600" dirty="0" smtClean="0"/>
          </a:p>
          <a:p>
            <a:r>
              <a:rPr lang="en-US" sz="1600" dirty="0" smtClean="0"/>
              <a:t>Intrinsic background often found in Al due to α emitter impurities (U and </a:t>
            </a:r>
            <a:r>
              <a:rPr lang="en-US" sz="1600" dirty="0" err="1" smtClean="0"/>
              <a:t>Th</a:t>
            </a:r>
            <a:r>
              <a:rPr lang="en-US" sz="1600" dirty="0" smtClean="0"/>
              <a:t>).</a:t>
            </a:r>
          </a:p>
          <a:p>
            <a:endParaRPr lang="en-US" sz="160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65414" y="3742773"/>
            <a:ext cx="2871603" cy="2714429"/>
            <a:chOff x="65414" y="4065633"/>
            <a:chExt cx="2871603" cy="2714429"/>
          </a:xfrm>
        </p:grpSpPr>
        <p:pic>
          <p:nvPicPr>
            <p:cNvPr id="6" name="Picture 5" descr="bkgd_beam_on_vs_off_vs_reactor_off_calib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5"/>
            <a:stretch/>
          </p:blipFill>
          <p:spPr>
            <a:xfrm>
              <a:off x="65414" y="4427218"/>
              <a:ext cx="2871603" cy="23528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8758" y="4065633"/>
              <a:ext cx="2439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Spectrum from standard Al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4471" y="5220050"/>
              <a:ext cx="1315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 + </a:t>
              </a:r>
              <a:r>
                <a:rPr lang="en-US" sz="1400" baseline="30000" dirty="0" smtClean="0"/>
                <a:t>10</a:t>
              </a:r>
              <a:r>
                <a:rPr lang="en-US" sz="1400" dirty="0" smtClean="0"/>
                <a:t>B</a:t>
              </a:r>
              <a:r>
                <a:rPr lang="en-US" sz="1400" dirty="0" smtClean="0">
                  <a:sym typeface="Wingdings"/>
                </a:rPr>
                <a:t></a:t>
              </a:r>
              <a:r>
                <a:rPr lang="en-US" sz="1400" baseline="30000" dirty="0"/>
                <a:t>7</a:t>
              </a:r>
              <a:r>
                <a:rPr lang="en-US" sz="1400" dirty="0"/>
                <a:t>Li +</a:t>
              </a:r>
              <a:r>
                <a:rPr lang="en-US" sz="1400" dirty="0" smtClean="0"/>
                <a:t> </a:t>
              </a:r>
              <a:r>
                <a:rPr lang="en-US" sz="1400" dirty="0"/>
                <a:t>α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228" y="4602415"/>
              <a:ext cx="585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7</a:t>
              </a:r>
              <a:r>
                <a:rPr lang="en-US" sz="1400" dirty="0" smtClean="0"/>
                <a:t>Li   </a:t>
              </a:r>
              <a:r>
                <a:rPr lang="en-US" sz="1400" dirty="0"/>
                <a:t>α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0971" y="6166174"/>
              <a:ext cx="1176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α decay U, </a:t>
              </a:r>
              <a:r>
                <a:rPr lang="en-US" sz="1400" dirty="0" err="1" smtClean="0"/>
                <a:t>Th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37017" y="3327274"/>
            <a:ext cx="338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x50-x100 background reduction using: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high-purity Al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Ni-plating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0824" y="3912050"/>
            <a:ext cx="2851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Ni-plating on a 0.5mm Al blade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551589" y="6466704"/>
            <a:ext cx="5504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Khaplanov</a:t>
            </a:r>
            <a:r>
              <a:rPr lang="en-US" dirty="0"/>
              <a:t> et al. </a:t>
            </a:r>
            <a:r>
              <a:rPr lang="de-DE" dirty="0"/>
              <a:t>2015 JINST 10 P10019</a:t>
            </a:r>
          </a:p>
        </p:txBody>
      </p:sp>
      <p:pic>
        <p:nvPicPr>
          <p:cNvPr id="17" name="Picture 16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18" name="Picture 17" descr="ILL-web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4863" y="1144799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γ</a:t>
            </a:r>
            <a:r>
              <a:rPr lang="en-US" dirty="0" smtClean="0"/>
              <a:t> Sensitivity Investigated</a:t>
            </a:r>
            <a:endParaRPr lang="en-US" dirty="0"/>
          </a:p>
        </p:txBody>
      </p:sp>
      <p:pic>
        <p:nvPicPr>
          <p:cNvPr id="5" name="Picture 4" descr="Setu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6887"/>
            <a:ext cx="4123130" cy="2913613"/>
          </a:xfrm>
          <a:prstGeom prst="rect">
            <a:avLst/>
          </a:prstGeom>
        </p:spPr>
      </p:pic>
      <p:pic>
        <p:nvPicPr>
          <p:cNvPr id="6" name="Picture 5" descr="plat_edit_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r="6180"/>
          <a:stretch/>
        </p:blipFill>
        <p:spPr>
          <a:xfrm>
            <a:off x="0" y="1678328"/>
            <a:ext cx="3096103" cy="2287912"/>
          </a:xfrm>
          <a:prstGeom prst="rect">
            <a:avLst/>
          </a:prstGeom>
        </p:spPr>
      </p:pic>
      <p:pic>
        <p:nvPicPr>
          <p:cNvPr id="7" name="Picture 6" descr="gamma60QS_2_edi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r="5095"/>
          <a:stretch/>
        </p:blipFill>
        <p:spPr>
          <a:xfrm>
            <a:off x="3073922" y="1678328"/>
            <a:ext cx="3013327" cy="2268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317" y="6475172"/>
            <a:ext cx="5064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* A. Khaplanov et al., JINST 8, P10025 (2013), arXiv:1306.6247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9749" y="1475443"/>
            <a:ext cx="3044251" cy="2686483"/>
            <a:chOff x="6099749" y="1475443"/>
            <a:chExt cx="3044251" cy="2686483"/>
          </a:xfrm>
        </p:grpSpPr>
        <p:pic>
          <p:nvPicPr>
            <p:cNvPr id="9" name="Picture 8" descr="P12_vs_hex_g_efficiency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" t="3940" r="50824" b="17"/>
            <a:stretch/>
          </p:blipFill>
          <p:spPr>
            <a:xfrm>
              <a:off x="6099749" y="1737913"/>
              <a:ext cx="2700757" cy="242401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877844" y="2487616"/>
              <a:ext cx="0" cy="1426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292889" y="2747594"/>
              <a:ext cx="17851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Operation HV, can choose </a:t>
              </a:r>
              <a:r>
                <a:rPr lang="en-US" sz="1600" dirty="0" err="1" smtClean="0"/>
                <a:t>γ</a:t>
              </a:r>
              <a:r>
                <a:rPr lang="en-US" sz="1600" dirty="0" smtClean="0"/>
                <a:t> sensitivity 10</a:t>
              </a:r>
              <a:r>
                <a:rPr lang="en-US" sz="1600" baseline="30000" dirty="0" smtClean="0"/>
                <a:t>-6</a:t>
              </a:r>
              <a:r>
                <a:rPr lang="en-US" sz="1600" dirty="0"/>
                <a:t> </a:t>
              </a:r>
              <a:r>
                <a:rPr lang="en-US" sz="1600" dirty="0" smtClean="0"/>
                <a:t>– 10</a:t>
              </a:r>
              <a:r>
                <a:rPr lang="en-US" sz="1600" baseline="30000" dirty="0" smtClean="0"/>
                <a:t>-9</a:t>
              </a:r>
              <a:endParaRPr lang="en-US" sz="1600" baseline="300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600583" y="2400056"/>
              <a:ext cx="55452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171278" y="1475443"/>
              <a:ext cx="29727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High statistics </a:t>
              </a:r>
              <a:r>
                <a:rPr lang="en-US" sz="1600" baseline="30000" dirty="0" smtClean="0"/>
                <a:t>137</a:t>
              </a:r>
              <a:r>
                <a:rPr lang="en-US" sz="1600" dirty="0" smtClean="0"/>
                <a:t>Cs measurement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8878" y="4096466"/>
            <a:ext cx="18692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Plateau for </a:t>
            </a:r>
            <a:r>
              <a:rPr lang="en-US" sz="1600" dirty="0" err="1" smtClean="0"/>
              <a:t>γ</a:t>
            </a:r>
            <a:r>
              <a:rPr lang="en-US" sz="1600" dirty="0" smtClean="0"/>
              <a:t> and n measurement</a:t>
            </a:r>
            <a:endParaRPr lang="en-US" sz="1600" dirty="0"/>
          </a:p>
        </p:txBody>
      </p:sp>
      <p:pic>
        <p:nvPicPr>
          <p:cNvPr id="18" name="Picture 17" descr="times_spec_vs_V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r="6115"/>
          <a:stretch/>
        </p:blipFill>
        <p:spPr>
          <a:xfrm>
            <a:off x="4691383" y="4225318"/>
            <a:ext cx="3788791" cy="26101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943" y="1448486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+ source setup for </a:t>
            </a:r>
            <a:r>
              <a:rPr lang="en-US" dirty="0" err="1" smtClean="0"/>
              <a:t>γ</a:t>
            </a:r>
            <a:r>
              <a:rPr lang="en-US" dirty="0"/>
              <a:t> </a:t>
            </a:r>
            <a:r>
              <a:rPr lang="en-US" dirty="0" smtClean="0"/>
              <a:t>sensitivity measurement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76671" y="4096466"/>
            <a:ext cx="376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r>
              <a:rPr lang="en-US" dirty="0" smtClean="0"/>
              <a:t> rejection demonstrated in </a:t>
            </a:r>
            <a:r>
              <a:rPr lang="en-US" dirty="0" err="1" smtClean="0"/>
              <a:t>ToF</a:t>
            </a:r>
            <a:r>
              <a:rPr lang="en-US" dirty="0" smtClean="0"/>
              <a:t> @IN6</a:t>
            </a:r>
            <a:endParaRPr lang="en-US" dirty="0"/>
          </a:p>
        </p:txBody>
      </p:sp>
      <p:pic>
        <p:nvPicPr>
          <p:cNvPr id="21" name="Picture 20" descr="logo_gree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52248" y="1025477"/>
            <a:ext cx="1691752" cy="482252"/>
          </a:xfrm>
          <a:prstGeom prst="rect">
            <a:avLst/>
          </a:prstGeom>
        </p:spPr>
      </p:pic>
      <p:pic>
        <p:nvPicPr>
          <p:cNvPr id="22" name="Picture 21" descr="ILL-web-p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7529" y="87086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2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IN5 Demonstrator – Large-Scale 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304"/>
            <a:ext cx="1859865" cy="666542"/>
          </a:xfrm>
          <a:prstGeom prst="rect">
            <a:avLst/>
          </a:prstGeom>
        </p:spPr>
      </p:pic>
      <p:pic>
        <p:nvPicPr>
          <p:cNvPr id="8" name="Picture 7" descr="IMG_00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10637"/>
          <a:stretch/>
        </p:blipFill>
        <p:spPr>
          <a:xfrm>
            <a:off x="6239677" y="5355846"/>
            <a:ext cx="2688299" cy="14760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7" idx="3"/>
          </p:cNvCxnSpPr>
          <p:nvPr/>
        </p:nvCxnSpPr>
        <p:spPr>
          <a:xfrm>
            <a:off x="2837160" y="3346060"/>
            <a:ext cx="1182527" cy="296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4768" y="5335263"/>
            <a:ext cx="19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Detector:</a:t>
            </a:r>
          </a:p>
          <a:p>
            <a:r>
              <a:rPr lang="en-US" dirty="0" smtClean="0"/>
              <a:t>2.4 m</a:t>
            </a:r>
            <a:r>
              <a:rPr lang="en-US" baseline="30000" dirty="0" smtClean="0"/>
              <a:t>2</a:t>
            </a:r>
            <a:r>
              <a:rPr lang="en-US" dirty="0" smtClean="0"/>
              <a:t> active area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82214" y="4894386"/>
            <a:ext cx="2822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Blade </a:t>
            </a:r>
            <a:r>
              <a:rPr lang="en-US" b="1" dirty="0" smtClean="0">
                <a:solidFill>
                  <a:srgbClr val="FF0000"/>
                </a:solidFill>
              </a:rPr>
              <a:t>x18432</a:t>
            </a:r>
            <a:r>
              <a:rPr lang="en-US" dirty="0" smtClean="0"/>
              <a:t>:</a:t>
            </a:r>
          </a:p>
          <a:p>
            <a:r>
              <a:rPr lang="en-US" dirty="0" smtClean="0"/>
              <a:t>enriched B4C coating </a:t>
            </a:r>
          </a:p>
          <a:p>
            <a:r>
              <a:rPr lang="en-US" dirty="0" smtClean="0"/>
              <a:t>good adhesion, uniformity,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37160" y="1994985"/>
            <a:ext cx="125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</a:t>
            </a:r>
            <a:r>
              <a:rPr lang="en-US" b="1" dirty="0" smtClean="0">
                <a:solidFill>
                  <a:srgbClr val="FF0000"/>
                </a:solidFill>
              </a:rPr>
              <a:t>x8</a:t>
            </a:r>
            <a:r>
              <a:rPr lang="en-US" dirty="0" smtClean="0"/>
              <a:t>:</a:t>
            </a:r>
          </a:p>
          <a:p>
            <a:r>
              <a:rPr lang="en-US" dirty="0" smtClean="0"/>
              <a:t>wire-frame coincident readout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1300" y="4411933"/>
            <a:ext cx="23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 </a:t>
            </a:r>
            <a:r>
              <a:rPr lang="en-US" b="1" dirty="0" smtClean="0">
                <a:solidFill>
                  <a:srgbClr val="FF0000"/>
                </a:solidFill>
              </a:rPr>
              <a:t>x1024</a:t>
            </a:r>
            <a:r>
              <a:rPr lang="en-US" dirty="0" smtClean="0"/>
              <a:t>:</a:t>
            </a:r>
          </a:p>
          <a:p>
            <a:r>
              <a:rPr lang="en-US" dirty="0" smtClean="0"/>
              <a:t>low activity, </a:t>
            </a:r>
          </a:p>
          <a:p>
            <a:r>
              <a:rPr lang="en-US" dirty="0"/>
              <a:t>m</a:t>
            </a:r>
            <a:r>
              <a:rPr lang="en-US" dirty="0" smtClean="0"/>
              <a:t>inimal dead material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8" idx="1"/>
            <a:endCxn id="16" idx="3"/>
          </p:cNvCxnSpPr>
          <p:nvPr/>
        </p:nvCxnSpPr>
        <p:spPr>
          <a:xfrm flipH="1">
            <a:off x="5041870" y="6093846"/>
            <a:ext cx="1197807" cy="259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2"/>
          </p:cNvCxnSpPr>
          <p:nvPr/>
        </p:nvCxnSpPr>
        <p:spPr>
          <a:xfrm>
            <a:off x="6298880" y="4192580"/>
            <a:ext cx="287040" cy="11632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hoto 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29609" r="5285" b="26366"/>
          <a:stretch/>
        </p:blipFill>
        <p:spPr>
          <a:xfrm>
            <a:off x="2619070" y="5899570"/>
            <a:ext cx="2422800" cy="907200"/>
          </a:xfrm>
          <a:prstGeom prst="rect">
            <a:avLst/>
          </a:prstGeom>
        </p:spPr>
      </p:pic>
      <p:pic>
        <p:nvPicPr>
          <p:cNvPr id="17" name="Picture 16" descr="IMG_037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/>
          <a:stretch/>
        </p:blipFill>
        <p:spPr>
          <a:xfrm>
            <a:off x="364897" y="1468049"/>
            <a:ext cx="2472263" cy="3756021"/>
          </a:xfrm>
          <a:prstGeom prst="rect">
            <a:avLst/>
          </a:prstGeom>
        </p:spPr>
      </p:pic>
      <p:pic>
        <p:nvPicPr>
          <p:cNvPr id="18" name="Picture 17" descr="IMG_087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35453" r="15104" b="4840"/>
          <a:stretch/>
        </p:blipFill>
        <p:spPr>
          <a:xfrm>
            <a:off x="4106757" y="1777170"/>
            <a:ext cx="4384246" cy="241541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94571" y="2718535"/>
            <a:ext cx="745164" cy="169339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8591" y="5108263"/>
            <a:ext cx="1593793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39735" y="5150597"/>
            <a:ext cx="7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80cm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7006" y="3010648"/>
            <a:ext cx="61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9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</a:t>
            </a:r>
            <a:r>
              <a:rPr lang="en-US" dirty="0" smtClean="0"/>
              <a:t>coating facility in Linköping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IMG_00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r="10586"/>
          <a:stretch/>
        </p:blipFill>
        <p:spPr>
          <a:xfrm>
            <a:off x="10951" y="2344545"/>
            <a:ext cx="4061668" cy="394105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606" y="1519531"/>
            <a:ext cx="2114550" cy="30873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0440" y="1401086"/>
            <a:ext cx="3817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ESS workshop, Linköping, Sweden</a:t>
            </a:r>
          </a:p>
          <a:p>
            <a:r>
              <a:rPr lang="en-US" b="1" baseline="30000" dirty="0" smtClean="0">
                <a:solidFill>
                  <a:srgbClr val="008000"/>
                </a:solidFill>
              </a:rPr>
              <a:t>10</a:t>
            </a:r>
            <a:r>
              <a:rPr lang="en-US" b="1" dirty="0" smtClean="0">
                <a:solidFill>
                  <a:srgbClr val="008000"/>
                </a:solidFill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</a:rPr>
              <a:t>4</a:t>
            </a:r>
            <a:r>
              <a:rPr lang="en-US" b="1" dirty="0" smtClean="0">
                <a:solidFill>
                  <a:srgbClr val="008000"/>
                </a:solidFill>
              </a:rPr>
              <a:t>C coatings for </a:t>
            </a:r>
            <a:r>
              <a:rPr lang="en-US" b="1" dirty="0" smtClean="0">
                <a:solidFill>
                  <a:srgbClr val="008000"/>
                </a:solidFill>
              </a:rPr>
              <a:t>detectors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Using DC magnetron sputtering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9" name="Picture 8" descr="IMG_161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8909" y="5161081"/>
            <a:ext cx="1863247" cy="15053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600" y="2930469"/>
            <a:ext cx="1928234" cy="1524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93551" y="2002283"/>
            <a:ext cx="251713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B4C layer </a:t>
            </a:r>
            <a:r>
              <a:rPr lang="en-US" dirty="0" smtClean="0">
                <a:solidFill>
                  <a:srgbClr val="008000"/>
                </a:solidFill>
              </a:rPr>
              <a:t>analysis</a:t>
            </a:r>
          </a:p>
          <a:p>
            <a:r>
              <a:rPr lang="en-US" dirty="0">
                <a:solidFill>
                  <a:srgbClr val="008000"/>
                </a:solidFill>
              </a:rPr>
              <a:t>a</a:t>
            </a:r>
            <a:r>
              <a:rPr lang="en-US" dirty="0" smtClean="0">
                <a:solidFill>
                  <a:srgbClr val="008000"/>
                </a:solidFill>
              </a:rPr>
              <a:t>t Linköping University: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hickness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smtClean="0">
                <a:solidFill>
                  <a:srgbClr val="008000"/>
                </a:solidFill>
              </a:rPr>
              <a:t>uniformity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Composition, impurities: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2619" y="4791749"/>
            <a:ext cx="25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Produced blades for MG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8545" y="4853601"/>
            <a:ext cx="2613663" cy="19449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2860" y="6232442"/>
            <a:ext cx="461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Many other types of substrates can be coated</a:t>
            </a:r>
            <a:endParaRPr lang="en-US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grid design at ILL</a:t>
            </a:r>
            <a:endParaRPr lang="en-US" dirty="0"/>
          </a:p>
        </p:txBody>
      </p:sp>
      <p:pic>
        <p:nvPicPr>
          <p:cNvPr id="6" name="Picture 5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Image 14" descr="../../Desktop/IMG_53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34" y="1677078"/>
            <a:ext cx="2743200" cy="205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21366" r="1" b="5061"/>
          <a:stretch/>
        </p:blipFill>
        <p:spPr>
          <a:xfrm>
            <a:off x="152432" y="4465746"/>
            <a:ext cx="1934888" cy="2225669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1" name="Image 17" descr="../../Downloads/IMG_54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20" y="4439831"/>
            <a:ext cx="3455314" cy="227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52432" y="2567123"/>
            <a:ext cx="40466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New Grid design at ILL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3x grid width – fewer dead gaps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24 layers  - higher 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Coating on parallel blades – absorption of scattered neutrons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Curved grids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808508" y="3551560"/>
            <a:ext cx="250720" cy="2808704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921123" y="3551560"/>
            <a:ext cx="150673" cy="2808704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56677" y="5781287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986520" y="3551560"/>
            <a:ext cx="0" cy="2808704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61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23" y="1871137"/>
            <a:ext cx="47260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B10 detector development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Multi-Grid detector</a:t>
            </a:r>
          </a:p>
          <a:p>
            <a:pPr lvl="1"/>
            <a:r>
              <a:rPr lang="en-US" sz="2000" b="1" dirty="0" smtClean="0"/>
              <a:t>Where it will be used</a:t>
            </a:r>
            <a:endParaRPr lang="en-US" sz="2000" b="1" dirty="0"/>
          </a:p>
          <a:p>
            <a:pPr lvl="1"/>
            <a:r>
              <a:rPr lang="en-US" sz="2000" b="1" dirty="0" smtClean="0"/>
              <a:t>How it works</a:t>
            </a:r>
          </a:p>
          <a:p>
            <a:pPr lvl="1"/>
            <a:r>
              <a:rPr lang="en-US" sz="2000" b="1" dirty="0" smtClean="0"/>
              <a:t>Characterization tests</a:t>
            </a:r>
          </a:p>
          <a:p>
            <a:pPr lvl="1"/>
            <a:r>
              <a:rPr lang="en-US" sz="2000" b="1" dirty="0" smtClean="0"/>
              <a:t>Current development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Multi-Grid test at CNCS, SNS</a:t>
            </a:r>
          </a:p>
          <a:p>
            <a:pPr lvl="1"/>
            <a:r>
              <a:rPr lang="en-US" sz="2000" b="1" dirty="0" smtClean="0"/>
              <a:t>Setup </a:t>
            </a:r>
            <a:r>
              <a:rPr lang="en-US" sz="2000" b="1" dirty="0" smtClean="0"/>
              <a:t>at CNCS</a:t>
            </a:r>
          </a:p>
          <a:p>
            <a:pPr lvl="1"/>
            <a:r>
              <a:rPr lang="en-US" sz="2000" b="1" dirty="0" smtClean="0"/>
              <a:t>Results from CNCS</a:t>
            </a:r>
          </a:p>
          <a:p>
            <a:endParaRPr lang="en-US" sz="2000" b="1" dirty="0"/>
          </a:p>
          <a:p>
            <a:r>
              <a:rPr lang="en-US" sz="2000" b="1" dirty="0" smtClean="0"/>
              <a:t>Conclusion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160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pressure study at ILL</a:t>
            </a:r>
            <a:endParaRPr lang="en-US" dirty="0"/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6" name="Picture 5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Image 5" descr="Macintosh HD:Users:guerard:Desktop:Capture d’écran 2017-04-25 à 15.07.5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93" y="3836681"/>
            <a:ext cx="4373607" cy="2442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013" y="1606996"/>
            <a:ext cx="449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 of gas circulation system </a:t>
            </a:r>
            <a:endParaRPr lang="en-US" dirty="0"/>
          </a:p>
          <a:p>
            <a:r>
              <a:rPr lang="en-US" dirty="0" smtClean="0"/>
              <a:t>Detector can be operated at </a:t>
            </a:r>
          </a:p>
          <a:p>
            <a:r>
              <a:rPr lang="en-US" dirty="0" smtClean="0"/>
              <a:t>50 mbar – 1 bar</a:t>
            </a:r>
          </a:p>
          <a:p>
            <a:r>
              <a:rPr lang="en-US" dirty="0" smtClean="0"/>
              <a:t>Ambient vacuum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15276" y="2762115"/>
            <a:ext cx="391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Performance as a function of pressure – the detector can be operated at 50 mbar with no loss of performance.</a:t>
            </a:r>
            <a:endParaRPr lang="en-US" dirty="0"/>
          </a:p>
        </p:txBody>
      </p:sp>
      <p:pic>
        <p:nvPicPr>
          <p:cNvPr id="7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r="1814" b="666"/>
          <a:stretch/>
        </p:blipFill>
        <p:spPr bwMode="auto">
          <a:xfrm>
            <a:off x="94013" y="2762115"/>
            <a:ext cx="4676380" cy="3625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488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on </a:t>
            </a:r>
            <a:r>
              <a:rPr lang="en-US" dirty="0" smtClean="0"/>
              <a:t>CNCS, Cold Neutron Chopper Spectrometer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30" y="1472329"/>
            <a:ext cx="46858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kind offer by K. </a:t>
            </a:r>
            <a:r>
              <a:rPr lang="en-US" dirty="0" err="1"/>
              <a:t>Herwig</a:t>
            </a:r>
            <a:r>
              <a:rPr lang="en-US" dirty="0"/>
              <a:t> to test MG at SNS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Recommendation of </a:t>
            </a:r>
            <a:r>
              <a:rPr lang="en-US" dirty="0" smtClean="0"/>
              <a:t>2015 ESS </a:t>
            </a:r>
            <a:r>
              <a:rPr lang="en-US" dirty="0"/>
              <a:t>annual </a:t>
            </a:r>
            <a:r>
              <a:rPr lang="en-US" dirty="0" smtClean="0"/>
              <a:t>review</a:t>
            </a:r>
            <a:endParaRPr lang="en-US" b="1" dirty="0" smtClean="0">
              <a:solidFill>
                <a:prstClr val="black"/>
              </a:solidFill>
            </a:endParaRPr>
          </a:p>
          <a:p>
            <a:pPr lvl="0" defTabSz="914400"/>
            <a:r>
              <a:rPr lang="en-US" b="1" dirty="0" smtClean="0">
                <a:solidFill>
                  <a:prstClr val="black"/>
                </a:solidFill>
              </a:rPr>
              <a:t>Goals</a:t>
            </a:r>
            <a:r>
              <a:rPr lang="en-US" b="1" dirty="0">
                <a:solidFill>
                  <a:prstClr val="black"/>
                </a:solidFill>
              </a:rPr>
              <a:t>: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Test at spectrometer 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Side</a:t>
            </a:r>
            <a:r>
              <a:rPr lang="en-US" dirty="0">
                <a:solidFill>
                  <a:prstClr val="black"/>
                </a:solidFill>
              </a:rPr>
              <a:t>-by-side comparison to He3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In parallel with user </a:t>
            </a:r>
            <a:r>
              <a:rPr lang="en-US" dirty="0">
                <a:solidFill>
                  <a:prstClr val="black"/>
                </a:solidFill>
              </a:rPr>
              <a:t>experiments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Dedicated tests</a:t>
            </a:r>
          </a:p>
          <a:p>
            <a:r>
              <a:rPr lang="en-US" b="1" dirty="0" smtClean="0"/>
              <a:t>Solution</a:t>
            </a:r>
            <a:r>
              <a:rPr lang="en-US" b="1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Size = half of “8-pack” module – 1.1m x 19cm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Installation June-July </a:t>
            </a:r>
            <a:r>
              <a:rPr lang="en-US" dirty="0" smtClean="0"/>
              <a:t>2016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Operated July 2016 to June 2017</a:t>
            </a:r>
            <a:endParaRPr lang="en-US" b="1" dirty="0"/>
          </a:p>
          <a:p>
            <a:pPr marL="285750" lvl="0" indent="-285750" defTabSz="914400"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3" name="Picture 12" descr="cn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73" y="1628800"/>
            <a:ext cx="3220294" cy="2495355"/>
          </a:xfrm>
          <a:prstGeom prst="rect">
            <a:avLst/>
          </a:prstGeom>
        </p:spPr>
      </p:pic>
      <p:pic>
        <p:nvPicPr>
          <p:cNvPr id="14" name="Picture 13" descr="P6300423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00" y="4455413"/>
            <a:ext cx="3544193" cy="2373148"/>
          </a:xfrm>
          <a:prstGeom prst="rect">
            <a:avLst/>
          </a:prstGeom>
        </p:spPr>
      </p:pic>
      <p:pic>
        <p:nvPicPr>
          <p:cNvPr id="8" name="Picture 7" descr="CNCS_Layou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59211"/>
            <a:ext cx="5610684" cy="1969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179" y="2782680"/>
            <a:ext cx="1024508" cy="6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7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GCNCS_top_detai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72" y="2916465"/>
            <a:ext cx="3625335" cy="3789107"/>
          </a:xfrm>
          <a:prstGeom prst="rect">
            <a:avLst/>
          </a:prstGeom>
        </p:spPr>
      </p:pic>
      <p:pic>
        <p:nvPicPr>
          <p:cNvPr id="8" name="Picture 7" descr="MGCNCS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6531"/>
            <a:ext cx="1637818" cy="5797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Construction </a:t>
            </a:r>
            <a:r>
              <a:rPr lang="en-US" dirty="0"/>
              <a:t>of </a:t>
            </a:r>
            <a:r>
              <a:rPr lang="en-US" dirty="0" smtClean="0"/>
              <a:t>MG.CNCS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1" name="Picture 10" descr="IMG_203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1708180"/>
            <a:ext cx="2982528" cy="2236896"/>
          </a:xfrm>
          <a:prstGeom prst="rect">
            <a:avLst/>
          </a:prstGeom>
        </p:spPr>
      </p:pic>
      <p:pic>
        <p:nvPicPr>
          <p:cNvPr id="12" name="Picture 11" descr="IMG_21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3996064"/>
            <a:ext cx="3612680" cy="27095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65922" y="1280662"/>
            <a:ext cx="0" cy="52625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111004" y="3766654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1.1m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14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/>
              <a:t>Multi-</a:t>
            </a:r>
            <a:r>
              <a:rPr lang="en-US"/>
              <a:t>Grid </a:t>
            </a:r>
            <a:r>
              <a:rPr lang="en-US" smtClean="0"/>
              <a:t>installed </a:t>
            </a:r>
            <a:r>
              <a:rPr lang="en-US" dirty="0"/>
              <a:t>at CNCS</a:t>
            </a: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195" y="2300755"/>
            <a:ext cx="288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Detector installed at 57° scattering angle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Inaccessible between summer and winter shutdowns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DAQ setup outside, accessible remotely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0" y="980422"/>
            <a:ext cx="4637933" cy="3201805"/>
            <a:chOff x="0" y="980728"/>
            <a:chExt cx="4067944" cy="2808312"/>
          </a:xfrm>
        </p:grpSpPr>
        <p:pic>
          <p:nvPicPr>
            <p:cNvPr id="5" name="Picture 4" descr="P6300423_cr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75856" y="3356992"/>
              <a:ext cx="576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75656" y="3356992"/>
              <a:ext cx="10801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He-tubes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 descr="IMG_2204-0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19169"/>
          <a:stretch/>
        </p:blipFill>
        <p:spPr>
          <a:xfrm>
            <a:off x="4890047" y="812800"/>
            <a:ext cx="1339148" cy="6061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473738" y="812801"/>
            <a:ext cx="416309" cy="167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73738" y="4182227"/>
            <a:ext cx="416309" cy="2379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687209" y="4168023"/>
            <a:ext cx="2440407" cy="2609131"/>
            <a:chOff x="6490558" y="3073736"/>
            <a:chExt cx="2440407" cy="2609131"/>
          </a:xfrm>
        </p:grpSpPr>
        <p:sp>
          <p:nvSpPr>
            <p:cNvPr id="11" name="Rectangle 10"/>
            <p:cNvSpPr/>
            <p:nvPr/>
          </p:nvSpPr>
          <p:spPr>
            <a:xfrm>
              <a:off x="7005579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8783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11987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92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9037" y="4206275"/>
              <a:ext cx="202564" cy="105852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1093" y="4357492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952167" y="3607615"/>
              <a:ext cx="917078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He 8-packs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67756" y="3910985"/>
              <a:ext cx="435370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M-G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51093" y="3349374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51093" y="5315205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855388" y="3349374"/>
              <a:ext cx="0" cy="19658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472385" y="4203890"/>
              <a:ext cx="0" cy="10585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451451" y="4622387"/>
              <a:ext cx="479514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1.1m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839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19cm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070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20cm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806903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1198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38518" y="3073736"/>
              <a:ext cx="133632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View from sample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0558" y="4670888"/>
              <a:ext cx="356717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2m</a:t>
              </a:r>
              <a:endParaRPr lang="en-US" sz="1600" dirty="0"/>
            </a:p>
          </p:txBody>
        </p:sp>
      </p:grpSp>
      <p:pic>
        <p:nvPicPr>
          <p:cNvPr id="48" name="Picture 47" descr="P62904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416" r="3339" b="10447"/>
          <a:stretch/>
        </p:blipFill>
        <p:spPr>
          <a:xfrm>
            <a:off x="6281039" y="4502440"/>
            <a:ext cx="2808000" cy="2142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935" y="1606996"/>
            <a:ext cx="922327" cy="6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Used for Tests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9" name="Picture 8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8113183" y="2689543"/>
            <a:ext cx="864096" cy="3475007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73946" y="1750531"/>
            <a:ext cx="3095643" cy="1530485"/>
          </a:xfrm>
          <a:prstGeom prst="rect">
            <a:avLst/>
          </a:prstGeom>
        </p:spPr>
      </p:pic>
      <p:pic>
        <p:nvPicPr>
          <p:cNvPr id="6" name="Picture 5" descr="dE_2p5and6meV_10meVtransfe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r="7417"/>
          <a:stretch/>
        </p:blipFill>
        <p:spPr>
          <a:xfrm>
            <a:off x="0" y="4179011"/>
            <a:ext cx="2591535" cy="1586653"/>
          </a:xfrm>
          <a:prstGeom prst="rect">
            <a:avLst/>
          </a:prstGeom>
        </p:spPr>
      </p:pic>
      <p:pic>
        <p:nvPicPr>
          <p:cNvPr id="11" name="Picture 10" descr="07_31_UGe2_2p0meV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7754"/>
          <a:stretch/>
        </p:blipFill>
        <p:spPr>
          <a:xfrm>
            <a:off x="2591535" y="3991720"/>
            <a:ext cx="3193732" cy="18914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772" y="1498719"/>
            <a:ext cx="1032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Vanadium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787394" y="1411977"/>
            <a:ext cx="2697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Counts over time, background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747010" y="2206426"/>
            <a:ext cx="1384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 </a:t>
            </a:r>
            <a:r>
              <a:rPr lang="en-US" sz="1600" dirty="0" smtClean="0"/>
              <a:t>crystal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High local rate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942" y="3689618"/>
            <a:ext cx="2755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neutrons (fission, prompt)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388" y="3802787"/>
            <a:ext cx="1045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Water, Ice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10701" y="6099978"/>
            <a:ext cx="7699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Allowing to measure:</a:t>
            </a:r>
          </a:p>
          <a:p>
            <a:r>
              <a:rPr lang="en-US" dirty="0" smtClean="0"/>
              <a:t>Energy resolution – efficiency, scattering – background sensitivity – saturation</a:t>
            </a:r>
            <a:endParaRPr lang="en-US" dirty="0"/>
          </a:p>
        </p:txBody>
      </p:sp>
      <p:pic>
        <p:nvPicPr>
          <p:cNvPr id="20" name="Picture 19" descr="repeat_meas_00175_narrow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/>
          <a:stretch/>
        </p:blipFill>
        <p:spPr>
          <a:xfrm>
            <a:off x="5785268" y="4261491"/>
            <a:ext cx="2284868" cy="17853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90868" y="4099362"/>
            <a:ext cx="140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Gamma background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NaI</a:t>
            </a:r>
            <a:r>
              <a:rPr lang="en-US" sz="1600" dirty="0" smtClean="0"/>
              <a:t> detector)</a:t>
            </a:r>
            <a:endParaRPr lang="en-US" sz="1600" dirty="0"/>
          </a:p>
        </p:txBody>
      </p:sp>
      <p:pic>
        <p:nvPicPr>
          <p:cNvPr id="19" name="Picture 18" descr="countrate_07_14_till_03_0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181" r="8225"/>
          <a:stretch/>
        </p:blipFill>
        <p:spPr>
          <a:xfrm>
            <a:off x="3509902" y="1816968"/>
            <a:ext cx="4086434" cy="18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99028" y="5765664"/>
            <a:ext cx="286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x</a:t>
            </a:r>
            <a:r>
              <a:rPr lang="en-US" dirty="0" smtClean="0">
                <a:solidFill>
                  <a:srgbClr val="008000"/>
                </a:solidFill>
              </a:rPr>
              <a:t>2 lower fast n counts in MG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6113" y="178468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Rate and background analysis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5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2204056" y="2925115"/>
            <a:ext cx="6559608" cy="3852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Resolution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8" name="Picture 7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9" name="Picture 8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0" name="Picture 9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1" name="Picture 10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2" name="Picture 11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3" name="Picture 12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804" y="586111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27953" y="586111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6657" y="4585695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90910" y="4585695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6804" y="320522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75281" y="320522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3406" y="187207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37644" y="187207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76765" y="1764158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0766" y="174838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98858" y="172471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87646" y="172471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07993" y="1753750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01863" y="1753750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47832" y="5585005"/>
            <a:ext cx="1905181" cy="53894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747832" y="4769660"/>
            <a:ext cx="2424845" cy="420924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47832" y="3318190"/>
            <a:ext cx="2811350" cy="1675183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47832" y="2587085"/>
            <a:ext cx="3205743" cy="218257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41714" y="2737284"/>
            <a:ext cx="2752858" cy="171967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632480" y="2710780"/>
            <a:ext cx="1483140" cy="144635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20823" y="2737284"/>
            <a:ext cx="0" cy="130159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eff_rel_calculat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4527" r="7753"/>
          <a:stretch/>
        </p:blipFill>
        <p:spPr>
          <a:xfrm>
            <a:off x="3068018" y="2737284"/>
            <a:ext cx="5053108" cy="3179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65" y="5916980"/>
            <a:ext cx="623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 from integral of the elastic peak in 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</a:p>
          <a:p>
            <a:r>
              <a:rPr lang="en-US" dirty="0" smtClean="0"/>
              <a:t>Efficiency measured relative to the nearest He3 tubes</a:t>
            </a:r>
            <a:endParaRPr lang="en-US" dirty="0"/>
          </a:p>
          <a:p>
            <a:r>
              <a:rPr lang="en-US" dirty="0" smtClean="0"/>
              <a:t>Error bars: 5-8%, agrees with prediction</a:t>
            </a:r>
            <a:endParaRPr lang="en-US" dirty="0"/>
          </a:p>
        </p:txBody>
      </p:sp>
      <p:pic>
        <p:nvPicPr>
          <p:cNvPr id="10" name="Picture 9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1" name="Picture 10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12" name="Picture 11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3" name="Picture 12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4" name="Picture 13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5" name="Picture 14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6" name="Picture 15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sp>
        <p:nvSpPr>
          <p:cNvPr id="17" name="Trapezoid 16"/>
          <p:cNvSpPr/>
          <p:nvPr/>
        </p:nvSpPr>
        <p:spPr>
          <a:xfrm>
            <a:off x="905306" y="3030687"/>
            <a:ext cx="216634" cy="849216"/>
          </a:xfrm>
          <a:prstGeom prst="trapezoid">
            <a:avLst>
              <a:gd name="adj" fmla="val 33256"/>
            </a:avLst>
          </a:prstGeom>
          <a:pattFill prst="dkUpDi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630042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63" y="1285397"/>
            <a:ext cx="2435133" cy="4436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He3_16tubes_image_frames_300Hz_fram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96" y="0"/>
            <a:ext cx="1786944" cy="6858000"/>
          </a:xfrm>
          <a:prstGeom prst="rect">
            <a:avLst/>
          </a:prstGeom>
        </p:spPr>
      </p:pic>
      <p:pic>
        <p:nvPicPr>
          <p:cNvPr id="6" name="Picture 5" descr="image_frames_300Hz_front_fram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61" y="2583363"/>
            <a:ext cx="1004915" cy="40004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37012" y="5650207"/>
            <a:ext cx="974115" cy="109684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1796690" y="5491451"/>
            <a:ext cx="115450" cy="23091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12140" y="4286363"/>
            <a:ext cx="3499578" cy="13205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4"/>
          </p:cNvCxnSpPr>
          <p:nvPr/>
        </p:nvCxnSpPr>
        <p:spPr>
          <a:xfrm flipV="1">
            <a:off x="1912140" y="4062665"/>
            <a:ext cx="2792447" cy="154424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8297" y="5414589"/>
            <a:ext cx="68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6060568"/>
            <a:ext cx="8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Incident beam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796690" y="4461875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17.20meV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09363" y="5453540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13.74meV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9372" y="1746296"/>
            <a:ext cx="3335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single crystal reflects neutrons according to Bragg’s law: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Resulting in an intense spot seen by detector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4806"/>
              </p:ext>
            </p:extLst>
          </p:nvPr>
        </p:nvGraphicFramePr>
        <p:xfrm>
          <a:off x="214913" y="2404094"/>
          <a:ext cx="1686767" cy="31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8" imgW="1079500" imgH="203200" progId="Equation.3">
                  <p:embed/>
                </p:oleObj>
              </mc:Choice>
              <mc:Fallback>
                <p:oleObj name="Equation" r:id="rId8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913" y="2404094"/>
                        <a:ext cx="1686767" cy="317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566219" y="454613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3239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21569" y="54537"/>
            <a:ext cx="966114" cy="47213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82464" y="2111352"/>
            <a:ext cx="440676" cy="26328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2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197452" y="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930" y="33886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8166" r="8172" b="8228"/>
          <a:stretch/>
        </p:blipFill>
        <p:spPr>
          <a:xfrm>
            <a:off x="2815433" y="1248385"/>
            <a:ext cx="6299532" cy="2720469"/>
          </a:xfrm>
          <a:prstGeom prst="rect">
            <a:avLst/>
          </a:prstGeom>
        </p:spPr>
      </p:pic>
      <p:pic>
        <p:nvPicPr>
          <p:cNvPr id="10" name="Picture 9" descr="He3_16tubes_image_frames_300H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968" r="8518" b="5164"/>
          <a:stretch/>
        </p:blipFill>
        <p:spPr>
          <a:xfrm>
            <a:off x="2812724" y="3969553"/>
            <a:ext cx="6302240" cy="2888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0846" y="4632985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He3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5993" y="1928009"/>
            <a:ext cx="151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Multi-Grid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136" y="2048041"/>
            <a:ext cx="254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recorded in each detector as a function of time during elastic peak</a:t>
            </a:r>
          </a:p>
          <a:p>
            <a:endParaRPr lang="en-US" sz="1600" dirty="0" smtClean="0"/>
          </a:p>
          <a:p>
            <a:r>
              <a:rPr lang="en-US" sz="1600" dirty="0" smtClean="0"/>
              <a:t>Each frame advances 30 </a:t>
            </a:r>
            <a:r>
              <a:rPr lang="en-US" sz="1600" dirty="0" err="1" smtClean="0"/>
              <a:t>μs</a:t>
            </a:r>
            <a:endParaRPr lang="en-US" sz="1600" dirty="0"/>
          </a:p>
        </p:txBody>
      </p:sp>
      <p:pic>
        <p:nvPicPr>
          <p:cNvPr id="6" name="Picture 5" descr="ToF_MG_UGe2_180225_MGonly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8774"/>
          <a:stretch/>
        </p:blipFill>
        <p:spPr>
          <a:xfrm>
            <a:off x="0" y="3722030"/>
            <a:ext cx="2845993" cy="20199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497542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3238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0274" y="5972098"/>
            <a:ext cx="351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No loss of position resolution or </a:t>
            </a:r>
            <a:r>
              <a:rPr lang="en-US" b="1" u="sng" dirty="0"/>
              <a:t>saturation observed in Multi-Grid</a:t>
            </a:r>
          </a:p>
        </p:txBody>
      </p:sp>
    </p:spTree>
    <p:extLst>
      <p:ext uri="{BB962C8B-B14F-4D97-AF65-F5344CB8AC3E}">
        <p14:creationId xmlns:p14="http://schemas.microsoft.com/office/powerpoint/2010/main" val="67046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37957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GEANT4 Simulation of MG.CNCS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691" y="2519198"/>
            <a:ext cx="5096300" cy="38222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13408" y="297810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/>
              <a:t>E</a:t>
            </a:r>
            <a:r>
              <a:rPr lang="en-GB" sz="1600" b="1" baseline="-25000" dirty="0" err="1"/>
              <a:t>trf</a:t>
            </a:r>
            <a:r>
              <a:rPr lang="en-GB" sz="1600" b="1" dirty="0"/>
              <a:t> = </a:t>
            </a:r>
            <a:r>
              <a:rPr lang="en-GB" sz="1600" b="1" dirty="0" err="1"/>
              <a:t>E</a:t>
            </a:r>
            <a:r>
              <a:rPr lang="en-GB" sz="1600" b="1" baseline="-25000" dirty="0" err="1"/>
              <a:t>initial</a:t>
            </a:r>
            <a:r>
              <a:rPr lang="en-GB" sz="1600" b="1" dirty="0"/>
              <a:t> - </a:t>
            </a:r>
            <a:r>
              <a:rPr lang="en-GB" sz="1600" b="1" dirty="0" err="1"/>
              <a:t>E</a:t>
            </a:r>
            <a:r>
              <a:rPr lang="en-GB" sz="1600" b="1" baseline="-25000" dirty="0" err="1"/>
              <a:t>final</a:t>
            </a:r>
            <a:r>
              <a:rPr lang="en-GB" sz="1600" b="1" dirty="0"/>
              <a:t> </a:t>
            </a:r>
            <a:endParaRPr lang="en-GB" sz="16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7118429" y="3099693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Elastic peak</a:t>
            </a:r>
            <a:endParaRPr lang="en-GB" sz="1200" b="1" baseline="-250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42871" y="3376692"/>
            <a:ext cx="367376" cy="66956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664168" y="4148743"/>
            <a:ext cx="568046" cy="41567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13408" y="3376692"/>
            <a:ext cx="170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sample environment</a:t>
            </a:r>
            <a:endParaRPr lang="en-GB" sz="1200" b="1" baseline="-250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35278" y="3986181"/>
            <a:ext cx="0" cy="64807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18935" y="3502412"/>
            <a:ext cx="139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Scattered neutron </a:t>
            </a:r>
            <a:r>
              <a:rPr lang="en-GB" sz="1200" b="1" dirty="0" smtClean="0"/>
              <a:t>background </a:t>
            </a:r>
            <a:br>
              <a:rPr lang="en-GB" sz="1200" b="1" dirty="0" smtClean="0"/>
            </a:br>
            <a:r>
              <a:rPr lang="en-GB" sz="1200" b="1" dirty="0" smtClean="0"/>
              <a:t>from detector</a:t>
            </a:r>
            <a:endParaRPr lang="en-GB" sz="1200" b="1" baseline="-25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342" y="1640155"/>
            <a:ext cx="1218247" cy="6813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rcRect t="6168" b="6168"/>
          <a:stretch>
            <a:fillRect/>
          </a:stretch>
        </p:blipFill>
        <p:spPr>
          <a:xfrm>
            <a:off x="50399" y="1508989"/>
            <a:ext cx="4640985" cy="2552362"/>
          </a:xfrm>
        </p:spPr>
      </p:pic>
      <p:sp>
        <p:nvSpPr>
          <p:cNvPr id="34" name="TextBox 33"/>
          <p:cNvSpPr txBox="1"/>
          <p:nvPr/>
        </p:nvSpPr>
        <p:spPr>
          <a:xfrm>
            <a:off x="3595257" y="1508989"/>
            <a:ext cx="827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Detector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28" y="1697409"/>
            <a:ext cx="1257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Sample environment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1416861" y="2409855"/>
            <a:ext cx="2447195" cy="625920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401688" y="2240578"/>
            <a:ext cx="79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3.3 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5952" y="1417638"/>
            <a:ext cx="1751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Isotropic scattering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particles simulated from sample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399" y="4303471"/>
            <a:ext cx="3147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Simulation of MG.CNCS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Neutrons generated at </a:t>
            </a:r>
            <a:r>
              <a:rPr lang="en-US" sz="1600" dirty="0" smtClean="0"/>
              <a:t>sample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Reconstructed energy calculated from </a:t>
            </a:r>
            <a:r>
              <a:rPr lang="en-US" sz="1600" dirty="0" err="1" smtClean="0"/>
              <a:t>ToF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Sample environment included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Detector tank window </a:t>
            </a:r>
            <a:r>
              <a:rPr lang="en-US" sz="1600" dirty="0" smtClean="0"/>
              <a:t>included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Contribution of each component can be separated</a:t>
            </a:r>
            <a:endParaRPr lang="en-US" sz="1600" dirty="0" smtClean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301" y="3057288"/>
            <a:ext cx="1122882" cy="3713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1057" y="6489406"/>
            <a:ext cx="396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*See presentation by K. </a:t>
            </a:r>
            <a:r>
              <a:rPr lang="en-US" dirty="0" err="1" smtClean="0"/>
              <a:t>Kanaki</a:t>
            </a:r>
            <a:r>
              <a:rPr lang="en-US" dirty="0" smtClean="0"/>
              <a:t> , MoF1-4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208289"/>
            <a:ext cx="1024508" cy="68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and Publications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220072" y="162880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823913"/>
            <a:ext cx="611406" cy="577626"/>
          </a:xfrm>
          <a:prstGeom prst="rect">
            <a:avLst/>
          </a:prstGeom>
        </p:spPr>
      </p:pic>
      <p:pic>
        <p:nvPicPr>
          <p:cNvPr id="8" name="Picture 7" descr="linkopings_universitet_logo_detail_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632225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353" y="6127621"/>
            <a:ext cx="1859865" cy="666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81" y="1628800"/>
            <a:ext cx="4555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ILL: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Bruno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Jean-Claude Buffet, 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Jean-Francois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Clergeau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Anthony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Leandri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Victor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Buridon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Fabien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Lafont</a:t>
            </a: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ESS: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Anton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Fatima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Hall-Wilton, Oliver Kirstein, Tomasz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Brys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Michail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Anastasopoulos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Isaak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Lopez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Higuera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Bebb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Sara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Arranz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Carina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*, Linda Robinson*, Susan Schmidt*</a:t>
            </a:r>
          </a:p>
          <a:p>
            <a:pPr defTabSz="914400"/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Centre for Energy Research (Hungary):</a:t>
            </a:r>
            <a:endParaRPr lang="en-US" sz="140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err="1">
                <a:solidFill>
                  <a:prstClr val="black"/>
                </a:solidFill>
                <a:latin typeface="Calibri"/>
              </a:rPr>
              <a:t>Eszter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Dian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Linköping University: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Jens Birch, Lars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Hultman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(also *)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SNS: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Ken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Herwig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Georg Ehlers, Michelle Everett, Kevin Berry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Earlier – the participants of the CRISP project on Large-Area detectors.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2790315"/>
            <a:ext cx="3851920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Earlier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publications: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B4C layers: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*C.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al, J of Appl. Phys. 111, 104908 (2012)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Characterization: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arXiv:1209.0566 (2012)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*B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NIMA, 720, 116-121 (2013), 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7"/>
              </a:rPr>
              <a:t>http://dx.doi.org/10.1016/j.nima.2012.12.021iJ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*J. Correa et al., Trans.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Nucl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. Sc. (2013), DOI: 10.1109/TNS.2012.2227798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et al., (2014) </a:t>
            </a:r>
            <a:r>
              <a:rPr lang="en-US" sz="1050" i="1" dirty="0">
                <a:solidFill>
                  <a:prstClr val="black"/>
                </a:solidFill>
                <a:latin typeface="Calibri"/>
              </a:rPr>
              <a:t>J. Phys.: Conf. Ser.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alibri"/>
              </a:rPr>
              <a:t>528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012040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8"/>
              </a:rPr>
              <a:t>doi:10.1088/1742-6596/528/1/012040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Gamma sensitivity: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8, P10025 (2013), arXiv:1306.6247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Alpha background: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10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, P10019 (2015);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9"/>
              </a:rPr>
              <a:t>doi:10.1088/1748-0221/10/10/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9"/>
              </a:rPr>
              <a:t>P10019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Latest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 publication:</a:t>
            </a:r>
            <a:endParaRPr lang="en-US" sz="1200" b="1" u="sng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200" b="1" dirty="0" err="1" smtClean="0"/>
              <a:t>A.Khaplanov</a:t>
            </a:r>
            <a:r>
              <a:rPr lang="en-US" sz="1200" b="1" dirty="0" smtClean="0"/>
              <a:t> et al. </a:t>
            </a:r>
            <a:r>
              <a:rPr lang="en-US" sz="1200" b="1" i="1" dirty="0" smtClean="0"/>
              <a:t>“Multi</a:t>
            </a:r>
            <a:r>
              <a:rPr lang="en-US" sz="1200" b="1" i="1" dirty="0"/>
              <a:t>-Grid Detector for Neutron Spectroscopy: Results Obtained on Time-of-Flight Spectrometer CNCS" </a:t>
            </a:r>
            <a:r>
              <a:rPr lang="en-US" sz="1200" b="1" dirty="0">
                <a:hlinkClick r:id="rId10"/>
              </a:rPr>
              <a:t>https://arxiv.org/abs/1703.03626</a:t>
            </a:r>
            <a:r>
              <a:rPr lang="en-US" sz="1200" b="1" dirty="0"/>
              <a:t> </a:t>
            </a:r>
            <a:r>
              <a:rPr lang="de-DE" sz="1200" dirty="0"/>
              <a:t>2017 JINST 12 P04030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2276872"/>
            <a:ext cx="264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WP 4.3: Large-Area Detectors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06084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Horizon 2020 grant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agreement 676548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608" y="1484784"/>
            <a:ext cx="1144196" cy="76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6396" y="3817044"/>
            <a:ext cx="1264833" cy="7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" b="-328"/>
          <a:stretch/>
        </p:blipFill>
        <p:spPr>
          <a:xfrm>
            <a:off x="4840145" y="2214858"/>
            <a:ext cx="4303855" cy="3564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529" y="408950"/>
            <a:ext cx="689306" cy="651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69" y="1521880"/>
            <a:ext cx="474284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Multi-Grid developed and characterized.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b="1" u="sng" dirty="0"/>
              <a:t>Large-Area detectors possible </a:t>
            </a:r>
            <a:r>
              <a:rPr lang="en-US" b="1" u="sng" dirty="0" smtClean="0"/>
              <a:t>again</a:t>
            </a:r>
            <a:endParaRPr lang="en-US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Operated at CNCS over 11 months. </a:t>
            </a:r>
            <a:endParaRPr lang="de-DE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Multi-Grid baseline detector for 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CSPEC and T-REX at ESS</a:t>
            </a:r>
            <a:endParaRPr lang="en-US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Instrument-focused design is underway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Proposal for a thermal instrument test in preparation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489" y="5604757"/>
            <a:ext cx="4207414" cy="64633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Thanks to the colleagues at SNS for this opportunity and cooperation!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1298" y="1823020"/>
            <a:ext cx="264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WP 4.3: Large-Area Detectors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1298" y="1606996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Horizon 2020 grant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agreement 676548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811" y="1417638"/>
            <a:ext cx="1144196" cy="7647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53283" y="5889450"/>
            <a:ext cx="360103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2017 JINST 12 P04030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(</a:t>
            </a:r>
            <a:r>
              <a:rPr lang="en-US" dirty="0">
                <a:hlinkClick r:id="rId6"/>
              </a:rPr>
              <a:t>https://arxiv.org/abs/1703.03626</a:t>
            </a:r>
            <a:r>
              <a:rPr lang="en-US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48887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Spectrum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859626" y="2322333"/>
            <a:ext cx="7423910" cy="367037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957134" y="2207758"/>
            <a:ext cx="750425" cy="10174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0971" y="1825305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peak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18550" y="3901723"/>
            <a:ext cx="207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loss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2526" y="3242634"/>
            <a:ext cx="211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47133" y="2322333"/>
            <a:ext cx="374658" cy="156403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7745" y="1822824"/>
            <a:ext cx="144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peak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22526" y="3689873"/>
            <a:ext cx="2026055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7647" y="4446081"/>
            <a:ext cx="2929894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131101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346357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46357" y="6239618"/>
            <a:ext cx="6784744" cy="14681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09297" y="6283197"/>
            <a:ext cx="285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between source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4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t_pos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33" y="1976328"/>
            <a:ext cx="5473367" cy="3225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27_V_E_1p55meV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214"/>
            <a:ext cx="3711469" cy="2827786"/>
          </a:xfrm>
          <a:prstGeom prst="rect">
            <a:avLst/>
          </a:prstGeom>
        </p:spPr>
      </p:pic>
      <p:pic>
        <p:nvPicPr>
          <p:cNvPr id="8" name="Picture 7" descr="07_27_V_1p55meV_zoo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28"/>
            <a:ext cx="3711469" cy="2827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3377" y="1606996"/>
            <a:ext cx="223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transfer: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err="1" smtClean="0"/>
              <a:t>-E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858403" y="4869004"/>
            <a:ext cx="3033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Raw </a:t>
            </a:r>
            <a:r>
              <a:rPr lang="en-US" sz="1600" dirty="0" err="1" smtClean="0"/>
              <a:t>ToF</a:t>
            </a:r>
            <a:r>
              <a:rPr lang="en-US" sz="1600" dirty="0" smtClean="0"/>
              <a:t> spectrum: </a:t>
            </a:r>
          </a:p>
          <a:p>
            <a:r>
              <a:rPr lang="en-US" sz="1600" dirty="0" smtClean="0"/>
              <a:t>no information on geometry used</a:t>
            </a:r>
          </a:p>
          <a:p>
            <a:endParaRPr lang="en-US" sz="1600" dirty="0"/>
          </a:p>
          <a:p>
            <a:r>
              <a:rPr lang="en-US" sz="1600" dirty="0" err="1" smtClean="0"/>
              <a:t>dE</a:t>
            </a:r>
            <a:r>
              <a:rPr lang="en-US" sz="1600" dirty="0" smtClean="0"/>
              <a:t> spectrum: Including information on position of each detected neutron. 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917684" y="2802504"/>
            <a:ext cx="940719" cy="2399365"/>
          </a:xfrm>
          <a:prstGeom prst="straightConnector1">
            <a:avLst/>
          </a:prstGeom>
          <a:ln w="38100" cmpd="dbl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592331" y="5667985"/>
            <a:ext cx="1266072" cy="389535"/>
          </a:xfrm>
          <a:prstGeom prst="straightConnector1">
            <a:avLst/>
          </a:prstGeom>
          <a:ln w="38100" cmpd="dbl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67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328" b="10603"/>
          <a:stretch/>
        </p:blipFill>
        <p:spPr>
          <a:xfrm>
            <a:off x="4703553" y="1783975"/>
            <a:ext cx="2003490" cy="14079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915" b="-21"/>
          <a:stretch/>
        </p:blipFill>
        <p:spPr>
          <a:xfrm>
            <a:off x="2350269" y="1228098"/>
            <a:ext cx="2459113" cy="1514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5798" y="3191933"/>
            <a:ext cx="7163436" cy="3560972"/>
          </a:xfrm>
          <a:prstGeom prst="rect">
            <a:avLst/>
          </a:prstGeom>
          <a:noFill/>
        </p:spPr>
        <p:txBody>
          <a:bodyPr vert="horz" lIns="128016" tIns="64008" rIns="128016" bIns="64008" rtlCol="0">
            <a:noAutofit/>
          </a:bodyPr>
          <a:lstStyle>
            <a:lvl1pPr marL="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576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864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3152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440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9728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8016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6304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Coatings of </a:t>
            </a:r>
            <a:r>
              <a:rPr lang="en-US" sz="2000" baseline="30000" dirty="0" smtClean="0">
                <a:solidFill>
                  <a:srgbClr val="FF0000"/>
                </a:solidFill>
              </a:rPr>
              <a:t>10</a:t>
            </a:r>
            <a:r>
              <a:rPr lang="en-US" sz="2000" dirty="0" smtClean="0">
                <a:solidFill>
                  <a:srgbClr val="FF0000"/>
                </a:solidFill>
              </a:rPr>
              <a:t>B-enriched B</a:t>
            </a:r>
            <a:r>
              <a:rPr lang="en-US" sz="2000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C thin films </a:t>
            </a:r>
            <a:r>
              <a:rPr lang="en-US" sz="2000" dirty="0" smtClean="0">
                <a:solidFill>
                  <a:srgbClr val="000000"/>
                </a:solidFill>
              </a:rPr>
              <a:t>have been produced for a variety of detectors and substrate materials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rgbClr val="0000FF"/>
              </a:solidFill>
            </a:endParaRPr>
          </a:p>
          <a:p>
            <a:pPr algn="l">
              <a:spcBef>
                <a:spcPts val="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l">
              <a:spcBef>
                <a:spcPts val="0"/>
              </a:spcBef>
            </a:pPr>
            <a:endParaRPr lang="en-US" sz="3600" dirty="0" smtClean="0">
              <a:solidFill>
                <a:srgbClr val="0000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u="sng" dirty="0" smtClean="0">
                <a:solidFill>
                  <a:schemeClr val="tx1"/>
                </a:solidFill>
              </a:rPr>
              <a:t>	</a:t>
            </a:r>
            <a:r>
              <a:rPr lang="en-US" sz="2000" u="sng" dirty="0" smtClean="0">
                <a:solidFill>
                  <a:schemeClr val="tx1"/>
                </a:solidFill>
              </a:rPr>
              <a:t>Some </a:t>
            </a:r>
            <a:r>
              <a:rPr lang="en-US" sz="2000" u="sng" dirty="0" smtClean="0">
                <a:solidFill>
                  <a:schemeClr val="tx1"/>
                </a:solidFill>
              </a:rPr>
              <a:t>new challenges: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Temperature sensitive substrates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No </a:t>
            </a:r>
            <a:r>
              <a:rPr lang="en-US" sz="2000" dirty="0">
                <a:solidFill>
                  <a:schemeClr val="tx1"/>
                </a:solidFill>
              </a:rPr>
              <a:t>substrate bending when 1-side </a:t>
            </a:r>
            <a:r>
              <a:rPr lang="en-US" sz="2000" dirty="0" smtClean="0">
                <a:solidFill>
                  <a:schemeClr val="tx1"/>
                </a:solidFill>
              </a:rPr>
              <a:t>coated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Pre-defined coating resistivity 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Complex </a:t>
            </a:r>
            <a:r>
              <a:rPr lang="en-US" sz="2000" dirty="0">
                <a:solidFill>
                  <a:schemeClr val="tx1"/>
                </a:solidFill>
              </a:rPr>
              <a:t>substrate </a:t>
            </a:r>
            <a:r>
              <a:rPr lang="en-US" sz="2000" dirty="0" smtClean="0">
                <a:solidFill>
                  <a:schemeClr val="tx1"/>
                </a:solidFill>
              </a:rPr>
              <a:t>shapes</a:t>
            </a:r>
          </a:p>
        </p:txBody>
      </p:sp>
      <p:pic>
        <p:nvPicPr>
          <p:cNvPr id="13" name="Grafik 15" descr="DSC01554.JPG"/>
          <p:cNvPicPr>
            <a:picLocks noChangeAspect="1"/>
          </p:cNvPicPr>
          <p:nvPr/>
        </p:nvPicPr>
        <p:blipFill rotWithShape="1">
          <a:blip r:embed="rId4" cstate="print"/>
          <a:srcRect l="9699" t="27191" r="9068" b="32637"/>
          <a:stretch/>
        </p:blipFill>
        <p:spPr>
          <a:xfrm>
            <a:off x="6124187" y="1228098"/>
            <a:ext cx="2271919" cy="10412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imag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2329" y="1956467"/>
            <a:ext cx="2280157" cy="1235466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b="34477"/>
          <a:stretch/>
        </p:blipFill>
        <p:spPr>
          <a:xfrm>
            <a:off x="217462" y="3978311"/>
            <a:ext cx="1776171" cy="12587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3"/>
          <a:stretch/>
        </p:blipFill>
        <p:spPr>
          <a:xfrm>
            <a:off x="4683707" y="3978311"/>
            <a:ext cx="1501194" cy="849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199" y="3978311"/>
            <a:ext cx="1318159" cy="8495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t="66289"/>
          <a:stretch/>
        </p:blipFill>
        <p:spPr>
          <a:xfrm>
            <a:off x="2061794" y="3978311"/>
            <a:ext cx="2316681" cy="844695"/>
          </a:xfrm>
          <a:prstGeom prst="rect">
            <a:avLst/>
          </a:prstGeom>
        </p:spPr>
      </p:pic>
      <p:pic>
        <p:nvPicPr>
          <p:cNvPr id="33" name="Picture 32" descr="IMG_1105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" r="904"/>
          <a:stretch/>
        </p:blipFill>
        <p:spPr>
          <a:xfrm>
            <a:off x="7917838" y="3978311"/>
            <a:ext cx="1098507" cy="13741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image2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8" b="12677"/>
          <a:stretch/>
        </p:blipFill>
        <p:spPr>
          <a:xfrm>
            <a:off x="68261" y="1244830"/>
            <a:ext cx="1456625" cy="127143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0" name="Grafik 85" descr="DSC02253.JPG"/>
          <p:cNvPicPr>
            <a:picLocks noChangeAspect="1"/>
          </p:cNvPicPr>
          <p:nvPr/>
        </p:nvPicPr>
        <p:blipFill rotWithShape="1">
          <a:blip r:embed="rId11" cstate="print"/>
          <a:srcRect l="18813" t="19794" r="22763" b="1"/>
          <a:stretch/>
        </p:blipFill>
        <p:spPr>
          <a:xfrm>
            <a:off x="7546507" y="1956467"/>
            <a:ext cx="1450956" cy="1235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39040" y="5196007"/>
            <a:ext cx="33625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</a:rPr>
              <a:t>Publications:</a:t>
            </a:r>
            <a:endParaRPr lang="en-US" sz="1400" u="sng" dirty="0">
              <a:solidFill>
                <a:prstClr val="black"/>
              </a:solidFill>
            </a:endParaRP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*C. </a:t>
            </a:r>
            <a:r>
              <a:rPr lang="en-US" sz="1400" dirty="0" err="1">
                <a:solidFill>
                  <a:prstClr val="black"/>
                </a:solidFill>
              </a:rPr>
              <a:t>Höglund</a:t>
            </a:r>
            <a:r>
              <a:rPr lang="en-US" sz="1400" dirty="0">
                <a:solidFill>
                  <a:prstClr val="black"/>
                </a:solidFill>
              </a:rPr>
              <a:t> et al, J of Appl. Phys. 111, 104908 (2012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defTabSz="914400"/>
            <a:r>
              <a:rPr lang="en-US" sz="1400" dirty="0" smtClean="0"/>
              <a:t>*S</a:t>
            </a:r>
            <a:r>
              <a:rPr lang="en-US" sz="1400" dirty="0"/>
              <a:t>. </a:t>
            </a:r>
            <a:r>
              <a:rPr lang="en-US" sz="1400" dirty="0" smtClean="0"/>
              <a:t>Schmidt et al, J. </a:t>
            </a:r>
            <a:r>
              <a:rPr lang="en-US" sz="1400" dirty="0"/>
              <a:t>of Materials Science 51, Issue 23 (2016</a:t>
            </a:r>
            <a:r>
              <a:rPr lang="en-US" sz="1400" dirty="0" smtClean="0"/>
              <a:t>)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*</a:t>
            </a:r>
            <a:r>
              <a:rPr lang="en-US" sz="1400" dirty="0"/>
              <a:t>C. </a:t>
            </a:r>
            <a:r>
              <a:rPr lang="en-US" sz="1400" dirty="0" err="1"/>
              <a:t>Höglund</a:t>
            </a:r>
            <a:r>
              <a:rPr lang="en-US" sz="1400" dirty="0" smtClean="0"/>
              <a:t>, Rad. Phys. </a:t>
            </a:r>
            <a:r>
              <a:rPr lang="en-US" sz="1400" dirty="0"/>
              <a:t>and </a:t>
            </a:r>
            <a:r>
              <a:rPr lang="en-US" sz="1400" dirty="0" smtClean="0"/>
              <a:t>Chem. </a:t>
            </a:r>
            <a:r>
              <a:rPr lang="en-US" sz="1400" dirty="0"/>
              <a:t>113 , 14-19 (2015)</a:t>
            </a:r>
            <a:r>
              <a:rPr lang="en-US" sz="1400" dirty="0" smtClean="0"/>
              <a:t>;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1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" name="Picture 3" descr="He3_16tubes_image_frames_300Hz_frame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52" y="0"/>
            <a:ext cx="1615109" cy="6858000"/>
          </a:xfrm>
          <a:prstGeom prst="rect">
            <a:avLst/>
          </a:prstGeom>
        </p:spPr>
      </p:pic>
      <p:pic>
        <p:nvPicPr>
          <p:cNvPr id="5" name="Picture 4" descr="image_frames_300Hz_front_frame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34" y="2641092"/>
            <a:ext cx="899866" cy="3745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0039" y="454446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8561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00" y="1705856"/>
            <a:ext cx="4947762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6</a:t>
            </a:r>
            <a:r>
              <a:rPr lang="en-US" baseline="30000" dirty="0" smtClean="0"/>
              <a:t>th</a:t>
            </a:r>
            <a:r>
              <a:rPr lang="en-US" dirty="0" smtClean="0"/>
              <a:t> image frame from previous slide</a:t>
            </a:r>
          </a:p>
          <a:p>
            <a:r>
              <a:rPr lang="en-US" dirty="0" smtClean="0"/>
              <a:t>(</a:t>
            </a:r>
            <a:r>
              <a:rPr lang="en-US" dirty="0"/>
              <a:t>Peak rate in 1 tube / 1 line of pixels ≈ </a:t>
            </a:r>
            <a:r>
              <a:rPr lang="en-US" dirty="0" smtClean="0"/>
              <a:t>150kHz)</a:t>
            </a:r>
          </a:p>
          <a:p>
            <a:endParaRPr lang="en-US" dirty="0"/>
          </a:p>
          <a:p>
            <a:r>
              <a:rPr lang="en-US" b="1" u="sng" dirty="0" smtClean="0"/>
              <a:t>Position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division in He3 PSD – saturation causes loss of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Coincidence between </a:t>
            </a:r>
            <a:r>
              <a:rPr lang="en-US" dirty="0"/>
              <a:t>g</a:t>
            </a:r>
            <a:r>
              <a:rPr lang="en-US" dirty="0" smtClean="0"/>
              <a:t>rids and wires in Multi-Grid </a:t>
            </a:r>
          </a:p>
          <a:p>
            <a:r>
              <a:rPr lang="en-US" b="1" u="sng" dirty="0" smtClean="0"/>
              <a:t>Local count rate limit: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space charge in gas (*)</a:t>
            </a:r>
          </a:p>
          <a:p>
            <a:pPr lvl="1"/>
            <a:r>
              <a:rPr lang="en-US" dirty="0" smtClean="0"/>
              <a:t>x10 lower in MG per event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10 lower in MG due to lower gain</a:t>
            </a:r>
          </a:p>
          <a:p>
            <a:r>
              <a:rPr lang="en-US" dirty="0" smtClean="0"/>
              <a:t>Dead time of electronics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depends on electronics, similar per </a:t>
            </a:r>
            <a:r>
              <a:rPr lang="en-US" dirty="0" smtClean="0"/>
              <a:t>channel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b="1" u="sng" dirty="0" smtClean="0"/>
              <a:t>No saturation observed in Multi-Grid</a:t>
            </a:r>
            <a:endParaRPr lang="en-US" b="1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4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1097545">
            <a:off x="3182891" y="2763881"/>
            <a:ext cx="960294" cy="7076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Aluminium</a:t>
            </a:r>
            <a:r>
              <a:rPr lang="en-US" dirty="0" smtClean="0"/>
              <a:t> Bragg Edge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2016_12_19_HighResV_3p678meV_narro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132"/>
            <a:ext cx="4562410" cy="2953868"/>
          </a:xfrm>
          <a:prstGeom prst="rect">
            <a:avLst/>
          </a:prstGeom>
        </p:spPr>
      </p:pic>
      <p:pic>
        <p:nvPicPr>
          <p:cNvPr id="8" name="Picture 7" descr="2016_12_19_HighResV_3p807meV_narro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90" y="3904132"/>
            <a:ext cx="4562410" cy="295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9601" y="3598332"/>
            <a:ext cx="1032933" cy="11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371" y="1606996"/>
            <a:ext cx="3455769" cy="2336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60532" y="2441442"/>
            <a:ext cx="124795" cy="1247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88919" y="2174072"/>
            <a:ext cx="668021" cy="6606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99025" y="2542494"/>
            <a:ext cx="974115" cy="10968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92668" y="2520472"/>
            <a:ext cx="1460838" cy="4348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88919" y="2348824"/>
            <a:ext cx="1864587" cy="55507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488919" y="2348824"/>
            <a:ext cx="284223" cy="1146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7658" y="3560571"/>
            <a:ext cx="101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Incident n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169707" y="1961194"/>
            <a:ext cx="79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Sample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41825" y="2149054"/>
            <a:ext cx="1247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</a:t>
            </a:r>
            <a:r>
              <a:rPr lang="en-US" sz="1600" dirty="0"/>
              <a:t> </a:t>
            </a:r>
            <a:r>
              <a:rPr lang="en-US" sz="1600" dirty="0" smtClean="0"/>
              <a:t>environment</a:t>
            </a:r>
          </a:p>
        </p:txBody>
      </p:sp>
      <p:cxnSp>
        <p:nvCxnSpPr>
          <p:cNvPr id="31" name="Straight Connector 30"/>
          <p:cNvCxnSpPr>
            <a:endCxn id="28" idx="1"/>
          </p:cNvCxnSpPr>
          <p:nvPr/>
        </p:nvCxnSpPr>
        <p:spPr>
          <a:xfrm flipV="1">
            <a:off x="1892668" y="2130471"/>
            <a:ext cx="277039" cy="310971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37923" y="2437207"/>
            <a:ext cx="919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885327" y="2566233"/>
            <a:ext cx="1914059" cy="5914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96538" y="3047610"/>
            <a:ext cx="444122" cy="11011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2713" y="1526855"/>
            <a:ext cx="384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Scattering effects from SE and detector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9598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Optimizations</a:t>
            </a:r>
            <a:endParaRPr lang="en-US" dirty="0"/>
          </a:p>
        </p:txBody>
      </p:sp>
      <p:pic>
        <p:nvPicPr>
          <p:cNvPr id="5" name="Picture 4" descr="1A_16L_4A_20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7879"/>
          <a:stretch/>
        </p:blipFill>
        <p:spPr>
          <a:xfrm>
            <a:off x="4504320" y="2450701"/>
            <a:ext cx="4399200" cy="3197774"/>
          </a:xfrm>
          <a:prstGeom prst="rect">
            <a:avLst/>
          </a:prstGeom>
        </p:spPr>
      </p:pic>
      <p:pic>
        <p:nvPicPr>
          <p:cNvPr id="6" name="Picture 5" descr="DSCF0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1561654"/>
            <a:ext cx="3608992" cy="2520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69381" y="3073822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49501" y="3433862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57613" y="3755914"/>
            <a:ext cx="576064" cy="14401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81549" y="1417638"/>
            <a:ext cx="1800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Optimized grid</a:t>
            </a:r>
            <a:endParaRPr lang="en-US" b="1" dirty="0"/>
          </a:p>
        </p:txBody>
      </p:sp>
      <p:pic>
        <p:nvPicPr>
          <p:cNvPr id="11" name="Picture 10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6645286" y="1471200"/>
            <a:ext cx="1691752" cy="482252"/>
          </a:xfrm>
          <a:prstGeom prst="rect">
            <a:avLst/>
          </a:prstGeom>
        </p:spPr>
      </p:pic>
      <p:pic>
        <p:nvPicPr>
          <p:cNvPr id="12" name="Picture 11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7153" y="1471200"/>
            <a:ext cx="611406" cy="577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0245" y="385190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1.5μm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9381" y="3294126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.5μm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6821" y="360526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1.0μm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7129" y="2048826"/>
            <a:ext cx="796740" cy="16251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7250" y="2455515"/>
            <a:ext cx="756619" cy="13005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80566" y="2021263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32" y="4191364"/>
            <a:ext cx="39015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Layer thicknesses in MG.CNCS (16 blades):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7 blades 0.5</a:t>
            </a:r>
            <a:r>
              <a:rPr lang="en-US" sz="1600" dirty="0">
                <a:solidFill>
                  <a:srgbClr val="FF0000"/>
                </a:solidFill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7 blades 1.0</a:t>
            </a:r>
            <a:r>
              <a:rPr lang="en-US" sz="1600" dirty="0">
                <a:solidFill>
                  <a:srgbClr val="0000FF"/>
                </a:solidFill>
              </a:rPr>
              <a:t>μ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3 blades </a:t>
            </a:r>
            <a:r>
              <a:rPr lang="en-US" sz="1600" dirty="0" smtClean="0">
                <a:solidFill>
                  <a:srgbClr val="008000"/>
                </a:solidFill>
              </a:rPr>
              <a:t>1.5μm</a:t>
            </a:r>
          </a:p>
          <a:p>
            <a:endParaRPr lang="en-US" sz="1600" dirty="0">
              <a:solidFill>
                <a:srgbClr val="008000"/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/>
              <a:t>Proposed for a thermal detector (20 blades):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blades 1.0μm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10 blades 1.25μm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6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blades </a:t>
            </a:r>
            <a:r>
              <a:rPr lang="en-US" sz="1600" dirty="0" smtClean="0">
                <a:solidFill>
                  <a:srgbClr val="008000"/>
                </a:solidFill>
              </a:rPr>
              <a:t>2.0μm.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3618" y="1982593"/>
            <a:ext cx="43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as a function of wavelength for MG optimized for cold vs. thermal spectrum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83270" y="5648475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Cold – optimization centered on 4Å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 – optimization centered on 1Å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566" y="5439272"/>
            <a:ext cx="3959404" cy="2795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Thermal optimization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713617" y="3014066"/>
            <a:ext cx="2023642" cy="27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Thermal Optimization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861345" y="2660069"/>
            <a:ext cx="1956390" cy="27891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Tested at MG.CNCS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5303882" y="3292977"/>
            <a:ext cx="421556" cy="633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7300822" y="2938980"/>
            <a:ext cx="538718" cy="25218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90341" y="6466406"/>
            <a:ext cx="454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*F. </a:t>
            </a:r>
            <a:r>
              <a:rPr lang="en-US" dirty="0" err="1" smtClean="0"/>
              <a:t>Piscitelli</a:t>
            </a:r>
            <a:r>
              <a:rPr lang="en-US" dirty="0" smtClean="0"/>
              <a:t>, P. van </a:t>
            </a:r>
            <a:r>
              <a:rPr lang="en-US" dirty="0" err="1" smtClean="0"/>
              <a:t>Esch</a:t>
            </a:r>
            <a:r>
              <a:rPr lang="en-US" dirty="0" smtClean="0"/>
              <a:t>, 2013 JINST 8, </a:t>
            </a:r>
            <a:r>
              <a:rPr lang="is-IS" dirty="0" smtClean="0"/>
              <a:t>P04020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B10 Detectors as Alternative to He3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0934" y="1521974"/>
            <a:ext cx="299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crisis, demand vs. supply: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2110" y="4628359"/>
            <a:ext cx="381373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Challenge, but also a new opportunity: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addition to lower cost,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Improve rate performance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Improve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requirement for gas purification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high pressure gas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" y="1961168"/>
            <a:ext cx="4736270" cy="2383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3785" y="1419786"/>
            <a:ext cx="40218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other isotopes have capture reactions that allow thermal neutron detection. We use:</a:t>
            </a:r>
          </a:p>
          <a:p>
            <a:r>
              <a:rPr lang="en-US" baseline="30000" dirty="0" smtClean="0"/>
              <a:t>10</a:t>
            </a:r>
            <a:r>
              <a:rPr lang="en-US" i="1" dirty="0" smtClean="0"/>
              <a:t>B</a:t>
            </a:r>
            <a:r>
              <a:rPr lang="en-US" dirty="0" smtClean="0"/>
              <a:t> + </a:t>
            </a: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baseline="30000" dirty="0" smtClean="0">
                <a:sym typeface="Wingdings"/>
              </a:rPr>
              <a:t>7</a:t>
            </a:r>
            <a:r>
              <a:rPr lang="en-US" i="1" dirty="0" smtClean="0">
                <a:sym typeface="Wingdings"/>
              </a:rPr>
              <a:t>Li</a:t>
            </a:r>
            <a:r>
              <a:rPr lang="en-US" dirty="0" smtClean="0">
                <a:sym typeface="Wingdings"/>
              </a:rPr>
              <a:t> + </a:t>
            </a:r>
            <a:r>
              <a:rPr lang="en-US" i="1" dirty="0" smtClean="0">
                <a:sym typeface="Wingdings"/>
              </a:rPr>
              <a:t>α</a:t>
            </a:r>
            <a:r>
              <a:rPr lang="en-US" dirty="0" smtClean="0">
                <a:sym typeface="Wingdings"/>
              </a:rPr>
              <a:t> +  2.97</a:t>
            </a:r>
            <a:r>
              <a:rPr lang="en-US" i="1" dirty="0" smtClean="0">
                <a:sym typeface="Wingdings"/>
              </a:rPr>
              <a:t>MeV</a:t>
            </a:r>
          </a:p>
          <a:p>
            <a:r>
              <a:rPr lang="en-US" baseline="30000" dirty="0" smtClean="0">
                <a:sym typeface="Wingdings"/>
              </a:rPr>
              <a:t>NAT</a:t>
            </a:r>
            <a:r>
              <a:rPr lang="en-US" dirty="0" smtClean="0">
                <a:sym typeface="Wingdings"/>
              </a:rPr>
              <a:t>B contains </a:t>
            </a:r>
            <a:r>
              <a:rPr lang="en-US" dirty="0" smtClean="0">
                <a:sym typeface="Wingdings"/>
              </a:rPr>
              <a:t>~20% </a:t>
            </a:r>
            <a:r>
              <a:rPr lang="en-US" baseline="30000" dirty="0" smtClean="0">
                <a:sym typeface="Wingdings"/>
              </a:rPr>
              <a:t>10</a:t>
            </a:r>
            <a:r>
              <a:rPr lang="en-US" dirty="0" smtClean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 – a relatively inexpensive isotope.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/>
              <a:t>Still working with gas detectors, but now the converter is solid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6621018" y="4283140"/>
            <a:ext cx="2487031" cy="2414231"/>
            <a:chOff x="6621018" y="4247112"/>
            <a:chExt cx="2487031" cy="2414231"/>
          </a:xfrm>
        </p:grpSpPr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6643102" y="4305335"/>
              <a:ext cx="1548863" cy="2056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8208029" y="4309070"/>
              <a:ext cx="129479" cy="205630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8337509" y="4307041"/>
              <a:ext cx="691160" cy="205630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7848610" y="5579762"/>
              <a:ext cx="359420" cy="611684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8291745" y="6009744"/>
              <a:ext cx="321469" cy="32035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6857414" y="6107730"/>
              <a:ext cx="966639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B-10 </a:t>
              </a:r>
              <a:r>
                <a:rPr lang="en-US" sz="1400" dirty="0" smtClean="0"/>
                <a:t>film</a:t>
              </a:r>
            </a:p>
          </p:txBody>
        </p: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8236065" y="6380980"/>
              <a:ext cx="871984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 smtClean="0"/>
                <a:t>substrate</a:t>
              </a:r>
              <a:endParaRPr lang="en-US" sz="1400" dirty="0"/>
            </a:p>
          </p:txBody>
        </p:sp>
        <p:sp>
          <p:nvSpPr>
            <p:cNvPr id="20" name="TextBox 14"/>
            <p:cNvSpPr txBox="1">
              <a:spLocks noChangeArrowheads="1"/>
            </p:cNvSpPr>
            <p:nvPr/>
          </p:nvSpPr>
          <p:spPr bwMode="auto">
            <a:xfrm>
              <a:off x="6750258" y="4541686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7125305" y="4441227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conversion</a:t>
              </a:r>
            </a:p>
          </p:txBody>
        </p:sp>
        <p:cxnSp>
          <p:nvCxnSpPr>
            <p:cNvPr id="22" name="Straight Arrow Connector 21"/>
            <p:cNvCxnSpPr>
              <a:stCxn id="21" idx="2"/>
            </p:cNvCxnSpPr>
            <p:nvPr/>
          </p:nvCxnSpPr>
          <p:spPr bwMode="auto">
            <a:xfrm>
              <a:off x="7667784" y="4722512"/>
              <a:ext cx="488900" cy="107156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8259375" y="4773858"/>
              <a:ext cx="154037" cy="167432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7515979" y="4943522"/>
              <a:ext cx="743396" cy="747861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6621018" y="4247112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gas</a:t>
              </a:r>
            </a:p>
          </p:txBody>
        </p:sp>
        <p:sp>
          <p:nvSpPr>
            <p:cNvPr id="26" name="Explosion 2 25"/>
            <p:cNvSpPr>
              <a:spLocks noChangeArrowheads="1"/>
            </p:cNvSpPr>
            <p:nvPr/>
          </p:nvSpPr>
          <p:spPr bwMode="auto">
            <a:xfrm>
              <a:off x="8208029" y="4885479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8"/>
            <p:cNvSpPr txBox="1">
              <a:spLocks noChangeArrowheads="1"/>
            </p:cNvSpPr>
            <p:nvPr/>
          </p:nvSpPr>
          <p:spPr bwMode="auto">
            <a:xfrm>
              <a:off x="7135574" y="5209849"/>
              <a:ext cx="767578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 smtClean="0">
                  <a:solidFill>
                    <a:srgbClr val="FF0000"/>
                  </a:solidFill>
                </a:rPr>
                <a:t>7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Li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6762897" y="4953519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28"/>
            <p:cNvSpPr txBox="1">
              <a:spLocks noChangeArrowheads="1"/>
            </p:cNvSpPr>
            <p:nvPr/>
          </p:nvSpPr>
          <p:spPr bwMode="auto">
            <a:xfrm>
              <a:off x="8337509" y="4469719"/>
              <a:ext cx="767578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 smtClean="0">
                  <a:solidFill>
                    <a:srgbClr val="FF0000"/>
                  </a:solidFill>
                </a:rPr>
                <a:t>7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Li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208280" y="4269238"/>
            <a:ext cx="2128387" cy="2626496"/>
            <a:chOff x="4208280" y="4233210"/>
            <a:chExt cx="2128387" cy="2626496"/>
          </a:xfrm>
        </p:grpSpPr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4617648" y="4291433"/>
              <a:ext cx="1548863" cy="20563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182576" y="4293139"/>
              <a:ext cx="154091" cy="205630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7" name="Straight Arrow Connector 36"/>
            <p:cNvCxnSpPr>
              <a:stCxn id="39" idx="0"/>
            </p:cNvCxnSpPr>
            <p:nvPr/>
          </p:nvCxnSpPr>
          <p:spPr bwMode="auto">
            <a:xfrm flipV="1">
              <a:off x="5627936" y="5995843"/>
              <a:ext cx="638356" cy="368056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TextBox 10"/>
            <p:cNvSpPr txBox="1">
              <a:spLocks noChangeArrowheads="1"/>
            </p:cNvSpPr>
            <p:nvPr/>
          </p:nvSpPr>
          <p:spPr bwMode="auto">
            <a:xfrm>
              <a:off x="5256212" y="6363899"/>
              <a:ext cx="743447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p</a:t>
              </a:r>
              <a:r>
                <a:rPr lang="en-US" sz="1400" dirty="0" smtClean="0"/>
                <a:t>ressure vessel</a:t>
              </a:r>
              <a:endParaRPr lang="en-US" sz="1400" dirty="0"/>
            </a:p>
          </p:txBody>
        </p:sp>
        <p:sp>
          <p:nvSpPr>
            <p:cNvPr id="40" name="TextBox 14"/>
            <p:cNvSpPr txBox="1">
              <a:spLocks noChangeArrowheads="1"/>
            </p:cNvSpPr>
            <p:nvPr/>
          </p:nvSpPr>
          <p:spPr bwMode="auto">
            <a:xfrm>
              <a:off x="4701062" y="4773858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41" name="TextBox 15"/>
            <p:cNvSpPr txBox="1">
              <a:spLocks noChangeArrowheads="1"/>
            </p:cNvSpPr>
            <p:nvPr/>
          </p:nvSpPr>
          <p:spPr bwMode="auto">
            <a:xfrm>
              <a:off x="5182298" y="5657920"/>
              <a:ext cx="984213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conversion</a:t>
              </a:r>
            </a:p>
          </p:txBody>
        </p:sp>
        <p:cxnSp>
          <p:nvCxnSpPr>
            <p:cNvPr id="42" name="Straight Arrow Connector 41"/>
            <p:cNvCxnSpPr>
              <a:stCxn id="41" idx="0"/>
              <a:endCxn id="46" idx="2"/>
            </p:cNvCxnSpPr>
            <p:nvPr/>
          </p:nvCxnSpPr>
          <p:spPr bwMode="auto">
            <a:xfrm flipV="1">
              <a:off x="5674405" y="5287307"/>
              <a:ext cx="67517" cy="370613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5723661" y="4904823"/>
              <a:ext cx="339591" cy="340926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5154806" y="5247981"/>
              <a:ext cx="568855" cy="530275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4595563" y="4233210"/>
              <a:ext cx="890395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 smtClean="0"/>
                <a:t>3</a:t>
              </a:r>
              <a:r>
                <a:rPr lang="en-US" sz="1400" i="1" dirty="0" smtClean="0"/>
                <a:t>He</a:t>
              </a:r>
              <a:r>
                <a:rPr lang="en-US" sz="1400" dirty="0" smtClean="0"/>
                <a:t> gas</a:t>
              </a:r>
              <a:endParaRPr lang="en-US" sz="1400" dirty="0"/>
            </a:p>
          </p:txBody>
        </p:sp>
        <p:sp>
          <p:nvSpPr>
            <p:cNvPr id="46" name="Explosion 2 45"/>
            <p:cNvSpPr>
              <a:spLocks noChangeArrowheads="1"/>
            </p:cNvSpPr>
            <p:nvPr/>
          </p:nvSpPr>
          <p:spPr bwMode="auto">
            <a:xfrm>
              <a:off x="5672315" y="5189938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28"/>
            <p:cNvSpPr txBox="1">
              <a:spLocks noChangeArrowheads="1"/>
            </p:cNvSpPr>
            <p:nvPr/>
          </p:nvSpPr>
          <p:spPr bwMode="auto">
            <a:xfrm>
              <a:off x="4610929" y="5370394"/>
              <a:ext cx="767578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>
                  <a:solidFill>
                    <a:srgbClr val="FF0000"/>
                  </a:solidFill>
                </a:rPr>
                <a:t>3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H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p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28"/>
            <p:cNvSpPr txBox="1">
              <a:spLocks noChangeArrowheads="1"/>
            </p:cNvSpPr>
            <p:nvPr/>
          </p:nvSpPr>
          <p:spPr bwMode="auto">
            <a:xfrm>
              <a:off x="5232081" y="4815766"/>
              <a:ext cx="767578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baseline="30000" dirty="0">
                  <a:solidFill>
                    <a:srgbClr val="FF0000"/>
                  </a:solidFill>
                </a:rPr>
                <a:t>3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H</a:t>
              </a:r>
              <a:r>
                <a:rPr lang="en-US" sz="1400" dirty="0" smtClean="0">
                  <a:solidFill>
                    <a:srgbClr val="FF0000"/>
                  </a:solidFill>
                </a:rPr>
                <a:t> or </a:t>
              </a:r>
              <a:r>
                <a:rPr lang="en-US" sz="1400" i="1" dirty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p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463557" y="4293139"/>
              <a:ext cx="154091" cy="2056301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4208280" y="5233529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4685007" y="3990602"/>
            <a:ext cx="143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C0504D"/>
                </a:solidFill>
              </a:rPr>
              <a:t>3</a:t>
            </a:r>
            <a:r>
              <a:rPr lang="en-US" b="1" dirty="0" smtClean="0">
                <a:solidFill>
                  <a:srgbClr val="C0504D"/>
                </a:solidFill>
              </a:rPr>
              <a:t>He detector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55365" y="4005109"/>
            <a:ext cx="13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C0504D"/>
                </a:solidFill>
              </a:rPr>
              <a:t>10</a:t>
            </a:r>
            <a:r>
              <a:rPr lang="en-US" b="1" dirty="0" smtClean="0">
                <a:solidFill>
                  <a:srgbClr val="C0504D"/>
                </a:solidFill>
              </a:rPr>
              <a:t>B detector</a:t>
            </a:r>
            <a:endParaRPr lang="en-US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9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B10 Detectors as Alternative to He3</a:t>
            </a:r>
            <a:endParaRPr lang="en-US" dirty="0"/>
          </a:p>
        </p:txBody>
      </p:sp>
      <p:pic>
        <p:nvPicPr>
          <p:cNvPr id="45" name="Picture 44" descr="ILL-web-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2183" y="1671848"/>
            <a:ext cx="611406" cy="57762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422" y="36390"/>
            <a:ext cx="1410787" cy="50560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5177" y="1251499"/>
            <a:ext cx="2672209" cy="2820113"/>
            <a:chOff x="58895" y="1488263"/>
            <a:chExt cx="2672209" cy="2820113"/>
          </a:xfrm>
        </p:grpSpPr>
        <p:sp>
          <p:nvSpPr>
            <p:cNvPr id="77" name="Rectangle 4"/>
            <p:cNvSpPr>
              <a:spLocks noChangeArrowheads="1"/>
            </p:cNvSpPr>
            <p:nvPr/>
          </p:nvSpPr>
          <p:spPr bwMode="auto">
            <a:xfrm>
              <a:off x="1623823" y="1763190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Rectangle 4"/>
            <p:cNvSpPr>
              <a:spLocks noChangeArrowheads="1"/>
            </p:cNvSpPr>
            <p:nvPr/>
          </p:nvSpPr>
          <p:spPr bwMode="auto">
            <a:xfrm>
              <a:off x="1777859" y="1763190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1674392" y="1763190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flipV="1">
              <a:off x="1264403" y="3069157"/>
              <a:ext cx="359420" cy="611684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1" name="Straight Arrow Connector 80"/>
            <p:cNvCxnSpPr/>
            <p:nvPr/>
          </p:nvCxnSpPr>
          <p:spPr bwMode="auto">
            <a:xfrm flipH="1" flipV="1">
              <a:off x="1707538" y="3499139"/>
              <a:ext cx="321469" cy="32035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2" name="TextBox 9"/>
            <p:cNvSpPr txBox="1">
              <a:spLocks noChangeArrowheads="1"/>
            </p:cNvSpPr>
            <p:nvPr/>
          </p:nvSpPr>
          <p:spPr bwMode="auto">
            <a:xfrm>
              <a:off x="273207" y="3597125"/>
              <a:ext cx="966639" cy="71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B-10 </a:t>
              </a:r>
              <a:r>
                <a:rPr lang="en-US" sz="1400" dirty="0" smtClean="0"/>
                <a:t>film</a:t>
              </a:r>
            </a:p>
            <a:p>
              <a:pPr defTabSz="914400" eaLnBrk="1" hangingPunct="1"/>
              <a:r>
                <a:rPr lang="en-US" sz="1400" dirty="0" smtClean="0"/>
                <a:t>on both sides</a:t>
              </a:r>
              <a:endParaRPr lang="en-US" sz="1400" dirty="0"/>
            </a:p>
          </p:txBody>
        </p:sp>
        <p:sp>
          <p:nvSpPr>
            <p:cNvPr id="83" name="TextBox 10"/>
            <p:cNvSpPr txBox="1">
              <a:spLocks noChangeArrowheads="1"/>
            </p:cNvSpPr>
            <p:nvPr/>
          </p:nvSpPr>
          <p:spPr bwMode="auto">
            <a:xfrm>
              <a:off x="1572478" y="3852737"/>
              <a:ext cx="101686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Al substrate</a:t>
              </a:r>
            </a:p>
          </p:txBody>
        </p:sp>
        <p:sp>
          <p:nvSpPr>
            <p:cNvPr id="84" name="TextBox 14"/>
            <p:cNvSpPr txBox="1">
              <a:spLocks noChangeArrowheads="1"/>
            </p:cNvSpPr>
            <p:nvPr/>
          </p:nvSpPr>
          <p:spPr bwMode="auto">
            <a:xfrm>
              <a:off x="166051" y="2031081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85" name="TextBox 15"/>
            <p:cNvSpPr txBox="1">
              <a:spLocks noChangeArrowheads="1"/>
            </p:cNvSpPr>
            <p:nvPr/>
          </p:nvSpPr>
          <p:spPr bwMode="auto">
            <a:xfrm>
              <a:off x="541098" y="1930622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conversion</a:t>
              </a:r>
            </a:p>
          </p:txBody>
        </p:sp>
        <p:cxnSp>
          <p:nvCxnSpPr>
            <p:cNvPr id="86" name="Straight Arrow Connector 85"/>
            <p:cNvCxnSpPr>
              <a:stCxn id="85" idx="2"/>
            </p:cNvCxnSpPr>
            <p:nvPr/>
          </p:nvCxnSpPr>
          <p:spPr bwMode="auto">
            <a:xfrm>
              <a:off x="1083577" y="2211907"/>
              <a:ext cx="488900" cy="10715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1675168" y="2263253"/>
              <a:ext cx="154037" cy="16743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Straight Arrow Connector 87"/>
            <p:cNvCxnSpPr/>
            <p:nvPr/>
          </p:nvCxnSpPr>
          <p:spPr bwMode="auto">
            <a:xfrm flipH="1">
              <a:off x="931772" y="2432917"/>
              <a:ext cx="743396" cy="74786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9" name="TextBox 24"/>
            <p:cNvSpPr txBox="1">
              <a:spLocks noChangeArrowheads="1"/>
            </p:cNvSpPr>
            <p:nvPr/>
          </p:nvSpPr>
          <p:spPr bwMode="auto">
            <a:xfrm>
              <a:off x="58895" y="2888330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gas</a:t>
              </a:r>
            </a:p>
          </p:txBody>
        </p:sp>
        <p:sp>
          <p:nvSpPr>
            <p:cNvPr id="90" name="Explosion 2 25"/>
            <p:cNvSpPr>
              <a:spLocks noChangeArrowheads="1"/>
            </p:cNvSpPr>
            <p:nvPr/>
          </p:nvSpPr>
          <p:spPr bwMode="auto">
            <a:xfrm>
              <a:off x="1623822" y="2374874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TextBox 28"/>
            <p:cNvSpPr txBox="1">
              <a:spLocks noChangeArrowheads="1"/>
            </p:cNvSpPr>
            <p:nvPr/>
          </p:nvSpPr>
          <p:spPr bwMode="auto">
            <a:xfrm>
              <a:off x="380363" y="2566862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92" name="TextBox 29"/>
            <p:cNvSpPr txBox="1">
              <a:spLocks noChangeArrowheads="1"/>
            </p:cNvSpPr>
            <p:nvPr/>
          </p:nvSpPr>
          <p:spPr bwMode="auto">
            <a:xfrm>
              <a:off x="1773395" y="1977502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93" name="TextBox 24"/>
            <p:cNvSpPr txBox="1">
              <a:spLocks noChangeArrowheads="1"/>
            </p:cNvSpPr>
            <p:nvPr/>
          </p:nvSpPr>
          <p:spPr bwMode="auto">
            <a:xfrm>
              <a:off x="2029007" y="1488263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gas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178690" y="2442914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014066" y="1518563"/>
            <a:ext cx="3776204" cy="2316626"/>
            <a:chOff x="3656398" y="1774352"/>
            <a:chExt cx="3776204" cy="2316626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5114170" y="177435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268206" y="177435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164739" y="177435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>
              <a:stCxn id="17" idx="3"/>
            </p:cNvCxnSpPr>
            <p:nvPr/>
          </p:nvCxnSpPr>
          <p:spPr bwMode="auto">
            <a:xfrm flipV="1">
              <a:off x="6333026" y="2849265"/>
              <a:ext cx="410765" cy="99381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>
              <a:stCxn id="17" idx="0"/>
            </p:cNvCxnSpPr>
            <p:nvPr/>
          </p:nvCxnSpPr>
          <p:spPr bwMode="auto">
            <a:xfrm flipH="1" flipV="1">
              <a:off x="5801759" y="2849265"/>
              <a:ext cx="213986" cy="74590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5698464" y="3595171"/>
              <a:ext cx="634562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 smtClean="0"/>
                <a:t>Anode wires</a:t>
              </a:r>
              <a:endParaRPr lang="en-US" sz="1400" dirty="0"/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3656398" y="2042243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5165515" y="2274415"/>
              <a:ext cx="154037" cy="16743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4422119" y="2444079"/>
              <a:ext cx="743396" cy="74786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Explosion 2 25"/>
            <p:cNvSpPr>
              <a:spLocks noChangeArrowheads="1"/>
            </p:cNvSpPr>
            <p:nvPr/>
          </p:nvSpPr>
          <p:spPr bwMode="auto">
            <a:xfrm>
              <a:off x="5114169" y="238603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3870710" y="2578024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5263742" y="1988664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6127644" y="177435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6281680" y="177435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178213" y="177435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7175875" y="177435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7329911" y="177435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226444" y="1774352"/>
              <a:ext cx="154813" cy="176807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3669037" y="245407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5698464" y="263777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6743791" y="263777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05428" y="2415422"/>
            <a:ext cx="5336611" cy="5109712"/>
            <a:chOff x="3376705" y="2888330"/>
            <a:chExt cx="5336611" cy="5109712"/>
          </a:xfrm>
        </p:grpSpPr>
        <p:sp>
          <p:nvSpPr>
            <p:cNvPr id="102" name="Rectangle 4"/>
            <p:cNvSpPr>
              <a:spLocks noChangeArrowheads="1"/>
            </p:cNvSpPr>
            <p:nvPr/>
          </p:nvSpPr>
          <p:spPr bwMode="auto">
            <a:xfrm>
              <a:off x="5881808" y="3490636"/>
              <a:ext cx="45719" cy="380516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scene3d>
              <a:camera prst="orthographicFront">
                <a:rot lat="0" lon="0" rev="16800000"/>
              </a:camera>
              <a:lightRig rig="threePt" dir="t"/>
            </a:scene3d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899874" y="3487287"/>
              <a:ext cx="122049" cy="3929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TextBox 14"/>
            <p:cNvSpPr txBox="1">
              <a:spLocks noChangeArrowheads="1"/>
            </p:cNvSpPr>
            <p:nvPr/>
          </p:nvSpPr>
          <p:spPr bwMode="auto">
            <a:xfrm>
              <a:off x="4090536" y="4982158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 bwMode="auto">
            <a:xfrm flipV="1">
              <a:off x="5872129" y="5149814"/>
              <a:ext cx="255515" cy="231948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Arrow Connector 112"/>
            <p:cNvCxnSpPr/>
            <p:nvPr/>
          </p:nvCxnSpPr>
          <p:spPr bwMode="auto">
            <a:xfrm flipH="1">
              <a:off x="5698464" y="5383994"/>
              <a:ext cx="173666" cy="133945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5" name="Explosion 2 25"/>
            <p:cNvSpPr>
              <a:spLocks noChangeArrowheads="1"/>
            </p:cNvSpPr>
            <p:nvPr/>
          </p:nvSpPr>
          <p:spPr bwMode="auto">
            <a:xfrm>
              <a:off x="5820783" y="5325951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TextBox 28"/>
            <p:cNvSpPr txBox="1">
              <a:spLocks noChangeArrowheads="1"/>
            </p:cNvSpPr>
            <p:nvPr/>
          </p:nvSpPr>
          <p:spPr bwMode="auto">
            <a:xfrm>
              <a:off x="5902168" y="5362816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117" name="TextBox 29"/>
            <p:cNvSpPr txBox="1">
              <a:spLocks noChangeArrowheads="1"/>
            </p:cNvSpPr>
            <p:nvPr/>
          </p:nvSpPr>
          <p:spPr bwMode="auto">
            <a:xfrm>
              <a:off x="5806506" y="4804526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>
                  <a:solidFill>
                    <a:srgbClr val="FF0000"/>
                  </a:solidFill>
                </a:rPr>
                <a:t>fragment 2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3376705" y="5408669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3960769" y="5759636"/>
              <a:ext cx="631077" cy="145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4"/>
            <p:cNvSpPr>
              <a:spLocks noChangeArrowheads="1"/>
            </p:cNvSpPr>
            <p:nvPr/>
          </p:nvSpPr>
          <p:spPr bwMode="auto">
            <a:xfrm>
              <a:off x="5895497" y="4071953"/>
              <a:ext cx="45719" cy="380516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scene3d>
              <a:camera prst="orthographicFront">
                <a:rot lat="0" lon="0" rev="16800000"/>
              </a:camera>
              <a:lightRig rig="threePt" dir="t"/>
            </a:scene3d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5913563" y="4068604"/>
              <a:ext cx="122049" cy="3929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974458" y="6340953"/>
              <a:ext cx="631077" cy="145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4"/>
            <p:cNvSpPr>
              <a:spLocks noChangeArrowheads="1"/>
            </p:cNvSpPr>
            <p:nvPr/>
          </p:nvSpPr>
          <p:spPr bwMode="auto">
            <a:xfrm>
              <a:off x="5895497" y="2891679"/>
              <a:ext cx="45719" cy="3805161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scene3d>
              <a:camera prst="orthographicFront">
                <a:rot lat="0" lon="0" rev="16800000"/>
              </a:camera>
              <a:lightRig rig="threePt" dir="t"/>
            </a:scene3d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5913563" y="2888330"/>
              <a:ext cx="122049" cy="3929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974458" y="5160679"/>
              <a:ext cx="631077" cy="145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839006" y="5256980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319251" y="517888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773118" y="5116455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198352" y="5038561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6599063" y="4974017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076265" y="4876322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888115" y="5852428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368360" y="5774329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822227" y="5711903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6247461" y="5634009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6648172" y="5569465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125374" y="5471770"/>
              <a:ext cx="103291" cy="105836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Arrow Connector 146"/>
            <p:cNvCxnSpPr/>
            <p:nvPr/>
          </p:nvCxnSpPr>
          <p:spPr bwMode="auto">
            <a:xfrm flipH="1">
              <a:off x="7329911" y="5325951"/>
              <a:ext cx="644475" cy="145819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Arrow Connector 147"/>
            <p:cNvCxnSpPr/>
            <p:nvPr/>
          </p:nvCxnSpPr>
          <p:spPr bwMode="auto">
            <a:xfrm flipH="1" flipV="1">
              <a:off x="7228665" y="4899649"/>
              <a:ext cx="763782" cy="1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9" name="TextBox 10"/>
            <p:cNvSpPr txBox="1">
              <a:spLocks noChangeArrowheads="1"/>
            </p:cNvSpPr>
            <p:nvPr/>
          </p:nvSpPr>
          <p:spPr bwMode="auto">
            <a:xfrm>
              <a:off x="7974386" y="4868551"/>
              <a:ext cx="738930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 smtClean="0"/>
                <a:t>Anode wires</a:t>
              </a:r>
              <a:endParaRPr lang="en-US" sz="1400" dirty="0"/>
            </a:p>
          </p:txBody>
        </p:sp>
        <p:sp>
          <p:nvSpPr>
            <p:cNvPr id="150" name="TextBox 9"/>
            <p:cNvSpPr txBox="1">
              <a:spLocks noChangeArrowheads="1"/>
            </p:cNvSpPr>
            <p:nvPr/>
          </p:nvSpPr>
          <p:spPr bwMode="auto">
            <a:xfrm>
              <a:off x="3828044" y="4478210"/>
              <a:ext cx="966639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B-10 </a:t>
              </a:r>
              <a:r>
                <a:rPr lang="en-US" sz="1400" dirty="0" smtClean="0"/>
                <a:t>film</a:t>
              </a:r>
            </a:p>
            <a:p>
              <a:pPr defTabSz="914400" eaLnBrk="1" hangingPunct="1"/>
              <a:r>
                <a:rPr lang="en-US" sz="1400" dirty="0" smtClean="0"/>
                <a:t>on 1 side</a:t>
              </a:r>
              <a:endParaRPr lang="en-US" sz="1400" dirty="0"/>
            </a:p>
          </p:txBody>
        </p:sp>
        <p:cxnSp>
          <p:nvCxnSpPr>
            <p:cNvPr id="151" name="Straight Arrow Connector 150"/>
            <p:cNvCxnSpPr/>
            <p:nvPr/>
          </p:nvCxnSpPr>
          <p:spPr bwMode="auto">
            <a:xfrm>
              <a:off x="4582877" y="4744784"/>
              <a:ext cx="582639" cy="123767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52" name="TextBox 151"/>
          <p:cNvSpPr txBox="1"/>
          <p:nvPr/>
        </p:nvSpPr>
        <p:spPr>
          <a:xfrm>
            <a:off x="3092370" y="2769833"/>
            <a:ext cx="205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Multi-Grid:</a:t>
            </a:r>
          </a:p>
          <a:p>
            <a:r>
              <a:rPr lang="en-US" dirty="0" smtClean="0"/>
              <a:t>Multiple layers at normal incidence</a:t>
            </a:r>
            <a:endParaRPr lang="en-US" dirty="0"/>
          </a:p>
        </p:txBody>
      </p:sp>
      <p:cxnSp>
        <p:nvCxnSpPr>
          <p:cNvPr id="153" name="Straight Arrow Connector 152"/>
          <p:cNvCxnSpPr/>
          <p:nvPr/>
        </p:nvCxnSpPr>
        <p:spPr bwMode="auto">
          <a:xfrm flipV="1">
            <a:off x="1264403" y="2832393"/>
            <a:ext cx="359420" cy="61168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4" name="TextBox 153"/>
          <p:cNvSpPr txBox="1"/>
          <p:nvPr/>
        </p:nvSpPr>
        <p:spPr>
          <a:xfrm>
            <a:off x="92878" y="5335530"/>
            <a:ext cx="2472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Multi-Blade:</a:t>
            </a:r>
          </a:p>
          <a:p>
            <a:r>
              <a:rPr lang="en-US" dirty="0" smtClean="0"/>
              <a:t>Single layers at </a:t>
            </a:r>
            <a:r>
              <a:rPr lang="en-US" dirty="0" smtClean="0"/>
              <a:t>~5°</a:t>
            </a:r>
            <a:r>
              <a:rPr lang="en-US" dirty="0" smtClean="0"/>
              <a:t> incidence</a:t>
            </a:r>
            <a:endParaRPr lang="en-US" dirty="0"/>
          </a:p>
        </p:txBody>
      </p:sp>
      <p:grpSp>
        <p:nvGrpSpPr>
          <p:cNvPr id="166" name="Group 165"/>
          <p:cNvGrpSpPr/>
          <p:nvPr/>
        </p:nvGrpSpPr>
        <p:grpSpPr>
          <a:xfrm>
            <a:off x="6673089" y="3470533"/>
            <a:ext cx="2431680" cy="3058061"/>
            <a:chOff x="6681909" y="3680840"/>
            <a:chExt cx="2431680" cy="3058061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1909" y="3680840"/>
              <a:ext cx="2293547" cy="305806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156" name="Rectangle 155"/>
            <p:cNvSpPr/>
            <p:nvPr/>
          </p:nvSpPr>
          <p:spPr>
            <a:xfrm rot="5400000">
              <a:off x="8219855" y="5154232"/>
              <a:ext cx="8831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venir Book"/>
                  <a:cs typeface="Avenir Book"/>
                </a:rPr>
                <a:t>140mm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 rot="20964647">
              <a:off x="7592194" y="6352034"/>
              <a:ext cx="88928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venir Book"/>
                  <a:cs typeface="Avenir Book"/>
                </a:rPr>
                <a:t>100mm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59" name="Rectangle 83"/>
            <p:cNvSpPr>
              <a:spLocks noChangeArrowheads="1"/>
            </p:cNvSpPr>
            <p:nvPr/>
          </p:nvSpPr>
          <p:spPr bwMode="auto">
            <a:xfrm rot="2487096">
              <a:off x="8661616" y="6292746"/>
              <a:ext cx="4233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venir Book"/>
                  <a:cs typeface="Avenir Book"/>
                </a:rPr>
                <a:t>n</a:t>
              </a:r>
              <a:endParaRPr lang="en-US" sz="1600" b="1" dirty="0">
                <a:solidFill>
                  <a:srgbClr val="FF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7311080" y="4387980"/>
              <a:ext cx="1144675" cy="1817804"/>
            </a:xfrm>
            <a:custGeom>
              <a:avLst/>
              <a:gdLst>
                <a:gd name="connsiteX0" fmla="*/ 0 w 1676400"/>
                <a:gd name="connsiteY0" fmla="*/ 0 h 2578100"/>
                <a:gd name="connsiteX1" fmla="*/ 1676400 w 1676400"/>
                <a:gd name="connsiteY1" fmla="*/ 82550 h 2578100"/>
                <a:gd name="connsiteX2" fmla="*/ 1479550 w 1676400"/>
                <a:gd name="connsiteY2" fmla="*/ 2330450 h 2578100"/>
                <a:gd name="connsiteX3" fmla="*/ 31750 w 1676400"/>
                <a:gd name="connsiteY3" fmla="*/ 2578100 h 2578100"/>
                <a:gd name="connsiteX4" fmla="*/ 0 w 1676400"/>
                <a:gd name="connsiteY4" fmla="*/ 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0" h="2578100">
                  <a:moveTo>
                    <a:pt x="0" y="0"/>
                  </a:moveTo>
                  <a:lnTo>
                    <a:pt x="1676400" y="82550"/>
                  </a:lnTo>
                  <a:lnTo>
                    <a:pt x="1479550" y="2330450"/>
                  </a:lnTo>
                  <a:lnTo>
                    <a:pt x="31750" y="2578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7964320" y="5493301"/>
              <a:ext cx="1149269" cy="96872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TextBox 166"/>
          <p:cNvSpPr txBox="1"/>
          <p:nvPr/>
        </p:nvSpPr>
        <p:spPr>
          <a:xfrm>
            <a:off x="5899988" y="5216135"/>
            <a:ext cx="1787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Multi-Blade </a:t>
            </a:r>
          </a:p>
          <a:p>
            <a:r>
              <a:rPr lang="en-US" dirty="0" err="1"/>
              <a:t>reflectometry</a:t>
            </a:r>
            <a:endParaRPr lang="en-US" dirty="0"/>
          </a:p>
          <a:p>
            <a:r>
              <a:rPr lang="en-US" dirty="0" smtClean="0"/>
              <a:t>demonstrator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450293" y="5886100"/>
            <a:ext cx="4801314" cy="461665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Many other geometries are possible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899988" y="6437858"/>
            <a:ext cx="324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F.Piscitelli</a:t>
            </a:r>
            <a:r>
              <a:rPr lang="en-US" sz="1600" dirty="0" smtClean="0"/>
              <a:t>, JINST </a:t>
            </a:r>
            <a:r>
              <a:rPr lang="is-IS" sz="1600" dirty="0"/>
              <a:t>12, P03013 (2017)</a:t>
            </a:r>
            <a:endParaRPr lang="en-US" sz="1600" dirty="0"/>
          </a:p>
        </p:txBody>
      </p:sp>
      <p:sp>
        <p:nvSpPr>
          <p:cNvPr id="174" name="TextBox 173"/>
          <p:cNvSpPr txBox="1"/>
          <p:nvPr/>
        </p:nvSpPr>
        <p:spPr>
          <a:xfrm>
            <a:off x="210724" y="6347765"/>
            <a:ext cx="548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See presentations J. Lacy ThB1-2 and G. Nowak ThB1-3</a:t>
            </a:r>
            <a:endParaRPr lang="en-US" b="1" u="sng" dirty="0"/>
          </a:p>
        </p:txBody>
      </p:sp>
      <p:pic>
        <p:nvPicPr>
          <p:cNvPr id="44" name="Picture 43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1950833" y="2216991"/>
            <a:ext cx="152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~5% efficiency</a:t>
            </a:r>
          </a:p>
          <a:p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 smtClean="0">
                <a:solidFill>
                  <a:schemeClr val="accent2"/>
                </a:solidFill>
              </a:rPr>
              <a:t>n 1 layer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0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4" grpId="0"/>
      <p:bldP spid="167" grpId="0"/>
      <p:bldP spid="172" grpId="0" animBg="1"/>
      <p:bldP spid="173" grpId="0"/>
      <p:bldP spid="174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Multi-Grid: How it Works</a:t>
            </a:r>
            <a:endParaRPr lang="en-US" dirty="0"/>
          </a:p>
        </p:txBody>
      </p:sp>
      <p:pic>
        <p:nvPicPr>
          <p:cNvPr id="47" name="Picture 46" descr="ILL-web-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8" name="Picture 47" descr="photo 2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75" y="3042727"/>
            <a:ext cx="2965702" cy="223656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>
            <a:off x="5443911" y="318674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82091" y="3397387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5267549" y="3534447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93109" y="5332928"/>
            <a:ext cx="4320480" cy="14773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Calibri"/>
              </a:rPr>
              <a:t>Low cost for large area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Modular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Many layers </a:t>
            </a:r>
            <a:r>
              <a:rPr lang="en-US" dirty="0" smtClean="0">
                <a:solidFill>
                  <a:srgbClr val="008000"/>
                </a:solidFill>
                <a:latin typeface="Calibri"/>
              </a:rPr>
              <a:t>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No need for resistive readout – low gain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342" y="6191458"/>
            <a:ext cx="1859865" cy="666542"/>
          </a:xfrm>
          <a:prstGeom prst="rect">
            <a:avLst/>
          </a:prstGeom>
        </p:spPr>
      </p:pic>
      <p:pic>
        <p:nvPicPr>
          <p:cNvPr id="55" name="Picture 54" descr="DSCF0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94" y="1168663"/>
            <a:ext cx="2677072" cy="1869488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4084934" y="1777781"/>
            <a:ext cx="997639" cy="17283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14"/>
          <p:cNvSpPr txBox="1">
            <a:spLocks noChangeArrowheads="1"/>
          </p:cNvSpPr>
          <p:nvPr/>
        </p:nvSpPr>
        <p:spPr bwMode="auto">
          <a:xfrm>
            <a:off x="3863918" y="1299241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4084934" y="1318739"/>
            <a:ext cx="997639" cy="17283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42110" y="1458015"/>
            <a:ext cx="3390408" cy="4256806"/>
            <a:chOff x="450859" y="1926249"/>
            <a:chExt cx="3390408" cy="4256806"/>
          </a:xfrm>
        </p:grpSpPr>
        <p:sp>
          <p:nvSpPr>
            <p:cNvPr id="17" name="Parallelogram 16"/>
            <p:cNvSpPr/>
            <p:nvPr/>
          </p:nvSpPr>
          <p:spPr>
            <a:xfrm rot="5400000" flipV="1">
              <a:off x="225368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flipH="1" flipV="1">
              <a:off x="771183" y="4629241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flipH="1" flipV="1">
              <a:off x="771184" y="5862736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rot="5400000" flipV="1">
              <a:off x="225367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flipH="1" flipV="1">
              <a:off x="771182" y="3390692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 rot="5400000" flipV="1">
              <a:off x="225366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H="1" flipV="1">
              <a:off x="771181" y="2157197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450859" y="1926249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50859" y="3159357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57200" y="4445170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arallelogram 26"/>
            <p:cNvSpPr/>
            <p:nvPr/>
          </p:nvSpPr>
          <p:spPr>
            <a:xfrm rot="5400000" flipV="1">
              <a:off x="944512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/>
          </p:nvSpPr>
          <p:spPr>
            <a:xfrm rot="5400000" flipV="1">
              <a:off x="944511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/>
          </p:nvSpPr>
          <p:spPr>
            <a:xfrm rot="5400000" flipV="1">
              <a:off x="944510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1211984" y="1926249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211984" y="3159357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218325" y="4445170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/>
            <p:cNvSpPr/>
            <p:nvPr/>
          </p:nvSpPr>
          <p:spPr>
            <a:xfrm rot="5400000" flipV="1">
              <a:off x="1679181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arallelogram 33"/>
            <p:cNvSpPr/>
            <p:nvPr/>
          </p:nvSpPr>
          <p:spPr>
            <a:xfrm rot="5400000" flipV="1">
              <a:off x="1679180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arallelogram 34"/>
            <p:cNvSpPr/>
            <p:nvPr/>
          </p:nvSpPr>
          <p:spPr>
            <a:xfrm rot="5400000" flipV="1">
              <a:off x="1679179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920634" y="2246202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920633" y="3595561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920634" y="4833532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38"/>
            <p:cNvSpPr/>
            <p:nvPr/>
          </p:nvSpPr>
          <p:spPr>
            <a:xfrm rot="5400000" flipV="1">
              <a:off x="2440306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arallelogram 39"/>
            <p:cNvSpPr/>
            <p:nvPr/>
          </p:nvSpPr>
          <p:spPr>
            <a:xfrm rot="5400000" flipV="1">
              <a:off x="2440305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arallelogram 40"/>
            <p:cNvSpPr/>
            <p:nvPr/>
          </p:nvSpPr>
          <p:spPr>
            <a:xfrm rot="5400000" flipV="1">
              <a:off x="2440304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49702" y="2685484"/>
            <a:ext cx="1112733" cy="0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9702" y="3501528"/>
            <a:ext cx="1112733" cy="0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49702" y="2830759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928" y="5979259"/>
            <a:ext cx="334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Introduced at ILL, jointly developed by ILL and ESS under CRISP project,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now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under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BrightnESS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5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4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705" y="1616943"/>
            <a:ext cx="3956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Application of Multi-Grid: Time</a:t>
            </a:r>
            <a:r>
              <a:rPr lang="en-US" dirty="0"/>
              <a:t>-of-Flight Spectrometers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07119" y="3707678"/>
            <a:ext cx="3536311" cy="2846439"/>
            <a:chOff x="1407119" y="3707678"/>
            <a:chExt cx="3536311" cy="2846439"/>
          </a:xfrm>
        </p:grpSpPr>
        <p:grpSp>
          <p:nvGrpSpPr>
            <p:cNvPr id="33" name="Group 32"/>
            <p:cNvGrpSpPr/>
            <p:nvPr/>
          </p:nvGrpSpPr>
          <p:grpSpPr>
            <a:xfrm>
              <a:off x="1611519" y="3707678"/>
              <a:ext cx="3331911" cy="2846439"/>
              <a:chOff x="5080324" y="523395"/>
              <a:chExt cx="3331911" cy="2846439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V="1">
                <a:off x="5080324" y="1666075"/>
                <a:ext cx="1328341" cy="2330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561065" y="1095182"/>
                <a:ext cx="1455593" cy="57089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n 35"/>
              <p:cNvSpPr/>
              <p:nvPr/>
            </p:nvSpPr>
            <p:spPr>
              <a:xfrm>
                <a:off x="6408665" y="1491313"/>
                <a:ext cx="152400" cy="372828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088256" y="523395"/>
                <a:ext cx="2323979" cy="2846439"/>
                <a:chOff x="6589892" y="493809"/>
                <a:chExt cx="2323979" cy="2846439"/>
              </a:xfrm>
            </p:grpSpPr>
            <p:sp>
              <p:nvSpPr>
                <p:cNvPr id="40" name="Arc 39"/>
                <p:cNvSpPr/>
                <p:nvPr/>
              </p:nvSpPr>
              <p:spPr>
                <a:xfrm>
                  <a:off x="6589892" y="493809"/>
                  <a:ext cx="2323979" cy="234453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>
                  <a:off x="6589892" y="995717"/>
                  <a:ext cx="2323979" cy="234453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Connector 41"/>
                <p:cNvCxnSpPr>
                  <a:stCxn id="41" idx="0"/>
                  <a:endCxn id="40" idx="0"/>
                </p:cNvCxnSpPr>
                <p:nvPr/>
              </p:nvCxnSpPr>
              <p:spPr>
                <a:xfrm flipV="1">
                  <a:off x="7751881" y="493809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8055759" y="550255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8719929" y="1024358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8336332" y="639080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8558645" y="820926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8913871" y="1613187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836451" y="1240359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/>
              <p:cNvSpPr txBox="1"/>
              <p:nvPr/>
            </p:nvSpPr>
            <p:spPr>
              <a:xfrm>
                <a:off x="5080324" y="1269945"/>
                <a:ext cx="879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504D"/>
                    </a:solidFill>
                  </a:rPr>
                  <a:t>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i</a:t>
                </a:r>
                <a:r>
                  <a:rPr lang="en-US" dirty="0" smtClean="0"/>
                  <a:t>, Q</a:t>
                </a:r>
                <a:r>
                  <a:rPr lang="en-US" baseline="-25000" dirty="0" smtClean="0"/>
                  <a:t>i</a:t>
                </a:r>
                <a:endParaRPr lang="en-US" baseline="-250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35671" y="1504711"/>
                <a:ext cx="879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504D"/>
                    </a:solidFill>
                  </a:rPr>
                  <a:t>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-25000" dirty="0" err="1"/>
                  <a:t>f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Q</a:t>
                </a:r>
                <a:r>
                  <a:rPr lang="en-US" baseline="-25000" dirty="0" err="1"/>
                  <a:t>f</a:t>
                </a:r>
                <a:endParaRPr lang="en-US" baseline="-25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407119" y="4172401"/>
              <a:ext cx="153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Incident beam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9468" y="5003924"/>
              <a:ext cx="874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16846" y="4819258"/>
            <a:ext cx="27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27" name="Picture 26" descr="07_27_V_1p55me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5722808" y="5130898"/>
            <a:ext cx="3095643" cy="1530485"/>
          </a:xfrm>
          <a:prstGeom prst="rect">
            <a:avLst/>
          </a:prstGeom>
        </p:spPr>
      </p:pic>
      <p:pic>
        <p:nvPicPr>
          <p:cNvPr id="11" name="Picture 10" descr="Mon_spec_exampl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012" r="8554"/>
          <a:stretch/>
        </p:blipFill>
        <p:spPr>
          <a:xfrm>
            <a:off x="275092" y="5130898"/>
            <a:ext cx="2672853" cy="1727101"/>
          </a:xfrm>
          <a:prstGeom prst="rect">
            <a:avLst/>
          </a:prstGeom>
        </p:spPr>
      </p:pic>
      <p:pic>
        <p:nvPicPr>
          <p:cNvPr id="31" name="Picture 30" descr="He3_image_1802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5074066" y="3526276"/>
            <a:ext cx="3564095" cy="12138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201334" y="3144011"/>
            <a:ext cx="19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image</a:t>
            </a:r>
            <a:endParaRPr lang="en-US" dirty="0"/>
          </a:p>
        </p:txBody>
      </p:sp>
      <p:pic>
        <p:nvPicPr>
          <p:cNvPr id="28" name="Picture 8" descr="in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34" y="1181725"/>
            <a:ext cx="2953277" cy="19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1334" y="1181725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IN5 at ILL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/>
              <a:t>Time-of-Flight </a:t>
            </a:r>
            <a:r>
              <a:rPr lang="en-US" dirty="0" smtClean="0"/>
              <a:t>Spectrometers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64684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56963"/>
              </p:ext>
            </p:extLst>
          </p:nvPr>
        </p:nvGraphicFramePr>
        <p:xfrm>
          <a:off x="0" y="4089864"/>
          <a:ext cx="3672408" cy="214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41"/>
                <a:gridCol w="851551"/>
                <a:gridCol w="848208"/>
                <a:gridCol w="848208"/>
              </a:tblGrid>
              <a:tr h="4100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VOR</a:t>
                      </a: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– detector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98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height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2.2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 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 m</a:t>
                      </a:r>
                      <a:r>
                        <a:rPr lang="en-US" sz="1600" baseline="30000" dirty="0" smtClean="0"/>
                        <a:t>2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37 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 </a:t>
                      </a:r>
                      <a:r>
                        <a:rPr lang="en-US" sz="1600" baseline="0" dirty="0" smtClean="0"/>
                        <a:t>*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6-10-07 at 14.03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3652748" y="2276872"/>
            <a:ext cx="5491252" cy="4389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24328" y="2805286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3368" y="381339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95936" y="489351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04" y="1807656"/>
            <a:ext cx="35452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First </a:t>
            </a:r>
            <a:r>
              <a:rPr lang="en-US" dirty="0" smtClean="0"/>
              <a:t>15 </a:t>
            </a:r>
            <a:r>
              <a:rPr lang="en-US" dirty="0" smtClean="0"/>
              <a:t>instruments chosen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ToF</a:t>
            </a:r>
            <a:r>
              <a:rPr lang="en-US" dirty="0" smtClean="0"/>
              <a:t> spectrometers for 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CSPEC and T-REX – design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VOR – accepted proposal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C0504D"/>
                </a:solidFill>
              </a:rPr>
              <a:t>Multi-Grid</a:t>
            </a:r>
            <a:r>
              <a:rPr lang="en-US" dirty="0" smtClean="0"/>
              <a:t> as </a:t>
            </a:r>
            <a:r>
              <a:rPr lang="en-US" b="1" dirty="0" smtClean="0">
                <a:solidFill>
                  <a:srgbClr val="C0504D"/>
                </a:solidFill>
              </a:rPr>
              <a:t>baseline</a:t>
            </a:r>
            <a:r>
              <a:rPr lang="en-US" dirty="0" smtClean="0"/>
              <a:t> detector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348" y="6165304"/>
            <a:ext cx="1165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*as proposed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3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CSPEC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8" y="2844102"/>
            <a:ext cx="4358326" cy="392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83" y="2844102"/>
            <a:ext cx="4104070" cy="392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666876"/>
            <a:ext cx="849312" cy="84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55497"/>
            <a:ext cx="857967" cy="860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30439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spectrometer</a:t>
            </a:r>
          </a:p>
          <a:p>
            <a:r>
              <a:rPr lang="en-US" dirty="0" smtClean="0"/>
              <a:t>0.2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20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29m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5° to 135°</a:t>
            </a:r>
          </a:p>
          <a:p>
            <a:r>
              <a:rPr lang="en-US" dirty="0" smtClean="0"/>
              <a:t>Vertical coverage -25° to 25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33638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64165</TotalTime>
  <Words>2254</Words>
  <Application>Microsoft Macintosh PowerPoint</Application>
  <PresentationFormat>On-screen Show (4:3)</PresentationFormat>
  <Paragraphs>463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1_Office Theme</vt:lpstr>
      <vt:lpstr>2_Office Theme</vt:lpstr>
      <vt:lpstr>3_Office Theme</vt:lpstr>
      <vt:lpstr>4_Office Theme</vt:lpstr>
      <vt:lpstr>5_Office Theme</vt:lpstr>
      <vt:lpstr>Equation</vt:lpstr>
      <vt:lpstr>Multi-Grid: the New Generation Large-Area Detector for Neutron Scattering Science</vt:lpstr>
      <vt:lpstr>Outline</vt:lpstr>
      <vt:lpstr>Acknowledgements and Publications</vt:lpstr>
      <vt:lpstr>B10 Detectors as Alternative to He3</vt:lpstr>
      <vt:lpstr>B10 Detectors as Alternative to He3</vt:lpstr>
      <vt:lpstr>Multi-Grid: How it Works</vt:lpstr>
      <vt:lpstr>Application of Multi-Grid: Time-of-Flight Spectrometers</vt:lpstr>
      <vt:lpstr>Time-of-Flight Spectrometers at ESS</vt:lpstr>
      <vt:lpstr>CSPEC at ESS</vt:lpstr>
      <vt:lpstr>T-REX at ESS</vt:lpstr>
      <vt:lpstr>Multi-Grid Prototypes for Characterization</vt:lpstr>
      <vt:lpstr>Efficiency measurement at Test Beam</vt:lpstr>
      <vt:lpstr>Source Measurements</vt:lpstr>
      <vt:lpstr>First Multi-Grid tested on an Instrument</vt:lpstr>
      <vt:lpstr>Intrinsic background</vt:lpstr>
      <vt:lpstr>γ Sensitivity Investigated</vt:lpstr>
      <vt:lpstr>IN5 Demonstrator – Large-Scale </vt:lpstr>
      <vt:lpstr>10B4C coating facility in Linköping</vt:lpstr>
      <vt:lpstr>New grid design at ILL</vt:lpstr>
      <vt:lpstr>Gas pressure study at ILL</vt:lpstr>
      <vt:lpstr>Test on CNCS, Cold Neutron Chopper Spectrometer</vt:lpstr>
      <vt:lpstr>Design and Construction of MG.CNCS</vt:lpstr>
      <vt:lpstr>Multi-Grid installed at CNCS</vt:lpstr>
      <vt:lpstr>Methods Used for Tests</vt:lpstr>
      <vt:lpstr>Elastic Energy Resolution</vt:lpstr>
      <vt:lpstr>Efficiency</vt:lpstr>
      <vt:lpstr>Single Crystal Reflection</vt:lpstr>
      <vt:lpstr>Single Crystal Reflection</vt:lpstr>
      <vt:lpstr> </vt:lpstr>
      <vt:lpstr>Conclusion</vt:lpstr>
      <vt:lpstr> Extra slides</vt:lpstr>
      <vt:lpstr>Time-of-Flight Spectrum</vt:lpstr>
      <vt:lpstr>Energy Reconstruction</vt:lpstr>
      <vt:lpstr>10B4C coatings</vt:lpstr>
      <vt:lpstr>Single Crystal Reflection</vt:lpstr>
      <vt:lpstr>Aluminium Bragg Edge</vt:lpstr>
      <vt:lpstr>Efficiency Optimizations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ESS User</cp:lastModifiedBy>
  <cp:revision>223</cp:revision>
  <dcterms:created xsi:type="dcterms:W3CDTF">2017-02-12T18:14:37Z</dcterms:created>
  <dcterms:modified xsi:type="dcterms:W3CDTF">2017-07-12T14:42:09Z</dcterms:modified>
</cp:coreProperties>
</file>