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288" r:id="rId4"/>
    <p:sldId id="286" r:id="rId5"/>
    <p:sldId id="272" r:id="rId6"/>
    <p:sldId id="273" r:id="rId7"/>
    <p:sldId id="265" r:id="rId8"/>
    <p:sldId id="260" r:id="rId9"/>
    <p:sldId id="269" r:id="rId10"/>
    <p:sldId id="282" r:id="rId11"/>
    <p:sldId id="280" r:id="rId12"/>
    <p:sldId id="281" r:id="rId13"/>
    <p:sldId id="284" r:id="rId14"/>
    <p:sldId id="287" r:id="rId15"/>
    <p:sldId id="289" r:id="rId16"/>
    <p:sldId id="290" r:id="rId17"/>
    <p:sldId id="274" r:id="rId18"/>
    <p:sldId id="277" r:id="rId19"/>
    <p:sldId id="278" r:id="rId20"/>
    <p:sldId id="276" r:id="rId21"/>
    <p:sldId id="283" r:id="rId22"/>
    <p:sldId id="285" r:id="rId2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37" autoAdjust="0"/>
  </p:normalViewPr>
  <p:slideViewPr>
    <p:cSldViewPr>
      <p:cViewPr varScale="1">
        <p:scale>
          <a:sx n="84" d="100"/>
          <a:sy n="84" d="100"/>
        </p:scale>
        <p:origin x="-125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E2AB0AB-72B6-417C-A946-D7C4F4248646}" type="datetimeFigureOut">
              <a:rPr lang="en-US" smtClean="0"/>
              <a:t>6/26/2017</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004BF40-B746-48FE-BE10-5967B400B1BE}" type="slidenum">
              <a:rPr lang="en-US" smtClean="0"/>
              <a:t>‹#›</a:t>
            </a:fld>
            <a:endParaRPr lang="en-US"/>
          </a:p>
        </p:txBody>
      </p:sp>
    </p:spTree>
    <p:extLst>
      <p:ext uri="{BB962C8B-B14F-4D97-AF65-F5344CB8AC3E}">
        <p14:creationId xmlns:p14="http://schemas.microsoft.com/office/powerpoint/2010/main" val="100630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09F57FC-B3FF-4DF2-9417-962901C07B3B}" type="datetimeFigureOut">
              <a:rPr lang="sv-SE" smtClean="0"/>
              <a:t>2017-06-26</a:t>
            </a:fld>
            <a:endParaRPr lang="sv-SE"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Accelerator PSS will interface four subsystems of RFQ.</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substation.</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klystron gallery.</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LLRF.</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Waveguide.</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22485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153263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26/06/2017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26/06/2017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26/06/2017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26/06/2017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26/06/2017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smtClean="0"/>
              <a:t>SPK RFPS </a:t>
            </a:r>
            <a:r>
              <a:rPr lang="en-GB" sz="4000" dirty="0" smtClean="0"/>
              <a:t>Interfaces</a:t>
            </a:r>
            <a:br>
              <a:rPr lang="en-GB" sz="4000" dirty="0" smtClean="0"/>
            </a:br>
            <a:r>
              <a:rPr lang="en-GB" sz="2700" dirty="0" smtClean="0"/>
              <a:t>Mini PDR - </a:t>
            </a:r>
            <a:r>
              <a:rPr lang="en-GB" sz="2700" dirty="0" smtClean="0"/>
              <a:t>June 2017</a:t>
            </a:r>
            <a:endParaRPr lang="en-GB" sz="270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Paulo </a:t>
            </a:r>
            <a:r>
              <a:rPr lang="en-GB" sz="2000" dirty="0" smtClean="0">
                <a:solidFill>
                  <a:schemeClr val="bg1"/>
                </a:solidFill>
              </a:rPr>
              <a:t>Torri</a:t>
            </a:r>
          </a:p>
          <a:p>
            <a:r>
              <a:rPr lang="en-GB" sz="2000" dirty="0" smtClean="0">
                <a:solidFill>
                  <a:schemeClr val="bg1"/>
                </a:solidFill>
              </a:rPr>
              <a:t>Carlos Martins</a:t>
            </a:r>
          </a:p>
          <a:p>
            <a:r>
              <a:rPr lang="en-GB" sz="2000" dirty="0">
                <a:solidFill>
                  <a:schemeClr val="bg1"/>
                </a:solidFill>
              </a:rPr>
              <a:t>Rutambhara Yogi</a:t>
            </a:r>
            <a:endParaRPr lang="en-GB"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26</a:t>
            </a:r>
            <a:r>
              <a:rPr lang="en-GB" sz="1400" baseline="30000" dirty="0" smtClean="0">
                <a:solidFill>
                  <a:srgbClr val="FFFFFF"/>
                </a:solidFill>
              </a:rPr>
              <a:t>th</a:t>
            </a:r>
            <a:r>
              <a:rPr lang="en-GB" sz="1400" dirty="0" smtClean="0">
                <a:solidFill>
                  <a:srgbClr val="FFFFFF"/>
                </a:solidFill>
              </a:rPr>
              <a:t> June2017</a:t>
            </a: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MPS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5744602" y="4797152"/>
            <a:ext cx="936104"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004048" y="5805264"/>
            <a:ext cx="2880320" cy="646331"/>
          </a:xfrm>
          <a:prstGeom prst="rect">
            <a:avLst/>
          </a:prstGeom>
          <a:noFill/>
        </p:spPr>
        <p:txBody>
          <a:bodyPr wrap="square" rtlCol="0">
            <a:spAutoFit/>
          </a:bodyPr>
          <a:lstStyle/>
          <a:p>
            <a:pPr lvl="0"/>
            <a:r>
              <a:rPr lang="en-GB" dirty="0">
                <a:solidFill>
                  <a:srgbClr val="FF0000"/>
                </a:solidFill>
              </a:rPr>
              <a:t>MPS (RF LPS_FAULT signal)</a:t>
            </a:r>
            <a:endParaRPr lang="en-US" dirty="0">
              <a:solidFill>
                <a:srgbClr val="FF0000"/>
              </a:solidFill>
            </a:endParaRPr>
          </a:p>
          <a:p>
            <a:endParaRPr lang="en-US" dirty="0"/>
          </a:p>
        </p:txBody>
      </p:sp>
    </p:spTree>
    <p:extLst>
      <p:ext uri="{BB962C8B-B14F-4D97-AF65-F5344CB8AC3E}">
        <p14:creationId xmlns:p14="http://schemas.microsoft.com/office/powerpoint/2010/main" val="61162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ICS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11</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3707904" y="4725144"/>
            <a:ext cx="936104"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067944" y="3512930"/>
            <a:ext cx="936104"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076056" y="4797152"/>
            <a:ext cx="936104"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82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LLRF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12</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nut 5"/>
          <p:cNvSpPr/>
          <p:nvPr/>
        </p:nvSpPr>
        <p:spPr>
          <a:xfrm>
            <a:off x="2771800" y="2564904"/>
            <a:ext cx="720080"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25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LLRF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13</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3171"/>
            <a:ext cx="5174902" cy="526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6136" y="3068960"/>
            <a:ext cx="3168352" cy="646331"/>
          </a:xfrm>
          <a:prstGeom prst="rect">
            <a:avLst/>
          </a:prstGeom>
          <a:noFill/>
        </p:spPr>
        <p:txBody>
          <a:bodyPr wrap="square" rtlCol="0">
            <a:spAutoFit/>
          </a:bodyPr>
          <a:lstStyle/>
          <a:p>
            <a:pPr marL="285750" indent="-285750">
              <a:buFontTx/>
              <a:buChar char="-"/>
            </a:pPr>
            <a:r>
              <a:rPr lang="en-US" dirty="0" smtClean="0"/>
              <a:t>RF Cable in between RF rack and RFPS: </a:t>
            </a:r>
            <a:r>
              <a:rPr lang="en-US" dirty="0" smtClean="0"/>
              <a:t>WP 8</a:t>
            </a:r>
            <a:endParaRPr lang="en-US" dirty="0" smtClean="0"/>
          </a:p>
        </p:txBody>
      </p:sp>
    </p:spTree>
    <p:extLst>
      <p:ext uri="{BB962C8B-B14F-4D97-AF65-F5344CB8AC3E}">
        <p14:creationId xmlns:p14="http://schemas.microsoft.com/office/powerpoint/2010/main" val="2011365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RFDS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14</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nut 5"/>
          <p:cNvSpPr/>
          <p:nvPr/>
        </p:nvSpPr>
        <p:spPr>
          <a:xfrm>
            <a:off x="7380312" y="2852936"/>
            <a:ext cx="360040" cy="36004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16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114183" y="173421"/>
            <a:ext cx="7598950" cy="10720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RFPS for spokes in </a:t>
            </a:r>
            <a:r>
              <a:rPr lang="en-US" sz="2500" dirty="0">
                <a:solidFill>
                  <a:schemeClr val="bg1"/>
                </a:solidFill>
                <a:latin typeface="Aharoni" panose="02010803020104030203" pitchFamily="2" charset="-79"/>
                <a:cs typeface="Aharoni" panose="02010803020104030203" pitchFamily="2" charset="-79"/>
              </a:rPr>
              <a:t>G02 </a:t>
            </a:r>
            <a:r>
              <a:rPr lang="en-US" sz="2500" dirty="0" smtClean="0">
                <a:solidFill>
                  <a:schemeClr val="bg1"/>
                </a:solidFill>
                <a:latin typeface="Aharoni" panose="02010803020104030203" pitchFamily="2" charset="-79"/>
                <a:cs typeface="Aharoni" panose="02010803020104030203" pitchFamily="2" charset="-79"/>
              </a:rPr>
              <a:t>Gallery</a:t>
            </a:r>
            <a:endParaRPr lang="en-US" sz="2500" dirty="0">
              <a:solidFill>
                <a:schemeClr val="bg1"/>
              </a:solidFill>
              <a:latin typeface="Aharoni" panose="02010803020104030203" pitchFamily="2" charset="-79"/>
              <a:cs typeface="Aharoni" panose="02010803020104030203"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922" y="1471726"/>
            <a:ext cx="6468765" cy="538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183" y="2179178"/>
            <a:ext cx="2475193" cy="923330"/>
          </a:xfrm>
          <a:prstGeom prst="rect">
            <a:avLst/>
          </a:prstGeom>
          <a:noFill/>
        </p:spPr>
        <p:txBody>
          <a:bodyPr wrap="square" rtlCol="0">
            <a:spAutoFit/>
          </a:bodyPr>
          <a:lstStyle/>
          <a:p>
            <a:r>
              <a:rPr lang="en-US" dirty="0" smtClean="0"/>
              <a:t>RF_CELL_120 (8 UNITS)</a:t>
            </a:r>
          </a:p>
          <a:p>
            <a:r>
              <a:rPr lang="en-US" dirty="0" smtClean="0"/>
              <a:t>RF_CELL_130 </a:t>
            </a:r>
            <a:r>
              <a:rPr lang="en-US" dirty="0"/>
              <a:t>(8 UNITS)</a:t>
            </a:r>
          </a:p>
          <a:p>
            <a:r>
              <a:rPr lang="en-US" dirty="0" smtClean="0"/>
              <a:t>RF_CELL_140 </a:t>
            </a:r>
            <a:r>
              <a:rPr lang="en-US" dirty="0"/>
              <a:t>(8 UNITS</a:t>
            </a:r>
            <a:r>
              <a:rPr lang="en-US" dirty="0" smtClean="0"/>
              <a:t>)</a:t>
            </a:r>
            <a:endParaRPr lang="en-US" dirty="0"/>
          </a:p>
        </p:txBody>
      </p:sp>
      <p:sp>
        <p:nvSpPr>
          <p:cNvPr id="3" name="Rectangle 2"/>
          <p:cNvSpPr/>
          <p:nvPr/>
        </p:nvSpPr>
        <p:spPr>
          <a:xfrm>
            <a:off x="3931920" y="2760980"/>
            <a:ext cx="302260" cy="998220"/>
          </a:xfrm>
          <a:prstGeom prst="rect">
            <a:avLst/>
          </a:prstGeom>
          <a:solidFill>
            <a:srgbClr val="00E1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7" y="2754884"/>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167" y="2754884"/>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591" y="2754884"/>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7" y="4360609"/>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7" y="4360609"/>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036" y="4360609"/>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15" y="4360609"/>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72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114183" y="173421"/>
            <a:ext cx="7598950" cy="10720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RFPS for spokes in </a:t>
            </a:r>
            <a:r>
              <a:rPr lang="en-US" sz="2500" dirty="0">
                <a:solidFill>
                  <a:schemeClr val="bg1"/>
                </a:solidFill>
                <a:latin typeface="Aharoni" panose="02010803020104030203" pitchFamily="2" charset="-79"/>
                <a:cs typeface="Aharoni" panose="02010803020104030203" pitchFamily="2" charset="-79"/>
              </a:rPr>
              <a:t>G02 </a:t>
            </a:r>
            <a:r>
              <a:rPr lang="en-US" sz="2500" dirty="0" smtClean="0">
                <a:solidFill>
                  <a:schemeClr val="bg1"/>
                </a:solidFill>
                <a:latin typeface="Aharoni" panose="02010803020104030203" pitchFamily="2" charset="-79"/>
                <a:cs typeface="Aharoni" panose="02010803020104030203" pitchFamily="2" charset="-79"/>
              </a:rPr>
              <a:t>Gallery</a:t>
            </a:r>
            <a:endParaRPr lang="en-US" sz="2500" dirty="0">
              <a:solidFill>
                <a:schemeClr val="bg1"/>
              </a:solidFill>
              <a:latin typeface="Aharoni" panose="02010803020104030203" pitchFamily="2" charset="-79"/>
              <a:cs typeface="Aharoni" panose="02010803020104030203" pitchFamily="2"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523" y="1491266"/>
            <a:ext cx="5629809" cy="536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4183" y="2179178"/>
            <a:ext cx="2475193" cy="369332"/>
          </a:xfrm>
          <a:prstGeom prst="rect">
            <a:avLst/>
          </a:prstGeom>
          <a:noFill/>
        </p:spPr>
        <p:txBody>
          <a:bodyPr wrap="square" rtlCol="0">
            <a:spAutoFit/>
          </a:bodyPr>
          <a:lstStyle/>
          <a:p>
            <a:r>
              <a:rPr lang="en-US" dirty="0" smtClean="0"/>
              <a:t>RF_CELL_160 (2 UNITS)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929" y="2672017"/>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359" y="4342321"/>
            <a:ext cx="390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26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Water Cooling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17</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6084168" y="1825068"/>
            <a:ext cx="936104"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788024" y="1468668"/>
            <a:ext cx="1516955" cy="646331"/>
          </a:xfrm>
          <a:prstGeom prst="rect">
            <a:avLst/>
          </a:prstGeom>
          <a:noFill/>
        </p:spPr>
        <p:txBody>
          <a:bodyPr wrap="none" rtlCol="0">
            <a:spAutoFit/>
          </a:bodyPr>
          <a:lstStyle/>
          <a:p>
            <a:pPr algn="ctr"/>
            <a:r>
              <a:rPr lang="en-US" dirty="0" smtClean="0">
                <a:solidFill>
                  <a:srgbClr val="FF0000"/>
                </a:solidFill>
              </a:rPr>
              <a:t>Water Cooling</a:t>
            </a:r>
          </a:p>
          <a:p>
            <a:pPr algn="ct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31318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114183" y="173421"/>
            <a:ext cx="7598950" cy="10720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RFPS for spokes in </a:t>
            </a:r>
            <a:r>
              <a:rPr lang="en-US" sz="2500" dirty="0">
                <a:solidFill>
                  <a:schemeClr val="bg1"/>
                </a:solidFill>
                <a:latin typeface="Aharoni" panose="02010803020104030203" pitchFamily="2" charset="-79"/>
                <a:cs typeface="Aharoni" panose="02010803020104030203" pitchFamily="2" charset="-79"/>
              </a:rPr>
              <a:t>G02 Gallery:</a:t>
            </a:r>
          </a:p>
          <a:p>
            <a:pPr algn="l"/>
            <a:r>
              <a:rPr lang="en-US" sz="2500" dirty="0">
                <a:solidFill>
                  <a:schemeClr val="bg1"/>
                </a:solidFill>
                <a:latin typeface="Aharoni" panose="02010803020104030203" pitchFamily="2" charset="-79"/>
                <a:cs typeface="Aharoni" panose="02010803020104030203" pitchFamily="2" charset="-79"/>
              </a:rPr>
              <a:t>- </a:t>
            </a:r>
            <a:r>
              <a:rPr lang="en-US" sz="2500" dirty="0" smtClean="0">
                <a:solidFill>
                  <a:schemeClr val="bg1"/>
                </a:solidFill>
                <a:latin typeface="Aharoni" panose="02010803020104030203" pitchFamily="2" charset="-79"/>
                <a:cs typeface="Aharoni" panose="02010803020104030203" pitchFamily="2" charset="-79"/>
              </a:rPr>
              <a:t>Water Requirements</a:t>
            </a:r>
            <a:endParaRPr lang="en-US" sz="2500" dirty="0">
              <a:solidFill>
                <a:schemeClr val="bg1"/>
              </a:solidFill>
              <a:latin typeface="Aharoni" panose="02010803020104030203" pitchFamily="2" charset="-79"/>
              <a:cs typeface="Aharoni" panose="02010803020104030203" pitchFamily="2" charset="-79"/>
            </a:endParaRPr>
          </a:p>
        </p:txBody>
      </p:sp>
      <p:sp>
        <p:nvSpPr>
          <p:cNvPr id="2" name="TextBox 1"/>
          <p:cNvSpPr txBox="1"/>
          <p:nvPr/>
        </p:nvSpPr>
        <p:spPr>
          <a:xfrm>
            <a:off x="114183" y="1521150"/>
            <a:ext cx="7742490" cy="2585323"/>
          </a:xfrm>
          <a:prstGeom prst="rect">
            <a:avLst/>
          </a:prstGeom>
          <a:noFill/>
        </p:spPr>
        <p:txBody>
          <a:bodyPr wrap="square" rtlCol="0">
            <a:spAutoFit/>
          </a:bodyPr>
          <a:lstStyle/>
          <a:p>
            <a:pPr lvl="1" fontAlgn="base"/>
            <a:r>
              <a:rPr lang="en-US" b="1" dirty="0" smtClean="0">
                <a:effectLst>
                  <a:glow>
                    <a:srgbClr val="000000"/>
                  </a:glow>
                  <a:outerShdw sx="0" sy="0">
                    <a:srgbClr val="000000"/>
                  </a:outerShdw>
                  <a:reflection stA="0" endPos="0" fadeDir="0" sx="0" sy="0"/>
                </a:effectLst>
              </a:rPr>
              <a:t>Water flow requirement: </a:t>
            </a:r>
            <a:r>
              <a:rPr lang="en-US" dirty="0" smtClean="0"/>
              <a:t>HIGH: </a:t>
            </a:r>
            <a:r>
              <a:rPr lang="en-US" dirty="0"/>
              <a:t>Maximum inlet temperature 	</a:t>
            </a:r>
            <a:r>
              <a:rPr lang="en-US" dirty="0" smtClean="0"/>
              <a:t>50 </a:t>
            </a:r>
            <a:r>
              <a:rPr lang="en-US" dirty="0"/>
              <a:t>ºC</a:t>
            </a:r>
          </a:p>
          <a:p>
            <a:r>
              <a:rPr lang="en-US" dirty="0" smtClean="0"/>
              <a:t>	Load: Tetrode TH595 with cavity TH 18595A</a:t>
            </a:r>
          </a:p>
          <a:p>
            <a:r>
              <a:rPr lang="en-US" dirty="0"/>
              <a:t>	</a:t>
            </a:r>
            <a:r>
              <a:rPr lang="en-US" dirty="0" smtClean="0"/>
              <a:t>Anode dissipation: 6.4 kW</a:t>
            </a:r>
          </a:p>
          <a:p>
            <a:r>
              <a:rPr lang="en-US" dirty="0"/>
              <a:t>	</a:t>
            </a:r>
            <a:r>
              <a:rPr lang="en-US" dirty="0" smtClean="0">
                <a:solidFill>
                  <a:srgbClr val="FF0000"/>
                </a:solidFill>
              </a:rPr>
              <a:t>RFPS</a:t>
            </a:r>
            <a:r>
              <a:rPr lang="en-US" dirty="0" smtClean="0"/>
              <a:t> dissipation: 2 x 6.4 kW = </a:t>
            </a:r>
            <a:r>
              <a:rPr lang="en-US" dirty="0" smtClean="0">
                <a:solidFill>
                  <a:srgbClr val="FF0000"/>
                </a:solidFill>
              </a:rPr>
              <a:t>12.8 kW</a:t>
            </a:r>
          </a:p>
          <a:p>
            <a:r>
              <a:rPr lang="en-US" dirty="0"/>
              <a:t>	</a:t>
            </a:r>
            <a:r>
              <a:rPr lang="en-US" dirty="0" smtClean="0"/>
              <a:t>Water flow (</a:t>
            </a:r>
            <a:r>
              <a:rPr lang="en-US" dirty="0" smtClean="0">
                <a:solidFill>
                  <a:srgbClr val="FF0000"/>
                </a:solidFill>
              </a:rPr>
              <a:t>RFPS</a:t>
            </a:r>
            <a:r>
              <a:rPr lang="en-US" dirty="0" smtClean="0"/>
              <a:t>): 2 x 20 l/min = </a:t>
            </a:r>
            <a:r>
              <a:rPr lang="en-US" dirty="0" smtClean="0">
                <a:solidFill>
                  <a:srgbClr val="FF0000"/>
                </a:solidFill>
              </a:rPr>
              <a:t>40 l/min</a:t>
            </a:r>
          </a:p>
          <a:p>
            <a:r>
              <a:rPr lang="en-US" dirty="0">
                <a:solidFill>
                  <a:srgbClr val="FF0000"/>
                </a:solidFill>
              </a:rPr>
              <a:t>	</a:t>
            </a:r>
            <a:r>
              <a:rPr lang="en-US" dirty="0" smtClean="0"/>
              <a:t>Pressure </a:t>
            </a:r>
            <a:r>
              <a:rPr lang="en-US" dirty="0"/>
              <a:t>drop:</a:t>
            </a:r>
            <a:r>
              <a:rPr lang="en-US" dirty="0">
                <a:solidFill>
                  <a:srgbClr val="FF0000"/>
                </a:solidFill>
              </a:rPr>
              <a:t> </a:t>
            </a:r>
            <a:r>
              <a:rPr lang="en-US" dirty="0" smtClean="0">
                <a:solidFill>
                  <a:srgbClr val="FF0000"/>
                </a:solidFill>
              </a:rPr>
              <a:t>4.3 </a:t>
            </a:r>
            <a:r>
              <a:rPr lang="en-US" dirty="0" err="1" smtClean="0">
                <a:solidFill>
                  <a:srgbClr val="FF0000"/>
                </a:solidFill>
              </a:rPr>
              <a:t>dbar</a:t>
            </a:r>
            <a:endParaRPr lang="en-US" dirty="0" smtClean="0">
              <a:solidFill>
                <a:srgbClr val="FF0000"/>
              </a:solidFill>
            </a:endParaRPr>
          </a:p>
          <a:p>
            <a:r>
              <a:rPr lang="en-US" dirty="0" smtClean="0">
                <a:solidFill>
                  <a:srgbClr val="FF0000"/>
                </a:solidFill>
              </a:rPr>
              <a:t>	</a:t>
            </a:r>
            <a:endParaRPr lang="en-US" dirty="0" smtClean="0"/>
          </a:p>
          <a:p>
            <a:r>
              <a:rPr lang="en-US" dirty="0">
                <a:solidFill>
                  <a:srgbClr val="C00000"/>
                </a:solidFill>
              </a:rPr>
              <a:t>	</a:t>
            </a:r>
          </a:p>
          <a:p>
            <a:r>
              <a:rPr lang="en-US" dirty="0" smtClean="0">
                <a:solidFill>
                  <a:srgbClr val="FF0000"/>
                </a:solidFill>
              </a:rPr>
              <a:t>	</a:t>
            </a:r>
            <a:endParaRPr lang="en-US"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871" y="3960169"/>
            <a:ext cx="2921294" cy="262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435" y="2469735"/>
            <a:ext cx="3450067" cy="42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135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114183" y="173421"/>
            <a:ext cx="7598950" cy="10720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RFPS for spokes in </a:t>
            </a:r>
            <a:r>
              <a:rPr lang="en-US" sz="2500" dirty="0">
                <a:solidFill>
                  <a:schemeClr val="bg1"/>
                </a:solidFill>
                <a:latin typeface="Aharoni" panose="02010803020104030203" pitchFamily="2" charset="-79"/>
                <a:cs typeface="Aharoni" panose="02010803020104030203" pitchFamily="2" charset="-79"/>
              </a:rPr>
              <a:t>G02 Gallery:</a:t>
            </a:r>
          </a:p>
          <a:p>
            <a:pPr algn="l"/>
            <a:r>
              <a:rPr lang="en-US" sz="2500" dirty="0">
                <a:solidFill>
                  <a:schemeClr val="bg1"/>
                </a:solidFill>
                <a:latin typeface="Aharoni" panose="02010803020104030203" pitchFamily="2" charset="-79"/>
                <a:cs typeface="Aharoni" panose="02010803020104030203" pitchFamily="2" charset="-79"/>
              </a:rPr>
              <a:t>- </a:t>
            </a:r>
            <a:r>
              <a:rPr lang="en-US" sz="2500" dirty="0" smtClean="0">
                <a:solidFill>
                  <a:schemeClr val="bg1"/>
                </a:solidFill>
                <a:latin typeface="Aharoni" panose="02010803020104030203" pitchFamily="2" charset="-79"/>
                <a:cs typeface="Aharoni" panose="02010803020104030203" pitchFamily="2" charset="-79"/>
              </a:rPr>
              <a:t>Water Requirements</a:t>
            </a:r>
            <a:endParaRPr lang="en-US" sz="2500" dirty="0">
              <a:solidFill>
                <a:schemeClr val="bg1"/>
              </a:solidFill>
              <a:latin typeface="Aharoni" panose="02010803020104030203" pitchFamily="2" charset="-79"/>
              <a:cs typeface="Aharoni" panose="02010803020104030203" pitchFamily="2" charset="-79"/>
            </a:endParaRPr>
          </a:p>
        </p:txBody>
      </p:sp>
      <p:sp>
        <p:nvSpPr>
          <p:cNvPr id="2" name="TextBox 1"/>
          <p:cNvSpPr txBox="1"/>
          <p:nvPr/>
        </p:nvSpPr>
        <p:spPr>
          <a:xfrm>
            <a:off x="114182" y="1521151"/>
            <a:ext cx="8634281" cy="2585323"/>
          </a:xfrm>
          <a:prstGeom prst="rect">
            <a:avLst/>
          </a:prstGeom>
          <a:noFill/>
        </p:spPr>
        <p:txBody>
          <a:bodyPr wrap="square" rtlCol="0">
            <a:spAutoFit/>
          </a:bodyPr>
          <a:lstStyle/>
          <a:p>
            <a:pPr lvl="1" fontAlgn="base"/>
            <a:endParaRPr lang="en-US" b="1" dirty="0" smtClean="0">
              <a:effectLst>
                <a:glow>
                  <a:srgbClr val="000000"/>
                </a:glow>
                <a:outerShdw sx="0" sy="0">
                  <a:srgbClr val="000000"/>
                </a:outerShdw>
                <a:reflection stA="0" endPos="0" fadeDir="0" sx="0" sy="0"/>
              </a:effectLst>
            </a:endParaRPr>
          </a:p>
          <a:p>
            <a:pPr lvl="1" fontAlgn="base"/>
            <a:r>
              <a:rPr lang="en-US" b="1" dirty="0" smtClean="0">
                <a:effectLst>
                  <a:glow>
                    <a:srgbClr val="000000"/>
                  </a:glow>
                  <a:outerShdw sx="0" sy="0">
                    <a:srgbClr val="000000"/>
                  </a:outerShdw>
                  <a:reflection stA="0" endPos="0" fadeDir="0" sx="0" sy="0"/>
                </a:effectLst>
              </a:rPr>
              <a:t>Water flow requirement: </a:t>
            </a:r>
            <a:r>
              <a:rPr lang="en-US" dirty="0" smtClean="0"/>
              <a:t>MEDIUM: </a:t>
            </a:r>
            <a:r>
              <a:rPr lang="en-US" dirty="0"/>
              <a:t>Maximum inlet temperature:	27 </a:t>
            </a:r>
            <a:r>
              <a:rPr lang="en-US" dirty="0" smtClean="0"/>
              <a:t>ºC</a:t>
            </a:r>
          </a:p>
          <a:p>
            <a:pPr lvl="1" fontAlgn="base"/>
            <a:endParaRPr lang="en-US" dirty="0" smtClean="0"/>
          </a:p>
          <a:p>
            <a:pPr lvl="0" fontAlgn="base"/>
            <a:r>
              <a:rPr lang="en-US" dirty="0"/>
              <a:t>	</a:t>
            </a:r>
            <a:r>
              <a:rPr lang="en-US" dirty="0" smtClean="0"/>
              <a:t>RF Solid State Amplifier: rated RF Power 7 kW</a:t>
            </a:r>
          </a:p>
          <a:p>
            <a:pPr fontAlgn="base"/>
            <a:r>
              <a:rPr lang="en-US" dirty="0"/>
              <a:t>	Load: SSA Dissipation: 2 x 400 W = 800 </a:t>
            </a:r>
            <a:r>
              <a:rPr lang="en-US" dirty="0" smtClean="0"/>
              <a:t>W</a:t>
            </a:r>
          </a:p>
          <a:p>
            <a:pPr fontAlgn="base"/>
            <a:r>
              <a:rPr lang="en-US" dirty="0"/>
              <a:t>	</a:t>
            </a:r>
            <a:r>
              <a:rPr lang="en-US" dirty="0" smtClean="0"/>
              <a:t>Water flow: 2 x 5 l/min = 10 l/min</a:t>
            </a:r>
          </a:p>
          <a:p>
            <a:pPr fontAlgn="base"/>
            <a:r>
              <a:rPr lang="en-US" dirty="0"/>
              <a:t>	Pressure drop: </a:t>
            </a:r>
            <a:r>
              <a:rPr lang="en-US" dirty="0" smtClean="0"/>
              <a:t> ? bar</a:t>
            </a:r>
            <a:endParaRPr lang="en-US" dirty="0"/>
          </a:p>
          <a:p>
            <a:pPr fontAlgn="base"/>
            <a:endParaRPr lang="en-US" dirty="0"/>
          </a:p>
          <a:p>
            <a:pPr lvl="0" fontAlgn="base"/>
            <a:endParaRPr lang="en-US" dirty="0" smtClean="0"/>
          </a:p>
        </p:txBody>
      </p:sp>
    </p:spTree>
    <p:extLst>
      <p:ext uri="{BB962C8B-B14F-4D97-AF65-F5344CB8AC3E}">
        <p14:creationId xmlns:p14="http://schemas.microsoft.com/office/powerpoint/2010/main" val="3417699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457200" y="1600200"/>
            <a:ext cx="8229600" cy="3845024"/>
          </a:xfrm>
        </p:spPr>
        <p:txBody>
          <a:bodyPr>
            <a:normAutofit/>
          </a:bodyPr>
          <a:lstStyle/>
          <a:p>
            <a:r>
              <a:rPr lang="en-GB" sz="2000" dirty="0" smtClean="0"/>
              <a:t>SPK RFPS DIAGRAM</a:t>
            </a:r>
          </a:p>
          <a:p>
            <a:r>
              <a:rPr lang="en-GB" sz="2000" dirty="0" smtClean="0"/>
              <a:t>CP INTERFACE</a:t>
            </a:r>
          </a:p>
          <a:p>
            <a:r>
              <a:rPr lang="en-GB" sz="2000" dirty="0" smtClean="0"/>
              <a:t>PSS INTERFACE</a:t>
            </a:r>
          </a:p>
          <a:p>
            <a:r>
              <a:rPr lang="en-GB" sz="2000" dirty="0" smtClean="0"/>
              <a:t>MPS INTERFACE</a:t>
            </a:r>
          </a:p>
          <a:p>
            <a:r>
              <a:rPr lang="en-GB" sz="2000" dirty="0" smtClean="0"/>
              <a:t>ICS INTERFACE</a:t>
            </a:r>
          </a:p>
          <a:p>
            <a:r>
              <a:rPr lang="en-GB" sz="2000" dirty="0" smtClean="0"/>
              <a:t>LLRF</a:t>
            </a:r>
          </a:p>
          <a:p>
            <a:r>
              <a:rPr lang="en-GB" sz="2000" dirty="0" smtClean="0"/>
              <a:t>RFDS</a:t>
            </a:r>
          </a:p>
          <a:p>
            <a:r>
              <a:rPr lang="en-GB" sz="2000" dirty="0"/>
              <a:t>WATER COOLING </a:t>
            </a:r>
            <a:endParaRPr lang="en-GB" sz="2000" dirty="0" smtClean="0"/>
          </a:p>
          <a:p>
            <a:r>
              <a:rPr lang="en-GB" sz="2000" dirty="0" smtClean="0"/>
              <a:t>SPK LPS (SPK Local </a:t>
            </a:r>
            <a:r>
              <a:rPr lang="en-GB" sz="2000" dirty="0" smtClean="0"/>
              <a:t>Protection System)</a:t>
            </a:r>
            <a:endParaRPr lang="en-GB" sz="2000" dirty="0"/>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Tree>
    <p:extLst>
      <p:ext uri="{BB962C8B-B14F-4D97-AF65-F5344CB8AC3E}">
        <p14:creationId xmlns:p14="http://schemas.microsoft.com/office/powerpoint/2010/main" val="1489028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114183" y="173421"/>
            <a:ext cx="7598950" cy="10720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RFPS for spokes in </a:t>
            </a:r>
            <a:r>
              <a:rPr lang="en-US" sz="2500" dirty="0">
                <a:solidFill>
                  <a:schemeClr val="bg1"/>
                </a:solidFill>
                <a:latin typeface="Aharoni" panose="02010803020104030203" pitchFamily="2" charset="-79"/>
                <a:cs typeface="Aharoni" panose="02010803020104030203" pitchFamily="2" charset="-79"/>
              </a:rPr>
              <a:t>G02 Gallery:</a:t>
            </a:r>
          </a:p>
          <a:p>
            <a:pPr algn="l"/>
            <a:r>
              <a:rPr lang="en-US" sz="2500" dirty="0">
                <a:solidFill>
                  <a:schemeClr val="bg1"/>
                </a:solidFill>
                <a:latin typeface="Aharoni" panose="02010803020104030203" pitchFamily="2" charset="-79"/>
                <a:cs typeface="Aharoni" panose="02010803020104030203" pitchFamily="2" charset="-79"/>
              </a:rPr>
              <a:t>- </a:t>
            </a:r>
            <a:r>
              <a:rPr lang="en-US" sz="2500" dirty="0" smtClean="0">
                <a:solidFill>
                  <a:schemeClr val="bg1"/>
                </a:solidFill>
                <a:latin typeface="Aharoni" panose="02010803020104030203" pitchFamily="2" charset="-79"/>
                <a:cs typeface="Aharoni" panose="02010803020104030203" pitchFamily="2" charset="-79"/>
              </a:rPr>
              <a:t>Water Requirements</a:t>
            </a:r>
            <a:endParaRPr lang="en-US" sz="2500" dirty="0">
              <a:solidFill>
                <a:schemeClr val="bg1"/>
              </a:solidFill>
              <a:latin typeface="Aharoni" panose="02010803020104030203" pitchFamily="2" charset="-79"/>
              <a:cs typeface="Aharoni" panose="02010803020104030203" pitchFamily="2" charset="-79"/>
            </a:endParaRPr>
          </a:p>
        </p:txBody>
      </p:sp>
      <p:sp>
        <p:nvSpPr>
          <p:cNvPr id="2" name="TextBox 1"/>
          <p:cNvSpPr txBox="1"/>
          <p:nvPr/>
        </p:nvSpPr>
        <p:spPr>
          <a:xfrm>
            <a:off x="700755" y="2085173"/>
            <a:ext cx="7742490" cy="3416320"/>
          </a:xfrm>
          <a:prstGeom prst="rect">
            <a:avLst/>
          </a:prstGeom>
          <a:noFill/>
        </p:spPr>
        <p:txBody>
          <a:bodyPr wrap="square" rtlCol="0">
            <a:spAutoFit/>
          </a:bodyPr>
          <a:lstStyle/>
          <a:p>
            <a:pPr lvl="1" fontAlgn="base"/>
            <a:endParaRPr lang="en-US" b="1" dirty="0" smtClean="0">
              <a:effectLst>
                <a:glow>
                  <a:srgbClr val="000000"/>
                </a:glow>
                <a:outerShdw sx="0" sy="0">
                  <a:srgbClr val="000000"/>
                </a:outerShdw>
                <a:reflection stA="0" endPos="0" fadeDir="0" sx="0" sy="0"/>
              </a:effectLst>
            </a:endParaRPr>
          </a:p>
          <a:p>
            <a:pPr lvl="1" fontAlgn="base"/>
            <a:r>
              <a:rPr lang="en-US" b="1" dirty="0" smtClean="0">
                <a:effectLst>
                  <a:glow>
                    <a:srgbClr val="000000"/>
                  </a:glow>
                  <a:outerShdw sx="0" sy="0">
                    <a:srgbClr val="000000"/>
                  </a:outerShdw>
                  <a:reflection stA="0" endPos="0" fadeDir="0" sx="0" sy="0"/>
                </a:effectLst>
              </a:rPr>
              <a:t>Cooling</a:t>
            </a:r>
            <a:endParaRPr lang="en-US" b="1" dirty="0">
              <a:effectLst>
                <a:glow>
                  <a:srgbClr val="000000"/>
                </a:glow>
                <a:outerShdw sx="0" sy="0">
                  <a:srgbClr val="000000"/>
                </a:outerShdw>
                <a:reflection stA="0" endPos="0" fadeDir="0" sx="0" sy="0"/>
              </a:effectLst>
            </a:endParaRPr>
          </a:p>
          <a:p>
            <a:r>
              <a:rPr lang="en-US" dirty="0"/>
              <a:t>The RFPS shall comply with the following water cooling circuit conditions:</a:t>
            </a:r>
          </a:p>
          <a:p>
            <a:r>
              <a:rPr lang="en-US" dirty="0"/>
              <a:t> </a:t>
            </a:r>
          </a:p>
          <a:p>
            <a:pPr lvl="0" fontAlgn="base"/>
            <a:r>
              <a:rPr lang="en-US" dirty="0"/>
              <a:t>Type of water:	Demineralized</a:t>
            </a:r>
          </a:p>
          <a:p>
            <a:pPr lvl="0" fontAlgn="base"/>
            <a:r>
              <a:rPr lang="en-US" dirty="0"/>
              <a:t>Maximal water conductivity:	1.2 µS/cm</a:t>
            </a:r>
          </a:p>
          <a:p>
            <a:r>
              <a:rPr lang="en-US" dirty="0"/>
              <a:t> </a:t>
            </a:r>
          </a:p>
          <a:p>
            <a:r>
              <a:rPr lang="en-US" dirty="0"/>
              <a:t>Two cooling water circuits are available, MEDIUM and HIGH temperature, with the following characteristics:</a:t>
            </a:r>
          </a:p>
          <a:p>
            <a:pPr lvl="0"/>
            <a:r>
              <a:rPr lang="en-US" dirty="0" smtClean="0"/>
              <a:t>	- High </a:t>
            </a:r>
            <a:r>
              <a:rPr lang="en-US" dirty="0"/>
              <a:t>temp </a:t>
            </a:r>
            <a:r>
              <a:rPr lang="en-US" dirty="0" smtClean="0"/>
              <a:t>water: </a:t>
            </a:r>
            <a:r>
              <a:rPr lang="en-US" dirty="0" smtClean="0"/>
              <a:t>50 </a:t>
            </a:r>
            <a:r>
              <a:rPr lang="en-US" dirty="0"/>
              <a:t>C, 4 bar nom, 5 bar </a:t>
            </a:r>
            <a:r>
              <a:rPr lang="en-US" dirty="0" smtClean="0"/>
              <a:t>max</a:t>
            </a:r>
          </a:p>
          <a:p>
            <a:pPr lvl="0"/>
            <a:r>
              <a:rPr lang="en-US" dirty="0"/>
              <a:t>	</a:t>
            </a:r>
            <a:r>
              <a:rPr lang="en-US" dirty="0" smtClean="0"/>
              <a:t>- Medium </a:t>
            </a:r>
            <a:r>
              <a:rPr lang="en-US" dirty="0"/>
              <a:t>temp </a:t>
            </a:r>
            <a:r>
              <a:rPr lang="en-US" dirty="0" smtClean="0"/>
              <a:t>water: 27 </a:t>
            </a:r>
            <a:r>
              <a:rPr lang="en-US" dirty="0"/>
              <a:t>C, 7 bar nom, 10 bar </a:t>
            </a:r>
            <a:r>
              <a:rPr lang="en-US" dirty="0" smtClean="0"/>
              <a:t>max</a:t>
            </a:r>
            <a:endParaRPr lang="en-US" dirty="0"/>
          </a:p>
          <a:p>
            <a:endParaRPr lang="en-US" dirty="0"/>
          </a:p>
        </p:txBody>
      </p:sp>
      <p:sp>
        <p:nvSpPr>
          <p:cNvPr id="3" name="TextBox 2"/>
          <p:cNvSpPr txBox="1"/>
          <p:nvPr/>
        </p:nvSpPr>
        <p:spPr>
          <a:xfrm>
            <a:off x="435836" y="1615154"/>
            <a:ext cx="8537247" cy="923330"/>
          </a:xfrm>
          <a:prstGeom prst="rect">
            <a:avLst/>
          </a:prstGeom>
          <a:noFill/>
        </p:spPr>
        <p:txBody>
          <a:bodyPr wrap="square" rtlCol="0">
            <a:spAutoFit/>
          </a:bodyPr>
          <a:lstStyle/>
          <a:p>
            <a:r>
              <a:rPr lang="en-US" dirty="0" smtClean="0"/>
              <a:t>ELETTRA: </a:t>
            </a:r>
            <a:r>
              <a:rPr lang="en-US" dirty="0"/>
              <a:t>400 kW - 352 </a:t>
            </a:r>
            <a:r>
              <a:rPr lang="en-US" dirty="0" smtClean="0"/>
              <a:t>MHz Radio </a:t>
            </a:r>
            <a:r>
              <a:rPr lang="en-US" dirty="0"/>
              <a:t>Frequency Power Station Technical </a:t>
            </a:r>
            <a:r>
              <a:rPr lang="en-US" dirty="0" smtClean="0"/>
              <a:t>Specification: current document</a:t>
            </a:r>
            <a:endParaRPr lang="en-US" dirty="0"/>
          </a:p>
          <a:p>
            <a:endParaRPr lang="en-US" dirty="0"/>
          </a:p>
        </p:txBody>
      </p:sp>
    </p:spTree>
    <p:extLst>
      <p:ext uri="{BB962C8B-B14F-4D97-AF65-F5344CB8AC3E}">
        <p14:creationId xmlns:p14="http://schemas.microsoft.com/office/powerpoint/2010/main" val="258244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SPK LPS </a:t>
            </a:r>
            <a:r>
              <a:rPr lang="en-GB" dirty="0" smtClean="0"/>
              <a:t>– Local Protection System</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21</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5148064" y="4005064"/>
            <a:ext cx="1512168" cy="129034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12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SPK LPS </a:t>
            </a:r>
            <a:r>
              <a:rPr lang="en-GB" dirty="0" smtClean="0"/>
              <a:t>– Local Protection System</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22</a:t>
            </a:fld>
            <a:endParaRPr lang="en-GB"/>
          </a:p>
        </p:txBody>
      </p:sp>
      <p:grpSp>
        <p:nvGrpSpPr>
          <p:cNvPr id="3" name="Group 2"/>
          <p:cNvGrpSpPr/>
          <p:nvPr/>
        </p:nvGrpSpPr>
        <p:grpSpPr>
          <a:xfrm>
            <a:off x="0" y="1434458"/>
            <a:ext cx="2438490" cy="1202454"/>
            <a:chOff x="0" y="1434458"/>
            <a:chExt cx="9144000" cy="422099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5148064" y="4005064"/>
              <a:ext cx="1512168" cy="129034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441" y="1468169"/>
            <a:ext cx="6669559" cy="471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74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a:t>SPK RFPS DIAGRAM</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6" y="1425574"/>
            <a:ext cx="9011316" cy="430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38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normAutofit/>
          </a:bodyPr>
          <a:lstStyle/>
          <a:p>
            <a:r>
              <a:rPr lang="en-GB" dirty="0" smtClean="0"/>
              <a:t>CP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4458"/>
            <a:ext cx="9144000" cy="42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2987824" y="1844824"/>
            <a:ext cx="936104" cy="1080120"/>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707904" y="1340768"/>
            <a:ext cx="2880320" cy="923330"/>
          </a:xfrm>
          <a:prstGeom prst="rect">
            <a:avLst/>
          </a:prstGeom>
          <a:noFill/>
        </p:spPr>
        <p:txBody>
          <a:bodyPr wrap="square" rtlCol="0">
            <a:spAutoFit/>
          </a:bodyPr>
          <a:lstStyle/>
          <a:p>
            <a:pPr lvl="0"/>
            <a:r>
              <a:rPr lang="en-US" dirty="0" smtClean="0">
                <a:solidFill>
                  <a:srgbClr val="FF0000"/>
                </a:solidFill>
              </a:rPr>
              <a:t>Conventional Power Interface</a:t>
            </a:r>
            <a:endParaRPr lang="en-US" dirty="0">
              <a:solidFill>
                <a:srgbClr val="FF0000"/>
              </a:solidFill>
            </a:endParaRPr>
          </a:p>
          <a:p>
            <a:endParaRPr lang="en-US" dirty="0"/>
          </a:p>
        </p:txBody>
      </p:sp>
    </p:spTree>
    <p:extLst>
      <p:ext uri="{BB962C8B-B14F-4D97-AF65-F5344CB8AC3E}">
        <p14:creationId xmlns:p14="http://schemas.microsoft.com/office/powerpoint/2010/main" val="12220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CP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
        <p:nvSpPr>
          <p:cNvPr id="7" name="TextBox 1"/>
          <p:cNvSpPr txBox="1"/>
          <p:nvPr/>
        </p:nvSpPr>
        <p:spPr>
          <a:xfrm>
            <a:off x="640935" y="1772816"/>
            <a:ext cx="6955402" cy="5078313"/>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Electrical loads inside RFPS:</a:t>
            </a:r>
          </a:p>
          <a:p>
            <a:endParaRPr lang="en-US" dirty="0"/>
          </a:p>
          <a:p>
            <a:r>
              <a:rPr lang="en-US" dirty="0" smtClean="0">
                <a:solidFill>
                  <a:srgbClr val="C00000"/>
                </a:solidFill>
              </a:rPr>
              <a:t>3 Phase 400 </a:t>
            </a:r>
            <a:r>
              <a:rPr lang="en-US" dirty="0" err="1" smtClean="0">
                <a:solidFill>
                  <a:srgbClr val="C00000"/>
                </a:solidFill>
              </a:rPr>
              <a:t>Vac</a:t>
            </a:r>
            <a:r>
              <a:rPr lang="en-US" dirty="0" smtClean="0">
                <a:solidFill>
                  <a:srgbClr val="C00000"/>
                </a:solidFill>
              </a:rPr>
              <a:t> (Power Port):</a:t>
            </a:r>
          </a:p>
          <a:p>
            <a:r>
              <a:rPr lang="en-US" dirty="0"/>
              <a:t>	</a:t>
            </a:r>
            <a:r>
              <a:rPr lang="en-US" dirty="0" smtClean="0"/>
              <a:t>- Anode Power supply: 1 x 40 kW</a:t>
            </a:r>
          </a:p>
          <a:p>
            <a:r>
              <a:rPr lang="en-US" dirty="0"/>
              <a:t>	</a:t>
            </a:r>
            <a:r>
              <a:rPr lang="en-US" dirty="0" smtClean="0"/>
              <a:t>- RF SSA: 2 x 1 kW</a:t>
            </a:r>
          </a:p>
          <a:p>
            <a:r>
              <a:rPr lang="en-US" dirty="0"/>
              <a:t>	</a:t>
            </a:r>
            <a:r>
              <a:rPr lang="en-US" dirty="0" smtClean="0"/>
              <a:t>- Tetrode air blower: 2 x 750 W</a:t>
            </a:r>
          </a:p>
          <a:p>
            <a:r>
              <a:rPr lang="en-US" dirty="0"/>
              <a:t>	</a:t>
            </a:r>
            <a:r>
              <a:rPr lang="en-US" dirty="0" smtClean="0"/>
              <a:t>- Filament PS: 2 x 2 kW</a:t>
            </a:r>
          </a:p>
          <a:p>
            <a:r>
              <a:rPr lang="en-US" dirty="0" smtClean="0"/>
              <a:t>	- </a:t>
            </a:r>
            <a:r>
              <a:rPr lang="en-US" dirty="0"/>
              <a:t>Other loads (Cooling fans, </a:t>
            </a:r>
            <a:r>
              <a:rPr lang="en-US" dirty="0" err="1"/>
              <a:t>etc</a:t>
            </a:r>
            <a:r>
              <a:rPr lang="en-US" dirty="0"/>
              <a:t>): 1 </a:t>
            </a:r>
            <a:r>
              <a:rPr lang="en-US" dirty="0" smtClean="0"/>
              <a:t>kW			</a:t>
            </a:r>
          </a:p>
          <a:p>
            <a:r>
              <a:rPr lang="en-US">
                <a:solidFill>
                  <a:srgbClr val="C00000"/>
                </a:solidFill>
              </a:rPr>
              <a:t>	</a:t>
            </a:r>
            <a:r>
              <a:rPr lang="en-US" smtClean="0">
                <a:solidFill>
                  <a:srgbClr val="C00000"/>
                </a:solidFill>
              </a:rPr>
              <a:t>				Total </a:t>
            </a:r>
            <a:r>
              <a:rPr lang="en-US" dirty="0" smtClean="0">
                <a:solidFill>
                  <a:srgbClr val="C00000"/>
                </a:solidFill>
              </a:rPr>
              <a:t>Power: 50 kVA (72 A @ 400 </a:t>
            </a:r>
            <a:r>
              <a:rPr lang="en-US" dirty="0" err="1" smtClean="0">
                <a:solidFill>
                  <a:srgbClr val="C00000"/>
                </a:solidFill>
              </a:rPr>
              <a:t>Vac</a:t>
            </a:r>
            <a:r>
              <a:rPr lang="en-US" dirty="0" smtClean="0">
                <a:solidFill>
                  <a:srgbClr val="C00000"/>
                </a:solidFill>
              </a:rPr>
              <a:t>)</a:t>
            </a:r>
          </a:p>
          <a:p>
            <a:endParaRPr lang="en-US" dirty="0" smtClean="0"/>
          </a:p>
          <a:p>
            <a:r>
              <a:rPr lang="en-US" dirty="0" smtClean="0"/>
              <a:t>	- Connecting point: ?</a:t>
            </a:r>
            <a:endParaRPr lang="en-US" dirty="0"/>
          </a:p>
          <a:p>
            <a:endParaRPr lang="en-US" dirty="0" smtClean="0"/>
          </a:p>
          <a:p>
            <a:r>
              <a:rPr lang="en-US" dirty="0">
                <a:solidFill>
                  <a:srgbClr val="C00000"/>
                </a:solidFill>
              </a:rPr>
              <a:t>3 Phase 400 </a:t>
            </a:r>
            <a:r>
              <a:rPr lang="en-US" dirty="0" err="1">
                <a:solidFill>
                  <a:srgbClr val="C00000"/>
                </a:solidFill>
              </a:rPr>
              <a:t>Vac</a:t>
            </a:r>
            <a:r>
              <a:rPr lang="en-US" dirty="0">
                <a:solidFill>
                  <a:srgbClr val="C00000"/>
                </a:solidFill>
              </a:rPr>
              <a:t> </a:t>
            </a:r>
            <a:r>
              <a:rPr lang="en-US" dirty="0" smtClean="0">
                <a:solidFill>
                  <a:srgbClr val="C00000"/>
                </a:solidFill>
              </a:rPr>
              <a:t>(Control Port</a:t>
            </a:r>
            <a:r>
              <a:rPr lang="en-US" dirty="0">
                <a:solidFill>
                  <a:srgbClr val="C00000"/>
                </a:solidFill>
              </a:rPr>
              <a:t>):</a:t>
            </a:r>
          </a:p>
          <a:p>
            <a:r>
              <a:rPr lang="en-US" dirty="0"/>
              <a:t>	</a:t>
            </a:r>
            <a:r>
              <a:rPr lang="en-US" dirty="0" smtClean="0"/>
              <a:t>- Screen/control grid PS: 100 W</a:t>
            </a:r>
          </a:p>
          <a:p>
            <a:r>
              <a:rPr lang="en-US" dirty="0"/>
              <a:t>	</a:t>
            </a:r>
            <a:r>
              <a:rPr lang="en-US" dirty="0" smtClean="0"/>
              <a:t>- RFPS Control: 200 W</a:t>
            </a:r>
          </a:p>
          <a:p>
            <a:r>
              <a:rPr lang="en-US" dirty="0"/>
              <a:t>	- Connecting point: ?</a:t>
            </a:r>
          </a:p>
          <a:p>
            <a:endParaRPr lang="en-US" dirty="0" smtClean="0"/>
          </a:p>
          <a:p>
            <a:r>
              <a:rPr lang="en-US" dirty="0"/>
              <a:t>	</a:t>
            </a:r>
          </a:p>
        </p:txBody>
      </p:sp>
    </p:spTree>
    <p:extLst>
      <p:ext uri="{BB962C8B-B14F-4D97-AF65-F5344CB8AC3E}">
        <p14:creationId xmlns:p14="http://schemas.microsoft.com/office/powerpoint/2010/main" val="3452939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GB" dirty="0" smtClean="0"/>
              <a:t>CP Interface</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a:p>
        </p:txBody>
      </p:sp>
      <p:sp>
        <p:nvSpPr>
          <p:cNvPr id="7" name="TextBox 1"/>
          <p:cNvSpPr txBox="1"/>
          <p:nvPr/>
        </p:nvSpPr>
        <p:spPr>
          <a:xfrm>
            <a:off x="35496" y="1534324"/>
            <a:ext cx="8971626" cy="2585323"/>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Tx/>
              <a:buChar char="-"/>
            </a:pPr>
            <a:r>
              <a:rPr lang="en-US" dirty="0" smtClean="0"/>
              <a:t>3 </a:t>
            </a:r>
            <a:r>
              <a:rPr lang="en-US" dirty="0"/>
              <a:t>Phase 400 </a:t>
            </a:r>
            <a:r>
              <a:rPr lang="en-US" dirty="0" err="1"/>
              <a:t>Vac</a:t>
            </a:r>
            <a:r>
              <a:rPr lang="en-US" dirty="0"/>
              <a:t> (Power Port): 50 kVA </a:t>
            </a:r>
            <a:r>
              <a:rPr lang="en-US" dirty="0" smtClean="0"/>
              <a:t>power is </a:t>
            </a:r>
            <a:r>
              <a:rPr lang="en-US" dirty="0"/>
              <a:t>already available from switchgear panels, cable from switchgear to the RFPS is already defined but may be selected one without full EMC </a:t>
            </a:r>
            <a:r>
              <a:rPr lang="en-US" dirty="0" smtClean="0"/>
              <a:t>specs (EV)</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46" y="2564904"/>
            <a:ext cx="6156325"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95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Spoke Cavity </a:t>
            </a:r>
            <a:r>
              <a:rPr lang="en-GB" dirty="0"/>
              <a:t>PSS Interface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7</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 y="3084004"/>
            <a:ext cx="9136146" cy="3036168"/>
          </a:xfrm>
          <a:prstGeom prst="rect">
            <a:avLst/>
          </a:prstGeom>
        </p:spPr>
      </p:pic>
      <p:sp>
        <p:nvSpPr>
          <p:cNvPr id="9" name="Donut 8"/>
          <p:cNvSpPr/>
          <p:nvPr/>
        </p:nvSpPr>
        <p:spPr>
          <a:xfrm>
            <a:off x="611560" y="4221088"/>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stCxn id="9" idx="0"/>
            <a:endCxn id="11" idx="2"/>
          </p:cNvCxnSpPr>
          <p:nvPr/>
        </p:nvCxnSpPr>
        <p:spPr>
          <a:xfrm flipH="1" flipV="1">
            <a:off x="676026" y="2988380"/>
            <a:ext cx="403586" cy="12327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2342049"/>
            <a:ext cx="1137043" cy="646331"/>
          </a:xfrm>
          <a:prstGeom prst="rect">
            <a:avLst/>
          </a:prstGeom>
          <a:noFill/>
        </p:spPr>
        <p:txBody>
          <a:bodyPr wrap="none" rtlCol="0">
            <a:spAutoFit/>
          </a:bodyPr>
          <a:lstStyle/>
          <a:p>
            <a:pPr algn="ctr"/>
            <a:r>
              <a:rPr lang="en-US" dirty="0" smtClean="0">
                <a:solidFill>
                  <a:srgbClr val="FF0000"/>
                </a:solidFill>
              </a:rPr>
              <a:t>RF Switch </a:t>
            </a:r>
          </a:p>
          <a:p>
            <a:pPr algn="ctr"/>
            <a:r>
              <a:rPr lang="en-US" dirty="0" smtClean="0">
                <a:solidFill>
                  <a:srgbClr val="FF0000"/>
                </a:solidFill>
              </a:rPr>
              <a:t>Interface</a:t>
            </a:r>
            <a:endParaRPr lang="en-US" dirty="0">
              <a:solidFill>
                <a:srgbClr val="FF0000"/>
              </a:solidFill>
            </a:endParaRPr>
          </a:p>
        </p:txBody>
      </p:sp>
      <p:sp>
        <p:nvSpPr>
          <p:cNvPr id="12" name="Donut 11"/>
          <p:cNvSpPr/>
          <p:nvPr/>
        </p:nvSpPr>
        <p:spPr>
          <a:xfrm>
            <a:off x="1408248" y="3686417"/>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a:stCxn id="12" idx="0"/>
          </p:cNvCxnSpPr>
          <p:nvPr/>
        </p:nvCxnSpPr>
        <p:spPr>
          <a:xfrm flipV="1">
            <a:off x="1876300" y="2377849"/>
            <a:ext cx="263324" cy="1308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1186" y="1725850"/>
            <a:ext cx="1696875" cy="646331"/>
          </a:xfrm>
          <a:prstGeom prst="rect">
            <a:avLst/>
          </a:prstGeom>
          <a:noFill/>
        </p:spPr>
        <p:txBody>
          <a:bodyPr wrap="none" rtlCol="0">
            <a:spAutoFit/>
          </a:bodyPr>
          <a:lstStyle/>
          <a:p>
            <a:pPr algn="ctr"/>
            <a:r>
              <a:rPr lang="en-US" dirty="0" smtClean="0">
                <a:solidFill>
                  <a:srgbClr val="FF0000"/>
                </a:solidFill>
              </a:rPr>
              <a:t>Incoming Power</a:t>
            </a:r>
          </a:p>
          <a:p>
            <a:pPr algn="ctr"/>
            <a:r>
              <a:rPr lang="en-US" dirty="0" smtClean="0">
                <a:solidFill>
                  <a:srgbClr val="FF0000"/>
                </a:solidFill>
              </a:rPr>
              <a:t>Interface</a:t>
            </a:r>
            <a:endParaRPr lang="en-US" dirty="0">
              <a:solidFill>
                <a:srgbClr val="FF0000"/>
              </a:solidFill>
            </a:endParaRPr>
          </a:p>
        </p:txBody>
      </p:sp>
      <p:sp>
        <p:nvSpPr>
          <p:cNvPr id="15" name="Donut 14"/>
          <p:cNvSpPr/>
          <p:nvPr/>
        </p:nvSpPr>
        <p:spPr>
          <a:xfrm>
            <a:off x="7668344" y="4170040"/>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a:stCxn id="15" idx="1"/>
          </p:cNvCxnSpPr>
          <p:nvPr/>
        </p:nvCxnSpPr>
        <p:spPr>
          <a:xfrm flipH="1" flipV="1">
            <a:off x="5940152" y="3428876"/>
            <a:ext cx="1865281" cy="8677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35980" y="2847826"/>
            <a:ext cx="1317220" cy="646331"/>
          </a:xfrm>
          <a:prstGeom prst="rect">
            <a:avLst/>
          </a:prstGeom>
          <a:noFill/>
        </p:spPr>
        <p:txBody>
          <a:bodyPr wrap="none" rtlCol="0">
            <a:spAutoFit/>
          </a:bodyPr>
          <a:lstStyle/>
          <a:p>
            <a:pPr algn="ctr"/>
            <a:r>
              <a:rPr lang="en-US" dirty="0" smtClean="0">
                <a:solidFill>
                  <a:srgbClr val="FF0000"/>
                </a:solidFill>
              </a:rPr>
              <a:t>Wave Guide</a:t>
            </a:r>
          </a:p>
          <a:p>
            <a:pPr algn="ctr"/>
            <a:r>
              <a:rPr lang="en-US" dirty="0" smtClean="0">
                <a:solidFill>
                  <a:srgbClr val="FF0000"/>
                </a:solidFill>
              </a:rPr>
              <a:t>Interface</a:t>
            </a:r>
            <a:endParaRPr lang="en-US" dirty="0">
              <a:solidFill>
                <a:srgbClr val="FF0000"/>
              </a:solidFill>
            </a:endParaRPr>
          </a:p>
        </p:txBody>
      </p:sp>
      <p:sp>
        <p:nvSpPr>
          <p:cNvPr id="3" name="TextBox 2"/>
          <p:cNvSpPr txBox="1"/>
          <p:nvPr/>
        </p:nvSpPr>
        <p:spPr>
          <a:xfrm>
            <a:off x="3887416" y="1541184"/>
            <a:ext cx="5256584" cy="369332"/>
          </a:xfrm>
          <a:prstGeom prst="rect">
            <a:avLst/>
          </a:prstGeom>
          <a:noFill/>
        </p:spPr>
        <p:txBody>
          <a:bodyPr wrap="square" rtlCol="0">
            <a:spAutoFit/>
          </a:bodyPr>
          <a:lstStyle/>
          <a:p>
            <a:pPr algn="ctr"/>
            <a:r>
              <a:rPr lang="en-US" dirty="0"/>
              <a:t>From:  S Birch - RF Cell System Review - 11 May 2017  </a:t>
            </a:r>
          </a:p>
        </p:txBody>
      </p:sp>
    </p:spTree>
    <p:extLst>
      <p:ext uri="{BB962C8B-B14F-4D97-AF65-F5344CB8AC3E}">
        <p14:creationId xmlns:p14="http://schemas.microsoft.com/office/powerpoint/2010/main" val="4057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4" grpId="0"/>
      <p:bldP spid="15"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1" y="1542640"/>
            <a:ext cx="7278713" cy="5148000"/>
          </a:xfrm>
          <a:prstGeom prst="rect">
            <a:avLst/>
          </a:prstGeom>
        </p:spPr>
      </p:pic>
      <p:sp>
        <p:nvSpPr>
          <p:cNvPr id="2" name="Title 1"/>
          <p:cNvSpPr>
            <a:spLocks noGrp="1"/>
          </p:cNvSpPr>
          <p:nvPr>
            <p:ph type="title"/>
          </p:nvPr>
        </p:nvSpPr>
        <p:spPr/>
        <p:txBody>
          <a:bodyPr/>
          <a:lstStyle/>
          <a:p>
            <a:r>
              <a:rPr lang="en-US" dirty="0" smtClean="0"/>
              <a:t>PSS </a:t>
            </a:r>
            <a:r>
              <a:rPr lang="en-US" dirty="0"/>
              <a:t>Interfaces: </a:t>
            </a:r>
            <a:r>
              <a:rPr lang="en-US" dirty="0" smtClean="0"/>
              <a:t>RF Systems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7" name="TextBox 6"/>
          <p:cNvSpPr txBox="1"/>
          <p:nvPr/>
        </p:nvSpPr>
        <p:spPr>
          <a:xfrm>
            <a:off x="5192095" y="2852936"/>
            <a:ext cx="2886225" cy="707886"/>
          </a:xfrm>
          <a:prstGeom prst="rect">
            <a:avLst/>
          </a:prstGeom>
          <a:noFill/>
        </p:spPr>
        <p:txBody>
          <a:bodyPr wrap="square" rtlCol="0">
            <a:spAutoFit/>
          </a:bodyPr>
          <a:lstStyle/>
          <a:p>
            <a:pPr algn="just"/>
            <a:r>
              <a:rPr lang="en-US" sz="1000" dirty="0" smtClean="0">
                <a:latin typeface="+mj-lt"/>
              </a:rPr>
              <a:t>In case of access to tunnel by personnel, the RF modules test can only be performed after a piece of waveguide has been removed and sealed properly in the Klystron Gallery.</a:t>
            </a:r>
          </a:p>
        </p:txBody>
      </p:sp>
      <p:sp>
        <p:nvSpPr>
          <p:cNvPr id="5" name="Oval 4"/>
          <p:cNvSpPr/>
          <p:nvPr/>
        </p:nvSpPr>
        <p:spPr>
          <a:xfrm>
            <a:off x="6300192" y="37170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83768" y="4887841"/>
            <a:ext cx="6486624" cy="1569660"/>
          </a:xfrm>
          <a:prstGeom prst="rect">
            <a:avLst/>
          </a:prstGeom>
          <a:solidFill>
            <a:schemeClr val="bg1"/>
          </a:solidFill>
          <a:ln>
            <a:solidFill>
              <a:schemeClr val="tx1"/>
            </a:solidFill>
          </a:ln>
        </p:spPr>
        <p:txBody>
          <a:bodyPr wrap="square" rtlCol="0">
            <a:spAutoFit/>
          </a:bodyPr>
          <a:lstStyle/>
          <a:p>
            <a:pPr lvl="0"/>
            <a:r>
              <a:rPr lang="en-US" sz="1200" dirty="0"/>
              <a:t>Instantaneous under voltage release coil in </a:t>
            </a:r>
            <a:r>
              <a:rPr lang="en-US" sz="1200" dirty="0" err="1" smtClean="0"/>
              <a:t>Moulded</a:t>
            </a:r>
            <a:r>
              <a:rPr lang="en-US" sz="1200" dirty="0" smtClean="0"/>
              <a:t> </a:t>
            </a:r>
            <a:r>
              <a:rPr lang="en-US" sz="1200" dirty="0"/>
              <a:t>case circuit breakers (MCCB). As an example, to be used in case of PSS interface with RF modulators in accelerator.</a:t>
            </a:r>
            <a:endParaRPr lang="sv-SE" sz="1200" dirty="0"/>
          </a:p>
          <a:p>
            <a:r>
              <a:rPr lang="en-GB" sz="1200" dirty="0"/>
              <a:t>The under voltage release coil instantaneously opens the circuit breaker when its supply voltage drops to a value between 35 % and 70 % of its rated voltage. If there is no supply on the release, it is impossible to close the circuit breaker, either manually or electrically. Any attempt to close the circuit breaker has no effect on the main contacts. Circuit breaker closing is enabled again when the supply voltage of the release returns to 85 % of its rated value.</a:t>
            </a:r>
            <a:endParaRPr lang="sv-SE" sz="1200" dirty="0"/>
          </a:p>
          <a:p>
            <a:r>
              <a:rPr lang="en-US" sz="1200" dirty="0"/>
              <a:t>The control signal for the under voltage coil passes through the two PSS contactor relays.</a:t>
            </a:r>
            <a:endParaRPr lang="sv-SE" sz="1200" dirty="0"/>
          </a:p>
        </p:txBody>
      </p:sp>
      <p:sp>
        <p:nvSpPr>
          <p:cNvPr id="8" name="TextBox 7"/>
          <p:cNvSpPr txBox="1"/>
          <p:nvPr/>
        </p:nvSpPr>
        <p:spPr>
          <a:xfrm>
            <a:off x="1295635" y="4420439"/>
            <a:ext cx="6486624" cy="461665"/>
          </a:xfrm>
          <a:prstGeom prst="rect">
            <a:avLst/>
          </a:prstGeom>
          <a:solidFill>
            <a:schemeClr val="bg1"/>
          </a:solidFill>
          <a:ln>
            <a:solidFill>
              <a:srgbClr val="FF0000"/>
            </a:solidFill>
          </a:ln>
        </p:spPr>
        <p:txBody>
          <a:bodyPr wrap="square" rtlCol="0">
            <a:spAutoFit/>
          </a:bodyPr>
          <a:lstStyle/>
          <a:p>
            <a:pPr lvl="0"/>
            <a:r>
              <a:rPr lang="en-US" sz="1200" dirty="0"/>
              <a:t>PSS will use failsafe, 24 VDC RF switches with indicator mirror contacts to interface with Low level Radio Frequency systems (LLRF) in RF cells such as MEBT </a:t>
            </a:r>
            <a:r>
              <a:rPr lang="en-US" sz="1200" dirty="0" err="1"/>
              <a:t>bunchers</a:t>
            </a:r>
            <a:r>
              <a:rPr lang="en-US" sz="1200" dirty="0"/>
              <a:t>, RFQ, DTL(s), spoke cavities, etc.</a:t>
            </a:r>
            <a:endParaRPr lang="sv-SE" sz="1200" dirty="0"/>
          </a:p>
        </p:txBody>
      </p:sp>
      <p:sp>
        <p:nvSpPr>
          <p:cNvPr id="10" name="Oval 9"/>
          <p:cNvSpPr/>
          <p:nvPr/>
        </p:nvSpPr>
        <p:spPr>
          <a:xfrm>
            <a:off x="5081960" y="55172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99589" y="3565074"/>
            <a:ext cx="2016227" cy="1592117"/>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P spid="6" grpId="0" animBg="1"/>
      <p:bldP spid="6" grpId="1" animBg="1"/>
      <p:bldP spid="8" grpId="0" animBg="1"/>
      <p:bldP spid="8" grpId="1" animBg="1"/>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sp>
        <p:nvSpPr>
          <p:cNvPr id="5" name="TextBox 4"/>
          <p:cNvSpPr txBox="1"/>
          <p:nvPr/>
        </p:nvSpPr>
        <p:spPr>
          <a:xfrm>
            <a:off x="2217098" y="1753829"/>
            <a:ext cx="5379238" cy="923330"/>
          </a:xfrm>
          <a:prstGeom prst="rect">
            <a:avLst/>
          </a:prstGeom>
          <a:noFill/>
        </p:spPr>
        <p:txBody>
          <a:bodyPr wrap="square" rtlCol="0">
            <a:spAutoFit/>
          </a:bodyPr>
          <a:lstStyle/>
          <a:p>
            <a:r>
              <a:rPr lang="en-US" b="1" dirty="0" smtClean="0"/>
              <a:t>Coaxial Switch</a:t>
            </a:r>
          </a:p>
          <a:p>
            <a:r>
              <a:rPr lang="en-US" dirty="0" smtClean="0"/>
              <a:t>Coaxial RF switch has been tested by Bruno. PSS team are currently testing the switch.</a:t>
            </a:r>
            <a:endParaRPr 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27" y="3030986"/>
            <a:ext cx="2620374" cy="228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321650" y="3878684"/>
            <a:ext cx="648072" cy="72008"/>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02390" y="3591522"/>
            <a:ext cx="828846" cy="646331"/>
          </a:xfrm>
          <a:prstGeom prst="rect">
            <a:avLst/>
          </a:prstGeom>
          <a:noFill/>
        </p:spPr>
        <p:txBody>
          <a:bodyPr wrap="square" rtlCol="0">
            <a:spAutoFit/>
          </a:bodyPr>
          <a:lstStyle/>
          <a:p>
            <a:r>
              <a:rPr lang="en-GB" sz="1200" b="1" dirty="0" smtClean="0">
                <a:solidFill>
                  <a:srgbClr val="FF0000"/>
                </a:solidFill>
              </a:rPr>
              <a:t>PSS contactor box</a:t>
            </a:r>
            <a:endParaRPr lang="en-GB" sz="1200" b="1" dirty="0">
              <a:solidFill>
                <a:srgbClr val="FF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19051"/>
            <a:ext cx="1309277" cy="1346449"/>
          </a:xfrm>
          <a:prstGeom prst="rect">
            <a:avLst/>
          </a:prstGeom>
        </p:spPr>
      </p:pic>
      <p:sp>
        <p:nvSpPr>
          <p:cNvPr id="3" name="Rectangle 2"/>
          <p:cNvSpPr/>
          <p:nvPr/>
        </p:nvSpPr>
        <p:spPr>
          <a:xfrm>
            <a:off x="2963943" y="4237853"/>
            <a:ext cx="5571364" cy="923330"/>
          </a:xfrm>
          <a:prstGeom prst="rect">
            <a:avLst/>
          </a:prstGeom>
        </p:spPr>
        <p:txBody>
          <a:bodyPr wrap="square">
            <a:spAutoFit/>
          </a:bodyPr>
          <a:lstStyle/>
          <a:p>
            <a:r>
              <a:rPr lang="en-US" b="1" dirty="0" smtClean="0"/>
              <a:t>Modulator System</a:t>
            </a:r>
          </a:p>
          <a:p>
            <a:r>
              <a:rPr lang="en-US" dirty="0" smtClean="0"/>
              <a:t>Modulator </a:t>
            </a:r>
            <a:r>
              <a:rPr lang="en-US" dirty="0"/>
              <a:t>system PSS interface agreed and incorporated into </a:t>
            </a:r>
            <a:r>
              <a:rPr lang="en-US" dirty="0" smtClean="0"/>
              <a:t>current designs.</a:t>
            </a:r>
            <a:endParaRPr lang="en-US" dirty="0"/>
          </a:p>
        </p:txBody>
      </p:sp>
      <p:sp>
        <p:nvSpPr>
          <p:cNvPr id="11" name="Rectangle 10"/>
          <p:cNvSpPr/>
          <p:nvPr/>
        </p:nvSpPr>
        <p:spPr>
          <a:xfrm>
            <a:off x="2217098" y="5585080"/>
            <a:ext cx="4572000" cy="923330"/>
          </a:xfrm>
          <a:prstGeom prst="rect">
            <a:avLst/>
          </a:prstGeom>
        </p:spPr>
        <p:txBody>
          <a:bodyPr>
            <a:spAutoFit/>
          </a:bodyPr>
          <a:lstStyle/>
          <a:p>
            <a:r>
              <a:rPr lang="en-US" b="1" dirty="0" smtClean="0"/>
              <a:t>Solid State Power RF Cell PSS Contactors</a:t>
            </a:r>
            <a:endParaRPr lang="en-US" b="1" dirty="0"/>
          </a:p>
          <a:p>
            <a:r>
              <a:rPr lang="en-US" dirty="0" smtClean="0"/>
              <a:t>The 400V three phase contactor box design is still in early design.</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5445529"/>
            <a:ext cx="1151980" cy="1202432"/>
          </a:xfrm>
          <a:prstGeom prst="rect">
            <a:avLst/>
          </a:prstGeom>
        </p:spPr>
      </p:pic>
    </p:spTree>
    <p:extLst>
      <p:ext uri="{BB962C8B-B14F-4D97-AF65-F5344CB8AC3E}">
        <p14:creationId xmlns:p14="http://schemas.microsoft.com/office/powerpoint/2010/main" val="13191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5639</TotalTime>
  <Words>624</Words>
  <Application>Microsoft Office PowerPoint</Application>
  <PresentationFormat>On-screen Show (4:3)</PresentationFormat>
  <Paragraphs>155</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SPK RFPS Interfaces Mini PDR - June 2017</vt:lpstr>
      <vt:lpstr>Introduction</vt:lpstr>
      <vt:lpstr>SPK RFPS DIAGRAM </vt:lpstr>
      <vt:lpstr>CP INTERFACE </vt:lpstr>
      <vt:lpstr>CP Interface </vt:lpstr>
      <vt:lpstr>CP Interface </vt:lpstr>
      <vt:lpstr>Spoke Cavity PSS Interface</vt:lpstr>
      <vt:lpstr>PSS Interfaces: RF Systems</vt:lpstr>
      <vt:lpstr>Where are We!</vt:lpstr>
      <vt:lpstr>MPS INTERFACE </vt:lpstr>
      <vt:lpstr>ICS INTERFACE </vt:lpstr>
      <vt:lpstr>LLRF INTERFACE </vt:lpstr>
      <vt:lpstr>LLRF INTERFACE </vt:lpstr>
      <vt:lpstr>RFDS INTERFACE </vt:lpstr>
      <vt:lpstr>PowerPoint Presentation</vt:lpstr>
      <vt:lpstr>PowerPoint Presentation</vt:lpstr>
      <vt:lpstr>Water Cooling Interface </vt:lpstr>
      <vt:lpstr>PowerPoint Presentation</vt:lpstr>
      <vt:lpstr>PowerPoint Presentation</vt:lpstr>
      <vt:lpstr>PowerPoint Presentation</vt:lpstr>
      <vt:lpstr>SPK LPS – Local Protection System </vt:lpstr>
      <vt:lpstr>SPK LPS – Local Protection System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SPK RFPS Interface</dc:title>
  <dc:creator>Microsoft Office User;Paulo.Torri@esss.se</dc:creator>
  <cp:lastModifiedBy>Paulo Jose Torri</cp:lastModifiedBy>
  <cp:revision>60</cp:revision>
  <cp:lastPrinted>2017-06-26T08:24:45Z</cp:lastPrinted>
  <dcterms:created xsi:type="dcterms:W3CDTF">2017-05-10T18:06:35Z</dcterms:created>
  <dcterms:modified xsi:type="dcterms:W3CDTF">2017-06-26T10:00:58Z</dcterms:modified>
</cp:coreProperties>
</file>