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86" r:id="rId3"/>
    <p:sldId id="330" r:id="rId4"/>
    <p:sldId id="342" r:id="rId5"/>
    <p:sldId id="301" r:id="rId6"/>
    <p:sldId id="277" r:id="rId7"/>
    <p:sldId id="281" r:id="rId8"/>
    <p:sldId id="307" r:id="rId9"/>
    <p:sldId id="352" r:id="rId10"/>
    <p:sldId id="335" r:id="rId11"/>
    <p:sldId id="351" r:id="rId12"/>
    <p:sldId id="353" r:id="rId13"/>
    <p:sldId id="338" r:id="rId14"/>
    <p:sldId id="339" r:id="rId15"/>
    <p:sldId id="354" r:id="rId16"/>
    <p:sldId id="343" r:id="rId17"/>
    <p:sldId id="344" r:id="rId18"/>
    <p:sldId id="345" r:id="rId19"/>
    <p:sldId id="358" r:id="rId20"/>
    <p:sldId id="355" r:id="rId21"/>
    <p:sldId id="333" r:id="rId22"/>
    <p:sldId id="347" r:id="rId2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FF94"/>
    <a:srgbClr val="FFEBE5"/>
    <a:srgbClr val="E1FFA4"/>
    <a:srgbClr val="FFE7F2"/>
    <a:srgbClr val="FF3131"/>
    <a:srgbClr val="BD3EB3"/>
    <a:srgbClr val="A6A6A6"/>
    <a:srgbClr val="CCCC8A"/>
    <a:srgbClr val="F5EF24"/>
    <a:srgbClr val="BBB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25" autoAdjust="0"/>
    <p:restoredTop sz="93068" autoAdjust="0"/>
  </p:normalViewPr>
  <p:slideViewPr>
    <p:cSldViewPr>
      <p:cViewPr>
        <p:scale>
          <a:sx n="90" d="100"/>
          <a:sy n="90" d="100"/>
        </p:scale>
        <p:origin x="-111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21/06/17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21/06/17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21/06/17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21/06/17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21/06/17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21/06/17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hyperlink" Target="https://arxiv.org/abs/1702.0103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Beam Monitors </a:t>
            </a:r>
            <a:br>
              <a:rPr lang="en-US" sz="4000" dirty="0" smtClean="0"/>
            </a:br>
            <a:r>
              <a:rPr lang="en-US" sz="2800" dirty="0" smtClean="0"/>
              <a:t>Neutron Instrument Division meeting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886200"/>
            <a:ext cx="8748464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Fatima Issa</a:t>
            </a:r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21 June 2017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M1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782087" cy="4045954"/>
          </a:xfrm>
          <a:prstGeom prst="rect">
            <a:avLst/>
          </a:prstGeom>
        </p:spPr>
      </p:pic>
      <p:pic>
        <p:nvPicPr>
          <p:cNvPr id="7" name="Picture 6" descr="IMG_50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4431834" cy="33238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Mechanical integration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83968" y="5301208"/>
            <a:ext cx="4821798" cy="1477328"/>
          </a:xfrm>
          <a:prstGeom prst="rect">
            <a:avLst/>
          </a:prstGeom>
          <a:noFill/>
          <a:ln>
            <a:solidFill>
              <a:srgbClr val="BD3EB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With this configuration up to 22 Hz no noticeable change in the BM response </a:t>
            </a:r>
          </a:p>
          <a:p>
            <a:r>
              <a:rPr lang="en-US" dirty="0" smtClean="0"/>
              <a:t>The BM should not be in electrical contact with the chopper</a:t>
            </a:r>
          </a:p>
          <a:p>
            <a:r>
              <a:rPr lang="en-US" dirty="0" smtClean="0"/>
              <a:t>Grounding is important see grounding guidelines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359" y="2852936"/>
            <a:ext cx="1599641" cy="21328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63688" y="4077072"/>
            <a:ext cx="792088" cy="10801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84368" y="3140968"/>
            <a:ext cx="792088" cy="10801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55776" y="4149080"/>
            <a:ext cx="5588607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4"/>
          </p:cNvCxnSpPr>
          <p:nvPr/>
        </p:nvCxnSpPr>
        <p:spPr>
          <a:xfrm flipH="1" flipV="1">
            <a:off x="2159732" y="5157192"/>
            <a:ext cx="396044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520" y="5589240"/>
            <a:ext cx="223224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BM at the backside of the chopper @</a:t>
            </a:r>
            <a:r>
              <a:rPr lang="en-US" dirty="0" err="1" smtClean="0"/>
              <a:t>Embla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3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28800"/>
            <a:ext cx="5672373" cy="4752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monitor system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2060848"/>
            <a:ext cx="3384376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HV integration: Done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BM electronics:</a:t>
            </a:r>
            <a:r>
              <a:rPr lang="en-US" dirty="0"/>
              <a:t> </a:t>
            </a:r>
            <a:r>
              <a:rPr lang="en-US" dirty="0" smtClean="0"/>
              <a:t>In progress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92280" y="148478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in EPICS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5652120" y="3789040"/>
            <a:ext cx="3299980" cy="2016224"/>
            <a:chOff x="5292080" y="4149080"/>
            <a:chExt cx="3299980" cy="1942475"/>
          </a:xfrm>
        </p:grpSpPr>
        <p:grpSp>
          <p:nvGrpSpPr>
            <p:cNvPr id="22" name="Group 21"/>
            <p:cNvGrpSpPr/>
            <p:nvPr/>
          </p:nvGrpSpPr>
          <p:grpSpPr>
            <a:xfrm>
              <a:off x="5292080" y="4725144"/>
              <a:ext cx="3240360" cy="648072"/>
              <a:chOff x="5940152" y="4293096"/>
              <a:chExt cx="3240360" cy="64807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940152" y="4293096"/>
                <a:ext cx="2473337" cy="648072"/>
                <a:chOff x="6228184" y="4293096"/>
                <a:chExt cx="2473337" cy="648072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6228184" y="4437112"/>
                  <a:ext cx="507583" cy="369332"/>
                </a:xfrm>
                <a:prstGeom prst="rect">
                  <a:avLst/>
                </a:prstGeom>
                <a:solidFill>
                  <a:srgbClr val="FFE7F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BM</a:t>
                  </a:r>
                </a:p>
              </p:txBody>
            </p:sp>
            <p:cxnSp>
              <p:nvCxnSpPr>
                <p:cNvPr id="10" name="Straight Connector 9"/>
                <p:cNvCxnSpPr>
                  <a:stCxn id="8" idx="3"/>
                  <a:endCxn id="12" idx="0"/>
                </p:cNvCxnSpPr>
                <p:nvPr/>
              </p:nvCxnSpPr>
              <p:spPr>
                <a:xfrm flipV="1">
                  <a:off x="6735767" y="4617132"/>
                  <a:ext cx="1004585" cy="464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Isosceles Triangle 11"/>
                <p:cNvSpPr/>
                <p:nvPr/>
              </p:nvSpPr>
              <p:spPr>
                <a:xfrm rot="5400000">
                  <a:off x="7074280" y="4275096"/>
                  <a:ext cx="648072" cy="684072"/>
                </a:xfrm>
                <a:prstGeom prst="triangle">
                  <a:avLst/>
                </a:prstGeom>
                <a:solidFill>
                  <a:srgbClr val="E1FFA4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036982" y="4309808"/>
                  <a:ext cx="53479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FE</a:t>
                  </a:r>
                </a:p>
                <a:p>
                  <a:r>
                    <a:rPr lang="en-US" sz="1400" dirty="0" smtClean="0"/>
                    <a:t>AMP</a:t>
                  </a:r>
                  <a:endParaRPr lang="en-US" sz="1400" dirty="0"/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7740352" y="4614552"/>
                  <a:ext cx="35651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8085960" y="4427820"/>
                  <a:ext cx="615561" cy="369332"/>
                </a:xfrm>
                <a:prstGeom prst="rect">
                  <a:avLst/>
                </a:prstGeom>
                <a:solidFill>
                  <a:srgbClr val="FFEBE5"/>
                </a:solidFill>
                <a:ln w="28575" cmpd="sng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DAQ</a:t>
                  </a: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 flipV="1">
                <a:off x="8435367" y="4622908"/>
                <a:ext cx="356513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8777074" y="4437112"/>
                <a:ext cx="403438" cy="369332"/>
              </a:xfrm>
              <a:prstGeom prst="rect">
                <a:avLst/>
              </a:prstGeom>
              <a:solidFill>
                <a:srgbClr val="F5FF94"/>
              </a:solidFill>
              <a:ln w="19050" cmpd="sng"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EF</a:t>
                </a:r>
                <a:endParaRPr lang="en-US" dirty="0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>
              <a:off x="7452320" y="4437112"/>
              <a:ext cx="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092280" y="4149080"/>
              <a:ext cx="9205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Timing EPICS</a:t>
              </a:r>
              <a:endParaRPr lang="en-US" sz="11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28384" y="4581128"/>
              <a:ext cx="5636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DMSC</a:t>
              </a:r>
              <a:endParaRPr lang="en-US" sz="12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732240" y="5445224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ICS Tallinn board</a:t>
              </a:r>
            </a:p>
            <a:p>
              <a:pPr algn="ctr"/>
              <a:r>
                <a:rPr lang="en-US" sz="1200" dirty="0" smtClean="0"/>
                <a:t>Or DG readout as candidates</a:t>
              </a:r>
              <a:endParaRPr lang="en-US" sz="12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48264" y="5805264"/>
            <a:ext cx="20167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Kick-off meeting on 22</a:t>
            </a:r>
            <a:r>
              <a:rPr lang="en-US" sz="1100" baseline="30000" dirty="0" smtClean="0"/>
              <a:t>nd</a:t>
            </a:r>
            <a:r>
              <a:rPr lang="en-US" sz="1100" dirty="0" smtClean="0"/>
              <a:t> of June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5361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9D9D9"/>
                </a:solidFill>
              </a:rPr>
              <a:t>Market survey of Beam monitors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Integration of Beam monitors into ESS</a:t>
            </a:r>
          </a:p>
          <a:p>
            <a:r>
              <a:rPr lang="en-US" sz="3200" dirty="0" smtClean="0"/>
              <a:t>Parasitic methods for monitoring the beam 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Survey on BM requirements from instruments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Facility maintenance and operation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159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US" dirty="0" smtClean="0"/>
              <a:t>Parasitic methods for monitoring the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5013176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b="1" dirty="0" smtClean="0"/>
              <a:t>Vanadium foil</a:t>
            </a:r>
          </a:p>
          <a:p>
            <a:r>
              <a:rPr lang="en-US" b="1" dirty="0" smtClean="0"/>
              <a:t>Timing characteristics </a:t>
            </a:r>
            <a:r>
              <a:rPr lang="en-US" b="1" dirty="0"/>
              <a:t>are </a:t>
            </a:r>
            <a:r>
              <a:rPr lang="en-US" b="1" dirty="0" smtClean="0"/>
              <a:t>poor</a:t>
            </a:r>
            <a:endParaRPr lang="en-US" b="1" dirty="0"/>
          </a:p>
          <a:p>
            <a:r>
              <a:rPr lang="en-US" dirty="0" smtClean="0"/>
              <a:t>Neutron timing </a:t>
            </a:r>
            <a:r>
              <a:rPr lang="en-US" dirty="0"/>
              <a:t>gets blurred out by the distance </a:t>
            </a:r>
            <a:r>
              <a:rPr lang="en-US" dirty="0" smtClean="0"/>
              <a:t>errors. Not </a:t>
            </a:r>
            <a:r>
              <a:rPr lang="en-US" dirty="0"/>
              <a:t>good when </a:t>
            </a:r>
            <a:r>
              <a:rPr lang="en-US" dirty="0" smtClean="0"/>
              <a:t>accurate </a:t>
            </a:r>
            <a:r>
              <a:rPr lang="en-US" dirty="0"/>
              <a:t>peak shapes and timing behind </a:t>
            </a:r>
            <a:r>
              <a:rPr lang="en-US" dirty="0" smtClean="0"/>
              <a:t>choppers are needed.</a:t>
            </a:r>
          </a:p>
          <a:p>
            <a:r>
              <a:rPr lang="en-US" dirty="0" smtClean="0"/>
              <a:t>Good for looking </a:t>
            </a:r>
            <a:r>
              <a:rPr lang="en-US" dirty="0"/>
              <a:t>at the </a:t>
            </a:r>
            <a:r>
              <a:rPr lang="en-US" dirty="0" smtClean="0"/>
              <a:t>white beam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412776"/>
            <a:ext cx="5400600" cy="3995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772816"/>
            <a:ext cx="1680568" cy="1231106"/>
          </a:xfrm>
          <a:prstGeom prst="rect">
            <a:avLst/>
          </a:prstGeom>
          <a:solidFill>
            <a:srgbClr val="FFE7F2"/>
          </a:solidFill>
          <a:ln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Info from </a:t>
            </a:r>
          </a:p>
          <a:p>
            <a:r>
              <a:rPr lang="en-US" sz="1400" dirty="0" smtClean="0"/>
              <a:t>Jon Taylor and</a:t>
            </a:r>
          </a:p>
          <a:p>
            <a:r>
              <a:rPr lang="en-US" sz="1400" b="1" dirty="0" smtClean="0"/>
              <a:t>Robert </a:t>
            </a:r>
            <a:r>
              <a:rPr lang="en-US" sz="1400" b="1" dirty="0" err="1" smtClean="0"/>
              <a:t>bewley</a:t>
            </a:r>
            <a:r>
              <a:rPr lang="en-US" sz="1400" b="1" dirty="0" smtClean="0"/>
              <a:t> </a:t>
            </a:r>
            <a:r>
              <a:rPr lang="en-US" sz="1400" dirty="0" smtClean="0"/>
              <a:t>(ISIS)</a:t>
            </a:r>
          </a:p>
          <a:p>
            <a:r>
              <a:rPr lang="en-US" sz="1400" dirty="0" smtClean="0"/>
              <a:t>Thanks 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4012136" y="1445263"/>
            <a:ext cx="3705074" cy="3545245"/>
            <a:chOff x="3821100" y="1488727"/>
            <a:chExt cx="3705074" cy="3545245"/>
          </a:xfrm>
        </p:grpSpPr>
        <p:grpSp>
          <p:nvGrpSpPr>
            <p:cNvPr id="6" name="Group 5"/>
            <p:cNvGrpSpPr/>
            <p:nvPr/>
          </p:nvGrpSpPr>
          <p:grpSpPr>
            <a:xfrm>
              <a:off x="3821100" y="2819100"/>
              <a:ext cx="2135050" cy="2103198"/>
              <a:chOff x="4737653" y="2196066"/>
              <a:chExt cx="2135050" cy="2103198"/>
            </a:xfrm>
          </p:grpSpPr>
          <p:grpSp>
            <p:nvGrpSpPr>
              <p:cNvPr id="16" name="Group 15"/>
              <p:cNvGrpSpPr/>
              <p:nvPr/>
            </p:nvGrpSpPr>
            <p:grpSpPr>
              <a:xfrm rot="13570653">
                <a:off x="4753579" y="2180140"/>
                <a:ext cx="2103198" cy="2135050"/>
                <a:chOff x="3811560" y="1241012"/>
                <a:chExt cx="2951997" cy="2951988"/>
              </a:xfrm>
            </p:grpSpPr>
            <p:sp>
              <p:nvSpPr>
                <p:cNvPr id="18" name="Pie 17"/>
                <p:cNvSpPr/>
                <p:nvPr/>
              </p:nvSpPr>
              <p:spPr>
                <a:xfrm>
                  <a:off x="3811560" y="1241012"/>
                  <a:ext cx="2951997" cy="2951988"/>
                </a:xfrm>
                <a:prstGeom prst="pie">
                  <a:avLst>
                    <a:gd name="adj1" fmla="val 19692539"/>
                    <a:gd name="adj2" fmla="val 18096851"/>
                  </a:avLst>
                </a:prstGeom>
                <a:noFill/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 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 rot="2916108">
                  <a:off x="4615313" y="1871182"/>
                  <a:ext cx="1920527" cy="10219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5122769" y="3072043"/>
                <a:ext cx="14190" cy="3240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4220406" y="1488727"/>
              <a:ext cx="3305768" cy="3545245"/>
              <a:chOff x="4220406" y="1488727"/>
              <a:chExt cx="3305768" cy="354524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862336" y="1488727"/>
                <a:ext cx="663838" cy="1796001"/>
                <a:chOff x="6862336" y="1488727"/>
                <a:chExt cx="663838" cy="1796001"/>
              </a:xfrm>
            </p:grpSpPr>
            <p:sp>
              <p:nvSpPr>
                <p:cNvPr id="14" name="Can 13"/>
                <p:cNvSpPr/>
                <p:nvPr/>
              </p:nvSpPr>
              <p:spPr>
                <a:xfrm rot="12716171">
                  <a:off x="6862336" y="1488727"/>
                  <a:ext cx="663838" cy="1796001"/>
                </a:xfrm>
                <a:prstGeom prst="can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 rot="18495878">
                  <a:off x="6475200" y="2107488"/>
                  <a:ext cx="142859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Gamma detector </a:t>
                  </a:r>
                  <a:endParaRPr lang="en-US" sz="14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4220406" y="3441161"/>
                <a:ext cx="3088673" cy="1592811"/>
                <a:chOff x="4220406" y="3441161"/>
                <a:chExt cx="3088673" cy="1592811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>
                <a:xfrm flipH="1" flipV="1">
                  <a:off x="4220406" y="4106436"/>
                  <a:ext cx="2817709" cy="927536"/>
                </a:xfrm>
                <a:prstGeom prst="straightConnector1">
                  <a:avLst/>
                </a:prstGeom>
                <a:ln w="57150" cmpd="sng">
                  <a:solidFill>
                    <a:srgbClr val="FF0000"/>
                  </a:solidFill>
                  <a:tailEnd type="arrow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1" name="Freeform 10"/>
                <p:cNvSpPr/>
                <p:nvPr/>
              </p:nvSpPr>
              <p:spPr>
                <a:xfrm rot="19713900" flipV="1">
                  <a:off x="4316157" y="3466069"/>
                  <a:ext cx="2437968" cy="449812"/>
                </a:xfrm>
                <a:custGeom>
                  <a:avLst/>
                  <a:gdLst>
                    <a:gd name="connsiteX0" fmla="*/ 0 w 1558575"/>
                    <a:gd name="connsiteY0" fmla="*/ 649504 h 649729"/>
                    <a:gd name="connsiteX1" fmla="*/ 158744 w 1558575"/>
                    <a:gd name="connsiteY1" fmla="*/ 187735 h 649729"/>
                    <a:gd name="connsiteX2" fmla="*/ 274194 w 1558575"/>
                    <a:gd name="connsiteY2" fmla="*/ 649504 h 649729"/>
                    <a:gd name="connsiteX3" fmla="*/ 375212 w 1558575"/>
                    <a:gd name="connsiteY3" fmla="*/ 115583 h 649729"/>
                    <a:gd name="connsiteX4" fmla="*/ 476231 w 1558575"/>
                    <a:gd name="connsiteY4" fmla="*/ 591783 h 649729"/>
                    <a:gd name="connsiteX5" fmla="*/ 606112 w 1558575"/>
                    <a:gd name="connsiteY5" fmla="*/ 115583 h 649729"/>
                    <a:gd name="connsiteX6" fmla="*/ 663837 w 1558575"/>
                    <a:gd name="connsiteY6" fmla="*/ 562923 h 649729"/>
                    <a:gd name="connsiteX7" fmla="*/ 779287 w 1558575"/>
                    <a:gd name="connsiteY7" fmla="*/ 144444 h 649729"/>
                    <a:gd name="connsiteX8" fmla="*/ 851444 w 1558575"/>
                    <a:gd name="connsiteY8" fmla="*/ 534062 h 649729"/>
                    <a:gd name="connsiteX9" fmla="*/ 952462 w 1558575"/>
                    <a:gd name="connsiteY9" fmla="*/ 57862 h 649729"/>
                    <a:gd name="connsiteX10" fmla="*/ 1010187 w 1558575"/>
                    <a:gd name="connsiteY10" fmla="*/ 519632 h 649729"/>
                    <a:gd name="connsiteX11" fmla="*/ 1140069 w 1558575"/>
                    <a:gd name="connsiteY11" fmla="*/ 72292 h 649729"/>
                    <a:gd name="connsiteX12" fmla="*/ 1140069 w 1558575"/>
                    <a:gd name="connsiteY12" fmla="*/ 519632 h 649729"/>
                    <a:gd name="connsiteX13" fmla="*/ 1298812 w 1558575"/>
                    <a:gd name="connsiteY13" fmla="*/ 43432 h 649729"/>
                    <a:gd name="connsiteX14" fmla="*/ 1327675 w 1558575"/>
                    <a:gd name="connsiteY14" fmla="*/ 534062 h 649729"/>
                    <a:gd name="connsiteX15" fmla="*/ 1515281 w 1558575"/>
                    <a:gd name="connsiteY15" fmla="*/ 141 h 649729"/>
                    <a:gd name="connsiteX16" fmla="*/ 1558575 w 1558575"/>
                    <a:gd name="connsiteY16" fmla="*/ 476341 h 649729"/>
                    <a:gd name="connsiteX17" fmla="*/ 1558575 w 1558575"/>
                    <a:gd name="connsiteY17" fmla="*/ 476341 h 649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58575" h="649729">
                      <a:moveTo>
                        <a:pt x="0" y="649504"/>
                      </a:moveTo>
                      <a:cubicBezTo>
                        <a:pt x="56522" y="418619"/>
                        <a:pt x="113045" y="187735"/>
                        <a:pt x="158744" y="187735"/>
                      </a:cubicBezTo>
                      <a:cubicBezTo>
                        <a:pt x="204443" y="187735"/>
                        <a:pt x="238116" y="661529"/>
                        <a:pt x="274194" y="649504"/>
                      </a:cubicBezTo>
                      <a:cubicBezTo>
                        <a:pt x="310272" y="637479"/>
                        <a:pt x="341539" y="125203"/>
                        <a:pt x="375212" y="115583"/>
                      </a:cubicBezTo>
                      <a:cubicBezTo>
                        <a:pt x="408885" y="105963"/>
                        <a:pt x="437748" y="591783"/>
                        <a:pt x="476231" y="591783"/>
                      </a:cubicBezTo>
                      <a:cubicBezTo>
                        <a:pt x="514714" y="591783"/>
                        <a:pt x="574844" y="120393"/>
                        <a:pt x="606112" y="115583"/>
                      </a:cubicBezTo>
                      <a:cubicBezTo>
                        <a:pt x="637380" y="110773"/>
                        <a:pt x="634975" y="558113"/>
                        <a:pt x="663837" y="562923"/>
                      </a:cubicBezTo>
                      <a:cubicBezTo>
                        <a:pt x="692699" y="567733"/>
                        <a:pt x="748019" y="149254"/>
                        <a:pt x="779287" y="144444"/>
                      </a:cubicBezTo>
                      <a:cubicBezTo>
                        <a:pt x="810555" y="139634"/>
                        <a:pt x="822582" y="548492"/>
                        <a:pt x="851444" y="534062"/>
                      </a:cubicBezTo>
                      <a:cubicBezTo>
                        <a:pt x="880306" y="519632"/>
                        <a:pt x="926005" y="60267"/>
                        <a:pt x="952462" y="57862"/>
                      </a:cubicBezTo>
                      <a:cubicBezTo>
                        <a:pt x="978919" y="55457"/>
                        <a:pt x="978919" y="517227"/>
                        <a:pt x="1010187" y="519632"/>
                      </a:cubicBezTo>
                      <a:cubicBezTo>
                        <a:pt x="1041455" y="522037"/>
                        <a:pt x="1118422" y="72292"/>
                        <a:pt x="1140069" y="72292"/>
                      </a:cubicBezTo>
                      <a:cubicBezTo>
                        <a:pt x="1161716" y="72292"/>
                        <a:pt x="1113612" y="524442"/>
                        <a:pt x="1140069" y="519632"/>
                      </a:cubicBezTo>
                      <a:cubicBezTo>
                        <a:pt x="1166526" y="514822"/>
                        <a:pt x="1267544" y="41027"/>
                        <a:pt x="1298812" y="43432"/>
                      </a:cubicBezTo>
                      <a:cubicBezTo>
                        <a:pt x="1330080" y="45837"/>
                        <a:pt x="1291597" y="541277"/>
                        <a:pt x="1327675" y="534062"/>
                      </a:cubicBezTo>
                      <a:cubicBezTo>
                        <a:pt x="1363753" y="526847"/>
                        <a:pt x="1476798" y="9761"/>
                        <a:pt x="1515281" y="141"/>
                      </a:cubicBezTo>
                      <a:cubicBezTo>
                        <a:pt x="1553764" y="-9479"/>
                        <a:pt x="1558575" y="476341"/>
                        <a:pt x="1558575" y="476341"/>
                      </a:cubicBezTo>
                      <a:lnTo>
                        <a:pt x="1558575" y="476341"/>
                      </a:lnTo>
                    </a:path>
                  </a:pathLst>
                </a:cu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 rot="1083989">
                  <a:off x="6075949" y="4559038"/>
                  <a:ext cx="12331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Incident beam </a:t>
                  </a:r>
                  <a:endParaRPr lang="en-US" sz="1400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 rot="20060263">
                  <a:off x="4576436" y="3441161"/>
                  <a:ext cx="97561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e</a:t>
                  </a:r>
                  <a:r>
                    <a:rPr lang="en-US" sz="1050" dirty="0" smtClean="0"/>
                    <a:t>mitted </a:t>
                  </a:r>
                  <a:r>
                    <a:rPr lang="en-US" sz="1050" dirty="0" err="1" smtClean="0"/>
                    <a:t>ϒ</a:t>
                  </a:r>
                  <a:r>
                    <a:rPr lang="en-US" sz="1050" dirty="0" smtClean="0"/>
                    <a:t>-rays</a:t>
                  </a:r>
                  <a:endParaRPr lang="en-US" sz="1050" dirty="0"/>
                </a:p>
              </p:txBody>
            </p:sp>
          </p:grpSp>
        </p:grpSp>
      </p:grpSp>
      <p:sp>
        <p:nvSpPr>
          <p:cNvPr id="21" name="TextBox 20"/>
          <p:cNvSpPr txBox="1"/>
          <p:nvPr/>
        </p:nvSpPr>
        <p:spPr>
          <a:xfrm>
            <a:off x="179512" y="2276872"/>
            <a:ext cx="36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b="1" dirty="0" smtClean="0"/>
              <a:t>Gamma detector</a:t>
            </a:r>
          </a:p>
          <a:p>
            <a:endParaRPr lang="en-US" dirty="0"/>
          </a:p>
          <a:p>
            <a:r>
              <a:rPr lang="en-US" sz="2400" dirty="0" smtClean="0"/>
              <a:t>Using the boron layer on the disc one can know if the beam is open or closed this is done using a gamma detector outside the beam.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3528" y="5733256"/>
            <a:ext cx="849694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test will be performed this summer being coordinated by the chopper group 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US" dirty="0" smtClean="0"/>
              <a:t>Parasitic methods for monitoring the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0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9D9D9"/>
                </a:solidFill>
              </a:rPr>
              <a:t>Market survey of Beam monitors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Integration of Beam monitors into ESS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Parasitic methods for monitoring the beam </a:t>
            </a:r>
          </a:p>
          <a:p>
            <a:r>
              <a:rPr lang="en-US" sz="3200" dirty="0" smtClean="0"/>
              <a:t>Survey on BM requirements from instruments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Facility maintenance and operation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159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  requirements for each instrument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5" name="Picture 4" descr="Screen Shot 2017-05-15 at 15.01.4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20818" r="43923" b="5368"/>
          <a:stretch/>
        </p:blipFill>
        <p:spPr>
          <a:xfrm>
            <a:off x="323528" y="1556792"/>
            <a:ext cx="3986966" cy="5244197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00" y="2123564"/>
            <a:ext cx="432048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Know  each instrument requirements 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300192" y="2852936"/>
            <a:ext cx="648072" cy="108012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4008" y="4221088"/>
            <a:ext cx="4248472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Reduce the number of options</a:t>
            </a:r>
          </a:p>
          <a:p>
            <a:pPr algn="ctr"/>
            <a:r>
              <a:rPr lang="en-US" dirty="0" smtClean="0"/>
              <a:t>Select  the proper type of  BM</a:t>
            </a:r>
          </a:p>
          <a:p>
            <a:pPr algn="ctr"/>
            <a:r>
              <a:rPr lang="en-US" dirty="0" smtClean="0"/>
              <a:t>Issue guidelines for ESS instruments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7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916473"/>
              </p:ext>
            </p:extLst>
          </p:nvPr>
        </p:nvGraphicFramePr>
        <p:xfrm>
          <a:off x="323528" y="2132856"/>
          <a:ext cx="8280920" cy="460851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960440"/>
                <a:gridCol w="4320480"/>
              </a:tblGrid>
              <a:tr h="57606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Instruments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Answer </a:t>
                      </a:r>
                      <a:endParaRPr lang="en-US" sz="24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55091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FREIA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MIRACLES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VESPA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HEIMDAL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CSPEC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TERX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727598" y="1547500"/>
            <a:ext cx="214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document provided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39136" cy="1143000"/>
          </a:xfrm>
        </p:spPr>
        <p:txBody>
          <a:bodyPr/>
          <a:lstStyle/>
          <a:p>
            <a:r>
              <a:rPr lang="en-US" dirty="0" smtClean="0"/>
              <a:t>BM  requirements for each instrument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484784"/>
            <a:ext cx="442820" cy="3979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01388" y="2737142"/>
            <a:ext cx="453592" cy="3970155"/>
            <a:chOff x="6001388" y="2737142"/>
            <a:chExt cx="453592" cy="39701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2160" y="2737142"/>
              <a:ext cx="442820" cy="3979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2160" y="3284984"/>
              <a:ext cx="442820" cy="3979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2160" y="3789040"/>
              <a:ext cx="442820" cy="39797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2160" y="4293096"/>
              <a:ext cx="442820" cy="39797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2160" y="4797152"/>
              <a:ext cx="442820" cy="39797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2160" y="5301208"/>
              <a:ext cx="442820" cy="39797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1388" y="5805264"/>
              <a:ext cx="442820" cy="3979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2160" y="6309320"/>
              <a:ext cx="442820" cy="397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77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343616"/>
              </p:ext>
            </p:extLst>
          </p:nvPr>
        </p:nvGraphicFramePr>
        <p:xfrm>
          <a:off x="323528" y="2132856"/>
          <a:ext cx="8280920" cy="384808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140460"/>
                <a:gridCol w="4140460"/>
              </a:tblGrid>
              <a:tr h="5040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Instruments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Answer </a:t>
                      </a:r>
                      <a:endParaRPr lang="en-US" sz="24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BIFROST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47890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NMX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14401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SKADI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3488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MAGIC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3488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ODIN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34888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ESTIA</a:t>
                      </a:r>
                      <a:r>
                        <a:rPr lang="en-US" sz="3200" dirty="0" smtClean="0">
                          <a:effectLst/>
                        </a:rPr>
                        <a:t>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34888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DREAMS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6516216" y="2636912"/>
            <a:ext cx="432048" cy="1728192"/>
            <a:chOff x="2555776" y="1646383"/>
            <a:chExt cx="257572" cy="13062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2555776" y="1646383"/>
              <a:ext cx="257572" cy="263373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555776" y="2011725"/>
              <a:ext cx="257572" cy="940859"/>
              <a:chOff x="2555776" y="3274104"/>
              <a:chExt cx="257572" cy="94085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2555776" y="3274104"/>
                <a:ext cx="257572" cy="26337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2555776" y="3625040"/>
                <a:ext cx="257572" cy="26337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2555776" y="3951590"/>
                <a:ext cx="257572" cy="263373"/>
              </a:xfrm>
              <a:prstGeom prst="rect">
                <a:avLst/>
              </a:prstGeom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4788024" y="1556792"/>
            <a:ext cx="359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Still waiting for the filled document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/>
          <a:lstStyle/>
          <a:p>
            <a:r>
              <a:rPr lang="en-US" dirty="0" smtClean="0"/>
              <a:t>BM  requirements for each instrument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283968" y="1556792"/>
            <a:ext cx="432048" cy="34846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516216" y="4509119"/>
            <a:ext cx="432048" cy="1368153"/>
            <a:chOff x="2555776" y="1646383"/>
            <a:chExt cx="257572" cy="10340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2555776" y="1646383"/>
              <a:ext cx="257572" cy="263373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2555776" y="2011725"/>
              <a:ext cx="257572" cy="668735"/>
              <a:chOff x="2555776" y="3274104"/>
              <a:chExt cx="257572" cy="66873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2555776" y="3274104"/>
                <a:ext cx="257572" cy="26337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2555776" y="3679466"/>
                <a:ext cx="257572" cy="2633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1551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720080"/>
          </a:xfrm>
          <a:solidFill>
            <a:srgbClr val="FFFFFF"/>
          </a:solidFill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467990"/>
              </p:ext>
            </p:extLst>
          </p:nvPr>
        </p:nvGraphicFramePr>
        <p:xfrm>
          <a:off x="107504" y="1220297"/>
          <a:ext cx="9001000" cy="542543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87590"/>
                <a:gridCol w="1698110"/>
                <a:gridCol w="1384559"/>
                <a:gridCol w="1311687"/>
                <a:gridCol w="1894660"/>
                <a:gridCol w="152439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Instruments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Number of BM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Time resolution (</a:t>
                      </a:r>
                      <a:r>
                        <a:rPr lang="el-GR" sz="1400" u="none" strike="noStrike" kern="1200" baseline="0" dirty="0" smtClean="0"/>
                        <a:t>μs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Position resolution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Area</a:t>
                      </a:r>
                      <a:r>
                        <a:rPr lang="en-US" sz="1400" baseline="0" dirty="0" smtClean="0"/>
                        <a:t> (cm x cm)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Vacuum/air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LKOI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</a:t>
                      </a:r>
                      <a:r>
                        <a:rPr lang="en-US" sz="1200" baseline="0" dirty="0" smtClean="0"/>
                        <a:t> or 3</a:t>
                      </a:r>
                      <a:r>
                        <a:rPr lang="en-US" sz="1200" dirty="0" smtClean="0"/>
                        <a:t>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None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TBD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 for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TBD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FREIA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Same as wavelength resolution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None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2.5 x 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air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 behind each chopper pair for </a:t>
                      </a:r>
                      <a:r>
                        <a:rPr kumimoji="0" lang="en-US" sz="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diagnostics</a:t>
                      </a:r>
                      <a:endParaRPr kumimoji="0" 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Same as chopper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As small as non absorbing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MIRACLES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 </a:t>
                      </a:r>
                      <a:r>
                        <a:rPr lang="en-US" sz="1200" dirty="0" err="1" smtClean="0"/>
                        <a:t>μs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None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none" strike="noStrike" kern="1200" baseline="0" dirty="0" smtClean="0"/>
                        <a:t>5x5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 for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 </a:t>
                      </a:r>
                      <a:r>
                        <a:rPr lang="en-US" sz="1200" dirty="0" err="1" smtClean="0"/>
                        <a:t>μs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none" strike="noStrike" kern="1200" baseline="0" dirty="0" smtClean="0"/>
                        <a:t>up to 12x12 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VISPA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u="none" strike="noStrike" kern="1200" baseline="0" dirty="0" smtClean="0"/>
                        <a:t>15-20 μs</a:t>
                      </a:r>
                      <a:endParaRPr lang="en-US" sz="1200" u="none" strike="noStrike" kern="1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None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TBD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 (preferable)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</a:t>
                      </a:r>
                      <a:r>
                        <a:rPr lang="en-US" sz="1200" baseline="0" dirty="0" smtClean="0"/>
                        <a:t> or4 </a:t>
                      </a:r>
                      <a:r>
                        <a:rPr lang="en-US" sz="1200" dirty="0" smtClean="0"/>
                        <a:t> for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u="none" strike="noStrike" kern="1200" baseline="0" dirty="0" smtClean="0"/>
                        <a:t>50-100 μs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TBD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Vacuum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 (preferable)</a:t>
                      </a: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0040">
                <a:tc rowSpan="2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HEIMDAL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1or 2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 </a:t>
                      </a:r>
                      <a:r>
                        <a:rPr lang="el-GR" sz="1200" u="none" strike="noStrike" kern="1200" baseline="0" dirty="0" smtClean="0"/>
                        <a:t>μs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 mm x 0.2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 smtClean="0">
                          <a:effectLst/>
                        </a:rPr>
                        <a:t>4</a:t>
                      </a:r>
                      <a:r>
                        <a:rPr lang="en-US" sz="1200" kern="1200" baseline="0" dirty="0" smtClean="0">
                          <a:effectLst/>
                        </a:rPr>
                        <a:t> </a:t>
                      </a:r>
                      <a:r>
                        <a:rPr lang="en-US" sz="1200" kern="1200" dirty="0" smtClean="0">
                          <a:effectLst/>
                        </a:rPr>
                        <a:t>x 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air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 for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100 </a:t>
                      </a:r>
                      <a:r>
                        <a:rPr lang="el-GR" sz="1200" u="none" strike="noStrike" kern="1200" baseline="0" dirty="0" smtClean="0"/>
                        <a:t>μs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None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 smtClean="0">
                          <a:effectLst/>
                        </a:rPr>
                        <a:t>Up to 10 x 10</a:t>
                      </a:r>
                      <a:r>
                        <a:rPr lang="en-US" sz="1200" kern="1200" baseline="0" dirty="0" smtClean="0">
                          <a:effectLst/>
                        </a:rPr>
                        <a:t> cm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vacuum</a:t>
                      </a: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CSPEC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for normalization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&lt;2</a:t>
                      </a:r>
                      <a:r>
                        <a:rPr lang="el-GR" sz="1200" u="none" strike="noStrike" kern="1200" baseline="0" dirty="0" smtClean="0"/>
                        <a:t>μs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 mm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 smtClean="0">
                          <a:effectLst/>
                        </a:rPr>
                        <a:t>2.2 x 4 cm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 for diagnostics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 and 200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3mm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Up to </a:t>
                      </a:r>
                      <a:r>
                        <a:rPr lang="en-US" sz="1200" kern="1200" dirty="0" smtClean="0">
                          <a:effectLst/>
                        </a:rPr>
                        <a:t>11.1 x 12 cm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T-REX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l-GR" sz="1200" u="none" strike="noStrike" kern="1200" baseline="0" dirty="0" smtClean="0"/>
                        <a:t>μs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1x 1 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 smtClean="0">
                          <a:effectLst/>
                        </a:rPr>
                        <a:t>1.5 x 3</a:t>
                      </a:r>
                      <a:r>
                        <a:rPr lang="en-US" sz="1200" kern="1200" baseline="0" dirty="0" smtClean="0">
                          <a:effectLst/>
                        </a:rPr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vacuum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 for diagnostics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2 </a:t>
                      </a:r>
                      <a:r>
                        <a:rPr lang="el-GR" sz="1200" u="none" strike="noStrike" kern="1200" baseline="0" dirty="0" smtClean="0"/>
                        <a:t>μs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1x 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 smtClean="0">
                          <a:effectLst/>
                        </a:rPr>
                        <a:t>6 x 8.5 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air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52400">
                <a:tc rowSpan="2"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BEER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 </a:t>
                      </a:r>
                      <a:r>
                        <a:rPr lang="el-GR" sz="1200" u="none" strike="noStrike" kern="1200" baseline="0" dirty="0" smtClean="0"/>
                        <a:t>μs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 smtClean="0">
                          <a:effectLst/>
                        </a:rPr>
                        <a:t>50 x 100 mm²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air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for diagnostics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 </a:t>
                      </a:r>
                      <a:r>
                        <a:rPr lang="el-GR" sz="1200" u="none" strike="noStrike" kern="1200" baseline="0" dirty="0" smtClean="0"/>
                        <a:t>μs</a:t>
                      </a:r>
                      <a:endParaRPr lang="en-US" sz="1200" dirty="0" smtClean="0"/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None</a:t>
                      </a: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25 x 85 mm²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200" dirty="0" smtClean="0"/>
                    </a:p>
                    <a:p>
                      <a:pPr algn="l"/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vacuum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-27384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BM  requirements for each instrument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5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Market survey of Beam monitors</a:t>
            </a:r>
          </a:p>
          <a:p>
            <a:r>
              <a:rPr lang="en-US" sz="3200" dirty="0" smtClean="0"/>
              <a:t>Integration of Beam monitors into ESS</a:t>
            </a:r>
          </a:p>
          <a:p>
            <a:r>
              <a:rPr lang="en-US" sz="3200" dirty="0" smtClean="0"/>
              <a:t>Parasitic methods for monitoring the beam </a:t>
            </a:r>
          </a:p>
          <a:p>
            <a:r>
              <a:rPr lang="en-US" sz="3200" dirty="0" smtClean="0"/>
              <a:t>Survey on BM requirements from instruments</a:t>
            </a:r>
          </a:p>
          <a:p>
            <a:r>
              <a:rPr lang="en-US" sz="3200" dirty="0" smtClean="0"/>
              <a:t>Facility maintenance and operation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945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9D9D9"/>
                </a:solidFill>
              </a:rPr>
              <a:t>Market survey of Beam monitors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Integration of Beam monitors into ESS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Parasitic methods for monitoring the beam 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Survey on BM requirements from instruments</a:t>
            </a:r>
          </a:p>
          <a:p>
            <a:r>
              <a:rPr lang="en-US" sz="3200" dirty="0" smtClean="0"/>
              <a:t>Facility maintenance and operation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159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5963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Facility </a:t>
            </a:r>
            <a:r>
              <a:rPr lang="en-US" sz="3100" dirty="0"/>
              <a:t>maintenance and </a:t>
            </a:r>
            <a:r>
              <a:rPr lang="en-US" sz="3100" dirty="0" smtClean="0"/>
              <a:t>operation Requirements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2" y="2276872"/>
            <a:ext cx="2729078" cy="50405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dirty="0" smtClean="0"/>
              <a:t>No access to the bunker just for BM  maintenance</a:t>
            </a:r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sp>
        <p:nvSpPr>
          <p:cNvPr id="8" name="Rectangle 7"/>
          <p:cNvSpPr/>
          <p:nvPr/>
        </p:nvSpPr>
        <p:spPr>
          <a:xfrm>
            <a:off x="6372200" y="2060848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Environmental requirement (rate, humidity, temperature,..)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79912" y="2060848"/>
            <a:ext cx="1368152" cy="3816424"/>
            <a:chOff x="3779912" y="1772816"/>
            <a:chExt cx="1368152" cy="3816424"/>
          </a:xfrm>
        </p:grpSpPr>
        <p:sp>
          <p:nvSpPr>
            <p:cNvPr id="6" name="Rectangle 5"/>
            <p:cNvSpPr/>
            <p:nvPr/>
          </p:nvSpPr>
          <p:spPr>
            <a:xfrm>
              <a:off x="3779912" y="1772816"/>
              <a:ext cx="1224136" cy="352839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51920" y="1916832"/>
              <a:ext cx="1224136" cy="352839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23928" y="2060848"/>
              <a:ext cx="1224136" cy="352839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27784" y="2420888"/>
            <a:ext cx="792088" cy="3168352"/>
            <a:chOff x="2699792" y="2708920"/>
            <a:chExt cx="792088" cy="3168352"/>
          </a:xfrm>
        </p:grpSpPr>
        <p:sp>
          <p:nvSpPr>
            <p:cNvPr id="10" name="Right Arrow 9"/>
            <p:cNvSpPr/>
            <p:nvPr/>
          </p:nvSpPr>
          <p:spPr>
            <a:xfrm>
              <a:off x="2699792" y="2708920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2699792" y="3861048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699792" y="4869160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699792" y="5733256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0" y="4941168"/>
            <a:ext cx="2987824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500" dirty="0" smtClean="0"/>
              <a:t>T0 information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356992"/>
            <a:ext cx="203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Diagnose  flux lost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071" y="4427820"/>
            <a:ext cx="267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Flux  along the beam line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36096" y="2420888"/>
            <a:ext cx="792088" cy="3168352"/>
            <a:chOff x="2699792" y="2708920"/>
            <a:chExt cx="792088" cy="3168352"/>
          </a:xfrm>
        </p:grpSpPr>
        <p:sp>
          <p:nvSpPr>
            <p:cNvPr id="20" name="Right Arrow 19"/>
            <p:cNvSpPr/>
            <p:nvPr/>
          </p:nvSpPr>
          <p:spPr>
            <a:xfrm flipV="1">
              <a:off x="2699792" y="2708920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2699792" y="3861048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2699792" y="4869160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699792" y="5733256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51920" y="1700808"/>
            <a:ext cx="122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BM system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5939988"/>
            <a:ext cx="599394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Based on the market survey and the instrument requirements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843808" y="6453336"/>
            <a:ext cx="537839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Recommendation of BM that full fill each of these tasks </a:t>
            </a:r>
            <a:endParaRPr lang="en-US" dirty="0"/>
          </a:p>
        </p:txBody>
      </p:sp>
      <p:sp>
        <p:nvSpPr>
          <p:cNvPr id="31" name="Bent Arrow 30"/>
          <p:cNvSpPr/>
          <p:nvPr/>
        </p:nvSpPr>
        <p:spPr>
          <a:xfrm rot="10982687" flipH="1">
            <a:off x="2325535" y="6322320"/>
            <a:ext cx="504056" cy="548680"/>
          </a:xfrm>
          <a:prstGeom prst="ben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4208" y="34290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Stability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44208" y="4437112"/>
            <a:ext cx="178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Cross-Calibration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16217" y="530120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hardness</a:t>
            </a:r>
          </a:p>
          <a:p>
            <a:r>
              <a:rPr lang="en-US" dirty="0" smtClean="0"/>
              <a:t>(lifetime &gt;10years @ normal flux)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496" y="1412776"/>
            <a:ext cx="9108504" cy="307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The model at ESS has very low level of support during </a:t>
            </a:r>
            <a:r>
              <a:rPr lang="en-US" sz="1400" dirty="0"/>
              <a:t>operation available  </a:t>
            </a:r>
            <a:r>
              <a:rPr lang="en-US" sz="1400" dirty="0" smtClean="0"/>
              <a:t>: high availability and reliability requirements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289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8272"/>
            <a:ext cx="8229600" cy="1540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latin typeface="Apple Chancery"/>
                <a:cs typeface="Apple Chancery"/>
              </a:rPr>
              <a:t>T</a:t>
            </a:r>
            <a:r>
              <a:rPr lang="en-US" sz="7200" b="1" dirty="0" smtClean="0">
                <a:latin typeface="Apple Chancery"/>
                <a:cs typeface="Apple Chancery"/>
              </a:rPr>
              <a:t>hank you </a:t>
            </a:r>
            <a:endParaRPr lang="en-US" sz="7200" b="1" dirty="0">
              <a:latin typeface="Apple Chancery"/>
              <a:cs typeface="Apple Chancery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436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grpSp>
        <p:nvGrpSpPr>
          <p:cNvPr id="6" name="Group 5"/>
          <p:cNvGrpSpPr/>
          <p:nvPr/>
        </p:nvGrpSpPr>
        <p:grpSpPr>
          <a:xfrm>
            <a:off x="1115616" y="3105225"/>
            <a:ext cx="5976664" cy="2340000"/>
            <a:chOff x="467544" y="2523958"/>
            <a:chExt cx="5976664" cy="2340000"/>
          </a:xfrm>
        </p:grpSpPr>
        <p:sp>
          <p:nvSpPr>
            <p:cNvPr id="3" name="Cube 2"/>
            <p:cNvSpPr/>
            <p:nvPr/>
          </p:nvSpPr>
          <p:spPr>
            <a:xfrm rot="16200000">
              <a:off x="2897944" y="3261910"/>
              <a:ext cx="2340000" cy="864096"/>
            </a:xfrm>
            <a:prstGeom prst="cube">
              <a:avLst>
                <a:gd name="adj" fmla="val 36391"/>
              </a:avLst>
            </a:prstGeom>
            <a:gradFill flip="none" rotWithShape="1">
              <a:gsLst>
                <a:gs pos="41000">
                  <a:srgbClr val="D9D9D9"/>
                </a:gs>
                <a:gs pos="36000">
                  <a:srgbClr val="000000"/>
                </a:gs>
                <a:gs pos="2000">
                  <a:srgbClr val="D9D9D9"/>
                </a:gs>
              </a:gsLst>
              <a:lin ang="16200000" scaled="0"/>
              <a:tileRect/>
            </a:gradFill>
            <a:ln w="28575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4502898" y="3645024"/>
              <a:ext cx="18722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748124" y="3645024"/>
              <a:ext cx="187220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2339752" y="2703717"/>
              <a:ext cx="1296144" cy="7920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2411760" y="3711829"/>
              <a:ext cx="1368152" cy="7972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541261" y="3645024"/>
              <a:ext cx="1902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Transmitted beam 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67544" y="3645024"/>
              <a:ext cx="1532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Incident beam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 rot="20087684">
              <a:off x="2754305" y="4267261"/>
              <a:ext cx="7202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scattered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5536" y="1556792"/>
            <a:ext cx="8352928" cy="605018"/>
            <a:chOff x="179512" y="5704302"/>
            <a:chExt cx="8352928" cy="605018"/>
          </a:xfrm>
        </p:grpSpPr>
        <p:grpSp>
          <p:nvGrpSpPr>
            <p:cNvPr id="66" name="Group 65"/>
            <p:cNvGrpSpPr/>
            <p:nvPr/>
          </p:nvGrpSpPr>
          <p:grpSpPr>
            <a:xfrm>
              <a:off x="179512" y="5704302"/>
              <a:ext cx="8352928" cy="605018"/>
              <a:chOff x="179512" y="5704302"/>
              <a:chExt cx="8352928" cy="605018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7524328" y="5949280"/>
                <a:ext cx="72008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179512" y="5704302"/>
                <a:ext cx="8352928" cy="605018"/>
                <a:chOff x="179512" y="5704302"/>
                <a:chExt cx="8352928" cy="605018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1331640" y="5949280"/>
                  <a:ext cx="1080120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3078927" y="5949280"/>
                  <a:ext cx="1728118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2486376" y="5949280"/>
                  <a:ext cx="21611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788288" y="5949280"/>
                  <a:ext cx="21611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4859940" y="5949280"/>
                  <a:ext cx="126010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6192217" y="5949280"/>
                  <a:ext cx="126010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1115616" y="5877272"/>
                  <a:ext cx="216024" cy="216024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449068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737100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045952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839212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6156176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/>
                <p:cNvSpPr txBox="1"/>
                <p:nvPr/>
              </p:nvSpPr>
              <p:spPr>
                <a:xfrm>
                  <a:off x="7703132" y="5704302"/>
                  <a:ext cx="8293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660066"/>
                      </a:solidFill>
                    </a:rPr>
                    <a:t>Sample</a:t>
                  </a:r>
                  <a:endParaRPr lang="en-US" sz="1400" dirty="0">
                    <a:solidFill>
                      <a:srgbClr val="660066"/>
                    </a:solidFill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179512" y="5877272"/>
                  <a:ext cx="88046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660066"/>
                      </a:solidFill>
                    </a:rPr>
                    <a:t>source</a:t>
                  </a:r>
                  <a:endParaRPr lang="en-US" sz="2000" dirty="0">
                    <a:solidFill>
                      <a:srgbClr val="660066"/>
                    </a:solidFill>
                  </a:endParaRPr>
                </a:p>
              </p:txBody>
            </p:sp>
          </p:grpSp>
        </p:grpSp>
        <p:cxnSp>
          <p:nvCxnSpPr>
            <p:cNvPr id="67" name="Straight Connector 66"/>
            <p:cNvCxnSpPr/>
            <p:nvPr/>
          </p:nvCxnSpPr>
          <p:spPr>
            <a:xfrm flipV="1">
              <a:off x="2483768" y="5841244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771800" y="58772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4869580" y="58772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193484" y="5833024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7473140" y="58425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3083260" y="586339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58320">
            <a:off x="4330619" y="5471067"/>
            <a:ext cx="10081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0066"/>
                </a:solidFill>
              </a:rPr>
              <a:t>Beam monitor</a:t>
            </a:r>
            <a:endParaRPr lang="en-US" sz="1100" dirty="0">
              <a:solidFill>
                <a:srgbClr val="660066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6684" y="2441708"/>
            <a:ext cx="1307795" cy="736807"/>
            <a:chOff x="86684" y="2441708"/>
            <a:chExt cx="1307795" cy="736807"/>
          </a:xfrm>
        </p:grpSpPr>
        <p:grpSp>
          <p:nvGrpSpPr>
            <p:cNvPr id="45" name="Group 44"/>
            <p:cNvGrpSpPr/>
            <p:nvPr/>
          </p:nvGrpSpPr>
          <p:grpSpPr>
            <a:xfrm>
              <a:off x="86684" y="2441708"/>
              <a:ext cx="1307795" cy="510996"/>
              <a:chOff x="86684" y="2441708"/>
              <a:chExt cx="1307795" cy="510996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107504" y="2564904"/>
                <a:ext cx="21611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23528" y="2441708"/>
                <a:ext cx="10709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</a:t>
                </a:r>
                <a:r>
                  <a:rPr lang="en-US" sz="1200" dirty="0" smtClean="0"/>
                  <a:t>eutron guide </a:t>
                </a:r>
                <a:endParaRPr lang="en-US" sz="1200" dirty="0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rot="5400000">
                <a:off x="212714" y="2713027"/>
                <a:ext cx="0" cy="252059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309368" y="2675705"/>
                <a:ext cx="703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chopper </a:t>
                </a:r>
                <a:endParaRPr lang="en-US" sz="1200" dirty="0"/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 rot="5400000" flipV="1">
              <a:off x="197533" y="2978931"/>
              <a:ext cx="0" cy="180058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302637" y="2901516"/>
              <a:ext cx="10829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Beam monitor </a:t>
              </a:r>
              <a:endParaRPr lang="en-US" sz="1200" dirty="0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35496" y="2924944"/>
            <a:ext cx="1800200" cy="2880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5661248"/>
            <a:ext cx="324036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monitor with low attenuation and high transmission factor </a:t>
            </a:r>
            <a:endParaRPr lang="en-US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4889" y="3527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860032" y="2636912"/>
            <a:ext cx="0" cy="54009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7" name="Cube 76"/>
          <p:cNvSpPr/>
          <p:nvPr/>
        </p:nvSpPr>
        <p:spPr>
          <a:xfrm rot="16200000">
            <a:off x="3284828" y="4098965"/>
            <a:ext cx="2304256" cy="360040"/>
          </a:xfrm>
          <a:prstGeom prst="cube">
            <a:avLst>
              <a:gd name="adj" fmla="val 86036"/>
            </a:avLst>
          </a:prstGeom>
          <a:gradFill flip="none" rotWithShape="1">
            <a:gsLst>
              <a:gs pos="67000">
                <a:schemeClr val="tx1"/>
              </a:gs>
              <a:gs pos="100000">
                <a:srgbClr val="FFFFFF"/>
              </a:gs>
            </a:gsLst>
            <a:lin ang="0" scaled="1"/>
            <a:tileRect/>
          </a:gra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ightning Bolt 26"/>
          <p:cNvSpPr/>
          <p:nvPr/>
        </p:nvSpPr>
        <p:spPr>
          <a:xfrm rot="19547891">
            <a:off x="4420954" y="4139731"/>
            <a:ext cx="287997" cy="576000"/>
          </a:xfrm>
          <a:prstGeom prst="lightningBolt">
            <a:avLst/>
          </a:prstGeom>
          <a:noFill/>
          <a:ln>
            <a:solidFill>
              <a:srgbClr val="F5EF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83968" y="2636912"/>
            <a:ext cx="0" cy="54009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59832" y="2564904"/>
            <a:ext cx="114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 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860032" y="2564904"/>
            <a:ext cx="114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 2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4725144"/>
            <a:ext cx="792250" cy="104124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652120" y="5734997"/>
            <a:ext cx="346158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Little detailed analysis about BM performance is available </a:t>
            </a:r>
            <a:r>
              <a:rPr lang="en-US" dirty="0" smtClean="0">
                <a:sym typeface="Wingdings"/>
              </a:rPr>
              <a:t> Survey what is available on market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17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Beam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412777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/>
              <a:t>Multi-wire proportional chamber (MWPC)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9" t="-1145" r="36237" b="77974"/>
          <a:stretch/>
        </p:blipFill>
        <p:spPr bwMode="auto">
          <a:xfrm>
            <a:off x="35496" y="2132856"/>
            <a:ext cx="2957198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IMG_485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0" r="6334" b="18152"/>
          <a:stretch/>
        </p:blipFill>
        <p:spPr>
          <a:xfrm>
            <a:off x="2987824" y="2204864"/>
            <a:ext cx="3031308" cy="1728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50" y="1844824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</a:t>
            </a:r>
            <a:r>
              <a:rPr lang="en-US" sz="1400" dirty="0" err="1" smtClean="0">
                <a:solidFill>
                  <a:srgbClr val="000000"/>
                </a:solidFill>
              </a:rPr>
              <a:t>Mirrotron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9832" y="1844824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ORDELA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9243" y="2492896"/>
            <a:ext cx="2974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MWPC can </a:t>
            </a:r>
            <a:r>
              <a:rPr lang="en-US" dirty="0"/>
              <a:t>be filled with either </a:t>
            </a:r>
            <a:r>
              <a:rPr lang="en-US" baseline="30000" dirty="0"/>
              <a:t>3</a:t>
            </a:r>
            <a:r>
              <a:rPr lang="en-US" dirty="0"/>
              <a:t>He or </a:t>
            </a:r>
            <a:r>
              <a:rPr lang="en-US" baseline="30000" dirty="0"/>
              <a:t>14</a:t>
            </a:r>
            <a:r>
              <a:rPr lang="en-US" dirty="0"/>
              <a:t>N gas</a:t>
            </a:r>
          </a:p>
          <a:p>
            <a:endParaRPr lang="en-US" dirty="0"/>
          </a:p>
        </p:txBody>
      </p:sp>
      <p:pic>
        <p:nvPicPr>
          <p:cNvPr id="14" name="Picture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6" r="8699" b="76829"/>
          <a:stretch/>
        </p:blipFill>
        <p:spPr bwMode="auto">
          <a:xfrm>
            <a:off x="72008" y="4653136"/>
            <a:ext cx="2843808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80" b="76829"/>
          <a:stretch/>
        </p:blipFill>
        <p:spPr bwMode="auto">
          <a:xfrm>
            <a:off x="2627784" y="4653136"/>
            <a:ext cx="2880320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07248" y="4345359"/>
            <a:ext cx="1968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Quantum detector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365104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LND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-7452" y="3861048"/>
            <a:ext cx="8229600" cy="864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 smtClean="0"/>
              <a:t>Fission Chamber and scintillator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2120" y="4869160"/>
            <a:ext cx="3301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Fission chamber coated with </a:t>
            </a:r>
            <a:r>
              <a:rPr lang="en-US" baseline="30000" dirty="0" smtClean="0"/>
              <a:t>235</a:t>
            </a:r>
            <a:r>
              <a:rPr lang="en-US" dirty="0" smtClean="0"/>
              <a:t>U</a:t>
            </a:r>
          </a:p>
          <a:p>
            <a:r>
              <a:rPr lang="en-US" dirty="0" smtClean="0"/>
              <a:t>Scintillator made of </a:t>
            </a:r>
            <a:r>
              <a:rPr lang="en-US" dirty="0" err="1" smtClean="0"/>
              <a:t>LiGlass</a:t>
            </a:r>
            <a:r>
              <a:rPr lang="en-US" dirty="0" smtClean="0"/>
              <a:t> beads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2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Beam </a:t>
            </a:r>
            <a:r>
              <a:rPr lang="en-US" dirty="0"/>
              <a:t>Monitor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412777"/>
            <a:ext cx="5832648" cy="504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Multi-wire proportional chamber </a:t>
            </a:r>
            <a:r>
              <a:rPr lang="en-US" sz="2000" u="sng" dirty="0" smtClean="0"/>
              <a:t>(2D-MWPC</a:t>
            </a:r>
            <a:r>
              <a:rPr lang="en-US" sz="2000" u="sng" dirty="0"/>
              <a:t>)</a:t>
            </a:r>
            <a:endParaRPr lang="en-US" sz="2000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149080"/>
            <a:ext cx="3662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Gas Electron Multiplier (2D-GEM) </a:t>
            </a:r>
            <a:endParaRPr lang="en-US" sz="2000" u="sng" dirty="0"/>
          </a:p>
        </p:txBody>
      </p:sp>
      <p:pic>
        <p:nvPicPr>
          <p:cNvPr id="13" name="Content Placeholder 1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t="47169" r="36085" b="23989"/>
          <a:stretch/>
        </p:blipFill>
        <p:spPr bwMode="auto">
          <a:xfrm>
            <a:off x="-36512" y="5013176"/>
            <a:ext cx="2448272" cy="1844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IMG_48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276872"/>
            <a:ext cx="2208245" cy="1656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079"/>
          <a:stretch/>
        </p:blipFill>
        <p:spPr>
          <a:xfrm>
            <a:off x="2296296" y="1916832"/>
            <a:ext cx="2928073" cy="1892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772"/>
          <a:stretch/>
        </p:blipFill>
        <p:spPr>
          <a:xfrm>
            <a:off x="2339752" y="4869160"/>
            <a:ext cx="3994841" cy="19888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1520" y="1988840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</a:t>
            </a:r>
            <a:r>
              <a:rPr lang="en-US" sz="1400" dirty="0" err="1" smtClean="0">
                <a:solidFill>
                  <a:srgbClr val="000000"/>
                </a:solidFill>
              </a:rPr>
              <a:t>Mirrotron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4725144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CDT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5445224"/>
            <a:ext cx="2664297" cy="600164"/>
          </a:xfrm>
          <a:prstGeom prst="rect">
            <a:avLst/>
          </a:prstGeom>
          <a:noFill/>
          <a:ln>
            <a:solidFill>
              <a:srgbClr val="FF80C9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0.8 </a:t>
            </a:r>
            <a:r>
              <a:rPr lang="en-US" sz="1100" dirty="0" err="1" smtClean="0"/>
              <a:t>μm</a:t>
            </a:r>
            <a:r>
              <a:rPr lang="en-US" sz="1100" dirty="0" smtClean="0"/>
              <a:t> boron layer was selected for the sake of the measurement. Thinner layer will be selected for full implementation.  </a:t>
            </a:r>
            <a:endParaRPr lang="en-US" sz="11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223507"/>
              </p:ext>
            </p:extLst>
          </p:nvPr>
        </p:nvGraphicFramePr>
        <p:xfrm>
          <a:off x="5364088" y="1844824"/>
          <a:ext cx="3672408" cy="29413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296144"/>
                <a:gridCol w="1296144"/>
                <a:gridCol w="10801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Monitor </a:t>
                      </a:r>
                    </a:p>
                    <a:p>
                      <a:r>
                        <a:rPr lang="en-US" sz="1200" dirty="0" smtClean="0"/>
                        <a:t>Manufacturer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2D-MWPC</a:t>
                      </a:r>
                    </a:p>
                    <a:p>
                      <a:r>
                        <a:rPr lang="en-US" sz="1200" dirty="0" err="1" smtClean="0"/>
                        <a:t>Mirrotron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2D-GEM</a:t>
                      </a:r>
                    </a:p>
                    <a:p>
                      <a:r>
                        <a:rPr lang="en-US" sz="1200" dirty="0" smtClean="0"/>
                        <a:t>CDT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Active</a:t>
                      </a:r>
                      <a:r>
                        <a:rPr lang="en-US" sz="1200" baseline="0" dirty="0" smtClean="0"/>
                        <a:t> element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 smtClean="0"/>
                        <a:t>3</a:t>
                      </a:r>
                      <a:r>
                        <a:rPr lang="en-US" sz="1200" dirty="0" smtClean="0"/>
                        <a:t>He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 smtClean="0"/>
                        <a:t>10</a:t>
                      </a:r>
                      <a:r>
                        <a:rPr lang="en-US" sz="1200" dirty="0" smtClean="0"/>
                        <a:t>B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pressure bar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Filled gas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 smtClean="0"/>
                        <a:t>3</a:t>
                      </a:r>
                      <a:r>
                        <a:rPr lang="en-US" sz="1200" dirty="0" smtClean="0"/>
                        <a:t>He+CF</a:t>
                      </a:r>
                      <a:r>
                        <a:rPr lang="en-US" sz="1200" baseline="-25000" dirty="0" smtClean="0"/>
                        <a:t>4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Ar+CO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Bias voltage (V)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Anode:-3500</a:t>
                      </a:r>
                    </a:p>
                    <a:p>
                      <a:r>
                        <a:rPr lang="en-US" sz="1200" dirty="0" smtClean="0"/>
                        <a:t>Drift: 1500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-1000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Active area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100x50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100x100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Window thickness (mm)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364088" y="4005064"/>
            <a:ext cx="3672408" cy="720080"/>
          </a:xfrm>
          <a:prstGeom prst="roundRect">
            <a:avLst/>
          </a:prstGeom>
          <a:noFill/>
          <a:ln w="1905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27184" y="1412776"/>
            <a:ext cx="3049272" cy="369332"/>
          </a:xfrm>
          <a:prstGeom prst="rect">
            <a:avLst/>
          </a:prstGeom>
          <a:solidFill>
            <a:srgbClr val="F5FF9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Position sensitive BM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0192" y="609329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G. </a:t>
            </a:r>
            <a:r>
              <a:rPr lang="en-US" sz="1000" dirty="0" err="1" smtClean="0"/>
              <a:t>Croci</a:t>
            </a:r>
            <a:r>
              <a:rPr lang="en-US" sz="1000" dirty="0"/>
              <a:t> </a:t>
            </a:r>
            <a:r>
              <a:rPr lang="en-US" sz="1000" dirty="0" smtClean="0"/>
              <a:t>et al Progress </a:t>
            </a:r>
            <a:r>
              <a:rPr lang="en-US" sz="1000" dirty="0"/>
              <a:t>of Theoretical </a:t>
            </a:r>
            <a:r>
              <a:rPr lang="en-US" sz="1000" dirty="0" smtClean="0"/>
              <a:t>and </a:t>
            </a:r>
            <a:r>
              <a:rPr lang="hu-HU" sz="1000" dirty="0" smtClean="0"/>
              <a:t>Experimental </a:t>
            </a:r>
            <a:r>
              <a:rPr lang="hu-HU" sz="1000" dirty="0"/>
              <a:t>Physics, 2014(8):83H01{0, 2014.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3264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2D2_setup_pic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" b="-920"/>
          <a:stretch/>
        </p:blipFill>
        <p:spPr>
          <a:xfrm>
            <a:off x="107504" y="1556792"/>
            <a:ext cx="2969708" cy="25202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6" name="Picture 5" descr="Eff-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" y="4221088"/>
            <a:ext cx="3043575" cy="240185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848872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Beam </a:t>
            </a:r>
            <a:r>
              <a:rPr lang="en-US" sz="2800" dirty="0" smtClean="0"/>
              <a:t>Monitors- Neutron measurement at R2D2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268760"/>
            <a:ext cx="1168703" cy="457200"/>
          </a:xfrm>
          <a:prstGeom prst="rect">
            <a:avLst/>
          </a:prstGeom>
        </p:spPr>
      </p:pic>
      <p:pic>
        <p:nvPicPr>
          <p:cNvPr id="3" name="Picture 2" descr="att_fi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982021"/>
            <a:ext cx="3718937" cy="287597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35696" y="5661248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Box 4"/>
          <p:cNvSpPr txBox="1"/>
          <p:nvPr/>
        </p:nvSpPr>
        <p:spPr>
          <a:xfrm>
            <a:off x="4653613" y="1789626"/>
            <a:ext cx="704635" cy="365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131840" y="1700808"/>
            <a:ext cx="3514998" cy="2079696"/>
            <a:chOff x="3282648" y="1700808"/>
            <a:chExt cx="3514998" cy="2079696"/>
          </a:xfrm>
        </p:grpSpPr>
        <p:pic>
          <p:nvPicPr>
            <p:cNvPr id="15" name="Picture 1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648" y="1700808"/>
              <a:ext cx="3514998" cy="2079696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4301910" y="1891875"/>
              <a:ext cx="243815" cy="46960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631461" y="1998443"/>
              <a:ext cx="243815" cy="46960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5"/>
            <p:cNvSpPr txBox="1"/>
            <p:nvPr/>
          </p:nvSpPr>
          <p:spPr>
            <a:xfrm>
              <a:off x="4066988" y="1756863"/>
              <a:ext cx="793043" cy="251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Slit 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 Box 5"/>
            <p:cNvSpPr txBox="1"/>
            <p:nvPr/>
          </p:nvSpPr>
          <p:spPr>
            <a:xfrm>
              <a:off x="4644008" y="1772816"/>
              <a:ext cx="793043" cy="251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Slit 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732241" y="2132856"/>
            <a:ext cx="2016224" cy="16561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endParaRPr lang="en-US" sz="9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Peak </a:t>
            </a:r>
            <a:r>
              <a:rPr lang="en-US" sz="9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        </a:t>
            </a:r>
            <a:r>
              <a:rPr lang="en-US" sz="11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wavelength </a:t>
            </a:r>
            <a:r>
              <a:rPr lang="en-US" sz="1100" u="sng" dirty="0">
                <a:solidFill>
                  <a:srgbClr val="000000"/>
                </a:solidFill>
                <a:ea typeface="ＭＳ 明朝"/>
                <a:cs typeface="Times New Roman"/>
              </a:rPr>
              <a:t>(</a:t>
            </a:r>
            <a:r>
              <a:rPr lang="en-US" sz="1100" u="sng" kern="1200" dirty="0" err="1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Å</a:t>
            </a:r>
            <a:r>
              <a:rPr lang="en-US" sz="1100" u="sng" kern="12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)    </a:t>
            </a:r>
            <a:endParaRPr lang="en-US" sz="9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400            2.00  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911            0.878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711            1.12                    </a:t>
            </a:r>
            <a:r>
              <a:rPr lang="en-US" sz="1100" dirty="0">
                <a:solidFill>
                  <a:srgbClr val="000000"/>
                </a:solidFill>
                <a:ea typeface="ＭＳ 明朝"/>
                <a:cs typeface="Times New Roman"/>
              </a:rPr>
              <a:t>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511            1.54                  </a:t>
            </a:r>
            <a:r>
              <a:rPr lang="en-US" sz="1100" kern="12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822            0.943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311            2.41  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933            0.804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32240" y="3356992"/>
            <a:ext cx="144016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80312" y="4509120"/>
            <a:ext cx="1454244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Measuring: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Efficiency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Scattering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Attenuation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Linearity</a:t>
            </a:r>
          </a:p>
        </p:txBody>
      </p:sp>
    </p:spTree>
    <p:extLst>
      <p:ext uri="{BB962C8B-B14F-4D97-AF65-F5344CB8AC3E}">
        <p14:creationId xmlns:p14="http://schemas.microsoft.com/office/powerpoint/2010/main" val="143579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monitors-main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6437591" y="2015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Content Placeholder 32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703311432"/>
              </p:ext>
            </p:extLst>
          </p:nvPr>
        </p:nvGraphicFramePr>
        <p:xfrm>
          <a:off x="323528" y="1484784"/>
          <a:ext cx="8568952" cy="468029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68152"/>
                <a:gridCol w="967355"/>
                <a:gridCol w="806548"/>
                <a:gridCol w="1248834"/>
                <a:gridCol w="896099"/>
                <a:gridCol w="806490"/>
                <a:gridCol w="1035314"/>
                <a:gridCol w="1440160"/>
              </a:tblGrid>
              <a:tr h="400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BM-100X50 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2D-</a:t>
                      </a: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2D-GEM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Scintillator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Fission </a:t>
                      </a:r>
                      <a:r>
                        <a:rPr lang="en-US" sz="1400" dirty="0" smtClean="0">
                          <a:effectLst/>
                        </a:rPr>
                        <a:t>chamber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</a:tr>
              <a:tr h="400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</a:rPr>
                        <a:t>supplier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ORDELA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68580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ORDELA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Mirrotron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Mirrotron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CDT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Quantum detector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LND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Isotope used for neutron capture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14</a:t>
                      </a:r>
                      <a:r>
                        <a:rPr lang="en-US" sz="1200">
                          <a:effectLst/>
                        </a:rPr>
                        <a:t>N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He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10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6</a:t>
                      </a:r>
                      <a:r>
                        <a:rPr lang="en-US" sz="1200" dirty="0">
                          <a:effectLst/>
                        </a:rPr>
                        <a:t>Li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235</a:t>
                      </a:r>
                      <a:r>
                        <a:rPr lang="en-US" sz="1200" dirty="0">
                          <a:effectLst/>
                        </a:rPr>
                        <a:t>U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Gas pressure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mbar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6,0795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81,06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6,5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pressure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Total</a:t>
                      </a:r>
                      <a:r>
                        <a:rPr lang="en-US" sz="1100" baseline="0" dirty="0" smtClean="0">
                          <a:effectLst/>
                        </a:rPr>
                        <a:t> pressure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100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------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Total pressure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1013,2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Filled gas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He+</a:t>
                      </a:r>
                      <a:r>
                        <a:rPr lang="en-US" sz="1100" baseline="30000">
                          <a:effectLst/>
                        </a:rPr>
                        <a:t>4</a:t>
                      </a:r>
                      <a:r>
                        <a:rPr lang="en-US" sz="1100">
                          <a:effectLst/>
                        </a:rPr>
                        <a:t>He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He+CF</a:t>
                      </a:r>
                      <a:r>
                        <a:rPr lang="en-US" sz="1100" baseline="-25000" dirty="0">
                          <a:effectLst/>
                        </a:rPr>
                        <a:t>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He+CF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Ar/CO</a:t>
                      </a:r>
                      <a:r>
                        <a:rPr lang="en-US" sz="1100" baseline="-25000">
                          <a:effectLst/>
                        </a:rPr>
                        <a:t>2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--------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P10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Active Area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(mm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114 x 51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114 x 51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 x 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 x 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Diameter 100 mm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 x 42 </a:t>
                      </a:r>
                      <a:endParaRPr lang="en-US" sz="3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 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Diameter 108.0 mm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351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Applied voltage (V)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Anode at -3500V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Drift at 1500V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-1000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Measured attenuation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%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10.6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3.8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8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Calculated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attenuation %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6.9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2.4</a:t>
                      </a:r>
                      <a:endParaRPr lang="en-US" sz="1100" dirty="0"/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Measured Efficiency </a:t>
                      </a:r>
                      <a:r>
                        <a:rPr lang="en-US" sz="1100" baseline="0" dirty="0" smtClean="0">
                          <a:effectLst/>
                        </a:rPr>
                        <a:t>at 2.4Å </a:t>
                      </a:r>
                      <a:endParaRPr lang="en-US" sz="1100" dirty="0" smtClean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1.2x10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2x10</a:t>
                      </a:r>
                      <a:r>
                        <a:rPr lang="en-US" sz="1100" baseline="30000" dirty="0" smtClean="0"/>
                        <a:t>-5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1.1x10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1.5x10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 smtClean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3x10</a:t>
                      </a:r>
                      <a:r>
                        <a:rPr lang="en-US" sz="1100" baseline="30000" dirty="0" smtClean="0"/>
                        <a:t>-2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Supplier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Efficiency </a:t>
                      </a:r>
                      <a:r>
                        <a:rPr lang="en-US" sz="1100" baseline="0" dirty="0" smtClean="0">
                          <a:effectLst/>
                        </a:rPr>
                        <a:t>at 1.8 </a:t>
                      </a:r>
                      <a:r>
                        <a:rPr lang="en-US" sz="1100" baseline="0" dirty="0" err="1" smtClean="0">
                          <a:effectLst/>
                        </a:rPr>
                        <a:t>Å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1.5x10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 smtClean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3x10</a:t>
                      </a:r>
                      <a:r>
                        <a:rPr lang="en-US" sz="1100" baseline="30000" dirty="0" smtClean="0"/>
                        <a:t>-2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Scattering (%)</a:t>
                      </a: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3.9 ± 0.4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3.8±0.4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4±0.9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9±1</a:t>
                      </a:r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10.3±0.7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5F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0.74±0.2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3.8±0.3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7504" y="6444044"/>
            <a:ext cx="8928992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 characterization </a:t>
            </a:r>
            <a:r>
              <a:rPr lang="en-US" dirty="0" smtClean="0">
                <a:sym typeface="Wingdings"/>
              </a:rPr>
              <a:t> monitors will be customized to match ESS requirements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45325" y="4349539"/>
            <a:ext cx="8712968" cy="720000"/>
          </a:xfrm>
          <a:prstGeom prst="roundRect">
            <a:avLst/>
          </a:prstGeom>
          <a:noFill/>
          <a:ln w="1270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5213636"/>
            <a:ext cx="8712968" cy="720080"/>
          </a:xfrm>
          <a:prstGeom prst="roundRect">
            <a:avLst/>
          </a:prstGeom>
          <a:noFill/>
          <a:ln w="1270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1207785"/>
            <a:ext cx="1728192" cy="276999"/>
          </a:xfrm>
          <a:prstGeom prst="rect">
            <a:avLst/>
          </a:prstGeom>
          <a:solidFill>
            <a:srgbClr val="F5FF9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Position sensitive BM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4716016" y="1484784"/>
            <a:ext cx="1692192" cy="4680520"/>
          </a:xfrm>
          <a:prstGeom prst="rect">
            <a:avLst/>
          </a:prstGeom>
          <a:noFill/>
          <a:ln>
            <a:solidFill>
              <a:srgbClr val="FF3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5" name="Picture 4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1115616" y="476672"/>
            <a:ext cx="1691752" cy="482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51016"/>
            <a:ext cx="792088" cy="529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980728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 2020 grant </a:t>
            </a:r>
            <a:r>
              <a:rPr lang="en-US" sz="1200" dirty="0"/>
              <a:t>agreement 676548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76672"/>
            <a:ext cx="581875" cy="548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548680"/>
            <a:ext cx="1232232" cy="482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807" y="1916832"/>
            <a:ext cx="6773017" cy="41764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1628800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results of the market survey are summarized here:  </a:t>
            </a:r>
            <a:r>
              <a:rPr lang="en-US" sz="1400" u="sng" dirty="0">
                <a:hlinkClick r:id="rId7"/>
              </a:rPr>
              <a:t>https://arxiv.org/abs/1702.01037</a:t>
            </a:r>
            <a:r>
              <a:rPr lang="en-US" sz="1400" dirty="0" smtClean="0"/>
              <a:t>   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616530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Submitted to Journal </a:t>
            </a:r>
            <a:r>
              <a:rPr lang="en-US" dirty="0"/>
              <a:t>Physical Review </a:t>
            </a:r>
            <a:r>
              <a:rPr lang="en-US" dirty="0" smtClean="0"/>
              <a:t>Accelerators and </a:t>
            </a:r>
            <a:r>
              <a:rPr lang="en-US" dirty="0"/>
              <a:t>Beams (PRAB)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9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9D9D9"/>
                </a:solidFill>
              </a:rPr>
              <a:t>Market survey of Beam monitors</a:t>
            </a:r>
          </a:p>
          <a:p>
            <a:r>
              <a:rPr lang="en-US" sz="3200" dirty="0" smtClean="0"/>
              <a:t>Integration of Beam monitors into ESS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Parasitic methods for monitoring the beam 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Survey on BM requirements from instruments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Facility maintenance and operation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159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3" id="{304B92AB-78BC-4C78-8451-6C93EA327D00}" vid="{09D1907C-5BBC-45D0-9EBC-8615AFB12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44864</TotalTime>
  <Words>1283</Words>
  <Application>Microsoft Macintosh PowerPoint</Application>
  <PresentationFormat>On-screen Show (4:3)</PresentationFormat>
  <Paragraphs>422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Chess Core Powerpoint</vt:lpstr>
      <vt:lpstr>Beam Monitors  Neutron Instrument Division meeting</vt:lpstr>
      <vt:lpstr>Outline</vt:lpstr>
      <vt:lpstr>Beam Monitor </vt:lpstr>
      <vt:lpstr>Types of Beam Monitor</vt:lpstr>
      <vt:lpstr>Types of Beam Monitor</vt:lpstr>
      <vt:lpstr>Beam Monitors- Neutron measurement at R2D2</vt:lpstr>
      <vt:lpstr>Beam monitors-main results</vt:lpstr>
      <vt:lpstr>PowerPoint Presentation</vt:lpstr>
      <vt:lpstr>Outline</vt:lpstr>
      <vt:lpstr> Mechanical integration  </vt:lpstr>
      <vt:lpstr>Beam monitor system Integration</vt:lpstr>
      <vt:lpstr>Outline</vt:lpstr>
      <vt:lpstr>Parasitic methods for monitoring the beam</vt:lpstr>
      <vt:lpstr>Parasitic methods for monitoring the beam</vt:lpstr>
      <vt:lpstr>Outline</vt:lpstr>
      <vt:lpstr>BM  requirements for each instrument</vt:lpstr>
      <vt:lpstr>BM  requirements for each instrument</vt:lpstr>
      <vt:lpstr>BM  requirements for each instrument</vt:lpstr>
      <vt:lpstr>PowerPoint Presentation</vt:lpstr>
      <vt:lpstr>Outline</vt:lpstr>
      <vt:lpstr> Facility maintenance and operation Requirements  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ESS User</cp:lastModifiedBy>
  <cp:revision>1716</cp:revision>
  <cp:lastPrinted>2017-06-19T11:38:33Z</cp:lastPrinted>
  <dcterms:created xsi:type="dcterms:W3CDTF">2013-10-29T16:05:10Z</dcterms:created>
  <dcterms:modified xsi:type="dcterms:W3CDTF">2017-06-21T08:11:53Z</dcterms:modified>
</cp:coreProperties>
</file>