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 id="2147483662" r:id="rId2"/>
  </p:sldMasterIdLst>
  <p:notesMasterIdLst>
    <p:notesMasterId r:id="rId14"/>
  </p:notesMasterIdLst>
  <p:handoutMasterIdLst>
    <p:handoutMasterId r:id="rId15"/>
  </p:handoutMasterIdLst>
  <p:sldIdLst>
    <p:sldId id="286" r:id="rId3"/>
    <p:sldId id="506" r:id="rId4"/>
    <p:sldId id="507" r:id="rId5"/>
    <p:sldId id="508" r:id="rId6"/>
    <p:sldId id="489" r:id="rId7"/>
    <p:sldId id="493" r:id="rId8"/>
    <p:sldId id="492" r:id="rId9"/>
    <p:sldId id="509" r:id="rId10"/>
    <p:sldId id="510" r:id="rId11"/>
    <p:sldId id="503" r:id="rId12"/>
    <p:sldId id="495" r:id="rId13"/>
  </p:sldIdLst>
  <p:sldSz cx="9144000" cy="6858000" type="screen4x3"/>
  <p:notesSz cx="6858000" cy="9144000"/>
  <p:defaultText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clrMru>
    <a:srgbClr val="00E100"/>
    <a:srgbClr val="FF7D00"/>
    <a:srgbClr val="0094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36" autoAdjust="0"/>
    <p:restoredTop sz="99518" autoAdjust="0"/>
  </p:normalViewPr>
  <p:slideViewPr>
    <p:cSldViewPr snapToGrid="0" snapToObjects="1">
      <p:cViewPr>
        <p:scale>
          <a:sx n="147" d="100"/>
          <a:sy n="147" d="100"/>
        </p:scale>
        <p:origin x="-1040" y="-688"/>
      </p:cViewPr>
      <p:guideLst>
        <p:guide orient="horz" pos="1232"/>
        <p:guide orient="horz" pos="908"/>
        <p:guide pos="498"/>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7.xml"/><Relationship Id="rId20" Type="http://schemas.openxmlformats.org/officeDocument/2006/relationships/tableStyles" Target="tableStyle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notesMaster" Target="notesMasters/notesMaster1.xml"/><Relationship Id="rId15" Type="http://schemas.openxmlformats.org/officeDocument/2006/relationships/handoutMaster" Target="handoutMasters/handoutMaster1.xml"/><Relationship Id="rId16" Type="http://schemas.openxmlformats.org/officeDocument/2006/relationships/printerSettings" Target="printerSettings/printerSettings1.bin"/><Relationship Id="rId17" Type="http://schemas.openxmlformats.org/officeDocument/2006/relationships/presProps" Target="presProps.xml"/><Relationship Id="rId18" Type="http://schemas.openxmlformats.org/officeDocument/2006/relationships/viewProps" Target="viewProps.xml"/><Relationship Id="rId19" Type="http://schemas.openxmlformats.org/officeDocument/2006/relationships/theme" Target="theme/theme1.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5A3AE58-0CB7-2B49-BC2B-99543F812727}" type="datetimeFigureOut">
              <a:rPr lang="sv-SE" smtClean="0"/>
              <a:t>17/11/17</a:t>
            </a:fld>
            <a:endParaRPr lang="sv-SE"/>
          </a:p>
        </p:txBody>
      </p:sp>
      <p:sp>
        <p:nvSpPr>
          <p:cNvPr id="4" name="Platshållare för sidfo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5" name="Platshållare för bild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600A657-9475-004C-BDED-BB6C61EC9492}" type="slidenum">
              <a:rPr lang="sv-SE" smtClean="0"/>
              <a:t>‹#›</a:t>
            </a:fld>
            <a:endParaRPr lang="sv-SE"/>
          </a:p>
        </p:txBody>
      </p:sp>
    </p:spTree>
    <p:extLst>
      <p:ext uri="{BB962C8B-B14F-4D97-AF65-F5344CB8AC3E}">
        <p14:creationId xmlns:p14="http://schemas.microsoft.com/office/powerpoint/2010/main" val="4056410452"/>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sv-SE"/>
          </a:p>
        </p:txBody>
      </p:sp>
      <p:sp>
        <p:nvSpPr>
          <p:cNvPr id="3" name="Platshållare fö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4441830-0E87-9D46-A15F-C0C0B780FA23}" type="datetimeFigureOut">
              <a:rPr lang="sv-SE" smtClean="0"/>
              <a:t>17/11/17</a:t>
            </a:fld>
            <a:endParaRPr lang="sv-SE"/>
          </a:p>
        </p:txBody>
      </p:sp>
      <p:sp>
        <p:nvSpPr>
          <p:cNvPr id="4" name="Platshållare för bildobjekt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sv-SE"/>
          </a:p>
        </p:txBody>
      </p:sp>
      <p:sp>
        <p:nvSpPr>
          <p:cNvPr id="5" name="Platshållare för anteckninga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6" name="Platshållare för sidfo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sv-SE"/>
          </a:p>
        </p:txBody>
      </p:sp>
      <p:sp>
        <p:nvSpPr>
          <p:cNvPr id="7" name="Platshållare för bild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E0035E-6164-C447-BCFF-46EC70F74028}" type="slidenum">
              <a:rPr lang="sv-SE" smtClean="0"/>
              <a:t>‹#›</a:t>
            </a:fld>
            <a:endParaRPr lang="sv-SE"/>
          </a:p>
        </p:txBody>
      </p:sp>
    </p:spTree>
    <p:extLst>
      <p:ext uri="{BB962C8B-B14F-4D97-AF65-F5344CB8AC3E}">
        <p14:creationId xmlns:p14="http://schemas.microsoft.com/office/powerpoint/2010/main" val="829421225"/>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2.png"/></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Rubrikbild bild">
    <p:spTree>
      <p:nvGrpSpPr>
        <p:cNvPr id="1" name=""/>
        <p:cNvGrpSpPr/>
        <p:nvPr/>
      </p:nvGrpSpPr>
      <p:grpSpPr>
        <a:xfrm>
          <a:off x="0" y="0"/>
          <a:ext cx="0" cy="0"/>
          <a:chOff x="0" y="0"/>
          <a:chExt cx="0" cy="0"/>
        </a:xfrm>
      </p:grpSpPr>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cxnSp>
        <p:nvCxnSpPr>
          <p:cNvPr id="3"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2563843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November 2017</a:t>
            </a:r>
            <a:endParaRPr lang="sv-SE"/>
          </a:p>
        </p:txBody>
      </p:sp>
      <p:sp>
        <p:nvSpPr>
          <p:cNvPr id="3" name="Platshållare för sidfot 2"/>
          <p:cNvSpPr>
            <a:spLocks noGrp="1"/>
          </p:cNvSpPr>
          <p:nvPr>
            <p:ph type="ftr" sz="quarter" idx="11"/>
          </p:nvPr>
        </p:nvSpPr>
        <p:spPr/>
        <p:txBody>
          <a:bodyPr/>
          <a:lstStyle/>
          <a:p>
            <a:r>
              <a:rPr lang="sv-SE" smtClean="0"/>
              <a:t>Gamma Blocker  CDR - J.G. Weisend II</a:t>
            </a:r>
            <a:endParaRPr lang="sv-SE"/>
          </a:p>
        </p:txBody>
      </p:sp>
      <p:sp>
        <p:nvSpPr>
          <p:cNvPr id="4" name="Platshållare för bildnummer 3"/>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932584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Gamma Blocker  CDR -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70410133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a:prstGeom prst="rect">
            <a:avLst/>
          </a:prstGeo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Gamma Blocker  CDR -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4171652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Gamma Blocker  CDR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10334589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a:prstGeom prst="rect">
            <a:avLst/>
          </a:prstGeo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Gamma Blocker  CDR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Tree>
    <p:extLst>
      <p:ext uri="{BB962C8B-B14F-4D97-AF65-F5344CB8AC3E}">
        <p14:creationId xmlns:p14="http://schemas.microsoft.com/office/powerpoint/2010/main" val="375023728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äng">
    <p:bg>
      <p:bgPr>
        <a:solidFill>
          <a:srgbClr val="0094CA"/>
        </a:solidFill>
        <a:effectLst/>
      </p:bgPr>
    </p:bg>
    <p:spTree>
      <p:nvGrpSpPr>
        <p:cNvPr id="1" name=""/>
        <p:cNvGrpSpPr/>
        <p:nvPr/>
      </p:nvGrpSpPr>
      <p:grpSpPr>
        <a:xfrm>
          <a:off x="0" y="0"/>
          <a:ext cx="0" cy="0"/>
          <a:chOff x="0" y="0"/>
          <a:chExt cx="0" cy="0"/>
        </a:xfrm>
      </p:grpSpPr>
      <p:sp>
        <p:nvSpPr>
          <p:cNvPr id="7" name="Rektangel 6"/>
          <p:cNvSpPr/>
          <p:nvPr userDrawn="1"/>
        </p:nvSpPr>
        <p:spPr>
          <a:xfrm>
            <a:off x="0" y="0"/>
            <a:ext cx="9144000" cy="1682749"/>
          </a:xfrm>
          <a:prstGeom prst="rect">
            <a:avLst/>
          </a:prstGeom>
          <a:solidFill>
            <a:schemeClr val="bg1"/>
          </a:solidFill>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11" name="Bildobjekt 10" descr="ESS-logga-blå.png"/>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6902756" y="362809"/>
            <a:ext cx="1728000" cy="924480"/>
          </a:xfrm>
          <a:prstGeom prst="rect">
            <a:avLst/>
          </a:prstGeom>
        </p:spPr>
      </p:pic>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Gamma Blocker  CDR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sp>
        <p:nvSpPr>
          <p:cNvPr id="9" name="Rubrik 1"/>
          <p:cNvSpPr>
            <a:spLocks noGrp="1"/>
          </p:cNvSpPr>
          <p:nvPr>
            <p:ph type="ctrTitle"/>
          </p:nvPr>
        </p:nvSpPr>
        <p:spPr>
          <a:xfrm>
            <a:off x="622138" y="130718"/>
            <a:ext cx="6290083" cy="1470025"/>
          </a:xfrm>
          <a:prstGeom prst="rect">
            <a:avLst/>
          </a:prstGeom>
          <a:noFill/>
        </p:spPr>
        <p:txBody>
          <a:bodyPr>
            <a:normAutofit/>
          </a:bodyPr>
          <a:lstStyle>
            <a:lvl1pPr algn="l">
              <a:defRPr sz="4000">
                <a:solidFill>
                  <a:srgbClr val="0094CA"/>
                </a:solidFill>
              </a:defRPr>
            </a:lvl1pPr>
          </a:lstStyle>
          <a:p>
            <a:r>
              <a:rPr lang="sv-SE" dirty="0" smtClean="0"/>
              <a:t>Klicka här för att ändra format</a:t>
            </a:r>
            <a:endParaRPr lang="sv-SE" dirty="0"/>
          </a:p>
        </p:txBody>
      </p:sp>
    </p:spTree>
    <p:extLst>
      <p:ext uri="{BB962C8B-B14F-4D97-AF65-F5344CB8AC3E}">
        <p14:creationId xmlns:p14="http://schemas.microsoft.com/office/powerpoint/2010/main" val="136175364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Rubrikbild">
    <p:spTree>
      <p:nvGrpSpPr>
        <p:cNvPr id="1" name=""/>
        <p:cNvGrpSpPr/>
        <p:nvPr/>
      </p:nvGrpSpPr>
      <p:grpSpPr>
        <a:xfrm>
          <a:off x="0" y="0"/>
          <a:ext cx="0" cy="0"/>
          <a:chOff x="0" y="0"/>
          <a:chExt cx="0" cy="0"/>
        </a:xfrm>
      </p:grpSpPr>
      <p:sp>
        <p:nvSpPr>
          <p:cNvPr id="3" name="Underrubrik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smtClean="0"/>
              <a:t>Klicka här för att ändra format på underrubrik i bakgrunden</a:t>
            </a:r>
            <a:endParaRPr lang="sv-SE"/>
          </a:p>
        </p:txBody>
      </p:sp>
    </p:spTree>
    <p:extLst>
      <p:ext uri="{BB962C8B-B14F-4D97-AF65-F5344CB8AC3E}">
        <p14:creationId xmlns:p14="http://schemas.microsoft.com/office/powerpoint/2010/main" val="687098280"/>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idx="1"/>
          </p:nvPr>
        </p:nvSpPr>
        <p:spPr/>
        <p:txBody>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Gamma Blocker  CDR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0480990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Gamma Blocker  CDR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78933411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Gamma Blocker  CDR -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61081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p:nvPr>
        </p:nvSpPr>
        <p:spPr>
          <a:xfrm>
            <a:off x="593513" y="1955801"/>
            <a:ext cx="4766944" cy="3780620"/>
          </a:xfrm>
        </p:spPr>
        <p:txBody>
          <a:bodyPr lIns="0" tIns="0" rIns="0" bIns="0">
            <a:noAutofit/>
          </a:bodyPr>
          <a:lstStyle>
            <a:lvl1pPr marL="342900" indent="-342900" algn="l">
              <a:lnSpc>
                <a:spcPct val="90000"/>
              </a:lnSpc>
              <a:buFont typeface="Arial"/>
              <a:buChar char="•"/>
              <a:defRPr sz="2400">
                <a:solidFill>
                  <a:schemeClr val="bg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endParaRPr lang="sv-SE" dirty="0"/>
          </a:p>
        </p:txBody>
      </p:sp>
      <p:sp>
        <p:nvSpPr>
          <p:cNvPr id="2" name="Rubrik 1"/>
          <p:cNvSpPr>
            <a:spLocks noGrp="1"/>
          </p:cNvSpPr>
          <p:nvPr>
            <p:ph type="title"/>
          </p:nvPr>
        </p:nvSpPr>
        <p:spPr>
          <a:xfrm>
            <a:off x="593512" y="-1"/>
            <a:ext cx="5762624" cy="1441451"/>
          </a:xfrm>
        </p:spPr>
        <p:txBody>
          <a:bodyPr/>
          <a:lstStyle/>
          <a:p>
            <a:r>
              <a:rPr lang="sv-SE" smtClean="0"/>
              <a:t>Klicka här för att ändra format</a:t>
            </a:r>
            <a:endParaRPr lang="sv-SE"/>
          </a:p>
        </p:txBody>
      </p:sp>
      <p:sp>
        <p:nvSpPr>
          <p:cNvPr id="6" name="Rektangel med rundade hörn 5"/>
          <p:cNvSpPr/>
          <p:nvPr userDrawn="1"/>
        </p:nvSpPr>
        <p:spPr>
          <a:xfrm>
            <a:off x="6205857" y="1955801"/>
            <a:ext cx="2479040" cy="2479040"/>
          </a:xfrm>
          <a:prstGeom prst="roundRect">
            <a:avLst/>
          </a:prstGeom>
          <a:noFill/>
          <a:ln>
            <a:solidFill>
              <a:schemeClr val="bg1"/>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p>
        </p:txBody>
      </p:sp>
      <p:cxnSp>
        <p:nvCxnSpPr>
          <p:cNvPr id="7"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9011372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November 2017</a:t>
            </a:r>
            <a:endParaRPr lang="sv-SE"/>
          </a:p>
        </p:txBody>
      </p:sp>
      <p:sp>
        <p:nvSpPr>
          <p:cNvPr id="8" name="Platshållare för sidfot 7"/>
          <p:cNvSpPr>
            <a:spLocks noGrp="1"/>
          </p:cNvSpPr>
          <p:nvPr>
            <p:ph type="ftr" sz="quarter" idx="11"/>
          </p:nvPr>
        </p:nvSpPr>
        <p:spPr/>
        <p:txBody>
          <a:bodyPr/>
          <a:lstStyle/>
          <a:p>
            <a:r>
              <a:rPr lang="sv-SE" smtClean="0"/>
              <a:t>Gamma Blocker  CDR - J.G. Weisend II</a:t>
            </a:r>
            <a:endParaRPr lang="sv-SE"/>
          </a:p>
        </p:txBody>
      </p:sp>
      <p:sp>
        <p:nvSpPr>
          <p:cNvPr id="9" name="Platshållare för bildnummer 8"/>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2926338739"/>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November 2017</a:t>
            </a:r>
            <a:endParaRPr lang="sv-SE"/>
          </a:p>
        </p:txBody>
      </p:sp>
      <p:sp>
        <p:nvSpPr>
          <p:cNvPr id="4" name="Platshållare för sidfot 3"/>
          <p:cNvSpPr>
            <a:spLocks noGrp="1"/>
          </p:cNvSpPr>
          <p:nvPr>
            <p:ph type="ftr" sz="quarter" idx="11"/>
          </p:nvPr>
        </p:nvSpPr>
        <p:spPr/>
        <p:txBody>
          <a:bodyPr/>
          <a:lstStyle/>
          <a:p>
            <a:r>
              <a:rPr lang="sv-SE" smtClean="0"/>
              <a:t>Gamma Blocker  CDR - J.G. Weisend II</a:t>
            </a:r>
            <a:endParaRPr lang="sv-SE"/>
          </a:p>
        </p:txBody>
      </p:sp>
      <p:sp>
        <p:nvSpPr>
          <p:cNvPr id="5" name="Platshållare för bildnummer 4"/>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982865904"/>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Platshållare för datum 1"/>
          <p:cNvSpPr>
            <a:spLocks noGrp="1"/>
          </p:cNvSpPr>
          <p:nvPr>
            <p:ph type="dt" sz="half" idx="10"/>
          </p:nvPr>
        </p:nvSpPr>
        <p:spPr/>
        <p:txBody>
          <a:bodyPr/>
          <a:lstStyle/>
          <a:p>
            <a:r>
              <a:rPr lang="en-US" smtClean="0"/>
              <a:t>November 2017</a:t>
            </a:r>
            <a:endParaRPr lang="sv-SE"/>
          </a:p>
        </p:txBody>
      </p:sp>
      <p:sp>
        <p:nvSpPr>
          <p:cNvPr id="3" name="Platshållare för sidfot 2"/>
          <p:cNvSpPr>
            <a:spLocks noGrp="1"/>
          </p:cNvSpPr>
          <p:nvPr>
            <p:ph type="ftr" sz="quarter" idx="11"/>
          </p:nvPr>
        </p:nvSpPr>
        <p:spPr/>
        <p:txBody>
          <a:bodyPr/>
          <a:lstStyle/>
          <a:p>
            <a:r>
              <a:rPr lang="sv-SE" smtClean="0"/>
              <a:t>Gamma Blocker  CDR - J.G. Weisend II</a:t>
            </a:r>
            <a:endParaRPr lang="sv-SE"/>
          </a:p>
        </p:txBody>
      </p:sp>
      <p:sp>
        <p:nvSpPr>
          <p:cNvPr id="4" name="Platshållare för bildnummer 3"/>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9306155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Tx" preserve="1">
  <p:cSld name="Innehåll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457200" y="273050"/>
            <a:ext cx="3008313" cy="1162050"/>
          </a:xfrm>
        </p:spPr>
        <p:txBody>
          <a:bodyPr anchor="b"/>
          <a:lstStyle>
            <a:lvl1pPr algn="l">
              <a:defRPr sz="2000" b="1"/>
            </a:lvl1pPr>
          </a:lstStyle>
          <a:p>
            <a:r>
              <a:rPr lang="sv-SE" smtClean="0"/>
              <a:t>Klicka här för att ändra format</a:t>
            </a:r>
            <a:endParaRPr lang="sv-SE"/>
          </a:p>
        </p:txBody>
      </p:sp>
      <p:sp>
        <p:nvSpPr>
          <p:cNvPr id="3" name="Platshållare för innehåll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Gamma Blocker  CDR -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3170050446"/>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p:cNvSpPr>
            <a:spLocks noGrp="1"/>
          </p:cNvSpPr>
          <p:nvPr>
            <p:ph type="title"/>
          </p:nvPr>
        </p:nvSpPr>
        <p:spPr>
          <a:xfrm>
            <a:off x="1792288" y="4800600"/>
            <a:ext cx="5486400" cy="566738"/>
          </a:xfrm>
        </p:spPr>
        <p:txBody>
          <a:bodyPr anchor="b"/>
          <a:lstStyle>
            <a:lvl1pPr algn="l">
              <a:defRPr sz="2000" b="1"/>
            </a:lvl1pPr>
          </a:lstStyle>
          <a:p>
            <a:r>
              <a:rPr lang="sv-SE" smtClean="0"/>
              <a:t>Klicka här för att ändra format</a:t>
            </a:r>
            <a:endParaRPr lang="sv-SE"/>
          </a:p>
        </p:txBody>
      </p:sp>
      <p:sp>
        <p:nvSpPr>
          <p:cNvPr id="3" name="Platshållare för bild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sv-SE"/>
          </a:p>
        </p:txBody>
      </p:sp>
      <p:sp>
        <p:nvSpPr>
          <p:cNvPr id="4" name="Platshållare för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sv-SE" smtClean="0"/>
              <a:t>Klicka här för att ändra format på bakgrundstexten</a:t>
            </a:r>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Gamma Blocker  CDR - J.G. Weisend II</a:t>
            </a:r>
            <a:endParaRPr lang="sv-SE"/>
          </a:p>
        </p:txBody>
      </p:sp>
      <p:sp>
        <p:nvSpPr>
          <p:cNvPr id="7" name="Platshållare för bildnummer 6"/>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4033934957"/>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p:cNvSpPr>
            <a:spLocks noGrp="1"/>
          </p:cNvSpPr>
          <p:nvPr>
            <p:ph type="title"/>
          </p:nvPr>
        </p:nvSpPr>
        <p:spPr/>
        <p:txBody>
          <a:bodyPr/>
          <a:lstStyle/>
          <a:p>
            <a:r>
              <a:rPr lang="sv-SE" smtClean="0"/>
              <a:t>Klicka här för att ändra format</a:t>
            </a:r>
            <a:endParaRPr lang="sv-SE"/>
          </a:p>
        </p:txBody>
      </p:sp>
      <p:sp>
        <p:nvSpPr>
          <p:cNvPr id="3" name="Platshållare för lodrät text 2"/>
          <p:cNvSpPr>
            <a:spLocks noGrp="1"/>
          </p:cNvSpPr>
          <p:nvPr>
            <p:ph type="body" orient="vert" idx="1"/>
          </p:nvPr>
        </p:nvSpPr>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Gamma Blocker  CDR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1552661936"/>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p:cNvSpPr>
            <a:spLocks noGrp="1"/>
          </p:cNvSpPr>
          <p:nvPr>
            <p:ph type="title" orient="vert"/>
          </p:nvPr>
        </p:nvSpPr>
        <p:spPr>
          <a:xfrm>
            <a:off x="6629400" y="274638"/>
            <a:ext cx="2057400" cy="5851525"/>
          </a:xfrm>
        </p:spPr>
        <p:txBody>
          <a:bodyPr vert="eaVert"/>
          <a:lstStyle/>
          <a:p>
            <a:r>
              <a:rPr lang="sv-SE" smtClean="0"/>
              <a:t>Klicka här för att ändra format</a:t>
            </a:r>
            <a:endParaRPr lang="sv-SE"/>
          </a:p>
        </p:txBody>
      </p:sp>
      <p:sp>
        <p:nvSpPr>
          <p:cNvPr id="3" name="Platshållare för lodrät text 2"/>
          <p:cNvSpPr>
            <a:spLocks noGrp="1"/>
          </p:cNvSpPr>
          <p:nvPr>
            <p:ph type="body" orient="vert" idx="1"/>
          </p:nvPr>
        </p:nvSpPr>
        <p:spPr>
          <a:xfrm>
            <a:off x="457200" y="274638"/>
            <a:ext cx="6019800" cy="5851525"/>
          </a:xfrm>
        </p:spPr>
        <p:txBody>
          <a:bodyPr vert="eaVert"/>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Gamma Blocker  CDR - J.G. Weisend II</a:t>
            </a:r>
            <a:endParaRPr lang="sv-SE"/>
          </a:p>
        </p:txBody>
      </p:sp>
      <p:sp>
        <p:nvSpPr>
          <p:cNvPr id="6" name="Platshållare för bildnummer 5"/>
          <p:cNvSpPr>
            <a:spLocks noGrp="1"/>
          </p:cNvSpPr>
          <p:nvPr>
            <p:ph type="sldNum" sz="quarter" idx="12"/>
          </p:nvPr>
        </p:nvSpPr>
        <p:spPr/>
        <p:txBody>
          <a:bodyPr/>
          <a:lstStyle/>
          <a:p>
            <a:fld id="{276797C7-3D02-2A4F-97AD-9EB2A99A67F0}" type="slidenum">
              <a:rPr lang="sv-SE" smtClean="0"/>
              <a:t>‹#›</a:t>
            </a:fld>
            <a:endParaRPr lang="sv-SE"/>
          </a:p>
        </p:txBody>
      </p:sp>
    </p:spTree>
    <p:extLst>
      <p:ext uri="{BB962C8B-B14F-4D97-AF65-F5344CB8AC3E}">
        <p14:creationId xmlns:p14="http://schemas.microsoft.com/office/powerpoint/2010/main" val="82417069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2_Rubrikbild text">
    <p:bg>
      <p:bgPr>
        <a:solidFill>
          <a:srgbClr val="0094CA"/>
        </a:solidFill>
        <a:effectLst/>
      </p:bgPr>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chemeClr val="bg1"/>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FFFFFF"/>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Blue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7221864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_Rubrikbild text">
    <p:bg>
      <p:bgRef idx="1001">
        <a:schemeClr val="bg1"/>
      </p:bgRef>
    </p:bg>
    <p:spTree>
      <p:nvGrpSpPr>
        <p:cNvPr id="1" name=""/>
        <p:cNvGrpSpPr/>
        <p:nvPr/>
      </p:nvGrpSpPr>
      <p:grpSpPr>
        <a:xfrm>
          <a:off x="0" y="0"/>
          <a:ext cx="0" cy="0"/>
          <a:chOff x="0" y="0"/>
          <a:chExt cx="0" cy="0"/>
        </a:xfrm>
      </p:grpSpPr>
      <p:sp>
        <p:nvSpPr>
          <p:cNvPr id="5" name="Underrubrik 2"/>
          <p:cNvSpPr>
            <a:spLocks noGrp="1"/>
          </p:cNvSpPr>
          <p:nvPr>
            <p:ph type="subTitle" idx="1" hasCustomPrompt="1"/>
          </p:nvPr>
        </p:nvSpPr>
        <p:spPr>
          <a:xfrm>
            <a:off x="593513" y="1955801"/>
            <a:ext cx="4766944" cy="3780620"/>
          </a:xfrm>
        </p:spPr>
        <p:txBody>
          <a:bodyPr lIns="0" tIns="0" rIns="0" bIns="0">
            <a:noAutofit/>
          </a:bodyPr>
          <a:lstStyle>
            <a:lvl1pPr marL="396900" marR="0" indent="-342900" algn="l" defTabSz="457200" rtl="0" eaLnBrk="1" fontAlgn="auto" latinLnBrk="0" hangingPunct="1">
              <a:lnSpc>
                <a:spcPct val="100000"/>
              </a:lnSpc>
              <a:spcBef>
                <a:spcPts val="1200"/>
              </a:spcBef>
              <a:spcAft>
                <a:spcPts val="600"/>
              </a:spcAft>
              <a:buClrTx/>
              <a:buSzTx/>
              <a:buFont typeface="Arial"/>
              <a:buChar char="•"/>
              <a:tabLst/>
              <a:defRPr sz="2400" b="0">
                <a:solidFill>
                  <a:srgbClr val="0094CA"/>
                </a:solidFill>
              </a:defRPr>
            </a:lvl1pPr>
            <a:lvl2pPr marL="648000" marR="0" indent="-234000" algn="l" defTabSz="457200" rtl="0" eaLnBrk="1" fontAlgn="auto" latinLnBrk="0" hangingPunct="1">
              <a:lnSpc>
                <a:spcPct val="100000"/>
              </a:lnSpc>
              <a:spcBef>
                <a:spcPts val="200"/>
              </a:spcBef>
              <a:spcAft>
                <a:spcPts val="200"/>
              </a:spcAft>
              <a:buClrTx/>
              <a:buSzPct val="75000"/>
              <a:buFont typeface="Lucida Grande"/>
              <a:buChar char="-"/>
              <a:tabLst/>
              <a:defRPr sz="1800" baseline="0">
                <a:solidFill>
                  <a:srgbClr val="0094CA"/>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sv-SE" dirty="0" smtClean="0"/>
              <a:t>Klicka här för att ändra format på underrubrik i bakgrunden</a:t>
            </a:r>
          </a:p>
          <a:p>
            <a:pPr lvl="1"/>
            <a:r>
              <a:rPr lang="sv-SE" dirty="0" smtClean="0"/>
              <a:t>Test sub bullet</a:t>
            </a:r>
          </a:p>
        </p:txBody>
      </p:sp>
      <p:sp>
        <p:nvSpPr>
          <p:cNvPr id="2" name="Rubrik 1"/>
          <p:cNvSpPr>
            <a:spLocks noGrp="1"/>
          </p:cNvSpPr>
          <p:nvPr>
            <p:ph type="title" hasCustomPrompt="1"/>
          </p:nvPr>
        </p:nvSpPr>
        <p:spPr>
          <a:xfrm>
            <a:off x="593512" y="-1"/>
            <a:ext cx="5762624" cy="1441451"/>
          </a:xfrm>
        </p:spPr>
        <p:txBody>
          <a:bodyPr/>
          <a:lstStyle>
            <a:lvl1pPr>
              <a:defRPr baseline="0"/>
            </a:lvl1pPr>
          </a:lstStyle>
          <a:p>
            <a:r>
              <a:rPr lang="sv-SE" smtClean="0"/>
              <a:t>White bullet page</a:t>
            </a:r>
            <a:endParaRPr lang="sv-SE"/>
          </a:p>
        </p:txBody>
      </p:sp>
      <p:cxnSp>
        <p:nvCxnSpPr>
          <p:cNvPr id="4" name="Rak 5"/>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84895428"/>
      </p:ext>
    </p:extLst>
  </p:cSld>
  <p:clrMapOvr>
    <a:overrideClrMapping bg1="lt1" tx1="dk1" bg2="lt2" tx2="dk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p:cNvSpPr>
            <a:spLocks noGrp="1"/>
          </p:cNvSpPr>
          <p:nvPr>
            <p:ph type="title"/>
          </p:nvPr>
        </p:nvSpPr>
        <p:spPr>
          <a:xfrm>
            <a:off x="578913" y="0"/>
            <a:ext cx="6067426" cy="1441531"/>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idx="1"/>
          </p:nvPr>
        </p:nvSpPr>
        <p:spPr>
          <a:xfrm>
            <a:off x="569993" y="1964945"/>
            <a:ext cx="6536399" cy="4038981"/>
          </a:xfrm>
        </p:spPr>
        <p:txBody>
          <a:bodyPr/>
          <a:lstStyle>
            <a:lvl1pPr marL="0" indent="0">
              <a:buNone/>
              <a:defRPr/>
            </a:lvl1pPr>
            <a:lvl2pPr marL="457200" indent="0">
              <a:buNone/>
              <a:defRPr/>
            </a:lvl2pPr>
            <a:lvl3pPr marL="914400" indent="0">
              <a:buNone/>
              <a:defRPr/>
            </a:lvl3pPr>
            <a:lvl4pPr marL="1371600" indent="0">
              <a:buNone/>
              <a:defRPr/>
            </a:lvl4pPr>
            <a:lvl5pPr marL="1828800" indent="0">
              <a:buNone/>
              <a:defRPr/>
            </a:lvl5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Gamma Blocker  CDR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37110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sv-SE" smtClean="0"/>
              <a:t>Klicka här för att ändra format</a:t>
            </a:r>
            <a:endParaRPr lang="sv-SE"/>
          </a:p>
        </p:txBody>
      </p:sp>
      <p:sp>
        <p:nvSpPr>
          <p:cNvPr id="3" name="Platshållare för tex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sv-SE" smtClean="0"/>
              <a:t>Klicka här för att ändra format på bakgrundstexten</a:t>
            </a:r>
          </a:p>
        </p:txBody>
      </p:sp>
      <p:sp>
        <p:nvSpPr>
          <p:cNvPr id="4" name="Platshållare för datum 3"/>
          <p:cNvSpPr>
            <a:spLocks noGrp="1"/>
          </p:cNvSpPr>
          <p:nvPr>
            <p:ph type="dt" sz="half" idx="10"/>
          </p:nvPr>
        </p:nvSpPr>
        <p:spPr/>
        <p:txBody>
          <a:bodyPr/>
          <a:lstStyle/>
          <a:p>
            <a:r>
              <a:rPr lang="en-US" smtClean="0"/>
              <a:t>November 2017</a:t>
            </a:r>
            <a:endParaRPr lang="sv-SE"/>
          </a:p>
        </p:txBody>
      </p:sp>
      <p:sp>
        <p:nvSpPr>
          <p:cNvPr id="5" name="Platshållare för sidfot 4"/>
          <p:cNvSpPr>
            <a:spLocks noGrp="1"/>
          </p:cNvSpPr>
          <p:nvPr>
            <p:ph type="ftr" sz="quarter" idx="11"/>
          </p:nvPr>
        </p:nvSpPr>
        <p:spPr/>
        <p:txBody>
          <a:bodyPr/>
          <a:lstStyle/>
          <a:p>
            <a:r>
              <a:rPr lang="sv-SE" smtClean="0"/>
              <a:t>Gamma Blocker  CDR - J.G. Weisend II</a:t>
            </a:r>
            <a:endParaRPr lang="sv-SE"/>
          </a:p>
        </p:txBody>
      </p:sp>
      <p:sp>
        <p:nvSpPr>
          <p:cNvPr id="6" name="Platshållare för bildnummer 5"/>
          <p:cNvSpPr>
            <a:spLocks noGrp="1"/>
          </p:cNvSpPr>
          <p:nvPr>
            <p:ph type="sldNum" sz="quarter" idx="12"/>
          </p:nvPr>
        </p:nvSpPr>
        <p:spPr/>
        <p:txBody>
          <a:bodyPr/>
          <a:lstStyle/>
          <a:p>
            <a:fld id="{038C62C7-F79B-CD4A-A5DF-5683BBEC4A65}" type="slidenum">
              <a:rPr lang="sv-SE" smtClean="0"/>
              <a:t>‹#›</a:t>
            </a:fld>
            <a:endParaRPr lang="sv-SE"/>
          </a:p>
        </p:txBody>
      </p:sp>
      <p:cxnSp>
        <p:nvCxnSpPr>
          <p:cNvPr id="7"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7472111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vå innehållsdelar">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innehåll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innehåll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datum 4"/>
          <p:cNvSpPr>
            <a:spLocks noGrp="1"/>
          </p:cNvSpPr>
          <p:nvPr>
            <p:ph type="dt" sz="half" idx="10"/>
          </p:nvPr>
        </p:nvSpPr>
        <p:spPr/>
        <p:txBody>
          <a:bodyPr/>
          <a:lstStyle/>
          <a:p>
            <a:r>
              <a:rPr lang="en-US" smtClean="0"/>
              <a:t>November 2017</a:t>
            </a:r>
            <a:endParaRPr lang="sv-SE"/>
          </a:p>
        </p:txBody>
      </p:sp>
      <p:sp>
        <p:nvSpPr>
          <p:cNvPr id="6" name="Platshållare för sidfot 5"/>
          <p:cNvSpPr>
            <a:spLocks noGrp="1"/>
          </p:cNvSpPr>
          <p:nvPr>
            <p:ph type="ftr" sz="quarter" idx="11"/>
          </p:nvPr>
        </p:nvSpPr>
        <p:spPr/>
        <p:txBody>
          <a:bodyPr/>
          <a:lstStyle/>
          <a:p>
            <a:r>
              <a:rPr lang="sv-SE" smtClean="0"/>
              <a:t>Gamma Blocker  CDR - J.G. Weisend II</a:t>
            </a:r>
            <a:endParaRPr lang="sv-SE"/>
          </a:p>
        </p:txBody>
      </p:sp>
      <p:sp>
        <p:nvSpPr>
          <p:cNvPr id="7" name="Platshållare för bildnummer 6"/>
          <p:cNvSpPr>
            <a:spLocks noGrp="1"/>
          </p:cNvSpPr>
          <p:nvPr>
            <p:ph type="sldNum" sz="quarter" idx="12"/>
          </p:nvPr>
        </p:nvSpPr>
        <p:spPr/>
        <p:txBody>
          <a:bodyPr/>
          <a:lstStyle/>
          <a:p>
            <a:fld id="{038C62C7-F79B-CD4A-A5DF-5683BBEC4A65}" type="slidenum">
              <a:rPr lang="sv-SE" smtClean="0"/>
              <a:t>‹#›</a:t>
            </a:fld>
            <a:endParaRPr lang="sv-SE"/>
          </a:p>
        </p:txBody>
      </p:sp>
      <p:cxnSp>
        <p:nvCxnSpPr>
          <p:cNvPr id="8"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74977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lvl1pPr>
              <a:defRPr/>
            </a:lvl1pPr>
          </a:lstStyle>
          <a:p>
            <a:r>
              <a:rPr lang="sv-SE" smtClean="0"/>
              <a:t>Klicka här för att ändra format</a:t>
            </a:r>
            <a:endParaRPr lang="sv-SE"/>
          </a:p>
        </p:txBody>
      </p:sp>
      <p:sp>
        <p:nvSpPr>
          <p:cNvPr id="3" name="Platshållare för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4" name="Platshållare för innehåll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5" name="Platshållare för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sv-SE" smtClean="0"/>
              <a:t>Klicka här för att ändra format på bakgrundstexten</a:t>
            </a:r>
          </a:p>
        </p:txBody>
      </p:sp>
      <p:sp>
        <p:nvSpPr>
          <p:cNvPr id="6" name="Platshållare för innehåll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7" name="Platshållare för datum 6"/>
          <p:cNvSpPr>
            <a:spLocks noGrp="1"/>
          </p:cNvSpPr>
          <p:nvPr>
            <p:ph type="dt" sz="half" idx="10"/>
          </p:nvPr>
        </p:nvSpPr>
        <p:spPr/>
        <p:txBody>
          <a:bodyPr/>
          <a:lstStyle/>
          <a:p>
            <a:r>
              <a:rPr lang="en-US" smtClean="0"/>
              <a:t>November 2017</a:t>
            </a:r>
            <a:endParaRPr lang="sv-SE"/>
          </a:p>
        </p:txBody>
      </p:sp>
      <p:sp>
        <p:nvSpPr>
          <p:cNvPr id="8" name="Platshållare för sidfot 7"/>
          <p:cNvSpPr>
            <a:spLocks noGrp="1"/>
          </p:cNvSpPr>
          <p:nvPr>
            <p:ph type="ftr" sz="quarter" idx="11"/>
          </p:nvPr>
        </p:nvSpPr>
        <p:spPr/>
        <p:txBody>
          <a:bodyPr/>
          <a:lstStyle/>
          <a:p>
            <a:r>
              <a:rPr lang="sv-SE" smtClean="0"/>
              <a:t>Gamma Blocker  CDR - J.G. Weisend II</a:t>
            </a:r>
            <a:endParaRPr lang="sv-SE"/>
          </a:p>
        </p:txBody>
      </p:sp>
      <p:sp>
        <p:nvSpPr>
          <p:cNvPr id="9" name="Platshållare för bildnummer 8"/>
          <p:cNvSpPr>
            <a:spLocks noGrp="1"/>
          </p:cNvSpPr>
          <p:nvPr>
            <p:ph type="sldNum" sz="quarter" idx="12"/>
          </p:nvPr>
        </p:nvSpPr>
        <p:spPr/>
        <p:txBody>
          <a:bodyPr/>
          <a:lstStyle/>
          <a:p>
            <a:fld id="{038C62C7-F79B-CD4A-A5DF-5683BBEC4A65}" type="slidenum">
              <a:rPr lang="sv-SE" smtClean="0"/>
              <a:t>‹#›</a:t>
            </a:fld>
            <a:endParaRPr lang="sv-SE"/>
          </a:p>
        </p:txBody>
      </p:sp>
      <p:cxnSp>
        <p:nvCxnSpPr>
          <p:cNvPr id="10"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445963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p:cNvSpPr>
            <a:spLocks noGrp="1"/>
          </p:cNvSpPr>
          <p:nvPr>
            <p:ph type="title"/>
          </p:nvPr>
        </p:nvSpPr>
        <p:spPr>
          <a:xfrm>
            <a:off x="457200" y="274638"/>
            <a:ext cx="8229600" cy="1143000"/>
          </a:xfrm>
          <a:prstGeom prst="rect">
            <a:avLst/>
          </a:prstGeom>
        </p:spPr>
        <p:txBody>
          <a:bodyPr/>
          <a:lstStyle/>
          <a:p>
            <a:r>
              <a:rPr lang="sv-SE" smtClean="0"/>
              <a:t>Klicka här för att ändra format</a:t>
            </a:r>
            <a:endParaRPr lang="sv-SE"/>
          </a:p>
        </p:txBody>
      </p:sp>
      <p:sp>
        <p:nvSpPr>
          <p:cNvPr id="3" name="Platshållare för datum 2"/>
          <p:cNvSpPr>
            <a:spLocks noGrp="1"/>
          </p:cNvSpPr>
          <p:nvPr>
            <p:ph type="dt" sz="half" idx="10"/>
          </p:nvPr>
        </p:nvSpPr>
        <p:spPr/>
        <p:txBody>
          <a:bodyPr/>
          <a:lstStyle/>
          <a:p>
            <a:r>
              <a:rPr lang="en-US" smtClean="0"/>
              <a:t>November 2017</a:t>
            </a:r>
            <a:endParaRPr lang="sv-SE"/>
          </a:p>
        </p:txBody>
      </p:sp>
      <p:sp>
        <p:nvSpPr>
          <p:cNvPr id="4" name="Platshållare för sidfot 3"/>
          <p:cNvSpPr>
            <a:spLocks noGrp="1"/>
          </p:cNvSpPr>
          <p:nvPr>
            <p:ph type="ftr" sz="quarter" idx="11"/>
          </p:nvPr>
        </p:nvSpPr>
        <p:spPr/>
        <p:txBody>
          <a:bodyPr/>
          <a:lstStyle/>
          <a:p>
            <a:r>
              <a:rPr lang="sv-SE" smtClean="0"/>
              <a:t>Gamma Blocker  CDR - J.G. Weisend II</a:t>
            </a:r>
            <a:endParaRPr lang="sv-SE"/>
          </a:p>
        </p:txBody>
      </p:sp>
      <p:sp>
        <p:nvSpPr>
          <p:cNvPr id="5" name="Platshållare för bildnummer 4"/>
          <p:cNvSpPr>
            <a:spLocks noGrp="1"/>
          </p:cNvSpPr>
          <p:nvPr>
            <p:ph type="sldNum" sz="quarter" idx="12"/>
          </p:nvPr>
        </p:nvSpPr>
        <p:spPr/>
        <p:txBody>
          <a:bodyPr/>
          <a:lstStyle/>
          <a:p>
            <a:fld id="{038C62C7-F79B-CD4A-A5DF-5683BBEC4A65}" type="slidenum">
              <a:rPr lang="sv-SE" smtClean="0"/>
              <a:t>‹#›</a:t>
            </a:fld>
            <a:endParaRPr lang="sv-SE"/>
          </a:p>
        </p:txBody>
      </p:sp>
      <p:cxnSp>
        <p:nvCxnSpPr>
          <p:cNvPr id="6" name="Rak 7"/>
          <p:cNvCxnSpPr/>
          <p:nvPr userDrawn="1"/>
        </p:nvCxnSpPr>
        <p:spPr>
          <a:xfrm>
            <a:off x="-326073" y="1452399"/>
            <a:ext cx="9696394" cy="0"/>
          </a:xfrm>
          <a:prstGeom prst="line">
            <a:avLst/>
          </a:prstGeom>
          <a:ln w="6350">
            <a:solidFill>
              <a:schemeClr val="bg1"/>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311731024"/>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slideLayout" Target="../slideLayouts/slideLayout13.xml"/><Relationship Id="rId14" Type="http://schemas.openxmlformats.org/officeDocument/2006/relationships/slideLayout" Target="../slideLayouts/slideLayout14.xml"/><Relationship Id="rId15" Type="http://schemas.openxmlformats.org/officeDocument/2006/relationships/slideLayout" Target="../slideLayouts/slideLayout15.xml"/><Relationship Id="rId16" Type="http://schemas.openxmlformats.org/officeDocument/2006/relationships/theme" Target="../theme/theme1.xml"/><Relationship Id="rId17" Type="http://schemas.openxmlformats.org/officeDocument/2006/relationships/image" Target="../media/image1.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_rels/slideMaster2.xml.rels><?xml version="1.0" encoding="UTF-8" standalone="yes"?>
<Relationships xmlns="http://schemas.openxmlformats.org/package/2006/relationships"><Relationship Id="rId11" Type="http://schemas.openxmlformats.org/officeDocument/2006/relationships/slideLayout" Target="../slideLayouts/slideLayout26.xml"/><Relationship Id="rId12" Type="http://schemas.openxmlformats.org/officeDocument/2006/relationships/theme" Target="../theme/theme2.xml"/><Relationship Id="rId1" Type="http://schemas.openxmlformats.org/officeDocument/2006/relationships/slideLayout" Target="../slideLayouts/slideLayout16.xml"/><Relationship Id="rId2" Type="http://schemas.openxmlformats.org/officeDocument/2006/relationships/slideLayout" Target="../slideLayouts/slideLayout17.xml"/><Relationship Id="rId3" Type="http://schemas.openxmlformats.org/officeDocument/2006/relationships/slideLayout" Target="../slideLayouts/slideLayout18.xml"/><Relationship Id="rId4" Type="http://schemas.openxmlformats.org/officeDocument/2006/relationships/slideLayout" Target="../slideLayouts/slideLayout19.xml"/><Relationship Id="rId5" Type="http://schemas.openxmlformats.org/officeDocument/2006/relationships/slideLayout" Target="../slideLayouts/slideLayout20.xml"/><Relationship Id="rId6" Type="http://schemas.openxmlformats.org/officeDocument/2006/relationships/slideLayout" Target="../slideLayouts/slideLayout21.xml"/><Relationship Id="rId7" Type="http://schemas.openxmlformats.org/officeDocument/2006/relationships/slideLayout" Target="../slideLayouts/slideLayout22.xml"/><Relationship Id="rId8" Type="http://schemas.openxmlformats.org/officeDocument/2006/relationships/slideLayout" Target="../slideLayouts/slideLayout23.xml"/><Relationship Id="rId9" Type="http://schemas.openxmlformats.org/officeDocument/2006/relationships/slideLayout" Target="../slideLayouts/slideLayout24.xml"/><Relationship Id="rId10" Type="http://schemas.openxmlformats.org/officeDocument/2006/relationships/slideLayout" Target="../slideLayouts/slideLayout2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Platshållare för text 2"/>
          <p:cNvSpPr>
            <a:spLocks noGrp="1"/>
          </p:cNvSpPr>
          <p:nvPr>
            <p:ph type="body" idx="1"/>
          </p:nvPr>
        </p:nvSpPr>
        <p:spPr>
          <a:xfrm>
            <a:off x="593511" y="1964945"/>
            <a:ext cx="6536399" cy="4038981"/>
          </a:xfrm>
          <a:prstGeom prst="rect">
            <a:avLst/>
          </a:prstGeom>
        </p:spPr>
        <p:txBody>
          <a:bodyPr vert="horz" lIns="0" tIns="0" rIns="0" bIns="0" rtlCol="0">
            <a:no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rgbClr val="0094CA"/>
                </a:solidFill>
              </a:defRPr>
            </a:lvl1pPr>
          </a:lstStyle>
          <a:p>
            <a:r>
              <a:rPr lang="en-US" smtClean="0"/>
              <a:t>November 2017</a:t>
            </a:r>
            <a:endParaRPr lang="sv-SE" dirty="0"/>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rgbClr val="0094CA"/>
                </a:solidFill>
              </a:defRPr>
            </a:lvl1pPr>
          </a:lstStyle>
          <a:p>
            <a:r>
              <a:rPr lang="sv-SE" dirty="0" smtClean="0"/>
              <a:t>Gamma </a:t>
            </a:r>
            <a:r>
              <a:rPr lang="sv-SE" dirty="0" err="1" smtClean="0"/>
              <a:t>Blocker</a:t>
            </a:r>
            <a:r>
              <a:rPr lang="sv-SE" dirty="0" smtClean="0"/>
              <a:t>  </a:t>
            </a:r>
            <a:r>
              <a:rPr lang="sv-SE" dirty="0" smtClean="0"/>
              <a:t>CDR </a:t>
            </a:r>
            <a:r>
              <a:rPr lang="sv-SE" dirty="0" smtClean="0"/>
              <a:t>- J.G. Weisend II</a:t>
            </a:r>
            <a:endParaRPr lang="sv-SE" dirty="0"/>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rgbClr val="0094CA"/>
                </a:solidFill>
              </a:defRPr>
            </a:lvl1pPr>
          </a:lstStyle>
          <a:p>
            <a:fld id="{038C62C7-F79B-CD4A-A5DF-5683BBEC4A65}" type="slidenum">
              <a:rPr lang="sv-SE" smtClean="0"/>
              <a:pPr/>
              <a:t>‹#›</a:t>
            </a:fld>
            <a:endParaRPr lang="sv-SE"/>
          </a:p>
        </p:txBody>
      </p:sp>
      <p:sp>
        <p:nvSpPr>
          <p:cNvPr id="7" name="Rektangel 6"/>
          <p:cNvSpPr/>
          <p:nvPr userDrawn="1"/>
        </p:nvSpPr>
        <p:spPr>
          <a:xfrm>
            <a:off x="0" y="0"/>
            <a:ext cx="9144000" cy="1434354"/>
          </a:xfrm>
          <a:prstGeom prst="rect">
            <a:avLst/>
          </a:prstGeom>
          <a:solidFill>
            <a:srgbClr val="0094CA"/>
          </a:solidFill>
          <a:ln>
            <a:noFill/>
          </a:ln>
          <a:effectLst/>
          <a:scene3d>
            <a:camera prst="orthographicFront"/>
            <a:lightRig rig="threePt" dir="t"/>
          </a:scene3d>
          <a:sp3d>
            <a:bevelT w="0"/>
          </a:sp3d>
        </p:spPr>
        <p:style>
          <a:lnRef idx="1">
            <a:schemeClr val="accent1"/>
          </a:lnRef>
          <a:fillRef idx="3">
            <a:schemeClr val="accent1"/>
          </a:fillRef>
          <a:effectRef idx="2">
            <a:schemeClr val="accent1"/>
          </a:effectRef>
          <a:fontRef idx="minor">
            <a:schemeClr val="lt1"/>
          </a:fontRef>
        </p:style>
        <p:txBody>
          <a:bodyPr rtlCol="0" anchor="ctr"/>
          <a:lstStyle/>
          <a:p>
            <a:pPr algn="ctr"/>
            <a:endParaRPr lang="sv-SE">
              <a:solidFill>
                <a:srgbClr val="0094CA"/>
              </a:solidFill>
            </a:endParaRPr>
          </a:p>
        </p:txBody>
      </p:sp>
      <p:pic>
        <p:nvPicPr>
          <p:cNvPr id="8" name="Bildobjekt 7" descr="ESS-vit-logga.png"/>
          <p:cNvPicPr>
            <a:picLocks noChangeAspect="1"/>
          </p:cNvPicPr>
          <p:nvPr userDrawn="1"/>
        </p:nvPicPr>
        <p:blipFill>
          <a:blip r:embed="rId17">
            <a:extLst>
              <a:ext uri="{28A0092B-C50C-407E-A947-70E740481C1C}">
                <a14:useLocalDpi xmlns:a14="http://schemas.microsoft.com/office/drawing/2010/main" val="0"/>
              </a:ext>
            </a:extLst>
          </a:blip>
          <a:stretch>
            <a:fillRect/>
          </a:stretch>
        </p:blipFill>
        <p:spPr>
          <a:xfrm>
            <a:off x="7326974" y="378759"/>
            <a:ext cx="1359826" cy="727507"/>
          </a:xfrm>
          <a:prstGeom prst="rect">
            <a:avLst/>
          </a:prstGeom>
        </p:spPr>
      </p:pic>
      <p:sp>
        <p:nvSpPr>
          <p:cNvPr id="11" name="Platshållare för rubrik 10"/>
          <p:cNvSpPr>
            <a:spLocks noGrp="1"/>
          </p:cNvSpPr>
          <p:nvPr>
            <p:ph type="title"/>
          </p:nvPr>
        </p:nvSpPr>
        <p:spPr>
          <a:xfrm>
            <a:off x="593512" y="-1"/>
            <a:ext cx="5762624" cy="1441451"/>
          </a:xfrm>
          <a:prstGeom prst="rect">
            <a:avLst/>
          </a:prstGeom>
        </p:spPr>
        <p:txBody>
          <a:bodyPr vert="horz" lIns="0" tIns="0" rIns="0" bIns="0" rtlCol="0" anchor="ctr">
            <a:noAutofit/>
          </a:bodyPr>
          <a:lstStyle/>
          <a:p>
            <a:r>
              <a:rPr lang="sv-SE" smtClean="0"/>
              <a:t>Klicka här för att ändra format</a:t>
            </a:r>
            <a:endParaRPr lang="sv-SE"/>
          </a:p>
        </p:txBody>
      </p:sp>
    </p:spTree>
    <p:extLst>
      <p:ext uri="{BB962C8B-B14F-4D97-AF65-F5344CB8AC3E}">
        <p14:creationId xmlns:p14="http://schemas.microsoft.com/office/powerpoint/2010/main" val="157200405"/>
      </p:ext>
    </p:extLst>
  </p:cSld>
  <p:clrMap bg1="lt1" tx1="dk1" bg2="lt2" tx2="dk2" accent1="accent1" accent2="accent2" accent3="accent3" accent4="accent4" accent5="accent5" accent6="accent6" hlink="hlink" folHlink="folHlink"/>
  <p:sldLayoutIdLst>
    <p:sldLayoutId id="2147483649" r:id="rId1"/>
    <p:sldLayoutId id="2147483661" r:id="rId2"/>
    <p:sldLayoutId id="2147483675" r:id="rId3"/>
    <p:sldLayoutId id="2147483676" r:id="rId4"/>
    <p:sldLayoutId id="2147483650" r:id="rId5"/>
    <p:sldLayoutId id="2147483651" r:id="rId6"/>
    <p:sldLayoutId id="2147483652" r:id="rId7"/>
    <p:sldLayoutId id="2147483653" r:id="rId8"/>
    <p:sldLayoutId id="2147483654" r:id="rId9"/>
    <p:sldLayoutId id="2147483655" r:id="rId10"/>
    <p:sldLayoutId id="2147483656" r:id="rId11"/>
    <p:sldLayoutId id="2147483657" r:id="rId12"/>
    <p:sldLayoutId id="2147483658" r:id="rId13"/>
    <p:sldLayoutId id="2147483659" r:id="rId14"/>
    <p:sldLayoutId id="2147483660" r:id="rId15"/>
  </p:sldLayoutIdLst>
  <p:hf hdr="0"/>
  <p:txStyles>
    <p:titleStyle>
      <a:lvl1pPr algn="l" defTabSz="457200" rtl="0" eaLnBrk="1" latinLnBrk="0" hangingPunct="1">
        <a:spcBef>
          <a:spcPct val="0"/>
        </a:spcBef>
        <a:buNone/>
        <a:defRPr sz="2800" kern="1200">
          <a:solidFill>
            <a:schemeClr val="bg1"/>
          </a:solidFill>
          <a:latin typeface="+mj-lt"/>
          <a:ea typeface="+mj-ea"/>
          <a:cs typeface="+mj-cs"/>
        </a:defRPr>
      </a:lvl1pPr>
    </p:titleStyle>
    <p:bodyStyle>
      <a:lvl1pPr marL="0" indent="0" algn="l" defTabSz="457200" rtl="0" eaLnBrk="1" latinLnBrk="0" hangingPunct="1">
        <a:lnSpc>
          <a:spcPts val="2400"/>
        </a:lnSpc>
        <a:spcBef>
          <a:spcPct val="20000"/>
        </a:spcBef>
        <a:spcAft>
          <a:spcPts val="1200"/>
        </a:spcAft>
        <a:buFont typeface="Wingdings" charset="2"/>
        <a:buNone/>
        <a:defRPr sz="2000" kern="1200">
          <a:solidFill>
            <a:srgbClr val="0094CA"/>
          </a:solidFill>
          <a:latin typeface="+mn-lt"/>
          <a:ea typeface="+mn-ea"/>
          <a:cs typeface="+mn-cs"/>
        </a:defRPr>
      </a:lvl1pPr>
      <a:lvl2pPr marL="457200" indent="0" algn="l" defTabSz="457200" rtl="0" eaLnBrk="1" latinLnBrk="0" hangingPunct="1">
        <a:spcBef>
          <a:spcPct val="20000"/>
        </a:spcBef>
        <a:buFont typeface="Wingdings" charset="2"/>
        <a:buNone/>
        <a:defRPr sz="2000" kern="1200">
          <a:solidFill>
            <a:srgbClr val="0094CA"/>
          </a:solidFill>
          <a:latin typeface="+mn-lt"/>
          <a:ea typeface="+mn-ea"/>
          <a:cs typeface="+mn-cs"/>
        </a:defRPr>
      </a:lvl2pPr>
      <a:lvl3pPr marL="914400" indent="0" algn="l" defTabSz="457200" rtl="0" eaLnBrk="1" latinLnBrk="0" hangingPunct="1">
        <a:spcBef>
          <a:spcPct val="20000"/>
        </a:spcBef>
        <a:buFont typeface="Wingdings" charset="2"/>
        <a:buNone/>
        <a:defRPr sz="2000" kern="1200">
          <a:solidFill>
            <a:srgbClr val="0094CA"/>
          </a:solidFill>
          <a:latin typeface="+mn-lt"/>
          <a:ea typeface="+mn-ea"/>
          <a:cs typeface="+mn-cs"/>
        </a:defRPr>
      </a:lvl3pPr>
      <a:lvl4pPr marL="1371600" indent="0" algn="l" defTabSz="457200" rtl="0" eaLnBrk="1" latinLnBrk="0" hangingPunct="1">
        <a:spcBef>
          <a:spcPct val="20000"/>
        </a:spcBef>
        <a:buFont typeface="Wingdings" charset="2"/>
        <a:buNone/>
        <a:defRPr sz="2000" kern="1200">
          <a:solidFill>
            <a:srgbClr val="0094CA"/>
          </a:solidFill>
          <a:latin typeface="+mn-lt"/>
          <a:ea typeface="+mn-ea"/>
          <a:cs typeface="+mn-cs"/>
        </a:defRPr>
      </a:lvl4pPr>
      <a:lvl5pPr marL="1828800" indent="0" algn="l" defTabSz="457200" rtl="0" eaLnBrk="1" latinLnBrk="0" hangingPunct="1">
        <a:spcBef>
          <a:spcPct val="20000"/>
        </a:spcBef>
        <a:buFont typeface="Wingdings" charset="2"/>
        <a:buNone/>
        <a:defRPr sz="2000" kern="1200">
          <a:solidFill>
            <a:srgbClr val="0094CA"/>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Platshållare för rubrik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sv-SE" smtClean="0"/>
              <a:t>Klicka här för att ändra format</a:t>
            </a:r>
            <a:endParaRPr lang="sv-SE"/>
          </a:p>
        </p:txBody>
      </p:sp>
      <p:sp>
        <p:nvSpPr>
          <p:cNvPr id="3" name="Platshållare för tex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sv-SE" smtClean="0"/>
              <a:t>Klicka här för att ändra format på bakgrundstexten</a:t>
            </a:r>
          </a:p>
          <a:p>
            <a:pPr lvl="1"/>
            <a:r>
              <a:rPr lang="sv-SE" smtClean="0"/>
              <a:t>Nivå två</a:t>
            </a:r>
          </a:p>
          <a:p>
            <a:pPr lvl="2"/>
            <a:r>
              <a:rPr lang="sv-SE" smtClean="0"/>
              <a:t>Nivå tre</a:t>
            </a:r>
          </a:p>
          <a:p>
            <a:pPr lvl="3"/>
            <a:r>
              <a:rPr lang="sv-SE" smtClean="0"/>
              <a:t>Nivå fyra</a:t>
            </a:r>
          </a:p>
          <a:p>
            <a:pPr lvl="4"/>
            <a:r>
              <a:rPr lang="sv-SE" smtClean="0"/>
              <a:t>Nivå fem</a:t>
            </a:r>
            <a:endParaRPr lang="sv-SE"/>
          </a:p>
        </p:txBody>
      </p:sp>
      <p:sp>
        <p:nvSpPr>
          <p:cNvPr id="4" name="Platshållare fö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November 2017</a:t>
            </a:r>
            <a:endParaRPr lang="sv-SE"/>
          </a:p>
        </p:txBody>
      </p:sp>
      <p:sp>
        <p:nvSpPr>
          <p:cNvPr id="5" name="Platshållare för sidfo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sv-SE" smtClean="0"/>
              <a:t>Gamma Blocker  CDR - J.G. Weisend II</a:t>
            </a:r>
            <a:endParaRPr lang="sv-SE"/>
          </a:p>
        </p:txBody>
      </p:sp>
      <p:sp>
        <p:nvSpPr>
          <p:cNvPr id="6" name="Platshållare för bild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76797C7-3D02-2A4F-97AD-9EB2A99A67F0}" type="slidenum">
              <a:rPr lang="sv-SE" smtClean="0"/>
              <a:t>‹#›</a:t>
            </a:fld>
            <a:endParaRPr lang="sv-SE"/>
          </a:p>
        </p:txBody>
      </p:sp>
    </p:spTree>
    <p:extLst>
      <p:ext uri="{BB962C8B-B14F-4D97-AF65-F5344CB8AC3E}">
        <p14:creationId xmlns:p14="http://schemas.microsoft.com/office/powerpoint/2010/main" val="903047709"/>
      </p:ext>
    </p:extLst>
  </p:cSld>
  <p:clrMap bg1="lt1" tx1="dk1" bg2="lt2" tx2="dk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Lst>
  <p:hf hdr="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sv-SE"/>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6.xml"/><Relationship Id="rId2"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0094CA"/>
        </a:solidFill>
        <a:effectLst/>
      </p:bgPr>
    </p:bg>
    <p:spTree>
      <p:nvGrpSpPr>
        <p:cNvPr id="1" name=""/>
        <p:cNvGrpSpPr/>
        <p:nvPr/>
      </p:nvGrpSpPr>
      <p:grpSpPr>
        <a:xfrm>
          <a:off x="0" y="0"/>
          <a:ext cx="0" cy="0"/>
          <a:chOff x="0" y="0"/>
          <a:chExt cx="0" cy="0"/>
        </a:xfrm>
      </p:grpSpPr>
      <p:pic>
        <p:nvPicPr>
          <p:cNvPr id="6" name="Bildobjekt 5" descr="ESS-vit-logga.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614160" y="408940"/>
            <a:ext cx="2082800" cy="1114297"/>
          </a:xfrm>
          <a:prstGeom prst="rect">
            <a:avLst/>
          </a:prstGeom>
        </p:spPr>
      </p:pic>
      <p:sp>
        <p:nvSpPr>
          <p:cNvPr id="7" name="textruta 6"/>
          <p:cNvSpPr txBox="1"/>
          <p:nvPr/>
        </p:nvSpPr>
        <p:spPr>
          <a:xfrm>
            <a:off x="-31277" y="3145459"/>
            <a:ext cx="9144000" cy="1200329"/>
          </a:xfrm>
          <a:prstGeom prst="rect">
            <a:avLst/>
          </a:prstGeom>
          <a:noFill/>
        </p:spPr>
        <p:txBody>
          <a:bodyPr wrap="square" rtlCol="0">
            <a:spAutoFit/>
          </a:bodyPr>
          <a:lstStyle/>
          <a:p>
            <a:pPr algn="ctr"/>
            <a:r>
              <a:rPr lang="en-GB" sz="3600" dirty="0" smtClean="0">
                <a:solidFill>
                  <a:srgbClr val="FFFFFF"/>
                </a:solidFill>
              </a:rPr>
              <a:t>Gamma Blocker </a:t>
            </a:r>
            <a:r>
              <a:rPr lang="en-GB" sz="3600" dirty="0" smtClean="0">
                <a:solidFill>
                  <a:srgbClr val="FFFFFF"/>
                </a:solidFill>
              </a:rPr>
              <a:t>CDR </a:t>
            </a:r>
            <a:endParaRPr lang="en-GB" sz="3600" dirty="0" smtClean="0">
              <a:solidFill>
                <a:srgbClr val="FFFFFF"/>
              </a:solidFill>
            </a:endParaRPr>
          </a:p>
          <a:p>
            <a:pPr algn="ctr"/>
            <a:r>
              <a:rPr lang="en-GB" sz="3600" dirty="0" smtClean="0">
                <a:solidFill>
                  <a:srgbClr val="FFFFFF"/>
                </a:solidFill>
              </a:rPr>
              <a:t>Closeout</a:t>
            </a:r>
          </a:p>
        </p:txBody>
      </p:sp>
      <p:sp>
        <p:nvSpPr>
          <p:cNvPr id="8" name="textruta 3"/>
          <p:cNvSpPr txBox="1"/>
          <p:nvPr/>
        </p:nvSpPr>
        <p:spPr>
          <a:xfrm>
            <a:off x="0" y="4449848"/>
            <a:ext cx="9144000" cy="830997"/>
          </a:xfrm>
          <a:prstGeom prst="rect">
            <a:avLst/>
          </a:prstGeom>
          <a:noFill/>
        </p:spPr>
        <p:txBody>
          <a:bodyPr wrap="square" rtlCol="0">
            <a:spAutoFit/>
          </a:bodyPr>
          <a:lstStyle/>
          <a:p>
            <a:pPr algn="ctr"/>
            <a:endParaRPr lang="en-GB" sz="1600" dirty="0" smtClean="0">
              <a:solidFill>
                <a:srgbClr val="FFFFFF"/>
              </a:solidFill>
            </a:endParaRPr>
          </a:p>
          <a:p>
            <a:pPr algn="ctr"/>
            <a:r>
              <a:rPr lang="en-GB" sz="1600" dirty="0" smtClean="0">
                <a:solidFill>
                  <a:srgbClr val="FFFFFF"/>
                </a:solidFill>
              </a:rPr>
              <a:t>17 November 2017</a:t>
            </a:r>
            <a:endParaRPr lang="en-GB" sz="1600" dirty="0" smtClean="0">
              <a:solidFill>
                <a:srgbClr val="FFFFFF"/>
              </a:solidFill>
            </a:endParaRPr>
          </a:p>
          <a:p>
            <a:pPr algn="ctr"/>
            <a:r>
              <a:rPr lang="en-GB" sz="1600" dirty="0" smtClean="0">
                <a:solidFill>
                  <a:srgbClr val="FFFFFF"/>
                </a:solidFill>
              </a:rPr>
              <a:t>J.G. Weisend II, Chairman </a:t>
            </a:r>
            <a:r>
              <a:rPr lang="en-GB" sz="1600" dirty="0" smtClean="0">
                <a:solidFill>
                  <a:srgbClr val="FFFFFF"/>
                </a:solidFill>
              </a:rPr>
              <a:t>CDR</a:t>
            </a:r>
            <a:endParaRPr lang="en-GB" sz="1600" dirty="0" smtClean="0">
              <a:solidFill>
                <a:srgbClr val="FFFFFF"/>
              </a:solidFill>
            </a:endParaRPr>
          </a:p>
        </p:txBody>
      </p:sp>
    </p:spTree>
    <p:extLst>
      <p:ext uri="{BB962C8B-B14F-4D97-AF65-F5344CB8AC3E}">
        <p14:creationId xmlns:p14="http://schemas.microsoft.com/office/powerpoint/2010/main" val="441942662"/>
      </p:ext>
    </p:extLst>
  </p:cSld>
  <p:clrMapOvr>
    <a:masterClrMapping/>
  </p:clrMapOvr>
  <mc:AlternateContent xmlns:mc="http://schemas.openxmlformats.org/markup-compatibility/2006" xmlns:p14="http://schemas.microsoft.com/office/powerpoint/2010/main">
    <mc:Choice Requires="p14">
      <p:transition p14:dur="0"/>
    </mc:Choice>
    <mc:Fallback xmlns="">
      <p:transition xmlns:p14="http://schemas.microsoft.com/office/powerpoint/2010/main"/>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Recommendations</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Gamma Blocker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10</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3" name="TextBox 2"/>
          <p:cNvSpPr txBox="1"/>
          <p:nvPr/>
        </p:nvSpPr>
        <p:spPr>
          <a:xfrm>
            <a:off x="95810" y="1584432"/>
            <a:ext cx="9048190" cy="4524316"/>
          </a:xfrm>
          <a:prstGeom prst="rect">
            <a:avLst/>
          </a:prstGeom>
          <a:noFill/>
        </p:spPr>
        <p:txBody>
          <a:bodyPr wrap="square" rtlCol="0">
            <a:spAutoFit/>
          </a:bodyPr>
          <a:lstStyle/>
          <a:p>
            <a:pPr marL="342900" indent="-342900">
              <a:buFont typeface="+mj-lt"/>
              <a:buAutoNum type="arabicPeriod"/>
            </a:pPr>
            <a:r>
              <a:rPr lang="en-US" dirty="0" smtClean="0"/>
              <a:t>ESS shall fix the interface requirements at the A2T area and beam dump as soon as possible.</a:t>
            </a:r>
          </a:p>
          <a:p>
            <a:pPr marL="342900" indent="-342900">
              <a:buFont typeface="+mj-lt"/>
              <a:buAutoNum type="arabicPeriod"/>
            </a:pPr>
            <a:r>
              <a:rPr lang="en-US" dirty="0" smtClean="0"/>
              <a:t> </a:t>
            </a:r>
            <a:r>
              <a:rPr lang="en-US" dirty="0" smtClean="0"/>
              <a:t>ESS will examine the possibility of linking the the movement of the gamma blockers to the the fast beam interlock system. At the same time NCBJ will consider removing the damper from the design and allowing faster closing of the blocker. These actions will result in eliminating the requirement of having maintenance of the gamma blocker every 6 months.</a:t>
            </a:r>
          </a:p>
          <a:p>
            <a:pPr marL="342900" indent="-342900">
              <a:buFont typeface="+mj-lt"/>
              <a:buAutoNum type="arabicPeriod"/>
            </a:pPr>
            <a:r>
              <a:rPr lang="en-US" dirty="0" smtClean="0"/>
              <a:t> ESS will conduct an analysis of failure modes  to investigate how we may respond to various repair scenarios. This may lead to additional suggestions on the  gamma blocker movement system.</a:t>
            </a:r>
          </a:p>
          <a:p>
            <a:pPr marL="342900" indent="-342900">
              <a:buFont typeface="+mj-lt"/>
              <a:buAutoNum type="arabicPeriod"/>
            </a:pPr>
            <a:r>
              <a:rPr lang="en-US" dirty="0" smtClean="0"/>
              <a:t>NCBJ shall leave room in the design to allow installation of an additional brake to improve reliability.</a:t>
            </a:r>
          </a:p>
          <a:p>
            <a:pPr marL="342900" indent="-342900">
              <a:buFont typeface="+mj-lt"/>
              <a:buAutoNum type="arabicPeriod"/>
            </a:pPr>
            <a:r>
              <a:rPr lang="en-US" dirty="0" smtClean="0"/>
              <a:t>ESS PSS will determine the order in which the limit switches activate.</a:t>
            </a:r>
          </a:p>
          <a:p>
            <a:pPr marL="342900" indent="-342900">
              <a:buFont typeface="+mj-lt"/>
              <a:buAutoNum type="arabicPeriod"/>
            </a:pPr>
            <a:r>
              <a:rPr lang="en-US" dirty="0" smtClean="0"/>
              <a:t>Both MPS limit switches shall indicate the out position.</a:t>
            </a:r>
          </a:p>
          <a:p>
            <a:pPr marL="342900" indent="-342900">
              <a:buFont typeface="+mj-lt"/>
              <a:buAutoNum type="arabicPeriod"/>
            </a:pPr>
            <a:r>
              <a:rPr lang="en-US" dirty="0" smtClean="0"/>
              <a:t>A more  detailed test and inspection plan shall be created showing who should witness the tests.</a:t>
            </a:r>
          </a:p>
          <a:p>
            <a:pPr marL="342900" indent="-342900">
              <a:buFont typeface="+mj-lt"/>
              <a:buAutoNum type="arabicPeriod"/>
            </a:pPr>
            <a:r>
              <a:rPr lang="en-US" dirty="0" smtClean="0"/>
              <a:t>ESS shall provide the motor controller and associated components for all tests.</a:t>
            </a:r>
            <a:endParaRPr lang="en-US" dirty="0" smtClean="0"/>
          </a:p>
        </p:txBody>
      </p:sp>
    </p:spTree>
    <p:extLst>
      <p:ext uri="{BB962C8B-B14F-4D97-AF65-F5344CB8AC3E}">
        <p14:creationId xmlns:p14="http://schemas.microsoft.com/office/powerpoint/2010/main" val="2729204655"/>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One Last Comment</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Gamma Blocker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11</a:t>
            </a:fld>
            <a:endParaRPr lang="sv-SE"/>
          </a:p>
        </p:txBody>
      </p:sp>
      <p:sp>
        <p:nvSpPr>
          <p:cNvPr id="7" name="Content Placeholder 6"/>
          <p:cNvSpPr>
            <a:spLocks noGrp="1"/>
          </p:cNvSpPr>
          <p:nvPr>
            <p:ph idx="1"/>
          </p:nvPr>
        </p:nvSpPr>
        <p:spPr>
          <a:xfrm>
            <a:off x="200103" y="1706036"/>
            <a:ext cx="8486697" cy="4038981"/>
          </a:xfrm>
        </p:spPr>
        <p:txBody>
          <a:bodyPr/>
          <a:lstStyle/>
          <a:p>
            <a:r>
              <a:rPr lang="en-GB" dirty="0" smtClean="0">
                <a:solidFill>
                  <a:srgbClr val="000000"/>
                </a:solidFill>
              </a:rPr>
              <a:t>The Chair recognizes and thanks  </a:t>
            </a:r>
            <a:r>
              <a:rPr lang="en-GB" smtClean="0">
                <a:solidFill>
                  <a:srgbClr val="000000"/>
                </a:solidFill>
              </a:rPr>
              <a:t>the NCBJ </a:t>
            </a:r>
            <a:r>
              <a:rPr lang="en-GB" dirty="0" smtClean="0">
                <a:solidFill>
                  <a:srgbClr val="000000"/>
                </a:solidFill>
              </a:rPr>
              <a:t>and ESS teams for all their hard work both in developing the design and in preparing for the review.</a:t>
            </a:r>
          </a:p>
          <a:p>
            <a:r>
              <a:rPr lang="en-GB" dirty="0" smtClean="0">
                <a:solidFill>
                  <a:srgbClr val="000000"/>
                </a:solidFill>
              </a:rPr>
              <a:t>The Chair also thanks the committee for their service and time in participating in this review</a:t>
            </a:r>
          </a:p>
          <a:p>
            <a:endParaRPr lang="en-GB" dirty="0" smtClean="0"/>
          </a:p>
          <a:p>
            <a:endParaRPr lang="en-GB" dirty="0"/>
          </a:p>
          <a:p>
            <a:pPr marL="457200" indent="-457200">
              <a:buAutoNum type="arabicPeriod"/>
            </a:pPr>
            <a:endParaRPr lang="en-GB" dirty="0"/>
          </a:p>
        </p:txBody>
      </p:sp>
    </p:spTree>
    <p:extLst>
      <p:ext uri="{BB962C8B-B14F-4D97-AF65-F5344CB8AC3E}">
        <p14:creationId xmlns:p14="http://schemas.microsoft.com/office/powerpoint/2010/main" val="4014494002"/>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Gamma Blocker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2</a:t>
            </a:fld>
            <a:endParaRPr lang="sv-SE"/>
          </a:p>
        </p:txBody>
      </p:sp>
      <p:sp>
        <p:nvSpPr>
          <p:cNvPr id="7" name="Content Placeholder 6"/>
          <p:cNvSpPr>
            <a:spLocks noGrp="1"/>
          </p:cNvSpPr>
          <p:nvPr>
            <p:ph idx="1"/>
          </p:nvPr>
        </p:nvSpPr>
        <p:spPr>
          <a:xfrm>
            <a:off x="136470" y="1522512"/>
            <a:ext cx="8831684" cy="4038981"/>
          </a:xfrm>
        </p:spPr>
        <p:txBody>
          <a:bodyPr/>
          <a:lstStyle/>
          <a:p>
            <a:pPr marL="457200" indent="-457200">
              <a:buFont typeface="Arial"/>
              <a:buChar char="•"/>
            </a:pPr>
            <a:r>
              <a:rPr lang="en-GB" sz="1800" dirty="0" smtClean="0">
                <a:solidFill>
                  <a:srgbClr val="000000"/>
                </a:solidFill>
              </a:rPr>
              <a:t>The committee was impressed both by the maturity of the design and the quality of the presentations  by NCBJ.</a:t>
            </a:r>
          </a:p>
          <a:p>
            <a:pPr marL="457200" indent="-457200">
              <a:buFont typeface="Arial"/>
              <a:buChar char="•"/>
            </a:pPr>
            <a:r>
              <a:rPr lang="en-GB" sz="1800" dirty="0" smtClean="0">
                <a:solidFill>
                  <a:srgbClr val="000000"/>
                </a:solidFill>
              </a:rPr>
              <a:t>The </a:t>
            </a:r>
            <a:r>
              <a:rPr lang="en-GB" sz="1800" smtClean="0">
                <a:solidFill>
                  <a:srgbClr val="000000"/>
                </a:solidFill>
              </a:rPr>
              <a:t>Gamma Blocker </a:t>
            </a:r>
            <a:r>
              <a:rPr lang="en-GB" sz="1800" dirty="0" smtClean="0">
                <a:solidFill>
                  <a:srgbClr val="000000"/>
                </a:solidFill>
              </a:rPr>
              <a:t>design should meet the requirements if we are using the correct requirements – see below.</a:t>
            </a:r>
          </a:p>
          <a:p>
            <a:pPr marL="457200" indent="-457200">
              <a:buFont typeface="Arial"/>
              <a:buChar char="•"/>
            </a:pPr>
            <a:r>
              <a:rPr lang="en-GB" sz="1800" dirty="0" smtClean="0">
                <a:solidFill>
                  <a:srgbClr val="000000"/>
                </a:solidFill>
              </a:rPr>
              <a:t>There is a real problem in that there is no agreed upon interface document between Target and Accelerator on the size of the hole in the neutron shield wall as well as other parameters. This won’t be finalized until mid 2018. The final size </a:t>
            </a:r>
            <a:r>
              <a:rPr lang="en-GB" sz="1800" dirty="0">
                <a:solidFill>
                  <a:srgbClr val="000000"/>
                </a:solidFill>
              </a:rPr>
              <a:t>( which was 40 mm in the current design</a:t>
            </a:r>
            <a:r>
              <a:rPr lang="en-GB" sz="1800" dirty="0" smtClean="0">
                <a:solidFill>
                  <a:srgbClr val="000000"/>
                </a:solidFill>
              </a:rPr>
              <a:t>) of this hole may result in a change of the gamma blocker design. </a:t>
            </a:r>
          </a:p>
          <a:p>
            <a:pPr marL="457200" indent="-457200">
              <a:buFont typeface="Arial"/>
              <a:buChar char="•"/>
            </a:pPr>
            <a:r>
              <a:rPr lang="en-GB" sz="1800" dirty="0" smtClean="0">
                <a:solidFill>
                  <a:srgbClr val="000000"/>
                </a:solidFill>
              </a:rPr>
              <a:t>Due to the change in the ESS Installation plan, the installation of the gamma blockers will be delayed about a year into 2019. It looks likely that the delivery of the gamma blocker system will be before midsummer 2018. If there are delays of installation past 2019 there are issues on the NCBJ side regarding their contract with the Polish Ministry. This will have to dealt with by ESS and NCBJ.</a:t>
            </a:r>
            <a:r>
              <a:rPr lang="en-GB" sz="1800" dirty="0" smtClean="0"/>
              <a:t> </a:t>
            </a:r>
            <a:endParaRPr lang="en-GB" dirty="0">
              <a:solidFill>
                <a:srgbClr val="000000"/>
              </a:solidFill>
            </a:endParaRPr>
          </a:p>
        </p:txBody>
      </p:sp>
    </p:spTree>
    <p:extLst>
      <p:ext uri="{BB962C8B-B14F-4D97-AF65-F5344CB8AC3E}">
        <p14:creationId xmlns:p14="http://schemas.microsoft.com/office/powerpoint/2010/main" val="1219219331"/>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General Comments</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Gamma Blocker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3</a:t>
            </a:fld>
            <a:endParaRPr lang="sv-SE"/>
          </a:p>
        </p:txBody>
      </p:sp>
      <p:sp>
        <p:nvSpPr>
          <p:cNvPr id="7" name="Content Placeholder 6"/>
          <p:cNvSpPr>
            <a:spLocks noGrp="1"/>
          </p:cNvSpPr>
          <p:nvPr>
            <p:ph idx="1"/>
          </p:nvPr>
        </p:nvSpPr>
        <p:spPr>
          <a:xfrm>
            <a:off x="136470" y="1669050"/>
            <a:ext cx="8420171" cy="4038981"/>
          </a:xfrm>
        </p:spPr>
        <p:txBody>
          <a:bodyPr/>
          <a:lstStyle/>
          <a:p>
            <a:r>
              <a:rPr lang="en-GB" dirty="0" smtClean="0">
                <a:solidFill>
                  <a:srgbClr val="000000"/>
                </a:solidFill>
              </a:rPr>
              <a:t>  </a:t>
            </a:r>
            <a:endParaRPr lang="en-GB" dirty="0">
              <a:solidFill>
                <a:srgbClr val="000000"/>
              </a:solidFill>
            </a:endParaRPr>
          </a:p>
        </p:txBody>
      </p:sp>
      <p:sp>
        <p:nvSpPr>
          <p:cNvPr id="3" name="TextBox 2"/>
          <p:cNvSpPr txBox="1"/>
          <p:nvPr/>
        </p:nvSpPr>
        <p:spPr>
          <a:xfrm>
            <a:off x="-1" y="1512742"/>
            <a:ext cx="8996267" cy="1477328"/>
          </a:xfrm>
          <a:prstGeom prst="rect">
            <a:avLst/>
          </a:prstGeom>
          <a:noFill/>
        </p:spPr>
        <p:txBody>
          <a:bodyPr wrap="square" rtlCol="0">
            <a:spAutoFit/>
          </a:bodyPr>
          <a:lstStyle/>
          <a:p>
            <a:pPr marL="285750" indent="-285750">
              <a:buFont typeface="Arial"/>
              <a:buChar char="•"/>
            </a:pPr>
            <a:r>
              <a:rPr lang="en-US" dirty="0" smtClean="0"/>
              <a:t>The requirement of having to replace the damper every six months is a problem. This requirement should be eliminated.</a:t>
            </a:r>
          </a:p>
          <a:p>
            <a:pPr marL="285750" indent="-285750">
              <a:buFont typeface="Arial"/>
              <a:buChar char="•"/>
            </a:pPr>
            <a:r>
              <a:rPr lang="en-US" dirty="0" smtClean="0"/>
              <a:t>There remains the risk of a complicated repair if the gamma blocker sticks in a partially closed position.</a:t>
            </a:r>
          </a:p>
          <a:p>
            <a:pPr marL="285750" indent="-285750">
              <a:buFont typeface="Arial"/>
              <a:buChar char="•"/>
            </a:pPr>
            <a:endParaRPr lang="en-US" dirty="0"/>
          </a:p>
        </p:txBody>
      </p:sp>
    </p:spTree>
    <p:extLst>
      <p:ext uri="{BB962C8B-B14F-4D97-AF65-F5344CB8AC3E}">
        <p14:creationId xmlns:p14="http://schemas.microsoft.com/office/powerpoint/2010/main" val="959550646"/>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Decision</a:t>
            </a:r>
            <a:endParaRPr lang="en-US" dirty="0"/>
          </a:p>
        </p:txBody>
      </p:sp>
      <p:sp>
        <p:nvSpPr>
          <p:cNvPr id="3" name="Content Placeholder 2"/>
          <p:cNvSpPr>
            <a:spLocks noGrp="1"/>
          </p:cNvSpPr>
          <p:nvPr>
            <p:ph idx="1"/>
          </p:nvPr>
        </p:nvSpPr>
        <p:spPr>
          <a:xfrm>
            <a:off x="457200" y="1681637"/>
            <a:ext cx="8545326" cy="4038981"/>
          </a:xfrm>
        </p:spPr>
        <p:txBody>
          <a:bodyPr/>
          <a:lstStyle/>
          <a:p>
            <a:r>
              <a:rPr lang="en-US" dirty="0" smtClean="0">
                <a:solidFill>
                  <a:srgbClr val="000000"/>
                </a:solidFill>
              </a:rPr>
              <a:t> The committee believes that the current gamma blocker design will meet the existing requirements and that the existing Radiation Shielding Analysis is self consistent. </a:t>
            </a:r>
          </a:p>
          <a:p>
            <a:r>
              <a:rPr lang="en-US" dirty="0" smtClean="0">
                <a:solidFill>
                  <a:srgbClr val="000000"/>
                </a:solidFill>
              </a:rPr>
              <a:t>The design and shielding analysis are based on assumptions in the AT2 area and beam dump that are not yet completely fixed. There is a risk that these assumptions may change with a resulting change in design.</a:t>
            </a:r>
          </a:p>
          <a:p>
            <a:r>
              <a:rPr lang="en-US" dirty="0" smtClean="0">
                <a:solidFill>
                  <a:srgbClr val="000000"/>
                </a:solidFill>
              </a:rPr>
              <a:t>If NCBJ wishes to move ahead with procurement and manufacturing, ESS believes they may do so while keeping in mind this risk.</a:t>
            </a:r>
          </a:p>
        </p:txBody>
      </p:sp>
      <p:sp>
        <p:nvSpPr>
          <p:cNvPr id="4" name="Date Placeholder 3"/>
          <p:cNvSpPr>
            <a:spLocks noGrp="1"/>
          </p:cNvSpPr>
          <p:nvPr>
            <p:ph type="dt" sz="half" idx="10"/>
          </p:nvPr>
        </p:nvSpPr>
        <p:spPr/>
        <p:txBody>
          <a:bodyPr/>
          <a:lstStyle/>
          <a:p>
            <a:r>
              <a:rPr lang="en-US" smtClean="0"/>
              <a:t>November 2017</a:t>
            </a:r>
            <a:endParaRPr lang="sv-SE"/>
          </a:p>
        </p:txBody>
      </p:sp>
      <p:sp>
        <p:nvSpPr>
          <p:cNvPr id="5" name="Footer Placeholder 4"/>
          <p:cNvSpPr>
            <a:spLocks noGrp="1"/>
          </p:cNvSpPr>
          <p:nvPr>
            <p:ph type="ftr" sz="quarter" idx="11"/>
          </p:nvPr>
        </p:nvSpPr>
        <p:spPr/>
        <p:txBody>
          <a:bodyPr/>
          <a:lstStyle/>
          <a:p>
            <a:r>
              <a:rPr lang="sv-SE" smtClean="0"/>
              <a:t>Gamma Blocker  CDR - J.G. Weisend II</a:t>
            </a:r>
            <a:endParaRPr lang="sv-SE"/>
          </a:p>
        </p:txBody>
      </p:sp>
      <p:sp>
        <p:nvSpPr>
          <p:cNvPr id="6" name="Slide Number Placeholder 5"/>
          <p:cNvSpPr>
            <a:spLocks noGrp="1"/>
          </p:cNvSpPr>
          <p:nvPr>
            <p:ph type="sldNum" sz="quarter" idx="12"/>
          </p:nvPr>
        </p:nvSpPr>
        <p:spPr/>
        <p:txBody>
          <a:bodyPr/>
          <a:lstStyle/>
          <a:p>
            <a:fld id="{038C62C7-F79B-CD4A-A5DF-5683BBEC4A65}" type="slidenum">
              <a:rPr lang="sv-SE" smtClean="0"/>
              <a:t>4</a:t>
            </a:fld>
            <a:endParaRPr lang="sv-SE"/>
          </a:p>
        </p:txBody>
      </p:sp>
    </p:spTree>
    <p:extLst>
      <p:ext uri="{BB962C8B-B14F-4D97-AF65-F5344CB8AC3E}">
        <p14:creationId xmlns:p14="http://schemas.microsoft.com/office/powerpoint/2010/main" val="2169374929"/>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 Questions</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Gamma Blocker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5</a:t>
            </a:fld>
            <a:endParaRPr lang="sv-SE"/>
          </a:p>
        </p:txBody>
      </p:sp>
      <p:sp>
        <p:nvSpPr>
          <p:cNvPr id="9" name="Rectangle 8"/>
          <p:cNvSpPr/>
          <p:nvPr/>
        </p:nvSpPr>
        <p:spPr>
          <a:xfrm>
            <a:off x="0" y="1484399"/>
            <a:ext cx="8774816" cy="646331"/>
          </a:xfrm>
          <a:prstGeom prst="rect">
            <a:avLst/>
          </a:prstGeom>
        </p:spPr>
        <p:txBody>
          <a:bodyPr wrap="square">
            <a:spAutoFit/>
          </a:bodyPr>
          <a:lstStyle/>
          <a:p>
            <a:pPr lvl="0"/>
            <a:endParaRPr lang="en-US" dirty="0"/>
          </a:p>
          <a:p>
            <a:pPr lvl="0">
              <a:lnSpc>
                <a:spcPct val="80000"/>
              </a:lnSpc>
            </a:pPr>
            <a:endParaRPr lang="en-US" i="1" dirty="0" smtClean="0">
              <a:solidFill>
                <a:srgbClr val="000000"/>
              </a:solidFill>
            </a:endParaRPr>
          </a:p>
        </p:txBody>
      </p:sp>
      <p:sp>
        <p:nvSpPr>
          <p:cNvPr id="3" name="Rectangle 2"/>
          <p:cNvSpPr/>
          <p:nvPr/>
        </p:nvSpPr>
        <p:spPr>
          <a:xfrm>
            <a:off x="253376" y="1484399"/>
            <a:ext cx="8433424" cy="1200329"/>
          </a:xfrm>
          <a:prstGeom prst="rect">
            <a:avLst/>
          </a:prstGeom>
        </p:spPr>
        <p:txBody>
          <a:bodyPr wrap="square">
            <a:spAutoFit/>
          </a:bodyPr>
          <a:lstStyle/>
          <a:p>
            <a:pPr lvl="0"/>
            <a:endParaRPr lang="en-US" dirty="0" smtClean="0"/>
          </a:p>
          <a:p>
            <a:pPr lvl="0"/>
            <a:endParaRPr lang="en-US" dirty="0"/>
          </a:p>
          <a:p>
            <a:pPr lvl="0"/>
            <a:endParaRPr lang="en-US" dirty="0" smtClean="0"/>
          </a:p>
          <a:p>
            <a:pPr lvl="0"/>
            <a:endParaRPr lang="en-US" dirty="0"/>
          </a:p>
        </p:txBody>
      </p:sp>
      <p:sp>
        <p:nvSpPr>
          <p:cNvPr id="7" name="Rectangle 6"/>
          <p:cNvSpPr/>
          <p:nvPr/>
        </p:nvSpPr>
        <p:spPr>
          <a:xfrm>
            <a:off x="457199" y="1669065"/>
            <a:ext cx="8550031" cy="1477328"/>
          </a:xfrm>
          <a:prstGeom prst="rect">
            <a:avLst/>
          </a:prstGeom>
        </p:spPr>
        <p:txBody>
          <a:bodyPr wrap="square">
            <a:spAutoFit/>
          </a:bodyPr>
          <a:lstStyle/>
          <a:p>
            <a:pPr lvl="0"/>
            <a:endParaRPr lang="en-GB" dirty="0"/>
          </a:p>
          <a:p>
            <a:pPr lvl="0"/>
            <a:endParaRPr lang="en-GB" dirty="0" smtClean="0"/>
          </a:p>
          <a:p>
            <a:pPr lvl="0"/>
            <a:endParaRPr lang="en-GB" dirty="0"/>
          </a:p>
          <a:p>
            <a:pPr lvl="0"/>
            <a:endParaRPr lang="en-GB" dirty="0" smtClean="0"/>
          </a:p>
          <a:p>
            <a:pPr lvl="0"/>
            <a:endParaRPr lang="en-US" dirty="0"/>
          </a:p>
        </p:txBody>
      </p:sp>
      <p:sp>
        <p:nvSpPr>
          <p:cNvPr id="8" name="Rectangle 7"/>
          <p:cNvSpPr/>
          <p:nvPr/>
        </p:nvSpPr>
        <p:spPr>
          <a:xfrm>
            <a:off x="224785" y="1469365"/>
            <a:ext cx="8850830" cy="7017307"/>
          </a:xfrm>
          <a:prstGeom prst="rect">
            <a:avLst/>
          </a:prstGeom>
        </p:spPr>
        <p:txBody>
          <a:bodyPr wrap="square">
            <a:spAutoFit/>
          </a:bodyPr>
          <a:lstStyle/>
          <a:p>
            <a:pPr lvl="0"/>
            <a:r>
              <a:rPr lang="en-GB" dirty="0"/>
              <a:t>Has the design of the Gamma Blockers reached a level of technical maturity in accordance with the activities and milestones for the work unit recorded in the ESS ACCSYS Project and been documented sufficiently and presented in a suitable format to enable review at this CDR</a:t>
            </a:r>
            <a:r>
              <a:rPr lang="en-GB" dirty="0" smtClean="0"/>
              <a:t>?</a:t>
            </a:r>
          </a:p>
          <a:p>
            <a:pPr lvl="0"/>
            <a:r>
              <a:rPr lang="en-GB" dirty="0"/>
              <a:t>	</a:t>
            </a:r>
            <a:endParaRPr lang="en-GB" dirty="0" smtClean="0"/>
          </a:p>
          <a:p>
            <a:pPr lvl="0"/>
            <a:r>
              <a:rPr lang="en-GB" dirty="0"/>
              <a:t>	</a:t>
            </a:r>
            <a:r>
              <a:rPr lang="en-GB" i="1" dirty="0" smtClean="0"/>
              <a:t>Yes</a:t>
            </a:r>
          </a:p>
          <a:p>
            <a:pPr lvl="0"/>
            <a:endParaRPr lang="en-GB" dirty="0" smtClean="0"/>
          </a:p>
          <a:p>
            <a:r>
              <a:rPr lang="en-GB" dirty="0"/>
              <a:t>Are all or a sufficient coverage of requirements and specifications within the scope of this CDR, including for its interfaces with other systems, documented and understood</a:t>
            </a:r>
            <a:r>
              <a:rPr lang="en-GB" dirty="0" smtClean="0"/>
              <a:t>?</a:t>
            </a:r>
          </a:p>
          <a:p>
            <a:endParaRPr lang="en-GB" dirty="0"/>
          </a:p>
          <a:p>
            <a:r>
              <a:rPr lang="en-GB" dirty="0" smtClean="0"/>
              <a:t>	</a:t>
            </a:r>
            <a:r>
              <a:rPr lang="en-GB" i="1" dirty="0" smtClean="0"/>
              <a:t>NO. There are several outstanding issues. One is that the final design of the target to accelerator interface is not fixed  (dimension of the hole of the neutron shield wall, dimension of monolith opening, intermediate equipment between monolith and  neutron shield wall etc.) This means that while the shielding study and gamma blocker design are self consistent and correct, they are based on assumptions that may be incorrect. There is a similar problem with the beam dump gamma blocker. There are also new SSM requirements on redundancy that may affect the control requirements on the gamma blocker but not the mechanical design.</a:t>
            </a:r>
          </a:p>
          <a:p>
            <a:r>
              <a:rPr lang="en-GB" dirty="0"/>
              <a:t> </a:t>
            </a:r>
            <a:endParaRPr lang="en-GB" dirty="0" smtClean="0"/>
          </a:p>
          <a:p>
            <a:endParaRPr lang="en-GB" dirty="0"/>
          </a:p>
          <a:p>
            <a:endParaRPr lang="en-GB" dirty="0" smtClean="0"/>
          </a:p>
          <a:p>
            <a:endParaRPr lang="en-GB" dirty="0"/>
          </a:p>
          <a:p>
            <a:endParaRPr lang="en-GB" dirty="0" smtClean="0"/>
          </a:p>
          <a:p>
            <a:endParaRPr lang="en-US" dirty="0"/>
          </a:p>
          <a:p>
            <a:pPr lvl="0"/>
            <a:endParaRPr lang="en-US" dirty="0"/>
          </a:p>
        </p:txBody>
      </p:sp>
    </p:spTree>
    <p:extLst>
      <p:ext uri="{BB962C8B-B14F-4D97-AF65-F5344CB8AC3E}">
        <p14:creationId xmlns:p14="http://schemas.microsoft.com/office/powerpoint/2010/main" val="64350112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Charge Questions (cont.)</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Gamma Blocker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6</a:t>
            </a:fld>
            <a:endParaRPr lang="sv-SE"/>
          </a:p>
        </p:txBody>
      </p:sp>
      <p:sp>
        <p:nvSpPr>
          <p:cNvPr id="3" name="Rectangle 2"/>
          <p:cNvSpPr/>
          <p:nvPr/>
        </p:nvSpPr>
        <p:spPr>
          <a:xfrm>
            <a:off x="166779" y="1720840"/>
            <a:ext cx="8762331" cy="923330"/>
          </a:xfrm>
          <a:prstGeom prst="rect">
            <a:avLst/>
          </a:prstGeom>
        </p:spPr>
        <p:txBody>
          <a:bodyPr wrap="square">
            <a:spAutoFit/>
          </a:bodyPr>
          <a:lstStyle/>
          <a:p>
            <a:pPr lvl="0"/>
            <a:endParaRPr lang="en-US" dirty="0"/>
          </a:p>
          <a:p>
            <a:pPr lvl="0"/>
            <a:endParaRPr lang="en-US" dirty="0" smtClean="0"/>
          </a:p>
          <a:p>
            <a:pPr lvl="0"/>
            <a:endParaRPr lang="en-US" dirty="0"/>
          </a:p>
        </p:txBody>
      </p:sp>
      <p:sp>
        <p:nvSpPr>
          <p:cNvPr id="7" name="Rectangle 6"/>
          <p:cNvSpPr/>
          <p:nvPr/>
        </p:nvSpPr>
        <p:spPr>
          <a:xfrm>
            <a:off x="304800" y="1720840"/>
            <a:ext cx="8712200" cy="646331"/>
          </a:xfrm>
          <a:prstGeom prst="rect">
            <a:avLst/>
          </a:prstGeom>
        </p:spPr>
        <p:txBody>
          <a:bodyPr wrap="square">
            <a:spAutoFit/>
          </a:bodyPr>
          <a:lstStyle/>
          <a:p>
            <a:pPr lvl="0"/>
            <a:endParaRPr lang="en-GB" dirty="0" smtClean="0"/>
          </a:p>
          <a:p>
            <a:pPr lvl="0"/>
            <a:endParaRPr lang="en-US" dirty="0"/>
          </a:p>
        </p:txBody>
      </p:sp>
      <p:sp>
        <p:nvSpPr>
          <p:cNvPr id="8" name="Rectangle 7"/>
          <p:cNvSpPr/>
          <p:nvPr/>
        </p:nvSpPr>
        <p:spPr>
          <a:xfrm>
            <a:off x="214890" y="1482334"/>
            <a:ext cx="8714220" cy="5109091"/>
          </a:xfrm>
          <a:prstGeom prst="rect">
            <a:avLst/>
          </a:prstGeom>
        </p:spPr>
        <p:txBody>
          <a:bodyPr wrap="square">
            <a:spAutoFit/>
          </a:bodyPr>
          <a:lstStyle/>
          <a:p>
            <a:pPr lvl="0"/>
            <a:r>
              <a:rPr lang="en-GB" sz="1600" dirty="0"/>
              <a:t>Does the design meet these requirements and specifications</a:t>
            </a:r>
            <a:r>
              <a:rPr lang="en-GB" sz="1600" dirty="0" smtClean="0"/>
              <a:t>?</a:t>
            </a:r>
          </a:p>
          <a:p>
            <a:pPr lvl="0"/>
            <a:endParaRPr lang="en-GB" sz="1600" i="1" dirty="0"/>
          </a:p>
          <a:p>
            <a:pPr lvl="0"/>
            <a:r>
              <a:rPr lang="en-GB" sz="1600" i="1" dirty="0" smtClean="0"/>
              <a:t>Yes, based on the current assumptions.</a:t>
            </a:r>
          </a:p>
          <a:p>
            <a:pPr lvl="0"/>
            <a:endParaRPr lang="en-US" sz="1600" dirty="0"/>
          </a:p>
          <a:p>
            <a:r>
              <a:rPr lang="en-GB" sz="1600" dirty="0"/>
              <a:t>Is the verification strategy appropriate for this stage of the project</a:t>
            </a:r>
            <a:r>
              <a:rPr lang="en-GB" sz="1600" dirty="0" smtClean="0"/>
              <a:t>?</a:t>
            </a:r>
          </a:p>
          <a:p>
            <a:endParaRPr lang="en-GB" sz="1600" dirty="0"/>
          </a:p>
          <a:p>
            <a:r>
              <a:rPr lang="en-GB" sz="1600" i="1" dirty="0" smtClean="0"/>
              <a:t>Yes.</a:t>
            </a:r>
          </a:p>
          <a:p>
            <a:endParaRPr lang="en-GB" sz="1600" dirty="0"/>
          </a:p>
          <a:p>
            <a:r>
              <a:rPr lang="en-GB" sz="1600" dirty="0"/>
              <a:t>Have safety issues and technical risks been identified and eliminated or otherwise mitigated for in the detailed design or identified for managing for manufacture, assembly and installation</a:t>
            </a:r>
            <a:r>
              <a:rPr lang="en-US" sz="1600" dirty="0"/>
              <a:t> </a:t>
            </a:r>
            <a:r>
              <a:rPr lang="en-US" sz="1600" dirty="0" smtClean="0"/>
              <a:t>?</a:t>
            </a:r>
            <a:endParaRPr lang="en-GB" sz="1600" dirty="0" smtClean="0"/>
          </a:p>
          <a:p>
            <a:endParaRPr lang="en-GB" sz="1600" i="1" dirty="0"/>
          </a:p>
          <a:p>
            <a:r>
              <a:rPr lang="en-US" sz="1600" i="1" dirty="0"/>
              <a:t>Safety classification of the GB (as a whole system) needs to be carried sooner than later. A compilation of classification rules, per discipline </a:t>
            </a:r>
            <a:r>
              <a:rPr lang="en-US" sz="1600" i="1" dirty="0" smtClean="0"/>
              <a:t>was </a:t>
            </a:r>
            <a:r>
              <a:rPr lang="en-US" sz="1600" i="1" dirty="0"/>
              <a:t>released at ESS few weeks ago and the total volume of documentation is ~ 500 pages</a:t>
            </a:r>
            <a:r>
              <a:rPr lang="en-US" sz="1600" i="1" dirty="0" smtClean="0"/>
              <a:t>.</a:t>
            </a:r>
          </a:p>
          <a:p>
            <a:endParaRPr lang="en-US" sz="1600" i="1" dirty="0"/>
          </a:p>
          <a:p>
            <a:r>
              <a:rPr lang="en-US" sz="1600" i="1" dirty="0"/>
              <a:t>ES&amp;H division is currently planning arranging training sessions on classification rules. </a:t>
            </a:r>
            <a:r>
              <a:rPr lang="en-US" sz="1600" i="1" dirty="0" err="1"/>
              <a:t>Inigo</a:t>
            </a:r>
            <a:r>
              <a:rPr lang="en-US" sz="1600" i="1" dirty="0"/>
              <a:t> and </a:t>
            </a:r>
            <a:r>
              <a:rPr lang="en-US" sz="1600" i="1" dirty="0" err="1" smtClean="0"/>
              <a:t>Lali</a:t>
            </a:r>
            <a:r>
              <a:rPr lang="en-US" sz="1600" i="1" dirty="0" smtClean="0"/>
              <a:t> </a:t>
            </a:r>
            <a:r>
              <a:rPr lang="en-US" sz="1600" i="1" dirty="0"/>
              <a:t>will participate. Then, we will be able to estimate required time and resources for the classification.</a:t>
            </a:r>
            <a:endParaRPr lang="en-GB" sz="1600" i="1" dirty="0" smtClean="0"/>
          </a:p>
          <a:p>
            <a:endParaRPr lang="en-GB" i="1" dirty="0"/>
          </a:p>
          <a:p>
            <a:endParaRPr lang="en-GB" i="1" dirty="0" smtClean="0"/>
          </a:p>
          <a:p>
            <a:r>
              <a:rPr lang="en-US" dirty="0" smtClean="0"/>
              <a:t> </a:t>
            </a:r>
            <a:endParaRPr lang="en-US" dirty="0"/>
          </a:p>
        </p:txBody>
      </p:sp>
    </p:spTree>
    <p:extLst>
      <p:ext uri="{BB962C8B-B14F-4D97-AF65-F5344CB8AC3E}">
        <p14:creationId xmlns:p14="http://schemas.microsoft.com/office/powerpoint/2010/main" val="321958758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765"/>
            <a:ext cx="6067426" cy="1441531"/>
          </a:xfrm>
        </p:spPr>
        <p:txBody>
          <a:bodyPr/>
          <a:lstStyle/>
          <a:p>
            <a:r>
              <a:rPr lang="en-US" dirty="0" smtClean="0"/>
              <a:t>Charge Questions (cont.)</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Gamma Blocker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7</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Rectangle 7"/>
          <p:cNvSpPr/>
          <p:nvPr/>
        </p:nvSpPr>
        <p:spPr>
          <a:xfrm>
            <a:off x="87617" y="1476453"/>
            <a:ext cx="8229600" cy="923330"/>
          </a:xfrm>
          <a:prstGeom prst="rect">
            <a:avLst/>
          </a:prstGeom>
        </p:spPr>
        <p:txBody>
          <a:bodyPr wrap="square">
            <a:spAutoFit/>
          </a:bodyPr>
          <a:lstStyle/>
          <a:p>
            <a:pPr lvl="0"/>
            <a:endParaRPr lang="en-US" dirty="0"/>
          </a:p>
          <a:p>
            <a:pPr lvl="0"/>
            <a:endParaRPr lang="en-US" dirty="0"/>
          </a:p>
          <a:p>
            <a:pPr lvl="0"/>
            <a:endParaRPr lang="en-US" dirty="0"/>
          </a:p>
        </p:txBody>
      </p:sp>
      <p:sp>
        <p:nvSpPr>
          <p:cNvPr id="3" name="Rectangle 2"/>
          <p:cNvSpPr/>
          <p:nvPr/>
        </p:nvSpPr>
        <p:spPr>
          <a:xfrm>
            <a:off x="173618" y="1512296"/>
            <a:ext cx="8806810" cy="2031325"/>
          </a:xfrm>
          <a:prstGeom prst="rect">
            <a:avLst/>
          </a:prstGeom>
        </p:spPr>
        <p:txBody>
          <a:bodyPr wrap="square">
            <a:spAutoFit/>
          </a:bodyPr>
          <a:lstStyle/>
          <a:p>
            <a:pPr lvl="0"/>
            <a:endParaRPr lang="en-US" dirty="0"/>
          </a:p>
          <a:p>
            <a:pPr lvl="0"/>
            <a:endParaRPr lang="en-GB" dirty="0"/>
          </a:p>
          <a:p>
            <a:pPr lvl="0"/>
            <a:endParaRPr lang="en-GB" dirty="0" smtClean="0"/>
          </a:p>
          <a:p>
            <a:pPr lvl="0"/>
            <a:endParaRPr lang="en-GB" dirty="0"/>
          </a:p>
          <a:p>
            <a:pPr lvl="0"/>
            <a:endParaRPr lang="en-GB" dirty="0" smtClean="0"/>
          </a:p>
          <a:p>
            <a:pPr lvl="0"/>
            <a:endParaRPr lang="en-GB" dirty="0"/>
          </a:p>
          <a:p>
            <a:pPr lvl="0"/>
            <a:endParaRPr lang="en-US" dirty="0"/>
          </a:p>
        </p:txBody>
      </p:sp>
      <p:sp>
        <p:nvSpPr>
          <p:cNvPr id="10" name="Rectangle 9"/>
          <p:cNvSpPr/>
          <p:nvPr/>
        </p:nvSpPr>
        <p:spPr>
          <a:xfrm>
            <a:off x="223920" y="1549095"/>
            <a:ext cx="8616462" cy="4524316"/>
          </a:xfrm>
          <a:prstGeom prst="rect">
            <a:avLst/>
          </a:prstGeom>
        </p:spPr>
        <p:txBody>
          <a:bodyPr wrap="square">
            <a:spAutoFit/>
          </a:bodyPr>
          <a:lstStyle/>
          <a:p>
            <a:pPr lvl="0"/>
            <a:r>
              <a:rPr lang="en-GB" dirty="0"/>
              <a:t>Have quality assurance and quality control activities been planned</a:t>
            </a:r>
            <a:r>
              <a:rPr lang="en-GB" dirty="0" smtClean="0"/>
              <a:t>?</a:t>
            </a:r>
          </a:p>
          <a:p>
            <a:pPr lvl="0"/>
            <a:endParaRPr lang="en-GB" dirty="0"/>
          </a:p>
          <a:p>
            <a:pPr lvl="0"/>
            <a:r>
              <a:rPr lang="en-GB" i="1" dirty="0" smtClean="0"/>
              <a:t>Yes, So far. Additional detail on the Test and Inspection Plan is needed.</a:t>
            </a:r>
          </a:p>
          <a:p>
            <a:pPr lvl="0"/>
            <a:endParaRPr lang="en-US" dirty="0"/>
          </a:p>
          <a:p>
            <a:pPr lvl="0"/>
            <a:r>
              <a:rPr lang="en-GB" dirty="0"/>
              <a:t>Have reliability aspects been considered in the design choices at a level appropriate for this stage of design</a:t>
            </a:r>
            <a:r>
              <a:rPr lang="en-GB" dirty="0" smtClean="0"/>
              <a:t>?</a:t>
            </a:r>
          </a:p>
          <a:p>
            <a:pPr lvl="0"/>
            <a:endParaRPr lang="en-GB" dirty="0"/>
          </a:p>
          <a:p>
            <a:pPr lvl="0"/>
            <a:r>
              <a:rPr lang="en-GB" dirty="0" smtClean="0"/>
              <a:t>	</a:t>
            </a:r>
            <a:r>
              <a:rPr lang="en-GB" i="1" dirty="0" smtClean="0"/>
              <a:t>Generally yes, The damper should be removed and also changes in the safety classification may affect reliability requirements of certain systems. Also, ESS will conduct a failure analysis to see if additional changes may be needed for improved reliability.</a:t>
            </a:r>
          </a:p>
          <a:p>
            <a:pPr lvl="0"/>
            <a:endParaRPr lang="en-GB" dirty="0"/>
          </a:p>
          <a:p>
            <a:pPr lvl="0"/>
            <a:endParaRPr lang="en-GB" dirty="0" smtClean="0"/>
          </a:p>
          <a:p>
            <a:pPr lvl="0"/>
            <a:endParaRPr lang="en-GB" dirty="0"/>
          </a:p>
          <a:p>
            <a:pPr lvl="0"/>
            <a:endParaRPr lang="en-GB" dirty="0" smtClean="0"/>
          </a:p>
          <a:p>
            <a:pPr lvl="0"/>
            <a:endParaRPr lang="en-GB" dirty="0"/>
          </a:p>
          <a:p>
            <a:pPr lvl="0"/>
            <a:endParaRPr lang="en-US" dirty="0"/>
          </a:p>
        </p:txBody>
      </p:sp>
    </p:spTree>
    <p:extLst>
      <p:ext uri="{BB962C8B-B14F-4D97-AF65-F5344CB8AC3E}">
        <p14:creationId xmlns:p14="http://schemas.microsoft.com/office/powerpoint/2010/main" val="323043131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765"/>
            <a:ext cx="6067426" cy="1441531"/>
          </a:xfrm>
        </p:spPr>
        <p:txBody>
          <a:bodyPr/>
          <a:lstStyle/>
          <a:p>
            <a:r>
              <a:rPr lang="en-US" dirty="0" smtClean="0"/>
              <a:t>Charge Questions (cont.)</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Gamma Blocker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8</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Rectangle 7"/>
          <p:cNvSpPr/>
          <p:nvPr/>
        </p:nvSpPr>
        <p:spPr>
          <a:xfrm>
            <a:off x="95738" y="1476453"/>
            <a:ext cx="8229600" cy="923330"/>
          </a:xfrm>
          <a:prstGeom prst="rect">
            <a:avLst/>
          </a:prstGeom>
        </p:spPr>
        <p:txBody>
          <a:bodyPr wrap="square">
            <a:spAutoFit/>
          </a:bodyPr>
          <a:lstStyle/>
          <a:p>
            <a:pPr lvl="0"/>
            <a:endParaRPr lang="en-US" dirty="0"/>
          </a:p>
          <a:p>
            <a:pPr lvl="0"/>
            <a:endParaRPr lang="en-US" dirty="0"/>
          </a:p>
          <a:p>
            <a:pPr lvl="0"/>
            <a:endParaRPr lang="en-US" dirty="0"/>
          </a:p>
        </p:txBody>
      </p:sp>
      <p:sp>
        <p:nvSpPr>
          <p:cNvPr id="3" name="Rectangle 2"/>
          <p:cNvSpPr/>
          <p:nvPr/>
        </p:nvSpPr>
        <p:spPr>
          <a:xfrm>
            <a:off x="173618" y="1512296"/>
            <a:ext cx="8806810" cy="2031325"/>
          </a:xfrm>
          <a:prstGeom prst="rect">
            <a:avLst/>
          </a:prstGeom>
        </p:spPr>
        <p:txBody>
          <a:bodyPr wrap="square">
            <a:spAutoFit/>
          </a:bodyPr>
          <a:lstStyle/>
          <a:p>
            <a:pPr lvl="0"/>
            <a:endParaRPr lang="en-US" dirty="0"/>
          </a:p>
          <a:p>
            <a:pPr lvl="0"/>
            <a:endParaRPr lang="en-GB" dirty="0"/>
          </a:p>
          <a:p>
            <a:pPr lvl="0"/>
            <a:endParaRPr lang="en-GB" dirty="0" smtClean="0"/>
          </a:p>
          <a:p>
            <a:pPr lvl="0"/>
            <a:endParaRPr lang="en-GB" dirty="0"/>
          </a:p>
          <a:p>
            <a:pPr lvl="0"/>
            <a:endParaRPr lang="en-GB" dirty="0" smtClean="0"/>
          </a:p>
          <a:p>
            <a:pPr lvl="0"/>
            <a:endParaRPr lang="en-GB" dirty="0"/>
          </a:p>
          <a:p>
            <a:pPr lvl="0"/>
            <a:endParaRPr lang="en-US" dirty="0"/>
          </a:p>
        </p:txBody>
      </p:sp>
      <p:sp>
        <p:nvSpPr>
          <p:cNvPr id="10" name="Rectangle 9"/>
          <p:cNvSpPr/>
          <p:nvPr/>
        </p:nvSpPr>
        <p:spPr>
          <a:xfrm>
            <a:off x="527538" y="1661119"/>
            <a:ext cx="8616462" cy="1754327"/>
          </a:xfrm>
          <a:prstGeom prst="rect">
            <a:avLst/>
          </a:prstGeom>
        </p:spPr>
        <p:txBody>
          <a:bodyPr wrap="square">
            <a:spAutoFit/>
          </a:bodyPr>
          <a:lstStyle/>
          <a:p>
            <a:pPr lvl="0"/>
            <a:endParaRPr lang="en-GB" dirty="0"/>
          </a:p>
          <a:p>
            <a:pPr lvl="0"/>
            <a:endParaRPr lang="en-GB" dirty="0" smtClean="0"/>
          </a:p>
          <a:p>
            <a:pPr lvl="0"/>
            <a:endParaRPr lang="en-GB" dirty="0"/>
          </a:p>
          <a:p>
            <a:pPr lvl="0"/>
            <a:endParaRPr lang="en-GB" dirty="0" smtClean="0"/>
          </a:p>
          <a:p>
            <a:pPr lvl="0"/>
            <a:endParaRPr lang="en-GB" dirty="0"/>
          </a:p>
          <a:p>
            <a:pPr lvl="0"/>
            <a:endParaRPr lang="en-US" dirty="0"/>
          </a:p>
        </p:txBody>
      </p:sp>
      <p:sp>
        <p:nvSpPr>
          <p:cNvPr id="9" name="Rectangle 8"/>
          <p:cNvSpPr/>
          <p:nvPr/>
        </p:nvSpPr>
        <p:spPr>
          <a:xfrm>
            <a:off x="304800" y="1584432"/>
            <a:ext cx="8535582" cy="5078314"/>
          </a:xfrm>
          <a:prstGeom prst="rect">
            <a:avLst/>
          </a:prstGeom>
        </p:spPr>
        <p:txBody>
          <a:bodyPr wrap="square">
            <a:spAutoFit/>
          </a:bodyPr>
          <a:lstStyle/>
          <a:p>
            <a:pPr lvl="0"/>
            <a:r>
              <a:rPr lang="en-GB" dirty="0"/>
              <a:t>Are the strategy, policies and regulations for procurement, manufacture and installation sufficiently identified, defined, documented and understood? </a:t>
            </a:r>
            <a:endParaRPr lang="en-GB" dirty="0" smtClean="0"/>
          </a:p>
          <a:p>
            <a:pPr lvl="0"/>
            <a:endParaRPr lang="en-GB" dirty="0"/>
          </a:p>
          <a:p>
            <a:pPr lvl="0"/>
            <a:r>
              <a:rPr lang="en-GB" i="1" dirty="0" smtClean="0"/>
              <a:t>Yes. Further detail will be needed prior to the IRR.</a:t>
            </a:r>
          </a:p>
          <a:p>
            <a:pPr lvl="0"/>
            <a:endParaRPr lang="en-US" dirty="0"/>
          </a:p>
          <a:p>
            <a:pPr lvl="0"/>
            <a:r>
              <a:rPr lang="en-GB" dirty="0"/>
              <a:t>Is the schedule for manufacture and installation sufficiently understood and in accordance with activities, durations and milestone dates shown in the ESS ACCSYS project plan</a:t>
            </a:r>
            <a:r>
              <a:rPr lang="en-GB" dirty="0" smtClean="0"/>
              <a:t>?</a:t>
            </a:r>
          </a:p>
          <a:p>
            <a:pPr lvl="0"/>
            <a:endParaRPr lang="en-GB" dirty="0"/>
          </a:p>
          <a:p>
            <a:pPr lvl="0"/>
            <a:r>
              <a:rPr lang="en-GB" i="1" dirty="0" smtClean="0"/>
              <a:t>Yes, its well understood. The equipment will actually arrive roughly a year prior to installation and thus is consistent with the ESS needs.</a:t>
            </a:r>
          </a:p>
          <a:p>
            <a:pPr lvl="0"/>
            <a:endParaRPr lang="en-GB" dirty="0"/>
          </a:p>
          <a:p>
            <a:pPr lvl="0"/>
            <a:endParaRPr lang="en-GB" dirty="0" smtClean="0"/>
          </a:p>
          <a:p>
            <a:pPr lvl="0"/>
            <a:endParaRPr lang="en-GB" dirty="0"/>
          </a:p>
          <a:p>
            <a:pPr lvl="0"/>
            <a:endParaRPr lang="en-GB" dirty="0" smtClean="0"/>
          </a:p>
          <a:p>
            <a:pPr lvl="0"/>
            <a:endParaRPr lang="en-GB" dirty="0"/>
          </a:p>
          <a:p>
            <a:pPr lvl="0"/>
            <a:endParaRPr lang="en-GB" dirty="0" smtClean="0"/>
          </a:p>
          <a:p>
            <a:pPr lvl="0"/>
            <a:endParaRPr lang="en-US" dirty="0"/>
          </a:p>
        </p:txBody>
      </p:sp>
    </p:spTree>
    <p:extLst>
      <p:ext uri="{BB962C8B-B14F-4D97-AF65-F5344CB8AC3E}">
        <p14:creationId xmlns:p14="http://schemas.microsoft.com/office/powerpoint/2010/main" val="640118920"/>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765"/>
            <a:ext cx="6067426" cy="1441531"/>
          </a:xfrm>
        </p:spPr>
        <p:txBody>
          <a:bodyPr/>
          <a:lstStyle/>
          <a:p>
            <a:r>
              <a:rPr lang="en-US" dirty="0" smtClean="0"/>
              <a:t>Charge Questions (cont.)</a:t>
            </a:r>
            <a:endParaRPr lang="en-US" dirty="0"/>
          </a:p>
        </p:txBody>
      </p:sp>
      <p:sp>
        <p:nvSpPr>
          <p:cNvPr id="4" name="Date Placeholder 3"/>
          <p:cNvSpPr>
            <a:spLocks noGrp="1"/>
          </p:cNvSpPr>
          <p:nvPr>
            <p:ph type="dt" sz="half" idx="10"/>
          </p:nvPr>
        </p:nvSpPr>
        <p:spPr/>
        <p:txBody>
          <a:bodyPr/>
          <a:lstStyle/>
          <a:p>
            <a:r>
              <a:rPr lang="en-US" smtClean="0"/>
              <a:t>November 2017</a:t>
            </a:r>
            <a:endParaRPr lang="sv-SE" dirty="0"/>
          </a:p>
        </p:txBody>
      </p:sp>
      <p:sp>
        <p:nvSpPr>
          <p:cNvPr id="5" name="Footer Placeholder 4"/>
          <p:cNvSpPr>
            <a:spLocks noGrp="1"/>
          </p:cNvSpPr>
          <p:nvPr>
            <p:ph type="ftr" sz="quarter" idx="11"/>
          </p:nvPr>
        </p:nvSpPr>
        <p:spPr/>
        <p:txBody>
          <a:bodyPr/>
          <a:lstStyle/>
          <a:p>
            <a:r>
              <a:rPr lang="sv-SE" smtClean="0"/>
              <a:t>Gamma Blocker  CDR - J.G. Weisend II</a:t>
            </a:r>
            <a:endParaRPr lang="sv-SE" dirty="0"/>
          </a:p>
        </p:txBody>
      </p:sp>
      <p:sp>
        <p:nvSpPr>
          <p:cNvPr id="6" name="Slide Number Placeholder 5"/>
          <p:cNvSpPr>
            <a:spLocks noGrp="1"/>
          </p:cNvSpPr>
          <p:nvPr>
            <p:ph type="sldNum" sz="quarter" idx="12"/>
          </p:nvPr>
        </p:nvSpPr>
        <p:spPr/>
        <p:txBody>
          <a:bodyPr/>
          <a:lstStyle/>
          <a:p>
            <a:fld id="{038C62C7-F79B-CD4A-A5DF-5683BBEC4A65}" type="slidenum">
              <a:rPr lang="sv-SE" smtClean="0"/>
              <a:t>9</a:t>
            </a:fld>
            <a:endParaRPr lang="sv-SE"/>
          </a:p>
        </p:txBody>
      </p:sp>
      <p:sp>
        <p:nvSpPr>
          <p:cNvPr id="7" name="Rectangle 6"/>
          <p:cNvSpPr/>
          <p:nvPr/>
        </p:nvSpPr>
        <p:spPr>
          <a:xfrm>
            <a:off x="173618" y="1584432"/>
            <a:ext cx="8666764" cy="369332"/>
          </a:xfrm>
          <a:prstGeom prst="rect">
            <a:avLst/>
          </a:prstGeom>
        </p:spPr>
        <p:txBody>
          <a:bodyPr wrap="square">
            <a:spAutoFit/>
          </a:bodyPr>
          <a:lstStyle/>
          <a:p>
            <a:pPr lvl="0"/>
            <a:r>
              <a:rPr lang="en-GB" dirty="0" smtClean="0"/>
              <a:t> </a:t>
            </a:r>
            <a:endParaRPr lang="en-US" dirty="0" smtClean="0"/>
          </a:p>
        </p:txBody>
      </p:sp>
      <p:sp>
        <p:nvSpPr>
          <p:cNvPr id="8" name="Rectangle 7"/>
          <p:cNvSpPr/>
          <p:nvPr/>
        </p:nvSpPr>
        <p:spPr>
          <a:xfrm>
            <a:off x="95738" y="1476453"/>
            <a:ext cx="8229600" cy="923330"/>
          </a:xfrm>
          <a:prstGeom prst="rect">
            <a:avLst/>
          </a:prstGeom>
        </p:spPr>
        <p:txBody>
          <a:bodyPr wrap="square">
            <a:spAutoFit/>
          </a:bodyPr>
          <a:lstStyle/>
          <a:p>
            <a:pPr lvl="0"/>
            <a:endParaRPr lang="en-US" dirty="0"/>
          </a:p>
          <a:p>
            <a:pPr lvl="0"/>
            <a:endParaRPr lang="en-US" dirty="0"/>
          </a:p>
          <a:p>
            <a:pPr lvl="0"/>
            <a:endParaRPr lang="en-US" dirty="0"/>
          </a:p>
        </p:txBody>
      </p:sp>
      <p:sp>
        <p:nvSpPr>
          <p:cNvPr id="3" name="Rectangle 2"/>
          <p:cNvSpPr/>
          <p:nvPr/>
        </p:nvSpPr>
        <p:spPr>
          <a:xfrm>
            <a:off x="173618" y="1512296"/>
            <a:ext cx="8806810" cy="2031325"/>
          </a:xfrm>
          <a:prstGeom prst="rect">
            <a:avLst/>
          </a:prstGeom>
        </p:spPr>
        <p:txBody>
          <a:bodyPr wrap="square">
            <a:spAutoFit/>
          </a:bodyPr>
          <a:lstStyle/>
          <a:p>
            <a:pPr lvl="0"/>
            <a:endParaRPr lang="en-US" dirty="0"/>
          </a:p>
          <a:p>
            <a:pPr lvl="0"/>
            <a:endParaRPr lang="en-GB" dirty="0"/>
          </a:p>
          <a:p>
            <a:pPr lvl="0"/>
            <a:endParaRPr lang="en-GB" dirty="0" smtClean="0"/>
          </a:p>
          <a:p>
            <a:pPr lvl="0"/>
            <a:endParaRPr lang="en-GB" dirty="0"/>
          </a:p>
          <a:p>
            <a:pPr lvl="0"/>
            <a:endParaRPr lang="en-GB" dirty="0" smtClean="0"/>
          </a:p>
          <a:p>
            <a:pPr lvl="0"/>
            <a:endParaRPr lang="en-GB" dirty="0"/>
          </a:p>
          <a:p>
            <a:pPr lvl="0"/>
            <a:endParaRPr lang="en-US" dirty="0"/>
          </a:p>
        </p:txBody>
      </p:sp>
      <p:sp>
        <p:nvSpPr>
          <p:cNvPr id="10" name="Rectangle 9"/>
          <p:cNvSpPr/>
          <p:nvPr/>
        </p:nvSpPr>
        <p:spPr>
          <a:xfrm>
            <a:off x="527538" y="1661119"/>
            <a:ext cx="8616462" cy="1754327"/>
          </a:xfrm>
          <a:prstGeom prst="rect">
            <a:avLst/>
          </a:prstGeom>
        </p:spPr>
        <p:txBody>
          <a:bodyPr wrap="square">
            <a:spAutoFit/>
          </a:bodyPr>
          <a:lstStyle/>
          <a:p>
            <a:pPr lvl="0"/>
            <a:endParaRPr lang="en-GB" dirty="0"/>
          </a:p>
          <a:p>
            <a:pPr lvl="0"/>
            <a:endParaRPr lang="en-GB" dirty="0" smtClean="0"/>
          </a:p>
          <a:p>
            <a:pPr lvl="0"/>
            <a:endParaRPr lang="en-GB" dirty="0"/>
          </a:p>
          <a:p>
            <a:pPr lvl="0"/>
            <a:endParaRPr lang="en-GB" dirty="0" smtClean="0"/>
          </a:p>
          <a:p>
            <a:pPr lvl="0"/>
            <a:endParaRPr lang="en-GB" dirty="0"/>
          </a:p>
          <a:p>
            <a:pPr lvl="0"/>
            <a:endParaRPr lang="en-US" dirty="0"/>
          </a:p>
        </p:txBody>
      </p:sp>
      <p:sp>
        <p:nvSpPr>
          <p:cNvPr id="9" name="Rectangle 8"/>
          <p:cNvSpPr/>
          <p:nvPr/>
        </p:nvSpPr>
        <p:spPr>
          <a:xfrm>
            <a:off x="304800" y="1584432"/>
            <a:ext cx="8535582" cy="2031325"/>
          </a:xfrm>
          <a:prstGeom prst="rect">
            <a:avLst/>
          </a:prstGeom>
        </p:spPr>
        <p:txBody>
          <a:bodyPr wrap="square">
            <a:spAutoFit/>
          </a:bodyPr>
          <a:lstStyle/>
          <a:p>
            <a:pPr lvl="0"/>
            <a:endParaRPr lang="en-GB" dirty="0"/>
          </a:p>
          <a:p>
            <a:pPr lvl="0"/>
            <a:endParaRPr lang="en-GB" dirty="0" smtClean="0"/>
          </a:p>
          <a:p>
            <a:pPr lvl="0"/>
            <a:endParaRPr lang="en-GB" dirty="0"/>
          </a:p>
          <a:p>
            <a:pPr lvl="0"/>
            <a:endParaRPr lang="en-GB" dirty="0" smtClean="0"/>
          </a:p>
          <a:p>
            <a:pPr lvl="0"/>
            <a:endParaRPr lang="en-GB" dirty="0"/>
          </a:p>
          <a:p>
            <a:pPr lvl="0"/>
            <a:endParaRPr lang="en-GB" dirty="0" smtClean="0"/>
          </a:p>
          <a:p>
            <a:pPr lvl="0"/>
            <a:endParaRPr lang="en-US" dirty="0"/>
          </a:p>
        </p:txBody>
      </p:sp>
      <p:sp>
        <p:nvSpPr>
          <p:cNvPr id="11" name="Rectangle 10"/>
          <p:cNvSpPr/>
          <p:nvPr/>
        </p:nvSpPr>
        <p:spPr>
          <a:xfrm>
            <a:off x="304800" y="1661119"/>
            <a:ext cx="8535582" cy="4247317"/>
          </a:xfrm>
          <a:prstGeom prst="rect">
            <a:avLst/>
          </a:prstGeom>
        </p:spPr>
        <p:txBody>
          <a:bodyPr wrap="square">
            <a:spAutoFit/>
          </a:bodyPr>
          <a:lstStyle/>
          <a:p>
            <a:pPr lvl="0"/>
            <a:r>
              <a:rPr lang="en-GB" dirty="0"/>
              <a:t>Does the partner require additional input from other ESS groups/WPs, or seek additional review, decision or approval from ESS to proceed with all work planed</a:t>
            </a:r>
            <a:r>
              <a:rPr lang="en-GB" dirty="0" smtClean="0"/>
              <a:t>?</a:t>
            </a:r>
          </a:p>
          <a:p>
            <a:pPr lvl="0"/>
            <a:endParaRPr lang="en-GB" dirty="0"/>
          </a:p>
          <a:p>
            <a:pPr lvl="0"/>
            <a:r>
              <a:rPr lang="en-GB" i="1" dirty="0" smtClean="0"/>
              <a:t>ESS must finalize the A2T  and beam dump interface requirements as soon as possible and examine the impact of these requirements on the radiation shielding analysis.</a:t>
            </a:r>
          </a:p>
          <a:p>
            <a:pPr lvl="0"/>
            <a:endParaRPr lang="en-GB" dirty="0"/>
          </a:p>
          <a:p>
            <a:pPr lvl="0"/>
            <a:endParaRPr lang="en-US" dirty="0"/>
          </a:p>
          <a:p>
            <a:pPr lvl="0"/>
            <a:r>
              <a:rPr lang="en-GB" dirty="0"/>
              <a:t>Are there any outstanding agreements to be made or other actions necessary to allow the work unit to achieve the Plan</a:t>
            </a:r>
            <a:r>
              <a:rPr lang="en-GB" dirty="0" smtClean="0"/>
              <a:t>?</a:t>
            </a:r>
          </a:p>
          <a:p>
            <a:pPr lvl="0"/>
            <a:endParaRPr lang="en-GB" dirty="0"/>
          </a:p>
          <a:p>
            <a:pPr lvl="0"/>
            <a:r>
              <a:rPr lang="en-GB" i="1" dirty="0" smtClean="0"/>
              <a:t>No.</a:t>
            </a:r>
          </a:p>
          <a:p>
            <a:pPr lvl="0"/>
            <a:endParaRPr lang="en-GB" dirty="0"/>
          </a:p>
          <a:p>
            <a:pPr lvl="0"/>
            <a:endParaRPr lang="en-GB" dirty="0" smtClean="0"/>
          </a:p>
          <a:p>
            <a:pPr lvl="0"/>
            <a:endParaRPr lang="en-GB" dirty="0"/>
          </a:p>
          <a:p>
            <a:pPr lvl="0"/>
            <a:endParaRPr lang="en-US" dirty="0"/>
          </a:p>
        </p:txBody>
      </p:sp>
    </p:spTree>
    <p:extLst>
      <p:ext uri="{BB962C8B-B14F-4D97-AF65-F5344CB8AC3E}">
        <p14:creationId xmlns:p14="http://schemas.microsoft.com/office/powerpoint/2010/main" val="533250783"/>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Anpassad formgivning">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33878</TotalTime>
  <Words>1108</Words>
  <Application>Microsoft Macintosh PowerPoint</Application>
  <PresentationFormat>On-screen Show (4:3)</PresentationFormat>
  <Paragraphs>168</Paragraphs>
  <Slides>11</Slides>
  <Notes>0</Notes>
  <HiddenSlides>0</HiddenSlides>
  <MMClips>0</MMClips>
  <ScaleCrop>false</ScaleCrop>
  <HeadingPairs>
    <vt:vector size="4" baseType="variant">
      <vt:variant>
        <vt:lpstr>Theme</vt:lpstr>
      </vt:variant>
      <vt:variant>
        <vt:i4>2</vt:i4>
      </vt:variant>
      <vt:variant>
        <vt:lpstr>Slide Titles</vt:lpstr>
      </vt:variant>
      <vt:variant>
        <vt:i4>11</vt:i4>
      </vt:variant>
    </vt:vector>
  </HeadingPairs>
  <TitlesOfParts>
    <vt:vector size="13" baseType="lpstr">
      <vt:lpstr>Office-tema</vt:lpstr>
      <vt:lpstr>Anpassad formgivning</vt:lpstr>
      <vt:lpstr>PowerPoint Presentation</vt:lpstr>
      <vt:lpstr>General Comments</vt:lpstr>
      <vt:lpstr>General Comments</vt:lpstr>
      <vt:lpstr>Decision</vt:lpstr>
      <vt:lpstr>Charge Questions</vt:lpstr>
      <vt:lpstr>Charge Questions (cont.)</vt:lpstr>
      <vt:lpstr>Charge Questions (cont.)</vt:lpstr>
      <vt:lpstr>Charge Questions (cont.)</vt:lpstr>
      <vt:lpstr>Charge Questions (cont.)</vt:lpstr>
      <vt:lpstr>Recommendations</vt:lpstr>
      <vt:lpstr>One Last Comment</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Ola Grahm</dc:creator>
  <cp:lastModifiedBy>John Weisend</cp:lastModifiedBy>
  <cp:revision>760</cp:revision>
  <cp:lastPrinted>2013-11-04T14:55:04Z</cp:lastPrinted>
  <dcterms:created xsi:type="dcterms:W3CDTF">2013-09-21T18:00:17Z</dcterms:created>
  <dcterms:modified xsi:type="dcterms:W3CDTF">2017-11-17T14:21:39Z</dcterms:modified>
</cp:coreProperties>
</file>