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1"/>
  </p:notesMasterIdLst>
  <p:sldIdLst>
    <p:sldId id="454" r:id="rId2"/>
    <p:sldId id="982" r:id="rId3"/>
    <p:sldId id="1036" r:id="rId4"/>
    <p:sldId id="1031" r:id="rId5"/>
    <p:sldId id="1034" r:id="rId6"/>
    <p:sldId id="1033" r:id="rId7"/>
    <p:sldId id="1047" r:id="rId8"/>
    <p:sldId id="1052" r:id="rId9"/>
    <p:sldId id="1042" r:id="rId10"/>
    <p:sldId id="1035" r:id="rId11"/>
    <p:sldId id="1043" r:id="rId12"/>
    <p:sldId id="1044" r:id="rId13"/>
    <p:sldId id="1045" r:id="rId14"/>
    <p:sldId id="1046" r:id="rId15"/>
    <p:sldId id="1048" r:id="rId16"/>
    <p:sldId id="1020" r:id="rId17"/>
    <p:sldId id="984" r:id="rId18"/>
    <p:sldId id="985" r:id="rId19"/>
    <p:sldId id="986" r:id="rId20"/>
    <p:sldId id="987" r:id="rId21"/>
    <p:sldId id="988" r:id="rId22"/>
    <p:sldId id="1019" r:id="rId23"/>
    <p:sldId id="989" r:id="rId24"/>
    <p:sldId id="990" r:id="rId25"/>
    <p:sldId id="991" r:id="rId26"/>
    <p:sldId id="1022" r:id="rId27"/>
    <p:sldId id="1023" r:id="rId28"/>
    <p:sldId id="1049" r:id="rId29"/>
    <p:sldId id="992" r:id="rId30"/>
    <p:sldId id="904" r:id="rId31"/>
    <p:sldId id="1021" r:id="rId32"/>
    <p:sldId id="1038" r:id="rId33"/>
    <p:sldId id="1051" r:id="rId34"/>
    <p:sldId id="1039" r:id="rId35"/>
    <p:sldId id="1040" r:id="rId36"/>
    <p:sldId id="1041" r:id="rId37"/>
    <p:sldId id="1050" r:id="rId38"/>
    <p:sldId id="994" r:id="rId39"/>
    <p:sldId id="995" r:id="rId40"/>
    <p:sldId id="1001" r:id="rId41"/>
    <p:sldId id="907" r:id="rId42"/>
    <p:sldId id="1008" r:id="rId43"/>
    <p:sldId id="909" r:id="rId44"/>
    <p:sldId id="910" r:id="rId45"/>
    <p:sldId id="911" r:id="rId46"/>
    <p:sldId id="916" r:id="rId47"/>
    <p:sldId id="920" r:id="rId48"/>
    <p:sldId id="921" r:id="rId49"/>
    <p:sldId id="924" r:id="rId50"/>
    <p:sldId id="926" r:id="rId51"/>
    <p:sldId id="925" r:id="rId52"/>
    <p:sldId id="936" r:id="rId53"/>
    <p:sldId id="937" r:id="rId54"/>
    <p:sldId id="938" r:id="rId55"/>
    <p:sldId id="1011" r:id="rId56"/>
    <p:sldId id="1013" r:id="rId57"/>
    <p:sldId id="1014" r:id="rId58"/>
    <p:sldId id="1015" r:id="rId59"/>
    <p:sldId id="1016" r:id="rId60"/>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p15:clr>
            <a:srgbClr val="A4A3A4"/>
          </p15:clr>
        </p15:guide>
        <p15:guide id="2" pos="437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rve"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66B1DD"/>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73" autoAdjust="0"/>
    <p:restoredTop sz="88515" autoAdjust="0"/>
  </p:normalViewPr>
  <p:slideViewPr>
    <p:cSldViewPr>
      <p:cViewPr>
        <p:scale>
          <a:sx n="90" d="100"/>
          <a:sy n="90" d="100"/>
        </p:scale>
        <p:origin x="304" y="512"/>
      </p:cViewPr>
      <p:guideLst>
        <p:guide orient="horz" pos="2205"/>
        <p:guide pos="4377"/>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commentAuthors" Target="commentAuthor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christinedarve:Documents:#ESS_TechDoc:ESS_LeadEngineers:0_LE_Requirements:DmG_OPTIMUS_PowerProfile.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circle"/>
            <c:size val="10"/>
            <c:spPr>
              <a:solidFill>
                <a:srgbClr val="FF0000"/>
              </a:solidFill>
              <a:ln>
                <a:noFill/>
              </a:ln>
            </c:spPr>
          </c:marker>
          <c:dPt>
            <c:idx val="0"/>
            <c:marker>
              <c:spPr>
                <a:solidFill>
                  <a:srgbClr val="0000FF"/>
                </a:solidFill>
                <a:ln>
                  <a:noFill/>
                </a:ln>
              </c:spPr>
            </c:marker>
            <c:bubble3D val="0"/>
          </c:dPt>
          <c:dPt>
            <c:idx val="1"/>
            <c:marker>
              <c:spPr>
                <a:solidFill>
                  <a:srgbClr val="0000FF"/>
                </a:solidFill>
                <a:ln>
                  <a:noFill/>
                </a:ln>
              </c:spPr>
            </c:marker>
            <c:bubble3D val="0"/>
          </c:dPt>
          <c:dPt>
            <c:idx val="4"/>
            <c:marker>
              <c:spPr>
                <a:solidFill>
                  <a:srgbClr val="0000FF"/>
                </a:solidFill>
                <a:ln>
                  <a:noFill/>
                </a:ln>
              </c:spPr>
            </c:marker>
            <c:bubble3D val="0"/>
          </c:dPt>
          <c:dPt>
            <c:idx val="7"/>
            <c:bubble3D val="0"/>
          </c:dPt>
          <c:xVal>
            <c:numRef>
              <c:f>'Sheet1 (2)'!$A$1:$A$8</c:f>
              <c:numCache>
                <c:formatCode>General</c:formatCode>
                <c:ptCount val="8"/>
                <c:pt idx="0">
                  <c:v>1968.0</c:v>
                </c:pt>
                <c:pt idx="1">
                  <c:v>1970.0</c:v>
                </c:pt>
                <c:pt idx="2">
                  <c:v>1986.0</c:v>
                </c:pt>
                <c:pt idx="3">
                  <c:v>1989.0</c:v>
                </c:pt>
                <c:pt idx="4">
                  <c:v>2003.0</c:v>
                </c:pt>
                <c:pt idx="5">
                  <c:v>2008.0</c:v>
                </c:pt>
                <c:pt idx="6">
                  <c:v>2009.0</c:v>
                </c:pt>
                <c:pt idx="7">
                  <c:v>2025.0</c:v>
                </c:pt>
              </c:numCache>
            </c:numRef>
          </c:xVal>
          <c:yVal>
            <c:numRef>
              <c:f>'Sheet1 (2)'!$B$1:$B$8</c:f>
              <c:numCache>
                <c:formatCode>General</c:formatCode>
                <c:ptCount val="8"/>
                <c:pt idx="0">
                  <c:v>0.72</c:v>
                </c:pt>
                <c:pt idx="1">
                  <c:v>4.44</c:v>
                </c:pt>
                <c:pt idx="2">
                  <c:v>2.0</c:v>
                </c:pt>
                <c:pt idx="3">
                  <c:v>7.0</c:v>
                </c:pt>
                <c:pt idx="4">
                  <c:v>0.72</c:v>
                </c:pt>
                <c:pt idx="5">
                  <c:v>28.0</c:v>
                </c:pt>
                <c:pt idx="6">
                  <c:v>43.0</c:v>
                </c:pt>
                <c:pt idx="7">
                  <c:v>268.0</c:v>
                </c:pt>
              </c:numCache>
            </c:numRef>
          </c:yVal>
          <c:smooth val="0"/>
        </c:ser>
        <c:dLbls>
          <c:showLegendKey val="0"/>
          <c:showVal val="0"/>
          <c:showCatName val="0"/>
          <c:showSerName val="0"/>
          <c:showPercent val="0"/>
          <c:showBubbleSize val="0"/>
        </c:dLbls>
        <c:axId val="405935760"/>
        <c:axId val="457122688"/>
      </c:scatterChart>
      <c:valAx>
        <c:axId val="405935760"/>
        <c:scaling>
          <c:orientation val="minMax"/>
        </c:scaling>
        <c:delete val="0"/>
        <c:axPos val="b"/>
        <c:numFmt formatCode="General" sourceLinked="1"/>
        <c:majorTickMark val="out"/>
        <c:minorTickMark val="none"/>
        <c:tickLblPos val="nextTo"/>
        <c:crossAx val="457122688"/>
        <c:crosses val="autoZero"/>
        <c:crossBetween val="midCat"/>
      </c:valAx>
      <c:valAx>
        <c:axId val="457122688"/>
        <c:scaling>
          <c:orientation val="minMax"/>
        </c:scaling>
        <c:delete val="0"/>
        <c:axPos val="l"/>
        <c:majorGridlines/>
        <c:numFmt formatCode="General" sourceLinked="1"/>
        <c:majorTickMark val="out"/>
        <c:minorTickMark val="none"/>
        <c:tickLblPos val="nextTo"/>
        <c:crossAx val="405935760"/>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hart>
    <c:autoTitleDeleted val="1"/>
    <c:plotArea>
      <c:layout>
        <c:manualLayout>
          <c:layoutTarget val="inner"/>
          <c:xMode val="edge"/>
          <c:yMode val="edge"/>
          <c:x val="0.1772416849349"/>
          <c:y val="0.0679028466962653"/>
          <c:w val="0.759244512368759"/>
          <c:h val="0.639957490416366"/>
        </c:manualLayout>
      </c:layout>
      <c:scatterChart>
        <c:scatterStyle val="lineMarker"/>
        <c:varyColors val="0"/>
        <c:ser>
          <c:idx val="0"/>
          <c:order val="0"/>
          <c:tx>
            <c:strRef>
              <c:f>Sheet1!$B$1:$B$2</c:f>
              <c:strCache>
                <c:ptCount val="1"/>
                <c:pt idx="0">
                  <c:v>Accelerating gradient MV/m</c:v>
                </c:pt>
              </c:strCache>
            </c:strRef>
          </c:tx>
          <c:spPr>
            <a:ln w="47625">
              <a:noFill/>
            </a:ln>
          </c:spPr>
          <c:marker>
            <c:symbol val="dot"/>
            <c:size val="9"/>
          </c:marker>
          <c:xVal>
            <c:numRef>
              <c:f>Sheet1!$A$3:$A$148</c:f>
              <c:numCache>
                <c:formatCode>General</c:formatCode>
                <c:ptCount val="146"/>
                <c:pt idx="0">
                  <c:v>0.416</c:v>
                </c:pt>
                <c:pt idx="1">
                  <c:v>0.425</c:v>
                </c:pt>
                <c:pt idx="2">
                  <c:v>0.433</c:v>
                </c:pt>
                <c:pt idx="3">
                  <c:v>0.442</c:v>
                </c:pt>
                <c:pt idx="4">
                  <c:v>0.45</c:v>
                </c:pt>
                <c:pt idx="5">
                  <c:v>0.459</c:v>
                </c:pt>
                <c:pt idx="6">
                  <c:v>0.467</c:v>
                </c:pt>
                <c:pt idx="7">
                  <c:v>0.475</c:v>
                </c:pt>
                <c:pt idx="8">
                  <c:v>0.483</c:v>
                </c:pt>
                <c:pt idx="9">
                  <c:v>0.491</c:v>
                </c:pt>
                <c:pt idx="10">
                  <c:v>0.498</c:v>
                </c:pt>
                <c:pt idx="11">
                  <c:v>0.505</c:v>
                </c:pt>
                <c:pt idx="12">
                  <c:v>0.512</c:v>
                </c:pt>
                <c:pt idx="13">
                  <c:v>0.519</c:v>
                </c:pt>
                <c:pt idx="14">
                  <c:v>0.526</c:v>
                </c:pt>
                <c:pt idx="15">
                  <c:v>0.532</c:v>
                </c:pt>
                <c:pt idx="16">
                  <c:v>0.538</c:v>
                </c:pt>
                <c:pt idx="17">
                  <c:v>0.544</c:v>
                </c:pt>
                <c:pt idx="18">
                  <c:v>0.55</c:v>
                </c:pt>
                <c:pt idx="19">
                  <c:v>0.555</c:v>
                </c:pt>
                <c:pt idx="20">
                  <c:v>0.561</c:v>
                </c:pt>
                <c:pt idx="21">
                  <c:v>0.566</c:v>
                </c:pt>
                <c:pt idx="22">
                  <c:v>0.571</c:v>
                </c:pt>
                <c:pt idx="23">
                  <c:v>0.575</c:v>
                </c:pt>
                <c:pt idx="24">
                  <c:v>0.58</c:v>
                </c:pt>
                <c:pt idx="25">
                  <c:v>0.584</c:v>
                </c:pt>
                <c:pt idx="26">
                  <c:v>0.587</c:v>
                </c:pt>
                <c:pt idx="27">
                  <c:v>0.591</c:v>
                </c:pt>
                <c:pt idx="28">
                  <c:v>0.594</c:v>
                </c:pt>
                <c:pt idx="29">
                  <c:v>0.597</c:v>
                </c:pt>
                <c:pt idx="30">
                  <c:v>0.601</c:v>
                </c:pt>
                <c:pt idx="31">
                  <c:v>0.605</c:v>
                </c:pt>
                <c:pt idx="32">
                  <c:v>0.609</c:v>
                </c:pt>
                <c:pt idx="33">
                  <c:v>0.614</c:v>
                </c:pt>
                <c:pt idx="34">
                  <c:v>0.619</c:v>
                </c:pt>
                <c:pt idx="35">
                  <c:v>0.624</c:v>
                </c:pt>
                <c:pt idx="36">
                  <c:v>0.629</c:v>
                </c:pt>
                <c:pt idx="37">
                  <c:v>0.635</c:v>
                </c:pt>
                <c:pt idx="38">
                  <c:v>0.641</c:v>
                </c:pt>
                <c:pt idx="39">
                  <c:v>0.648</c:v>
                </c:pt>
                <c:pt idx="40">
                  <c:v>0.654</c:v>
                </c:pt>
                <c:pt idx="41">
                  <c:v>0.661</c:v>
                </c:pt>
                <c:pt idx="42">
                  <c:v>0.668</c:v>
                </c:pt>
                <c:pt idx="43">
                  <c:v>0.676</c:v>
                </c:pt>
                <c:pt idx="44">
                  <c:v>0.683</c:v>
                </c:pt>
                <c:pt idx="45">
                  <c:v>0.69</c:v>
                </c:pt>
                <c:pt idx="46">
                  <c:v>0.698</c:v>
                </c:pt>
                <c:pt idx="47">
                  <c:v>0.705</c:v>
                </c:pt>
                <c:pt idx="48">
                  <c:v>0.712</c:v>
                </c:pt>
                <c:pt idx="49">
                  <c:v>0.719</c:v>
                </c:pt>
                <c:pt idx="50">
                  <c:v>0.726</c:v>
                </c:pt>
                <c:pt idx="51">
                  <c:v>0.732</c:v>
                </c:pt>
                <c:pt idx="52">
                  <c:v>0.738</c:v>
                </c:pt>
                <c:pt idx="53">
                  <c:v>0.744</c:v>
                </c:pt>
                <c:pt idx="54">
                  <c:v>0.75</c:v>
                </c:pt>
                <c:pt idx="55">
                  <c:v>0.755</c:v>
                </c:pt>
                <c:pt idx="56">
                  <c:v>0.76</c:v>
                </c:pt>
                <c:pt idx="57">
                  <c:v>0.765</c:v>
                </c:pt>
                <c:pt idx="58">
                  <c:v>0.77</c:v>
                </c:pt>
                <c:pt idx="59">
                  <c:v>0.774</c:v>
                </c:pt>
                <c:pt idx="60">
                  <c:v>0.778</c:v>
                </c:pt>
                <c:pt idx="61">
                  <c:v>0.782</c:v>
                </c:pt>
                <c:pt idx="62">
                  <c:v>0.787</c:v>
                </c:pt>
                <c:pt idx="63">
                  <c:v>0.791</c:v>
                </c:pt>
                <c:pt idx="64">
                  <c:v>0.795</c:v>
                </c:pt>
                <c:pt idx="65">
                  <c:v>0.8</c:v>
                </c:pt>
                <c:pt idx="66">
                  <c:v>0.804</c:v>
                </c:pt>
                <c:pt idx="67">
                  <c:v>0.808</c:v>
                </c:pt>
                <c:pt idx="68">
                  <c:v>0.812</c:v>
                </c:pt>
                <c:pt idx="69">
                  <c:v>0.816</c:v>
                </c:pt>
                <c:pt idx="70">
                  <c:v>0.82</c:v>
                </c:pt>
                <c:pt idx="71">
                  <c:v>0.824</c:v>
                </c:pt>
                <c:pt idx="72">
                  <c:v>0.827</c:v>
                </c:pt>
                <c:pt idx="73">
                  <c:v>0.831</c:v>
                </c:pt>
                <c:pt idx="74">
                  <c:v>0.834</c:v>
                </c:pt>
                <c:pt idx="75">
                  <c:v>0.838</c:v>
                </c:pt>
                <c:pt idx="76">
                  <c:v>0.841</c:v>
                </c:pt>
                <c:pt idx="77">
                  <c:v>0.844</c:v>
                </c:pt>
                <c:pt idx="78">
                  <c:v>0.848</c:v>
                </c:pt>
                <c:pt idx="79">
                  <c:v>0.851</c:v>
                </c:pt>
                <c:pt idx="80">
                  <c:v>0.854</c:v>
                </c:pt>
                <c:pt idx="81">
                  <c:v>0.857</c:v>
                </c:pt>
                <c:pt idx="82">
                  <c:v>0.86</c:v>
                </c:pt>
                <c:pt idx="83">
                  <c:v>0.862</c:v>
                </c:pt>
                <c:pt idx="84">
                  <c:v>0.865</c:v>
                </c:pt>
                <c:pt idx="85">
                  <c:v>0.868</c:v>
                </c:pt>
                <c:pt idx="86">
                  <c:v>0.87</c:v>
                </c:pt>
                <c:pt idx="87">
                  <c:v>0.873</c:v>
                </c:pt>
                <c:pt idx="88">
                  <c:v>0.875</c:v>
                </c:pt>
                <c:pt idx="89">
                  <c:v>0.878</c:v>
                </c:pt>
                <c:pt idx="90">
                  <c:v>0.88</c:v>
                </c:pt>
                <c:pt idx="91">
                  <c:v>0.882</c:v>
                </c:pt>
                <c:pt idx="92">
                  <c:v>0.884</c:v>
                </c:pt>
                <c:pt idx="93">
                  <c:v>0.886</c:v>
                </c:pt>
                <c:pt idx="94">
                  <c:v>0.888</c:v>
                </c:pt>
                <c:pt idx="95">
                  <c:v>0.89</c:v>
                </c:pt>
                <c:pt idx="96">
                  <c:v>0.892</c:v>
                </c:pt>
                <c:pt idx="97">
                  <c:v>0.894</c:v>
                </c:pt>
                <c:pt idx="98">
                  <c:v>0.896</c:v>
                </c:pt>
                <c:pt idx="99">
                  <c:v>0.898</c:v>
                </c:pt>
                <c:pt idx="100">
                  <c:v>0.9</c:v>
                </c:pt>
                <c:pt idx="101">
                  <c:v>0.901</c:v>
                </c:pt>
                <c:pt idx="102">
                  <c:v>0.903</c:v>
                </c:pt>
                <c:pt idx="103">
                  <c:v>0.905</c:v>
                </c:pt>
                <c:pt idx="104">
                  <c:v>0.906</c:v>
                </c:pt>
                <c:pt idx="105">
                  <c:v>0.908</c:v>
                </c:pt>
                <c:pt idx="106">
                  <c:v>0.909</c:v>
                </c:pt>
                <c:pt idx="107">
                  <c:v>0.911</c:v>
                </c:pt>
                <c:pt idx="108">
                  <c:v>0.912</c:v>
                </c:pt>
                <c:pt idx="109">
                  <c:v>0.914</c:v>
                </c:pt>
                <c:pt idx="110">
                  <c:v>0.915</c:v>
                </c:pt>
                <c:pt idx="111">
                  <c:v>0.916</c:v>
                </c:pt>
                <c:pt idx="112">
                  <c:v>0.918</c:v>
                </c:pt>
                <c:pt idx="113">
                  <c:v>0.919</c:v>
                </c:pt>
                <c:pt idx="114">
                  <c:v>0.92</c:v>
                </c:pt>
                <c:pt idx="115">
                  <c:v>0.921</c:v>
                </c:pt>
                <c:pt idx="116">
                  <c:v>0.923</c:v>
                </c:pt>
                <c:pt idx="117">
                  <c:v>0.924</c:v>
                </c:pt>
                <c:pt idx="118">
                  <c:v>0.925</c:v>
                </c:pt>
                <c:pt idx="119">
                  <c:v>0.926</c:v>
                </c:pt>
                <c:pt idx="120">
                  <c:v>0.927</c:v>
                </c:pt>
                <c:pt idx="121">
                  <c:v>0.928</c:v>
                </c:pt>
                <c:pt idx="122">
                  <c:v>0.929</c:v>
                </c:pt>
                <c:pt idx="123">
                  <c:v>0.93</c:v>
                </c:pt>
                <c:pt idx="124">
                  <c:v>0.931</c:v>
                </c:pt>
                <c:pt idx="125">
                  <c:v>0.932</c:v>
                </c:pt>
                <c:pt idx="126">
                  <c:v>0.933</c:v>
                </c:pt>
                <c:pt idx="127">
                  <c:v>0.934</c:v>
                </c:pt>
                <c:pt idx="128">
                  <c:v>0.935</c:v>
                </c:pt>
                <c:pt idx="129">
                  <c:v>0.936</c:v>
                </c:pt>
                <c:pt idx="130">
                  <c:v>0.937</c:v>
                </c:pt>
                <c:pt idx="131">
                  <c:v>0.937</c:v>
                </c:pt>
                <c:pt idx="132">
                  <c:v>0.938</c:v>
                </c:pt>
                <c:pt idx="133">
                  <c:v>0.939</c:v>
                </c:pt>
                <c:pt idx="134">
                  <c:v>0.94</c:v>
                </c:pt>
                <c:pt idx="135">
                  <c:v>0.941</c:v>
                </c:pt>
                <c:pt idx="136">
                  <c:v>0.941</c:v>
                </c:pt>
                <c:pt idx="137">
                  <c:v>0.942</c:v>
                </c:pt>
                <c:pt idx="138">
                  <c:v>0.943</c:v>
                </c:pt>
                <c:pt idx="139">
                  <c:v>0.944</c:v>
                </c:pt>
                <c:pt idx="140">
                  <c:v>0.944</c:v>
                </c:pt>
                <c:pt idx="141">
                  <c:v>0.945</c:v>
                </c:pt>
                <c:pt idx="142">
                  <c:v>0.946</c:v>
                </c:pt>
                <c:pt idx="143">
                  <c:v>0.946</c:v>
                </c:pt>
                <c:pt idx="144">
                  <c:v>0.947</c:v>
                </c:pt>
                <c:pt idx="145">
                  <c:v>0.948</c:v>
                </c:pt>
              </c:numCache>
            </c:numRef>
          </c:xVal>
          <c:yVal>
            <c:numRef>
              <c:f>Sheet1!$B$3:$B$148</c:f>
              <c:numCache>
                <c:formatCode>General</c:formatCode>
                <c:ptCount val="146"/>
                <c:pt idx="0">
                  <c:v>7.535346414444052</c:v>
                </c:pt>
                <c:pt idx="1">
                  <c:v>7.817334429953394</c:v>
                </c:pt>
                <c:pt idx="2">
                  <c:v>8.083656444601103</c:v>
                </c:pt>
                <c:pt idx="3">
                  <c:v>8.30298045666393</c:v>
                </c:pt>
                <c:pt idx="4">
                  <c:v>8.475306466141855</c:v>
                </c:pt>
                <c:pt idx="5">
                  <c:v>8.631966474758148</c:v>
                </c:pt>
                <c:pt idx="6">
                  <c:v>8.757294481651108</c:v>
                </c:pt>
                <c:pt idx="7">
                  <c:v>8.851290486820977</c:v>
                </c:pt>
                <c:pt idx="8">
                  <c:v>8.913954490267496</c:v>
                </c:pt>
                <c:pt idx="9">
                  <c:v>8.960952492852387</c:v>
                </c:pt>
                <c:pt idx="10">
                  <c:v>8.99228449457565</c:v>
                </c:pt>
                <c:pt idx="11">
                  <c:v>8.99228449457565</c:v>
                </c:pt>
                <c:pt idx="12">
                  <c:v>8.99228449457565</c:v>
                </c:pt>
                <c:pt idx="13">
                  <c:v>8.976618493714017</c:v>
                </c:pt>
                <c:pt idx="14">
                  <c:v>8.945286491990757</c:v>
                </c:pt>
                <c:pt idx="15">
                  <c:v>8.913954490267496</c:v>
                </c:pt>
                <c:pt idx="16">
                  <c:v>8.86695648768261</c:v>
                </c:pt>
                <c:pt idx="17">
                  <c:v>8.819958485097715</c:v>
                </c:pt>
                <c:pt idx="18">
                  <c:v>8.772960482512737</c:v>
                </c:pt>
                <c:pt idx="19">
                  <c:v>8.710296479066304</c:v>
                </c:pt>
                <c:pt idx="20">
                  <c:v>8.663298476481415</c:v>
                </c:pt>
                <c:pt idx="21">
                  <c:v>8.600634473034895</c:v>
                </c:pt>
                <c:pt idx="22">
                  <c:v>8.537970469588368</c:v>
                </c:pt>
                <c:pt idx="23">
                  <c:v>8.475306466141855</c:v>
                </c:pt>
                <c:pt idx="24">
                  <c:v>8.114988446324363</c:v>
                </c:pt>
                <c:pt idx="25">
                  <c:v>8.036658442016213</c:v>
                </c:pt>
                <c:pt idx="26">
                  <c:v>4.103556942113538</c:v>
                </c:pt>
                <c:pt idx="27">
                  <c:v>4.267231577981269</c:v>
                </c:pt>
                <c:pt idx="28">
                  <c:v>4.465979350106465</c:v>
                </c:pt>
                <c:pt idx="29">
                  <c:v>4.629653985974252</c:v>
                </c:pt>
                <c:pt idx="30">
                  <c:v>5.424645074474882</c:v>
                </c:pt>
                <c:pt idx="31">
                  <c:v>5.623392846600025</c:v>
                </c:pt>
                <c:pt idx="32">
                  <c:v>5.833831664144327</c:v>
                </c:pt>
                <c:pt idx="33">
                  <c:v>6.032579436269478</c:v>
                </c:pt>
                <c:pt idx="34">
                  <c:v>7.43550488656471</c:v>
                </c:pt>
                <c:pt idx="35">
                  <c:v>7.70439893120463</c:v>
                </c:pt>
                <c:pt idx="36">
                  <c:v>7.97329297584455</c:v>
                </c:pt>
                <c:pt idx="37">
                  <c:v>8.218804929646212</c:v>
                </c:pt>
                <c:pt idx="38">
                  <c:v>10.4751766955377</c:v>
                </c:pt>
                <c:pt idx="39">
                  <c:v>10.80252596727326</c:v>
                </c:pt>
                <c:pt idx="40">
                  <c:v>11.09480210275143</c:v>
                </c:pt>
                <c:pt idx="41">
                  <c:v>11.35200510197222</c:v>
                </c:pt>
                <c:pt idx="42">
                  <c:v>13.56161268618721</c:v>
                </c:pt>
                <c:pt idx="43">
                  <c:v>13.79543359456975</c:v>
                </c:pt>
                <c:pt idx="44">
                  <c:v>14.02925450295228</c:v>
                </c:pt>
                <c:pt idx="45">
                  <c:v>14.14616495714355</c:v>
                </c:pt>
                <c:pt idx="46">
                  <c:v>16.36746358677766</c:v>
                </c:pt>
                <c:pt idx="47">
                  <c:v>16.48437404096892</c:v>
                </c:pt>
                <c:pt idx="48">
                  <c:v>16.48437404096892</c:v>
                </c:pt>
                <c:pt idx="49">
                  <c:v>16.48437404096892</c:v>
                </c:pt>
                <c:pt idx="50">
                  <c:v>16.71819494935147</c:v>
                </c:pt>
                <c:pt idx="51">
                  <c:v>16.6012844951602</c:v>
                </c:pt>
                <c:pt idx="52">
                  <c:v>16.48437404096892</c:v>
                </c:pt>
                <c:pt idx="53">
                  <c:v>16.25055313258639</c:v>
                </c:pt>
                <c:pt idx="54">
                  <c:v>16.13364267839512</c:v>
                </c:pt>
                <c:pt idx="55">
                  <c:v>15.89982177001259</c:v>
                </c:pt>
                <c:pt idx="56">
                  <c:v>15.78291131582132</c:v>
                </c:pt>
                <c:pt idx="57">
                  <c:v>15.54909040743878</c:v>
                </c:pt>
                <c:pt idx="58">
                  <c:v>15.43217995324751</c:v>
                </c:pt>
                <c:pt idx="59">
                  <c:v>15.19835904486497</c:v>
                </c:pt>
                <c:pt idx="60">
                  <c:v>14.96453813648244</c:v>
                </c:pt>
                <c:pt idx="61">
                  <c:v>14.7307172280999</c:v>
                </c:pt>
                <c:pt idx="62">
                  <c:v>15.19237757976681</c:v>
                </c:pt>
                <c:pt idx="63">
                  <c:v>15.52027062105675</c:v>
                </c:pt>
                <c:pt idx="64">
                  <c:v>15.84816366234668</c:v>
                </c:pt>
                <c:pt idx="65">
                  <c:v>16.06675902320663</c:v>
                </c:pt>
                <c:pt idx="66">
                  <c:v>16.72254510578649</c:v>
                </c:pt>
                <c:pt idx="67">
                  <c:v>16.94114046664645</c:v>
                </c:pt>
                <c:pt idx="68">
                  <c:v>17.26903350793618</c:v>
                </c:pt>
                <c:pt idx="69">
                  <c:v>17.48762886879632</c:v>
                </c:pt>
                <c:pt idx="70">
                  <c:v>17.59692654922631</c:v>
                </c:pt>
                <c:pt idx="71">
                  <c:v>17.81552191008626</c:v>
                </c:pt>
                <c:pt idx="72">
                  <c:v>18.03411727094622</c:v>
                </c:pt>
                <c:pt idx="73">
                  <c:v>18.1434149513762</c:v>
                </c:pt>
                <c:pt idx="74">
                  <c:v>18.36201031223615</c:v>
                </c:pt>
                <c:pt idx="75">
                  <c:v>18.47130799266613</c:v>
                </c:pt>
                <c:pt idx="76">
                  <c:v>18.58060567309611</c:v>
                </c:pt>
                <c:pt idx="77">
                  <c:v>18.68990335352608</c:v>
                </c:pt>
                <c:pt idx="78">
                  <c:v>18.90849871438603</c:v>
                </c:pt>
                <c:pt idx="79">
                  <c:v>18.90849871438603</c:v>
                </c:pt>
                <c:pt idx="80">
                  <c:v>19.01779639481601</c:v>
                </c:pt>
                <c:pt idx="81">
                  <c:v>19.12709407524599</c:v>
                </c:pt>
                <c:pt idx="82">
                  <c:v>19.23639175567597</c:v>
                </c:pt>
                <c:pt idx="83">
                  <c:v>19.34568943610588</c:v>
                </c:pt>
                <c:pt idx="84">
                  <c:v>19.34568943610588</c:v>
                </c:pt>
                <c:pt idx="85">
                  <c:v>19.45498711653592</c:v>
                </c:pt>
                <c:pt idx="86">
                  <c:v>19.45498711653592</c:v>
                </c:pt>
                <c:pt idx="87">
                  <c:v>19.5642847969659</c:v>
                </c:pt>
                <c:pt idx="88">
                  <c:v>19.5642847969659</c:v>
                </c:pt>
                <c:pt idx="89">
                  <c:v>19.67358247739588</c:v>
                </c:pt>
                <c:pt idx="90">
                  <c:v>19.67358247739588</c:v>
                </c:pt>
                <c:pt idx="91">
                  <c:v>19.67358247739588</c:v>
                </c:pt>
                <c:pt idx="92">
                  <c:v>19.78288015782585</c:v>
                </c:pt>
                <c:pt idx="93">
                  <c:v>19.78288015782585</c:v>
                </c:pt>
                <c:pt idx="94">
                  <c:v>19.78288015782585</c:v>
                </c:pt>
                <c:pt idx="95">
                  <c:v>19.78288015782585</c:v>
                </c:pt>
                <c:pt idx="96">
                  <c:v>19.89217783825583</c:v>
                </c:pt>
                <c:pt idx="97">
                  <c:v>19.89217783825583</c:v>
                </c:pt>
                <c:pt idx="98">
                  <c:v>19.89217783825583</c:v>
                </c:pt>
                <c:pt idx="99">
                  <c:v>19.89217783825583</c:v>
                </c:pt>
                <c:pt idx="100">
                  <c:v>19.89217783825583</c:v>
                </c:pt>
                <c:pt idx="101">
                  <c:v>19.89217783825583</c:v>
                </c:pt>
                <c:pt idx="102">
                  <c:v>19.89217783825583</c:v>
                </c:pt>
                <c:pt idx="103">
                  <c:v>19.89217783825583</c:v>
                </c:pt>
                <c:pt idx="104">
                  <c:v>19.89217783825583</c:v>
                </c:pt>
                <c:pt idx="105">
                  <c:v>19.89217783825583</c:v>
                </c:pt>
                <c:pt idx="106">
                  <c:v>19.89217783825583</c:v>
                </c:pt>
                <c:pt idx="107">
                  <c:v>19.89217783825583</c:v>
                </c:pt>
                <c:pt idx="108">
                  <c:v>19.89217783825583</c:v>
                </c:pt>
                <c:pt idx="109">
                  <c:v>19.89217783825583</c:v>
                </c:pt>
                <c:pt idx="110">
                  <c:v>19.89217783825583</c:v>
                </c:pt>
                <c:pt idx="111">
                  <c:v>19.89217783825583</c:v>
                </c:pt>
                <c:pt idx="112">
                  <c:v>19.89217783825583</c:v>
                </c:pt>
                <c:pt idx="113">
                  <c:v>19.89217783825583</c:v>
                </c:pt>
                <c:pt idx="114">
                  <c:v>19.89217783825583</c:v>
                </c:pt>
                <c:pt idx="115">
                  <c:v>19.89217783825583</c:v>
                </c:pt>
                <c:pt idx="116">
                  <c:v>19.89217783825583</c:v>
                </c:pt>
                <c:pt idx="117">
                  <c:v>19.89217783825583</c:v>
                </c:pt>
                <c:pt idx="118">
                  <c:v>19.89217783825583</c:v>
                </c:pt>
                <c:pt idx="119">
                  <c:v>19.89217783825583</c:v>
                </c:pt>
                <c:pt idx="120">
                  <c:v>19.89217783825583</c:v>
                </c:pt>
                <c:pt idx="121">
                  <c:v>19.89217783825583</c:v>
                </c:pt>
                <c:pt idx="122">
                  <c:v>19.89217783825583</c:v>
                </c:pt>
                <c:pt idx="123">
                  <c:v>19.89217783825583</c:v>
                </c:pt>
                <c:pt idx="124">
                  <c:v>19.89217783825583</c:v>
                </c:pt>
                <c:pt idx="125">
                  <c:v>19.89217783825583</c:v>
                </c:pt>
                <c:pt idx="126">
                  <c:v>19.89217783825583</c:v>
                </c:pt>
                <c:pt idx="127">
                  <c:v>19.89217783825583</c:v>
                </c:pt>
                <c:pt idx="128">
                  <c:v>19.78288015782585</c:v>
                </c:pt>
                <c:pt idx="129">
                  <c:v>19.78288015782585</c:v>
                </c:pt>
                <c:pt idx="130">
                  <c:v>19.78288015782585</c:v>
                </c:pt>
                <c:pt idx="131">
                  <c:v>19.78288015782585</c:v>
                </c:pt>
                <c:pt idx="132">
                  <c:v>19.78288015782585</c:v>
                </c:pt>
                <c:pt idx="133">
                  <c:v>19.78288015782585</c:v>
                </c:pt>
                <c:pt idx="134">
                  <c:v>19.78288015782585</c:v>
                </c:pt>
                <c:pt idx="135">
                  <c:v>19.78288015782585</c:v>
                </c:pt>
                <c:pt idx="136">
                  <c:v>19.78288015782585</c:v>
                </c:pt>
                <c:pt idx="137">
                  <c:v>19.78288015782585</c:v>
                </c:pt>
                <c:pt idx="138">
                  <c:v>19.78288015782585</c:v>
                </c:pt>
                <c:pt idx="139">
                  <c:v>19.67358247739588</c:v>
                </c:pt>
                <c:pt idx="140">
                  <c:v>19.67358247739588</c:v>
                </c:pt>
                <c:pt idx="141">
                  <c:v>19.67358247739588</c:v>
                </c:pt>
                <c:pt idx="142">
                  <c:v>19.67358247739588</c:v>
                </c:pt>
                <c:pt idx="143">
                  <c:v>19.67358247739588</c:v>
                </c:pt>
                <c:pt idx="144">
                  <c:v>19.67358247739588</c:v>
                </c:pt>
                <c:pt idx="145">
                  <c:v>19.67358247739588</c:v>
                </c:pt>
              </c:numCache>
            </c:numRef>
          </c:yVal>
          <c:smooth val="0"/>
        </c:ser>
        <c:dLbls>
          <c:showLegendKey val="0"/>
          <c:showVal val="0"/>
          <c:showCatName val="0"/>
          <c:showSerName val="0"/>
          <c:showPercent val="0"/>
          <c:showBubbleSize val="0"/>
        </c:dLbls>
        <c:axId val="424513440"/>
        <c:axId val="424520512"/>
      </c:scatterChart>
      <c:valAx>
        <c:axId val="424513440"/>
        <c:scaling>
          <c:orientation val="minMax"/>
          <c:min val="0.4"/>
        </c:scaling>
        <c:delete val="0"/>
        <c:axPos val="b"/>
        <c:title>
          <c:tx>
            <c:rich>
              <a:bodyPr/>
              <a:lstStyle/>
              <a:p>
                <a:pPr>
                  <a:defRPr/>
                </a:pPr>
                <a:r>
                  <a:rPr lang="en-US"/>
                  <a:t>Beam Beta</a:t>
                </a:r>
              </a:p>
            </c:rich>
          </c:tx>
          <c:layout>
            <c:manualLayout>
              <c:xMode val="edge"/>
              <c:yMode val="edge"/>
              <c:x val="0.5321940416565"/>
              <c:y val="0.546893384446047"/>
            </c:manualLayout>
          </c:layout>
          <c:overlay val="0"/>
        </c:title>
        <c:numFmt formatCode="General" sourceLinked="1"/>
        <c:majorTickMark val="out"/>
        <c:minorTickMark val="none"/>
        <c:tickLblPos val="nextTo"/>
        <c:crossAx val="424520512"/>
        <c:crosses val="autoZero"/>
        <c:crossBetween val="midCat"/>
      </c:valAx>
      <c:valAx>
        <c:axId val="424520512"/>
        <c:scaling>
          <c:orientation val="minMax"/>
          <c:max val="20.0"/>
        </c:scaling>
        <c:delete val="0"/>
        <c:axPos val="l"/>
        <c:majorGridlines/>
        <c:title>
          <c:tx>
            <c:rich>
              <a:bodyPr rot="-5400000" vert="horz"/>
              <a:lstStyle/>
              <a:p>
                <a:pPr>
                  <a:defRPr/>
                </a:pPr>
                <a:r>
                  <a:rPr lang="en-US"/>
                  <a:t>Accelerating gradient MV/m</a:t>
                </a:r>
              </a:p>
            </c:rich>
          </c:tx>
          <c:layout/>
          <c:overlay val="0"/>
        </c:title>
        <c:numFmt formatCode="General" sourceLinked="1"/>
        <c:majorTickMark val="out"/>
        <c:minorTickMark val="none"/>
        <c:tickLblPos val="nextTo"/>
        <c:crossAx val="424513440"/>
        <c:crosses val="autoZero"/>
        <c:crossBetween val="midCat"/>
      </c:valAx>
    </c:plotArea>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1" Type="http://schemas.openxmlformats.org/officeDocument/2006/relationships/image" Target="../media/image48.emf"/><Relationship Id="rId2"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wmf"/><Relationship Id="rId2" Type="http://schemas.openxmlformats.org/officeDocument/2006/relationships/image" Target="../media/image5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6.wmf"/><Relationship Id="rId4" Type="http://schemas.openxmlformats.org/officeDocument/2006/relationships/image" Target="../media/image54.wmf"/><Relationship Id="rId1" Type="http://schemas.openxmlformats.org/officeDocument/2006/relationships/image" Target="../media/image64.wmf"/><Relationship Id="rId2" Type="http://schemas.openxmlformats.org/officeDocument/2006/relationships/image" Target="../media/image6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1.emf"/><Relationship Id="rId2" Type="http://schemas.openxmlformats.org/officeDocument/2006/relationships/image" Target="../media/image122.emf"/><Relationship Id="rId3" Type="http://schemas.openxmlformats.org/officeDocument/2006/relationships/image" Target="../media/image1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4.emf"/><Relationship Id="rId2" Type="http://schemas.openxmlformats.org/officeDocument/2006/relationships/image" Target="../media/image1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2017-08-16</a:t>
            </a:fld>
            <a:endParaRPr lang="sv-S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latin typeface="Times" pitchFamily="-65" charset="0"/>
                <a:ea typeface="ＭＳ Ｐゴシック" pitchFamily="-65" charset="-128"/>
                <a:cs typeface="ＭＳ Ｐゴシック" pitchFamily="-65" charset="-128"/>
              </a:rPr>
              <a:t>To</a:t>
            </a:r>
            <a:r>
              <a:rPr lang="en-GB" baseline="0" dirty="0" smtClean="0">
                <a:latin typeface="Times" pitchFamily="-65" charset="0"/>
                <a:ea typeface="ＭＳ Ｐゴシック" pitchFamily="-65" charset="-128"/>
                <a:cs typeface="ＭＳ Ｐゴシック" pitchFamily="-65" charset="-128"/>
              </a:rPr>
              <a:t> c</a:t>
            </a:r>
            <a:r>
              <a:rPr lang="en-GB" dirty="0" smtClean="0">
                <a:latin typeface="Times" pitchFamily="-65" charset="0"/>
                <a:ea typeface="ＭＳ Ｐゴシック" pitchFamily="-65" charset="-128"/>
                <a:cs typeface="ＭＳ Ｐゴシック" pitchFamily="-65" charset="-128"/>
              </a:rPr>
              <a:t>ope with the </a:t>
            </a:r>
            <a:r>
              <a:rPr lang="en-GB" dirty="0" smtClean="0"/>
              <a:t>multidisciplinary societal challenges</a:t>
            </a:r>
            <a:endParaRPr lang="en-GB" dirty="0" smtClean="0">
              <a:latin typeface="Times" pitchFamily="-65" charset="0"/>
              <a:ea typeface="ＭＳ Ｐゴシック" pitchFamily="-65" charset="-128"/>
              <a:cs typeface="ＭＳ Ｐゴシック" pitchFamily="-65"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latin typeface="Times" pitchFamily="-65" charset="0"/>
                <a:ea typeface="ＭＳ Ｐゴシック" pitchFamily="-65" charset="-128"/>
                <a:cs typeface="ＭＳ Ｐゴシック" pitchFamily="-65" charset="-128"/>
              </a:rPr>
              <a:t>The development of neutron scattering over the past 40 years has been from the initial studies of basic solid state physics in model systems, to detailed studies of complex systems with applications. Similar development can be expected in the next 40 years.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latin typeface="Times" pitchFamily="-65" charset="0"/>
                <a:ea typeface="ＭＳ Ｐゴシック" pitchFamily="-65" charset="-128"/>
                <a:cs typeface="ＭＳ Ｐゴシック" pitchFamily="-65" charset="-128"/>
              </a:rPr>
              <a:t>Today society:</a:t>
            </a:r>
            <a:r>
              <a:rPr lang="en-GB" baseline="0" dirty="0" smtClean="0">
                <a:latin typeface="Times" pitchFamily="-65" charset="0"/>
                <a:ea typeface="ＭＳ Ｐゴシック" pitchFamily="-65" charset="-128"/>
                <a:cs typeface="ＭＳ Ｐゴシック" pitchFamily="-65" charset="-128"/>
              </a:rPr>
              <a:t> </a:t>
            </a:r>
            <a:r>
              <a:rPr lang="en-US" dirty="0" smtClean="0"/>
              <a:t>Material science,</a:t>
            </a:r>
            <a:r>
              <a:rPr lang="en-US" baseline="0" dirty="0" smtClean="0"/>
              <a:t> </a:t>
            </a:r>
            <a:r>
              <a:rPr lang="en-US" dirty="0" smtClean="0"/>
              <a:t>bio</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Connect</a:t>
            </a:r>
            <a:r>
              <a:rPr lang="en-US" baseline="0" dirty="0" smtClean="0"/>
              <a:t> scientific field : target a larger scientific communities</a:t>
            </a:r>
            <a:endParaRPr lang="en-US" baseline="0" dirty="0" smtClean="0">
              <a:sym typeface="Wingding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smtClean="0">
              <a:latin typeface="Times" pitchFamily="-65" charset="0"/>
              <a:ea typeface="ＭＳ Ｐゴシック" pitchFamily="-65" charset="-128"/>
              <a:cs typeface="ＭＳ Ｐゴシック" pitchFamily="-65"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latin typeface="Times" pitchFamily="-65" charset="0"/>
                <a:ea typeface="ＭＳ Ｐゴシック" pitchFamily="-65" charset="-128"/>
                <a:cs typeface="ＭＳ Ｐゴシック" pitchFamily="-65" charset="-128"/>
              </a:rPr>
              <a:t>to support innovation, capacity building and industry</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latin typeface="Times" pitchFamily="-65" charset="0"/>
                <a:ea typeface="ＭＳ Ｐゴシック" pitchFamily="-65" charset="-128"/>
                <a:cs typeface="ＭＳ Ｐゴシック" pitchFamily="-65" charset="-128"/>
              </a:rPr>
              <a:t>Neutrons are everywhere </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The major players in the indu</a:t>
            </a:r>
            <a:r>
              <a:rPr lang="en-GB" b="1" dirty="0" smtClean="0"/>
              <a:t>stry take the challenge of s</a:t>
            </a:r>
            <a:r>
              <a:rPr lang="en-GB" dirty="0" smtClean="0"/>
              <a:t>ustainable development seriously - taking actions that combine strong economic performance with sound environmental management and attention to social conditions.</a:t>
            </a:r>
          </a:p>
          <a:p>
            <a:pPr marL="0" marR="0" indent="0" algn="l" defTabSz="457200" rtl="0" eaLnBrk="1" fontAlgn="auto" latinLnBrk="0" hangingPunct="1">
              <a:lnSpc>
                <a:spcPct val="100000"/>
              </a:lnSpc>
              <a:spcBef>
                <a:spcPts val="0"/>
              </a:spcBef>
              <a:spcAft>
                <a:spcPts val="0"/>
              </a:spcAft>
              <a:buClrTx/>
              <a:buSzTx/>
              <a:buFontTx/>
              <a:buNone/>
              <a:tabLst/>
              <a:defRPr/>
            </a:pPr>
            <a:r>
              <a:rPr lang="en-GB" b="1" dirty="0" smtClean="0"/>
              <a:t>Take the challenge we a</a:t>
            </a:r>
            <a:r>
              <a:rPr lang="en-GB" dirty="0" smtClean="0"/>
              <a:t>ll face of constant innovation in a modern society in which knowledge is the cornerstone of long-term growth, making education is absolute priority. </a:t>
            </a:r>
            <a:endParaRPr lang="en-US" baseline="0" dirty="0" smtClean="0">
              <a:sym typeface="Wingdings"/>
            </a:endParaRPr>
          </a:p>
          <a:p>
            <a:endParaRPr lang="en-US" dirty="0"/>
          </a:p>
        </p:txBody>
      </p:sp>
      <p:sp>
        <p:nvSpPr>
          <p:cNvPr id="4" name="Slide Number Placeholder 3"/>
          <p:cNvSpPr>
            <a:spLocks noGrp="1"/>
          </p:cNvSpPr>
          <p:nvPr>
            <p:ph type="sldNum" sz="quarter" idx="10"/>
          </p:nvPr>
        </p:nvSpPr>
        <p:spPr/>
        <p:txBody>
          <a:bodyPr/>
          <a:lstStyle/>
          <a:p>
            <a:fld id="{C89738D3-7715-0C4A-857D-0EED37D056F4}" type="slidenum">
              <a:t>3</a:t>
            </a:fld>
            <a:endParaRPr lang="en-US"/>
          </a:p>
        </p:txBody>
      </p:sp>
    </p:spTree>
    <p:extLst>
      <p:ext uri="{BB962C8B-B14F-4D97-AF65-F5344CB8AC3E}">
        <p14:creationId xmlns:p14="http://schemas.microsoft.com/office/powerpoint/2010/main" val="1266190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 spectrometry</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24</a:t>
            </a:fld>
            <a:endParaRPr lang="sv-SE"/>
          </a:p>
        </p:txBody>
      </p:sp>
    </p:spTree>
    <p:extLst>
      <p:ext uri="{BB962C8B-B14F-4D97-AF65-F5344CB8AC3E}">
        <p14:creationId xmlns:p14="http://schemas.microsoft.com/office/powerpoint/2010/main" val="460681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25B9667-0571-854B-95E3-D956B11F9462}" type="slidenum">
              <a:rPr lang="da-DK"/>
              <a:pPr>
                <a:defRPr/>
              </a:pPr>
              <a:t>25</a:t>
            </a:fld>
            <a:endParaRPr lang="da-DK"/>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a-DK" dirty="0">
                <a:latin typeface="Times New Roman" charset="0"/>
              </a:rPr>
              <a:t>In a standard </a:t>
            </a:r>
            <a:r>
              <a:rPr lang="da-DK" dirty="0" err="1">
                <a:latin typeface="Times New Roman" charset="0"/>
              </a:rPr>
              <a:t>crystallography</a:t>
            </a:r>
            <a:r>
              <a:rPr lang="da-DK" dirty="0">
                <a:latin typeface="Times New Roman" charset="0"/>
              </a:rPr>
              <a:t> </a:t>
            </a:r>
            <a:r>
              <a:rPr lang="da-DK" dirty="0" err="1">
                <a:latin typeface="Times New Roman" charset="0"/>
              </a:rPr>
              <a:t>experiment</a:t>
            </a:r>
            <a:r>
              <a:rPr lang="da-DK" dirty="0">
                <a:latin typeface="Times New Roman" charset="0"/>
              </a:rPr>
              <a:t>, </a:t>
            </a:r>
            <a:r>
              <a:rPr lang="da-DK" dirty="0" err="1">
                <a:latin typeface="Times New Roman" charset="0"/>
              </a:rPr>
              <a:t>theta_max</a:t>
            </a:r>
            <a:r>
              <a:rPr lang="da-DK" dirty="0">
                <a:latin typeface="Times New Roman" charset="0"/>
              </a:rPr>
              <a:t> is </a:t>
            </a:r>
            <a:r>
              <a:rPr lang="da-DK" dirty="0" err="1">
                <a:latin typeface="Times New Roman" charset="0"/>
              </a:rPr>
              <a:t>typically</a:t>
            </a:r>
            <a:r>
              <a:rPr lang="da-DK" dirty="0">
                <a:latin typeface="Times New Roman" charset="0"/>
              </a:rPr>
              <a:t> 45 </a:t>
            </a:r>
            <a:r>
              <a:rPr lang="da-DK" dirty="0" err="1">
                <a:latin typeface="Times New Roman" charset="0"/>
              </a:rPr>
              <a:t>degrees</a:t>
            </a:r>
            <a:endParaRPr lang="en-GB" dirty="0">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dirty="0" smtClean="0"/>
              <a:t>CP-1		Chicago						USA</a:t>
            </a:r>
          </a:p>
          <a:p>
            <a:r>
              <a:rPr lang="en-US" dirty="0" smtClean="0"/>
              <a:t>CP-2		Chicago						USA</a:t>
            </a:r>
          </a:p>
          <a:p>
            <a:r>
              <a:rPr lang="en-US" dirty="0" smtClean="0"/>
              <a:t>X-10: 		Oak Ridge, 						USA</a:t>
            </a:r>
          </a:p>
          <a:p>
            <a:r>
              <a:rPr lang="en-US" dirty="0" smtClean="0"/>
              <a:t>NRX: 		Chalk River, 						USA</a:t>
            </a:r>
          </a:p>
          <a:p>
            <a:r>
              <a:rPr lang="en-US" dirty="0" smtClean="0"/>
              <a:t>MTR: 		Idaho, 						USA</a:t>
            </a:r>
          </a:p>
          <a:p>
            <a:r>
              <a:rPr lang="en-US" dirty="0" smtClean="0"/>
              <a:t>LVR: 		</a:t>
            </a:r>
            <a:r>
              <a:rPr lang="en-US" dirty="0" err="1" smtClean="0"/>
              <a:t>Rez</a:t>
            </a:r>
            <a:r>
              <a:rPr lang="en-US" dirty="0" smtClean="0"/>
              <a:t>, 							Czech</a:t>
            </a:r>
            <a:r>
              <a:rPr lang="en-US" baseline="0" dirty="0" smtClean="0"/>
              <a:t> Republic</a:t>
            </a:r>
            <a:endParaRPr lang="en-US" dirty="0" smtClean="0"/>
          </a:p>
          <a:p>
            <a:r>
              <a:rPr lang="en-US" dirty="0" smtClean="0"/>
              <a:t>HIFAR: 	Sydney</a:t>
            </a:r>
            <a:r>
              <a:rPr lang="en-US" baseline="0" dirty="0" smtClean="0"/>
              <a:t> 						Australia</a:t>
            </a:r>
            <a:endParaRPr lang="en-US" dirty="0" smtClean="0"/>
          </a:p>
          <a:p>
            <a:r>
              <a:rPr lang="en-US" dirty="0" smtClean="0"/>
              <a:t>NRU: 		Chalk River, 						USA</a:t>
            </a:r>
          </a:p>
          <a:p>
            <a:pPr marL="0" marR="0" indent="0" algn="l" defTabSz="457119" rtl="0" eaLnBrk="1" fontAlgn="auto" latinLnBrk="0" hangingPunct="1">
              <a:lnSpc>
                <a:spcPct val="100000"/>
              </a:lnSpc>
              <a:spcBef>
                <a:spcPts val="0"/>
              </a:spcBef>
              <a:spcAft>
                <a:spcPts val="0"/>
              </a:spcAft>
              <a:buClrTx/>
              <a:buSzTx/>
              <a:buFontTx/>
              <a:buNone/>
              <a:tabLst/>
              <a:defRPr/>
            </a:pPr>
            <a:r>
              <a:rPr lang="en-US" baseline="0" dirty="0" smtClean="0"/>
              <a:t>HOR		Delft							Netherlands</a:t>
            </a:r>
            <a:endParaRPr lang="en-US" dirty="0" smtClean="0"/>
          </a:p>
          <a:p>
            <a:pPr marL="0" marR="0" indent="0" algn="l" defTabSz="457119" rtl="0" eaLnBrk="1" fontAlgn="auto" latinLnBrk="0" hangingPunct="1">
              <a:lnSpc>
                <a:spcPct val="100000"/>
              </a:lnSpc>
              <a:spcBef>
                <a:spcPts val="0"/>
              </a:spcBef>
              <a:spcAft>
                <a:spcPts val="0"/>
              </a:spcAft>
              <a:buClrTx/>
              <a:buSzTx/>
              <a:buFontTx/>
              <a:buNone/>
              <a:tabLst/>
              <a:defRPr/>
            </a:pPr>
            <a:r>
              <a:rPr lang="en-US" dirty="0" smtClean="0"/>
              <a:t>SAFARI-1	Pretoria						South Africa</a:t>
            </a:r>
          </a:p>
          <a:p>
            <a:r>
              <a:rPr lang="en-US" dirty="0" smtClean="0"/>
              <a:t>HFBR: 	Brookhaven,						USA</a:t>
            </a:r>
          </a:p>
          <a:p>
            <a:r>
              <a:rPr lang="en-US" dirty="0" smtClean="0"/>
              <a:t>HFIR:</a:t>
            </a:r>
            <a:r>
              <a:rPr lang="en-US" baseline="0" dirty="0" smtClean="0"/>
              <a:t> 		ORNL, Oa</a:t>
            </a:r>
            <a:r>
              <a:rPr lang="en-US" dirty="0" smtClean="0"/>
              <a:t>k Ridge, 					USA</a:t>
            </a:r>
          </a:p>
          <a:p>
            <a:r>
              <a:rPr lang="en-US" dirty="0" smtClean="0"/>
              <a:t>NIST: 		National Inst. for </a:t>
            </a:r>
            <a:r>
              <a:rPr lang="en-US" dirty="0" err="1" smtClean="0"/>
              <a:t>Stds</a:t>
            </a:r>
            <a:r>
              <a:rPr lang="en-US" dirty="0" smtClean="0"/>
              <a:t> and Tech. Gaithersburg,</a:t>
            </a:r>
            <a:r>
              <a:rPr lang="en-US" baseline="0" dirty="0" smtClean="0"/>
              <a:t> 	USA</a:t>
            </a:r>
            <a:endParaRPr lang="en-US" dirty="0" smtClean="0"/>
          </a:p>
          <a:p>
            <a:r>
              <a:rPr lang="en-US" dirty="0" smtClean="0"/>
              <a:t>ILL: 		Grenoble,</a:t>
            </a:r>
            <a:r>
              <a:rPr lang="en-US" baseline="0" dirty="0" smtClean="0"/>
              <a:t> 						France</a:t>
            </a:r>
          </a:p>
          <a:p>
            <a:r>
              <a:rPr lang="en-US" baseline="0" dirty="0" smtClean="0"/>
              <a:t>JEEP II	</a:t>
            </a:r>
            <a:r>
              <a:rPr lang="en-US" baseline="0" dirty="0" err="1" smtClean="0"/>
              <a:t>Kjeller</a:t>
            </a:r>
            <a:r>
              <a:rPr lang="en-US" baseline="0" dirty="0" smtClean="0"/>
              <a:t>							Norway</a:t>
            </a:r>
          </a:p>
          <a:p>
            <a:r>
              <a:rPr lang="en-US" baseline="0" dirty="0" smtClean="0"/>
              <a:t>MARIA	</a:t>
            </a:r>
            <a:r>
              <a:rPr lang="en-US" baseline="0" dirty="0" err="1" smtClean="0"/>
              <a:t>Swierk</a:t>
            </a:r>
            <a:r>
              <a:rPr lang="en-US" baseline="0" dirty="0" smtClean="0"/>
              <a:t>						Poland</a:t>
            </a:r>
          </a:p>
          <a:p>
            <a:pPr marL="0" marR="0" indent="0" algn="l" defTabSz="457119" rtl="0" eaLnBrk="1" fontAlgn="auto" latinLnBrk="0" hangingPunct="1">
              <a:lnSpc>
                <a:spcPct val="100000"/>
              </a:lnSpc>
              <a:spcBef>
                <a:spcPts val="0"/>
              </a:spcBef>
              <a:spcAft>
                <a:spcPts val="0"/>
              </a:spcAft>
              <a:buClrTx/>
              <a:buSzTx/>
              <a:buFontTx/>
              <a:buNone/>
              <a:tabLst/>
              <a:defRPr/>
            </a:pPr>
            <a:r>
              <a:rPr lang="en-US" baseline="0" dirty="0" smtClean="0"/>
              <a:t>ORPHEE	LLB </a:t>
            </a:r>
            <a:r>
              <a:rPr lang="en-US" baseline="0" dirty="0" err="1" smtClean="0"/>
              <a:t>Saclay</a:t>
            </a:r>
            <a:r>
              <a:rPr lang="en-US" baseline="0" dirty="0" smtClean="0"/>
              <a:t>						France</a:t>
            </a:r>
            <a:endParaRPr lang="en-US" dirty="0" smtClean="0"/>
          </a:p>
          <a:p>
            <a:r>
              <a:rPr lang="en-US" dirty="0" err="1" smtClean="0"/>
              <a:t>Dhruva</a:t>
            </a:r>
            <a:r>
              <a:rPr lang="en-US" dirty="0" smtClean="0"/>
              <a:t>: 	Mumbai, 						India</a:t>
            </a:r>
          </a:p>
          <a:p>
            <a:r>
              <a:rPr lang="en-US" dirty="0" smtClean="0"/>
              <a:t>RSG: 		</a:t>
            </a:r>
            <a:r>
              <a:rPr lang="en-US" dirty="0" err="1" smtClean="0"/>
              <a:t>serpong</a:t>
            </a:r>
            <a:r>
              <a:rPr lang="en-US" dirty="0" smtClean="0"/>
              <a:t>, 						Indonesia</a:t>
            </a:r>
          </a:p>
          <a:p>
            <a:r>
              <a:rPr lang="en-US" dirty="0" smtClean="0"/>
              <a:t>SINQ: 	PSI, 							Switzerland</a:t>
            </a:r>
          </a:p>
          <a:p>
            <a:r>
              <a:rPr lang="en-US" dirty="0" smtClean="0"/>
              <a:t>JRR-3: 	Tokai, 							Japan</a:t>
            </a:r>
          </a:p>
          <a:p>
            <a:r>
              <a:rPr lang="en-US" dirty="0" smtClean="0"/>
              <a:t>ES-Salam	Algiers						Algeria</a:t>
            </a:r>
          </a:p>
          <a:p>
            <a:r>
              <a:rPr lang="en-US" dirty="0" smtClean="0"/>
              <a:t>HANARO:</a:t>
            </a:r>
            <a:r>
              <a:rPr lang="en-US" baseline="0" dirty="0" smtClean="0"/>
              <a:t> 	</a:t>
            </a:r>
            <a:r>
              <a:rPr lang="en-US" baseline="0" dirty="0" err="1" smtClean="0"/>
              <a:t>Daejon</a:t>
            </a:r>
            <a:r>
              <a:rPr lang="en-US" baseline="0" dirty="0" smtClean="0"/>
              <a:t> KAERI, 					South Chorea </a:t>
            </a:r>
          </a:p>
          <a:p>
            <a:pPr marL="0" marR="0" indent="0" algn="l" defTabSz="457119" rtl="0" eaLnBrk="1" fontAlgn="auto" latinLnBrk="0" hangingPunct="1">
              <a:lnSpc>
                <a:spcPct val="100000"/>
              </a:lnSpc>
              <a:spcBef>
                <a:spcPts val="0"/>
              </a:spcBef>
              <a:spcAft>
                <a:spcPts val="0"/>
              </a:spcAft>
              <a:buClrTx/>
              <a:buSzTx/>
              <a:buFontTx/>
              <a:buNone/>
              <a:tabLst/>
              <a:defRPr/>
            </a:pPr>
            <a:r>
              <a:rPr lang="en-US" dirty="0" smtClean="0"/>
              <a:t>ETERR-2	Cairo							Egypt</a:t>
            </a:r>
            <a:endParaRPr lang="en-US" baseline="0" dirty="0" smtClean="0"/>
          </a:p>
          <a:p>
            <a:r>
              <a:rPr lang="en-US" baseline="0" dirty="0" smtClean="0"/>
              <a:t>FRM-II: 	Munich, 						Germany</a:t>
            </a:r>
          </a:p>
          <a:p>
            <a:r>
              <a:rPr lang="en-US" baseline="0" dirty="0" smtClean="0"/>
              <a:t>OPAL: 	Sydney,						Australia</a:t>
            </a:r>
          </a:p>
          <a:p>
            <a:r>
              <a:rPr lang="en-US" baseline="0" dirty="0" smtClean="0"/>
              <a:t>CARR: 	Beijing 						China</a:t>
            </a:r>
          </a:p>
          <a:p>
            <a:r>
              <a:rPr lang="en-US" baseline="0" dirty="0" smtClean="0"/>
              <a:t>PIK: 		</a:t>
            </a:r>
            <a:r>
              <a:rPr lang="en-US" baseline="0" dirty="0" err="1" smtClean="0"/>
              <a:t>Gatchina</a:t>
            </a:r>
            <a:r>
              <a:rPr lang="en-US" baseline="0" dirty="0" smtClean="0"/>
              <a:t>, 						Russia</a:t>
            </a:r>
          </a:p>
          <a:p>
            <a:r>
              <a:rPr lang="en-US" baseline="0" dirty="0" smtClean="0"/>
              <a:t>ZING-P	Argonne						USA</a:t>
            </a:r>
          </a:p>
          <a:p>
            <a:r>
              <a:rPr lang="en-US" baseline="0" dirty="0" smtClean="0"/>
              <a:t>WNR		Los Alamos						USA</a:t>
            </a:r>
          </a:p>
          <a:p>
            <a:r>
              <a:rPr lang="en-US" baseline="0" dirty="0" smtClean="0"/>
              <a:t>KENS		Tsukuba						Japan</a:t>
            </a:r>
          </a:p>
          <a:p>
            <a:r>
              <a:rPr lang="en-US" baseline="0" dirty="0" smtClean="0"/>
              <a:t>IPNS		Argonne 						USA</a:t>
            </a:r>
          </a:p>
          <a:p>
            <a:r>
              <a:rPr lang="en-US" baseline="0" dirty="0" smtClean="0"/>
              <a:t>IBR-II		</a:t>
            </a:r>
            <a:r>
              <a:rPr lang="en-US" baseline="0" dirty="0" err="1" smtClean="0"/>
              <a:t>Dubna</a:t>
            </a:r>
            <a:r>
              <a:rPr lang="en-US" baseline="0" dirty="0" smtClean="0"/>
              <a:t>							Russia</a:t>
            </a:r>
          </a:p>
          <a:p>
            <a:r>
              <a:rPr lang="en-US" baseline="0" dirty="0" smtClean="0"/>
              <a:t>LANSCE	Los Alamos						USA</a:t>
            </a:r>
          </a:p>
          <a:p>
            <a:r>
              <a:rPr lang="en-US" baseline="0" dirty="0" smtClean="0"/>
              <a:t>ISIS		</a:t>
            </a:r>
            <a:r>
              <a:rPr lang="en-US" baseline="0" dirty="0" err="1" smtClean="0"/>
              <a:t>Oxfordshire</a:t>
            </a:r>
            <a:r>
              <a:rPr lang="en-US" baseline="0" dirty="0" smtClean="0"/>
              <a:t>						UK</a:t>
            </a:r>
          </a:p>
          <a:p>
            <a:r>
              <a:rPr lang="en-US" baseline="0" dirty="0" smtClean="0"/>
              <a:t>SNS		Oak Ridge						USA</a:t>
            </a:r>
          </a:p>
          <a:p>
            <a:r>
              <a:rPr lang="en-US" baseline="0" dirty="0" smtClean="0"/>
              <a:t>JPARC	Tokai							Japan			</a:t>
            </a:r>
          </a:p>
          <a:p>
            <a:r>
              <a:rPr lang="en-US" baseline="0" dirty="0" smtClean="0"/>
              <a:t>CSNS		Beijing						China</a:t>
            </a:r>
          </a:p>
          <a:p>
            <a:r>
              <a:rPr lang="en-US" baseline="0" dirty="0" smtClean="0"/>
              <a:t>ESS		Lund							Sweden</a:t>
            </a:r>
          </a:p>
          <a:p>
            <a:endParaRPr lang="en-US" baseline="0" dirty="0" smtClean="0"/>
          </a:p>
          <a:p>
            <a:endParaRPr lang="en-US" baseline="0" dirty="0" smtClean="0"/>
          </a:p>
          <a:p>
            <a:r>
              <a:rPr lang="en-US" baseline="0" dirty="0" smtClean="0"/>
              <a:t>More reactor sources exist across the world….</a:t>
            </a:r>
          </a:p>
          <a:p>
            <a:endParaRPr lang="en-US" dirty="0" smtClean="0"/>
          </a:p>
          <a:p>
            <a:pPr marL="0" marR="0" indent="0" algn="l" defTabSz="457119"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9738D3-7715-0C4A-857D-0EED37D056F4}" type="slidenum">
              <a:rPr>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901828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E0035E-6164-C447-BCFF-46EC70F74028}" type="slidenum">
              <a:rPr lang="sv-SE" smtClean="0">
                <a:solidFill>
                  <a:prstClr val="black"/>
                </a:solidFill>
                <a:latin typeface="Calibri"/>
              </a:rPr>
              <a:pPr/>
              <a:t>33</a:t>
            </a:fld>
            <a:endParaRPr lang="sv-SE">
              <a:solidFill>
                <a:prstClr val="black"/>
              </a:solidFill>
              <a:latin typeface="Calibri"/>
            </a:endParaRPr>
          </a:p>
        </p:txBody>
      </p:sp>
    </p:spTree>
    <p:extLst>
      <p:ext uri="{BB962C8B-B14F-4D97-AF65-F5344CB8AC3E}">
        <p14:creationId xmlns:p14="http://schemas.microsoft.com/office/powerpoint/2010/main" val="1587202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Explan</a:t>
            </a:r>
            <a:r>
              <a:rPr lang="en-US" dirty="0" smtClean="0"/>
              <a:t> spallation:</a:t>
            </a:r>
          </a:p>
          <a:p>
            <a:r>
              <a:rPr lang="en-US" dirty="0" smtClean="0"/>
              <a:t>Moderation</a:t>
            </a:r>
          </a:p>
          <a:p>
            <a:endParaRPr lang="en-US" dirty="0" smtClean="0"/>
          </a:p>
          <a:p>
            <a:r>
              <a:rPr lang="en-US" dirty="0" smtClean="0"/>
              <a:t>Why choice of Solid</a:t>
            </a:r>
            <a:r>
              <a:rPr lang="en-US" baseline="0" dirty="0" smtClean="0"/>
              <a:t> tungsten</a:t>
            </a:r>
          </a:p>
          <a:p>
            <a:r>
              <a:rPr lang="en-US" baseline="0" dirty="0" smtClean="0"/>
              <a:t>Low radioactive inventory</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36</a:t>
            </a:fld>
            <a:endParaRPr lang="sv-SE"/>
          </a:p>
        </p:txBody>
      </p:sp>
    </p:spTree>
    <p:extLst>
      <p:ext uri="{BB962C8B-B14F-4D97-AF65-F5344CB8AC3E}">
        <p14:creationId xmlns:p14="http://schemas.microsoft.com/office/powerpoint/2010/main" val="122483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 of spiral 2 ?</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38</a:t>
            </a:fld>
            <a:endParaRPr lang="sv-SE"/>
          </a:p>
        </p:txBody>
      </p:sp>
    </p:spTree>
    <p:extLst>
      <p:ext uri="{BB962C8B-B14F-4D97-AF65-F5344CB8AC3E}">
        <p14:creationId xmlns:p14="http://schemas.microsoft.com/office/powerpoint/2010/main" val="3899966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400</a:t>
            </a:r>
            <a:r>
              <a:rPr lang="en-US" baseline="0" dirty="0" smtClean="0"/>
              <a:t> m/ 600 m tunnel = SRF</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41</a:t>
            </a:fld>
            <a:endParaRPr lang="sv-SE"/>
          </a:p>
        </p:txBody>
      </p:sp>
    </p:spTree>
    <p:extLst>
      <p:ext uri="{BB962C8B-B14F-4D97-AF65-F5344CB8AC3E}">
        <p14:creationId xmlns:p14="http://schemas.microsoft.com/office/powerpoint/2010/main" val="1339569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2 spoke – 3 gap</a:t>
            </a:r>
          </a:p>
          <a:p>
            <a:pPr>
              <a:defRPr/>
            </a:pPr>
            <a:r>
              <a:rPr lang="en-US" dirty="0" smtClean="0"/>
              <a:t>4 cavity – SNS like</a:t>
            </a:r>
          </a:p>
          <a:p>
            <a:pPr>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err="1" smtClean="0"/>
              <a:t>Segmented</a:t>
            </a:r>
            <a:r>
              <a:rPr lang="fr-FR" sz="1200" dirty="0" smtClean="0"/>
              <a:t> SRF </a:t>
            </a:r>
            <a:r>
              <a:rPr lang="fr-FR" sz="1200" dirty="0" err="1" smtClean="0"/>
              <a:t>linac</a:t>
            </a:r>
            <a:r>
              <a:rPr lang="fr-FR" sz="1200" dirty="0" smtClean="0"/>
              <a:t> </a:t>
            </a:r>
            <a:r>
              <a:rPr lang="fr-FR" sz="1200" dirty="0" err="1" smtClean="0"/>
              <a:t>with</a:t>
            </a:r>
            <a:r>
              <a:rPr lang="fr-FR" sz="1200" dirty="0" smtClean="0"/>
              <a:t> RT </a:t>
            </a:r>
            <a:r>
              <a:rPr lang="fr-FR" sz="1200" dirty="0" err="1" smtClean="0"/>
              <a:t>focusing</a:t>
            </a:r>
            <a:r>
              <a:rPr lang="fr-FR" sz="1200" dirty="0" smtClean="0"/>
              <a:t> </a:t>
            </a:r>
            <a:r>
              <a:rPr lang="fr-FR" sz="1200" dirty="0" err="1" smtClean="0"/>
              <a:t>elements</a:t>
            </a:r>
            <a:endParaRPr lang="en-US" sz="1200" dirty="0" smtClean="0"/>
          </a:p>
          <a:p>
            <a:pPr>
              <a:defRPr/>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a:ln/>
        </p:spPr>
      </p:sp>
      <p:sp>
        <p:nvSpPr>
          <p:cNvPr id="6041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
        <p:nvSpPr>
          <p:cNvPr id="4" name="Slide Number Placeholder 3"/>
          <p:cNvSpPr>
            <a:spLocks noGrp="1"/>
          </p:cNvSpPr>
          <p:nvPr>
            <p:ph type="sldNum" sz="quarter" idx="5"/>
          </p:nvPr>
        </p:nvSpPr>
        <p:spPr/>
        <p:txBody>
          <a:bodyPr/>
          <a:lstStyle/>
          <a:p>
            <a:pPr>
              <a:defRPr/>
            </a:pPr>
            <a:fld id="{4797B1B2-8C2B-E046-AFE2-5C14E84362AA}" type="slidenum">
              <a:rPr lang="fr-FR" smtClean="0"/>
              <a:pPr>
                <a:defRPr/>
              </a:pPr>
              <a:t>57</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a:ln/>
        </p:spPr>
      </p:sp>
      <p:sp>
        <p:nvSpPr>
          <p:cNvPr id="89090"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
        <p:nvSpPr>
          <p:cNvPr id="4" name="Slide Number Placeholder 3"/>
          <p:cNvSpPr>
            <a:spLocks noGrp="1"/>
          </p:cNvSpPr>
          <p:nvPr>
            <p:ph type="sldNum" sz="quarter" idx="5"/>
          </p:nvPr>
        </p:nvSpPr>
        <p:spPr/>
        <p:txBody>
          <a:bodyPr/>
          <a:lstStyle/>
          <a:p>
            <a:pPr>
              <a:defRPr/>
            </a:pPr>
            <a:fld id="{1ACF18E7-7232-3741-B7C5-28C6B0FAC21B}" type="slidenum">
              <a:rPr lang="fr-FR" smtClean="0"/>
              <a:pPr>
                <a:defRPr/>
              </a:pPr>
              <a:t>59</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0" algn="l" defTabSz="457200" rtl="0" eaLnBrk="1" fontAlgn="auto" latinLnBrk="0" hangingPunct="1">
              <a:lnSpc>
                <a:spcPct val="130000"/>
              </a:lnSpc>
              <a:spcBef>
                <a:spcPts val="0"/>
              </a:spcBef>
              <a:spcAft>
                <a:spcPts val="0"/>
              </a:spcAft>
              <a:buClrTx/>
              <a:buSzTx/>
              <a:buFontTx/>
              <a:buNone/>
              <a:tabLst/>
              <a:defRPr/>
            </a:pPr>
            <a:r>
              <a:rPr lang="en-US" dirty="0" smtClean="0">
                <a:solidFill>
                  <a:srgbClr val="008000"/>
                </a:solidFill>
              </a:rPr>
              <a:t>Promote science, </a:t>
            </a:r>
            <a:r>
              <a:rPr lang="en-US" dirty="0" err="1" smtClean="0">
                <a:solidFill>
                  <a:srgbClr val="008000"/>
                </a:solidFill>
              </a:rPr>
              <a:t>competitivity</a:t>
            </a:r>
            <a:r>
              <a:rPr lang="en-US" dirty="0" smtClean="0">
                <a:solidFill>
                  <a:srgbClr val="008000"/>
                </a:solidFill>
              </a:rPr>
              <a:t> and</a:t>
            </a:r>
            <a:r>
              <a:rPr lang="en-US" baseline="0" dirty="0" smtClean="0">
                <a:solidFill>
                  <a:srgbClr val="008000"/>
                </a:solidFill>
              </a:rPr>
              <a:t> complementarity of Life Science as operated in the USA and Japan.</a:t>
            </a:r>
          </a:p>
          <a:p>
            <a:pPr marL="6350" marR="0" indent="0" algn="l" defTabSz="457200" rtl="0" eaLnBrk="1" fontAlgn="auto" latinLnBrk="0" hangingPunct="1">
              <a:lnSpc>
                <a:spcPct val="130000"/>
              </a:lnSpc>
              <a:spcBef>
                <a:spcPts val="0"/>
              </a:spcBef>
              <a:spcAft>
                <a:spcPts val="0"/>
              </a:spcAft>
              <a:buClrTx/>
              <a:buSzTx/>
              <a:buFontTx/>
              <a:buNone/>
              <a:tabLst/>
              <a:defRPr/>
            </a:pPr>
            <a:r>
              <a:rPr lang="en-US" baseline="0" dirty="0" smtClean="0">
                <a:solidFill>
                  <a:srgbClr val="008000"/>
                </a:solidFill>
              </a:rPr>
              <a:t>USERS</a:t>
            </a:r>
          </a:p>
          <a:p>
            <a:pPr marL="6350" marR="0" indent="0" algn="l" defTabSz="457200" rtl="0" eaLnBrk="1" fontAlgn="auto" latinLnBrk="0" hangingPunct="1">
              <a:lnSpc>
                <a:spcPct val="130000"/>
              </a:lnSpc>
              <a:spcBef>
                <a:spcPts val="0"/>
              </a:spcBef>
              <a:spcAft>
                <a:spcPts val="0"/>
              </a:spcAft>
              <a:buClrTx/>
              <a:buSzTx/>
              <a:buFontTx/>
              <a:buNone/>
              <a:tabLst/>
              <a:defRPr/>
            </a:pPr>
            <a:r>
              <a:rPr lang="en-US" baseline="0" dirty="0" smtClean="0">
                <a:solidFill>
                  <a:srgbClr val="008000"/>
                </a:solidFill>
              </a:rPr>
              <a:t>Build capacity and partnership (in Europe) around science and innovation</a:t>
            </a:r>
          </a:p>
          <a:p>
            <a:pPr marL="6350" marR="0" indent="0" algn="l" defTabSz="457200" rtl="0" eaLnBrk="1" fontAlgn="auto" latinLnBrk="0" hangingPunct="1">
              <a:lnSpc>
                <a:spcPct val="130000"/>
              </a:lnSpc>
              <a:spcBef>
                <a:spcPts val="0"/>
              </a:spcBef>
              <a:spcAft>
                <a:spcPts val="0"/>
              </a:spcAft>
              <a:buClrTx/>
              <a:buSzTx/>
              <a:buFontTx/>
              <a:buNone/>
              <a:tabLst/>
              <a:defRPr/>
            </a:pPr>
            <a:r>
              <a:rPr lang="en-US" baseline="0" dirty="0" smtClean="0">
                <a:solidFill>
                  <a:srgbClr val="008000"/>
                </a:solidFill>
              </a:rPr>
              <a:t>Green-field – new investment – pre-</a:t>
            </a:r>
            <a:r>
              <a:rPr lang="en-US" baseline="0" dirty="0" err="1" smtClean="0">
                <a:solidFill>
                  <a:srgbClr val="008000"/>
                </a:solidFill>
              </a:rPr>
              <a:t>vert</a:t>
            </a:r>
            <a:endParaRPr lang="en-US" baseline="0" dirty="0" smtClean="0">
              <a:solidFill>
                <a:srgbClr val="008000"/>
              </a:solidFill>
            </a:endParaRPr>
          </a:p>
          <a:p>
            <a:pPr marL="6350" marR="0" indent="0" algn="l" defTabSz="457200" rtl="0" eaLnBrk="1" fontAlgn="auto" latinLnBrk="0" hangingPunct="1">
              <a:lnSpc>
                <a:spcPct val="130000"/>
              </a:lnSpc>
              <a:spcBef>
                <a:spcPts val="0"/>
              </a:spcBef>
              <a:spcAft>
                <a:spcPts val="0"/>
              </a:spcAft>
              <a:buClrTx/>
              <a:buSzTx/>
              <a:buFontTx/>
              <a:buNone/>
              <a:tabLst/>
              <a:defRPr/>
            </a:pPr>
            <a:endParaRPr lang="en-US" baseline="0" dirty="0" smtClean="0">
              <a:solidFill>
                <a:srgbClr val="008000"/>
              </a:solidFill>
            </a:endParaRPr>
          </a:p>
          <a:p>
            <a:pPr marL="6350" marR="0" indent="0" algn="l" defTabSz="457200" rtl="0" eaLnBrk="1" fontAlgn="auto" latinLnBrk="0" hangingPunct="1">
              <a:lnSpc>
                <a:spcPct val="130000"/>
              </a:lnSpc>
              <a:spcBef>
                <a:spcPts val="0"/>
              </a:spcBef>
              <a:spcAft>
                <a:spcPts val="0"/>
              </a:spcAft>
              <a:buClrTx/>
              <a:buSzTx/>
              <a:buFontTx/>
              <a:buNone/>
              <a:tabLst/>
              <a:defRPr/>
            </a:pPr>
            <a:r>
              <a:rPr lang="en-US" baseline="0" dirty="0" smtClean="0">
                <a:solidFill>
                  <a:srgbClr val="008000"/>
                </a:solidFill>
              </a:rPr>
              <a:t>Complementarity of scientific tool:  LS and NS</a:t>
            </a:r>
          </a:p>
          <a:p>
            <a:pPr marL="6350" marR="0" indent="0" algn="l" defTabSz="457200" rtl="0" eaLnBrk="1" fontAlgn="auto" latinLnBrk="0" hangingPunct="1">
              <a:lnSpc>
                <a:spcPct val="130000"/>
              </a:lnSpc>
              <a:spcBef>
                <a:spcPts val="0"/>
              </a:spcBef>
              <a:spcAft>
                <a:spcPts val="0"/>
              </a:spcAft>
              <a:buClrTx/>
              <a:buSzTx/>
              <a:buFontTx/>
              <a:buNone/>
              <a:tabLst/>
              <a:defRPr/>
            </a:pPr>
            <a:endParaRPr lang="en-US" baseline="0" dirty="0" smtClean="0">
              <a:solidFill>
                <a:srgbClr val="008000"/>
              </a:solidFill>
            </a:endParaRPr>
          </a:p>
          <a:p>
            <a:pPr marL="6350" algn="l">
              <a:lnSpc>
                <a:spcPct val="130000"/>
              </a:lnSpc>
            </a:pPr>
            <a:r>
              <a:rPr lang="en-US" sz="1200" dirty="0" smtClean="0">
                <a:solidFill>
                  <a:srgbClr val="376092"/>
                </a:solidFill>
                <a:latin typeface="Papyrus"/>
                <a:cs typeface="Papyrus"/>
                <a:sym typeface="Helvetica" charset="0"/>
              </a:rPr>
              <a:t>Each builds on the previous and prepares for the next</a:t>
            </a:r>
          </a:p>
          <a:p>
            <a:pPr marL="177800" indent="-171450" algn="l">
              <a:lnSpc>
                <a:spcPct val="130000"/>
              </a:lnSpc>
              <a:buFont typeface="Wingdings" charset="0"/>
              <a:buChar char="à"/>
            </a:pPr>
            <a:r>
              <a:rPr lang="en-US" sz="1200" dirty="0" smtClean="0">
                <a:solidFill>
                  <a:srgbClr val="FF0000"/>
                </a:solidFill>
              </a:rPr>
              <a:t>regional and European impact</a:t>
            </a:r>
          </a:p>
          <a:p>
            <a:pPr marL="177800" indent="-171450" algn="l">
              <a:lnSpc>
                <a:spcPct val="130000"/>
              </a:lnSpc>
              <a:buFont typeface="Wingdings" charset="0"/>
              <a:buChar char="à"/>
            </a:pPr>
            <a:r>
              <a:rPr lang="en-US" sz="1200" dirty="0" smtClean="0">
                <a:solidFill>
                  <a:srgbClr val="FF0000"/>
                </a:solidFill>
              </a:rPr>
              <a:t>Intensity</a:t>
            </a:r>
            <a:r>
              <a:rPr lang="en-US" sz="1200" baseline="0" dirty="0" smtClean="0">
                <a:solidFill>
                  <a:srgbClr val="FF0000"/>
                </a:solidFill>
              </a:rPr>
              <a:t> frontiers</a:t>
            </a:r>
          </a:p>
          <a:p>
            <a:pPr marL="6350" marR="0" indent="0" algn="l" defTabSz="457200" rtl="0" eaLnBrk="1" fontAlgn="auto" latinLnBrk="0" hangingPunct="1">
              <a:lnSpc>
                <a:spcPct val="130000"/>
              </a:lnSpc>
              <a:spcBef>
                <a:spcPts val="0"/>
              </a:spcBef>
              <a:spcAft>
                <a:spcPts val="0"/>
              </a:spcAft>
              <a:buClrTx/>
              <a:buSzTx/>
              <a:buFontTx/>
              <a:buNone/>
              <a:tabLst/>
              <a:defRPr/>
            </a:pPr>
            <a:endParaRPr lang="en-US" baseline="0" dirty="0" smtClean="0">
              <a:solidFill>
                <a:srgbClr val="008000"/>
              </a:solidFill>
            </a:endParaRPr>
          </a:p>
          <a:p>
            <a:pPr marL="6350" marR="0" indent="0" algn="l" defTabSz="457200" rtl="0" eaLnBrk="1" fontAlgn="auto" latinLnBrk="0" hangingPunct="1">
              <a:lnSpc>
                <a:spcPct val="130000"/>
              </a:lnSpc>
              <a:spcBef>
                <a:spcPts val="0"/>
              </a:spcBef>
              <a:spcAft>
                <a:spcPts val="0"/>
              </a:spcAft>
              <a:buClrTx/>
              <a:buSzTx/>
              <a:buFontTx/>
              <a:buNone/>
              <a:tabLst/>
              <a:defRPr/>
            </a:pPr>
            <a:r>
              <a:rPr lang="en-US" baseline="0" dirty="0" smtClean="0">
                <a:solidFill>
                  <a:srgbClr val="008000"/>
                </a:solidFill>
              </a:rPr>
              <a:t>Beam-to-target : 2006—2019</a:t>
            </a:r>
            <a:endParaRPr lang="en-US" dirty="0" smtClean="0">
              <a:solidFill>
                <a:srgbClr val="008000"/>
              </a:solidFill>
            </a:endParaRPr>
          </a:p>
          <a:p>
            <a:pPr marL="177800" indent="-171450" algn="l">
              <a:lnSpc>
                <a:spcPct val="130000"/>
              </a:lnSpc>
              <a:buFont typeface="Wingdings" charset="0"/>
              <a:buChar char="à"/>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C89738D3-7715-0C4A-857D-0EED37D056F4}" type="slidenum">
              <a:rPr lang="en-US" smtClean="0"/>
              <a:t>4</a:t>
            </a:fld>
            <a:endParaRPr lang="en-US"/>
          </a:p>
        </p:txBody>
      </p:sp>
    </p:spTree>
    <p:extLst>
      <p:ext uri="{BB962C8B-B14F-4D97-AF65-F5344CB8AC3E}">
        <p14:creationId xmlns:p14="http://schemas.microsoft.com/office/powerpoint/2010/main" val="283308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7</a:t>
            </a:fld>
            <a:endParaRPr lang="sv-SE" dirty="0">
              <a:solidFill>
                <a:prstClr val="black"/>
              </a:solidFill>
              <a:latin typeface="Calibri"/>
            </a:endParaRPr>
          </a:p>
        </p:txBody>
      </p:sp>
    </p:spTree>
    <p:extLst>
      <p:ext uri="{BB962C8B-B14F-4D97-AF65-F5344CB8AC3E}">
        <p14:creationId xmlns:p14="http://schemas.microsoft.com/office/powerpoint/2010/main" val="1962415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9</a:t>
            </a:fld>
            <a:endParaRPr lang="sv-SE"/>
          </a:p>
        </p:txBody>
      </p:sp>
    </p:spTree>
    <p:extLst>
      <p:ext uri="{BB962C8B-B14F-4D97-AF65-F5344CB8AC3E}">
        <p14:creationId xmlns:p14="http://schemas.microsoft.com/office/powerpoint/2010/main" val="1224288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30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rPr>
              <a:pPr/>
              <a:t>11</a:t>
            </a:fld>
            <a:endParaRPr lang="sv-SE" dirty="0">
              <a:solidFill>
                <a:prstClr val="black"/>
              </a:solidFill>
            </a:endParaRPr>
          </a:p>
        </p:txBody>
      </p:sp>
    </p:spTree>
    <p:extLst>
      <p:ext uri="{BB962C8B-B14F-4D97-AF65-F5344CB8AC3E}">
        <p14:creationId xmlns:p14="http://schemas.microsoft.com/office/powerpoint/2010/main" val="615984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12</a:t>
            </a:fld>
            <a:endParaRPr lang="sv-SE"/>
          </a:p>
        </p:txBody>
      </p:sp>
    </p:spTree>
    <p:extLst>
      <p:ext uri="{BB962C8B-B14F-4D97-AF65-F5344CB8AC3E}">
        <p14:creationId xmlns:p14="http://schemas.microsoft.com/office/powerpoint/2010/main" val="774115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18</a:t>
            </a:fld>
            <a:endParaRPr lang="sv-SE"/>
          </a:p>
        </p:txBody>
      </p:sp>
    </p:spTree>
    <p:extLst>
      <p:ext uri="{BB962C8B-B14F-4D97-AF65-F5344CB8AC3E}">
        <p14:creationId xmlns:p14="http://schemas.microsoft.com/office/powerpoint/2010/main" val="1810811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Scattering</a:t>
            </a:r>
          </a:p>
          <a:p>
            <a:r>
              <a:rPr lang="en-US" dirty="0" smtClean="0"/>
              <a:t>Inelastic scattering </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21</a:t>
            </a:fld>
            <a:endParaRPr lang="sv-SE"/>
          </a:p>
        </p:txBody>
      </p:sp>
    </p:spTree>
    <p:extLst>
      <p:ext uri="{BB962C8B-B14F-4D97-AF65-F5344CB8AC3E}">
        <p14:creationId xmlns:p14="http://schemas.microsoft.com/office/powerpoint/2010/main" val="2194554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Length – diffraction</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23</a:t>
            </a:fld>
            <a:endParaRPr lang="sv-SE"/>
          </a:p>
        </p:txBody>
      </p:sp>
    </p:spTree>
    <p:extLst>
      <p:ext uri="{BB962C8B-B14F-4D97-AF65-F5344CB8AC3E}">
        <p14:creationId xmlns:p14="http://schemas.microsoft.com/office/powerpoint/2010/main" val="2046469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a:cs typeface="Arial"/>
              </a:defRPr>
            </a:lvl1p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lvl1pPr>
              <a:defRPr>
                <a:latin typeface="Arial"/>
                <a:cs typeface="Arial"/>
              </a:defRPr>
            </a:lvl1pPr>
          </a:lstStyle>
          <a:p>
            <a:fld id="{5ED7AC81-318B-4D49-A602-9E30227C87EC}" type="datetime1">
              <a:rPr lang="sv-SE" smtClean="0"/>
              <a:pPr/>
              <a:t>2017-08-16</a:t>
            </a:fld>
            <a:endParaRPr lang="sv-SE"/>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sv-SE"/>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551115BC-487E-4422-894C-CB7CD3E79223}" type="slidenum">
              <a:rPr lang="sv-SE" smtClean="0"/>
              <a:pPr/>
              <a:t>‹#›</a:t>
            </a:fld>
            <a:endParaRPr lang="sv-SE"/>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latin typeface="Arial"/>
              <a:cs typeface="Arial"/>
            </a:endParaRPr>
          </a:p>
        </p:txBody>
      </p:sp>
      <p:sp>
        <p:nvSpPr>
          <p:cNvPr id="2" name="Title 1"/>
          <p:cNvSpPr>
            <a:spLocks noGrp="1"/>
          </p:cNvSpPr>
          <p:nvPr>
            <p:ph type="title"/>
          </p:nvPr>
        </p:nvSpPr>
        <p:spPr/>
        <p:txBody>
          <a:bodyPr/>
          <a:lstStyle>
            <a:lvl1pPr>
              <a:defRPr>
                <a:latin typeface="Arial"/>
                <a:cs typeface="Arial"/>
              </a:defRPr>
            </a:lvl1pPr>
          </a:lstStyle>
          <a:p>
            <a:r>
              <a:rPr lang="en-US" dirty="0" smtClean="0"/>
              <a:t>Click to edit Master title style</a:t>
            </a:r>
            <a:endParaRPr lang="sv-SE" dirty="0"/>
          </a:p>
        </p:txBody>
      </p:sp>
      <p:sp>
        <p:nvSpPr>
          <p:cNvPr id="3" name="Content Placeholder 2"/>
          <p:cNvSpPr>
            <a:spLocks noGrp="1"/>
          </p:cNvSpPr>
          <p:nvPr>
            <p:ph idx="1"/>
          </p:nvPr>
        </p:nvSpPr>
        <p:spPr/>
        <p:txBody>
          <a:bodyPr/>
          <a:lstStyle>
            <a:lvl1pPr>
              <a:defRPr>
                <a:solidFill>
                  <a:srgbClr val="000000"/>
                </a:solidFill>
                <a:latin typeface="Arial"/>
                <a:cs typeface="Arial"/>
              </a:defRPr>
            </a:lvl1pPr>
            <a:lvl2pPr>
              <a:defRPr>
                <a:solidFill>
                  <a:srgbClr val="000000"/>
                </a:solidFill>
                <a:latin typeface="Arial"/>
                <a:cs typeface="Arial"/>
              </a:defRPr>
            </a:lvl2pPr>
            <a:lvl3pPr>
              <a:defRPr>
                <a:solidFill>
                  <a:srgbClr val="000000"/>
                </a:solidFill>
                <a:latin typeface="Arial"/>
                <a:cs typeface="Arial"/>
              </a:defRPr>
            </a:lvl3pPr>
            <a:lvl4pPr>
              <a:defRPr>
                <a:solidFill>
                  <a:srgbClr val="000000"/>
                </a:solidFill>
                <a:latin typeface="Arial"/>
                <a:cs typeface="Arial"/>
              </a:defRPr>
            </a:lvl4pPr>
            <a:lvl5pPr>
              <a:defRPr>
                <a:solidFill>
                  <a:srgbClr val="000000"/>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4" name="Date Placeholder 3"/>
          <p:cNvSpPr>
            <a:spLocks noGrp="1"/>
          </p:cNvSpPr>
          <p:nvPr>
            <p:ph type="dt" sz="half" idx="10"/>
          </p:nvPr>
        </p:nvSpPr>
        <p:spPr/>
        <p:txBody>
          <a:bodyPr/>
          <a:lstStyle>
            <a:lvl1pPr>
              <a:defRPr>
                <a:solidFill>
                  <a:srgbClr val="000000"/>
                </a:solidFill>
                <a:latin typeface="Arial"/>
                <a:cs typeface="Arial"/>
              </a:defRPr>
            </a:lvl1pPr>
          </a:lstStyle>
          <a:p>
            <a:r>
              <a:rPr lang="sv-SE" dirty="0" smtClean="0"/>
              <a:t>CD - 24/03/14</a:t>
            </a:r>
            <a:endParaRPr lang="sv-SE" dirty="0"/>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sv-SE" dirty="0"/>
          </a:p>
        </p:txBody>
      </p:sp>
      <p:sp>
        <p:nvSpPr>
          <p:cNvPr id="6" name="Slide Number Placeholder 5"/>
          <p:cNvSpPr>
            <a:spLocks noGrp="1"/>
          </p:cNvSpPr>
          <p:nvPr>
            <p:ph type="sldNum" sz="quarter" idx="12"/>
          </p:nvPr>
        </p:nvSpPr>
        <p:spPr/>
        <p:txBody>
          <a:bodyPr/>
          <a:lstStyle>
            <a:lvl1pPr>
              <a:defRPr>
                <a:solidFill>
                  <a:srgbClr val="000000"/>
                </a:solidFill>
                <a:latin typeface="Arial"/>
                <a:cs typeface="Arial"/>
              </a:defRPr>
            </a:lvl1pPr>
          </a:lstStyle>
          <a:p>
            <a:fld id="{551115BC-487E-4422-894C-CB7CD3E79223}" type="slidenum">
              <a:rPr lang="sv-SE" smtClean="0"/>
              <a:pPr/>
              <a:t>‹#›</a:t>
            </a:fld>
            <a:endParaRPr lang="sv-SE" dirty="0"/>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t>2017-08-16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sv-SE" dirty="0" smtClean="0"/>
              <a:t>CD - 24/03/14</a:t>
            </a:r>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4B6CE20-AFC7-3F45-B0E0-5A45C0AF0FEF}" type="datetime1">
              <a:rPr lang="en-US" smtClean="0">
                <a:latin typeface="Calibri"/>
              </a:rPr>
              <a:pPr/>
              <a:t>8/16/17</a:t>
            </a:fld>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5843545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0000"/>
                </a:solidFill>
              </a:defRPr>
            </a:lvl1pPr>
          </a:lstStyle>
          <a:p>
            <a:r>
              <a:rPr lang="sv-SE" dirty="0" smtClean="0"/>
              <a:t>CD - </a:t>
            </a:r>
            <a:fld id="{7103233B-D569-4A6E-878F-CDE152514C47}" type="datetime1">
              <a:rPr lang="sv-SE" smtClean="0"/>
              <a:pPr/>
              <a:t>2017-08-16</a:t>
            </a:fld>
            <a:endParaRPr lang="sv-S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00"/>
                </a:solidFill>
              </a:defRPr>
            </a:lvl1pPr>
          </a:lstStyle>
          <a:p>
            <a:fld id="{551115BC-487E-4422-894C-CB7CD3E79223}" type="slidenum">
              <a:rPr lang="sv-SE" smtClean="0"/>
              <a:pPr/>
              <a:t>‹#›</a:t>
            </a:fld>
            <a:endParaRPr lang="sv-SE" dirty="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baseline="0">
          <a:solidFill>
            <a:srgbClr val="000000"/>
          </a:solidFill>
          <a:latin typeface="Arial"/>
          <a:ea typeface="+mn-ea"/>
          <a:cs typeface="Arial"/>
        </a:defRPr>
      </a:lvl1pPr>
      <a:lvl2pPr marL="742950" indent="-285750" algn="l" defTabSz="914400" rtl="0" eaLnBrk="1" latinLnBrk="0" hangingPunct="1">
        <a:spcBef>
          <a:spcPct val="20000"/>
        </a:spcBef>
        <a:buFont typeface="Arial" panose="020B0604020202020204" pitchFamily="34" charset="0"/>
        <a:buChar char="–"/>
        <a:defRPr sz="2000" kern="1200" baseline="0">
          <a:solidFill>
            <a:srgbClr val="000000"/>
          </a:solidFill>
          <a:latin typeface="Arial"/>
          <a:ea typeface="+mn-ea"/>
          <a:cs typeface="Arial"/>
        </a:defRPr>
      </a:lvl2pPr>
      <a:lvl3pPr marL="1143000" indent="-228600" algn="l" defTabSz="914400" rtl="0" eaLnBrk="1" latinLnBrk="0" hangingPunct="1">
        <a:spcBef>
          <a:spcPct val="20000"/>
        </a:spcBef>
        <a:buFont typeface="Arial" panose="020B0604020202020204" pitchFamily="34" charset="0"/>
        <a:buChar char="•"/>
        <a:defRPr sz="1800" kern="1200" baseline="0">
          <a:solidFill>
            <a:srgbClr val="000000"/>
          </a:solidFill>
          <a:latin typeface="Arial"/>
          <a:ea typeface="+mn-ea"/>
          <a:cs typeface="Arial"/>
        </a:defRPr>
      </a:lvl3pPr>
      <a:lvl4pPr marL="1600200" indent="-228600" algn="l" defTabSz="914400" rtl="0" eaLnBrk="1" latinLnBrk="0" hangingPunct="1">
        <a:spcBef>
          <a:spcPct val="20000"/>
        </a:spcBef>
        <a:buFont typeface="Arial" panose="020B0604020202020204" pitchFamily="34" charset="0"/>
        <a:buChar char="–"/>
        <a:defRPr sz="1600" kern="1200" baseline="0">
          <a:solidFill>
            <a:srgbClr val="000000"/>
          </a:solidFill>
          <a:latin typeface="Arial"/>
          <a:ea typeface="+mn-ea"/>
          <a:cs typeface="Arial"/>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npap.e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jp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1" Type="http://schemas.openxmlformats.org/officeDocument/2006/relationships/image" Target="../media/image40.jpe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oleObject" Target="../embeddings/oleObject1.bin"/><Relationship Id="rId5" Type="http://schemas.openxmlformats.org/officeDocument/2006/relationships/image" Target="../media/image48.emf"/><Relationship Id="rId6" Type="http://schemas.openxmlformats.org/officeDocument/2006/relationships/oleObject" Target="../embeddings/oleObject2.bin"/><Relationship Id="rId7" Type="http://schemas.openxmlformats.org/officeDocument/2006/relationships/image" Target="../media/image49.emf"/><Relationship Id="rId8" Type="http://schemas.openxmlformats.org/officeDocument/2006/relationships/oleObject" Target="../embeddings/oleObject3.bin"/><Relationship Id="rId9" Type="http://schemas.openxmlformats.org/officeDocument/2006/relationships/image" Target="../media/image50.emf"/><Relationship Id="rId10" Type="http://schemas.openxmlformats.org/officeDocument/2006/relationships/oleObject" Target="../embeddings/oleObject4.bin"/><Relationship Id="rId11" Type="http://schemas.openxmlformats.org/officeDocument/2006/relationships/image" Target="../media/image5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59.png"/><Relationship Id="rId13" Type="http://schemas.openxmlformats.org/officeDocument/2006/relationships/image" Target="../media/image60.pn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8.xml"/><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oleObject" Target="../embeddings/oleObject5.bin"/><Relationship Id="rId7" Type="http://schemas.openxmlformats.org/officeDocument/2006/relationships/image" Target="../media/image53.wmf"/><Relationship Id="rId8" Type="http://schemas.openxmlformats.org/officeDocument/2006/relationships/oleObject" Target="../embeddings/oleObject6.bin"/><Relationship Id="rId9" Type="http://schemas.openxmlformats.org/officeDocument/2006/relationships/image" Target="../media/image54.wmf"/><Relationship Id="rId10"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3.png"/></Relationships>
</file>

<file path=ppt/slides/_rels/slide25.xml.rels><?xml version="1.0" encoding="UTF-8" standalone="yes"?>
<Relationships xmlns="http://schemas.openxmlformats.org/package/2006/relationships"><Relationship Id="rId11" Type="http://schemas.openxmlformats.org/officeDocument/2006/relationships/image" Target="../media/image66.wmf"/><Relationship Id="rId12" Type="http://schemas.openxmlformats.org/officeDocument/2006/relationships/oleObject" Target="../embeddings/oleObject10.bin"/><Relationship Id="rId13" Type="http://schemas.openxmlformats.org/officeDocument/2006/relationships/image" Target="../media/image54.w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11.xml"/><Relationship Id="rId4" Type="http://schemas.openxmlformats.org/officeDocument/2006/relationships/image" Target="../media/image67.png"/><Relationship Id="rId5" Type="http://schemas.openxmlformats.org/officeDocument/2006/relationships/oleObject" Target="../embeddings/oleObject7.bin"/><Relationship Id="rId6" Type="http://schemas.openxmlformats.org/officeDocument/2006/relationships/image" Target="../media/image64.wmf"/><Relationship Id="rId7" Type="http://schemas.openxmlformats.org/officeDocument/2006/relationships/image" Target="../media/image68.png"/><Relationship Id="rId8" Type="http://schemas.openxmlformats.org/officeDocument/2006/relationships/oleObject" Target="../embeddings/oleObject8.bin"/><Relationship Id="rId9" Type="http://schemas.openxmlformats.org/officeDocument/2006/relationships/image" Target="../media/image65.wmf"/><Relationship Id="rId10" Type="http://schemas.openxmlformats.org/officeDocument/2006/relationships/oleObject" Target="../embeddings/oleObject9.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hart" Target="../charts/char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jpeg"/><Relationship Id="rId7"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 Id="rId3" Type="http://schemas.openxmlformats.org/officeDocument/2006/relationships/image" Target="../media/image92.jpeg"/></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jpeg"/><Relationship Id="rId6"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 Id="rId3" Type="http://schemas.openxmlformats.org/officeDocument/2006/relationships/image" Target="../media/image99.jpe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0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 Id="rId3" Type="http://schemas.openxmlformats.org/officeDocument/2006/relationships/image" Target="../media/image10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eg"/><Relationship Id="rId3" Type="http://schemas.openxmlformats.org/officeDocument/2006/relationships/image" Target="../media/image118.jpeg"/></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121.emf"/><Relationship Id="rId5" Type="http://schemas.openxmlformats.org/officeDocument/2006/relationships/oleObject" Target="../embeddings/oleObject12.bin"/><Relationship Id="rId6" Type="http://schemas.openxmlformats.org/officeDocument/2006/relationships/image" Target="../media/image122.emf"/><Relationship Id="rId7" Type="http://schemas.openxmlformats.org/officeDocument/2006/relationships/oleObject" Target="../embeddings/oleObject13.bin"/><Relationship Id="rId8" Type="http://schemas.openxmlformats.org/officeDocument/2006/relationships/image" Target="../media/image123.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4.bin"/><Relationship Id="rId5" Type="http://schemas.openxmlformats.org/officeDocument/2006/relationships/image" Target="../media/image124.emf"/><Relationship Id="rId6" Type="http://schemas.openxmlformats.org/officeDocument/2006/relationships/oleObject" Target="../embeddings/oleObject15.bin"/><Relationship Id="rId7" Type="http://schemas.openxmlformats.org/officeDocument/2006/relationships/image" Target="../media/image125.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gif"/><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556792"/>
            <a:ext cx="7772400" cy="1470025"/>
          </a:xfrm>
        </p:spPr>
        <p:txBody>
          <a:bodyPr>
            <a:noAutofit/>
          </a:bodyPr>
          <a:lstStyle/>
          <a:p>
            <a:pPr algn="ctr">
              <a:lnSpc>
                <a:spcPct val="130000"/>
              </a:lnSpc>
            </a:pPr>
            <a:r>
              <a:rPr lang="en-US" sz="4000" dirty="0" smtClean="0"/>
              <a:t>ESS Presentation Elements</a:t>
            </a:r>
            <a:endParaRPr lang="en-US" sz="4000" dirty="0">
              <a:solidFill>
                <a:srgbClr val="FFFFFF"/>
              </a:solidFill>
            </a:endParaRPr>
          </a:p>
        </p:txBody>
      </p:sp>
      <p:sp>
        <p:nvSpPr>
          <p:cNvPr id="3" name="Subtitle 2"/>
          <p:cNvSpPr>
            <a:spLocks noGrp="1"/>
          </p:cNvSpPr>
          <p:nvPr>
            <p:ph type="subTitle" idx="1"/>
          </p:nvPr>
        </p:nvSpPr>
        <p:spPr>
          <a:xfrm>
            <a:off x="899592" y="3645024"/>
            <a:ext cx="7416824" cy="2207096"/>
          </a:xfrm>
        </p:spPr>
        <p:txBody>
          <a:bodyPr>
            <a:noAutofit/>
          </a:bodyPr>
          <a:lstStyle/>
          <a:p>
            <a:r>
              <a:rPr lang="en-US" sz="2000" dirty="0">
                <a:solidFill>
                  <a:schemeClr val="bg1"/>
                </a:solidFill>
                <a:cs typeface="Helvetica"/>
              </a:rPr>
              <a:t>Christine </a:t>
            </a:r>
            <a:r>
              <a:rPr lang="en-US" sz="2000" dirty="0" smtClean="0">
                <a:solidFill>
                  <a:schemeClr val="bg1"/>
                </a:solidFill>
                <a:cs typeface="Helvetica"/>
              </a:rPr>
              <a:t>Darve</a:t>
            </a:r>
            <a:endParaRPr lang="fr-FR" sz="2000" dirty="0">
              <a:solidFill>
                <a:schemeClr val="bg1"/>
              </a:solidFill>
            </a:endParaRPr>
          </a:p>
          <a:p>
            <a:endParaRPr lang="fr-FR" sz="2000" dirty="0">
              <a:solidFill>
                <a:schemeClr val="bg1"/>
              </a:solidFill>
            </a:endParaRPr>
          </a:p>
          <a:p>
            <a:r>
              <a:rPr lang="fr-FR" sz="2000" dirty="0" err="1" smtClean="0">
                <a:solidFill>
                  <a:schemeClr val="bg1"/>
                </a:solidFill>
              </a:rPr>
              <a:t>Nordic</a:t>
            </a:r>
            <a:r>
              <a:rPr lang="fr-FR" sz="2000" dirty="0" smtClean="0">
                <a:solidFill>
                  <a:schemeClr val="bg1"/>
                </a:solidFill>
              </a:rPr>
              <a:t> </a:t>
            </a:r>
            <a:r>
              <a:rPr lang="fr-FR" sz="2000" dirty="0" err="1" smtClean="0">
                <a:solidFill>
                  <a:schemeClr val="bg1"/>
                </a:solidFill>
              </a:rPr>
              <a:t>Particle</a:t>
            </a:r>
            <a:r>
              <a:rPr lang="fr-FR" sz="2000" dirty="0" smtClean="0">
                <a:solidFill>
                  <a:schemeClr val="bg1"/>
                </a:solidFill>
              </a:rPr>
              <a:t> Accelerator </a:t>
            </a:r>
            <a:r>
              <a:rPr lang="fr-FR" sz="2000" dirty="0" err="1" smtClean="0">
                <a:solidFill>
                  <a:schemeClr val="bg1"/>
                </a:solidFill>
              </a:rPr>
              <a:t>School</a:t>
            </a:r>
            <a:r>
              <a:rPr lang="fr-FR" sz="2000" dirty="0" smtClean="0">
                <a:solidFill>
                  <a:schemeClr val="bg1"/>
                </a:solidFill>
              </a:rPr>
              <a:t>, </a:t>
            </a:r>
            <a:r>
              <a:rPr lang="fr-FR" sz="2000" dirty="0" smtClean="0">
                <a:solidFill>
                  <a:schemeClr val="bg1"/>
                </a:solidFill>
              </a:rPr>
              <a:t>NPAS2017</a:t>
            </a:r>
            <a:endParaRPr lang="fr-FR" sz="2000" dirty="0" smtClean="0">
              <a:solidFill>
                <a:schemeClr val="bg1"/>
              </a:solidFill>
            </a:endParaRPr>
          </a:p>
          <a:p>
            <a:r>
              <a:rPr lang="fr-FR" sz="2000" dirty="0">
                <a:solidFill>
                  <a:schemeClr val="bg1"/>
                </a:solidFill>
                <a:hlinkClick r:id="rId2"/>
              </a:rPr>
              <a:t>https://npap.eu</a:t>
            </a:r>
            <a:r>
              <a:rPr lang="fr-FR" sz="2000" dirty="0" smtClean="0">
                <a:solidFill>
                  <a:schemeClr val="bg1"/>
                </a:solidFill>
                <a:hlinkClick r:id="rId2"/>
              </a:rPr>
              <a:t>/</a:t>
            </a:r>
            <a:endParaRPr lang="fr-FR" sz="2000" dirty="0" smtClean="0">
              <a:solidFill>
                <a:schemeClr val="bg1"/>
              </a:solidFill>
            </a:endParaRPr>
          </a:p>
          <a:p>
            <a:endParaRPr lang="fr-FR" sz="2000" dirty="0">
              <a:solidFill>
                <a:schemeClr val="bg1"/>
              </a:solidFill>
            </a:endParaRPr>
          </a:p>
          <a:p>
            <a:r>
              <a:rPr lang="fr-FR" sz="2000" dirty="0" smtClean="0">
                <a:solidFill>
                  <a:schemeClr val="bg1"/>
                </a:solidFill>
              </a:rPr>
              <a:t>Lund </a:t>
            </a:r>
            <a:r>
              <a:rPr lang="fr-FR" sz="2000" dirty="0" err="1" smtClean="0">
                <a:solidFill>
                  <a:schemeClr val="bg1"/>
                </a:solidFill>
              </a:rPr>
              <a:t>University</a:t>
            </a:r>
            <a:endParaRPr lang="fr-FR" sz="2000" dirty="0" smtClean="0">
              <a:solidFill>
                <a:schemeClr val="bg1"/>
              </a:solidFill>
            </a:endParaRPr>
          </a:p>
          <a:p>
            <a:r>
              <a:rPr lang="en-GB" sz="2000" dirty="0">
                <a:solidFill>
                  <a:srgbClr val="FFFFFF"/>
                </a:solidFill>
              </a:rPr>
              <a:t>August </a:t>
            </a:r>
            <a:r>
              <a:rPr lang="en-GB" sz="2000" dirty="0" smtClean="0">
                <a:solidFill>
                  <a:srgbClr val="FFFFFF"/>
                </a:solidFill>
              </a:rPr>
              <a:t>16, 2017</a:t>
            </a:r>
            <a:endParaRPr lang="en-GB" sz="2000" dirty="0">
              <a:solidFill>
                <a:srgbClr val="FFFFFF"/>
              </a:solidFill>
            </a:endParaRPr>
          </a:p>
          <a:p>
            <a:endParaRPr lang="fr-FR" sz="2000" dirty="0" smtClean="0">
              <a:solidFill>
                <a:schemeClr val="bg1"/>
              </a:solidFill>
            </a:endParaRPr>
          </a:p>
          <a:p>
            <a:endParaRPr lang="fr-FR" sz="2000" dirty="0" smtClean="0">
              <a:solidFill>
                <a:schemeClr val="bg1"/>
              </a:solidFill>
            </a:endParaRPr>
          </a:p>
        </p:txBody>
      </p:sp>
    </p:spTree>
    <p:extLst>
      <p:ext uri="{BB962C8B-B14F-4D97-AF65-F5344CB8AC3E}">
        <p14:creationId xmlns:p14="http://schemas.microsoft.com/office/powerpoint/2010/main" val="19827120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p:cNvSpPr>
            <a:spLocks noGrp="1"/>
          </p:cNvSpPr>
          <p:nvPr>
            <p:ph type="title"/>
          </p:nvPr>
        </p:nvSpPr>
        <p:spPr>
          <a:xfrm>
            <a:off x="578754" y="0"/>
            <a:ext cx="6067236" cy="1442145"/>
          </a:xfrm>
        </p:spPr>
        <p:txBody>
          <a:bodyPr>
            <a:normAutofit/>
          </a:bodyPr>
          <a:lstStyle/>
          <a:p>
            <a:pPr eaLnBrk="1" hangingPunct="1"/>
            <a:r>
              <a:rPr lang="en-US" sz="2800" b="1" dirty="0"/>
              <a:t>Helicopter view of ESS</a:t>
            </a:r>
          </a:p>
        </p:txBody>
      </p:sp>
      <p:pic>
        <p:nvPicPr>
          <p:cNvPr id="13721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2000" b="2000"/>
          <a:stretch>
            <a:fillRect/>
          </a:stretch>
        </p:blipFill>
        <p:spPr>
          <a:xfrm>
            <a:off x="653143" y="1839516"/>
            <a:ext cx="7879373" cy="4868168"/>
          </a:xfrm>
        </p:spPr>
      </p:pic>
      <p:cxnSp>
        <p:nvCxnSpPr>
          <p:cNvPr id="5" name="Straight Arrow Connector 4"/>
          <p:cNvCxnSpPr/>
          <p:nvPr/>
        </p:nvCxnSpPr>
        <p:spPr>
          <a:xfrm flipH="1">
            <a:off x="3560299" y="2550915"/>
            <a:ext cx="2986008" cy="224284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10" name="Group 9"/>
          <p:cNvGrpSpPr>
            <a:grpSpLocks/>
          </p:cNvGrpSpPr>
          <p:nvPr/>
        </p:nvGrpSpPr>
        <p:grpSpPr bwMode="auto">
          <a:xfrm>
            <a:off x="6461501" y="2424413"/>
            <a:ext cx="1065505" cy="464582"/>
            <a:chOff x="6893805" y="2585338"/>
            <a:chExt cx="1137056" cy="496575"/>
          </a:xfrm>
        </p:grpSpPr>
        <p:sp>
          <p:nvSpPr>
            <p:cNvPr id="6" name="TextBox 5"/>
            <p:cNvSpPr txBox="1"/>
            <p:nvPr/>
          </p:nvSpPr>
          <p:spPr>
            <a:xfrm>
              <a:off x="7052576" y="2687147"/>
              <a:ext cx="978285" cy="394766"/>
            </a:xfrm>
            <a:prstGeom prst="rect">
              <a:avLst/>
            </a:prstGeom>
            <a:noFill/>
          </p:spPr>
          <p:txBody>
            <a:bodyPr wrap="none">
              <a:spAutoFit/>
            </a:bodyPr>
            <a:lstStyle/>
            <a:p>
              <a:pPr defTabSz="455911">
                <a:defRPr/>
              </a:pPr>
              <a:r>
                <a:rPr lang="en-US" dirty="0">
                  <a:solidFill>
                    <a:srgbClr val="FF0000"/>
                  </a:solidFill>
                  <a:latin typeface="Calibri"/>
                </a:rPr>
                <a:t>Protons</a:t>
              </a:r>
            </a:p>
          </p:txBody>
        </p:sp>
        <p:sp>
          <p:nvSpPr>
            <p:cNvPr id="7" name="Oval 6"/>
            <p:cNvSpPr/>
            <p:nvPr/>
          </p:nvSpPr>
          <p:spPr>
            <a:xfrm>
              <a:off x="6893805" y="2585338"/>
              <a:ext cx="198463" cy="24975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defTabSz="455911">
                <a:defRPr/>
              </a:pPr>
              <a:endParaRPr lang="en-US">
                <a:solidFill>
                  <a:prstClr val="white"/>
                </a:solidFill>
                <a:latin typeface="Calibri"/>
              </a:endParaRPr>
            </a:p>
          </p:txBody>
        </p:sp>
      </p:grpSp>
      <p:grpSp>
        <p:nvGrpSpPr>
          <p:cNvPr id="11" name="Group 10"/>
          <p:cNvGrpSpPr>
            <a:grpSpLocks/>
          </p:cNvGrpSpPr>
          <p:nvPr/>
        </p:nvGrpSpPr>
        <p:grpSpPr bwMode="auto">
          <a:xfrm>
            <a:off x="3177934" y="4688088"/>
            <a:ext cx="1231896" cy="433329"/>
            <a:chOff x="3390209" y="5000585"/>
            <a:chExt cx="1315267" cy="462548"/>
          </a:xfrm>
        </p:grpSpPr>
        <p:sp>
          <p:nvSpPr>
            <p:cNvPr id="8" name="Oval 7"/>
            <p:cNvSpPr/>
            <p:nvPr/>
          </p:nvSpPr>
          <p:spPr>
            <a:xfrm>
              <a:off x="3390209" y="5000585"/>
              <a:ext cx="430480" cy="44164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defTabSz="455911">
                <a:defRPr/>
              </a:pPr>
              <a:endParaRPr lang="en-US">
                <a:solidFill>
                  <a:prstClr val="white"/>
                </a:solidFill>
                <a:latin typeface="Calibri"/>
              </a:endParaRPr>
            </a:p>
          </p:txBody>
        </p:sp>
        <p:sp>
          <p:nvSpPr>
            <p:cNvPr id="9" name="TextBox 8"/>
            <p:cNvSpPr txBox="1"/>
            <p:nvPr/>
          </p:nvSpPr>
          <p:spPr>
            <a:xfrm>
              <a:off x="3798451" y="5068897"/>
              <a:ext cx="907025" cy="394236"/>
            </a:xfrm>
            <a:prstGeom prst="rect">
              <a:avLst/>
            </a:prstGeom>
            <a:noFill/>
          </p:spPr>
          <p:txBody>
            <a:bodyPr>
              <a:spAutoFit/>
            </a:bodyPr>
            <a:lstStyle/>
            <a:p>
              <a:pPr defTabSz="455911">
                <a:defRPr/>
              </a:pPr>
              <a:r>
                <a:rPr lang="en-US" dirty="0">
                  <a:solidFill>
                    <a:srgbClr val="4F81BD"/>
                  </a:solidFill>
                  <a:latin typeface="Calibri"/>
                </a:rPr>
                <a:t>Target</a:t>
              </a:r>
            </a:p>
          </p:txBody>
        </p:sp>
      </p:grpSp>
      <p:grpSp>
        <p:nvGrpSpPr>
          <p:cNvPr id="14" name="Group 13"/>
          <p:cNvGrpSpPr>
            <a:grpSpLocks/>
          </p:cNvGrpSpPr>
          <p:nvPr/>
        </p:nvGrpSpPr>
        <p:grpSpPr bwMode="auto">
          <a:xfrm>
            <a:off x="3293982" y="4570513"/>
            <a:ext cx="1838917" cy="425648"/>
            <a:chOff x="3548946" y="4898534"/>
            <a:chExt cx="1961569" cy="453560"/>
          </a:xfrm>
        </p:grpSpPr>
        <p:sp>
          <p:nvSpPr>
            <p:cNvPr id="12" name="Oval 11"/>
            <p:cNvSpPr/>
            <p:nvPr/>
          </p:nvSpPr>
          <p:spPr>
            <a:xfrm>
              <a:off x="3548946" y="5068222"/>
              <a:ext cx="284079" cy="283872"/>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defTabSz="455911">
                <a:defRPr/>
              </a:pPr>
              <a:endParaRPr lang="en-US">
                <a:solidFill>
                  <a:prstClr val="white"/>
                </a:solidFill>
                <a:latin typeface="Calibri"/>
              </a:endParaRPr>
            </a:p>
          </p:txBody>
        </p:sp>
        <p:sp>
          <p:nvSpPr>
            <p:cNvPr id="13" name="TextBox 12"/>
            <p:cNvSpPr txBox="1"/>
            <p:nvPr/>
          </p:nvSpPr>
          <p:spPr>
            <a:xfrm>
              <a:off x="3912376" y="4898534"/>
              <a:ext cx="1598139" cy="393551"/>
            </a:xfrm>
            <a:prstGeom prst="rect">
              <a:avLst/>
            </a:prstGeom>
            <a:noFill/>
          </p:spPr>
          <p:txBody>
            <a:bodyPr>
              <a:spAutoFit/>
            </a:bodyPr>
            <a:lstStyle/>
            <a:p>
              <a:pPr defTabSz="455911">
                <a:defRPr/>
              </a:pPr>
              <a:r>
                <a:rPr lang="en-US" dirty="0">
                  <a:solidFill>
                    <a:srgbClr val="0000FF"/>
                  </a:solidFill>
                  <a:latin typeface="Calibri"/>
                </a:rPr>
                <a:t>Moderator</a:t>
              </a:r>
            </a:p>
          </p:txBody>
        </p:sp>
      </p:grpSp>
      <p:grpSp>
        <p:nvGrpSpPr>
          <p:cNvPr id="48" name="Group 47"/>
          <p:cNvGrpSpPr>
            <a:grpSpLocks/>
          </p:cNvGrpSpPr>
          <p:nvPr/>
        </p:nvGrpSpPr>
        <p:grpSpPr bwMode="auto">
          <a:xfrm>
            <a:off x="752825" y="3369469"/>
            <a:ext cx="4241710" cy="2742903"/>
            <a:chOff x="803211" y="3594526"/>
            <a:chExt cx="4525882" cy="2925513"/>
          </a:xfrm>
        </p:grpSpPr>
        <p:grpSp>
          <p:nvGrpSpPr>
            <p:cNvPr id="137224" name="Group 45"/>
            <p:cNvGrpSpPr>
              <a:grpSpLocks/>
            </p:cNvGrpSpPr>
            <p:nvPr/>
          </p:nvGrpSpPr>
          <p:grpSpPr bwMode="auto">
            <a:xfrm>
              <a:off x="803211" y="3594526"/>
              <a:ext cx="4525882" cy="2925513"/>
              <a:chOff x="803211" y="3594526"/>
              <a:chExt cx="4525882" cy="2925513"/>
            </a:xfrm>
          </p:grpSpPr>
          <p:cxnSp>
            <p:nvCxnSpPr>
              <p:cNvPr id="16" name="Straight Arrow Connector 15"/>
              <p:cNvCxnSpPr>
                <a:stCxn id="12" idx="5"/>
              </p:cNvCxnSpPr>
              <p:nvPr/>
            </p:nvCxnSpPr>
            <p:spPr>
              <a:xfrm>
                <a:off x="3757496" y="5288244"/>
                <a:ext cx="1300139" cy="1027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2" idx="5"/>
              </p:cNvCxnSpPr>
              <p:nvPr/>
            </p:nvCxnSpPr>
            <p:spPr>
              <a:xfrm>
                <a:off x="3757496" y="5288244"/>
                <a:ext cx="947720" cy="12317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9" idx="1"/>
              </p:cNvCxnSpPr>
              <p:nvPr/>
            </p:nvCxnSpPr>
            <p:spPr>
              <a:xfrm>
                <a:off x="3798771" y="5266151"/>
                <a:ext cx="1530322" cy="4824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2" idx="5"/>
              </p:cNvCxnSpPr>
              <p:nvPr/>
            </p:nvCxnSpPr>
            <p:spPr>
              <a:xfrm>
                <a:off x="3757496" y="5288244"/>
                <a:ext cx="1431899" cy="8413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2" idx="1"/>
              </p:cNvCxnSpPr>
              <p:nvPr/>
            </p:nvCxnSpPr>
            <p:spPr>
              <a:xfrm flipH="1" flipV="1">
                <a:off x="2789138" y="3594526"/>
                <a:ext cx="766748" cy="14937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2539905" y="3634211"/>
                <a:ext cx="998520" cy="14921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2200186" y="3742151"/>
                <a:ext cx="1338239" cy="13841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2" idx="2"/>
              </p:cNvCxnSpPr>
              <p:nvPr/>
            </p:nvCxnSpPr>
            <p:spPr>
              <a:xfrm flipH="1" flipV="1">
                <a:off x="2200186" y="4331063"/>
                <a:ext cx="1314426" cy="8571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12" idx="3"/>
              </p:cNvCxnSpPr>
              <p:nvPr/>
            </p:nvCxnSpPr>
            <p:spPr>
              <a:xfrm flipH="1" flipV="1">
                <a:off x="1944604" y="4397732"/>
                <a:ext cx="1611283" cy="8905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12" idx="3"/>
              </p:cNvCxnSpPr>
              <p:nvPr/>
            </p:nvCxnSpPr>
            <p:spPr>
              <a:xfrm flipH="1" flipV="1">
                <a:off x="1720770" y="4573930"/>
                <a:ext cx="1835117" cy="7143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12" idx="3"/>
              </p:cNvCxnSpPr>
              <p:nvPr/>
            </p:nvCxnSpPr>
            <p:spPr>
              <a:xfrm flipH="1">
                <a:off x="803211" y="5288244"/>
                <a:ext cx="2752676"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12" idx="3"/>
              </p:cNvCxnSpPr>
              <p:nvPr/>
            </p:nvCxnSpPr>
            <p:spPr>
              <a:xfrm flipH="1">
                <a:off x="822261" y="5288244"/>
                <a:ext cx="2733626" cy="2555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2" idx="4"/>
              </p:cNvCxnSpPr>
              <p:nvPr/>
            </p:nvCxnSpPr>
            <p:spPr>
              <a:xfrm flipH="1">
                <a:off x="833373" y="5329516"/>
                <a:ext cx="2822524" cy="4000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2" idx="4"/>
              </p:cNvCxnSpPr>
              <p:nvPr/>
            </p:nvCxnSpPr>
            <p:spPr>
              <a:xfrm flipH="1">
                <a:off x="822261" y="5329516"/>
                <a:ext cx="2833637" cy="6206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a:off x="2789138" y="5748580"/>
              <a:ext cx="1655732" cy="393920"/>
            </a:xfrm>
            <a:prstGeom prst="rect">
              <a:avLst/>
            </a:prstGeom>
            <a:noFill/>
          </p:spPr>
          <p:txBody>
            <a:bodyPr>
              <a:spAutoFit/>
            </a:bodyPr>
            <a:lstStyle/>
            <a:p>
              <a:pPr defTabSz="455911">
                <a:defRPr/>
              </a:pPr>
              <a:r>
                <a:rPr lang="en-US" dirty="0">
                  <a:solidFill>
                    <a:srgbClr val="4F81BD"/>
                  </a:solidFill>
                  <a:latin typeface="Calibri"/>
                </a:rPr>
                <a:t>NEUTRONS</a:t>
              </a:r>
            </a:p>
          </p:txBody>
        </p:sp>
      </p:grpSp>
    </p:spTree>
    <p:extLst>
      <p:ext uri="{BB962C8B-B14F-4D97-AF65-F5344CB8AC3E}">
        <p14:creationId xmlns:p14="http://schemas.microsoft.com/office/powerpoint/2010/main" val="806357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7306" y="568685"/>
            <a:ext cx="1300144" cy="799915"/>
          </a:xfrm>
          <a:prstGeom prst="rect">
            <a:avLst/>
          </a:prstGeom>
        </p:spPr>
      </p:pic>
      <p:sp>
        <p:nvSpPr>
          <p:cNvPr id="18" name="Title 1"/>
          <p:cNvSpPr txBox="1">
            <a:spLocks/>
          </p:cNvSpPr>
          <p:nvPr/>
        </p:nvSpPr>
        <p:spPr>
          <a:xfrm>
            <a:off x="1321724" y="-1194852"/>
            <a:ext cx="6445053" cy="1031875"/>
          </a:xfrm>
          <a:prstGeom prst="rect">
            <a:avLst/>
          </a:prstGeom>
        </p:spPr>
        <p:txBody>
          <a:bodyPr vert="horz" lIns="93105" tIns="46553" rIns="93105" bIns="46553" rtlCol="0" anchor="ctr">
            <a:normAutofit/>
          </a:bodyPr>
          <a:lstStyle>
            <a:lvl1pPr algn="l" defTabSz="914330" rtl="0" eaLnBrk="1" latinLnBrk="0" hangingPunct="1">
              <a:spcBef>
                <a:spcPct val="0"/>
              </a:spcBef>
              <a:buNone/>
              <a:defRPr sz="3200" kern="1200" baseline="0">
                <a:solidFill>
                  <a:schemeClr val="bg1"/>
                </a:solidFill>
                <a:latin typeface="Helvetica"/>
                <a:ea typeface="+mj-ea"/>
                <a:cs typeface="Helvetica"/>
              </a:defRPr>
            </a:lvl1pPr>
          </a:lstStyle>
          <a:p>
            <a:endParaRPr lang="en-US" sz="2889" dirty="0">
              <a:solidFill>
                <a:prstClr val="white"/>
              </a:solidFill>
            </a:endParaRPr>
          </a:p>
        </p:txBody>
      </p:sp>
      <p:pic>
        <p:nvPicPr>
          <p:cNvPr id="17" name="Bildobjekt 7"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7306" y="568685"/>
            <a:ext cx="1300144" cy="79991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46"/>
          <a:stretch/>
        </p:blipFill>
        <p:spPr>
          <a:xfrm>
            <a:off x="-3" y="0"/>
            <a:ext cx="9432866" cy="6879143"/>
          </a:xfrm>
          <a:prstGeom prst="rect">
            <a:avLst/>
          </a:prstGeom>
          <a:ln w="228600" cap="sq" cmpd="thickThin">
            <a:solidFill>
              <a:srgbClr val="000000"/>
            </a:solidFill>
            <a:prstDash val="solid"/>
            <a:miter lim="800000"/>
          </a:ln>
          <a:effectLst>
            <a:innerShdw blurRad="76200">
              <a:srgbClr val="000000"/>
            </a:innerShdw>
          </a:effectLst>
        </p:spPr>
      </p:pic>
      <p:sp>
        <p:nvSpPr>
          <p:cNvPr id="11" name="Rectangle 10"/>
          <p:cNvSpPr/>
          <p:nvPr/>
        </p:nvSpPr>
        <p:spPr>
          <a:xfrm>
            <a:off x="6726463" y="6001378"/>
            <a:ext cx="2029723" cy="584775"/>
          </a:xfrm>
          <a:prstGeom prst="rect">
            <a:avLst/>
          </a:prstGeom>
        </p:spPr>
        <p:txBody>
          <a:bodyPr wrap="none">
            <a:spAutoFit/>
          </a:bodyPr>
          <a:lstStyle/>
          <a:p>
            <a:r>
              <a:rPr lang="en-US" sz="3200" dirty="0" smtClean="0">
                <a:solidFill>
                  <a:schemeClr val="bg1"/>
                </a:solidFill>
                <a:latin typeface="Helvetica"/>
                <a:cs typeface="Helvetica"/>
              </a:rPr>
              <a:t>April 2017</a:t>
            </a:r>
            <a:endParaRPr lang="en-US" sz="3200" dirty="0">
              <a:latin typeface="Helvetica"/>
              <a:cs typeface="Helvetica"/>
            </a:endParaRPr>
          </a:p>
        </p:txBody>
      </p:sp>
      <p:cxnSp>
        <p:nvCxnSpPr>
          <p:cNvPr id="7" name="Straight Arrow Connector 6"/>
          <p:cNvCxnSpPr/>
          <p:nvPr/>
        </p:nvCxnSpPr>
        <p:spPr>
          <a:xfrm flipH="1">
            <a:off x="7056666" y="2819424"/>
            <a:ext cx="710101" cy="115146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975600" y="2424681"/>
            <a:ext cx="1660198" cy="369332"/>
          </a:xfrm>
          <a:prstGeom prst="rect">
            <a:avLst/>
          </a:prstGeom>
          <a:solidFill>
            <a:schemeClr val="bg1"/>
          </a:solidFill>
        </p:spPr>
        <p:txBody>
          <a:bodyPr wrap="none" rtlCol="0">
            <a:spAutoFit/>
          </a:bodyPr>
          <a:lstStyle/>
          <a:p>
            <a:r>
              <a:rPr lang="en-GB" dirty="0" smtClean="0"/>
              <a:t>Klystron Gallery</a:t>
            </a:r>
            <a:endParaRPr lang="en-GB" dirty="0"/>
          </a:p>
        </p:txBody>
      </p:sp>
      <p:cxnSp>
        <p:nvCxnSpPr>
          <p:cNvPr id="14" name="Straight Arrow Connector 13"/>
          <p:cNvCxnSpPr/>
          <p:nvPr/>
        </p:nvCxnSpPr>
        <p:spPr>
          <a:xfrm flipH="1">
            <a:off x="5529997" y="1938866"/>
            <a:ext cx="859682" cy="14393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618285" y="1552604"/>
            <a:ext cx="1791131" cy="646331"/>
          </a:xfrm>
          <a:prstGeom prst="rect">
            <a:avLst/>
          </a:prstGeom>
          <a:solidFill>
            <a:schemeClr val="bg1"/>
          </a:solidFill>
        </p:spPr>
        <p:txBody>
          <a:bodyPr wrap="none" rtlCol="0">
            <a:spAutoFit/>
          </a:bodyPr>
          <a:lstStyle/>
          <a:p>
            <a:pPr algn="ctr"/>
            <a:r>
              <a:rPr lang="en-GB" dirty="0" err="1" smtClean="0"/>
              <a:t>Cryo</a:t>
            </a:r>
            <a:r>
              <a:rPr lang="en-GB" dirty="0" smtClean="0"/>
              <a:t> Compressor</a:t>
            </a:r>
          </a:p>
          <a:p>
            <a:pPr algn="ctr"/>
            <a:r>
              <a:rPr lang="en-GB" dirty="0"/>
              <a:t>B</a:t>
            </a:r>
            <a:r>
              <a:rPr lang="en-GB" dirty="0" smtClean="0"/>
              <a:t>uilding</a:t>
            </a:r>
            <a:endParaRPr lang="en-GB" dirty="0"/>
          </a:p>
        </p:txBody>
      </p:sp>
      <p:cxnSp>
        <p:nvCxnSpPr>
          <p:cNvPr id="19" name="Straight Arrow Connector 18"/>
          <p:cNvCxnSpPr/>
          <p:nvPr/>
        </p:nvCxnSpPr>
        <p:spPr>
          <a:xfrm flipH="1">
            <a:off x="4756644" y="1031740"/>
            <a:ext cx="429841" cy="191466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572518" y="645477"/>
            <a:ext cx="1476238" cy="646331"/>
          </a:xfrm>
          <a:prstGeom prst="rect">
            <a:avLst/>
          </a:prstGeom>
          <a:solidFill>
            <a:schemeClr val="bg1"/>
          </a:solidFill>
        </p:spPr>
        <p:txBody>
          <a:bodyPr wrap="none" rtlCol="0">
            <a:spAutoFit/>
          </a:bodyPr>
          <a:lstStyle/>
          <a:p>
            <a:pPr algn="ctr"/>
            <a:r>
              <a:rPr lang="en-GB" dirty="0" smtClean="0"/>
              <a:t>Central Utility</a:t>
            </a:r>
          </a:p>
          <a:p>
            <a:pPr algn="ctr"/>
            <a:r>
              <a:rPr lang="en-GB" dirty="0"/>
              <a:t>B</a:t>
            </a:r>
            <a:r>
              <a:rPr lang="en-GB" dirty="0" smtClean="0"/>
              <a:t>uilding</a:t>
            </a:r>
            <a:endParaRPr lang="en-GB" dirty="0"/>
          </a:p>
        </p:txBody>
      </p:sp>
      <p:cxnSp>
        <p:nvCxnSpPr>
          <p:cNvPr id="21" name="Straight Arrow Connector 20"/>
          <p:cNvCxnSpPr/>
          <p:nvPr/>
        </p:nvCxnSpPr>
        <p:spPr>
          <a:xfrm>
            <a:off x="3247607" y="568685"/>
            <a:ext cx="1129660" cy="185599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724490" y="182426"/>
            <a:ext cx="1294585" cy="646331"/>
          </a:xfrm>
          <a:prstGeom prst="rect">
            <a:avLst/>
          </a:prstGeom>
          <a:solidFill>
            <a:schemeClr val="bg1"/>
          </a:solidFill>
        </p:spPr>
        <p:txBody>
          <a:bodyPr wrap="none" rtlCol="0">
            <a:spAutoFit/>
          </a:bodyPr>
          <a:lstStyle/>
          <a:p>
            <a:pPr algn="ctr"/>
            <a:r>
              <a:rPr lang="en-GB" dirty="0" smtClean="0"/>
              <a:t>Distribution</a:t>
            </a:r>
          </a:p>
          <a:p>
            <a:pPr algn="ctr"/>
            <a:r>
              <a:rPr lang="en-GB" dirty="0" smtClean="0"/>
              <a:t>Substation</a:t>
            </a:r>
            <a:endParaRPr lang="en-GB" dirty="0"/>
          </a:p>
        </p:txBody>
      </p:sp>
      <p:cxnSp>
        <p:nvCxnSpPr>
          <p:cNvPr id="23" name="Straight Arrow Connector 22"/>
          <p:cNvCxnSpPr/>
          <p:nvPr/>
        </p:nvCxnSpPr>
        <p:spPr>
          <a:xfrm>
            <a:off x="826153" y="753351"/>
            <a:ext cx="215259" cy="190518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62160" y="367112"/>
            <a:ext cx="1176284" cy="646331"/>
          </a:xfrm>
          <a:prstGeom prst="rect">
            <a:avLst/>
          </a:prstGeom>
          <a:solidFill>
            <a:schemeClr val="bg1"/>
          </a:solidFill>
        </p:spPr>
        <p:txBody>
          <a:bodyPr wrap="none" rtlCol="0">
            <a:spAutoFit/>
          </a:bodyPr>
          <a:lstStyle/>
          <a:p>
            <a:pPr algn="ctr"/>
            <a:r>
              <a:rPr lang="en-GB" dirty="0" smtClean="0"/>
              <a:t>Primary</a:t>
            </a:r>
          </a:p>
          <a:p>
            <a:pPr algn="ctr"/>
            <a:r>
              <a:rPr lang="en-GB" dirty="0" smtClean="0"/>
              <a:t>Substation</a:t>
            </a:r>
            <a:endParaRPr lang="en-GB" dirty="0"/>
          </a:p>
        </p:txBody>
      </p:sp>
      <p:cxnSp>
        <p:nvCxnSpPr>
          <p:cNvPr id="27" name="Straight Arrow Connector 26"/>
          <p:cNvCxnSpPr>
            <a:stCxn id="28" idx="0"/>
          </p:cNvCxnSpPr>
          <p:nvPr/>
        </p:nvCxnSpPr>
        <p:spPr>
          <a:xfrm flipV="1">
            <a:off x="3357280" y="4343425"/>
            <a:ext cx="156394" cy="8954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831334" y="5238841"/>
            <a:ext cx="1051891" cy="646331"/>
          </a:xfrm>
          <a:prstGeom prst="rect">
            <a:avLst/>
          </a:prstGeom>
          <a:solidFill>
            <a:schemeClr val="bg1"/>
          </a:solidFill>
        </p:spPr>
        <p:txBody>
          <a:bodyPr wrap="none" rtlCol="0">
            <a:spAutoFit/>
          </a:bodyPr>
          <a:lstStyle/>
          <a:p>
            <a:pPr algn="ctr"/>
            <a:r>
              <a:rPr lang="en-GB" dirty="0" smtClean="0"/>
              <a:t>Target</a:t>
            </a:r>
          </a:p>
          <a:p>
            <a:pPr algn="ctr"/>
            <a:r>
              <a:rPr lang="en-GB" dirty="0" smtClean="0"/>
              <a:t>Monolith</a:t>
            </a:r>
            <a:endParaRPr lang="en-GB" dirty="0"/>
          </a:p>
        </p:txBody>
      </p:sp>
      <p:cxnSp>
        <p:nvCxnSpPr>
          <p:cNvPr id="31" name="Straight Arrow Connector 30"/>
          <p:cNvCxnSpPr/>
          <p:nvPr/>
        </p:nvCxnSpPr>
        <p:spPr>
          <a:xfrm>
            <a:off x="2336643" y="2148132"/>
            <a:ext cx="134449" cy="7982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841945" y="1496687"/>
            <a:ext cx="989374" cy="646331"/>
          </a:xfrm>
          <a:prstGeom prst="rect">
            <a:avLst/>
          </a:prstGeom>
          <a:solidFill>
            <a:schemeClr val="bg1"/>
          </a:solidFill>
        </p:spPr>
        <p:txBody>
          <a:bodyPr wrap="none" rtlCol="0">
            <a:spAutoFit/>
          </a:bodyPr>
          <a:lstStyle/>
          <a:p>
            <a:pPr algn="ctr"/>
            <a:r>
              <a:rPr lang="en-GB" dirty="0" smtClean="0"/>
              <a:t>Exp. Hall</a:t>
            </a:r>
          </a:p>
          <a:p>
            <a:pPr algn="ctr"/>
            <a:r>
              <a:rPr lang="en-GB" dirty="0" smtClean="0"/>
              <a:t>E01</a:t>
            </a:r>
            <a:endParaRPr lang="en-GB" dirty="0"/>
          </a:p>
        </p:txBody>
      </p:sp>
      <p:sp>
        <p:nvSpPr>
          <p:cNvPr id="36" name="Oval 35"/>
          <p:cNvSpPr/>
          <p:nvPr/>
        </p:nvSpPr>
        <p:spPr>
          <a:xfrm rot="19151101">
            <a:off x="1890113" y="2972605"/>
            <a:ext cx="1241007" cy="431800"/>
          </a:xfrm>
          <a:prstGeom prst="ellipse">
            <a:avLst/>
          </a:prstGeom>
          <a:gradFill>
            <a:gsLst>
              <a:gs pos="0">
                <a:schemeClr val="accent1">
                  <a:tint val="100000"/>
                  <a:shade val="100000"/>
                  <a:satMod val="130000"/>
                  <a:alpha val="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9" name="Straight Arrow Connector 38"/>
          <p:cNvCxnSpPr/>
          <p:nvPr/>
        </p:nvCxnSpPr>
        <p:spPr>
          <a:xfrm flipV="1">
            <a:off x="1703069" y="4343426"/>
            <a:ext cx="1265199" cy="89541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321723" y="5246690"/>
            <a:ext cx="762709" cy="646331"/>
          </a:xfrm>
          <a:prstGeom prst="rect">
            <a:avLst/>
          </a:prstGeom>
          <a:solidFill>
            <a:schemeClr val="bg1"/>
          </a:solidFill>
        </p:spPr>
        <p:txBody>
          <a:bodyPr wrap="none" rtlCol="0">
            <a:spAutoFit/>
          </a:bodyPr>
          <a:lstStyle/>
          <a:p>
            <a:pPr algn="ctr"/>
            <a:r>
              <a:rPr lang="en-GB" dirty="0" smtClean="0"/>
              <a:t>Active</a:t>
            </a:r>
          </a:p>
          <a:p>
            <a:pPr algn="ctr"/>
            <a:r>
              <a:rPr lang="en-GB" dirty="0" smtClean="0"/>
              <a:t>Cells</a:t>
            </a:r>
            <a:endParaRPr lang="en-GB" dirty="0"/>
          </a:p>
        </p:txBody>
      </p:sp>
      <p:cxnSp>
        <p:nvCxnSpPr>
          <p:cNvPr id="43" name="Straight Arrow Connector 42"/>
          <p:cNvCxnSpPr>
            <a:stCxn id="44" idx="0"/>
          </p:cNvCxnSpPr>
          <p:nvPr/>
        </p:nvCxnSpPr>
        <p:spPr>
          <a:xfrm flipV="1">
            <a:off x="8462007" y="3903157"/>
            <a:ext cx="294168" cy="88797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7914934" y="4791133"/>
            <a:ext cx="1094146" cy="646331"/>
          </a:xfrm>
          <a:prstGeom prst="rect">
            <a:avLst/>
          </a:prstGeom>
          <a:solidFill>
            <a:schemeClr val="bg1"/>
          </a:solidFill>
        </p:spPr>
        <p:txBody>
          <a:bodyPr wrap="none" rtlCol="0">
            <a:spAutoFit/>
          </a:bodyPr>
          <a:lstStyle/>
          <a:p>
            <a:r>
              <a:rPr lang="en-GB" dirty="0" smtClean="0"/>
              <a:t>Front End</a:t>
            </a:r>
          </a:p>
          <a:p>
            <a:r>
              <a:rPr lang="en-GB" dirty="0" smtClean="0"/>
              <a:t>Building</a:t>
            </a:r>
            <a:endParaRPr lang="en-GB" dirty="0"/>
          </a:p>
        </p:txBody>
      </p:sp>
      <p:cxnSp>
        <p:nvCxnSpPr>
          <p:cNvPr id="49" name="Straight Arrow Connector 48"/>
          <p:cNvCxnSpPr>
            <a:stCxn id="50" idx="0"/>
          </p:cNvCxnSpPr>
          <p:nvPr/>
        </p:nvCxnSpPr>
        <p:spPr>
          <a:xfrm flipH="1" flipV="1">
            <a:off x="5530000" y="4436557"/>
            <a:ext cx="859678" cy="7900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5735236" y="5226655"/>
            <a:ext cx="1308884" cy="646331"/>
          </a:xfrm>
          <a:prstGeom prst="rect">
            <a:avLst/>
          </a:prstGeom>
          <a:solidFill>
            <a:schemeClr val="bg1"/>
          </a:solidFill>
        </p:spPr>
        <p:txBody>
          <a:bodyPr wrap="none" rtlCol="0">
            <a:spAutoFit/>
          </a:bodyPr>
          <a:lstStyle/>
          <a:p>
            <a:r>
              <a:rPr lang="en-GB" dirty="0" smtClean="0"/>
              <a:t>High Energy</a:t>
            </a:r>
          </a:p>
          <a:p>
            <a:r>
              <a:rPr lang="en-GB" dirty="0" smtClean="0"/>
              <a:t>Loading Bay</a:t>
            </a:r>
            <a:endParaRPr lang="en-GB" dirty="0"/>
          </a:p>
        </p:txBody>
      </p:sp>
      <p:pic>
        <p:nvPicPr>
          <p:cNvPr id="53" name="Bildobjekt 7"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334" y="260651"/>
            <a:ext cx="1440160" cy="886060"/>
          </a:xfrm>
          <a:prstGeom prst="rect">
            <a:avLst/>
          </a:prstGeom>
        </p:spPr>
      </p:pic>
    </p:spTree>
    <p:extLst>
      <p:ext uri="{BB962C8B-B14F-4D97-AF65-F5344CB8AC3E}">
        <p14:creationId xmlns:p14="http://schemas.microsoft.com/office/powerpoint/2010/main" val="80462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107046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54470"/>
            <a:ext cx="5256000" cy="3503530"/>
          </a:xfrm>
          <a:prstGeom prst="rect">
            <a:avLst/>
          </a:prstGeom>
        </p:spPr>
      </p:pic>
      <p:sp>
        <p:nvSpPr>
          <p:cNvPr id="2" name="Title 1"/>
          <p:cNvSpPr>
            <a:spLocks noGrp="1"/>
          </p:cNvSpPr>
          <p:nvPr>
            <p:ph type="title"/>
          </p:nvPr>
        </p:nvSpPr>
        <p:spPr/>
        <p:txBody>
          <a:bodyPr/>
          <a:lstStyle/>
          <a:p>
            <a:r>
              <a:rPr lang="en-US" dirty="0" smtClean="0"/>
              <a:t>Tunnel</a:t>
            </a:r>
            <a:endParaRPr lang="en-US" dirty="0"/>
          </a:p>
        </p:txBody>
      </p:sp>
      <p:pic>
        <p:nvPicPr>
          <p:cNvPr id="5" name="Content Placeholder 4" descr="P1070460.JPG"/>
          <p:cNvPicPr>
            <a:picLocks noGrp="1" noChangeAspect="1"/>
          </p:cNvPicPr>
          <p:nvPr>
            <p:ph idx="1"/>
          </p:nvPr>
        </p:nvPicPr>
        <p:blipFill>
          <a:blip r:embed="rId4" cstate="print">
            <a:extLst>
              <a:ext uri="{28A0092B-C50C-407E-A947-70E740481C1C}">
                <a14:useLocalDpi xmlns:a14="http://schemas.microsoft.com/office/drawing/2010/main" val="0"/>
              </a:ext>
            </a:extLst>
          </a:blip>
          <a:srcRect l="1743" r="1743"/>
          <a:stretch>
            <a:fillRect/>
          </a:stretch>
        </p:blipFill>
        <p:spPr>
          <a:xfrm>
            <a:off x="3907270" y="1196752"/>
            <a:ext cx="5236730" cy="2880000"/>
          </a:xfrm>
        </p:spPr>
      </p:pic>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12</a:t>
            </a:fld>
            <a:endParaRPr lang="sv-SE" dirty="0">
              <a:solidFill>
                <a:prstClr val="black">
                  <a:tint val="75000"/>
                </a:prstClr>
              </a:solidFill>
            </a:endParaRPr>
          </a:p>
        </p:txBody>
      </p:sp>
      <p:sp>
        <p:nvSpPr>
          <p:cNvPr id="7" name="TextBox 6"/>
          <p:cNvSpPr txBox="1"/>
          <p:nvPr/>
        </p:nvSpPr>
        <p:spPr>
          <a:xfrm>
            <a:off x="1458998" y="2021607"/>
            <a:ext cx="2448272" cy="369332"/>
          </a:xfrm>
          <a:prstGeom prst="rect">
            <a:avLst/>
          </a:prstGeom>
          <a:noFill/>
        </p:spPr>
        <p:txBody>
          <a:bodyPr wrap="square" rtlCol="0">
            <a:spAutoFit/>
          </a:bodyPr>
          <a:lstStyle/>
          <a:p>
            <a:pPr defTabSz="914400"/>
            <a:r>
              <a:rPr lang="en-US" dirty="0" smtClean="0">
                <a:solidFill>
                  <a:prstClr val="black"/>
                </a:solidFill>
              </a:rPr>
              <a:t>Tunnel, view from HEBT</a:t>
            </a:r>
            <a:endParaRPr lang="en-US" dirty="0">
              <a:solidFill>
                <a:prstClr val="black"/>
              </a:solidFill>
            </a:endParaRPr>
          </a:p>
        </p:txBody>
      </p:sp>
      <p:sp>
        <p:nvSpPr>
          <p:cNvPr id="8" name="TextBox 7"/>
          <p:cNvSpPr txBox="1"/>
          <p:nvPr/>
        </p:nvSpPr>
        <p:spPr>
          <a:xfrm>
            <a:off x="5256000" y="5301208"/>
            <a:ext cx="2448272" cy="369332"/>
          </a:xfrm>
          <a:prstGeom prst="rect">
            <a:avLst/>
          </a:prstGeom>
          <a:noFill/>
        </p:spPr>
        <p:txBody>
          <a:bodyPr wrap="square" rtlCol="0">
            <a:spAutoFit/>
          </a:bodyPr>
          <a:lstStyle/>
          <a:p>
            <a:pPr defTabSz="914400"/>
            <a:r>
              <a:rPr lang="en-US" dirty="0" smtClean="0">
                <a:solidFill>
                  <a:prstClr val="black"/>
                </a:solidFill>
              </a:rPr>
              <a:t>Front End Building</a:t>
            </a:r>
            <a:endParaRPr lang="en-US" dirty="0">
              <a:solidFill>
                <a:prstClr val="black"/>
              </a:solidFill>
            </a:endParaRPr>
          </a:p>
        </p:txBody>
      </p:sp>
      <p:pic>
        <p:nvPicPr>
          <p:cNvPr id="3" name="Picture 2"/>
          <p:cNvPicPr>
            <a:picLocks noChangeAspect="1"/>
          </p:cNvPicPr>
          <p:nvPr/>
        </p:nvPicPr>
        <p:blipFill>
          <a:blip r:embed="rId5"/>
          <a:stretch>
            <a:fillRect/>
          </a:stretch>
        </p:blipFill>
        <p:spPr>
          <a:xfrm>
            <a:off x="4572000" y="89381"/>
            <a:ext cx="4475681" cy="3292250"/>
          </a:xfrm>
          <a:prstGeom prst="rect">
            <a:avLst/>
          </a:prstGeom>
        </p:spPr>
      </p:pic>
      <p:grpSp>
        <p:nvGrpSpPr>
          <p:cNvPr id="11" name="Group 10"/>
          <p:cNvGrpSpPr/>
          <p:nvPr/>
        </p:nvGrpSpPr>
        <p:grpSpPr>
          <a:xfrm>
            <a:off x="237910" y="3411094"/>
            <a:ext cx="7358426" cy="3317497"/>
            <a:chOff x="237910" y="3411094"/>
            <a:chExt cx="7358426" cy="3317497"/>
          </a:xfrm>
        </p:grpSpPr>
        <p:pic>
          <p:nvPicPr>
            <p:cNvPr id="9" name="Picture 8"/>
            <p:cNvPicPr>
              <a:picLocks noChangeAspect="1"/>
            </p:cNvPicPr>
            <p:nvPr/>
          </p:nvPicPr>
          <p:blipFill>
            <a:blip r:embed="rId6"/>
            <a:stretch>
              <a:fillRect/>
            </a:stretch>
          </p:blipFill>
          <p:spPr>
            <a:xfrm>
              <a:off x="237910" y="3411094"/>
              <a:ext cx="4890448" cy="3317497"/>
            </a:xfrm>
            <a:prstGeom prst="rect">
              <a:avLst/>
            </a:prstGeom>
          </p:spPr>
        </p:pic>
        <p:sp>
          <p:nvSpPr>
            <p:cNvPr id="10" name="TextBox 9"/>
            <p:cNvSpPr txBox="1"/>
            <p:nvPr/>
          </p:nvSpPr>
          <p:spPr>
            <a:xfrm>
              <a:off x="5148064" y="5291916"/>
              <a:ext cx="2448272" cy="369332"/>
            </a:xfrm>
            <a:prstGeom prst="rect">
              <a:avLst/>
            </a:prstGeom>
            <a:solidFill>
              <a:schemeClr val="bg1"/>
            </a:solidFill>
          </p:spPr>
          <p:txBody>
            <a:bodyPr wrap="square" rtlCol="0">
              <a:spAutoFit/>
            </a:bodyPr>
            <a:lstStyle/>
            <a:p>
              <a:pPr defTabSz="914400"/>
              <a:r>
                <a:rPr lang="en-US" smtClean="0">
                  <a:solidFill>
                    <a:prstClr val="black"/>
                  </a:solidFill>
                </a:rPr>
                <a:t>Gallery Building</a:t>
              </a:r>
              <a:endParaRPr lang="en-US" dirty="0">
                <a:solidFill>
                  <a:prstClr val="black"/>
                </a:solidFill>
              </a:endParaRPr>
            </a:p>
          </p:txBody>
        </p:sp>
      </p:grpSp>
    </p:spTree>
    <p:extLst>
      <p:ext uri="{BB962C8B-B14F-4D97-AF65-F5344CB8AC3E}">
        <p14:creationId xmlns:p14="http://schemas.microsoft.com/office/powerpoint/2010/main" val="197357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Cryo</a:t>
            </a:r>
            <a:r>
              <a:rPr lang="en-US" dirty="0" smtClean="0"/>
              <a:t> Compressor Building</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13</a:t>
            </a:fld>
            <a:endParaRPr lang="sv-SE" dirty="0">
              <a:solidFill>
                <a:prstClr val="black">
                  <a:tint val="75000"/>
                </a:prstClr>
              </a:solidFill>
            </a:endParaRPr>
          </a:p>
        </p:txBody>
      </p:sp>
      <p:pic>
        <p:nvPicPr>
          <p:cNvPr id="3" name="Picture 2" descr="P1080001.JPG"/>
          <p:cNvPicPr>
            <a:picLocks noChangeAspect="1"/>
          </p:cNvPicPr>
          <p:nvPr/>
        </p:nvPicPr>
        <p:blipFill rotWithShape="1">
          <a:blip r:embed="rId2" cstate="print">
            <a:extLst>
              <a:ext uri="{28A0092B-C50C-407E-A947-70E740481C1C}">
                <a14:useLocalDpi xmlns:a14="http://schemas.microsoft.com/office/drawing/2010/main" val="0"/>
              </a:ext>
            </a:extLst>
          </a:blip>
          <a:srcRect l="1815"/>
          <a:stretch/>
        </p:blipFill>
        <p:spPr>
          <a:xfrm>
            <a:off x="0" y="1417638"/>
            <a:ext cx="9144000" cy="5428505"/>
          </a:xfrm>
          <a:prstGeom prst="rect">
            <a:avLst/>
          </a:prstGeom>
        </p:spPr>
      </p:pic>
      <p:pic>
        <p:nvPicPr>
          <p:cNvPr id="5" name="Picture 4"/>
          <p:cNvPicPr>
            <a:picLocks noChangeAspect="1"/>
          </p:cNvPicPr>
          <p:nvPr/>
        </p:nvPicPr>
        <p:blipFill>
          <a:blip r:embed="rId3"/>
          <a:stretch>
            <a:fillRect/>
          </a:stretch>
        </p:blipFill>
        <p:spPr>
          <a:xfrm>
            <a:off x="1835696" y="1543050"/>
            <a:ext cx="6400800" cy="4813300"/>
          </a:xfrm>
          <a:prstGeom prst="rect">
            <a:avLst/>
          </a:prstGeom>
        </p:spPr>
      </p:pic>
    </p:spTree>
    <p:extLst>
      <p:ext uri="{BB962C8B-B14F-4D97-AF65-F5344CB8AC3E}">
        <p14:creationId xmlns:p14="http://schemas.microsoft.com/office/powerpoint/2010/main" val="196241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0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770015" cy="6858000"/>
          </a:xfrm>
          <a:prstGeom prst="rect">
            <a:avLst/>
          </a:prstGeom>
        </p:spPr>
      </p:pic>
      <p:sp>
        <p:nvSpPr>
          <p:cNvPr id="2" name="Title 1"/>
          <p:cNvSpPr>
            <a:spLocks noGrp="1"/>
          </p:cNvSpPr>
          <p:nvPr>
            <p:ph type="title"/>
          </p:nvPr>
        </p:nvSpPr>
        <p:spPr>
          <a:xfrm>
            <a:off x="35496" y="19348"/>
            <a:ext cx="4906888" cy="1143000"/>
          </a:xfrm>
          <a:solidFill>
            <a:schemeClr val="bg1">
              <a:alpha val="49000"/>
            </a:schemeClr>
          </a:solidFill>
          <a:effectLst>
            <a:glow rad="101600">
              <a:schemeClr val="bg1">
                <a:alpha val="75000"/>
              </a:schemeClr>
            </a:glow>
          </a:effectLst>
        </p:spPr>
        <p:txBody>
          <a:bodyPr/>
          <a:lstStyle/>
          <a:p>
            <a:r>
              <a:rPr lang="en-US" b="1" dirty="0" smtClean="0">
                <a:solidFill>
                  <a:srgbClr val="000000"/>
                </a:solidFill>
              </a:rPr>
              <a:t>Target</a:t>
            </a:r>
            <a:br>
              <a:rPr lang="en-US" b="1" dirty="0" smtClean="0">
                <a:solidFill>
                  <a:srgbClr val="000000"/>
                </a:solidFill>
              </a:rPr>
            </a:br>
            <a:r>
              <a:rPr lang="en-US" dirty="0" smtClean="0">
                <a:solidFill>
                  <a:srgbClr val="000000"/>
                </a:solidFill>
              </a:rPr>
              <a:t>Monolith &amp; Active Cells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14</a:t>
            </a:fld>
            <a:endParaRPr lang="sv-SE" dirty="0"/>
          </a:p>
        </p:txBody>
      </p:sp>
      <p:pic>
        <p:nvPicPr>
          <p:cNvPr id="5" name="Picture 4" descr="D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5815" y="0"/>
            <a:ext cx="4288185" cy="6858000"/>
          </a:xfrm>
          <a:prstGeom prst="rect">
            <a:avLst/>
          </a:prstGeom>
        </p:spPr>
      </p:pic>
      <p:pic>
        <p:nvPicPr>
          <p:cNvPr id="3" name="Picture 2"/>
          <p:cNvPicPr>
            <a:picLocks noChangeAspect="1"/>
          </p:cNvPicPr>
          <p:nvPr/>
        </p:nvPicPr>
        <p:blipFill>
          <a:blip r:embed="rId4"/>
          <a:stretch>
            <a:fillRect/>
          </a:stretch>
        </p:blipFill>
        <p:spPr>
          <a:xfrm>
            <a:off x="-9699" y="4694738"/>
            <a:ext cx="9144000" cy="2163262"/>
          </a:xfrm>
          <a:prstGeom prst="rect">
            <a:avLst/>
          </a:prstGeom>
        </p:spPr>
      </p:pic>
    </p:spTree>
    <p:extLst>
      <p:ext uri="{BB962C8B-B14F-4D97-AF65-F5344CB8AC3E}">
        <p14:creationId xmlns:p14="http://schemas.microsoft.com/office/powerpoint/2010/main" val="127112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normAutofit/>
          </a:bodyPr>
          <a:lstStyle/>
          <a:p>
            <a:r>
              <a:rPr lang="en-US" sz="2800" b="1" dirty="0" smtClean="0">
                <a:ea typeface="ＭＳ Ｐゴシック" charset="0"/>
              </a:rPr>
              <a:t>Outline</a:t>
            </a:r>
            <a:endParaRPr lang="en-US" sz="2800" b="1" dirty="0">
              <a:ea typeface="ＭＳ Ｐゴシック" charset="0"/>
            </a:endParaRPr>
          </a:p>
        </p:txBody>
      </p:sp>
      <p:sp>
        <p:nvSpPr>
          <p:cNvPr id="5" name="Slide Number Placeholder 4"/>
          <p:cNvSpPr>
            <a:spLocks noGrp="1"/>
          </p:cNvSpPr>
          <p:nvPr>
            <p:ph type="sldNum" sz="quarter" idx="11"/>
          </p:nvPr>
        </p:nvSpPr>
        <p:spPr/>
        <p:txBody>
          <a:bodyPr/>
          <a:lstStyle/>
          <a:p>
            <a:pPr>
              <a:defRPr/>
            </a:pPr>
            <a:fld id="{DC96F4C0-779D-5547-8F04-508094CC741E}" type="slidenum">
              <a:rPr lang="en-GB" smtClean="0"/>
              <a:pPr>
                <a:defRPr/>
              </a:pPr>
              <a:t>15</a:t>
            </a:fld>
            <a:endParaRPr lang="en-GB" dirty="0"/>
          </a:p>
        </p:txBody>
      </p:sp>
      <p:sp>
        <p:nvSpPr>
          <p:cNvPr id="2" name="Rectangle 1"/>
          <p:cNvSpPr/>
          <p:nvPr/>
        </p:nvSpPr>
        <p:spPr>
          <a:xfrm>
            <a:off x="251520" y="1988840"/>
            <a:ext cx="7848872" cy="2123658"/>
          </a:xfrm>
          <a:prstGeom prst="rect">
            <a:avLst/>
          </a:prstGeom>
        </p:spPr>
        <p:txBody>
          <a:bodyPr wrap="square">
            <a:spAutoFit/>
          </a:bodyPr>
          <a:lstStyle/>
          <a:p>
            <a:pPr marL="342900" lvl="1" indent="-342900">
              <a:lnSpc>
                <a:spcPct val="110000"/>
              </a:lnSpc>
              <a:buFont typeface="Arial"/>
              <a:buChar char="•"/>
              <a:defRPr/>
            </a:pPr>
            <a:r>
              <a:rPr lang="en-US" sz="2000" dirty="0">
                <a:solidFill>
                  <a:srgbClr val="000099"/>
                </a:solidFill>
                <a:latin typeface="Arial"/>
                <a:cs typeface="Arial"/>
              </a:rPr>
              <a:t>Science for society and spallation</a:t>
            </a:r>
          </a:p>
          <a:p>
            <a:pPr marL="342900" indent="-342900">
              <a:lnSpc>
                <a:spcPct val="110000"/>
              </a:lnSpc>
              <a:buFont typeface="Arial"/>
              <a:buChar char="•"/>
              <a:defRPr/>
            </a:pPr>
            <a:endParaRPr lang="en-US" sz="2000" dirty="0">
              <a:solidFill>
                <a:srgbClr val="000099"/>
              </a:solidFill>
              <a:latin typeface="Arial"/>
              <a:cs typeface="Arial"/>
            </a:endParaRPr>
          </a:p>
          <a:p>
            <a:pPr marL="342900" indent="-342900">
              <a:lnSpc>
                <a:spcPct val="110000"/>
              </a:lnSpc>
              <a:buFont typeface="Arial"/>
              <a:buChar char="•"/>
              <a:defRPr/>
            </a:pPr>
            <a:r>
              <a:rPr lang="en-US" sz="2000" dirty="0">
                <a:solidFill>
                  <a:srgbClr val="FF0000"/>
                </a:solidFill>
                <a:latin typeface="Arial"/>
                <a:cs typeface="Arial"/>
              </a:rPr>
              <a:t>ESS </a:t>
            </a:r>
            <a:r>
              <a:rPr lang="en-US" sz="2000" dirty="0" smtClean="0">
                <a:solidFill>
                  <a:srgbClr val="FF0000"/>
                </a:solidFill>
                <a:latin typeface="Arial"/>
                <a:cs typeface="Arial"/>
              </a:rPr>
              <a:t>infrastructure</a:t>
            </a:r>
          </a:p>
          <a:p>
            <a:pPr marL="800100" lvl="1" indent="-342900">
              <a:lnSpc>
                <a:spcPct val="110000"/>
              </a:lnSpc>
              <a:buFont typeface="Arial"/>
              <a:buChar char="•"/>
              <a:defRPr/>
            </a:pPr>
            <a:r>
              <a:rPr lang="en-US" sz="2000" dirty="0" smtClean="0">
                <a:solidFill>
                  <a:srgbClr val="FF0000"/>
                </a:solidFill>
                <a:latin typeface="Arial"/>
                <a:cs typeface="Arial"/>
              </a:rPr>
              <a:t>Instruments</a:t>
            </a:r>
          </a:p>
          <a:p>
            <a:pPr marL="800100" lvl="1" indent="-342900">
              <a:lnSpc>
                <a:spcPct val="110000"/>
              </a:lnSpc>
              <a:buFont typeface="Arial"/>
              <a:buChar char="•"/>
              <a:defRPr/>
            </a:pPr>
            <a:r>
              <a:rPr lang="en-US" sz="2000" dirty="0" smtClean="0">
                <a:solidFill>
                  <a:srgbClr val="000099"/>
                </a:solidFill>
                <a:latin typeface="Arial"/>
                <a:cs typeface="Arial"/>
              </a:rPr>
              <a:t>Target</a:t>
            </a:r>
          </a:p>
          <a:p>
            <a:pPr marL="800100" lvl="1" indent="-342900">
              <a:lnSpc>
                <a:spcPct val="110000"/>
              </a:lnSpc>
              <a:buFont typeface="Arial"/>
              <a:buChar char="•"/>
              <a:defRPr/>
            </a:pPr>
            <a:r>
              <a:rPr lang="en-US" sz="2000" dirty="0" smtClean="0">
                <a:solidFill>
                  <a:srgbClr val="000099"/>
                </a:solidFill>
                <a:latin typeface="Arial"/>
                <a:cs typeface="Arial"/>
              </a:rPr>
              <a:t>Accelerator</a:t>
            </a:r>
            <a:endParaRPr lang="en-US" sz="2000" dirty="0">
              <a:solidFill>
                <a:srgbClr val="000099"/>
              </a:solidFill>
              <a:latin typeface="Arial"/>
              <a:cs typeface="Arial"/>
            </a:endParaRPr>
          </a:p>
        </p:txBody>
      </p:sp>
      <p:pic>
        <p:nvPicPr>
          <p:cNvPr id="6" name="Picture 5"/>
          <p:cNvPicPr>
            <a:picLocks noChangeAspect="1"/>
          </p:cNvPicPr>
          <p:nvPr/>
        </p:nvPicPr>
        <p:blipFill>
          <a:blip r:embed="rId2"/>
          <a:stretch>
            <a:fillRect/>
          </a:stretch>
        </p:blipFill>
        <p:spPr>
          <a:xfrm>
            <a:off x="4950073" y="1646833"/>
            <a:ext cx="3606800" cy="3994150"/>
          </a:xfrm>
          <a:prstGeom prst="rect">
            <a:avLst/>
          </a:prstGeom>
          <a:effectLst>
            <a:outerShdw blurRad="114300" dist="114300" dir="2700000" algn="tl" rotWithShape="0">
              <a:srgbClr val="000000">
                <a:alpha val="43000"/>
              </a:srgbClr>
            </a:outerShdw>
          </a:effectLst>
        </p:spPr>
      </p:pic>
      <p:pic>
        <p:nvPicPr>
          <p:cNvPr id="7" name="Picture 3"/>
          <p:cNvPicPr>
            <a:picLocks noChangeAspect="1" noChangeArrowheads="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rot="20833546">
            <a:off x="5718106" y="2137241"/>
            <a:ext cx="3160712" cy="355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spTree>
    <p:extLst>
      <p:ext uri="{BB962C8B-B14F-4D97-AF65-F5344CB8AC3E}">
        <p14:creationId xmlns:p14="http://schemas.microsoft.com/office/powerpoint/2010/main" val="1677036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166249" y="2799725"/>
            <a:ext cx="5679217" cy="3331634"/>
            <a:chOff x="-313654" y="936515"/>
            <a:chExt cx="9730011" cy="5707980"/>
          </a:xfrm>
        </p:grpSpPr>
        <p:sp>
          <p:nvSpPr>
            <p:cNvPr id="3074" name="AutoShape 2"/>
            <p:cNvSpPr>
              <a:spLocks/>
            </p:cNvSpPr>
            <p:nvPr/>
          </p:nvSpPr>
          <p:spPr bwMode="auto">
            <a:xfrm>
              <a:off x="6138046" y="6152246"/>
              <a:ext cx="2822897" cy="4922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24721" tIns="24721" rIns="24721" bIns="24721"/>
            <a:lstStyle/>
            <a:p>
              <a:pPr algn="r" defTabSz="316062" fontAlgn="base" hangingPunct="0">
                <a:lnSpc>
                  <a:spcPct val="130000"/>
                </a:lnSpc>
                <a:spcBef>
                  <a:spcPct val="0"/>
                </a:spcBef>
                <a:spcAft>
                  <a:spcPct val="0"/>
                </a:spcAft>
                <a:buClr>
                  <a:srgbClr val="FFFFFF"/>
                </a:buClr>
                <a:defRPr/>
              </a:pPr>
              <a:r>
                <a:rPr lang="en-US" sz="1015">
                  <a:solidFill>
                    <a:srgbClr val="FFFFFF"/>
                  </a:solidFill>
                  <a:latin typeface="+mj-lt"/>
                  <a:ea typeface="ＭＳ Ｐゴシック" charset="0"/>
                  <a:cs typeface="Arial" charset="0"/>
                  <a:sym typeface="Arial" charset="0"/>
                </a:rPr>
                <a:t>2013-10-11</a:t>
              </a:r>
              <a:endParaRPr lang="en-US" sz="1385">
                <a:solidFill>
                  <a:srgbClr val="000000"/>
                </a:solidFill>
                <a:latin typeface="+mj-lt"/>
                <a:ea typeface="ＭＳ Ｐゴシック" charset="0"/>
                <a:cs typeface="Arial" charset="0"/>
                <a:sym typeface="Arial" charset="0"/>
              </a:endParaRPr>
            </a:p>
            <a:p>
              <a:pPr algn="r" defTabSz="316062" fontAlgn="base" hangingPunct="0">
                <a:lnSpc>
                  <a:spcPct val="130000"/>
                </a:lnSpc>
                <a:spcBef>
                  <a:spcPct val="0"/>
                </a:spcBef>
                <a:spcAft>
                  <a:spcPct val="0"/>
                </a:spcAft>
                <a:buClr>
                  <a:srgbClr val="FFFFFF"/>
                </a:buClr>
                <a:defRPr/>
              </a:pPr>
              <a:r>
                <a:rPr lang="en-US" sz="1015">
                  <a:solidFill>
                    <a:srgbClr val="FFFFFF"/>
                  </a:solidFill>
                  <a:latin typeface="+mj-lt"/>
                  <a:ea typeface="ＭＳ Ｐゴシック" charset="0"/>
                  <a:cs typeface="Arial" charset="0"/>
                  <a:sym typeface="Arial" charset="0"/>
                </a:rPr>
                <a:t>STC16 Agenda Item 9</a:t>
              </a:r>
              <a:endParaRPr lang="en-US" sz="2308">
                <a:solidFill>
                  <a:srgbClr val="000000"/>
                </a:solidFill>
                <a:latin typeface="+mj-lt"/>
                <a:ea typeface="ＭＳ Ｐゴシック" charset="0"/>
                <a:cs typeface="Helvetica Light" charset="0"/>
                <a:sym typeface="Helvetica Light" charset="0"/>
              </a:endParaRPr>
            </a:p>
          </p:txBody>
        </p:sp>
        <p:grpSp>
          <p:nvGrpSpPr>
            <p:cNvPr id="3076" name="Group 6"/>
            <p:cNvGrpSpPr>
              <a:grpSpLocks/>
            </p:cNvGrpSpPr>
            <p:nvPr/>
          </p:nvGrpSpPr>
          <p:grpSpPr bwMode="auto">
            <a:xfrm>
              <a:off x="233078" y="2978859"/>
              <a:ext cx="2125479" cy="2138657"/>
              <a:chOff x="-362744" y="438588"/>
              <a:chExt cx="3021755" cy="3041467"/>
            </a:xfrm>
          </p:grpSpPr>
          <p:pic>
            <p:nvPicPr>
              <p:cNvPr id="4" name="Picture 7" descr="pasted-imag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18623511">
                <a:off x="237711" y="1058755"/>
                <a:ext cx="3041467" cy="1801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 name="AutoShape 8"/>
              <p:cNvSpPr>
                <a:spLocks/>
              </p:cNvSpPr>
              <p:nvPr/>
            </p:nvSpPr>
            <p:spPr bwMode="auto">
              <a:xfrm rot="18904708">
                <a:off x="-362744" y="498036"/>
                <a:ext cx="1438923" cy="5027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60021" tIns="60021" rIns="60021" bIns="60021" anchor="ctr"/>
              <a:lstStyle/>
              <a:p>
                <a:pPr algn="ctr" defTabSz="378862" fontAlgn="base" hangingPunct="0">
                  <a:spcBef>
                    <a:spcPct val="0"/>
                  </a:spcBef>
                  <a:spcAft>
                    <a:spcPct val="0"/>
                  </a:spcAft>
                  <a:defRPr/>
                </a:pPr>
                <a:r>
                  <a:rPr lang="en-US" sz="738" b="1" dirty="0">
                    <a:solidFill>
                      <a:srgbClr val="91A9C5"/>
                    </a:solidFill>
                    <a:latin typeface="+mj-lt"/>
                    <a:ea typeface="ＭＳ Ｐゴシック" charset="0"/>
                    <a:cs typeface="Calibri"/>
                    <a:sym typeface="Helvetica" charset="0"/>
                  </a:rPr>
                  <a:t>Quantum</a:t>
                </a:r>
                <a:r>
                  <a:rPr lang="en-US" sz="1015" b="1" dirty="0">
                    <a:solidFill>
                      <a:srgbClr val="91A9C5"/>
                    </a:solidFill>
                    <a:latin typeface="+mj-lt"/>
                    <a:ea typeface="ＭＳ Ｐゴシック" charset="0"/>
                    <a:cs typeface="Calibri"/>
                    <a:sym typeface="Helvetica" charset="0"/>
                  </a:rPr>
                  <a:t> </a:t>
                </a:r>
                <a:r>
                  <a:rPr lang="en-US" sz="738" b="1" dirty="0">
                    <a:solidFill>
                      <a:srgbClr val="91A9C5"/>
                    </a:solidFill>
                    <a:latin typeface="+mj-lt"/>
                    <a:ea typeface="ＭＳ Ｐゴシック" charset="0"/>
                    <a:cs typeface="Calibri"/>
                    <a:sym typeface="Helvetica" charset="0"/>
                  </a:rPr>
                  <a:t>Enzymology</a:t>
                </a:r>
                <a:endParaRPr lang="en-US" sz="2308" dirty="0">
                  <a:solidFill>
                    <a:srgbClr val="000000"/>
                  </a:solidFill>
                  <a:latin typeface="+mj-lt"/>
                  <a:ea typeface="ＭＳ Ｐゴシック" charset="0"/>
                  <a:cs typeface="Helvetica Light" charset="0"/>
                  <a:sym typeface="Helvetica Light" charset="0"/>
                </a:endParaRPr>
              </a:p>
            </p:txBody>
          </p:sp>
          <p:sp>
            <p:nvSpPr>
              <p:cNvPr id="6" name="AutoShape 9"/>
              <p:cNvSpPr>
                <a:spLocks/>
              </p:cNvSpPr>
              <p:nvPr/>
            </p:nvSpPr>
            <p:spPr bwMode="auto">
              <a:xfrm rot="18900000">
                <a:off x="242025" y="944179"/>
                <a:ext cx="1273728" cy="5514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60021" tIns="60021" rIns="60021" bIns="60021" anchor="ctr"/>
              <a:lstStyle/>
              <a:p>
                <a:pPr algn="ctr" defTabSz="378862" fontAlgn="base" hangingPunct="0">
                  <a:spcBef>
                    <a:spcPct val="0"/>
                  </a:spcBef>
                  <a:spcAft>
                    <a:spcPct val="0"/>
                  </a:spcAft>
                  <a:defRPr/>
                </a:pPr>
                <a:r>
                  <a:rPr lang="en-US" sz="738" b="1" dirty="0">
                    <a:solidFill>
                      <a:srgbClr val="91A9C5"/>
                    </a:solidFill>
                    <a:latin typeface="+mj-lt"/>
                    <a:ea typeface="ＭＳ Ｐゴシック" charset="0"/>
                    <a:cs typeface="Calibri"/>
                    <a:sym typeface="Helvetica" charset="0"/>
                  </a:rPr>
                  <a:t>Protein Dynamics</a:t>
                </a:r>
                <a:endParaRPr lang="en-US" sz="1477" dirty="0">
                  <a:solidFill>
                    <a:srgbClr val="000000"/>
                  </a:solidFill>
                  <a:latin typeface="+mj-lt"/>
                  <a:ea typeface="ＭＳ Ｐゴシック" charset="0"/>
                  <a:cs typeface="Helvetica Light" charset="0"/>
                  <a:sym typeface="Helvetica Light" charset="0"/>
                </a:endParaRPr>
              </a:p>
            </p:txBody>
          </p:sp>
        </p:grpSp>
        <p:grpSp>
          <p:nvGrpSpPr>
            <p:cNvPr id="3077" name="Group 10"/>
            <p:cNvGrpSpPr>
              <a:grpSpLocks/>
            </p:cNvGrpSpPr>
            <p:nvPr/>
          </p:nvGrpSpPr>
          <p:grpSpPr bwMode="auto">
            <a:xfrm>
              <a:off x="864180" y="1497751"/>
              <a:ext cx="1871657" cy="2386358"/>
              <a:chOff x="121907" y="330301"/>
              <a:chExt cx="2662194" cy="3392890"/>
            </a:xfrm>
          </p:grpSpPr>
          <p:pic>
            <p:nvPicPr>
              <p:cNvPr id="7" name="Picture 11" descr="image78.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14156951">
                <a:off x="620719" y="1559810"/>
                <a:ext cx="2966131" cy="13606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84" name="AutoShape 12"/>
              <p:cNvSpPr>
                <a:spLocks/>
              </p:cNvSpPr>
              <p:nvPr/>
            </p:nvSpPr>
            <p:spPr bwMode="auto">
              <a:xfrm rot="19584575">
                <a:off x="121907" y="330301"/>
                <a:ext cx="1932193" cy="561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60021" tIns="60021" rIns="60021" bIns="60021" anchor="ctr"/>
              <a:lstStyle/>
              <a:p>
                <a:pPr algn="ctr" defTabSz="378862" fontAlgn="base" hangingPunct="0">
                  <a:spcBef>
                    <a:spcPct val="0"/>
                  </a:spcBef>
                  <a:spcAft>
                    <a:spcPct val="0"/>
                  </a:spcAft>
                  <a:defRPr/>
                </a:pPr>
                <a:r>
                  <a:rPr lang="en-US" sz="738" b="1" dirty="0">
                    <a:solidFill>
                      <a:srgbClr val="91A9C5"/>
                    </a:solidFill>
                    <a:latin typeface="+mj-lt"/>
                    <a:ea typeface="ＭＳ Ｐゴシック" charset="0"/>
                    <a:cs typeface="Calibri"/>
                    <a:sym typeface="Helvetica" charset="0"/>
                  </a:rPr>
                  <a:t>Multi-scale structure</a:t>
                </a:r>
              </a:p>
              <a:p>
                <a:pPr algn="ctr" defTabSz="378862" fontAlgn="base" hangingPunct="0">
                  <a:spcBef>
                    <a:spcPct val="0"/>
                  </a:spcBef>
                  <a:spcAft>
                    <a:spcPct val="0"/>
                  </a:spcAft>
                  <a:defRPr/>
                </a:pPr>
                <a:r>
                  <a:rPr lang="en-US" sz="738" b="1" dirty="0">
                    <a:solidFill>
                      <a:srgbClr val="91A9C5"/>
                    </a:solidFill>
                    <a:latin typeface="+mj-lt"/>
                    <a:ea typeface="ＭＳ Ｐゴシック" charset="0"/>
                    <a:cs typeface="Calibri"/>
                    <a:sym typeface="Helvetica" charset="0"/>
                  </a:rPr>
                  <a:t>and dynamics</a:t>
                </a:r>
                <a:endParaRPr lang="en-US" sz="1477" dirty="0">
                  <a:solidFill>
                    <a:srgbClr val="000000"/>
                  </a:solidFill>
                  <a:latin typeface="+mj-lt"/>
                  <a:ea typeface="ＭＳ Ｐゴシック" charset="0"/>
                  <a:cs typeface="Helvetica Light" charset="0"/>
                  <a:sym typeface="Helvetica Light" charset="0"/>
                </a:endParaRPr>
              </a:p>
            </p:txBody>
          </p:sp>
        </p:grpSp>
        <p:grpSp>
          <p:nvGrpSpPr>
            <p:cNvPr id="3078" name="Group 13"/>
            <p:cNvGrpSpPr>
              <a:grpSpLocks/>
            </p:cNvGrpSpPr>
            <p:nvPr/>
          </p:nvGrpSpPr>
          <p:grpSpPr bwMode="auto">
            <a:xfrm>
              <a:off x="2336574" y="1389698"/>
              <a:ext cx="1442917" cy="1906162"/>
              <a:chOff x="200967" y="126920"/>
              <a:chExt cx="2052526" cy="2710675"/>
            </a:xfrm>
          </p:grpSpPr>
          <p:pic>
            <p:nvPicPr>
              <p:cNvPr id="3086" name="Picture 14" descr="image84.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20611802">
                <a:off x="921336" y="843923"/>
                <a:ext cx="1055880" cy="10111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87" name="Picture 15" descr="image81.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20646156">
                <a:off x="1299231" y="1883616"/>
                <a:ext cx="954262" cy="9539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88" name="AutoShape 16"/>
              <p:cNvSpPr>
                <a:spLocks/>
              </p:cNvSpPr>
              <p:nvPr/>
            </p:nvSpPr>
            <p:spPr bwMode="auto">
              <a:xfrm rot="20637869">
                <a:off x="200967" y="126920"/>
                <a:ext cx="1951393" cy="5619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60021" tIns="60021" rIns="60021" bIns="60021" anchor="ctr"/>
              <a:lstStyle/>
              <a:p>
                <a:pPr algn="ctr" defTabSz="378862" fontAlgn="base" hangingPunct="0">
                  <a:spcBef>
                    <a:spcPct val="0"/>
                  </a:spcBef>
                  <a:spcAft>
                    <a:spcPct val="0"/>
                  </a:spcAft>
                  <a:defRPr/>
                </a:pPr>
                <a:r>
                  <a:rPr lang="en-US" sz="738" b="1" dirty="0">
                    <a:solidFill>
                      <a:srgbClr val="91A9C5"/>
                    </a:solidFill>
                    <a:latin typeface="+mj-lt"/>
                    <a:ea typeface="ＭＳ Ｐゴシック" charset="0"/>
                    <a:cs typeface="Calibri"/>
                    <a:sym typeface="Helvetica" charset="0"/>
                  </a:rPr>
                  <a:t>Kinetics of Complex </a:t>
                </a:r>
              </a:p>
              <a:p>
                <a:pPr algn="ctr" defTabSz="378862" fontAlgn="base" hangingPunct="0">
                  <a:spcBef>
                    <a:spcPct val="0"/>
                  </a:spcBef>
                  <a:spcAft>
                    <a:spcPct val="0"/>
                  </a:spcAft>
                  <a:defRPr/>
                </a:pPr>
                <a:r>
                  <a:rPr lang="en-US" sz="738" b="1" dirty="0">
                    <a:solidFill>
                      <a:srgbClr val="91A9C5"/>
                    </a:solidFill>
                    <a:latin typeface="+mj-lt"/>
                    <a:ea typeface="ＭＳ Ｐゴシック" charset="0"/>
                    <a:cs typeface="Calibri"/>
                    <a:sym typeface="Helvetica" charset="0"/>
                  </a:rPr>
                  <a:t>micro-fluids</a:t>
                </a:r>
                <a:endParaRPr lang="en-US" sz="1477" dirty="0">
                  <a:solidFill>
                    <a:srgbClr val="000000"/>
                  </a:solidFill>
                  <a:latin typeface="+mj-lt"/>
                  <a:ea typeface="ＭＳ Ｐゴシック" charset="0"/>
                  <a:cs typeface="Helvetica Light" charset="0"/>
                  <a:sym typeface="Helvetica Light" charset="0"/>
                </a:endParaRPr>
              </a:p>
            </p:txBody>
          </p:sp>
        </p:grpSp>
        <p:grpSp>
          <p:nvGrpSpPr>
            <p:cNvPr id="3079" name="Group 17"/>
            <p:cNvGrpSpPr>
              <a:grpSpLocks/>
            </p:cNvGrpSpPr>
            <p:nvPr/>
          </p:nvGrpSpPr>
          <p:grpSpPr bwMode="auto">
            <a:xfrm>
              <a:off x="3824911" y="936515"/>
              <a:ext cx="1492374" cy="2209772"/>
              <a:chOff x="26003" y="-156114"/>
              <a:chExt cx="2122077" cy="3142578"/>
            </a:xfrm>
          </p:grpSpPr>
          <p:pic>
            <p:nvPicPr>
              <p:cNvPr id="3090" name="Picture 18" descr="pasted-image.pdf"/>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25756">
                <a:off x="353455" y="613306"/>
                <a:ext cx="1398316" cy="139690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91" name="Picture 19" descr="pasted-image.pdf"/>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rot="21576883">
                <a:off x="391547" y="2048312"/>
                <a:ext cx="1339591" cy="9381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92" name="AutoShape 20"/>
              <p:cNvSpPr>
                <a:spLocks/>
              </p:cNvSpPr>
              <p:nvPr/>
            </p:nvSpPr>
            <p:spPr bwMode="auto">
              <a:xfrm>
                <a:off x="26003" y="-156114"/>
                <a:ext cx="2122077" cy="561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60021" tIns="60021" rIns="60021" bIns="60021" anchor="ctr"/>
              <a:lstStyle/>
              <a:p>
                <a:pPr algn="ctr" defTabSz="378862" fontAlgn="base" hangingPunct="0">
                  <a:spcBef>
                    <a:spcPct val="0"/>
                  </a:spcBef>
                  <a:spcAft>
                    <a:spcPct val="0"/>
                  </a:spcAft>
                  <a:defRPr/>
                </a:pPr>
                <a:r>
                  <a:rPr lang="en-US" sz="738" b="1" dirty="0">
                    <a:solidFill>
                      <a:srgbClr val="91A9C5"/>
                    </a:solidFill>
                    <a:latin typeface="+mj-lt"/>
                    <a:ea typeface="ＭＳ Ｐゴシック" charset="0"/>
                    <a:cs typeface="Calibri"/>
                    <a:sym typeface="Helvetica" charset="0"/>
                  </a:rPr>
                  <a:t>In Operandi Advanced </a:t>
                </a:r>
              </a:p>
              <a:p>
                <a:pPr algn="ctr" defTabSz="378862" fontAlgn="base" hangingPunct="0">
                  <a:spcBef>
                    <a:spcPct val="0"/>
                  </a:spcBef>
                  <a:spcAft>
                    <a:spcPct val="0"/>
                  </a:spcAft>
                  <a:defRPr/>
                </a:pPr>
                <a:r>
                  <a:rPr lang="en-US" sz="738" b="1" dirty="0">
                    <a:solidFill>
                      <a:srgbClr val="91A9C5"/>
                    </a:solidFill>
                    <a:latin typeface="+mj-lt"/>
                    <a:ea typeface="ＭＳ Ｐゴシック" charset="0"/>
                    <a:cs typeface="Calibri"/>
                    <a:sym typeface="Helvetica" charset="0"/>
                  </a:rPr>
                  <a:t>Energy Devices </a:t>
                </a:r>
                <a:endParaRPr lang="en-US" sz="1477" dirty="0">
                  <a:solidFill>
                    <a:srgbClr val="000000"/>
                  </a:solidFill>
                  <a:latin typeface="+mj-lt"/>
                  <a:ea typeface="ＭＳ Ｐゴシック" charset="0"/>
                  <a:cs typeface="Helvetica Light" charset="0"/>
                  <a:sym typeface="Helvetica Light" charset="0"/>
                </a:endParaRPr>
              </a:p>
            </p:txBody>
          </p:sp>
        </p:grpSp>
        <p:grpSp>
          <p:nvGrpSpPr>
            <p:cNvPr id="3080" name="Group 21"/>
            <p:cNvGrpSpPr>
              <a:grpSpLocks/>
            </p:cNvGrpSpPr>
            <p:nvPr/>
          </p:nvGrpSpPr>
          <p:grpSpPr bwMode="auto">
            <a:xfrm>
              <a:off x="5462738" y="1339046"/>
              <a:ext cx="1301680" cy="2096338"/>
              <a:chOff x="307952" y="191017"/>
              <a:chExt cx="1851148" cy="2980879"/>
            </a:xfrm>
          </p:grpSpPr>
          <p:pic>
            <p:nvPicPr>
              <p:cNvPr id="3094" name="Picture 22" descr="PhysRevLett.109.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rot="17569244">
                <a:off x="-134026" y="1847331"/>
                <a:ext cx="1766543" cy="882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95" name="Picture 23" descr="droppedImage.pdf"/>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rot="1201077">
                <a:off x="500027" y="602234"/>
                <a:ext cx="1444523" cy="93644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96" name="AutoShape 24"/>
              <p:cNvSpPr>
                <a:spLocks/>
              </p:cNvSpPr>
              <p:nvPr/>
            </p:nvSpPr>
            <p:spPr bwMode="auto">
              <a:xfrm rot="1264902">
                <a:off x="937780" y="191017"/>
                <a:ext cx="1221320" cy="3169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60021" tIns="60021" rIns="60021" bIns="60021" anchor="ctr"/>
              <a:lstStyle/>
              <a:p>
                <a:pPr algn="ctr" defTabSz="378862" fontAlgn="base" hangingPunct="0">
                  <a:spcBef>
                    <a:spcPct val="0"/>
                  </a:spcBef>
                  <a:spcAft>
                    <a:spcPct val="0"/>
                  </a:spcAft>
                  <a:defRPr/>
                </a:pPr>
                <a:r>
                  <a:rPr lang="en-US" sz="738" b="1" dirty="0">
                    <a:solidFill>
                      <a:srgbClr val="91A9C5"/>
                    </a:solidFill>
                    <a:latin typeface="+mj-lt"/>
                    <a:ea typeface="ＭＳ Ｐゴシック" charset="0"/>
                    <a:cs typeface="Calibri"/>
                    <a:sym typeface="Helvetica" charset="0"/>
                  </a:rPr>
                  <a:t>Complex Interfaces</a:t>
                </a:r>
                <a:endParaRPr lang="en-US" sz="1477" dirty="0">
                  <a:solidFill>
                    <a:srgbClr val="000000"/>
                  </a:solidFill>
                  <a:latin typeface="+mj-lt"/>
                  <a:ea typeface="ＭＳ Ｐゴシック" charset="0"/>
                  <a:cs typeface="Helvetica Light" charset="0"/>
                  <a:sym typeface="Helvetica Light" charset="0"/>
                </a:endParaRPr>
              </a:p>
            </p:txBody>
          </p:sp>
        </p:grpSp>
        <p:grpSp>
          <p:nvGrpSpPr>
            <p:cNvPr id="3081" name="Group 25"/>
            <p:cNvGrpSpPr>
              <a:grpSpLocks/>
            </p:cNvGrpSpPr>
            <p:nvPr/>
          </p:nvGrpSpPr>
          <p:grpSpPr bwMode="auto">
            <a:xfrm>
              <a:off x="6136928" y="1668312"/>
              <a:ext cx="1934851" cy="1902140"/>
              <a:chOff x="115953" y="182661"/>
              <a:chExt cx="2751203" cy="2705155"/>
            </a:xfrm>
          </p:grpSpPr>
          <p:pic>
            <p:nvPicPr>
              <p:cNvPr id="3098" name="Picture 26" descr="image.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rot="2002646">
                <a:off x="115953" y="2075050"/>
                <a:ext cx="1296711" cy="81276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99" name="Picture 27" descr="image.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rot="1913373">
                <a:off x="719074" y="1074967"/>
                <a:ext cx="1134821" cy="1076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100" name="AutoShape 28"/>
              <p:cNvSpPr>
                <a:spLocks/>
              </p:cNvSpPr>
              <p:nvPr/>
            </p:nvSpPr>
            <p:spPr bwMode="auto">
              <a:xfrm rot="1910656">
                <a:off x="1162546" y="182661"/>
                <a:ext cx="1704610" cy="7778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60021" tIns="60021" rIns="60021" bIns="60021" anchor="ctr"/>
              <a:lstStyle/>
              <a:p>
                <a:pPr algn="ctr" defTabSz="378862" fontAlgn="base" hangingPunct="0">
                  <a:spcBef>
                    <a:spcPct val="0"/>
                  </a:spcBef>
                  <a:spcAft>
                    <a:spcPct val="0"/>
                  </a:spcAft>
                  <a:defRPr/>
                </a:pPr>
                <a:r>
                  <a:rPr lang="en-US" sz="738" b="1" dirty="0">
                    <a:solidFill>
                      <a:srgbClr val="91A9C5"/>
                    </a:solidFill>
                    <a:latin typeface="+mj-lt"/>
                    <a:ea typeface="ＭＳ Ｐゴシック" charset="0"/>
                    <a:cs typeface="Calibri"/>
                    <a:sym typeface="Helvetica" charset="0"/>
                  </a:rPr>
                  <a:t>Charge and spin </a:t>
                </a:r>
              </a:p>
              <a:p>
                <a:pPr algn="ctr" defTabSz="378862" fontAlgn="base" hangingPunct="0">
                  <a:spcBef>
                    <a:spcPct val="0"/>
                  </a:spcBef>
                  <a:spcAft>
                    <a:spcPct val="0"/>
                  </a:spcAft>
                  <a:defRPr/>
                </a:pPr>
                <a:r>
                  <a:rPr lang="en-US" sz="738" b="1" dirty="0">
                    <a:solidFill>
                      <a:srgbClr val="91A9C5"/>
                    </a:solidFill>
                    <a:latin typeface="+mj-lt"/>
                    <a:ea typeface="ＭＳ Ｐゴシック" charset="0"/>
                    <a:cs typeface="Calibri"/>
                    <a:sym typeface="Helvetica" charset="0"/>
                  </a:rPr>
                  <a:t>Transport </a:t>
                </a:r>
              </a:p>
              <a:p>
                <a:pPr algn="ctr" defTabSz="378862" fontAlgn="base" hangingPunct="0">
                  <a:spcBef>
                    <a:spcPct val="0"/>
                  </a:spcBef>
                  <a:spcAft>
                    <a:spcPct val="0"/>
                  </a:spcAft>
                  <a:defRPr/>
                </a:pPr>
                <a:r>
                  <a:rPr lang="en-US" sz="738" b="1" dirty="0">
                    <a:solidFill>
                      <a:srgbClr val="91A9C5"/>
                    </a:solidFill>
                    <a:latin typeface="+mj-lt"/>
                    <a:ea typeface="ＭＳ Ｐゴシック" charset="0"/>
                    <a:cs typeface="Calibri"/>
                    <a:sym typeface="Helvetica" charset="0"/>
                  </a:rPr>
                  <a:t>in Novel Materials </a:t>
                </a:r>
                <a:endParaRPr lang="en-US" sz="1477" dirty="0">
                  <a:solidFill>
                    <a:srgbClr val="000000"/>
                  </a:solidFill>
                  <a:latin typeface="+mj-lt"/>
                  <a:ea typeface="ＭＳ Ｐゴシック" charset="0"/>
                  <a:cs typeface="Helvetica Light" charset="0"/>
                  <a:sym typeface="Helvetica Light" charset="0"/>
                </a:endParaRPr>
              </a:p>
            </p:txBody>
          </p:sp>
        </p:grpSp>
        <p:grpSp>
          <p:nvGrpSpPr>
            <p:cNvPr id="3082" name="Group 29"/>
            <p:cNvGrpSpPr>
              <a:grpSpLocks/>
            </p:cNvGrpSpPr>
            <p:nvPr/>
          </p:nvGrpSpPr>
          <p:grpSpPr bwMode="auto">
            <a:xfrm>
              <a:off x="7089058" y="2471314"/>
              <a:ext cx="2296187" cy="2035633"/>
              <a:chOff x="242876" y="421898"/>
              <a:chExt cx="3265543" cy="2895024"/>
            </a:xfrm>
          </p:grpSpPr>
          <p:pic>
            <p:nvPicPr>
              <p:cNvPr id="3102" name="Picture 30" descr="090903163725-large.pn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rot="19740000">
                <a:off x="242876" y="2008866"/>
                <a:ext cx="1308040" cy="13080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103" name="Picture 31" descr="Monopole.pn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rot="2639156">
                <a:off x="1217556" y="834156"/>
                <a:ext cx="1620762" cy="15826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104" name="AutoShape 32"/>
              <p:cNvSpPr>
                <a:spLocks/>
              </p:cNvSpPr>
              <p:nvPr/>
            </p:nvSpPr>
            <p:spPr bwMode="auto">
              <a:xfrm rot="2519421">
                <a:off x="2270225" y="421898"/>
                <a:ext cx="1238194" cy="5619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60021" tIns="60021" rIns="60021" bIns="60021" anchor="ctr"/>
              <a:lstStyle/>
              <a:p>
                <a:pPr algn="ctr" defTabSz="378862" fontAlgn="base" hangingPunct="0">
                  <a:spcBef>
                    <a:spcPct val="0"/>
                  </a:spcBef>
                  <a:spcAft>
                    <a:spcPct val="0"/>
                  </a:spcAft>
                  <a:defRPr/>
                </a:pPr>
                <a:r>
                  <a:rPr lang="en-US" sz="738" b="1" dirty="0">
                    <a:solidFill>
                      <a:srgbClr val="91A9C5"/>
                    </a:solidFill>
                    <a:latin typeface="+mj-lt"/>
                    <a:ea typeface="ＭＳ Ｐゴシック" charset="0"/>
                    <a:cs typeface="Calibri"/>
                    <a:sym typeface="Helvetica" charset="0"/>
                  </a:rPr>
                  <a:t>New States of Matter</a:t>
                </a:r>
                <a:endParaRPr lang="en-US" sz="1477" dirty="0">
                  <a:solidFill>
                    <a:srgbClr val="000000"/>
                  </a:solidFill>
                  <a:latin typeface="+mj-lt"/>
                  <a:ea typeface="ＭＳ Ｐゴシック" charset="0"/>
                  <a:cs typeface="Helvetica Light" charset="0"/>
                  <a:sym typeface="Helvetica Light" charset="0"/>
                </a:endParaRPr>
              </a:p>
            </p:txBody>
          </p:sp>
        </p:grpSp>
        <p:grpSp>
          <p:nvGrpSpPr>
            <p:cNvPr id="3083" name="Group 33"/>
            <p:cNvGrpSpPr>
              <a:grpSpLocks/>
            </p:cNvGrpSpPr>
            <p:nvPr/>
          </p:nvGrpSpPr>
          <p:grpSpPr bwMode="auto">
            <a:xfrm>
              <a:off x="-313654" y="2818123"/>
              <a:ext cx="9730011" cy="3826372"/>
              <a:chOff x="-422319" y="1499238"/>
              <a:chExt cx="13839636" cy="5441945"/>
            </a:xfrm>
          </p:grpSpPr>
          <p:pic>
            <p:nvPicPr>
              <p:cNvPr id="3106" name="Picture 34" descr="image53-enhanced.jpe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9740000">
                <a:off x="2883191" y="1499238"/>
                <a:ext cx="7233381" cy="52323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107" name="AutoShape 35"/>
              <p:cNvSpPr>
                <a:spLocks/>
              </p:cNvSpPr>
              <p:nvPr/>
            </p:nvSpPr>
            <p:spPr bwMode="auto">
              <a:xfrm>
                <a:off x="4629279" y="6445885"/>
                <a:ext cx="1197437" cy="4952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169" tIns="35169" rIns="35169" bIns="35169"/>
              <a:lstStyle/>
              <a:p>
                <a:pPr algn="r" defTabSz="378862" fontAlgn="base" hangingPunct="0">
                  <a:spcBef>
                    <a:spcPct val="0"/>
                  </a:spcBef>
                  <a:spcAft>
                    <a:spcPct val="0"/>
                  </a:spcAft>
                  <a:buClr>
                    <a:srgbClr val="000000"/>
                  </a:buClr>
                  <a:defRPr/>
                </a:pPr>
                <a:r>
                  <a:rPr lang="en-US" sz="1108" dirty="0">
                    <a:solidFill>
                      <a:srgbClr val="000000"/>
                    </a:solidFill>
                    <a:latin typeface="+mj-lt"/>
                    <a:ea typeface="ＭＳ Ｐゴシック" charset="0"/>
                    <a:cs typeface="Calibri" charset="0"/>
                    <a:sym typeface="Calibri" charset="0"/>
                  </a:rPr>
                  <a:t>1960</a:t>
                </a:r>
                <a:endParaRPr lang="en-US" sz="1846" dirty="0">
                  <a:solidFill>
                    <a:srgbClr val="000000"/>
                  </a:solidFill>
                  <a:latin typeface="+mj-lt"/>
                  <a:ea typeface="ＭＳ Ｐゴシック" charset="0"/>
                  <a:cs typeface="Helvetica Light" charset="0"/>
                  <a:sym typeface="Helvetica Light" charset="0"/>
                </a:endParaRPr>
              </a:p>
            </p:txBody>
          </p:sp>
          <p:sp>
            <p:nvSpPr>
              <p:cNvPr id="3108" name="AutoShape 36"/>
              <p:cNvSpPr>
                <a:spLocks/>
              </p:cNvSpPr>
              <p:nvPr/>
            </p:nvSpPr>
            <p:spPr bwMode="auto">
              <a:xfrm rot="19680000">
                <a:off x="7167839" y="5214613"/>
                <a:ext cx="5250393" cy="406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169" tIns="35169" rIns="35169" bIns="35169"/>
              <a:lstStyle/>
              <a:p>
                <a:pPr defTabSz="367537" fontAlgn="base" hangingPunct="0">
                  <a:spcBef>
                    <a:spcPct val="0"/>
                  </a:spcBef>
                  <a:spcAft>
                    <a:spcPct val="0"/>
                  </a:spcAft>
                  <a:buClr>
                    <a:srgbClr val="000000"/>
                  </a:buClr>
                  <a:defRPr/>
                </a:pPr>
                <a:endParaRPr lang="en-US" sz="2308" dirty="0">
                  <a:solidFill>
                    <a:srgbClr val="000000"/>
                  </a:solidFill>
                  <a:latin typeface="+mj-lt"/>
                  <a:ea typeface="ＭＳ Ｐゴシック" charset="0"/>
                  <a:cs typeface="Helvetica Light" charset="0"/>
                  <a:sym typeface="Helvetica Light" charset="0"/>
                </a:endParaRPr>
              </a:p>
            </p:txBody>
          </p:sp>
          <p:sp>
            <p:nvSpPr>
              <p:cNvPr id="3109" name="AutoShape 37"/>
              <p:cNvSpPr>
                <a:spLocks/>
              </p:cNvSpPr>
              <p:nvPr/>
            </p:nvSpPr>
            <p:spPr bwMode="auto">
              <a:xfrm>
                <a:off x="3945879" y="5948994"/>
                <a:ext cx="1185443" cy="4968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169" tIns="35169" rIns="35169" bIns="35169"/>
              <a:lstStyle/>
              <a:p>
                <a:pPr algn="r" defTabSz="378862" fontAlgn="base" hangingPunct="0">
                  <a:spcBef>
                    <a:spcPct val="0"/>
                  </a:spcBef>
                  <a:spcAft>
                    <a:spcPct val="0"/>
                  </a:spcAft>
                  <a:buClr>
                    <a:srgbClr val="000000"/>
                  </a:buClr>
                  <a:defRPr/>
                </a:pPr>
                <a:r>
                  <a:rPr lang="en-US" sz="1108" dirty="0">
                    <a:solidFill>
                      <a:srgbClr val="000000"/>
                    </a:solidFill>
                    <a:latin typeface="+mj-lt"/>
                    <a:ea typeface="ＭＳ Ｐゴシック" charset="0"/>
                    <a:cs typeface="Calibri" charset="0"/>
                    <a:sym typeface="Calibri" charset="0"/>
                  </a:rPr>
                  <a:t>1970</a:t>
                </a:r>
                <a:endParaRPr lang="en-US" sz="1846" dirty="0">
                  <a:solidFill>
                    <a:srgbClr val="000000"/>
                  </a:solidFill>
                  <a:latin typeface="+mj-lt"/>
                  <a:ea typeface="ＭＳ Ｐゴシック" charset="0"/>
                  <a:cs typeface="Helvetica Light" charset="0"/>
                  <a:sym typeface="Helvetica Light" charset="0"/>
                </a:endParaRPr>
              </a:p>
            </p:txBody>
          </p:sp>
          <p:sp>
            <p:nvSpPr>
              <p:cNvPr id="3110" name="AutoShape 38"/>
              <p:cNvSpPr>
                <a:spLocks/>
              </p:cNvSpPr>
              <p:nvPr/>
            </p:nvSpPr>
            <p:spPr bwMode="auto">
              <a:xfrm>
                <a:off x="2916536" y="5548945"/>
                <a:ext cx="1373325" cy="4000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169" tIns="35169" rIns="35169" bIns="35169"/>
              <a:lstStyle/>
              <a:p>
                <a:pPr algn="r" defTabSz="378862" fontAlgn="base" hangingPunct="0">
                  <a:spcBef>
                    <a:spcPct val="0"/>
                  </a:spcBef>
                  <a:spcAft>
                    <a:spcPct val="0"/>
                  </a:spcAft>
                  <a:buClr>
                    <a:srgbClr val="000000"/>
                  </a:buClr>
                  <a:defRPr/>
                </a:pPr>
                <a:r>
                  <a:rPr lang="en-US" sz="1108" dirty="0">
                    <a:solidFill>
                      <a:srgbClr val="000000"/>
                    </a:solidFill>
                    <a:latin typeface="+mj-lt"/>
                    <a:ea typeface="ＭＳ Ｐゴシック" charset="0"/>
                    <a:cs typeface="Calibri" charset="0"/>
                    <a:sym typeface="Calibri" charset="0"/>
                  </a:rPr>
                  <a:t>1980</a:t>
                </a:r>
                <a:endParaRPr lang="en-US" sz="1846" dirty="0">
                  <a:solidFill>
                    <a:srgbClr val="000000"/>
                  </a:solidFill>
                  <a:latin typeface="+mj-lt"/>
                  <a:ea typeface="ＭＳ Ｐゴシック" charset="0"/>
                  <a:cs typeface="Helvetica Light" charset="0"/>
                  <a:sym typeface="Helvetica Light" charset="0"/>
                </a:endParaRPr>
              </a:p>
            </p:txBody>
          </p:sp>
          <p:sp>
            <p:nvSpPr>
              <p:cNvPr id="3111" name="AutoShape 39"/>
              <p:cNvSpPr>
                <a:spLocks/>
              </p:cNvSpPr>
              <p:nvPr/>
            </p:nvSpPr>
            <p:spPr bwMode="auto">
              <a:xfrm>
                <a:off x="2128177" y="5042535"/>
                <a:ext cx="1334509" cy="459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169" tIns="35169" rIns="35169" bIns="35169"/>
              <a:lstStyle/>
              <a:p>
                <a:pPr algn="r" defTabSz="378862" fontAlgn="base" hangingPunct="0">
                  <a:spcBef>
                    <a:spcPct val="0"/>
                  </a:spcBef>
                  <a:spcAft>
                    <a:spcPct val="0"/>
                  </a:spcAft>
                  <a:buClr>
                    <a:srgbClr val="000000"/>
                  </a:buClr>
                  <a:defRPr/>
                </a:pPr>
                <a:r>
                  <a:rPr lang="en-US" sz="1108" dirty="0">
                    <a:solidFill>
                      <a:srgbClr val="000000"/>
                    </a:solidFill>
                    <a:latin typeface="+mj-lt"/>
                    <a:ea typeface="ＭＳ Ｐゴシック" charset="0"/>
                    <a:cs typeface="Calibri" charset="0"/>
                    <a:sym typeface="Calibri" charset="0"/>
                  </a:rPr>
                  <a:t>1990</a:t>
                </a:r>
                <a:endParaRPr lang="en-US" sz="1846" dirty="0">
                  <a:solidFill>
                    <a:srgbClr val="000000"/>
                  </a:solidFill>
                  <a:latin typeface="+mj-lt"/>
                  <a:ea typeface="ＭＳ Ｐゴシック" charset="0"/>
                  <a:cs typeface="Helvetica Light" charset="0"/>
                  <a:sym typeface="Helvetica Light" charset="0"/>
                </a:endParaRPr>
              </a:p>
            </p:txBody>
          </p:sp>
          <p:sp>
            <p:nvSpPr>
              <p:cNvPr id="3112" name="AutoShape 40"/>
              <p:cNvSpPr>
                <a:spLocks/>
              </p:cNvSpPr>
              <p:nvPr/>
            </p:nvSpPr>
            <p:spPr bwMode="auto">
              <a:xfrm>
                <a:off x="1590029" y="4523422"/>
                <a:ext cx="1326507" cy="4673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169" tIns="35169" rIns="35169" bIns="35169"/>
              <a:lstStyle/>
              <a:p>
                <a:pPr algn="r" defTabSz="378862" fontAlgn="base" hangingPunct="0">
                  <a:spcBef>
                    <a:spcPct val="0"/>
                  </a:spcBef>
                  <a:spcAft>
                    <a:spcPct val="0"/>
                  </a:spcAft>
                  <a:buClr>
                    <a:srgbClr val="000000"/>
                  </a:buClr>
                  <a:defRPr/>
                </a:pPr>
                <a:r>
                  <a:rPr lang="en-US" sz="1108" dirty="0">
                    <a:solidFill>
                      <a:srgbClr val="000000"/>
                    </a:solidFill>
                    <a:latin typeface="+mj-lt"/>
                    <a:ea typeface="ＭＳ Ｐゴシック" charset="0"/>
                    <a:cs typeface="Calibri" charset="0"/>
                    <a:sym typeface="Calibri" charset="0"/>
                  </a:rPr>
                  <a:t>2000’s</a:t>
                </a:r>
                <a:endParaRPr lang="en-US" sz="1846" dirty="0">
                  <a:solidFill>
                    <a:srgbClr val="000000"/>
                  </a:solidFill>
                  <a:latin typeface="+mj-lt"/>
                  <a:ea typeface="ＭＳ Ｐゴシック" charset="0"/>
                  <a:cs typeface="Helvetica Light" charset="0"/>
                  <a:sym typeface="Helvetica Light" charset="0"/>
                </a:endParaRPr>
              </a:p>
            </p:txBody>
          </p:sp>
          <p:sp>
            <p:nvSpPr>
              <p:cNvPr id="3113" name="AutoShape 41"/>
              <p:cNvSpPr>
                <a:spLocks/>
              </p:cNvSpPr>
              <p:nvPr/>
            </p:nvSpPr>
            <p:spPr bwMode="auto">
              <a:xfrm>
                <a:off x="387913" y="3932874"/>
                <a:ext cx="1583960" cy="4063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169" tIns="35169" rIns="35169" bIns="35169"/>
              <a:lstStyle/>
              <a:p>
                <a:pPr algn="r" defTabSz="378862" fontAlgn="base" hangingPunct="0">
                  <a:spcBef>
                    <a:spcPct val="0"/>
                  </a:spcBef>
                  <a:spcAft>
                    <a:spcPct val="0"/>
                  </a:spcAft>
                  <a:buClr>
                    <a:srgbClr val="000000"/>
                  </a:buClr>
                  <a:defRPr/>
                </a:pPr>
                <a:r>
                  <a:rPr lang="en-US" sz="1108" dirty="0">
                    <a:solidFill>
                      <a:srgbClr val="000000"/>
                    </a:solidFill>
                    <a:latin typeface="+mj-lt"/>
                    <a:ea typeface="ＭＳ Ｐゴシック" charset="0"/>
                    <a:cs typeface="Calibri" charset="0"/>
                    <a:sym typeface="Calibri" charset="0"/>
                  </a:rPr>
                  <a:t>2020+</a:t>
                </a:r>
                <a:endParaRPr lang="en-US" sz="1846" dirty="0">
                  <a:solidFill>
                    <a:srgbClr val="000000"/>
                  </a:solidFill>
                  <a:latin typeface="+mj-lt"/>
                  <a:ea typeface="ＭＳ Ｐゴシック" charset="0"/>
                  <a:cs typeface="Helvetica Light" charset="0"/>
                  <a:sym typeface="Helvetica Light" charset="0"/>
                </a:endParaRPr>
              </a:p>
            </p:txBody>
          </p:sp>
          <p:sp>
            <p:nvSpPr>
              <p:cNvPr id="3114" name="AutoShape 42"/>
              <p:cNvSpPr>
                <a:spLocks/>
              </p:cNvSpPr>
              <p:nvPr/>
            </p:nvSpPr>
            <p:spPr bwMode="auto">
              <a:xfrm rot="19713018">
                <a:off x="6458602" y="4672647"/>
                <a:ext cx="6958715" cy="507999"/>
              </a:xfrm>
              <a:prstGeom prst="rightArrow">
                <a:avLst>
                  <a:gd name="adj1" fmla="val 47852"/>
                  <a:gd name="adj2" fmla="val 152584"/>
                </a:avLst>
              </a:prstGeom>
              <a:gradFill rotWithShape="0">
                <a:gsLst>
                  <a:gs pos="0">
                    <a:srgbClr val="020624"/>
                  </a:gs>
                  <a:gs pos="100000">
                    <a:srgbClr val="51A7F9"/>
                  </a:gs>
                </a:gsLst>
                <a:lin ang="18900000"/>
              </a:gradFill>
              <a:ln>
                <a:noFill/>
              </a:ln>
              <a:effectLst>
                <a:outerShdw blurRad="38100" dist="25400" dir="5400000" algn="ctr" rotWithShape="0">
                  <a:srgbClr val="000000">
                    <a:alpha val="50000"/>
                  </a:srgbClr>
                </a:outerShdw>
              </a:effectLst>
              <a:extLst>
                <a:ext uri="{91240B29-F687-4f45-9708-019B960494DF}">
                  <a14:hiddenLine xmlns="" xmlns:a14="http://schemas.microsoft.com/office/drawing/2010/main" w="12700" cap="flat" cmpd="sng">
                    <a:solidFill>
                      <a:srgbClr val="000000"/>
                    </a:solidFill>
                    <a:prstDash val="solid"/>
                    <a:miter lim="0"/>
                    <a:headEnd/>
                    <a:tailEnd/>
                  </a14:hiddenLine>
                </a:ext>
              </a:extLst>
            </p:spPr>
            <p:txBody>
              <a:bodyPr lIns="60021" tIns="60021" rIns="60021" bIns="60021" anchor="ctr"/>
              <a:lstStyle/>
              <a:p>
                <a:pPr algn="ctr" defTabSz="378862" fontAlgn="base" hangingPunct="0">
                  <a:spcBef>
                    <a:spcPct val="0"/>
                  </a:spcBef>
                  <a:spcAft>
                    <a:spcPct val="0"/>
                  </a:spcAft>
                  <a:buClr>
                    <a:srgbClr val="000000"/>
                  </a:buClr>
                  <a:defRPr/>
                </a:pPr>
                <a:endParaRPr lang="en-US" sz="3231">
                  <a:solidFill>
                    <a:srgbClr val="FFFFFF"/>
                  </a:solidFill>
                  <a:effectLst>
                    <a:outerShdw blurRad="38100" dist="38100" dir="2700000" algn="tl">
                      <a:srgbClr val="000000"/>
                    </a:outerShdw>
                  </a:effectLst>
                  <a:latin typeface="+mj-lt"/>
                  <a:ea typeface="ＭＳ Ｐゴシック" charset="0"/>
                  <a:cs typeface="Arial" charset="0"/>
                  <a:sym typeface="Arial" charset="0"/>
                </a:endParaRPr>
              </a:p>
            </p:txBody>
          </p:sp>
          <p:sp>
            <p:nvSpPr>
              <p:cNvPr id="3115" name="AutoShape 43"/>
              <p:cNvSpPr>
                <a:spLocks/>
              </p:cNvSpPr>
              <p:nvPr/>
            </p:nvSpPr>
            <p:spPr bwMode="auto">
              <a:xfrm rot="12780000">
                <a:off x="-422319" y="4343874"/>
                <a:ext cx="6958715" cy="507999"/>
              </a:xfrm>
              <a:prstGeom prst="rightArrow">
                <a:avLst>
                  <a:gd name="adj1" fmla="val 47852"/>
                  <a:gd name="adj2" fmla="val 152584"/>
                </a:avLst>
              </a:prstGeom>
              <a:gradFill rotWithShape="0">
                <a:gsLst>
                  <a:gs pos="0">
                    <a:srgbClr val="020624"/>
                  </a:gs>
                  <a:gs pos="100000">
                    <a:srgbClr val="51A7F9"/>
                  </a:gs>
                </a:gsLst>
                <a:lin ang="18900000"/>
              </a:gradFill>
              <a:ln>
                <a:noFill/>
              </a:ln>
              <a:effectLst>
                <a:outerShdw blurRad="38100" dist="25400" dir="5400000" algn="ctr" rotWithShape="0">
                  <a:srgbClr val="000000">
                    <a:alpha val="50000"/>
                  </a:srgbClr>
                </a:outerShdw>
              </a:effectLst>
              <a:extLst>
                <a:ext uri="{91240B29-F687-4f45-9708-019B960494DF}">
                  <a14:hiddenLine xmlns="" xmlns:a14="http://schemas.microsoft.com/office/drawing/2010/main" w="12700" cap="flat" cmpd="sng">
                    <a:solidFill>
                      <a:srgbClr val="000000"/>
                    </a:solidFill>
                    <a:prstDash val="solid"/>
                    <a:miter lim="0"/>
                    <a:headEnd/>
                    <a:tailEnd/>
                  </a14:hiddenLine>
                </a:ext>
              </a:extLst>
            </p:spPr>
            <p:txBody>
              <a:bodyPr lIns="60021" tIns="60021" rIns="60021" bIns="60021" anchor="ctr"/>
              <a:lstStyle/>
              <a:p>
                <a:pPr algn="ctr" defTabSz="378862" fontAlgn="base" hangingPunct="0">
                  <a:spcBef>
                    <a:spcPct val="0"/>
                  </a:spcBef>
                  <a:spcAft>
                    <a:spcPct val="0"/>
                  </a:spcAft>
                  <a:buClr>
                    <a:srgbClr val="000000"/>
                  </a:buClr>
                  <a:defRPr/>
                </a:pPr>
                <a:endParaRPr lang="en-US" sz="3231">
                  <a:solidFill>
                    <a:srgbClr val="FFFFFF"/>
                  </a:solidFill>
                  <a:effectLst>
                    <a:outerShdw blurRad="38100" dist="38100" dir="2700000" algn="tl">
                      <a:srgbClr val="000000"/>
                    </a:outerShdw>
                  </a:effectLst>
                  <a:latin typeface="+mj-lt"/>
                  <a:ea typeface="ＭＳ Ｐゴシック" charset="0"/>
                  <a:cs typeface="Arial" charset="0"/>
                  <a:sym typeface="Arial" charset="0"/>
                </a:endParaRPr>
              </a:p>
            </p:txBody>
          </p:sp>
          <p:sp>
            <p:nvSpPr>
              <p:cNvPr id="3116" name="AutoShape 44"/>
              <p:cNvSpPr>
                <a:spLocks/>
              </p:cNvSpPr>
              <p:nvPr/>
            </p:nvSpPr>
            <p:spPr bwMode="auto">
              <a:xfrm rot="2047416">
                <a:off x="2192223" y="5844463"/>
                <a:ext cx="1424728" cy="6655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169" tIns="35169" rIns="35169" bIns="35169"/>
              <a:lstStyle/>
              <a:p>
                <a:pPr defTabSz="367537" fontAlgn="base" hangingPunct="0">
                  <a:spcBef>
                    <a:spcPct val="0"/>
                  </a:spcBef>
                  <a:spcAft>
                    <a:spcPct val="0"/>
                  </a:spcAft>
                  <a:buClr>
                    <a:srgbClr val="000000"/>
                  </a:buClr>
                  <a:defRPr/>
                </a:pPr>
                <a:r>
                  <a:rPr lang="en-US" sz="1108" b="1" dirty="0">
                    <a:solidFill>
                      <a:srgbClr val="000000"/>
                    </a:solidFill>
                    <a:latin typeface="+mj-lt"/>
                    <a:ea typeface="ＭＳ Ｐゴシック" charset="0"/>
                    <a:cs typeface="Calibri" charset="0"/>
                    <a:sym typeface="Calibri" charset="0"/>
                  </a:rPr>
                  <a:t>Time </a:t>
                </a:r>
                <a:endParaRPr lang="en-US" sz="1846" dirty="0">
                  <a:solidFill>
                    <a:srgbClr val="000000"/>
                  </a:solidFill>
                  <a:latin typeface="+mj-lt"/>
                  <a:ea typeface="ＭＳ Ｐゴシック" charset="0"/>
                  <a:cs typeface="Helvetica Light" charset="0"/>
                  <a:sym typeface="Helvetica Light" charset="0"/>
                </a:endParaRPr>
              </a:p>
            </p:txBody>
          </p:sp>
        </p:grpSp>
      </p:grpSp>
      <p:sp>
        <p:nvSpPr>
          <p:cNvPr id="3" name="Title 2"/>
          <p:cNvSpPr>
            <a:spLocks noGrp="1"/>
          </p:cNvSpPr>
          <p:nvPr>
            <p:ph type="title"/>
          </p:nvPr>
        </p:nvSpPr>
        <p:spPr>
          <a:xfrm>
            <a:off x="545537" y="194211"/>
            <a:ext cx="6605425" cy="1330644"/>
          </a:xfrm>
        </p:spPr>
        <p:txBody>
          <a:bodyPr/>
          <a:lstStyle/>
          <a:p>
            <a:r>
              <a:rPr lang="en-US" sz="2954" dirty="0"/>
              <a:t>Neutron Science Needs to Push the Boundaries</a:t>
            </a:r>
            <a:endParaRPr lang="en-US" sz="2954" dirty="0"/>
          </a:p>
        </p:txBody>
      </p:sp>
      <p:sp>
        <p:nvSpPr>
          <p:cNvPr id="8" name="Slide Number Placeholder 7"/>
          <p:cNvSpPr>
            <a:spLocks noGrp="1"/>
          </p:cNvSpPr>
          <p:nvPr>
            <p:ph type="sldNum" sz="quarter" idx="12"/>
          </p:nvPr>
        </p:nvSpPr>
        <p:spPr/>
        <p:txBody>
          <a:bodyPr/>
          <a:lstStyle/>
          <a:p>
            <a:fld id="{038C62C7-F79B-CD4A-A5DF-5683BBEC4A65}" type="slidenum">
              <a:rPr lang="sv-SE" smtClean="0">
                <a:latin typeface="Calibri"/>
              </a:rPr>
              <a:pPr/>
              <a:t>16</a:t>
            </a:fld>
            <a:endParaRPr lang="sv-SE">
              <a:latin typeface="Calibri"/>
            </a:endParaRPr>
          </a:p>
        </p:txBody>
      </p:sp>
      <p:sp>
        <p:nvSpPr>
          <p:cNvPr id="10" name="Left Arrow 9"/>
          <p:cNvSpPr/>
          <p:nvPr/>
        </p:nvSpPr>
        <p:spPr>
          <a:xfrm rot="5400000">
            <a:off x="5892126" y="4292349"/>
            <a:ext cx="2865210" cy="61952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11" name="TextBox 10"/>
          <p:cNvSpPr txBox="1"/>
          <p:nvPr/>
        </p:nvSpPr>
        <p:spPr>
          <a:xfrm rot="16200000">
            <a:off x="6804687" y="4599261"/>
            <a:ext cx="2282869" cy="603883"/>
          </a:xfrm>
          <a:prstGeom prst="rect">
            <a:avLst/>
          </a:prstGeom>
          <a:noFill/>
        </p:spPr>
        <p:txBody>
          <a:bodyPr wrap="none" rtlCol="0">
            <a:spAutoFit/>
          </a:bodyPr>
          <a:lstStyle/>
          <a:p>
            <a:r>
              <a:rPr lang="en-US" sz="1662" dirty="0"/>
              <a:t>Greater complexity</a:t>
            </a:r>
          </a:p>
          <a:p>
            <a:r>
              <a:rPr lang="en-US" sz="1662" dirty="0"/>
              <a:t>Need for more precision</a:t>
            </a:r>
          </a:p>
        </p:txBody>
      </p:sp>
      <p:sp>
        <p:nvSpPr>
          <p:cNvPr id="49" name="TextBox 48"/>
          <p:cNvSpPr txBox="1"/>
          <p:nvPr/>
        </p:nvSpPr>
        <p:spPr>
          <a:xfrm>
            <a:off x="2626511" y="1729117"/>
            <a:ext cx="3001592" cy="348109"/>
          </a:xfrm>
          <a:prstGeom prst="rect">
            <a:avLst/>
          </a:prstGeom>
          <a:noFill/>
        </p:spPr>
        <p:txBody>
          <a:bodyPr wrap="none" rtlCol="0">
            <a:spAutoFit/>
          </a:bodyPr>
          <a:lstStyle/>
          <a:p>
            <a:pPr algn="ctr"/>
            <a:r>
              <a:rPr lang="en-US" sz="1662" dirty="0"/>
              <a:t>Wider range of application areas</a:t>
            </a:r>
          </a:p>
        </p:txBody>
      </p:sp>
      <p:sp>
        <p:nvSpPr>
          <p:cNvPr id="12" name="Left-Right Arrow 11"/>
          <p:cNvSpPr/>
          <p:nvPr/>
        </p:nvSpPr>
        <p:spPr>
          <a:xfrm>
            <a:off x="2631019" y="2070038"/>
            <a:ext cx="3028462" cy="54273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Tree>
    <p:extLst>
      <p:ext uri="{BB962C8B-B14F-4D97-AF65-F5344CB8AC3E}">
        <p14:creationId xmlns:p14="http://schemas.microsoft.com/office/powerpoint/2010/main" val="105003623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a:picLocks noChangeAspect="1"/>
          </p:cNvPicPr>
          <p:nvPr/>
        </p:nvPicPr>
        <p:blipFill>
          <a:blip r:embed="rId2">
            <a:alphaModFix amt="58000"/>
            <a:extLst>
              <a:ext uri="{28A0092B-C50C-407E-A947-70E740481C1C}">
                <a14:useLocalDpi xmlns:a14="http://schemas.microsoft.com/office/drawing/2010/main" val="0"/>
              </a:ext>
            </a:extLst>
          </a:blip>
          <a:srcRect/>
          <a:stretch>
            <a:fillRect/>
          </a:stretch>
        </p:blipFill>
        <p:spPr bwMode="auto">
          <a:xfrm>
            <a:off x="4139952" y="1556792"/>
            <a:ext cx="4660931" cy="3791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a:spLocks noGrp="1" noChangeArrowheads="1"/>
          </p:cNvSpPr>
          <p:nvPr>
            <p:ph type="title"/>
          </p:nvPr>
        </p:nvSpPr>
        <p:spPr>
          <a:xfrm>
            <a:off x="263525" y="578768"/>
            <a:ext cx="7977188" cy="762000"/>
          </a:xfrm>
        </p:spPr>
        <p:txBody>
          <a:bodyPr lIns="91440" tIns="45720" rIns="91440" bIns="45720" anchor="t">
            <a:normAutofit/>
          </a:bodyPr>
          <a:lstStyle/>
          <a:p>
            <a:r>
              <a:rPr lang="en-US" sz="2800" b="1" dirty="0">
                <a:solidFill>
                  <a:srgbClr val="FFFFFF"/>
                </a:solidFill>
                <a:ea typeface="ＭＳ Ｐゴシック" charset="0"/>
              </a:rPr>
              <a:t>Scientific challenges</a:t>
            </a:r>
          </a:p>
        </p:txBody>
      </p:sp>
      <p:sp>
        <p:nvSpPr>
          <p:cNvPr id="5" name="Text Box 3"/>
          <p:cNvSpPr txBox="1">
            <a:spLocks noChangeArrowheads="1"/>
          </p:cNvSpPr>
          <p:nvPr/>
        </p:nvSpPr>
        <p:spPr bwMode="auto">
          <a:xfrm>
            <a:off x="347663" y="1450925"/>
            <a:ext cx="2166937"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dirty="0">
                <a:solidFill>
                  <a:srgbClr val="660033"/>
                </a:solidFill>
                <a:latin typeface="Arial"/>
                <a:cs typeface="Arial"/>
              </a:rPr>
              <a:t>Solid State Physics</a:t>
            </a:r>
          </a:p>
        </p:txBody>
      </p:sp>
      <p:sp>
        <p:nvSpPr>
          <p:cNvPr id="6" name="Text Box 4"/>
          <p:cNvSpPr txBox="1">
            <a:spLocks noChangeArrowheads="1"/>
          </p:cNvSpPr>
          <p:nvPr/>
        </p:nvSpPr>
        <p:spPr bwMode="auto">
          <a:xfrm>
            <a:off x="1524000" y="4660850"/>
            <a:ext cx="375186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660033"/>
                </a:solidFill>
                <a:latin typeface="Arial"/>
                <a:cs typeface="Arial"/>
              </a:rPr>
              <a:t>Materials Science and Engineering</a:t>
            </a:r>
          </a:p>
        </p:txBody>
      </p:sp>
      <p:sp>
        <p:nvSpPr>
          <p:cNvPr id="7" name="Text Box 5"/>
          <p:cNvSpPr txBox="1">
            <a:spLocks noChangeArrowheads="1"/>
          </p:cNvSpPr>
          <p:nvPr/>
        </p:nvSpPr>
        <p:spPr bwMode="auto">
          <a:xfrm>
            <a:off x="1676400" y="5303788"/>
            <a:ext cx="461060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660033"/>
                </a:solidFill>
                <a:latin typeface="Arial"/>
                <a:cs typeface="Arial"/>
              </a:rPr>
              <a:t>Chemical Structure, Kinetics and Dynamics</a:t>
            </a:r>
          </a:p>
        </p:txBody>
      </p:sp>
      <p:sp>
        <p:nvSpPr>
          <p:cNvPr id="8" name="Text Box 6"/>
          <p:cNvSpPr txBox="1">
            <a:spLocks noChangeArrowheads="1"/>
          </p:cNvSpPr>
          <p:nvPr/>
        </p:nvSpPr>
        <p:spPr bwMode="auto">
          <a:xfrm>
            <a:off x="1049338" y="3376563"/>
            <a:ext cx="255847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660033"/>
                </a:solidFill>
                <a:latin typeface="Arial"/>
                <a:cs typeface="Arial"/>
              </a:rPr>
              <a:t>Soft Condensed Matter</a:t>
            </a:r>
          </a:p>
        </p:txBody>
      </p:sp>
      <p:sp>
        <p:nvSpPr>
          <p:cNvPr id="9" name="Text Box 7"/>
          <p:cNvSpPr txBox="1">
            <a:spLocks noChangeArrowheads="1"/>
          </p:cNvSpPr>
          <p:nvPr/>
        </p:nvSpPr>
        <p:spPr bwMode="auto">
          <a:xfrm>
            <a:off x="557213" y="2092275"/>
            <a:ext cx="22415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dirty="0">
                <a:solidFill>
                  <a:srgbClr val="660033"/>
                </a:solidFill>
                <a:latin typeface="Arial"/>
                <a:cs typeface="Arial"/>
              </a:rPr>
              <a:t>Liquids and Glasses</a:t>
            </a:r>
          </a:p>
        </p:txBody>
      </p:sp>
      <p:sp>
        <p:nvSpPr>
          <p:cNvPr id="10" name="Text Box 8"/>
          <p:cNvSpPr txBox="1">
            <a:spLocks noChangeArrowheads="1"/>
          </p:cNvSpPr>
          <p:nvPr/>
        </p:nvSpPr>
        <p:spPr bwMode="auto">
          <a:xfrm>
            <a:off x="1295400" y="4019500"/>
            <a:ext cx="2989263"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660033"/>
                </a:solidFill>
                <a:latin typeface="Arial"/>
                <a:cs typeface="Arial"/>
              </a:rPr>
              <a:t>Biology and Biotechnology</a:t>
            </a:r>
          </a:p>
        </p:txBody>
      </p:sp>
      <p:sp>
        <p:nvSpPr>
          <p:cNvPr id="11" name="Text Box 9"/>
          <p:cNvSpPr txBox="1">
            <a:spLocks noChangeArrowheads="1"/>
          </p:cNvSpPr>
          <p:nvPr/>
        </p:nvSpPr>
        <p:spPr bwMode="auto">
          <a:xfrm>
            <a:off x="1905000" y="5946725"/>
            <a:ext cx="5481638"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660033"/>
                </a:solidFill>
                <a:latin typeface="Arial"/>
                <a:cs typeface="Arial"/>
              </a:rPr>
              <a:t>Earth and Environmental Science, Cultural Heritage</a:t>
            </a:r>
          </a:p>
        </p:txBody>
      </p:sp>
      <p:sp>
        <p:nvSpPr>
          <p:cNvPr id="12" name="Text Box 10"/>
          <p:cNvSpPr txBox="1">
            <a:spLocks noChangeArrowheads="1"/>
          </p:cNvSpPr>
          <p:nvPr/>
        </p:nvSpPr>
        <p:spPr bwMode="auto">
          <a:xfrm>
            <a:off x="838200" y="2735213"/>
            <a:ext cx="23685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660033"/>
                </a:solidFill>
                <a:latin typeface="Arial"/>
                <a:cs typeface="Arial"/>
              </a:rPr>
              <a:t>Fundamental Physics</a:t>
            </a:r>
          </a:p>
        </p:txBody>
      </p:sp>
      <p:grpSp>
        <p:nvGrpSpPr>
          <p:cNvPr id="13" name="Group 20"/>
          <p:cNvGrpSpPr>
            <a:grpSpLocks/>
          </p:cNvGrpSpPr>
          <p:nvPr/>
        </p:nvGrpSpPr>
        <p:grpSpPr bwMode="auto">
          <a:xfrm>
            <a:off x="381000" y="1755725"/>
            <a:ext cx="8307388" cy="4833938"/>
            <a:chOff x="240" y="912"/>
            <a:chExt cx="5233" cy="3045"/>
          </a:xfrm>
        </p:grpSpPr>
        <p:sp>
          <p:nvSpPr>
            <p:cNvPr id="14" name="Text Box 12"/>
            <p:cNvSpPr txBox="1">
              <a:spLocks noChangeArrowheads="1"/>
            </p:cNvSpPr>
            <p:nvPr/>
          </p:nvSpPr>
          <p:spPr bwMode="auto">
            <a:xfrm>
              <a:off x="993" y="2934"/>
              <a:ext cx="4177" cy="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a:latin typeface="Arial"/>
                  <a:cs typeface="Arial"/>
                </a:rPr>
                <a:t>Real time investigations with realistic dimensions under real conditions</a:t>
              </a:r>
            </a:p>
          </p:txBody>
        </p:sp>
        <p:sp>
          <p:nvSpPr>
            <p:cNvPr id="15" name="Text Box 13"/>
            <p:cNvSpPr txBox="1">
              <a:spLocks noChangeArrowheads="1"/>
            </p:cNvSpPr>
            <p:nvPr/>
          </p:nvSpPr>
          <p:spPr bwMode="auto">
            <a:xfrm>
              <a:off x="1079" y="3339"/>
              <a:ext cx="4374" cy="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a:latin typeface="Arial"/>
                  <a:cs typeface="Arial"/>
                </a:rPr>
                <a:t>Thin films, pharmaceuticals, supramolecules - structures and functionality</a:t>
              </a:r>
            </a:p>
          </p:txBody>
        </p:sp>
        <p:sp>
          <p:nvSpPr>
            <p:cNvPr id="16" name="Text Box 14"/>
            <p:cNvSpPr txBox="1">
              <a:spLocks noChangeArrowheads="1"/>
            </p:cNvSpPr>
            <p:nvPr/>
          </p:nvSpPr>
          <p:spPr bwMode="auto">
            <a:xfrm>
              <a:off x="1217" y="3744"/>
              <a:ext cx="3538" cy="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a:latin typeface="Arial"/>
                  <a:cs typeface="Arial"/>
                </a:rPr>
                <a:t>Extreme temperatures and pressures simulating the mantle</a:t>
              </a:r>
            </a:p>
          </p:txBody>
        </p:sp>
        <p:sp>
          <p:nvSpPr>
            <p:cNvPr id="17" name="Text Box 15"/>
            <p:cNvSpPr txBox="1">
              <a:spLocks noChangeArrowheads="1"/>
            </p:cNvSpPr>
            <p:nvPr/>
          </p:nvSpPr>
          <p:spPr bwMode="auto">
            <a:xfrm>
              <a:off x="353" y="1316"/>
              <a:ext cx="4211" cy="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a:latin typeface="Arial"/>
                  <a:cs typeface="Arial"/>
                </a:rPr>
                <a:t>Solvent structures, influence of molecular structures on protein folding </a:t>
              </a:r>
            </a:p>
          </p:txBody>
        </p:sp>
        <p:sp>
          <p:nvSpPr>
            <p:cNvPr id="18" name="Text Box 16"/>
            <p:cNvSpPr txBox="1">
              <a:spLocks noChangeArrowheads="1"/>
            </p:cNvSpPr>
            <p:nvPr/>
          </p:nvSpPr>
          <p:spPr bwMode="auto">
            <a:xfrm>
              <a:off x="829" y="2530"/>
              <a:ext cx="3362"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a:latin typeface="Arial"/>
                  <a:cs typeface="Arial"/>
                </a:rPr>
                <a:t>Hydrogen and water , membranes, biosensors, functions </a:t>
              </a:r>
            </a:p>
          </p:txBody>
        </p:sp>
        <p:sp>
          <p:nvSpPr>
            <p:cNvPr id="19" name="Text Box 17"/>
            <p:cNvSpPr txBox="1">
              <a:spLocks noChangeArrowheads="1"/>
            </p:cNvSpPr>
            <p:nvPr/>
          </p:nvSpPr>
          <p:spPr bwMode="auto">
            <a:xfrm>
              <a:off x="551" y="1721"/>
              <a:ext cx="4580" cy="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a:latin typeface="Arial"/>
                  <a:cs typeface="Arial"/>
                </a:rPr>
                <a:t>Left and right handedness of the universe, neutron decay, ultracold neutrons </a:t>
              </a:r>
            </a:p>
          </p:txBody>
        </p:sp>
        <p:sp>
          <p:nvSpPr>
            <p:cNvPr id="20" name="Text Box 18"/>
            <p:cNvSpPr txBox="1">
              <a:spLocks noChangeArrowheads="1"/>
            </p:cNvSpPr>
            <p:nvPr/>
          </p:nvSpPr>
          <p:spPr bwMode="auto">
            <a:xfrm>
              <a:off x="672" y="2125"/>
              <a:ext cx="3638"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a:latin typeface="Arial"/>
                  <a:cs typeface="Arial"/>
                </a:rPr>
                <a:t>Time resolution, molecular rheology, structures and dynamics </a:t>
              </a:r>
            </a:p>
          </p:txBody>
        </p:sp>
        <p:sp>
          <p:nvSpPr>
            <p:cNvPr id="21" name="Text Box 19"/>
            <p:cNvSpPr txBox="1">
              <a:spLocks noChangeArrowheads="1"/>
            </p:cNvSpPr>
            <p:nvPr/>
          </p:nvSpPr>
          <p:spPr bwMode="auto">
            <a:xfrm>
              <a:off x="240" y="912"/>
              <a:ext cx="5233"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a:latin typeface="Arial"/>
                  <a:cs typeface="Arial"/>
                </a:rPr>
                <a:t>Dynamics of superlattices, wires and dots, molecular magnets, quantum phase transitions </a:t>
              </a:r>
            </a:p>
          </p:txBody>
        </p:sp>
      </p:grpSp>
    </p:spTree>
    <p:extLst>
      <p:ext uri="{BB962C8B-B14F-4D97-AF65-F5344CB8AC3E}">
        <p14:creationId xmlns:p14="http://schemas.microsoft.com/office/powerpoint/2010/main" val="213541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normAutofit/>
          </a:bodyPr>
          <a:lstStyle/>
          <a:p>
            <a:r>
              <a:rPr lang="en-US" sz="2800" b="1" dirty="0">
                <a:ea typeface="ＭＳ Ｐゴシック" charset="0"/>
              </a:rPr>
              <a:t>Why </a:t>
            </a:r>
            <a:r>
              <a:rPr lang="en-US" sz="2800" b="1" dirty="0" smtClean="0">
                <a:ea typeface="ＭＳ Ｐゴシック" charset="0"/>
              </a:rPr>
              <a:t>neutrons as a probe ? </a:t>
            </a:r>
            <a:endParaRPr lang="en-US" sz="2800" b="1" dirty="0">
              <a:ea typeface="ＭＳ Ｐゴシック" charset="0"/>
            </a:endParaRPr>
          </a:p>
        </p:txBody>
      </p:sp>
      <p:sp>
        <p:nvSpPr>
          <p:cNvPr id="5" name="Slide Number Placeholder 4"/>
          <p:cNvSpPr>
            <a:spLocks noGrp="1"/>
          </p:cNvSpPr>
          <p:nvPr>
            <p:ph type="sldNum" sz="quarter" idx="11"/>
          </p:nvPr>
        </p:nvSpPr>
        <p:spPr/>
        <p:txBody>
          <a:bodyPr/>
          <a:lstStyle/>
          <a:p>
            <a:pPr>
              <a:defRPr/>
            </a:pPr>
            <a:fld id="{4DF01F40-756D-F74A-A178-94279BCAE959}" type="slidenum">
              <a:rPr lang="en-GB" smtClean="0"/>
              <a:pPr>
                <a:defRPr/>
              </a:pPr>
              <a:t>18</a:t>
            </a:fld>
            <a:endParaRPr lang="en-GB"/>
          </a:p>
        </p:txBody>
      </p:sp>
      <p:sp>
        <p:nvSpPr>
          <p:cNvPr id="61443" name="Rectangle 6"/>
          <p:cNvSpPr>
            <a:spLocks noChangeArrowheads="1"/>
          </p:cNvSpPr>
          <p:nvPr/>
        </p:nvSpPr>
        <p:spPr bwMode="auto">
          <a:xfrm>
            <a:off x="151792" y="1556792"/>
            <a:ext cx="8964612" cy="5016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dirty="0">
                <a:solidFill>
                  <a:srgbClr val="FF0000"/>
                </a:solidFill>
                <a:latin typeface="Arial"/>
                <a:cs typeface="Arial"/>
              </a:rPr>
              <a:t>Electrically </a:t>
            </a:r>
            <a:r>
              <a:rPr lang="en-US" sz="2000" dirty="0" smtClean="0">
                <a:solidFill>
                  <a:srgbClr val="FF0000"/>
                </a:solidFill>
                <a:latin typeface="Arial"/>
                <a:cs typeface="Arial"/>
              </a:rPr>
              <a:t>neutral </a:t>
            </a:r>
            <a:r>
              <a:rPr lang="en-US" sz="2000" dirty="0">
                <a:solidFill>
                  <a:srgbClr val="FF0000"/>
                </a:solidFill>
                <a:latin typeface="Arial"/>
                <a:cs typeface="Arial"/>
              </a:rPr>
              <a:t>– </a:t>
            </a:r>
            <a:r>
              <a:rPr lang="en-US" sz="2000" dirty="0">
                <a:latin typeface="Arial"/>
                <a:cs typeface="Arial"/>
              </a:rPr>
              <a:t>neutrons are </a:t>
            </a:r>
            <a:r>
              <a:rPr lang="en-US" sz="2000" dirty="0">
                <a:solidFill>
                  <a:srgbClr val="008000"/>
                </a:solidFill>
                <a:latin typeface="Arial"/>
                <a:cs typeface="Arial"/>
              </a:rPr>
              <a:t>non-destructive </a:t>
            </a:r>
            <a:r>
              <a:rPr lang="en-US" sz="2000" dirty="0">
                <a:latin typeface="Arial"/>
                <a:cs typeface="Arial"/>
              </a:rPr>
              <a:t>and </a:t>
            </a:r>
            <a:r>
              <a:rPr lang="en-US" sz="2000" dirty="0">
                <a:solidFill>
                  <a:srgbClr val="008000"/>
                </a:solidFill>
                <a:latin typeface="Arial"/>
                <a:cs typeface="Arial"/>
              </a:rPr>
              <a:t>can penetrate deep into matter</a:t>
            </a:r>
            <a:r>
              <a:rPr lang="en-US" sz="2000" dirty="0">
                <a:latin typeface="Arial"/>
                <a:cs typeface="Arial"/>
              </a:rPr>
              <a:t>. This makes them an ideal probe for biological materials and samples under extreme conditions of pressure, temperature, magnetic field or within chemical reaction vessels.</a:t>
            </a:r>
          </a:p>
          <a:p>
            <a:endParaRPr lang="en-US" sz="2000" dirty="0">
              <a:latin typeface="Arial"/>
              <a:cs typeface="Arial"/>
            </a:endParaRPr>
          </a:p>
          <a:p>
            <a:r>
              <a:rPr lang="en-US" sz="2000" dirty="0">
                <a:solidFill>
                  <a:srgbClr val="FF0000"/>
                </a:solidFill>
                <a:latin typeface="Arial"/>
                <a:cs typeface="Arial"/>
              </a:rPr>
              <a:t>Microscopically </a:t>
            </a:r>
            <a:r>
              <a:rPr lang="en-US" sz="2000" dirty="0" smtClean="0">
                <a:solidFill>
                  <a:srgbClr val="FF0000"/>
                </a:solidFill>
                <a:latin typeface="Arial"/>
                <a:cs typeface="Arial"/>
              </a:rPr>
              <a:t>magnetic </a:t>
            </a:r>
            <a:r>
              <a:rPr lang="en-US" sz="2000" dirty="0">
                <a:solidFill>
                  <a:srgbClr val="FF0000"/>
                </a:solidFill>
                <a:latin typeface="Arial"/>
                <a:cs typeface="Arial"/>
              </a:rPr>
              <a:t>– </a:t>
            </a:r>
            <a:r>
              <a:rPr lang="en-US" sz="2000" dirty="0">
                <a:latin typeface="Arial"/>
                <a:cs typeface="Arial"/>
              </a:rPr>
              <a:t>they possess a magnetic dipole moment which makes them sensitive to magnetic fields generated by unpaired electrons in materials.  Precise information on the </a:t>
            </a:r>
            <a:r>
              <a:rPr lang="en-US" sz="2000" dirty="0">
                <a:solidFill>
                  <a:srgbClr val="008000"/>
                </a:solidFill>
                <a:latin typeface="Arial"/>
                <a:cs typeface="Arial"/>
              </a:rPr>
              <a:t>magnetic behavior of materials at atomic level </a:t>
            </a:r>
            <a:r>
              <a:rPr lang="en-US" sz="2000" dirty="0">
                <a:latin typeface="Arial"/>
                <a:cs typeface="Arial"/>
              </a:rPr>
              <a:t>can be collected.  In addition, the scattering power of a neutron off an atomic nucleus depends on the orientation of the neutron and the spin of the atomic nuclei in a sample. This makes the neutron a powerful instrument for detecting the nuclear spin order.</a:t>
            </a:r>
          </a:p>
          <a:p>
            <a:endParaRPr lang="en-US" sz="2000" dirty="0">
              <a:solidFill>
                <a:srgbClr val="FF0000"/>
              </a:solidFill>
              <a:latin typeface="Arial"/>
              <a:cs typeface="Arial"/>
            </a:endParaRPr>
          </a:p>
          <a:p>
            <a:r>
              <a:rPr lang="en-US" sz="2000" dirty="0" err="1">
                <a:solidFill>
                  <a:srgbClr val="FF0000"/>
                </a:solidFill>
                <a:latin typeface="Arial"/>
                <a:cs typeface="Arial"/>
              </a:rPr>
              <a:t>Ångstrom</a:t>
            </a:r>
            <a:r>
              <a:rPr lang="en-US" sz="2000" dirty="0">
                <a:solidFill>
                  <a:srgbClr val="FF0000"/>
                </a:solidFill>
                <a:latin typeface="Arial"/>
                <a:cs typeface="Arial"/>
              </a:rPr>
              <a:t> w</a:t>
            </a:r>
            <a:r>
              <a:rPr lang="en-US" sz="2000" dirty="0" smtClean="0">
                <a:solidFill>
                  <a:srgbClr val="FF0000"/>
                </a:solidFill>
                <a:latin typeface="Arial"/>
                <a:cs typeface="Arial"/>
              </a:rPr>
              <a:t>avelengths </a:t>
            </a:r>
            <a:r>
              <a:rPr lang="en-US" sz="2000" dirty="0">
                <a:solidFill>
                  <a:srgbClr val="FF0000"/>
                </a:solidFill>
                <a:latin typeface="Arial"/>
                <a:cs typeface="Arial"/>
              </a:rPr>
              <a:t>– </a:t>
            </a:r>
            <a:r>
              <a:rPr lang="en-US" sz="2000" dirty="0">
                <a:latin typeface="Arial"/>
                <a:cs typeface="Arial"/>
              </a:rPr>
              <a:t>neutron wavelengths range from 0.1 </a:t>
            </a:r>
            <a:r>
              <a:rPr lang="en-US" sz="2000" dirty="0" err="1">
                <a:latin typeface="Arial"/>
                <a:cs typeface="Arial"/>
              </a:rPr>
              <a:t>Å</a:t>
            </a:r>
            <a:r>
              <a:rPr lang="en-US" sz="2000" dirty="0">
                <a:latin typeface="Arial"/>
                <a:cs typeface="Arial"/>
              </a:rPr>
              <a:t> to 1000 </a:t>
            </a:r>
            <a:r>
              <a:rPr lang="en-US" sz="2000" dirty="0" err="1">
                <a:latin typeface="Arial"/>
                <a:cs typeface="Arial"/>
              </a:rPr>
              <a:t>Å</a:t>
            </a:r>
            <a:r>
              <a:rPr lang="en-US" sz="2000" dirty="0">
                <a:latin typeface="Arial"/>
                <a:cs typeface="Arial"/>
              </a:rPr>
              <a:t>, making them an ideal </a:t>
            </a:r>
            <a:r>
              <a:rPr lang="en-US" sz="2000" dirty="0">
                <a:solidFill>
                  <a:srgbClr val="008000"/>
                </a:solidFill>
                <a:latin typeface="Arial"/>
                <a:cs typeface="Arial"/>
              </a:rPr>
              <a:t>probe of atomic and molecular structures</a:t>
            </a:r>
            <a:r>
              <a:rPr lang="en-US" sz="2000" dirty="0">
                <a:latin typeface="Arial"/>
                <a:cs typeface="Arial"/>
              </a:rPr>
              <a:t>, be they single atomic species or complex biopolymers</a:t>
            </a:r>
            <a:r>
              <a:rPr lang="en-US" sz="2000" dirty="0" smtClean="0">
                <a:latin typeface="Arial"/>
                <a:cs typeface="Arial"/>
              </a:rPr>
              <a:t>.</a:t>
            </a:r>
            <a:endParaRPr lang="en-US" sz="2000" dirty="0">
              <a:latin typeface="Arial"/>
              <a:cs typeface="Arial"/>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2564904"/>
            <a:ext cx="370309" cy="370309"/>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7"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4941168"/>
            <a:ext cx="565075" cy="442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80409" y="6165304"/>
            <a:ext cx="667309"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73298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normAutofit/>
          </a:bodyPr>
          <a:lstStyle/>
          <a:p>
            <a:r>
              <a:rPr lang="en-US" sz="2800" b="1" dirty="0">
                <a:solidFill>
                  <a:srgbClr val="FFFFFF"/>
                </a:solidFill>
                <a:ea typeface="ＭＳ Ｐゴシック" charset="0"/>
              </a:rPr>
              <a:t>Why </a:t>
            </a:r>
            <a:r>
              <a:rPr lang="en-US" sz="2800" b="1" dirty="0" smtClean="0">
                <a:solidFill>
                  <a:srgbClr val="FFFFFF"/>
                </a:solidFill>
                <a:ea typeface="ＭＳ Ｐゴシック" charset="0"/>
              </a:rPr>
              <a:t>neutrons as a probe ? </a:t>
            </a:r>
            <a:endParaRPr lang="en-US" sz="2800" b="1" dirty="0">
              <a:solidFill>
                <a:srgbClr val="FFFFFF"/>
              </a:solidFill>
              <a:ea typeface="ＭＳ Ｐゴシック" charset="0"/>
            </a:endParaRPr>
          </a:p>
        </p:txBody>
      </p:sp>
      <p:sp>
        <p:nvSpPr>
          <p:cNvPr id="5" name="Slide Number Placeholder 4"/>
          <p:cNvSpPr>
            <a:spLocks noGrp="1"/>
          </p:cNvSpPr>
          <p:nvPr>
            <p:ph type="sldNum" sz="quarter" idx="11"/>
          </p:nvPr>
        </p:nvSpPr>
        <p:spPr/>
        <p:txBody>
          <a:bodyPr/>
          <a:lstStyle/>
          <a:p>
            <a:pPr>
              <a:defRPr/>
            </a:pPr>
            <a:fld id="{4DF01F40-756D-F74A-A178-94279BCAE959}" type="slidenum">
              <a:rPr lang="en-GB" smtClean="0"/>
              <a:pPr>
                <a:defRPr/>
              </a:pPr>
              <a:t>19</a:t>
            </a:fld>
            <a:endParaRPr lang="en-GB"/>
          </a:p>
        </p:txBody>
      </p:sp>
      <p:sp>
        <p:nvSpPr>
          <p:cNvPr id="61443" name="Rectangle 6"/>
          <p:cNvSpPr>
            <a:spLocks noChangeArrowheads="1"/>
          </p:cNvSpPr>
          <p:nvPr/>
        </p:nvSpPr>
        <p:spPr bwMode="auto">
          <a:xfrm>
            <a:off x="209694" y="1700808"/>
            <a:ext cx="8964612" cy="4708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dirty="0" smtClean="0">
                <a:solidFill>
                  <a:srgbClr val="FF0000"/>
                </a:solidFill>
                <a:latin typeface="Arial"/>
                <a:cs typeface="Arial"/>
              </a:rPr>
              <a:t>Energies </a:t>
            </a:r>
            <a:r>
              <a:rPr lang="en-US" sz="2000" dirty="0">
                <a:solidFill>
                  <a:srgbClr val="FF0000"/>
                </a:solidFill>
                <a:latin typeface="Arial"/>
                <a:cs typeface="Arial"/>
              </a:rPr>
              <a:t>of </a:t>
            </a:r>
            <a:r>
              <a:rPr lang="en-US" sz="2000" dirty="0" err="1">
                <a:solidFill>
                  <a:srgbClr val="FF0000"/>
                </a:solidFill>
                <a:latin typeface="Arial"/>
                <a:cs typeface="Arial"/>
              </a:rPr>
              <a:t>millielectronvolts</a:t>
            </a:r>
            <a:r>
              <a:rPr lang="en-US" sz="2000" dirty="0">
                <a:solidFill>
                  <a:srgbClr val="FF0000"/>
                </a:solidFill>
                <a:latin typeface="Arial"/>
                <a:cs typeface="Arial"/>
              </a:rPr>
              <a:t> – </a:t>
            </a:r>
            <a:r>
              <a:rPr lang="en-US" sz="2000" dirty="0">
                <a:latin typeface="Arial"/>
                <a:cs typeface="Arial"/>
              </a:rPr>
              <a:t>their energies are of the </a:t>
            </a:r>
            <a:r>
              <a:rPr lang="en-US" sz="2000" dirty="0">
                <a:solidFill>
                  <a:srgbClr val="079903"/>
                </a:solidFill>
                <a:latin typeface="Arial"/>
                <a:cs typeface="Arial"/>
              </a:rPr>
              <a:t>same magnitude as the diffusive motion in solids </a:t>
            </a:r>
            <a:r>
              <a:rPr lang="en-US" sz="2000" dirty="0">
                <a:latin typeface="Arial"/>
                <a:cs typeface="Arial"/>
              </a:rPr>
              <a:t>and </a:t>
            </a:r>
            <a:r>
              <a:rPr lang="en-US" sz="2000" dirty="0">
                <a:solidFill>
                  <a:srgbClr val="079903"/>
                </a:solidFill>
                <a:latin typeface="Arial"/>
                <a:cs typeface="Arial"/>
              </a:rPr>
              <a:t>liquids</a:t>
            </a:r>
            <a:r>
              <a:rPr lang="en-US" sz="2000" dirty="0">
                <a:latin typeface="Arial"/>
                <a:cs typeface="Arial"/>
              </a:rPr>
              <a:t>, the coherent waves in single crystals (phonons and </a:t>
            </a:r>
            <a:r>
              <a:rPr lang="en-US" sz="2000" dirty="0" err="1">
                <a:latin typeface="Arial"/>
                <a:cs typeface="Arial"/>
              </a:rPr>
              <a:t>magnons</a:t>
            </a:r>
            <a:r>
              <a:rPr lang="en-US" sz="2000" dirty="0">
                <a:latin typeface="Arial"/>
                <a:cs typeface="Arial"/>
              </a:rPr>
              <a:t>), and the vibrational modes in molecules.  It is easy to detect any exchange of energy between a sample of between 1microeV (even 1 </a:t>
            </a:r>
            <a:r>
              <a:rPr lang="en-US" sz="2000" dirty="0" err="1">
                <a:latin typeface="Arial"/>
                <a:cs typeface="Arial"/>
              </a:rPr>
              <a:t>neV</a:t>
            </a:r>
            <a:r>
              <a:rPr lang="en-US" sz="2000" dirty="0">
                <a:latin typeface="Arial"/>
                <a:cs typeface="Arial"/>
              </a:rPr>
              <a:t> with spin-echo) and 1eV and an incoming neutron.</a:t>
            </a:r>
          </a:p>
          <a:p>
            <a:endParaRPr lang="en-US" sz="2000" dirty="0">
              <a:latin typeface="Arial"/>
              <a:cs typeface="Arial"/>
            </a:endParaRPr>
          </a:p>
          <a:p>
            <a:r>
              <a:rPr lang="en-US" sz="2000" dirty="0">
                <a:solidFill>
                  <a:srgbClr val="FF0000"/>
                </a:solidFill>
                <a:latin typeface="Arial"/>
                <a:cs typeface="Arial"/>
              </a:rPr>
              <a:t>Randomly sensitive – </a:t>
            </a:r>
            <a:r>
              <a:rPr lang="en-US" sz="2000" dirty="0">
                <a:latin typeface="Arial"/>
                <a:cs typeface="Arial"/>
              </a:rPr>
              <a:t>with neutrons the variation in scattering power from one nucleus to another within a sample varies in a quasi-random manner.  This means that lighter atoms are visible despite the presence of heavier atoms, and neighboring atoms may be distinguished from each other.  In addition, </a:t>
            </a:r>
            <a:r>
              <a:rPr lang="en-US" sz="2000" dirty="0">
                <a:solidFill>
                  <a:srgbClr val="079903"/>
                </a:solidFill>
                <a:latin typeface="Arial"/>
                <a:cs typeface="Arial"/>
              </a:rPr>
              <a:t>contrast </a:t>
            </a:r>
            <a:r>
              <a:rPr lang="en-US" sz="2000" dirty="0">
                <a:latin typeface="Arial"/>
                <a:cs typeface="Arial"/>
              </a:rPr>
              <a:t>can be varied in certain samples </a:t>
            </a:r>
            <a:r>
              <a:rPr lang="en-US" sz="2000" dirty="0">
                <a:solidFill>
                  <a:srgbClr val="079903"/>
                </a:solidFill>
                <a:latin typeface="Arial"/>
                <a:cs typeface="Arial"/>
              </a:rPr>
              <a:t>using isotopic substitution (for example D for H</a:t>
            </a:r>
            <a:r>
              <a:rPr lang="en-US" sz="2000" dirty="0">
                <a:latin typeface="Arial"/>
                <a:cs typeface="Arial"/>
              </a:rPr>
              <a:t>, or one nickel isotope for another); specific structural features can thus be highlighted.  The neutron is particularly sensitive to hydrogen atoms; it is therefore a powerful probe of hydrogen storage materials, organic molecular materials, and </a:t>
            </a:r>
            <a:r>
              <a:rPr lang="en-US" sz="2000" dirty="0" err="1">
                <a:latin typeface="Arial"/>
                <a:cs typeface="Arial"/>
              </a:rPr>
              <a:t>biomolecular</a:t>
            </a:r>
            <a:r>
              <a:rPr lang="en-US" sz="2000" dirty="0">
                <a:latin typeface="Arial"/>
                <a:cs typeface="Arial"/>
              </a:rPr>
              <a:t> samples or polymers.</a:t>
            </a:r>
          </a:p>
        </p:txBody>
      </p:sp>
    </p:spTree>
    <p:extLst>
      <p:ext uri="{BB962C8B-B14F-4D97-AF65-F5344CB8AC3E}">
        <p14:creationId xmlns:p14="http://schemas.microsoft.com/office/powerpoint/2010/main" val="2860449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normAutofit/>
          </a:bodyPr>
          <a:lstStyle/>
          <a:p>
            <a:r>
              <a:rPr lang="en-US" sz="2800" b="1" dirty="0" smtClean="0">
                <a:ea typeface="ＭＳ Ｐゴシック" charset="0"/>
              </a:rPr>
              <a:t>Outline</a:t>
            </a:r>
            <a:endParaRPr lang="en-US" sz="2800" b="1" dirty="0">
              <a:ea typeface="ＭＳ Ｐゴシック" charset="0"/>
            </a:endParaRPr>
          </a:p>
        </p:txBody>
      </p:sp>
      <p:sp>
        <p:nvSpPr>
          <p:cNvPr id="5" name="Slide Number Placeholder 4"/>
          <p:cNvSpPr>
            <a:spLocks noGrp="1"/>
          </p:cNvSpPr>
          <p:nvPr>
            <p:ph type="sldNum" sz="quarter" idx="11"/>
          </p:nvPr>
        </p:nvSpPr>
        <p:spPr/>
        <p:txBody>
          <a:bodyPr/>
          <a:lstStyle/>
          <a:p>
            <a:pPr>
              <a:defRPr/>
            </a:pPr>
            <a:fld id="{DC96F4C0-779D-5547-8F04-508094CC741E}" type="slidenum">
              <a:rPr lang="en-GB" smtClean="0"/>
              <a:pPr>
                <a:defRPr/>
              </a:pPr>
              <a:t>2</a:t>
            </a:fld>
            <a:endParaRPr lang="en-GB" dirty="0"/>
          </a:p>
        </p:txBody>
      </p:sp>
      <p:sp>
        <p:nvSpPr>
          <p:cNvPr id="2" name="Rectangle 1"/>
          <p:cNvSpPr/>
          <p:nvPr/>
        </p:nvSpPr>
        <p:spPr>
          <a:xfrm>
            <a:off x="251520" y="1988840"/>
            <a:ext cx="7848872" cy="2123658"/>
          </a:xfrm>
          <a:prstGeom prst="rect">
            <a:avLst/>
          </a:prstGeom>
        </p:spPr>
        <p:txBody>
          <a:bodyPr wrap="square">
            <a:spAutoFit/>
          </a:bodyPr>
          <a:lstStyle/>
          <a:p>
            <a:pPr marL="342900" lvl="1" indent="-342900">
              <a:lnSpc>
                <a:spcPct val="110000"/>
              </a:lnSpc>
              <a:buFont typeface="Arial"/>
              <a:buChar char="•"/>
              <a:defRPr/>
            </a:pPr>
            <a:r>
              <a:rPr lang="en-US" sz="2000" dirty="0">
                <a:solidFill>
                  <a:srgbClr val="000099"/>
                </a:solidFill>
                <a:latin typeface="Arial"/>
                <a:cs typeface="Arial"/>
              </a:rPr>
              <a:t>Science for society and spallation</a:t>
            </a:r>
          </a:p>
          <a:p>
            <a:pPr marL="342900" indent="-342900">
              <a:lnSpc>
                <a:spcPct val="110000"/>
              </a:lnSpc>
              <a:buFont typeface="Arial"/>
              <a:buChar char="•"/>
              <a:defRPr/>
            </a:pPr>
            <a:endParaRPr lang="en-US" sz="2000" dirty="0">
              <a:solidFill>
                <a:srgbClr val="000099"/>
              </a:solidFill>
              <a:latin typeface="Arial"/>
              <a:cs typeface="Arial"/>
            </a:endParaRPr>
          </a:p>
          <a:p>
            <a:pPr marL="342900" indent="-342900">
              <a:lnSpc>
                <a:spcPct val="110000"/>
              </a:lnSpc>
              <a:buFont typeface="Arial"/>
              <a:buChar char="•"/>
              <a:defRPr/>
            </a:pPr>
            <a:r>
              <a:rPr lang="en-US" sz="2000" dirty="0">
                <a:solidFill>
                  <a:srgbClr val="000099"/>
                </a:solidFill>
                <a:latin typeface="Arial"/>
                <a:cs typeface="Arial"/>
              </a:rPr>
              <a:t>ESS </a:t>
            </a:r>
            <a:r>
              <a:rPr lang="en-US" sz="2000" dirty="0" smtClean="0">
                <a:solidFill>
                  <a:srgbClr val="000099"/>
                </a:solidFill>
                <a:latin typeface="Arial"/>
                <a:cs typeface="Arial"/>
              </a:rPr>
              <a:t>infrastructure</a:t>
            </a:r>
          </a:p>
          <a:p>
            <a:pPr marL="800100" lvl="1" indent="-342900">
              <a:lnSpc>
                <a:spcPct val="110000"/>
              </a:lnSpc>
              <a:buFont typeface="Arial"/>
              <a:buChar char="•"/>
              <a:defRPr/>
            </a:pPr>
            <a:r>
              <a:rPr lang="en-US" sz="2000" dirty="0" smtClean="0">
                <a:solidFill>
                  <a:srgbClr val="000099"/>
                </a:solidFill>
                <a:latin typeface="Arial"/>
                <a:cs typeface="Arial"/>
              </a:rPr>
              <a:t>Instruments</a:t>
            </a:r>
          </a:p>
          <a:p>
            <a:pPr marL="800100" lvl="1" indent="-342900">
              <a:lnSpc>
                <a:spcPct val="110000"/>
              </a:lnSpc>
              <a:buFont typeface="Arial"/>
              <a:buChar char="•"/>
              <a:defRPr/>
            </a:pPr>
            <a:r>
              <a:rPr lang="en-US" sz="2000" dirty="0" smtClean="0">
                <a:solidFill>
                  <a:srgbClr val="000099"/>
                </a:solidFill>
                <a:latin typeface="Arial"/>
                <a:cs typeface="Arial"/>
              </a:rPr>
              <a:t>Target</a:t>
            </a:r>
          </a:p>
          <a:p>
            <a:pPr marL="800100" lvl="1" indent="-342900">
              <a:lnSpc>
                <a:spcPct val="110000"/>
              </a:lnSpc>
              <a:buFont typeface="Arial"/>
              <a:buChar char="•"/>
              <a:defRPr/>
            </a:pPr>
            <a:r>
              <a:rPr lang="en-US" sz="2000" dirty="0" smtClean="0">
                <a:solidFill>
                  <a:srgbClr val="000099"/>
                </a:solidFill>
                <a:latin typeface="Arial"/>
                <a:cs typeface="Arial"/>
              </a:rPr>
              <a:t>Accelerator</a:t>
            </a:r>
            <a:endParaRPr lang="en-US" sz="2000" dirty="0">
              <a:solidFill>
                <a:srgbClr val="000099"/>
              </a:solidFill>
              <a:latin typeface="Arial"/>
              <a:cs typeface="Arial"/>
            </a:endParaRPr>
          </a:p>
        </p:txBody>
      </p:sp>
      <p:pic>
        <p:nvPicPr>
          <p:cNvPr id="6" name="Picture 5"/>
          <p:cNvPicPr>
            <a:picLocks noChangeAspect="1"/>
          </p:cNvPicPr>
          <p:nvPr/>
        </p:nvPicPr>
        <p:blipFill>
          <a:blip r:embed="rId2"/>
          <a:stretch>
            <a:fillRect/>
          </a:stretch>
        </p:blipFill>
        <p:spPr>
          <a:xfrm>
            <a:off x="4950073" y="1646833"/>
            <a:ext cx="3606800" cy="3994150"/>
          </a:xfrm>
          <a:prstGeom prst="rect">
            <a:avLst/>
          </a:prstGeom>
          <a:effectLst>
            <a:outerShdw blurRad="114300" dist="114300" dir="2700000" algn="tl" rotWithShape="0">
              <a:srgbClr val="000000">
                <a:alpha val="43000"/>
              </a:srgbClr>
            </a:outerShdw>
          </a:effectLst>
        </p:spPr>
      </p:pic>
      <p:pic>
        <p:nvPicPr>
          <p:cNvPr id="7" name="Picture 3"/>
          <p:cNvPicPr>
            <a:picLocks noChangeAspect="1" noChangeArrowheads="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rot="20833546">
            <a:off x="5718106" y="2137241"/>
            <a:ext cx="3160712" cy="355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spTree>
    <p:extLst>
      <p:ext uri="{BB962C8B-B14F-4D97-AF65-F5344CB8AC3E}">
        <p14:creationId xmlns:p14="http://schemas.microsoft.com/office/powerpoint/2010/main" val="3388317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normAutofit/>
          </a:bodyPr>
          <a:lstStyle/>
          <a:p>
            <a:r>
              <a:rPr lang="en-US" sz="2800" b="1" dirty="0">
                <a:ea typeface="ＭＳ Ｐゴシック" charset="0"/>
              </a:rPr>
              <a:t>Electro-magnetic </a:t>
            </a:r>
            <a:r>
              <a:rPr lang="en-US" sz="2800" b="1" dirty="0" smtClean="0">
                <a:ea typeface="ＭＳ Ｐゴシック" charset="0"/>
              </a:rPr>
              <a:t>Spectrum &amp; </a:t>
            </a:r>
            <a:r>
              <a:rPr lang="en-US" sz="2800" b="1" dirty="0">
                <a:ea typeface="ＭＳ Ｐゴシック" charset="0"/>
              </a:rPr>
              <a:t>Neutron Microscope</a:t>
            </a:r>
          </a:p>
        </p:txBody>
      </p:sp>
      <p:pic>
        <p:nvPicPr>
          <p:cNvPr id="430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039" y="1484784"/>
            <a:ext cx="7429321" cy="4248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nector 5"/>
          <p:cNvSpPr/>
          <p:nvPr/>
        </p:nvSpPr>
        <p:spPr>
          <a:xfrm>
            <a:off x="4593266" y="5743179"/>
            <a:ext cx="2448272" cy="577513"/>
          </a:xfrm>
          <a:prstGeom prst="flowChartConnector">
            <a:avLst/>
          </a:prstGeom>
          <a:gradFill>
            <a:gsLst>
              <a:gs pos="0">
                <a:schemeClr val="accent3"/>
              </a:gs>
              <a:gs pos="100000">
                <a:schemeClr val="bg1"/>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7" name="Connector 6"/>
          <p:cNvSpPr/>
          <p:nvPr/>
        </p:nvSpPr>
        <p:spPr>
          <a:xfrm>
            <a:off x="6897522" y="5815187"/>
            <a:ext cx="763612" cy="570957"/>
          </a:xfrm>
          <a:prstGeom prst="flowChartConnector">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8" name="Connector 7"/>
          <p:cNvSpPr/>
          <p:nvPr/>
        </p:nvSpPr>
        <p:spPr>
          <a:xfrm>
            <a:off x="3685638" y="5749157"/>
            <a:ext cx="1051644" cy="570086"/>
          </a:xfrm>
          <a:prstGeom prst="flowChartConnector">
            <a:avLst/>
          </a:prstGeom>
          <a:gradFill>
            <a:gsLst>
              <a:gs pos="0">
                <a:srgbClr val="FFFF00"/>
              </a:gs>
              <a:gs pos="100000">
                <a:schemeClr val="bg1"/>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graphicFrame>
        <p:nvGraphicFramePr>
          <p:cNvPr id="9" name="Content Placeholder 3"/>
          <p:cNvGraphicFramePr>
            <a:graphicFrameLocks noGrp="1" noChangeAspect="1"/>
          </p:cNvGraphicFramePr>
          <p:nvPr>
            <p:ph idx="1"/>
            <p:extLst>
              <p:ext uri="{D42A27DB-BD31-4B8C-83A1-F6EECF244321}">
                <p14:modId xmlns:p14="http://schemas.microsoft.com/office/powerpoint/2010/main" val="3825572134"/>
              </p:ext>
            </p:extLst>
          </p:nvPr>
        </p:nvGraphicFramePr>
        <p:xfrm>
          <a:off x="4860032" y="5815187"/>
          <a:ext cx="1838201" cy="422125"/>
        </p:xfrm>
        <a:graphic>
          <a:graphicData uri="http://schemas.openxmlformats.org/presentationml/2006/ole">
            <mc:AlternateContent xmlns:mc="http://schemas.openxmlformats.org/markup-compatibility/2006">
              <mc:Choice xmlns:v="urn:schemas-microsoft-com:vml" Requires="v">
                <p:oleObj spid="_x0000_s190566" name="Equation" r:id="rId4" imgW="1549400" imgH="355600" progId="Equation.3">
                  <p:embed/>
                </p:oleObj>
              </mc:Choice>
              <mc:Fallback>
                <p:oleObj name="Equation" r:id="rId4" imgW="1549400" imgH="3556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5815187"/>
                        <a:ext cx="1838201" cy="422125"/>
                      </a:xfrm>
                      <a:prstGeom prst="rect">
                        <a:avLst/>
                      </a:prstGeom>
                      <a:noFill/>
                      <a:ln>
                        <a:noFill/>
                      </a:ln>
                      <a:extLst/>
                    </p:spPr>
                  </p:pic>
                </p:oleObj>
              </mc:Fallback>
            </mc:AlternateContent>
          </a:graphicData>
        </a:graphic>
      </p:graphicFrame>
      <p:graphicFrame>
        <p:nvGraphicFramePr>
          <p:cNvPr id="10" name="Content Placeholder 3"/>
          <p:cNvGraphicFramePr>
            <a:graphicFrameLocks noChangeAspect="1"/>
          </p:cNvGraphicFramePr>
          <p:nvPr>
            <p:extLst>
              <p:ext uri="{D42A27DB-BD31-4B8C-83A1-F6EECF244321}">
                <p14:modId xmlns:p14="http://schemas.microsoft.com/office/powerpoint/2010/main" val="2821902997"/>
              </p:ext>
            </p:extLst>
          </p:nvPr>
        </p:nvGraphicFramePr>
        <p:xfrm>
          <a:off x="3873709" y="5887195"/>
          <a:ext cx="647549" cy="211498"/>
        </p:xfrm>
        <a:graphic>
          <a:graphicData uri="http://schemas.openxmlformats.org/presentationml/2006/ole">
            <mc:AlternateContent xmlns:mc="http://schemas.openxmlformats.org/markup-compatibility/2006">
              <mc:Choice xmlns:v="urn:schemas-microsoft-com:vml" Requires="v">
                <p:oleObj spid="_x0000_s190567" name="Equation" r:id="rId6" imgW="546100" imgH="177800" progId="Equation.3">
                  <p:embed/>
                </p:oleObj>
              </mc:Choice>
              <mc:Fallback>
                <p:oleObj name="Equation" r:id="rId6" imgW="546100" imgH="177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3709" y="5887195"/>
                        <a:ext cx="647549" cy="211498"/>
                      </a:xfrm>
                      <a:prstGeom prst="rect">
                        <a:avLst/>
                      </a:prstGeom>
                      <a:noFill/>
                      <a:ln>
                        <a:noFill/>
                      </a:ln>
                      <a:extLst/>
                    </p:spPr>
                  </p:pic>
                </p:oleObj>
              </mc:Fallback>
            </mc:AlternateContent>
          </a:graphicData>
        </a:graphic>
      </p:graphicFrame>
      <p:graphicFrame>
        <p:nvGraphicFramePr>
          <p:cNvPr id="11" name="Content Placeholder 3"/>
          <p:cNvGraphicFramePr>
            <a:graphicFrameLocks noChangeAspect="1"/>
          </p:cNvGraphicFramePr>
          <p:nvPr>
            <p:extLst>
              <p:ext uri="{D42A27DB-BD31-4B8C-83A1-F6EECF244321}">
                <p14:modId xmlns:p14="http://schemas.microsoft.com/office/powerpoint/2010/main" val="973039673"/>
              </p:ext>
            </p:extLst>
          </p:nvPr>
        </p:nvGraphicFramePr>
        <p:xfrm>
          <a:off x="6969530" y="5887195"/>
          <a:ext cx="587493" cy="422995"/>
        </p:xfrm>
        <a:graphic>
          <a:graphicData uri="http://schemas.openxmlformats.org/presentationml/2006/ole">
            <mc:AlternateContent xmlns:mc="http://schemas.openxmlformats.org/markup-compatibility/2006">
              <mc:Choice xmlns:v="urn:schemas-microsoft-com:vml" Requires="v">
                <p:oleObj spid="_x0000_s190568" name="Equation" r:id="rId8" imgW="495300" imgH="355600" progId="Equation.3">
                  <p:embed/>
                </p:oleObj>
              </mc:Choice>
              <mc:Fallback>
                <p:oleObj name="Equation" r:id="rId8" imgW="495300" imgH="355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69530" y="5887195"/>
                        <a:ext cx="587493" cy="422995"/>
                      </a:xfrm>
                      <a:prstGeom prst="rect">
                        <a:avLst/>
                      </a:prstGeom>
                      <a:noFill/>
                      <a:ln>
                        <a:noFill/>
                      </a:ln>
                      <a:extLst/>
                    </p:spPr>
                  </p:pic>
                </p:oleObj>
              </mc:Fallback>
            </mc:AlternateContent>
          </a:graphicData>
        </a:graphic>
      </p:graphicFrame>
      <p:sp>
        <p:nvSpPr>
          <p:cNvPr id="12" name="TextBox 6"/>
          <p:cNvSpPr txBox="1">
            <a:spLocks noChangeArrowheads="1"/>
          </p:cNvSpPr>
          <p:nvPr/>
        </p:nvSpPr>
        <p:spPr bwMode="auto">
          <a:xfrm>
            <a:off x="7761618" y="5887195"/>
            <a:ext cx="127487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latin typeface="Arial"/>
                <a:cs typeface="Arial"/>
              </a:rPr>
              <a:t>De </a:t>
            </a:r>
            <a:r>
              <a:rPr lang="en-US" sz="1400" dirty="0" smtClean="0">
                <a:latin typeface="Arial"/>
                <a:cs typeface="Arial"/>
              </a:rPr>
              <a:t>Broglie</a:t>
            </a:r>
            <a:endParaRPr lang="en-US" sz="1400" dirty="0">
              <a:latin typeface="Arial"/>
              <a:cs typeface="Arial"/>
            </a:endParaRPr>
          </a:p>
        </p:txBody>
      </p:sp>
      <p:graphicFrame>
        <p:nvGraphicFramePr>
          <p:cNvPr id="13" name="Content Placeholder 3"/>
          <p:cNvGraphicFramePr>
            <a:graphicFrameLocks noChangeAspect="1"/>
          </p:cNvGraphicFramePr>
          <p:nvPr>
            <p:extLst>
              <p:ext uri="{D42A27DB-BD31-4B8C-83A1-F6EECF244321}">
                <p14:modId xmlns:p14="http://schemas.microsoft.com/office/powerpoint/2010/main" val="1787006803"/>
              </p:ext>
            </p:extLst>
          </p:nvPr>
        </p:nvGraphicFramePr>
        <p:xfrm>
          <a:off x="3945194" y="6391251"/>
          <a:ext cx="4053273" cy="422125"/>
        </p:xfrm>
        <a:graphic>
          <a:graphicData uri="http://schemas.openxmlformats.org/presentationml/2006/ole">
            <mc:AlternateContent xmlns:mc="http://schemas.openxmlformats.org/markup-compatibility/2006">
              <mc:Choice xmlns:v="urn:schemas-microsoft-com:vml" Requires="v">
                <p:oleObj spid="_x0000_s190569" name="Equation" r:id="rId10" imgW="3416300" imgH="355600" progId="Equation.3">
                  <p:embed/>
                </p:oleObj>
              </mc:Choice>
              <mc:Fallback>
                <p:oleObj name="Equation" r:id="rId10" imgW="3416300" imgH="355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45194" y="6391251"/>
                        <a:ext cx="4053273" cy="422125"/>
                      </a:xfrm>
                      <a:prstGeom prst="rect">
                        <a:avLst/>
                      </a:prstGeom>
                      <a:noFill/>
                      <a:ln>
                        <a:noFill/>
                      </a:ln>
                      <a:extLst/>
                    </p:spPr>
                  </p:pic>
                </p:oleObj>
              </mc:Fallback>
            </mc:AlternateContent>
          </a:graphicData>
        </a:graphic>
      </p:graphicFrame>
      <p:sp>
        <p:nvSpPr>
          <p:cNvPr id="14" name="TextBox 9"/>
          <p:cNvSpPr txBox="1">
            <a:spLocks noChangeArrowheads="1"/>
          </p:cNvSpPr>
          <p:nvPr/>
        </p:nvSpPr>
        <p:spPr bwMode="auto">
          <a:xfrm>
            <a:off x="2649050" y="5743179"/>
            <a:ext cx="108012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latin typeface="Arial"/>
                <a:cs typeface="Arial"/>
              </a:rPr>
              <a:t>Boltzmann distribution</a:t>
            </a:r>
          </a:p>
        </p:txBody>
      </p:sp>
      <p:sp>
        <p:nvSpPr>
          <p:cNvPr id="2" name="Rectangle 1"/>
          <p:cNvSpPr/>
          <p:nvPr/>
        </p:nvSpPr>
        <p:spPr>
          <a:xfrm>
            <a:off x="6444208" y="1484784"/>
            <a:ext cx="1080120" cy="417646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4896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FFFFFF"/>
                </a:solidFill>
                <a:ea typeface="ＭＳ Ｐゴシック" charset="0"/>
              </a:rPr>
              <a:t>Why </a:t>
            </a:r>
            <a:r>
              <a:rPr lang="en-US" sz="2800" b="1" dirty="0">
                <a:solidFill>
                  <a:srgbClr val="FFFFFF"/>
                </a:solidFill>
                <a:ea typeface="ＭＳ Ｐゴシック" charset="0"/>
              </a:rPr>
              <a:t>neutrons as a probe </a:t>
            </a:r>
            <a:r>
              <a:rPr lang="en-US" sz="2800" b="1" dirty="0" smtClean="0">
                <a:solidFill>
                  <a:srgbClr val="FFFFFF"/>
                </a:solidFill>
                <a:ea typeface="ＭＳ Ｐゴシック" charset="0"/>
              </a:rPr>
              <a:t>?</a:t>
            </a:r>
            <a:endParaRPr lang="en-US" sz="2800" dirty="0"/>
          </a:p>
        </p:txBody>
      </p:sp>
      <p:grpSp>
        <p:nvGrpSpPr>
          <p:cNvPr id="5" name="Group 13"/>
          <p:cNvGrpSpPr>
            <a:grpSpLocks/>
          </p:cNvGrpSpPr>
          <p:nvPr/>
        </p:nvGrpSpPr>
        <p:grpSpPr bwMode="auto">
          <a:xfrm>
            <a:off x="691793" y="2341834"/>
            <a:ext cx="6832535" cy="969939"/>
            <a:chOff x="1546589" y="3330610"/>
            <a:chExt cx="9717232" cy="1379469"/>
          </a:xfrm>
        </p:grpSpPr>
        <p:sp>
          <p:nvSpPr>
            <p:cNvPr id="6" name="Text Box 3"/>
            <p:cNvSpPr txBox="1">
              <a:spLocks noChangeArrowheads="1"/>
            </p:cNvSpPr>
            <p:nvPr/>
          </p:nvSpPr>
          <p:spPr bwMode="auto">
            <a:xfrm>
              <a:off x="1546589" y="3647865"/>
              <a:ext cx="6849758" cy="1062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6" tIns="65023" rIns="130046" bIns="65023">
              <a:spAutoFit/>
            </a:bodyPr>
            <a:lstStyle>
              <a:lvl1pPr defTabSz="641350" eaLnBrk="0" hangingPunct="0">
                <a:defRPr sz="2400">
                  <a:solidFill>
                    <a:schemeClr val="tx1"/>
                  </a:solidFill>
                  <a:latin typeface="Times New Roman" charset="0"/>
                  <a:ea typeface="ＭＳ Ｐゴシック" charset="0"/>
                  <a:cs typeface="ＭＳ Ｐゴシック" charset="0"/>
                </a:defRPr>
              </a:lvl1pPr>
              <a:lvl2pPr marL="742950" indent="-285750" defTabSz="641350" eaLnBrk="0" hangingPunct="0">
                <a:defRPr sz="2400">
                  <a:solidFill>
                    <a:schemeClr val="tx1"/>
                  </a:solidFill>
                  <a:latin typeface="Times New Roman" charset="0"/>
                  <a:ea typeface="ＭＳ Ｐゴシック" charset="0"/>
                </a:defRPr>
              </a:lvl2pPr>
              <a:lvl3pPr marL="1143000" indent="-228600" defTabSz="641350" eaLnBrk="0" hangingPunct="0">
                <a:defRPr sz="2400">
                  <a:solidFill>
                    <a:schemeClr val="tx1"/>
                  </a:solidFill>
                  <a:latin typeface="Times New Roman" charset="0"/>
                  <a:ea typeface="ＭＳ Ｐゴシック" charset="0"/>
                </a:defRPr>
              </a:lvl3pPr>
              <a:lvl4pPr marL="1600200" indent="-228600" defTabSz="641350" eaLnBrk="0" hangingPunct="0">
                <a:defRPr sz="2400">
                  <a:solidFill>
                    <a:schemeClr val="tx1"/>
                  </a:solidFill>
                  <a:latin typeface="Times New Roman" charset="0"/>
                  <a:ea typeface="ＭＳ Ｐゴシック" charset="0"/>
                </a:defRPr>
              </a:lvl4pPr>
              <a:lvl5pPr marL="2057400" indent="-228600" defTabSz="641350" eaLnBrk="0" hangingPunct="0">
                <a:defRPr sz="2400">
                  <a:solidFill>
                    <a:schemeClr val="tx1"/>
                  </a:solidFill>
                  <a:latin typeface="Times New Roman" charset="0"/>
                  <a:ea typeface="ＭＳ Ｐゴシック" charset="0"/>
                </a:defRPr>
              </a:lvl5pPr>
              <a:lvl6pPr marL="2514600" indent="-228600" defTabSz="64135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64135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64135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64135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indent="-342900" eaLnBrk="1" hangingPunct="1">
                <a:buFont typeface="Arial"/>
                <a:buChar char="•"/>
              </a:pPr>
              <a:r>
                <a:rPr lang="en-US" sz="2000" u="sng" dirty="0" err="1">
                  <a:solidFill>
                    <a:srgbClr val="10253F"/>
                  </a:solidFill>
                  <a:latin typeface="Arial"/>
                  <a:cs typeface="Arial"/>
                  <a:sym typeface="Gill Sans" charset="0"/>
                </a:rPr>
                <a:t>Diffractometers</a:t>
              </a:r>
              <a:r>
                <a:rPr lang="en-US" sz="2000" u="sng" dirty="0">
                  <a:solidFill>
                    <a:srgbClr val="10253F"/>
                  </a:solidFill>
                  <a:latin typeface="Arial"/>
                  <a:cs typeface="Arial"/>
                  <a:sym typeface="Gill Sans" charset="0"/>
                </a:rPr>
                <a:t> - Measure structures</a:t>
              </a:r>
            </a:p>
            <a:p>
              <a:pPr eaLnBrk="1" hangingPunct="1"/>
              <a:r>
                <a:rPr lang="en-US" sz="2000" dirty="0">
                  <a:solidFill>
                    <a:srgbClr val="10253F"/>
                  </a:solidFill>
                  <a:latin typeface="Arial"/>
                  <a:cs typeface="Arial"/>
                  <a:sym typeface="Gill Sans" charset="0"/>
                </a:rPr>
                <a:t>	– Where atoms and molecules are</a:t>
              </a:r>
            </a:p>
          </p:txBody>
        </p:sp>
        <p:sp>
          <p:nvSpPr>
            <p:cNvPr id="8" name="Text Box 11"/>
            <p:cNvSpPr txBox="1">
              <a:spLocks noChangeArrowheads="1"/>
            </p:cNvSpPr>
            <p:nvPr/>
          </p:nvSpPr>
          <p:spPr bwMode="auto">
            <a:xfrm>
              <a:off x="8295263" y="3330610"/>
              <a:ext cx="2968558" cy="62448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lIns="130046" tIns="65023" rIns="130046" bIns="65023">
              <a:spAutoFit/>
            </a:bodyPr>
            <a:lstStyle>
              <a:lvl1pPr defTabSz="641350" eaLnBrk="0" hangingPunct="0">
                <a:defRPr sz="2400">
                  <a:solidFill>
                    <a:schemeClr val="tx1"/>
                  </a:solidFill>
                  <a:latin typeface="Times New Roman" charset="0"/>
                  <a:ea typeface="ＭＳ Ｐゴシック" charset="0"/>
                  <a:cs typeface="ＭＳ Ｐゴシック" charset="0"/>
                </a:defRPr>
              </a:lvl1pPr>
              <a:lvl2pPr marL="742950" indent="-285750" defTabSz="641350" eaLnBrk="0" hangingPunct="0">
                <a:defRPr sz="2400">
                  <a:solidFill>
                    <a:schemeClr val="tx1"/>
                  </a:solidFill>
                  <a:latin typeface="Times New Roman" charset="0"/>
                  <a:ea typeface="ＭＳ Ｐゴシック" charset="0"/>
                </a:defRPr>
              </a:lvl2pPr>
              <a:lvl3pPr marL="1143000" indent="-228600" defTabSz="641350" eaLnBrk="0" hangingPunct="0">
                <a:defRPr sz="2400">
                  <a:solidFill>
                    <a:schemeClr val="tx1"/>
                  </a:solidFill>
                  <a:latin typeface="Times New Roman" charset="0"/>
                  <a:ea typeface="ＭＳ Ｐゴシック" charset="0"/>
                </a:defRPr>
              </a:lvl3pPr>
              <a:lvl4pPr marL="1600200" indent="-228600" defTabSz="641350" eaLnBrk="0" hangingPunct="0">
                <a:defRPr sz="2400">
                  <a:solidFill>
                    <a:schemeClr val="tx1"/>
                  </a:solidFill>
                  <a:latin typeface="Times New Roman" charset="0"/>
                  <a:ea typeface="ＭＳ Ｐゴシック" charset="0"/>
                </a:defRPr>
              </a:lvl4pPr>
              <a:lvl5pPr marL="2057400" indent="-228600" defTabSz="641350" eaLnBrk="0" hangingPunct="0">
                <a:defRPr sz="2400">
                  <a:solidFill>
                    <a:schemeClr val="tx1"/>
                  </a:solidFill>
                  <a:latin typeface="Times New Roman" charset="0"/>
                  <a:ea typeface="ＭＳ Ｐゴシック" charset="0"/>
                </a:defRPr>
              </a:lvl5pPr>
              <a:lvl6pPr marL="2514600" indent="-228600" defTabSz="64135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64135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64135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64135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dirty="0">
                  <a:solidFill>
                    <a:srgbClr val="800000"/>
                  </a:solidFill>
                  <a:latin typeface="Arial"/>
                  <a:cs typeface="Arial"/>
                  <a:sym typeface="Gill Sans" charset="0"/>
                </a:rPr>
                <a:t>1 - 10 </a:t>
              </a:r>
              <a:r>
                <a:rPr lang="en-US" sz="2000" dirty="0" err="1">
                  <a:solidFill>
                    <a:srgbClr val="800000"/>
                  </a:solidFill>
                  <a:latin typeface="Arial"/>
                  <a:cs typeface="Arial"/>
                  <a:sym typeface="Gill Sans" charset="0"/>
                </a:rPr>
                <a:t>Ångström</a:t>
              </a:r>
              <a:endParaRPr lang="en-GB" sz="2000" dirty="0">
                <a:solidFill>
                  <a:srgbClr val="800000"/>
                </a:solidFill>
                <a:latin typeface="Arial"/>
                <a:cs typeface="Arial"/>
                <a:sym typeface="Gill Sans" charset="0"/>
              </a:endParaRPr>
            </a:p>
          </p:txBody>
        </p:sp>
      </p:grpSp>
      <p:sp>
        <p:nvSpPr>
          <p:cNvPr id="14" name="Rectangle 3"/>
          <p:cNvSpPr>
            <a:spLocks noChangeArrowheads="1"/>
          </p:cNvSpPr>
          <p:nvPr/>
        </p:nvSpPr>
        <p:spPr bwMode="auto">
          <a:xfrm>
            <a:off x="288677" y="3369171"/>
            <a:ext cx="5579467"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800" dirty="0">
                <a:latin typeface="Arial"/>
                <a:cs typeface="Arial"/>
                <a:sym typeface="Wingdings" charset="0"/>
              </a:rPr>
              <a:t> </a:t>
            </a:r>
            <a:r>
              <a:rPr lang="en-US" sz="1800" dirty="0">
                <a:latin typeface="Arial"/>
                <a:cs typeface="Arial"/>
              </a:rPr>
              <a:t>To analyze the structure of a material from the scattering pattern produced when a beam of radiation or </a:t>
            </a:r>
            <a:r>
              <a:rPr lang="en-US" sz="1800" dirty="0" smtClean="0">
                <a:latin typeface="Arial"/>
                <a:cs typeface="Arial"/>
              </a:rPr>
              <a:t>interacts </a:t>
            </a:r>
            <a:r>
              <a:rPr lang="en-US" sz="1800" dirty="0">
                <a:latin typeface="Arial"/>
                <a:cs typeface="Arial"/>
              </a:rPr>
              <a:t>with it</a:t>
            </a:r>
          </a:p>
        </p:txBody>
      </p:sp>
      <p:sp>
        <p:nvSpPr>
          <p:cNvPr id="23" name="Text Box 3"/>
          <p:cNvSpPr txBox="1">
            <a:spLocks noChangeArrowheads="1"/>
          </p:cNvSpPr>
          <p:nvPr/>
        </p:nvSpPr>
        <p:spPr bwMode="auto">
          <a:xfrm>
            <a:off x="107504" y="1484784"/>
            <a:ext cx="8785225"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000" dirty="0">
                <a:latin typeface="Arial"/>
                <a:cs typeface="Arial"/>
              </a:rPr>
              <a:t>In half a </a:t>
            </a:r>
            <a:r>
              <a:rPr lang="en-US" sz="2000" dirty="0" smtClean="0">
                <a:latin typeface="Arial"/>
                <a:cs typeface="Arial"/>
              </a:rPr>
              <a:t>century, neutron </a:t>
            </a:r>
            <a:r>
              <a:rPr lang="en-US" sz="2000" dirty="0">
                <a:latin typeface="Arial"/>
                <a:cs typeface="Arial"/>
              </a:rPr>
              <a:t>scattering </a:t>
            </a:r>
            <a:r>
              <a:rPr lang="en-US" sz="2000" dirty="0" smtClean="0">
                <a:latin typeface="Arial"/>
                <a:cs typeface="Arial"/>
              </a:rPr>
              <a:t>science has developed </a:t>
            </a:r>
            <a:r>
              <a:rPr lang="en-US" sz="2000" dirty="0">
                <a:latin typeface="Arial"/>
                <a:cs typeface="Arial"/>
              </a:rPr>
              <a:t>enormously with an effective gain in source performance of </a:t>
            </a:r>
            <a:r>
              <a:rPr lang="en-US" sz="2000" dirty="0">
                <a:solidFill>
                  <a:srgbClr val="990000"/>
                </a:solidFill>
                <a:latin typeface="Arial"/>
                <a:cs typeface="Arial"/>
              </a:rPr>
              <a:t>only a factor of 4 !</a:t>
            </a:r>
            <a:endParaRPr lang="en-US" sz="2000" dirty="0">
              <a:latin typeface="Arial"/>
              <a:cs typeface="Arial"/>
            </a:endParaRPr>
          </a:p>
        </p:txBody>
      </p:sp>
      <p:sp>
        <p:nvSpPr>
          <p:cNvPr id="3" name="Rectangle 2"/>
          <p:cNvSpPr/>
          <p:nvPr/>
        </p:nvSpPr>
        <p:spPr>
          <a:xfrm>
            <a:off x="395536" y="2276872"/>
            <a:ext cx="2088232" cy="369332"/>
          </a:xfrm>
          <a:prstGeom prst="rect">
            <a:avLst/>
          </a:prstGeom>
        </p:spPr>
        <p:txBody>
          <a:bodyPr wrap="square">
            <a:spAutoFit/>
          </a:bodyPr>
          <a:lstStyle/>
          <a:p>
            <a:pPr marL="342900" indent="-342900" algn="ctr">
              <a:spcBef>
                <a:spcPct val="20000"/>
              </a:spcBef>
            </a:pPr>
            <a:r>
              <a:rPr lang="en-US" dirty="0">
                <a:solidFill>
                  <a:srgbClr val="FF0000"/>
                </a:solidFill>
                <a:latin typeface="Arial"/>
                <a:cs typeface="Arial"/>
              </a:rPr>
              <a:t>Cliff </a:t>
            </a:r>
            <a:r>
              <a:rPr lang="en-US" dirty="0" smtClean="0">
                <a:solidFill>
                  <a:srgbClr val="FF0000"/>
                </a:solidFill>
                <a:latin typeface="Arial"/>
                <a:cs typeface="Arial"/>
              </a:rPr>
              <a:t>Shull</a:t>
            </a:r>
            <a:endParaRPr lang="en-US" dirty="0">
              <a:solidFill>
                <a:srgbClr val="FF0000"/>
              </a:solidFill>
              <a:latin typeface="Arial"/>
              <a:cs typeface="Arial"/>
            </a:endParaRPr>
          </a:p>
        </p:txBody>
      </p:sp>
      <p:pic>
        <p:nvPicPr>
          <p:cNvPr id="7" name="Picture 6"/>
          <p:cNvPicPr>
            <a:picLocks noChangeAspect="1"/>
          </p:cNvPicPr>
          <p:nvPr/>
        </p:nvPicPr>
        <p:blipFill>
          <a:blip r:embed="rId4"/>
          <a:stretch>
            <a:fillRect/>
          </a:stretch>
        </p:blipFill>
        <p:spPr>
          <a:xfrm>
            <a:off x="5148064" y="908720"/>
            <a:ext cx="2692400" cy="647700"/>
          </a:xfrm>
          <a:prstGeom prst="rect">
            <a:avLst/>
          </a:prstGeom>
        </p:spPr>
      </p:pic>
      <p:pic>
        <p:nvPicPr>
          <p:cNvPr id="2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2924944"/>
            <a:ext cx="3595256"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34"/>
          <p:cNvGrpSpPr>
            <a:grpSpLocks/>
          </p:cNvGrpSpPr>
          <p:nvPr/>
        </p:nvGrpSpPr>
        <p:grpSpPr bwMode="auto">
          <a:xfrm>
            <a:off x="5292080" y="4221088"/>
            <a:ext cx="1489075" cy="949648"/>
            <a:chOff x="113" y="2387"/>
            <a:chExt cx="2495" cy="1587"/>
          </a:xfrm>
        </p:grpSpPr>
        <p:sp>
          <p:nvSpPr>
            <p:cNvPr id="28" name="Rectangle 30"/>
            <p:cNvSpPr>
              <a:spLocks noChangeArrowheads="1"/>
            </p:cNvSpPr>
            <p:nvPr/>
          </p:nvSpPr>
          <p:spPr bwMode="auto">
            <a:xfrm>
              <a:off x="113" y="2387"/>
              <a:ext cx="2495" cy="15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a:cs typeface="Arial"/>
              </a:endParaRPr>
            </a:p>
          </p:txBody>
        </p:sp>
        <p:graphicFrame>
          <p:nvGraphicFramePr>
            <p:cNvPr id="29" name="Object 2"/>
            <p:cNvGraphicFramePr>
              <a:graphicFrameLocks noChangeAspect="1"/>
            </p:cNvGraphicFramePr>
            <p:nvPr/>
          </p:nvGraphicFramePr>
          <p:xfrm>
            <a:off x="125" y="3249"/>
            <a:ext cx="2423" cy="441"/>
          </p:xfrm>
          <a:graphic>
            <a:graphicData uri="http://schemas.openxmlformats.org/presentationml/2006/ole">
              <mc:AlternateContent xmlns:mc="http://schemas.openxmlformats.org/markup-compatibility/2006">
                <mc:Choice xmlns:v="urn:schemas-microsoft-com:vml" Requires="v">
                  <p:oleObj spid="_x0000_s191540" name="Equation" r:id="rId6" imgW="1257231" imgH="228738" progId="Equation.3">
                    <p:embed/>
                  </p:oleObj>
                </mc:Choice>
                <mc:Fallback>
                  <p:oleObj name="Equation" r:id="rId6" imgW="1257231" imgH="228738"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 y="3249"/>
                          <a:ext cx="2423" cy="4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graphicFrame>
          <p:nvGraphicFramePr>
            <p:cNvPr id="30" name="Object 3"/>
            <p:cNvGraphicFramePr>
              <a:graphicFrameLocks noChangeAspect="1"/>
            </p:cNvGraphicFramePr>
            <p:nvPr/>
          </p:nvGraphicFramePr>
          <p:xfrm>
            <a:off x="382" y="2625"/>
            <a:ext cx="1728" cy="397"/>
          </p:xfrm>
          <a:graphic>
            <a:graphicData uri="http://schemas.openxmlformats.org/presentationml/2006/ole">
              <mc:AlternateContent xmlns:mc="http://schemas.openxmlformats.org/markup-compatibility/2006">
                <mc:Choice xmlns:v="urn:schemas-microsoft-com:vml" Requires="v">
                  <p:oleObj spid="_x0000_s191541" name="Equation" r:id="rId8" imgW="773935" imgH="177922" progId="Equation.3">
                    <p:embed/>
                  </p:oleObj>
                </mc:Choice>
                <mc:Fallback>
                  <p:oleObj name="Equation" r:id="rId8" imgW="773935" imgH="177922"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 y="2625"/>
                          <a:ext cx="1728" cy="3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grpSp>
      <p:pic>
        <p:nvPicPr>
          <p:cNvPr id="10" name="Picture 9"/>
          <p:cNvPicPr>
            <a:picLocks noChangeAspect="1"/>
          </p:cNvPicPr>
          <p:nvPr/>
        </p:nvPicPr>
        <p:blipFill>
          <a:blip r:embed="rId10"/>
          <a:stretch>
            <a:fillRect/>
          </a:stretch>
        </p:blipFill>
        <p:spPr>
          <a:xfrm>
            <a:off x="107504" y="2412876"/>
            <a:ext cx="660400" cy="800100"/>
          </a:xfrm>
          <a:prstGeom prst="rect">
            <a:avLst/>
          </a:prstGeom>
        </p:spPr>
      </p:pic>
      <p:sp>
        <p:nvSpPr>
          <p:cNvPr id="12" name="Rectangle 11"/>
          <p:cNvSpPr/>
          <p:nvPr/>
        </p:nvSpPr>
        <p:spPr>
          <a:xfrm>
            <a:off x="7020272" y="4437112"/>
            <a:ext cx="1338828" cy="369332"/>
          </a:xfrm>
          <a:prstGeom prst="rect">
            <a:avLst/>
          </a:prstGeom>
        </p:spPr>
        <p:txBody>
          <a:bodyPr wrap="none">
            <a:spAutoFit/>
          </a:bodyPr>
          <a:lstStyle/>
          <a:p>
            <a:r>
              <a:rPr lang="en-US" dirty="0">
                <a:latin typeface="Arial"/>
                <a:cs typeface="Arial"/>
              </a:rPr>
              <a:t>Braggs law</a:t>
            </a:r>
            <a:endParaRPr lang="en-US" dirty="0"/>
          </a:p>
        </p:txBody>
      </p:sp>
      <p:grpSp>
        <p:nvGrpSpPr>
          <p:cNvPr id="13" name="Group 12"/>
          <p:cNvGrpSpPr/>
          <p:nvPr/>
        </p:nvGrpSpPr>
        <p:grpSpPr>
          <a:xfrm>
            <a:off x="185564" y="4706689"/>
            <a:ext cx="8958436" cy="1818655"/>
            <a:chOff x="107504" y="4509120"/>
            <a:chExt cx="8958436" cy="1818655"/>
          </a:xfrm>
        </p:grpSpPr>
        <p:grpSp>
          <p:nvGrpSpPr>
            <p:cNvPr id="15" name="Group 14"/>
            <p:cNvGrpSpPr>
              <a:grpSpLocks/>
            </p:cNvGrpSpPr>
            <p:nvPr/>
          </p:nvGrpSpPr>
          <p:grpSpPr bwMode="auto">
            <a:xfrm>
              <a:off x="360928" y="4743599"/>
              <a:ext cx="8705012" cy="1584176"/>
              <a:chOff x="755650" y="4722962"/>
              <a:chExt cx="8705012" cy="1584176"/>
            </a:xfrm>
          </p:grpSpPr>
          <p:sp>
            <p:nvSpPr>
              <p:cNvPr id="16" name="Rectangle 4"/>
              <p:cNvSpPr>
                <a:spLocks noChangeArrowheads="1"/>
              </p:cNvSpPr>
              <p:nvPr/>
            </p:nvSpPr>
            <p:spPr bwMode="auto">
              <a:xfrm>
                <a:off x="755650" y="5661025"/>
                <a:ext cx="55451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a:latin typeface="Arial"/>
                    <a:cs typeface="Arial"/>
                    <a:sym typeface="Wingdings" charset="0"/>
                  </a:rPr>
                  <a:t> </a:t>
                </a:r>
                <a:r>
                  <a:rPr lang="en-US" sz="1800">
                    <a:latin typeface="Arial"/>
                    <a:cs typeface="Arial"/>
                  </a:rPr>
                  <a:t>To measure properties of light over a specific portion of the electromagnetic spectrum</a:t>
                </a:r>
              </a:p>
            </p:txBody>
          </p:sp>
          <p:grpSp>
            <p:nvGrpSpPr>
              <p:cNvPr id="18" name="Group 14"/>
              <p:cNvGrpSpPr>
                <a:grpSpLocks/>
              </p:cNvGrpSpPr>
              <p:nvPr/>
            </p:nvGrpSpPr>
            <p:grpSpPr bwMode="auto">
              <a:xfrm>
                <a:off x="1046242" y="4722962"/>
                <a:ext cx="8414420" cy="1180207"/>
                <a:chOff x="2282999" y="5862891"/>
                <a:chExt cx="11965221" cy="1679200"/>
              </a:xfrm>
            </p:grpSpPr>
            <p:sp>
              <p:nvSpPr>
                <p:cNvPr id="21" name="Text Box 12"/>
                <p:cNvSpPr txBox="1">
                  <a:spLocks noChangeArrowheads="1"/>
                </p:cNvSpPr>
                <p:nvPr/>
              </p:nvSpPr>
              <p:spPr bwMode="auto">
                <a:xfrm>
                  <a:off x="12087667" y="5862891"/>
                  <a:ext cx="2160553" cy="62474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lIns="130046" tIns="65023" rIns="130046" bIns="65023">
                  <a:spAutoFit/>
                </a:bodyPr>
                <a:lstStyle>
                  <a:lvl1pPr defTabSz="641350" eaLnBrk="0" hangingPunct="0">
                    <a:defRPr sz="2400">
                      <a:solidFill>
                        <a:schemeClr val="tx1"/>
                      </a:solidFill>
                      <a:latin typeface="Times New Roman" charset="0"/>
                      <a:ea typeface="ＭＳ Ｐゴシック" charset="0"/>
                      <a:cs typeface="ＭＳ Ｐゴシック" charset="0"/>
                    </a:defRPr>
                  </a:lvl1pPr>
                  <a:lvl2pPr marL="742950" indent="-285750" defTabSz="641350" eaLnBrk="0" hangingPunct="0">
                    <a:defRPr sz="2400">
                      <a:solidFill>
                        <a:schemeClr val="tx1"/>
                      </a:solidFill>
                      <a:latin typeface="Times New Roman" charset="0"/>
                      <a:ea typeface="ＭＳ Ｐゴシック" charset="0"/>
                    </a:defRPr>
                  </a:lvl2pPr>
                  <a:lvl3pPr marL="1143000" indent="-228600" defTabSz="641350" eaLnBrk="0" hangingPunct="0">
                    <a:defRPr sz="2400">
                      <a:solidFill>
                        <a:schemeClr val="tx1"/>
                      </a:solidFill>
                      <a:latin typeface="Times New Roman" charset="0"/>
                      <a:ea typeface="ＭＳ Ｐゴシック" charset="0"/>
                    </a:defRPr>
                  </a:lvl3pPr>
                  <a:lvl4pPr marL="1600200" indent="-228600" defTabSz="641350" eaLnBrk="0" hangingPunct="0">
                    <a:defRPr sz="2400">
                      <a:solidFill>
                        <a:schemeClr val="tx1"/>
                      </a:solidFill>
                      <a:latin typeface="Times New Roman" charset="0"/>
                      <a:ea typeface="ＭＳ Ｐゴシック" charset="0"/>
                    </a:defRPr>
                  </a:lvl4pPr>
                  <a:lvl5pPr marL="2057400" indent="-228600" defTabSz="641350" eaLnBrk="0" hangingPunct="0">
                    <a:defRPr sz="2400">
                      <a:solidFill>
                        <a:schemeClr val="tx1"/>
                      </a:solidFill>
                      <a:latin typeface="Times New Roman" charset="0"/>
                      <a:ea typeface="ＭＳ Ｐゴシック" charset="0"/>
                    </a:defRPr>
                  </a:lvl5pPr>
                  <a:lvl6pPr marL="2514600" indent="-228600" defTabSz="64135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64135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64135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64135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dirty="0">
                      <a:solidFill>
                        <a:srgbClr val="800000"/>
                      </a:solidFill>
                      <a:latin typeface="Arial"/>
                      <a:cs typeface="Arial"/>
                      <a:sym typeface="Gill Sans" charset="0"/>
                    </a:rPr>
                    <a:t>1 - 80 </a:t>
                  </a:r>
                  <a:r>
                    <a:rPr lang="en-US" sz="2000" dirty="0" err="1">
                      <a:solidFill>
                        <a:srgbClr val="800000"/>
                      </a:solidFill>
                      <a:latin typeface="Arial"/>
                      <a:cs typeface="Arial"/>
                      <a:sym typeface="Gill Sans" charset="0"/>
                    </a:rPr>
                    <a:t>meV</a:t>
                  </a:r>
                  <a:endParaRPr lang="en-GB" sz="2000" dirty="0">
                    <a:solidFill>
                      <a:srgbClr val="800000"/>
                    </a:solidFill>
                    <a:latin typeface="Arial"/>
                    <a:cs typeface="Arial"/>
                    <a:sym typeface="Gill Sans" charset="0"/>
                  </a:endParaRPr>
                </a:p>
              </p:txBody>
            </p:sp>
            <p:sp>
              <p:nvSpPr>
                <p:cNvPr id="22" name="Text Box 15"/>
                <p:cNvSpPr txBox="1">
                  <a:spLocks noChangeArrowheads="1"/>
                </p:cNvSpPr>
                <p:nvPr/>
              </p:nvSpPr>
              <p:spPr bwMode="auto">
                <a:xfrm>
                  <a:off x="2282999" y="6041539"/>
                  <a:ext cx="6701226" cy="1500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30046" tIns="65023" rIns="130046" bIns="65023">
                  <a:spAutoFit/>
                </a:bodyPr>
                <a:lstStyle>
                  <a:lvl1pPr defTabSz="641350" eaLnBrk="0" hangingPunct="0">
                    <a:defRPr sz="2400">
                      <a:solidFill>
                        <a:schemeClr val="tx1"/>
                      </a:solidFill>
                      <a:latin typeface="Times New Roman" charset="0"/>
                      <a:ea typeface="ＭＳ Ｐゴシック" charset="0"/>
                      <a:cs typeface="ＭＳ Ｐゴシック" charset="0"/>
                    </a:defRPr>
                  </a:lvl1pPr>
                  <a:lvl2pPr marL="742950" indent="-285750" defTabSz="641350" eaLnBrk="0" hangingPunct="0">
                    <a:defRPr sz="2400">
                      <a:solidFill>
                        <a:schemeClr val="tx1"/>
                      </a:solidFill>
                      <a:latin typeface="Times New Roman" charset="0"/>
                      <a:ea typeface="ＭＳ Ｐゴシック" charset="0"/>
                    </a:defRPr>
                  </a:lvl2pPr>
                  <a:lvl3pPr marL="1143000" indent="-228600" defTabSz="641350" eaLnBrk="0" hangingPunct="0">
                    <a:defRPr sz="2400">
                      <a:solidFill>
                        <a:schemeClr val="tx1"/>
                      </a:solidFill>
                      <a:latin typeface="Times New Roman" charset="0"/>
                      <a:ea typeface="ＭＳ Ｐゴシック" charset="0"/>
                    </a:defRPr>
                  </a:lvl3pPr>
                  <a:lvl4pPr marL="1600200" indent="-228600" defTabSz="641350" eaLnBrk="0" hangingPunct="0">
                    <a:defRPr sz="2400">
                      <a:solidFill>
                        <a:schemeClr val="tx1"/>
                      </a:solidFill>
                      <a:latin typeface="Times New Roman" charset="0"/>
                      <a:ea typeface="ＭＳ Ｐゴシック" charset="0"/>
                    </a:defRPr>
                  </a:lvl4pPr>
                  <a:lvl5pPr marL="2057400" indent="-228600" defTabSz="641350" eaLnBrk="0" hangingPunct="0">
                    <a:defRPr sz="2400">
                      <a:solidFill>
                        <a:schemeClr val="tx1"/>
                      </a:solidFill>
                      <a:latin typeface="Times New Roman" charset="0"/>
                      <a:ea typeface="ＭＳ Ｐゴシック" charset="0"/>
                    </a:defRPr>
                  </a:lvl5pPr>
                  <a:lvl6pPr marL="2514600" indent="-228600" defTabSz="64135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64135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64135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64135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indent="-342900" algn="ctr" eaLnBrk="1" hangingPunct="1">
                    <a:buFont typeface="Arial"/>
                    <a:buChar char="•"/>
                  </a:pPr>
                  <a:r>
                    <a:rPr lang="en-US" sz="2000" u="sng" dirty="0">
                      <a:latin typeface="Arial"/>
                      <a:cs typeface="Arial"/>
                      <a:sym typeface="Gill Sans" charset="0"/>
                    </a:rPr>
                    <a:t>Spectrometers -  Measure dynamics</a:t>
                  </a:r>
                </a:p>
                <a:p>
                  <a:pPr algn="ctr" eaLnBrk="1" hangingPunct="1"/>
                  <a:r>
                    <a:rPr lang="en-US" sz="2000" dirty="0">
                      <a:latin typeface="Arial"/>
                      <a:cs typeface="Arial"/>
                      <a:sym typeface="Gill Sans" charset="0"/>
                    </a:rPr>
                    <a:t>	– What atoms and molecules do</a:t>
                  </a:r>
                  <a:endParaRPr lang="en-GB" sz="2000" dirty="0">
                    <a:latin typeface="Arial"/>
                    <a:cs typeface="Arial"/>
                    <a:sym typeface="Gill Sans" charset="0"/>
                  </a:endParaRPr>
                </a:p>
                <a:p>
                  <a:pPr algn="ctr" eaLnBrk="1" hangingPunct="1"/>
                  <a:endParaRPr lang="en-US" sz="2000" dirty="0">
                    <a:latin typeface="Arial"/>
                    <a:cs typeface="Arial"/>
                    <a:sym typeface="Gill Sans" charset="0"/>
                  </a:endParaRPr>
                </a:p>
              </p:txBody>
            </p:sp>
          </p:grpSp>
        </p:grpSp>
        <p:sp>
          <p:nvSpPr>
            <p:cNvPr id="9" name="Rectangle 8"/>
            <p:cNvSpPr/>
            <p:nvPr/>
          </p:nvSpPr>
          <p:spPr>
            <a:xfrm>
              <a:off x="808679" y="4509120"/>
              <a:ext cx="1891113" cy="369332"/>
            </a:xfrm>
            <a:prstGeom prst="rect">
              <a:avLst/>
            </a:prstGeom>
          </p:spPr>
          <p:txBody>
            <a:bodyPr wrap="none">
              <a:spAutoFit/>
            </a:bodyPr>
            <a:lstStyle/>
            <a:p>
              <a:r>
                <a:rPr lang="en-US" dirty="0">
                  <a:solidFill>
                    <a:srgbClr val="FF0000"/>
                  </a:solidFill>
                  <a:latin typeface="Arial"/>
                  <a:cs typeface="Arial"/>
                </a:rPr>
                <a:t>Bert </a:t>
              </a:r>
              <a:r>
                <a:rPr lang="en-US" dirty="0" err="1">
                  <a:solidFill>
                    <a:srgbClr val="FF0000"/>
                  </a:solidFill>
                  <a:latin typeface="Arial"/>
                  <a:cs typeface="Arial"/>
                </a:rPr>
                <a:t>Brockhouse</a:t>
              </a:r>
              <a:endParaRPr lang="en-US" dirty="0">
                <a:solidFill>
                  <a:srgbClr val="FF0000"/>
                </a:solidFill>
              </a:endParaRPr>
            </a:p>
          </p:txBody>
        </p:sp>
        <p:pic>
          <p:nvPicPr>
            <p:cNvPr id="11" name="Picture 10"/>
            <p:cNvPicPr>
              <a:picLocks noChangeAspect="1"/>
            </p:cNvPicPr>
            <p:nvPr/>
          </p:nvPicPr>
          <p:blipFill>
            <a:blip r:embed="rId11"/>
            <a:stretch>
              <a:fillRect/>
            </a:stretch>
          </p:blipFill>
          <p:spPr>
            <a:xfrm>
              <a:off x="107504" y="4704432"/>
              <a:ext cx="609600" cy="812800"/>
            </a:xfrm>
            <a:prstGeom prst="rect">
              <a:avLst/>
            </a:prstGeom>
          </p:spPr>
        </p:pic>
        <p:pic>
          <p:nvPicPr>
            <p:cNvPr id="31" name="Picture 11" descr="D:\csvcl3.gif"/>
            <p:cNvPicPr>
              <a:picLocks noChangeAspect="1" noChangeArrowheads="1"/>
            </p:cNvPicPr>
            <p:nvPr/>
          </p:nvPicPr>
          <p:blipFill>
            <a:blip r:embed="rId12">
              <a:extLst>
                <a:ext uri="{28A0092B-C50C-407E-A947-70E740481C1C}">
                  <a14:useLocalDpi xmlns:a14="http://schemas.microsoft.com/office/drawing/2010/main" val="0"/>
                </a:ext>
              </a:extLst>
            </a:blip>
            <a:srcRect r="34567"/>
            <a:stretch>
              <a:fillRect/>
            </a:stretch>
          </p:blipFill>
          <p:spPr bwMode="auto">
            <a:xfrm>
              <a:off x="5724128" y="5157192"/>
              <a:ext cx="2082180" cy="1139415"/>
            </a:xfrm>
            <a:prstGeom prst="rect">
              <a:avLst/>
            </a:prstGeom>
            <a:noFill/>
            <a:effectLst>
              <a:outerShdw blurRad="63500" dist="74053" dir="1857825"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grpSp>
      <p:pic>
        <p:nvPicPr>
          <p:cNvPr id="32" name="Picture 31"/>
          <p:cNvPicPr>
            <a:picLocks noChangeAspect="1"/>
          </p:cNvPicPr>
          <p:nvPr/>
        </p:nvPicPr>
        <p:blipFill>
          <a:blip r:embed="rId13"/>
          <a:stretch>
            <a:fillRect/>
          </a:stretch>
        </p:blipFill>
        <p:spPr>
          <a:xfrm>
            <a:off x="7956377" y="1844824"/>
            <a:ext cx="1187624" cy="1190564"/>
          </a:xfrm>
          <a:prstGeom prst="rect">
            <a:avLst/>
          </a:prstGeom>
          <a:effectLst>
            <a:outerShdw blurRad="114300" dist="114300" dir="2700000" algn="tl" rotWithShape="0">
              <a:srgbClr val="000000">
                <a:alpha val="43000"/>
              </a:srgbClr>
            </a:outerShdw>
          </a:effectLst>
        </p:spPr>
      </p:pic>
    </p:spTree>
    <p:extLst>
      <p:ext uri="{BB962C8B-B14F-4D97-AF65-F5344CB8AC3E}">
        <p14:creationId xmlns:p14="http://schemas.microsoft.com/office/powerpoint/2010/main" val="302302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pPr/>
              <a:t>22</a:t>
            </a:fld>
            <a:endParaRPr lang="sv-SE" dirty="0"/>
          </a:p>
        </p:txBody>
      </p:sp>
      <p:sp>
        <p:nvSpPr>
          <p:cNvPr id="3" name="TextBox 3"/>
          <p:cNvSpPr txBox="1">
            <a:spLocks noChangeArrowheads="1"/>
          </p:cNvSpPr>
          <p:nvPr/>
        </p:nvSpPr>
        <p:spPr bwMode="auto">
          <a:xfrm>
            <a:off x="323528" y="529516"/>
            <a:ext cx="333654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chemeClr val="bg1"/>
                </a:solidFill>
                <a:latin typeface="Arial"/>
                <a:cs typeface="Arial"/>
              </a:rPr>
              <a:t>Diffraction - Bragg</a:t>
            </a:r>
          </a:p>
        </p:txBody>
      </p:sp>
      <p:sp>
        <p:nvSpPr>
          <p:cNvPr id="5" name="TextBox 4"/>
          <p:cNvSpPr txBox="1"/>
          <p:nvPr/>
        </p:nvSpPr>
        <p:spPr>
          <a:xfrm>
            <a:off x="362322" y="1745630"/>
            <a:ext cx="3888432" cy="4801315"/>
          </a:xfrm>
          <a:prstGeom prst="rect">
            <a:avLst/>
          </a:prstGeom>
          <a:solidFill>
            <a:schemeClr val="bg1"/>
          </a:solidFill>
          <a:effectLst>
            <a:glow rad="228600">
              <a:schemeClr val="accent1">
                <a:alpha val="75000"/>
              </a:schemeClr>
            </a:glow>
          </a:effectLst>
        </p:spPr>
        <p:txBody>
          <a:bodyPr>
            <a:spAutoFit/>
          </a:bodyPr>
          <a:lstStyle/>
          <a:p>
            <a:pPr>
              <a:defRPr/>
            </a:pPr>
            <a:r>
              <a:rPr lang="en-US" sz="1800" dirty="0">
                <a:latin typeface="Arial"/>
                <a:cs typeface="Arial"/>
              </a:rPr>
              <a:t>Diffraction of X-rays or neutrons by polycrystalline samples is one of the most important, powerful and widely used analytical techniques available to materials scientists. For most crystalline substances of technological importance, the bulk properties of a powder</a:t>
            </a:r>
          </a:p>
          <a:p>
            <a:pPr>
              <a:defRPr/>
            </a:pPr>
            <a:r>
              <a:rPr lang="en-US" sz="1800" dirty="0">
                <a:latin typeface="Arial"/>
                <a:cs typeface="Arial"/>
              </a:rPr>
              <a:t>or a polycrystalline solid, averaged throughout the sample, are required; in general a single-crystal data, even if they can be obtained, are usually of little interest except for determination of the crystal structure or for studying some other fundamental physical property.  By </a:t>
            </a:r>
            <a:r>
              <a:rPr lang="en-US" sz="1800" i="1" dirty="0">
                <a:latin typeface="Arial"/>
                <a:cs typeface="Arial"/>
              </a:rPr>
              <a:t>J Ian Langford and Daniel </a:t>
            </a:r>
            <a:r>
              <a:rPr lang="en-US" sz="1800" i="1" dirty="0" err="1">
                <a:latin typeface="Arial"/>
                <a:cs typeface="Arial"/>
              </a:rPr>
              <a:t>Louer</a:t>
            </a:r>
            <a:endParaRPr lang="en-US" sz="1800" dirty="0">
              <a:latin typeface="Arial"/>
              <a:cs typeface="Arial"/>
            </a:endParaRPr>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2625" y="1457151"/>
            <a:ext cx="4543425"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5650" y="3690764"/>
            <a:ext cx="443865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4"/>
          <p:cNvSpPr>
            <a:spLocks noChangeArrowheads="1"/>
          </p:cNvSpPr>
          <p:nvPr/>
        </p:nvSpPr>
        <p:spPr bwMode="auto">
          <a:xfrm>
            <a:off x="4859338" y="2825576"/>
            <a:ext cx="4572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latin typeface="Arial"/>
                <a:cs typeface="Arial"/>
              </a:rPr>
              <a:t>X-rays interact with the atoms in a crystal.</a:t>
            </a:r>
          </a:p>
        </p:txBody>
      </p:sp>
      <p:sp>
        <p:nvSpPr>
          <p:cNvPr id="9" name="Rectangle 5"/>
          <p:cNvSpPr>
            <a:spLocks noChangeArrowheads="1"/>
          </p:cNvSpPr>
          <p:nvPr/>
        </p:nvSpPr>
        <p:spPr bwMode="auto">
          <a:xfrm>
            <a:off x="4572000" y="5490989"/>
            <a:ext cx="4572000" cy="132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latin typeface="Arial"/>
                <a:cs typeface="Arial"/>
              </a:rPr>
              <a:t>According to the 2θ deviation, the phase shift causes constructive (left figure) or destructive (right figure) interferences.</a:t>
            </a:r>
          </a:p>
        </p:txBody>
      </p:sp>
    </p:spTree>
    <p:extLst>
      <p:ext uri="{BB962C8B-B14F-4D97-AF65-F5344CB8AC3E}">
        <p14:creationId xmlns:p14="http://schemas.microsoft.com/office/powerpoint/2010/main" val="37658319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normAutofit/>
          </a:bodyPr>
          <a:lstStyle/>
          <a:p>
            <a:r>
              <a:rPr lang="en-US" sz="2800" b="1" dirty="0">
                <a:ea typeface="ＭＳ Ｐゴシック" charset="0"/>
              </a:rPr>
              <a:t>Neutron Microscope – Length scales</a:t>
            </a:r>
          </a:p>
        </p:txBody>
      </p:sp>
      <p:sp>
        <p:nvSpPr>
          <p:cNvPr id="5" name="Slide Number Placeholder 4"/>
          <p:cNvSpPr>
            <a:spLocks noGrp="1"/>
          </p:cNvSpPr>
          <p:nvPr>
            <p:ph type="sldNum" sz="quarter" idx="11"/>
          </p:nvPr>
        </p:nvSpPr>
        <p:spPr/>
        <p:txBody>
          <a:bodyPr/>
          <a:lstStyle/>
          <a:p>
            <a:pPr>
              <a:defRPr/>
            </a:pPr>
            <a:fld id="{DC96F4C0-779D-5547-8F04-508094CC741E}" type="slidenum">
              <a:rPr lang="en-GB" smtClean="0"/>
              <a:pPr>
                <a:defRPr/>
              </a:pPr>
              <a:t>23</a:t>
            </a:fld>
            <a:endParaRPr lang="en-GB"/>
          </a:p>
        </p:txBody>
      </p:sp>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814" y="1556792"/>
            <a:ext cx="8121650" cy="51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39343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36512" y="274638"/>
            <a:ext cx="8136904" cy="1143000"/>
          </a:xfrm>
        </p:spPr>
        <p:txBody>
          <a:bodyPr>
            <a:normAutofit/>
          </a:bodyPr>
          <a:lstStyle/>
          <a:p>
            <a:r>
              <a:rPr lang="en-US" sz="2800" b="1" dirty="0">
                <a:solidFill>
                  <a:srgbClr val="FFFFFF"/>
                </a:solidFill>
              </a:rPr>
              <a:t>Neutron Microscope – Time </a:t>
            </a:r>
            <a:r>
              <a:rPr lang="en-US" sz="2800" b="1" dirty="0" smtClean="0">
                <a:solidFill>
                  <a:srgbClr val="FFFFFF"/>
                </a:solidFill>
              </a:rPr>
              <a:t>&amp; energy </a:t>
            </a:r>
            <a:r>
              <a:rPr lang="en-US" sz="2800" b="1" dirty="0">
                <a:solidFill>
                  <a:srgbClr val="FFFFFF"/>
                </a:solidFill>
              </a:rPr>
              <a:t>scales</a:t>
            </a:r>
            <a:endParaRPr lang="en-US" sz="2800" b="1" dirty="0">
              <a:solidFill>
                <a:srgbClr val="FFFFFF"/>
              </a:solidFill>
              <a:ea typeface="ＭＳ Ｐゴシック" charset="0"/>
            </a:endParaRPr>
          </a:p>
        </p:txBody>
      </p:sp>
      <p:sp>
        <p:nvSpPr>
          <p:cNvPr id="5" name="Slide Number Placeholder 4"/>
          <p:cNvSpPr>
            <a:spLocks noGrp="1"/>
          </p:cNvSpPr>
          <p:nvPr>
            <p:ph type="sldNum" sz="quarter" idx="11"/>
          </p:nvPr>
        </p:nvSpPr>
        <p:spPr/>
        <p:txBody>
          <a:bodyPr/>
          <a:lstStyle/>
          <a:p>
            <a:pPr>
              <a:defRPr/>
            </a:pPr>
            <a:fld id="{DC96F4C0-779D-5547-8F04-508094CC741E}" type="slidenum">
              <a:rPr lang="en-GB" smtClean="0"/>
              <a:pPr>
                <a:defRPr/>
              </a:pPr>
              <a:t>24</a:t>
            </a:fld>
            <a:endParaRPr lang="en-GB"/>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206" y="1556792"/>
            <a:ext cx="7513588" cy="4915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004048" y="1484784"/>
            <a:ext cx="1008112" cy="369332"/>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3588704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0"/>
          </p:nvPr>
        </p:nvSpPr>
        <p:spPr/>
        <p:txBody>
          <a:bodyPr/>
          <a:lstStyle/>
          <a:p>
            <a:pPr>
              <a:defRPr/>
            </a:pPr>
            <a:r>
              <a:rPr lang="da-DK"/>
              <a:t>Biophysics  </a:t>
            </a:r>
          </a:p>
        </p:txBody>
      </p:sp>
      <p:sp>
        <p:nvSpPr>
          <p:cNvPr id="117762" name="Rectangle 2"/>
          <p:cNvSpPr>
            <a:spLocks noChangeArrowheads="1"/>
          </p:cNvSpPr>
          <p:nvPr/>
        </p:nvSpPr>
        <p:spPr bwMode="auto">
          <a:xfrm>
            <a:off x="0" y="5229225"/>
            <a:ext cx="9144000" cy="1628775"/>
          </a:xfrm>
          <a:prstGeom prst="rect">
            <a:avLst/>
          </a:prstGeom>
          <a:solidFill>
            <a:schemeClr val="bg1"/>
          </a:solidFill>
          <a:ln w="9525">
            <a:solidFill>
              <a:schemeClr val="bg1"/>
            </a:solidFill>
            <a:miter lim="800000"/>
            <a:headEnd/>
            <a:tailEnd/>
          </a:ln>
        </p:spPr>
        <p:txBody>
          <a:bodyPr wrap="none" anchor="ctr"/>
          <a:lstStyle/>
          <a:p>
            <a:endParaRPr lang="en-US">
              <a:latin typeface="Arial"/>
              <a:cs typeface="Arial"/>
            </a:endParaRPr>
          </a:p>
        </p:txBody>
      </p:sp>
      <p:pic>
        <p:nvPicPr>
          <p:cNvPr id="11776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570583"/>
            <a:ext cx="5218112" cy="373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17764" name="Object 5"/>
          <p:cNvGraphicFramePr>
            <a:graphicFrameLocks noChangeAspect="1"/>
          </p:cNvGraphicFramePr>
          <p:nvPr>
            <p:extLst>
              <p:ext uri="{D42A27DB-BD31-4B8C-83A1-F6EECF244321}">
                <p14:modId xmlns:p14="http://schemas.microsoft.com/office/powerpoint/2010/main" val="1603011433"/>
              </p:ext>
            </p:extLst>
          </p:nvPr>
        </p:nvGraphicFramePr>
        <p:xfrm>
          <a:off x="4643438" y="4653136"/>
          <a:ext cx="1654175" cy="717550"/>
        </p:xfrm>
        <a:graphic>
          <a:graphicData uri="http://schemas.openxmlformats.org/presentationml/2006/ole">
            <mc:AlternateContent xmlns:mc="http://schemas.openxmlformats.org/markup-compatibility/2006">
              <mc:Choice xmlns:v="urn:schemas-microsoft-com:vml" Requires="v">
                <p:oleObj spid="_x0000_s192614" name="Equation" r:id="rId5" imgW="844062" imgH="369277" progId="Equation.3">
                  <p:embed/>
                </p:oleObj>
              </mc:Choice>
              <mc:Fallback>
                <p:oleObj name="Equation" r:id="rId5" imgW="844062" imgH="36927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4653136"/>
                        <a:ext cx="1654175" cy="71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17765" name="Line 6"/>
          <p:cNvSpPr>
            <a:spLocks noChangeShapeType="1"/>
          </p:cNvSpPr>
          <p:nvPr/>
        </p:nvSpPr>
        <p:spPr bwMode="auto">
          <a:xfrm>
            <a:off x="4211638" y="4292600"/>
            <a:ext cx="2222500" cy="347663"/>
          </a:xfrm>
          <a:prstGeom prst="line">
            <a:avLst/>
          </a:prstGeom>
          <a:noFill/>
          <a:ln w="254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Arial"/>
              <a:cs typeface="Arial"/>
            </a:endParaRPr>
          </a:p>
        </p:txBody>
      </p:sp>
      <p:pic>
        <p:nvPicPr>
          <p:cNvPr id="11776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2563" y="2924944"/>
            <a:ext cx="2611437" cy="278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8" name="Text Box 9"/>
          <p:cNvSpPr txBox="1">
            <a:spLocks noChangeArrowheads="1"/>
          </p:cNvSpPr>
          <p:nvPr/>
        </p:nvSpPr>
        <p:spPr bwMode="auto">
          <a:xfrm>
            <a:off x="0" y="3594100"/>
            <a:ext cx="1911350" cy="119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da-DK" sz="1800" b="1">
                <a:latin typeface="Arial"/>
                <a:cs typeface="Arial"/>
              </a:rPr>
              <a:t>Beam:</a:t>
            </a:r>
          </a:p>
          <a:p>
            <a:pPr eaLnBrk="1" hangingPunct="1">
              <a:spcBef>
                <a:spcPct val="50000"/>
              </a:spcBef>
            </a:pPr>
            <a:r>
              <a:rPr lang="da-DK" sz="1800" b="1">
                <a:latin typeface="Arial"/>
                <a:cs typeface="Arial"/>
              </a:rPr>
              <a:t>Neutron (SANS)</a:t>
            </a:r>
          </a:p>
          <a:p>
            <a:pPr eaLnBrk="1" hangingPunct="1">
              <a:spcBef>
                <a:spcPct val="50000"/>
              </a:spcBef>
            </a:pPr>
            <a:r>
              <a:rPr lang="da-DK" sz="1800" b="1">
                <a:latin typeface="Arial"/>
                <a:cs typeface="Arial"/>
              </a:rPr>
              <a:t>or X-ray (SAXS)</a:t>
            </a:r>
            <a:endParaRPr lang="en-US" sz="1800" b="1">
              <a:latin typeface="Arial"/>
              <a:cs typeface="Arial"/>
            </a:endParaRPr>
          </a:p>
        </p:txBody>
      </p:sp>
      <p:sp>
        <p:nvSpPr>
          <p:cNvPr id="117769" name="Text Box 10"/>
          <p:cNvSpPr txBox="1">
            <a:spLocks noChangeArrowheads="1"/>
          </p:cNvSpPr>
          <p:nvPr/>
        </p:nvSpPr>
        <p:spPr bwMode="auto">
          <a:xfrm>
            <a:off x="6335713" y="1988840"/>
            <a:ext cx="2808287"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da-DK" sz="1800" dirty="0">
                <a:latin typeface="Arial"/>
                <a:cs typeface="Arial"/>
              </a:rPr>
              <a:t>Measures </a:t>
            </a:r>
            <a:r>
              <a:rPr lang="da-DK" sz="1800" dirty="0" err="1">
                <a:latin typeface="Arial"/>
                <a:cs typeface="Arial"/>
              </a:rPr>
              <a:t>structures</a:t>
            </a:r>
            <a:r>
              <a:rPr lang="da-DK" sz="1800" dirty="0">
                <a:latin typeface="Arial"/>
                <a:cs typeface="Arial"/>
              </a:rPr>
              <a:t> at </a:t>
            </a:r>
            <a:r>
              <a:rPr lang="da-DK" sz="1800" dirty="0" err="1">
                <a:latin typeface="Arial"/>
                <a:cs typeface="Arial"/>
              </a:rPr>
              <a:t>length</a:t>
            </a:r>
            <a:r>
              <a:rPr lang="da-DK" sz="1800" dirty="0">
                <a:latin typeface="Arial"/>
                <a:cs typeface="Arial"/>
              </a:rPr>
              <a:t> </a:t>
            </a:r>
            <a:r>
              <a:rPr lang="da-DK" sz="1800" dirty="0" err="1">
                <a:latin typeface="Arial"/>
                <a:cs typeface="Arial"/>
              </a:rPr>
              <a:t>scales</a:t>
            </a:r>
            <a:r>
              <a:rPr lang="da-DK" sz="1800" dirty="0">
                <a:latin typeface="Arial"/>
                <a:cs typeface="Arial"/>
              </a:rPr>
              <a:t> from 1 nm to 100 nm</a:t>
            </a:r>
            <a:r>
              <a:rPr lang="da-DK" sz="2000" dirty="0">
                <a:latin typeface="Arial"/>
                <a:cs typeface="Arial"/>
              </a:rPr>
              <a:t> </a:t>
            </a:r>
            <a:endParaRPr lang="en-GB" sz="2000" dirty="0">
              <a:latin typeface="Arial"/>
              <a:cs typeface="Arial"/>
            </a:endParaRPr>
          </a:p>
        </p:txBody>
      </p:sp>
      <p:sp>
        <p:nvSpPr>
          <p:cNvPr id="117770" name="Text Box 11"/>
          <p:cNvSpPr txBox="1">
            <a:spLocks noChangeArrowheads="1"/>
          </p:cNvSpPr>
          <p:nvPr/>
        </p:nvSpPr>
        <p:spPr bwMode="auto">
          <a:xfrm>
            <a:off x="6156176" y="5837202"/>
            <a:ext cx="2987824" cy="400110"/>
          </a:xfrm>
          <a:prstGeom prst="rect">
            <a:avLst/>
          </a:prstGeom>
          <a:noFill/>
          <a:ln w="57150" cmpd="thinThick">
            <a:solidFill>
              <a:srgbClr val="CC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da-DK" sz="2000" dirty="0">
                <a:solidFill>
                  <a:srgbClr val="CC0000"/>
                </a:solidFill>
                <a:latin typeface="Arial"/>
                <a:cs typeface="Arial"/>
              </a:rPr>
              <a:t>Q</a:t>
            </a:r>
            <a:r>
              <a:rPr lang="da-DK" sz="2000" baseline="-25000" dirty="0">
                <a:solidFill>
                  <a:srgbClr val="CC0000"/>
                </a:solidFill>
                <a:latin typeface="Arial"/>
                <a:cs typeface="Arial"/>
              </a:rPr>
              <a:t>min</a:t>
            </a:r>
            <a:r>
              <a:rPr lang="da-DK" sz="2000" dirty="0">
                <a:solidFill>
                  <a:srgbClr val="CC0000"/>
                </a:solidFill>
                <a:latin typeface="Arial"/>
                <a:cs typeface="Arial"/>
              </a:rPr>
              <a:t>≈0.03</a:t>
            </a:r>
            <a:r>
              <a:rPr lang="en-US" sz="2000" dirty="0">
                <a:solidFill>
                  <a:srgbClr val="CC0000"/>
                </a:solidFill>
                <a:latin typeface="Arial"/>
                <a:cs typeface="Arial"/>
              </a:rPr>
              <a:t>°,  </a:t>
            </a:r>
            <a:r>
              <a:rPr lang="da-DK" sz="2000" dirty="0">
                <a:solidFill>
                  <a:srgbClr val="CC0000"/>
                </a:solidFill>
                <a:latin typeface="Arial"/>
                <a:cs typeface="Arial"/>
              </a:rPr>
              <a:t>Q</a:t>
            </a:r>
            <a:r>
              <a:rPr lang="da-DK" sz="2000" baseline="-25000" dirty="0">
                <a:solidFill>
                  <a:srgbClr val="CC0000"/>
                </a:solidFill>
                <a:latin typeface="Arial"/>
                <a:cs typeface="Arial"/>
              </a:rPr>
              <a:t>max</a:t>
            </a:r>
            <a:r>
              <a:rPr lang="da-DK" sz="2000" dirty="0">
                <a:solidFill>
                  <a:srgbClr val="CC0000"/>
                </a:solidFill>
                <a:latin typeface="Arial"/>
                <a:cs typeface="Arial"/>
              </a:rPr>
              <a:t>≈3</a:t>
            </a:r>
            <a:r>
              <a:rPr lang="en-US" sz="2000" dirty="0">
                <a:solidFill>
                  <a:srgbClr val="CC0000"/>
                </a:solidFill>
                <a:latin typeface="Arial"/>
                <a:cs typeface="Arial"/>
              </a:rPr>
              <a:t>°</a:t>
            </a:r>
          </a:p>
        </p:txBody>
      </p:sp>
      <p:sp>
        <p:nvSpPr>
          <p:cNvPr id="117771" name="Title 12"/>
          <p:cNvSpPr>
            <a:spLocks noGrp="1"/>
          </p:cNvSpPr>
          <p:nvPr>
            <p:ph type="title"/>
          </p:nvPr>
        </p:nvSpPr>
        <p:spPr/>
        <p:txBody>
          <a:bodyPr>
            <a:normAutofit/>
          </a:bodyPr>
          <a:lstStyle/>
          <a:p>
            <a:r>
              <a:rPr lang="en-US" sz="2800" b="1" dirty="0" smtClean="0">
                <a:ea typeface="ＭＳ Ｐゴシック" charset="0"/>
              </a:rPr>
              <a:t>Example : </a:t>
            </a:r>
            <a:r>
              <a:rPr lang="en-US" sz="2800" b="1" dirty="0">
                <a:ea typeface="ＭＳ Ｐゴシック" charset="0"/>
              </a:rPr>
              <a:t>Experimental Setup</a:t>
            </a:r>
          </a:p>
        </p:txBody>
      </p:sp>
      <p:sp>
        <p:nvSpPr>
          <p:cNvPr id="2" name="Rectangle 1"/>
          <p:cNvSpPr/>
          <p:nvPr/>
        </p:nvSpPr>
        <p:spPr>
          <a:xfrm>
            <a:off x="251520" y="6300028"/>
            <a:ext cx="8892480" cy="369332"/>
          </a:xfrm>
          <a:prstGeom prst="rect">
            <a:avLst/>
          </a:prstGeom>
        </p:spPr>
        <p:txBody>
          <a:bodyPr wrap="square">
            <a:spAutoFit/>
          </a:bodyPr>
          <a:lstStyle/>
          <a:p>
            <a:r>
              <a:rPr lang="da-DK" dirty="0">
                <a:latin typeface="Arial"/>
                <a:cs typeface="Arial"/>
              </a:rPr>
              <a:t>In a standard </a:t>
            </a:r>
            <a:r>
              <a:rPr lang="da-DK" dirty="0" err="1">
                <a:latin typeface="Arial"/>
                <a:cs typeface="Arial"/>
              </a:rPr>
              <a:t>crystallography</a:t>
            </a:r>
            <a:r>
              <a:rPr lang="da-DK" dirty="0">
                <a:latin typeface="Arial"/>
                <a:cs typeface="Arial"/>
              </a:rPr>
              <a:t> </a:t>
            </a:r>
            <a:r>
              <a:rPr lang="da-DK" dirty="0" err="1">
                <a:latin typeface="Arial"/>
                <a:cs typeface="Arial"/>
              </a:rPr>
              <a:t>experiment</a:t>
            </a:r>
            <a:r>
              <a:rPr lang="da-DK" dirty="0">
                <a:latin typeface="Arial"/>
                <a:cs typeface="Arial"/>
              </a:rPr>
              <a:t>, </a:t>
            </a:r>
            <a:r>
              <a:rPr lang="da-DK" dirty="0" err="1">
                <a:latin typeface="Arial"/>
                <a:cs typeface="Arial"/>
              </a:rPr>
              <a:t>theta_max</a:t>
            </a:r>
            <a:r>
              <a:rPr lang="da-DK" dirty="0">
                <a:latin typeface="Arial"/>
                <a:cs typeface="Arial"/>
              </a:rPr>
              <a:t> is </a:t>
            </a:r>
            <a:r>
              <a:rPr lang="da-DK" dirty="0" err="1">
                <a:latin typeface="Arial"/>
                <a:cs typeface="Arial"/>
              </a:rPr>
              <a:t>typically</a:t>
            </a:r>
            <a:r>
              <a:rPr lang="da-DK" dirty="0">
                <a:latin typeface="Arial"/>
                <a:cs typeface="Arial"/>
              </a:rPr>
              <a:t> 45 </a:t>
            </a:r>
            <a:r>
              <a:rPr lang="da-DK" dirty="0" err="1">
                <a:latin typeface="Arial"/>
                <a:cs typeface="Arial"/>
              </a:rPr>
              <a:t>degrees</a:t>
            </a:r>
            <a:endParaRPr lang="en-GB" dirty="0">
              <a:latin typeface="Arial"/>
              <a:cs typeface="Arial"/>
            </a:endParaRPr>
          </a:p>
        </p:txBody>
      </p:sp>
      <p:graphicFrame>
        <p:nvGraphicFramePr>
          <p:cNvPr id="14" name="Object 19"/>
          <p:cNvGraphicFramePr>
            <a:graphicFrameLocks noChangeAspect="1"/>
          </p:cNvGraphicFramePr>
          <p:nvPr>
            <p:extLst>
              <p:ext uri="{D42A27DB-BD31-4B8C-83A1-F6EECF244321}">
                <p14:modId xmlns:p14="http://schemas.microsoft.com/office/powerpoint/2010/main" val="941057095"/>
              </p:ext>
            </p:extLst>
          </p:nvPr>
        </p:nvGraphicFramePr>
        <p:xfrm>
          <a:off x="29637" y="5661248"/>
          <a:ext cx="1590035" cy="576064"/>
        </p:xfrm>
        <a:graphic>
          <a:graphicData uri="http://schemas.openxmlformats.org/presentationml/2006/ole">
            <mc:AlternateContent xmlns:mc="http://schemas.openxmlformats.org/markup-compatibility/2006">
              <mc:Choice xmlns:v="urn:schemas-microsoft-com:vml" Requires="v">
                <p:oleObj spid="_x0000_s192615" name="Equation" r:id="rId8" imgW="1155960" imgH="419146" progId="Equation.3">
                  <p:embed/>
                </p:oleObj>
              </mc:Choice>
              <mc:Fallback>
                <p:oleObj name="Equation" r:id="rId8" imgW="1155960" imgH="419146"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37" y="5661248"/>
                        <a:ext cx="1590035" cy="576064"/>
                      </a:xfrm>
                      <a:prstGeom prst="rect">
                        <a:avLst/>
                      </a:prstGeom>
                      <a:solidFill>
                        <a:schemeClr val="accent1"/>
                      </a:solidFill>
                      <a:ln w="9525">
                        <a:solidFill>
                          <a:schemeClr val="tx1"/>
                        </a:solidFill>
                        <a:miter lim="800000"/>
                        <a:headEnd/>
                        <a:tailEnd/>
                      </a:ln>
                    </p:spPr>
                  </p:pic>
                </p:oleObj>
              </mc:Fallback>
            </mc:AlternateContent>
          </a:graphicData>
        </a:graphic>
      </p:graphicFrame>
      <p:graphicFrame>
        <p:nvGraphicFramePr>
          <p:cNvPr id="16" name="Object 21"/>
          <p:cNvGraphicFramePr>
            <a:graphicFrameLocks noChangeAspect="1"/>
          </p:cNvGraphicFramePr>
          <p:nvPr>
            <p:extLst>
              <p:ext uri="{D42A27DB-BD31-4B8C-83A1-F6EECF244321}">
                <p14:modId xmlns:p14="http://schemas.microsoft.com/office/powerpoint/2010/main" val="2996348925"/>
              </p:ext>
            </p:extLst>
          </p:nvPr>
        </p:nvGraphicFramePr>
        <p:xfrm>
          <a:off x="3607351" y="5661248"/>
          <a:ext cx="1493817" cy="558794"/>
        </p:xfrm>
        <a:graphic>
          <a:graphicData uri="http://schemas.openxmlformats.org/presentationml/2006/ole">
            <mc:AlternateContent xmlns:mc="http://schemas.openxmlformats.org/markup-compatibility/2006">
              <mc:Choice xmlns:v="urn:schemas-microsoft-com:vml" Requires="v">
                <p:oleObj spid="_x0000_s192616" name="Equation" r:id="rId10" imgW="977785" imgH="393539" progId="Equation.3">
                  <p:embed/>
                </p:oleObj>
              </mc:Choice>
              <mc:Fallback>
                <p:oleObj name="Equation" r:id="rId10" imgW="977785" imgH="393539"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7351" y="5661248"/>
                        <a:ext cx="1493817" cy="558794"/>
                      </a:xfrm>
                      <a:prstGeom prst="rect">
                        <a:avLst/>
                      </a:prstGeom>
                      <a:solidFill>
                        <a:schemeClr val="accent1"/>
                      </a:solidFill>
                      <a:ln>
                        <a:noFill/>
                      </a:ln>
                      <a:extLst/>
                    </p:spPr>
                  </p:pic>
                </p:oleObj>
              </mc:Fallback>
            </mc:AlternateContent>
          </a:graphicData>
        </a:graphic>
      </p:graphicFrame>
      <p:sp>
        <p:nvSpPr>
          <p:cNvPr id="17" name="Text Box 22"/>
          <p:cNvSpPr txBox="1">
            <a:spLocks noChangeArrowheads="1"/>
          </p:cNvSpPr>
          <p:nvPr/>
        </p:nvSpPr>
        <p:spPr bwMode="auto">
          <a:xfrm>
            <a:off x="3751367" y="5445224"/>
            <a:ext cx="154071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dirty="0">
                <a:latin typeface="Arial"/>
                <a:cs typeface="Arial"/>
              </a:rPr>
              <a:t>Time-of-Flight:</a:t>
            </a:r>
          </a:p>
        </p:txBody>
      </p:sp>
      <p:sp>
        <p:nvSpPr>
          <p:cNvPr id="18" name="AutoShape 24"/>
          <p:cNvSpPr>
            <a:spLocks noChangeArrowheads="1"/>
          </p:cNvSpPr>
          <p:nvPr/>
        </p:nvSpPr>
        <p:spPr bwMode="auto">
          <a:xfrm>
            <a:off x="1729947" y="5877272"/>
            <a:ext cx="177757" cy="211244"/>
          </a:xfrm>
          <a:prstGeom prst="plus">
            <a:avLst>
              <a:gd name="adj" fmla="val 37153"/>
            </a:avLst>
          </a:prstGeom>
          <a:solidFill>
            <a:schemeClr val="accent1"/>
          </a:solidFill>
          <a:ln w="9525">
            <a:solidFill>
              <a:schemeClr val="tx1"/>
            </a:solidFill>
            <a:miter lim="800000"/>
            <a:headEnd/>
            <a:tailEnd/>
          </a:ln>
        </p:spPr>
        <p:txBody>
          <a:bodyPr wrap="none" anchor="ctr"/>
          <a:lstStyle/>
          <a:p>
            <a:endParaRPr lang="en-US" sz="1000">
              <a:latin typeface="Arial"/>
              <a:cs typeface="Arial"/>
            </a:endParaRPr>
          </a:p>
        </p:txBody>
      </p:sp>
      <p:grpSp>
        <p:nvGrpSpPr>
          <p:cNvPr id="19" name="Group 28"/>
          <p:cNvGrpSpPr>
            <a:grpSpLocks/>
          </p:cNvGrpSpPr>
          <p:nvPr/>
        </p:nvGrpSpPr>
        <p:grpSpPr bwMode="auto">
          <a:xfrm>
            <a:off x="3295743" y="5877272"/>
            <a:ext cx="268145" cy="177630"/>
            <a:chOff x="3696" y="3504"/>
            <a:chExt cx="240" cy="144"/>
          </a:xfrm>
        </p:grpSpPr>
        <p:sp>
          <p:nvSpPr>
            <p:cNvPr id="20" name="Rectangle 25"/>
            <p:cNvSpPr>
              <a:spLocks noChangeArrowheads="1"/>
            </p:cNvSpPr>
            <p:nvPr/>
          </p:nvSpPr>
          <p:spPr bwMode="auto">
            <a:xfrm>
              <a:off x="3696" y="3504"/>
              <a:ext cx="240" cy="48"/>
            </a:xfrm>
            <a:prstGeom prst="rect">
              <a:avLst/>
            </a:prstGeom>
            <a:solidFill>
              <a:schemeClr val="accent1"/>
            </a:solidFill>
            <a:ln w="9525">
              <a:solidFill>
                <a:schemeClr val="tx1"/>
              </a:solidFill>
              <a:miter lim="800000"/>
              <a:headEnd/>
              <a:tailEnd/>
            </a:ln>
          </p:spPr>
          <p:txBody>
            <a:bodyPr wrap="none" anchor="ctr"/>
            <a:lstStyle/>
            <a:p>
              <a:endParaRPr lang="en-US" sz="1100">
                <a:latin typeface="Arial"/>
                <a:cs typeface="Arial"/>
              </a:endParaRPr>
            </a:p>
          </p:txBody>
        </p:sp>
        <p:sp>
          <p:nvSpPr>
            <p:cNvPr id="21" name="Rectangle 26"/>
            <p:cNvSpPr>
              <a:spLocks noChangeArrowheads="1"/>
            </p:cNvSpPr>
            <p:nvPr/>
          </p:nvSpPr>
          <p:spPr bwMode="auto">
            <a:xfrm>
              <a:off x="3696" y="3600"/>
              <a:ext cx="240" cy="48"/>
            </a:xfrm>
            <a:prstGeom prst="rect">
              <a:avLst/>
            </a:prstGeom>
            <a:solidFill>
              <a:schemeClr val="accent1"/>
            </a:solidFill>
            <a:ln w="9525">
              <a:solidFill>
                <a:schemeClr val="tx1"/>
              </a:solidFill>
              <a:miter lim="800000"/>
              <a:headEnd/>
              <a:tailEnd/>
            </a:ln>
          </p:spPr>
          <p:txBody>
            <a:bodyPr wrap="none" anchor="ctr"/>
            <a:lstStyle/>
            <a:p>
              <a:endParaRPr lang="en-US" sz="1100">
                <a:latin typeface="Arial"/>
                <a:cs typeface="Arial"/>
              </a:endParaRPr>
            </a:p>
          </p:txBody>
        </p:sp>
      </p:grpSp>
      <p:graphicFrame>
        <p:nvGraphicFramePr>
          <p:cNvPr id="22" name="Object 27"/>
          <p:cNvGraphicFramePr>
            <a:graphicFrameLocks noChangeAspect="1"/>
          </p:cNvGraphicFramePr>
          <p:nvPr>
            <p:extLst>
              <p:ext uri="{D42A27DB-BD31-4B8C-83A1-F6EECF244321}">
                <p14:modId xmlns:p14="http://schemas.microsoft.com/office/powerpoint/2010/main" val="2137801491"/>
              </p:ext>
            </p:extLst>
          </p:nvPr>
        </p:nvGraphicFramePr>
        <p:xfrm>
          <a:off x="2011475" y="5805264"/>
          <a:ext cx="1264381" cy="291116"/>
        </p:xfrm>
        <a:graphic>
          <a:graphicData uri="http://schemas.openxmlformats.org/presentationml/2006/ole">
            <mc:AlternateContent xmlns:mc="http://schemas.openxmlformats.org/markup-compatibility/2006">
              <mc:Choice xmlns:v="urn:schemas-microsoft-com:vml" Requires="v">
                <p:oleObj spid="_x0000_s192617" name="Equation" r:id="rId12" imgW="773935" imgH="177922" progId="Equation.3">
                  <p:embed/>
                </p:oleObj>
              </mc:Choice>
              <mc:Fallback>
                <p:oleObj name="Equation" r:id="rId12" imgW="773935" imgH="177922"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11475" y="5805264"/>
                        <a:ext cx="1264381" cy="291116"/>
                      </a:xfrm>
                      <a:prstGeom prst="rect">
                        <a:avLst/>
                      </a:prstGeom>
                      <a:solidFill>
                        <a:schemeClr val="accent1"/>
                      </a:solidFill>
                      <a:ln w="9525">
                        <a:solidFill>
                          <a:schemeClr val="tx1"/>
                        </a:solidFill>
                        <a:miter lim="800000"/>
                        <a:headEnd/>
                        <a:tailEnd/>
                      </a:ln>
                    </p:spPr>
                  </p:pic>
                </p:oleObj>
              </mc:Fallback>
            </mc:AlternateContent>
          </a:graphicData>
        </a:graphic>
      </p:graphicFrame>
      <p:sp>
        <p:nvSpPr>
          <p:cNvPr id="23" name="TextBox 12"/>
          <p:cNvSpPr txBox="1">
            <a:spLocks noChangeArrowheads="1"/>
          </p:cNvSpPr>
          <p:nvPr/>
        </p:nvSpPr>
        <p:spPr bwMode="auto">
          <a:xfrm>
            <a:off x="395535" y="5373218"/>
            <a:ext cx="161594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dirty="0">
                <a:latin typeface="Arial"/>
                <a:cs typeface="Arial"/>
              </a:rPr>
              <a:t>De Broglie</a:t>
            </a:r>
          </a:p>
        </p:txBody>
      </p:sp>
      <p:sp>
        <p:nvSpPr>
          <p:cNvPr id="24" name="TextBox 13"/>
          <p:cNvSpPr txBox="1">
            <a:spLocks noChangeArrowheads="1"/>
          </p:cNvSpPr>
          <p:nvPr/>
        </p:nvSpPr>
        <p:spPr bwMode="auto">
          <a:xfrm>
            <a:off x="1939467" y="5445224"/>
            <a:ext cx="92181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dirty="0">
                <a:latin typeface="Arial"/>
                <a:cs typeface="Arial"/>
              </a:rPr>
              <a:t>Bragg</a:t>
            </a:r>
          </a:p>
        </p:txBody>
      </p:sp>
    </p:spTree>
    <p:extLst>
      <p:ext uri="{BB962C8B-B14F-4D97-AF65-F5344CB8AC3E}">
        <p14:creationId xmlns:p14="http://schemas.microsoft.com/office/powerpoint/2010/main" val="2430025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476"/>
          <p:cNvSpPr>
            <a:spLocks noGrp="1"/>
          </p:cNvSpPr>
          <p:nvPr>
            <p:ph type="title"/>
          </p:nvPr>
        </p:nvSpPr>
        <p:spPr>
          <a:prstGeom prst="rect">
            <a:avLst/>
          </a:prstGeom>
        </p:spPr>
        <p:txBody>
          <a:bodyPr>
            <a:normAutofit fontScale="90000"/>
          </a:bodyPr>
          <a:lstStyle/>
          <a:p>
            <a:r>
              <a:rPr lang="x-none" dirty="0" smtClean="0"/>
              <a:t/>
            </a:r>
            <a:br>
              <a:rPr lang="x-none" dirty="0" smtClean="0"/>
            </a:br>
            <a:r>
              <a:rPr lang="en-US" dirty="0" smtClean="0"/>
              <a:t>Instruments</a:t>
            </a:r>
            <a:r>
              <a:rPr lang="x-none" dirty="0" smtClean="0"/>
              <a:t/>
            </a:r>
            <a:br>
              <a:rPr lang="x-none" dirty="0" smtClean="0"/>
            </a:br>
            <a:r>
              <a:rPr lang="x-none" dirty="0"/>
              <a:t/>
            </a:r>
            <a:br>
              <a:rPr lang="x-none" dirty="0"/>
            </a:br>
            <a:endParaRPr dirty="0"/>
          </a:p>
        </p:txBody>
      </p:sp>
      <p:pic>
        <p:nvPicPr>
          <p:cNvPr id="29" name="Picture 28"/>
          <p:cNvPicPr>
            <a:picLocks noChangeAspect="1"/>
          </p:cNvPicPr>
          <p:nvPr/>
        </p:nvPicPr>
        <p:blipFill>
          <a:blip r:embed="rId2"/>
          <a:stretch>
            <a:fillRect/>
          </a:stretch>
        </p:blipFill>
        <p:spPr>
          <a:xfrm>
            <a:off x="415316" y="2055302"/>
            <a:ext cx="4944595" cy="3712974"/>
          </a:xfrm>
          <a:prstGeom prst="rect">
            <a:avLst/>
          </a:prstGeom>
        </p:spPr>
      </p:pic>
      <p:sp>
        <p:nvSpPr>
          <p:cNvPr id="4" name="Rectangle 3"/>
          <p:cNvSpPr/>
          <p:nvPr/>
        </p:nvSpPr>
        <p:spPr>
          <a:xfrm>
            <a:off x="5359911" y="1705624"/>
            <a:ext cx="3643731" cy="4069063"/>
          </a:xfrm>
          <a:prstGeom prst="rect">
            <a:avLst/>
          </a:prstGeom>
        </p:spPr>
        <p:txBody>
          <a:bodyPr wrap="square">
            <a:spAutoFit/>
          </a:bodyPr>
          <a:lstStyle/>
          <a:p>
            <a:pPr marL="316531" indent="-316531" defTabSz="421962">
              <a:buFont typeface="Arial"/>
              <a:buChar char="•"/>
            </a:pPr>
            <a:r>
              <a:rPr lang="en-US" sz="1846" dirty="0">
                <a:solidFill>
                  <a:prstClr val="black"/>
                </a:solidFill>
                <a:latin typeface="Calibri"/>
              </a:rPr>
              <a:t>Defined scope for 15 instruments and developed </a:t>
            </a:r>
            <a:r>
              <a:rPr lang="en-US" sz="1846" dirty="0">
                <a:solidFill>
                  <a:prstClr val="black"/>
                </a:solidFill>
                <a:latin typeface="Calibri"/>
              </a:rPr>
              <a:t>a realistic schedule </a:t>
            </a:r>
            <a:r>
              <a:rPr lang="en-US" sz="1846" b="1" dirty="0">
                <a:solidFill>
                  <a:prstClr val="black"/>
                </a:solidFill>
                <a:latin typeface="Calibri"/>
              </a:rPr>
              <a:t>ensuring </a:t>
            </a:r>
            <a:r>
              <a:rPr lang="en-US" sz="1846" b="1" dirty="0">
                <a:solidFill>
                  <a:prstClr val="black"/>
                </a:solidFill>
                <a:latin typeface="Calibri"/>
              </a:rPr>
              <a:t>early science success</a:t>
            </a:r>
            <a:r>
              <a:rPr lang="en-US" sz="1846" dirty="0">
                <a:solidFill>
                  <a:prstClr val="black"/>
                </a:solidFill>
                <a:latin typeface="Calibri"/>
              </a:rPr>
              <a:t> in line with available in-kind resources and partner </a:t>
            </a:r>
            <a:r>
              <a:rPr lang="en-US" sz="1846" dirty="0">
                <a:solidFill>
                  <a:prstClr val="black"/>
                </a:solidFill>
                <a:latin typeface="Calibri"/>
              </a:rPr>
              <a:t>capabilities</a:t>
            </a:r>
          </a:p>
          <a:p>
            <a:pPr marL="316531" indent="-316531" defTabSz="421962">
              <a:buFont typeface="Arial"/>
              <a:buChar char="•"/>
            </a:pPr>
            <a:r>
              <a:rPr lang="en-US" sz="1846" dirty="0">
                <a:solidFill>
                  <a:prstClr val="black"/>
                </a:solidFill>
              </a:rPr>
              <a:t>Council agreed in December 2016 to proceed with 13 more instruments (two already approved</a:t>
            </a:r>
            <a:r>
              <a:rPr lang="en-US" sz="1846" dirty="0">
                <a:solidFill>
                  <a:prstClr val="black"/>
                </a:solidFill>
              </a:rPr>
              <a:t>)</a:t>
            </a:r>
          </a:p>
          <a:p>
            <a:pPr marL="316531" indent="-316531" defTabSz="421962">
              <a:buFont typeface="Arial"/>
              <a:buChar char="•"/>
            </a:pPr>
            <a:r>
              <a:rPr lang="en-US" sz="1846" dirty="0">
                <a:solidFill>
                  <a:prstClr val="black"/>
                </a:solidFill>
              </a:rPr>
              <a:t>A</a:t>
            </a:r>
            <a:r>
              <a:rPr lang="en-US" sz="1846" dirty="0">
                <a:solidFill>
                  <a:prstClr val="black"/>
                </a:solidFill>
              </a:rPr>
              <a:t>lso </a:t>
            </a:r>
            <a:r>
              <a:rPr lang="en-US" sz="1846" dirty="0">
                <a:solidFill>
                  <a:prstClr val="black"/>
                </a:solidFill>
              </a:rPr>
              <a:t>defined which instruments are expected to be operational first</a:t>
            </a:r>
          </a:p>
          <a:p>
            <a:pPr marL="316531" indent="-316531" defTabSz="421962">
              <a:buFont typeface="Arial"/>
              <a:buChar char="•"/>
            </a:pPr>
            <a:endParaRPr lang="en-US" sz="1846" dirty="0">
              <a:solidFill>
                <a:prstClr val="black"/>
              </a:solidFill>
              <a:latin typeface="Calibri"/>
            </a:endParaRPr>
          </a:p>
        </p:txBody>
      </p:sp>
    </p:spTree>
    <p:extLst>
      <p:ext uri="{BB962C8B-B14F-4D97-AF65-F5344CB8AC3E}">
        <p14:creationId xmlns:p14="http://schemas.microsoft.com/office/powerpoint/2010/main" val="135942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923" y="347051"/>
            <a:ext cx="6313958" cy="851009"/>
          </a:xfrm>
        </p:spPr>
        <p:txBody>
          <a:bodyPr>
            <a:noAutofit/>
          </a:bodyPr>
          <a:lstStyle/>
          <a:p>
            <a:r>
              <a:rPr lang="en-US" sz="2585" dirty="0"/>
              <a:t>The 15 NSS Project Instruments </a:t>
            </a:r>
            <a:r>
              <a:rPr lang="en-US" sz="2585"/>
              <a:t/>
            </a:r>
            <a:br>
              <a:rPr lang="en-US" sz="2585"/>
            </a:br>
            <a:r>
              <a:rPr lang="en-US" sz="2585"/>
              <a:t>All </a:t>
            </a:r>
            <a:r>
              <a:rPr lang="en-US" sz="2585" dirty="0"/>
              <a:t>are funded to be world leading in 2023</a:t>
            </a:r>
            <a:endParaRPr lang="en-US" sz="2585" dirty="0"/>
          </a:p>
        </p:txBody>
      </p:sp>
      <p:graphicFrame>
        <p:nvGraphicFramePr>
          <p:cNvPr id="5" name="Content Placeholder 4"/>
          <p:cNvGraphicFramePr>
            <a:graphicFrameLocks noGrp="1"/>
          </p:cNvGraphicFramePr>
          <p:nvPr>
            <p:ph idx="1"/>
            <p:extLst/>
          </p:nvPr>
        </p:nvGraphicFramePr>
        <p:xfrm>
          <a:off x="351692" y="1350646"/>
          <a:ext cx="8440618" cy="5112600"/>
        </p:xfrm>
        <a:graphic>
          <a:graphicData uri="http://schemas.openxmlformats.org/drawingml/2006/table">
            <a:tbl>
              <a:tblPr firstRow="1" bandRow="1">
                <a:tableStyleId>{5C22544A-7EE6-4342-B048-85BDC9FD1C3A}</a:tableStyleId>
              </a:tblPr>
              <a:tblGrid>
                <a:gridCol w="1209678"/>
                <a:gridCol w="3057699"/>
                <a:gridCol w="851202"/>
                <a:gridCol w="3322039"/>
              </a:tblGrid>
              <a:tr h="486341">
                <a:tc>
                  <a:txBody>
                    <a:bodyPr/>
                    <a:lstStyle/>
                    <a:p>
                      <a:pPr algn="ctr"/>
                      <a:r>
                        <a:rPr lang="en-US" sz="1300" b="0" dirty="0" smtClean="0"/>
                        <a:t>Instrument Class</a:t>
                      </a:r>
                      <a:endParaRPr lang="en-US" sz="1300" b="0" dirty="0"/>
                    </a:p>
                  </a:txBody>
                  <a:tcPr marL="84406" marR="84406" marT="42203" marB="42203" anchor="ctr"/>
                </a:tc>
                <a:tc>
                  <a:txBody>
                    <a:bodyPr/>
                    <a:lstStyle/>
                    <a:p>
                      <a:pPr algn="ctr"/>
                      <a:r>
                        <a:rPr lang="en-US" sz="1300" b="0" dirty="0" smtClean="0"/>
                        <a:t>Instrument</a:t>
                      </a:r>
                      <a:endParaRPr lang="en-US" sz="1300" b="0" dirty="0"/>
                    </a:p>
                  </a:txBody>
                  <a:tcPr marL="84406" marR="84406" marT="42203" marB="42203" anchor="ctr"/>
                </a:tc>
                <a:tc>
                  <a:txBody>
                    <a:bodyPr/>
                    <a:lstStyle/>
                    <a:p>
                      <a:pPr algn="ctr"/>
                      <a:r>
                        <a:rPr lang="en-US" sz="1300" b="0" dirty="0" err="1" smtClean="0"/>
                        <a:t>Costbook</a:t>
                      </a:r>
                      <a:r>
                        <a:rPr lang="en-US" sz="1300" b="0" dirty="0" smtClean="0"/>
                        <a:t> Value </a:t>
                      </a:r>
                      <a:r>
                        <a:rPr lang="en-US" sz="1300" b="0" baseline="0" dirty="0" smtClean="0"/>
                        <a:t>(M€)</a:t>
                      </a:r>
                      <a:endParaRPr lang="en-US" sz="1300" b="0" dirty="0"/>
                    </a:p>
                  </a:txBody>
                  <a:tcPr marL="0" marR="0" marT="42203" marB="42203" anchor="ctr"/>
                </a:tc>
                <a:tc>
                  <a:txBody>
                    <a:bodyPr/>
                    <a:lstStyle/>
                    <a:p>
                      <a:pPr algn="ctr"/>
                      <a:r>
                        <a:rPr lang="en-US" sz="1300" b="0" dirty="0" smtClean="0"/>
                        <a:t>Performance</a:t>
                      </a:r>
                      <a:r>
                        <a:rPr lang="en-US" sz="1300" b="0" baseline="0" dirty="0" smtClean="0"/>
                        <a:t> targets (@ 2MW)</a:t>
                      </a:r>
                      <a:endParaRPr lang="en-US" sz="1300" b="0" dirty="0"/>
                    </a:p>
                  </a:txBody>
                  <a:tcPr marL="84406" marR="84406" marT="42203" marB="42203" anchor="ctr"/>
                </a:tc>
              </a:tr>
              <a:tr h="255228">
                <a:tc rowSpan="4">
                  <a:txBody>
                    <a:bodyPr/>
                    <a:lstStyle/>
                    <a:p>
                      <a:pPr algn="ctr"/>
                      <a:r>
                        <a:rPr lang="en-US" sz="1300" dirty="0" smtClean="0"/>
                        <a:t>Large Scale Structures</a:t>
                      </a:r>
                      <a:endParaRPr lang="en-US" sz="1300" dirty="0"/>
                    </a:p>
                  </a:txBody>
                  <a:tcPr marL="84406" marR="84406" marT="42203" marB="42203" anchor="ctr"/>
                </a:tc>
                <a:tc>
                  <a:txBody>
                    <a:bodyPr/>
                    <a:lstStyle/>
                    <a:p>
                      <a:r>
                        <a:rPr lang="en-US" sz="1100" dirty="0" smtClean="0"/>
                        <a:t>LOKI</a:t>
                      </a:r>
                      <a:r>
                        <a:rPr lang="en-US" sz="1100" baseline="0" dirty="0" smtClean="0"/>
                        <a:t> (Broad band SANS)</a:t>
                      </a:r>
                      <a:endParaRPr lang="en-US" sz="1100" dirty="0"/>
                    </a:p>
                  </a:txBody>
                  <a:tcPr marL="84406" marR="84406" marT="42203" marB="42203" anchor="ctr"/>
                </a:tc>
                <a:tc>
                  <a:txBody>
                    <a:bodyPr/>
                    <a:lstStyle/>
                    <a:p>
                      <a:pPr algn="r"/>
                      <a:r>
                        <a:rPr lang="en-US" sz="1100" dirty="0" smtClean="0"/>
                        <a:t>12.19</a:t>
                      </a:r>
                      <a:endParaRPr lang="en-US" sz="1100" dirty="0"/>
                    </a:p>
                  </a:txBody>
                  <a:tcPr marL="84406" marR="84406" marT="42203" marB="42203"/>
                </a:tc>
                <a:tc>
                  <a:txBody>
                    <a:bodyPr/>
                    <a:lstStyle/>
                    <a:p>
                      <a:pPr marL="0" indent="0">
                        <a:buFont typeface="Arial"/>
                        <a:buNone/>
                      </a:pPr>
                      <a:r>
                        <a:rPr lang="en-US" sz="1100" dirty="0" smtClean="0"/>
                        <a:t>5 x D22 &amp; 20 x SANS2D</a:t>
                      </a:r>
                      <a:endParaRPr lang="en-US" sz="1100" dirty="0"/>
                    </a:p>
                  </a:txBody>
                  <a:tcPr marL="84406" marR="84406" marT="42203" marB="42203"/>
                </a:tc>
              </a:tr>
              <a:tr h="255228">
                <a:tc vMerge="1">
                  <a:txBody>
                    <a:bodyPr/>
                    <a:lstStyle/>
                    <a:p>
                      <a:endParaRPr lang="en-US" sz="1400" dirty="0"/>
                    </a:p>
                  </a:txBody>
                  <a:tcPr/>
                </a:tc>
                <a:tc>
                  <a:txBody>
                    <a:bodyPr/>
                    <a:lstStyle/>
                    <a:p>
                      <a:r>
                        <a:rPr lang="en-US" sz="1100" dirty="0" smtClean="0"/>
                        <a:t>SKADI (General Purpose SANS) </a:t>
                      </a:r>
                      <a:r>
                        <a:rPr lang="en-US" sz="1100" i="1" dirty="0" smtClean="0"/>
                        <a:t>(+SONDE</a:t>
                      </a:r>
                      <a:r>
                        <a:rPr lang="en-US" sz="1100" i="1" baseline="0" dirty="0" smtClean="0"/>
                        <a:t> funds)</a:t>
                      </a:r>
                      <a:endParaRPr lang="en-US" sz="1100" i="1" dirty="0"/>
                    </a:p>
                  </a:txBody>
                  <a:tcPr marL="84406" marR="84406" marT="42203" marB="42203" anchor="ctr"/>
                </a:tc>
                <a:tc>
                  <a:txBody>
                    <a:bodyPr/>
                    <a:lstStyle/>
                    <a:p>
                      <a:pPr algn="r"/>
                      <a:r>
                        <a:rPr lang="en-US" sz="1100" dirty="0" smtClean="0"/>
                        <a:t>11.50</a:t>
                      </a:r>
                      <a:endParaRPr lang="en-US" sz="1100" dirty="0"/>
                    </a:p>
                  </a:txBody>
                  <a:tcPr marL="84406" marR="84406" marT="42203" marB="42203"/>
                </a:tc>
                <a:tc>
                  <a:txBody>
                    <a:bodyPr/>
                    <a:lstStyle/>
                    <a:p>
                      <a:r>
                        <a:rPr lang="en-US" sz="1100" dirty="0" smtClean="0"/>
                        <a:t>4</a:t>
                      </a:r>
                      <a:r>
                        <a:rPr lang="en-US" sz="1100" baseline="0" dirty="0" smtClean="0"/>
                        <a:t> x D22</a:t>
                      </a:r>
                      <a:endParaRPr lang="en-US" sz="1100" dirty="0"/>
                    </a:p>
                  </a:txBody>
                  <a:tcPr marL="84406" marR="84406" marT="42203" marB="42203"/>
                </a:tc>
              </a:tr>
              <a:tr h="426050">
                <a:tc vMerge="1">
                  <a:txBody>
                    <a:bodyPr/>
                    <a:lstStyle/>
                    <a:p>
                      <a:endParaRPr lang="en-US" sz="1400" dirty="0"/>
                    </a:p>
                  </a:txBody>
                  <a:tcPr/>
                </a:tc>
                <a:tc>
                  <a:txBody>
                    <a:bodyPr/>
                    <a:lstStyle/>
                    <a:p>
                      <a:r>
                        <a:rPr lang="en-US" sz="1100" dirty="0" smtClean="0"/>
                        <a:t>ESTIA (Focusing </a:t>
                      </a:r>
                      <a:r>
                        <a:rPr lang="en-US" sz="1100" dirty="0" err="1" smtClean="0"/>
                        <a:t>Reflectometer</a:t>
                      </a:r>
                      <a:r>
                        <a:rPr lang="en-US" sz="1100" dirty="0" smtClean="0"/>
                        <a:t>)</a:t>
                      </a:r>
                      <a:endParaRPr lang="en-US" sz="1100" dirty="0"/>
                    </a:p>
                  </a:txBody>
                  <a:tcPr marL="84406" marR="84406" marT="42203" marB="42203" anchor="ctr"/>
                </a:tc>
                <a:tc>
                  <a:txBody>
                    <a:bodyPr/>
                    <a:lstStyle/>
                    <a:p>
                      <a:pPr algn="r"/>
                      <a:r>
                        <a:rPr lang="en-US" sz="1100" dirty="0" smtClean="0"/>
                        <a:t>11.80</a:t>
                      </a:r>
                      <a:endParaRPr lang="en-US" sz="1100" dirty="0"/>
                    </a:p>
                  </a:txBody>
                  <a:tcPr marL="84406" marR="84406" marT="42203" marB="42203"/>
                </a:tc>
                <a:tc>
                  <a:txBody>
                    <a:bodyPr/>
                    <a:lstStyle/>
                    <a:p>
                      <a:pPr marL="171450" indent="-171450">
                        <a:buFont typeface="Arial"/>
                        <a:buChar char="•"/>
                      </a:pPr>
                      <a:r>
                        <a:rPr lang="en-US" sz="1100" dirty="0" smtClean="0"/>
                        <a:t>Conventional</a:t>
                      </a:r>
                      <a:r>
                        <a:rPr lang="en-US" sz="1100" baseline="0" dirty="0" smtClean="0"/>
                        <a:t> mode: </a:t>
                      </a:r>
                      <a:r>
                        <a:rPr lang="en-US" sz="1100" dirty="0" smtClean="0"/>
                        <a:t>~ 100 x D17</a:t>
                      </a:r>
                    </a:p>
                    <a:p>
                      <a:pPr marL="171450" indent="-171450">
                        <a:buFont typeface="Arial"/>
                        <a:buChar char="•"/>
                      </a:pPr>
                      <a:r>
                        <a:rPr lang="en-US" sz="1100" dirty="0" smtClean="0"/>
                        <a:t>High intensity mode: 1cm</a:t>
                      </a:r>
                      <a:r>
                        <a:rPr lang="en-US" sz="1100" baseline="30000" dirty="0" smtClean="0"/>
                        <a:t>2</a:t>
                      </a:r>
                      <a:r>
                        <a:rPr lang="en-US" sz="1100" dirty="0" smtClean="0"/>
                        <a:t> samples  = seconds</a:t>
                      </a:r>
                      <a:endParaRPr lang="en-US" sz="1100" dirty="0"/>
                    </a:p>
                  </a:txBody>
                  <a:tcPr marL="84406" marR="84406" marT="42203" marB="42203"/>
                </a:tc>
              </a:tr>
              <a:tr h="255228">
                <a:tc vMerge="1">
                  <a:txBody>
                    <a:bodyPr/>
                    <a:lstStyle/>
                    <a:p>
                      <a:endParaRPr lang="en-US" sz="1400" dirty="0"/>
                    </a:p>
                  </a:txBody>
                  <a:tcPr/>
                </a:tc>
                <a:tc>
                  <a:txBody>
                    <a:bodyPr/>
                    <a:lstStyle/>
                    <a:p>
                      <a:r>
                        <a:rPr lang="en-US" sz="1100" dirty="0" smtClean="0"/>
                        <a:t>FREIA (Liquids </a:t>
                      </a:r>
                      <a:r>
                        <a:rPr lang="en-US" sz="1100" dirty="0" err="1" smtClean="0"/>
                        <a:t>Reflectometer</a:t>
                      </a:r>
                      <a:r>
                        <a:rPr lang="en-US" sz="1100" dirty="0" smtClean="0"/>
                        <a:t>)</a:t>
                      </a:r>
                      <a:endParaRPr lang="en-US" sz="1100" dirty="0"/>
                    </a:p>
                  </a:txBody>
                  <a:tcPr marL="84406" marR="84406" marT="42203" marB="42203" anchor="ctr"/>
                </a:tc>
                <a:tc>
                  <a:txBody>
                    <a:bodyPr/>
                    <a:lstStyle/>
                    <a:p>
                      <a:pPr algn="r"/>
                      <a:r>
                        <a:rPr lang="en-US" sz="1100" i="0" dirty="0" smtClean="0"/>
                        <a:t>13.2</a:t>
                      </a:r>
                      <a:endParaRPr lang="en-US" sz="1100" i="0" dirty="0"/>
                    </a:p>
                  </a:txBody>
                  <a:tcPr marL="84406" marR="84406"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smtClean="0"/>
                        <a:t>30</a:t>
                      </a:r>
                      <a:r>
                        <a:rPr lang="en-US" sz="1100" baseline="0" dirty="0" smtClean="0"/>
                        <a:t> x FIGARO, INTER</a:t>
                      </a:r>
                      <a:endParaRPr lang="en-US" sz="1100" dirty="0" smtClean="0"/>
                    </a:p>
                  </a:txBody>
                  <a:tcPr marL="84406" marR="84406" marT="42203" marB="42203"/>
                </a:tc>
              </a:tr>
              <a:tr h="255228">
                <a:tc rowSpan="4">
                  <a:txBody>
                    <a:bodyPr/>
                    <a:lstStyle/>
                    <a:p>
                      <a:pPr algn="ctr"/>
                      <a:r>
                        <a:rPr lang="en-US" sz="1300" dirty="0" smtClean="0">
                          <a:solidFill>
                            <a:schemeClr val="tx1"/>
                          </a:solidFill>
                        </a:rPr>
                        <a:t>Diffraction</a:t>
                      </a:r>
                      <a:endParaRPr lang="en-US" sz="1300" dirty="0">
                        <a:solidFill>
                          <a:schemeClr val="tx1"/>
                        </a:solidFill>
                      </a:endParaRPr>
                    </a:p>
                  </a:txBody>
                  <a:tcPr marL="84406" marR="84406" marT="42203" marB="42203" anchor="ctr">
                    <a:solidFill>
                      <a:srgbClr val="E9EEF4"/>
                    </a:solidFill>
                  </a:tcPr>
                </a:tc>
                <a:tc>
                  <a:txBody>
                    <a:bodyPr/>
                    <a:lstStyle/>
                    <a:p>
                      <a:r>
                        <a:rPr lang="en-US" sz="1100" dirty="0" smtClean="0"/>
                        <a:t>DREAM</a:t>
                      </a:r>
                      <a:r>
                        <a:rPr lang="en-US" sz="1100" baseline="0" dirty="0" smtClean="0"/>
                        <a:t> (</a:t>
                      </a:r>
                      <a:r>
                        <a:rPr lang="en-US" sz="1100" baseline="0" dirty="0" err="1" smtClean="0"/>
                        <a:t>Bispectral</a:t>
                      </a:r>
                      <a:r>
                        <a:rPr lang="en-US" sz="1100" baseline="0" dirty="0" smtClean="0"/>
                        <a:t> powder </a:t>
                      </a:r>
                      <a:r>
                        <a:rPr lang="en-US" sz="1100" baseline="0" dirty="0" err="1" smtClean="0"/>
                        <a:t>diffractometer</a:t>
                      </a:r>
                      <a:r>
                        <a:rPr lang="en-US" sz="1100" baseline="0" dirty="0" smtClean="0"/>
                        <a:t>)</a:t>
                      </a:r>
                      <a:endParaRPr lang="en-US" sz="1100" dirty="0"/>
                    </a:p>
                  </a:txBody>
                  <a:tcPr marL="84406" marR="84406" marT="42203" marB="42203" anchor="ctr"/>
                </a:tc>
                <a:tc>
                  <a:txBody>
                    <a:bodyPr/>
                    <a:lstStyle/>
                    <a:p>
                      <a:pPr algn="r"/>
                      <a:r>
                        <a:rPr lang="en-US" sz="1100" dirty="0" smtClean="0"/>
                        <a:t>13.66</a:t>
                      </a:r>
                      <a:endParaRPr lang="en-US" sz="1100" dirty="0"/>
                    </a:p>
                  </a:txBody>
                  <a:tcPr marL="84406" marR="84406" marT="42203" marB="42203"/>
                </a:tc>
                <a:tc>
                  <a:txBody>
                    <a:bodyPr/>
                    <a:lstStyle/>
                    <a:p>
                      <a:r>
                        <a:rPr lang="en-US" sz="1100" dirty="0" smtClean="0"/>
                        <a:t>&gt; 10 x POWGEN or WISH</a:t>
                      </a:r>
                      <a:endParaRPr lang="en-US" sz="1100" dirty="0"/>
                    </a:p>
                  </a:txBody>
                  <a:tcPr marL="84406" marR="84406" marT="42203" marB="42203"/>
                </a:tc>
              </a:tr>
              <a:tr h="255228">
                <a:tc vMerge="1">
                  <a:txBody>
                    <a:bodyPr/>
                    <a:lstStyle/>
                    <a:p>
                      <a:endParaRPr lang="en-US" sz="1600" dirty="0">
                        <a:solidFill>
                          <a:srgbClr val="E9EEF4"/>
                        </a:solidFill>
                      </a:endParaRPr>
                    </a:p>
                  </a:txBody>
                  <a:tcPr>
                    <a:solidFill>
                      <a:srgbClr val="E9EEF4"/>
                    </a:solidFill>
                  </a:tcPr>
                </a:tc>
                <a:tc>
                  <a:txBody>
                    <a:bodyPr/>
                    <a:lstStyle/>
                    <a:p>
                      <a:r>
                        <a:rPr lang="en-US" sz="1100" dirty="0" smtClean="0"/>
                        <a:t>HEIMDAL (Hybrid </a:t>
                      </a:r>
                      <a:r>
                        <a:rPr lang="en-US" sz="1100" dirty="0" err="1" smtClean="0"/>
                        <a:t>diffractometer</a:t>
                      </a:r>
                      <a:r>
                        <a:rPr lang="en-US" sz="1100" dirty="0" smtClean="0"/>
                        <a:t>)</a:t>
                      </a:r>
                      <a:endParaRPr lang="en-US" sz="1100" dirty="0"/>
                    </a:p>
                  </a:txBody>
                  <a:tcPr marL="84406" marR="84406" marT="42203" marB="42203" anchor="ctr"/>
                </a:tc>
                <a:tc>
                  <a:txBody>
                    <a:bodyPr/>
                    <a:lstStyle/>
                    <a:p>
                      <a:pPr algn="r"/>
                      <a:r>
                        <a:rPr lang="en-US" sz="1100" dirty="0" smtClean="0"/>
                        <a:t>13.55</a:t>
                      </a:r>
                      <a:endParaRPr lang="en-US" sz="1100" dirty="0"/>
                    </a:p>
                  </a:txBody>
                  <a:tcPr marL="84406" marR="84406"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smtClean="0"/>
                        <a:t>~ 50 x GEM, ~ 8 x new POLARIS</a:t>
                      </a:r>
                    </a:p>
                  </a:txBody>
                  <a:tcPr marL="84406" marR="84406" marT="42203" marB="42203"/>
                </a:tc>
              </a:tr>
              <a:tr h="426050">
                <a:tc vMerge="1">
                  <a:txBody>
                    <a:bodyPr/>
                    <a:lstStyle/>
                    <a:p>
                      <a:endParaRPr lang="en-US" sz="1600" dirty="0"/>
                    </a:p>
                  </a:txBody>
                  <a:tcPr/>
                </a:tc>
                <a:tc>
                  <a:txBody>
                    <a:bodyPr/>
                    <a:lstStyle/>
                    <a:p>
                      <a:r>
                        <a:rPr lang="en-US" sz="1100" dirty="0" smtClean="0"/>
                        <a:t>MAGIC (magnetism single crystal </a:t>
                      </a:r>
                      <a:r>
                        <a:rPr lang="en-US" sz="1100" dirty="0" err="1" smtClean="0"/>
                        <a:t>diffractometer</a:t>
                      </a:r>
                      <a:r>
                        <a:rPr lang="en-US" sz="1100" dirty="0" smtClean="0"/>
                        <a:t>)</a:t>
                      </a:r>
                      <a:endParaRPr lang="en-US" sz="1100" dirty="0"/>
                    </a:p>
                  </a:txBody>
                  <a:tcPr marL="84406" marR="84406" marT="42203" marB="42203" anchor="ctr"/>
                </a:tc>
                <a:tc>
                  <a:txBody>
                    <a:bodyPr/>
                    <a:lstStyle/>
                    <a:p>
                      <a:pPr algn="r"/>
                      <a:r>
                        <a:rPr lang="en-US" sz="1100" dirty="0" smtClean="0"/>
                        <a:t>13.10</a:t>
                      </a:r>
                      <a:endParaRPr lang="en-US" sz="1100" dirty="0"/>
                    </a:p>
                  </a:txBody>
                  <a:tcPr marL="84406" marR="84406" marT="42203" marB="42203"/>
                </a:tc>
                <a:tc>
                  <a:txBody>
                    <a:bodyPr/>
                    <a:lstStyle/>
                    <a:p>
                      <a:pPr marL="171450" indent="-171450">
                        <a:buFont typeface="Arial"/>
                        <a:buChar char="•"/>
                      </a:pPr>
                      <a:r>
                        <a:rPr lang="en-US" sz="1100" dirty="0" smtClean="0"/>
                        <a:t>Cold: &gt; 100 x worlds best, </a:t>
                      </a:r>
                    </a:p>
                    <a:p>
                      <a:pPr marL="171450" indent="-171450">
                        <a:buFont typeface="Arial"/>
                        <a:buChar char="•"/>
                      </a:pPr>
                      <a:r>
                        <a:rPr lang="en-US" sz="1100" dirty="0" smtClean="0"/>
                        <a:t>Thermal: 1mm</a:t>
                      </a:r>
                      <a:r>
                        <a:rPr lang="en-US" sz="1100" baseline="30000" dirty="0" smtClean="0"/>
                        <a:t>3</a:t>
                      </a:r>
                      <a:r>
                        <a:rPr lang="en-US" sz="1100" dirty="0" smtClean="0"/>
                        <a:t> crystals = 10 min</a:t>
                      </a:r>
                      <a:endParaRPr lang="en-US" sz="1100" dirty="0"/>
                    </a:p>
                  </a:txBody>
                  <a:tcPr marL="84406" marR="84406" marT="42203" marB="42203"/>
                </a:tc>
              </a:tr>
              <a:tr h="255228">
                <a:tc vMerge="1">
                  <a:txBody>
                    <a:bodyPr/>
                    <a:lstStyle/>
                    <a:p>
                      <a:endParaRPr lang="en-US" sz="1600" dirty="0"/>
                    </a:p>
                  </a:txBody>
                  <a:tcPr/>
                </a:tc>
                <a:tc>
                  <a:txBody>
                    <a:bodyPr/>
                    <a:lstStyle/>
                    <a:p>
                      <a:r>
                        <a:rPr lang="en-US" sz="1100" dirty="0" smtClean="0"/>
                        <a:t>NMX (Macromolecular crystallography)</a:t>
                      </a:r>
                      <a:endParaRPr lang="en-US" sz="1100" dirty="0"/>
                    </a:p>
                  </a:txBody>
                  <a:tcPr marL="84406" marR="84406" marT="42203" marB="42203" anchor="ctr"/>
                </a:tc>
                <a:tc>
                  <a:txBody>
                    <a:bodyPr/>
                    <a:lstStyle/>
                    <a:p>
                      <a:pPr algn="r"/>
                      <a:r>
                        <a:rPr lang="en-US" sz="1100" dirty="0" smtClean="0"/>
                        <a:t>11.67</a:t>
                      </a:r>
                      <a:endParaRPr lang="en-US" sz="1100" dirty="0"/>
                    </a:p>
                  </a:txBody>
                  <a:tcPr marL="84406" marR="84406" marT="42203" marB="42203"/>
                </a:tc>
                <a:tc>
                  <a:txBody>
                    <a:bodyPr/>
                    <a:lstStyle/>
                    <a:p>
                      <a:r>
                        <a:rPr lang="en-US" sz="1100" dirty="0" smtClean="0"/>
                        <a:t>&gt; 10 x LADI &amp;</a:t>
                      </a:r>
                      <a:r>
                        <a:rPr lang="en-US" sz="1100" baseline="0" dirty="0" smtClean="0"/>
                        <a:t> </a:t>
                      </a:r>
                      <a:r>
                        <a:rPr lang="en-US" sz="1100" baseline="0" dirty="0" err="1" smtClean="0"/>
                        <a:t>Biodiff</a:t>
                      </a:r>
                      <a:endParaRPr lang="en-US" sz="1100" dirty="0"/>
                    </a:p>
                  </a:txBody>
                  <a:tcPr marL="84406" marR="84406" marT="42203" marB="42203"/>
                </a:tc>
              </a:tr>
              <a:tr h="255228">
                <a:tc rowSpan="2">
                  <a:txBody>
                    <a:bodyPr/>
                    <a:lstStyle/>
                    <a:p>
                      <a:pPr algn="ctr"/>
                      <a:r>
                        <a:rPr lang="en-US" sz="1300" dirty="0" smtClean="0"/>
                        <a:t>Engineering &amp; Industrial</a:t>
                      </a:r>
                      <a:endParaRPr lang="en-US" sz="1300" dirty="0"/>
                    </a:p>
                  </a:txBody>
                  <a:tcPr marL="84406" marR="84406" marT="42203" marB="42203" anchor="ctr"/>
                </a:tc>
                <a:tc>
                  <a:txBody>
                    <a:bodyPr/>
                    <a:lstStyle/>
                    <a:p>
                      <a:r>
                        <a:rPr lang="en-US" sz="1100" dirty="0" smtClean="0"/>
                        <a:t>BEER (Engineering </a:t>
                      </a:r>
                      <a:r>
                        <a:rPr lang="en-US" sz="1100" dirty="0" err="1" smtClean="0"/>
                        <a:t>diffractometer</a:t>
                      </a:r>
                      <a:r>
                        <a:rPr lang="en-US" sz="1100" dirty="0" smtClean="0"/>
                        <a:t>)</a:t>
                      </a:r>
                      <a:endParaRPr lang="en-US" sz="1100" dirty="0"/>
                    </a:p>
                  </a:txBody>
                  <a:tcPr marL="84406" marR="84406" marT="42203" marB="42203" anchor="ctr"/>
                </a:tc>
                <a:tc>
                  <a:txBody>
                    <a:bodyPr/>
                    <a:lstStyle/>
                    <a:p>
                      <a:pPr algn="r"/>
                      <a:r>
                        <a:rPr lang="en-US" sz="1100" dirty="0" smtClean="0"/>
                        <a:t>14.99</a:t>
                      </a:r>
                      <a:endParaRPr lang="en-US" sz="1100" dirty="0"/>
                    </a:p>
                  </a:txBody>
                  <a:tcPr marL="84406" marR="84406"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smtClean="0"/>
                        <a:t>world leading in strain</a:t>
                      </a:r>
                      <a:r>
                        <a:rPr lang="en-US" sz="1100" baseline="0" dirty="0" smtClean="0"/>
                        <a:t> scanning, unique flexibility</a:t>
                      </a:r>
                      <a:endParaRPr lang="en-US" sz="1100" dirty="0" smtClean="0"/>
                    </a:p>
                  </a:txBody>
                  <a:tcPr marL="84406" marR="84406" marT="42203" marB="42203"/>
                </a:tc>
              </a:tr>
              <a:tr h="426050">
                <a:tc vMerge="1">
                  <a:txBody>
                    <a:bodyPr/>
                    <a:lstStyle/>
                    <a:p>
                      <a:endParaRPr lang="en-US" sz="1600" dirty="0"/>
                    </a:p>
                  </a:txBody>
                  <a:tcPr/>
                </a:tc>
                <a:tc>
                  <a:txBody>
                    <a:bodyPr/>
                    <a:lstStyle/>
                    <a:p>
                      <a:r>
                        <a:rPr lang="en-US" sz="1100" dirty="0" smtClean="0"/>
                        <a:t>ODIN (multi-purpose imaging)</a:t>
                      </a:r>
                      <a:endParaRPr lang="en-US" sz="1100" dirty="0"/>
                    </a:p>
                  </a:txBody>
                  <a:tcPr marL="84406" marR="84406" marT="42203" marB="42203" anchor="ctr"/>
                </a:tc>
                <a:tc>
                  <a:txBody>
                    <a:bodyPr/>
                    <a:lstStyle/>
                    <a:p>
                      <a:pPr algn="r"/>
                      <a:r>
                        <a:rPr lang="en-US" sz="1100" dirty="0" smtClean="0"/>
                        <a:t>11.60</a:t>
                      </a:r>
                      <a:endParaRPr lang="en-US" sz="1100" dirty="0"/>
                    </a:p>
                  </a:txBody>
                  <a:tcPr marL="84406" marR="84406" marT="42203" marB="42203"/>
                </a:tc>
                <a:tc>
                  <a:txBody>
                    <a:bodyPr/>
                    <a:lstStyle/>
                    <a:p>
                      <a:pPr marL="0" indent="0">
                        <a:buFont typeface="Arial"/>
                        <a:buNone/>
                      </a:pPr>
                      <a:r>
                        <a:rPr lang="en-US" sz="1100" dirty="0" smtClean="0"/>
                        <a:t>world leading for high resolution, </a:t>
                      </a:r>
                      <a:r>
                        <a:rPr lang="en-US" sz="1100" baseline="0" dirty="0" smtClean="0"/>
                        <a:t> </a:t>
                      </a:r>
                    </a:p>
                    <a:p>
                      <a:pPr marL="0" indent="0">
                        <a:buFont typeface="Arial"/>
                        <a:buNone/>
                      </a:pPr>
                      <a:r>
                        <a:rPr lang="en-US" sz="1100" baseline="0" dirty="0" smtClean="0"/>
                        <a:t>&gt; 10 x best for </a:t>
                      </a:r>
                      <a:r>
                        <a:rPr lang="en-US" sz="1100" dirty="0" smtClean="0"/>
                        <a:t> TOF methods</a:t>
                      </a:r>
                    </a:p>
                  </a:txBody>
                  <a:tcPr marL="84406" marR="84406" marT="42203" marB="42203"/>
                </a:tc>
              </a:tr>
              <a:tr h="255228">
                <a:tc rowSpan="5">
                  <a:txBody>
                    <a:bodyPr/>
                    <a:lstStyle/>
                    <a:p>
                      <a:pPr algn="ctr"/>
                      <a:r>
                        <a:rPr lang="en-US" sz="1300" dirty="0" smtClean="0">
                          <a:solidFill>
                            <a:schemeClr val="tx1"/>
                          </a:solidFill>
                        </a:rPr>
                        <a:t>Spectroscopy</a:t>
                      </a:r>
                      <a:endParaRPr lang="en-US" sz="1300" dirty="0">
                        <a:solidFill>
                          <a:schemeClr val="tx1"/>
                        </a:solidFill>
                      </a:endParaRPr>
                    </a:p>
                  </a:txBody>
                  <a:tcPr marL="33231" marR="33231" marT="42203" marB="42203" anchor="ctr">
                    <a:solidFill>
                      <a:srgbClr val="E9EEF4"/>
                    </a:solidFill>
                  </a:tcPr>
                </a:tc>
                <a:tc>
                  <a:txBody>
                    <a:bodyPr/>
                    <a:lstStyle/>
                    <a:p>
                      <a:r>
                        <a:rPr lang="en-US" sz="1100" dirty="0" smtClean="0"/>
                        <a:t>BIFROST (extreme environment</a:t>
                      </a:r>
                      <a:r>
                        <a:rPr lang="en-US" sz="1100" baseline="0" dirty="0" smtClean="0"/>
                        <a:t> </a:t>
                      </a:r>
                      <a:r>
                        <a:rPr lang="en-US" sz="1100" dirty="0" smtClean="0"/>
                        <a:t>spectrometer)</a:t>
                      </a:r>
                      <a:endParaRPr lang="en-US" sz="1100" dirty="0"/>
                    </a:p>
                  </a:txBody>
                  <a:tcPr marL="84406" marR="84406" marT="42203" marB="42203" anchor="ctr"/>
                </a:tc>
                <a:tc>
                  <a:txBody>
                    <a:bodyPr/>
                    <a:lstStyle/>
                    <a:p>
                      <a:pPr algn="r"/>
                      <a:r>
                        <a:rPr lang="en-US" sz="1100" dirty="0" smtClean="0"/>
                        <a:t>13.45</a:t>
                      </a:r>
                      <a:endParaRPr lang="en-US" sz="1100" dirty="0"/>
                    </a:p>
                  </a:txBody>
                  <a:tcPr marL="84406" marR="84406"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smtClean="0"/>
                        <a:t>&gt; 10 x THALES &amp; MACS</a:t>
                      </a:r>
                    </a:p>
                  </a:txBody>
                  <a:tcPr marL="84406" marR="84406" marT="42203" marB="42203"/>
                </a:tc>
              </a:tr>
              <a:tr h="255228">
                <a:tc vMerge="1">
                  <a:txBody>
                    <a:bodyPr/>
                    <a:lstStyle/>
                    <a:p>
                      <a:pPr algn="ctr"/>
                      <a:endParaRPr lang="en-US" sz="1600" dirty="0">
                        <a:solidFill>
                          <a:schemeClr val="tx1"/>
                        </a:solidFill>
                      </a:endParaRPr>
                    </a:p>
                  </a:txBody>
                  <a:tcPr anchor="ctr">
                    <a:solidFill>
                      <a:srgbClr val="E9EEF4"/>
                    </a:solidFill>
                  </a:tcPr>
                </a:tc>
                <a:tc>
                  <a:txBody>
                    <a:bodyPr/>
                    <a:lstStyle/>
                    <a:p>
                      <a:r>
                        <a:rPr lang="en-US" sz="1100" dirty="0" smtClean="0"/>
                        <a:t>C-SPEC (cold chopper spectrometer)</a:t>
                      </a:r>
                      <a:endParaRPr lang="en-US" sz="1100" dirty="0"/>
                    </a:p>
                  </a:txBody>
                  <a:tcPr marL="84406" marR="84406" marT="42203" marB="42203" anchor="ctr"/>
                </a:tc>
                <a:tc>
                  <a:txBody>
                    <a:bodyPr/>
                    <a:lstStyle/>
                    <a:p>
                      <a:pPr algn="r"/>
                      <a:r>
                        <a:rPr lang="en-US" sz="1100" dirty="0" smtClean="0"/>
                        <a:t>16.50</a:t>
                      </a:r>
                      <a:endParaRPr lang="en-US" sz="1100" dirty="0"/>
                    </a:p>
                  </a:txBody>
                  <a:tcPr marL="84406" marR="84406" marT="42203" marB="42203"/>
                </a:tc>
                <a:tc>
                  <a:txBody>
                    <a:bodyPr/>
                    <a:lstStyle/>
                    <a:p>
                      <a:r>
                        <a:rPr lang="en-US" sz="1100" baseline="0" dirty="0" smtClean="0"/>
                        <a:t>100 x IN5 (w RRM)</a:t>
                      </a:r>
                      <a:endParaRPr lang="en-US" sz="1100" dirty="0"/>
                    </a:p>
                  </a:txBody>
                  <a:tcPr marL="84406" marR="84406" marT="42203" marB="42203"/>
                </a:tc>
              </a:tr>
              <a:tr h="255228">
                <a:tc vMerge="1">
                  <a:txBody>
                    <a:bodyPr/>
                    <a:lstStyle/>
                    <a:p>
                      <a:pPr algn="ctr"/>
                      <a:endParaRPr lang="en-US" sz="1600" dirty="0">
                        <a:solidFill>
                          <a:schemeClr val="tx1"/>
                        </a:solidFill>
                      </a:endParaRPr>
                    </a:p>
                  </a:txBody>
                  <a:tcPr anchor="ctr">
                    <a:solidFill>
                      <a:srgbClr val="E9EEF4"/>
                    </a:solidFill>
                  </a:tcPr>
                </a:tc>
                <a:tc>
                  <a:txBody>
                    <a:bodyPr/>
                    <a:lstStyle/>
                    <a:p>
                      <a:r>
                        <a:rPr lang="en-US" sz="1100" dirty="0" smtClean="0"/>
                        <a:t>T-REX (</a:t>
                      </a:r>
                      <a:r>
                        <a:rPr lang="en-US" sz="1100" dirty="0" err="1" smtClean="0"/>
                        <a:t>bispectral</a:t>
                      </a:r>
                      <a:r>
                        <a:rPr lang="en-US" sz="1100" dirty="0" smtClean="0"/>
                        <a:t> chopper spectrometer)</a:t>
                      </a:r>
                    </a:p>
                  </a:txBody>
                  <a:tcPr marL="84406" marR="84406" marT="42203" marB="42203" anchor="ctr"/>
                </a:tc>
                <a:tc>
                  <a:txBody>
                    <a:bodyPr/>
                    <a:lstStyle/>
                    <a:p>
                      <a:pPr algn="r"/>
                      <a:r>
                        <a:rPr lang="en-US" sz="1100" dirty="0" smtClean="0"/>
                        <a:t>16.85</a:t>
                      </a:r>
                      <a:endParaRPr lang="en-US" sz="1100" dirty="0"/>
                    </a:p>
                  </a:txBody>
                  <a:tcPr marL="84406" marR="84406"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smtClean="0"/>
                        <a:t>3 x 4-SEASONS,  3</a:t>
                      </a:r>
                      <a:r>
                        <a:rPr lang="en-US" sz="1100" baseline="0" dirty="0" smtClean="0"/>
                        <a:t> x IN5</a:t>
                      </a:r>
                      <a:endParaRPr lang="en-US" sz="1100" dirty="0" smtClean="0"/>
                    </a:p>
                  </a:txBody>
                  <a:tcPr marL="84406" marR="84406" marT="42203" marB="42203"/>
                </a:tc>
              </a:tr>
              <a:tr h="255228">
                <a:tc vMerge="1">
                  <a:txBody>
                    <a:bodyPr/>
                    <a:lstStyle/>
                    <a:p>
                      <a:pPr algn="ctr"/>
                      <a:endParaRPr lang="en-US" sz="1600" dirty="0">
                        <a:solidFill>
                          <a:schemeClr val="tx1"/>
                        </a:solidFill>
                      </a:endParaRPr>
                    </a:p>
                  </a:txBody>
                  <a:tcPr anchor="ctr">
                    <a:solidFill>
                      <a:srgbClr val="E9EEF4"/>
                    </a:solidFill>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smtClean="0"/>
                        <a:t>VESPA (vibrational</a:t>
                      </a:r>
                      <a:r>
                        <a:rPr lang="en-US" sz="1100" baseline="0" dirty="0" smtClean="0"/>
                        <a:t> </a:t>
                      </a:r>
                      <a:r>
                        <a:rPr lang="en-US" sz="1100" dirty="0" smtClean="0"/>
                        <a:t>spectroscopy)</a:t>
                      </a:r>
                    </a:p>
                  </a:txBody>
                  <a:tcPr marL="84406" marR="84406" marT="42203" marB="42203" anchor="ctr"/>
                </a:tc>
                <a:tc>
                  <a:txBody>
                    <a:bodyPr/>
                    <a:lstStyle/>
                    <a:p>
                      <a:pPr algn="r"/>
                      <a:r>
                        <a:rPr lang="en-US" sz="1100" i="0" dirty="0" smtClean="0"/>
                        <a:t>12.0</a:t>
                      </a:r>
                      <a:endParaRPr lang="en-US" sz="1100" i="0" dirty="0"/>
                    </a:p>
                  </a:txBody>
                  <a:tcPr marL="84406" marR="84406"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smtClean="0"/>
                        <a:t>10 </a:t>
                      </a:r>
                      <a:r>
                        <a:rPr lang="en-US" sz="1100" baseline="0" dirty="0" smtClean="0"/>
                        <a:t>x VISION (ΔE = 130 </a:t>
                      </a:r>
                      <a:r>
                        <a:rPr lang="en-US" sz="1100" baseline="0" dirty="0" err="1" smtClean="0"/>
                        <a:t>meV</a:t>
                      </a:r>
                      <a:r>
                        <a:rPr lang="en-US" sz="1100" baseline="0" dirty="0" smtClean="0"/>
                        <a:t>)</a:t>
                      </a:r>
                      <a:endParaRPr lang="en-US" sz="1100" dirty="0" smtClean="0"/>
                    </a:p>
                  </a:txBody>
                  <a:tcPr marL="84406" marR="84406" marT="42203" marB="42203"/>
                </a:tc>
              </a:tr>
              <a:tr h="255228">
                <a:tc vMerge="1">
                  <a:txBody>
                    <a:bodyPr/>
                    <a:lstStyle/>
                    <a:p>
                      <a:pPr algn="ctr"/>
                      <a:endParaRPr lang="en-US" sz="1600" dirty="0">
                        <a:solidFill>
                          <a:schemeClr val="tx1"/>
                        </a:solidFill>
                      </a:endParaRPr>
                    </a:p>
                  </a:txBody>
                  <a:tcPr anchor="ctr">
                    <a:solidFill>
                      <a:srgbClr val="E9EEF4"/>
                    </a:solidFill>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smtClean="0"/>
                        <a:t>MIRACLES (backscattering spectrometer)</a:t>
                      </a:r>
                    </a:p>
                  </a:txBody>
                  <a:tcPr marL="84406" marR="84406" marT="42203" marB="42203" anchor="ctr"/>
                </a:tc>
                <a:tc>
                  <a:txBody>
                    <a:bodyPr/>
                    <a:lstStyle/>
                    <a:p>
                      <a:pPr algn="r"/>
                      <a:r>
                        <a:rPr lang="en-US" sz="1100" dirty="0" smtClean="0"/>
                        <a:t>13.53</a:t>
                      </a:r>
                      <a:endParaRPr lang="en-US" sz="1100" dirty="0"/>
                    </a:p>
                  </a:txBody>
                  <a:tcPr marL="84406" marR="84406"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smtClean="0"/>
                        <a:t>2 x BASIS and DNA</a:t>
                      </a:r>
                    </a:p>
                  </a:txBody>
                  <a:tcPr marL="84406" marR="84406" marT="42203" marB="42203"/>
                </a:tc>
              </a:tr>
              <a:tr h="285373">
                <a:tc gridSpan="2">
                  <a:txBody>
                    <a:bodyPr/>
                    <a:lstStyle/>
                    <a:p>
                      <a:pPr algn="ctr"/>
                      <a:r>
                        <a:rPr lang="en-US" sz="1300" b="1" dirty="0" smtClean="0">
                          <a:solidFill>
                            <a:schemeClr val="tx1"/>
                          </a:solidFill>
                        </a:rPr>
                        <a:t>Total cost book value</a:t>
                      </a:r>
                      <a:endParaRPr lang="en-US" sz="1300" b="1" dirty="0">
                        <a:solidFill>
                          <a:schemeClr val="tx1"/>
                        </a:solidFill>
                      </a:endParaRPr>
                    </a:p>
                  </a:txBody>
                  <a:tcPr marL="84406" marR="84406" marT="42203" marB="42203" anchor="ctr">
                    <a:noFill/>
                  </a:tcPr>
                </a:tc>
                <a:tc hMerge="1">
                  <a:txBody>
                    <a:bodyPr/>
                    <a:lstStyle/>
                    <a:p>
                      <a:endParaRPr lang="en-US" sz="1400" dirty="0"/>
                    </a:p>
                  </a:txBody>
                  <a:tcPr/>
                </a:tc>
                <a:tc>
                  <a:txBody>
                    <a:bodyPr/>
                    <a:lstStyle/>
                    <a:p>
                      <a:pPr algn="r"/>
                      <a:r>
                        <a:rPr lang="en-US" sz="1300" b="1" dirty="0" smtClean="0"/>
                        <a:t>199.59</a:t>
                      </a:r>
                      <a:endParaRPr lang="en-US" sz="1300" b="1" dirty="0"/>
                    </a:p>
                  </a:txBody>
                  <a:tcPr marL="84406" marR="84406" marT="42203" marB="42203">
                    <a:noFill/>
                  </a:tcPr>
                </a:tc>
                <a:tc>
                  <a:txBody>
                    <a:bodyPr/>
                    <a:lstStyle/>
                    <a:p>
                      <a:endParaRPr lang="en-US" sz="1300" b="1" dirty="0"/>
                    </a:p>
                  </a:txBody>
                  <a:tcPr marL="84406" marR="84406" marT="42203" marB="42203">
                    <a:noFill/>
                  </a:tcPr>
                </a:tc>
              </a:tr>
            </a:tbl>
          </a:graphicData>
        </a:graphic>
      </p:graphicFrame>
      <p:sp>
        <p:nvSpPr>
          <p:cNvPr id="4" name="Slide Number Placeholder 3"/>
          <p:cNvSpPr>
            <a:spLocks noGrp="1"/>
          </p:cNvSpPr>
          <p:nvPr>
            <p:ph type="sldNum" sz="quarter" idx="12"/>
          </p:nvPr>
        </p:nvSpPr>
        <p:spPr>
          <a:xfrm>
            <a:off x="6487634" y="6278792"/>
            <a:ext cx="1969477" cy="337038"/>
          </a:xfrm>
        </p:spPr>
        <p:txBody>
          <a:bodyPr/>
          <a:lstStyle/>
          <a:p>
            <a:fld id="{551115BC-487E-4422-894C-CB7CD3E79223}" type="slidenum">
              <a:rPr lang="sv-SE" smtClean="0"/>
              <a:t>27</a:t>
            </a:fld>
            <a:endParaRPr lang="sv-SE" dirty="0"/>
          </a:p>
        </p:txBody>
      </p:sp>
    </p:spTree>
    <p:extLst>
      <p:ext uri="{BB962C8B-B14F-4D97-AF65-F5344CB8AC3E}">
        <p14:creationId xmlns:p14="http://schemas.microsoft.com/office/powerpoint/2010/main" val="7745973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normAutofit/>
          </a:bodyPr>
          <a:lstStyle/>
          <a:p>
            <a:r>
              <a:rPr lang="en-US" sz="2800" b="1" dirty="0" smtClean="0">
                <a:ea typeface="ＭＳ Ｐゴシック" charset="0"/>
              </a:rPr>
              <a:t>Outline</a:t>
            </a:r>
            <a:endParaRPr lang="en-US" sz="2800" b="1" dirty="0">
              <a:ea typeface="ＭＳ Ｐゴシック" charset="0"/>
            </a:endParaRPr>
          </a:p>
        </p:txBody>
      </p:sp>
      <p:sp>
        <p:nvSpPr>
          <p:cNvPr id="5" name="Slide Number Placeholder 4"/>
          <p:cNvSpPr>
            <a:spLocks noGrp="1"/>
          </p:cNvSpPr>
          <p:nvPr>
            <p:ph type="sldNum" sz="quarter" idx="11"/>
          </p:nvPr>
        </p:nvSpPr>
        <p:spPr/>
        <p:txBody>
          <a:bodyPr/>
          <a:lstStyle/>
          <a:p>
            <a:pPr>
              <a:defRPr/>
            </a:pPr>
            <a:fld id="{DC96F4C0-779D-5547-8F04-508094CC741E}" type="slidenum">
              <a:rPr lang="en-GB" smtClean="0"/>
              <a:pPr>
                <a:defRPr/>
              </a:pPr>
              <a:t>28</a:t>
            </a:fld>
            <a:endParaRPr lang="en-GB" dirty="0"/>
          </a:p>
        </p:txBody>
      </p:sp>
      <p:sp>
        <p:nvSpPr>
          <p:cNvPr id="2" name="Rectangle 1"/>
          <p:cNvSpPr/>
          <p:nvPr/>
        </p:nvSpPr>
        <p:spPr>
          <a:xfrm>
            <a:off x="251520" y="1988840"/>
            <a:ext cx="7848872" cy="2123658"/>
          </a:xfrm>
          <a:prstGeom prst="rect">
            <a:avLst/>
          </a:prstGeom>
        </p:spPr>
        <p:txBody>
          <a:bodyPr wrap="square">
            <a:spAutoFit/>
          </a:bodyPr>
          <a:lstStyle/>
          <a:p>
            <a:pPr marL="342900" lvl="1" indent="-342900">
              <a:lnSpc>
                <a:spcPct val="110000"/>
              </a:lnSpc>
              <a:buFont typeface="Arial"/>
              <a:buChar char="•"/>
              <a:defRPr/>
            </a:pPr>
            <a:r>
              <a:rPr lang="en-US" sz="2000" dirty="0">
                <a:solidFill>
                  <a:srgbClr val="000099"/>
                </a:solidFill>
                <a:latin typeface="Arial"/>
                <a:cs typeface="Arial"/>
              </a:rPr>
              <a:t>Science for society and spallation</a:t>
            </a:r>
          </a:p>
          <a:p>
            <a:pPr marL="342900" indent="-342900">
              <a:lnSpc>
                <a:spcPct val="110000"/>
              </a:lnSpc>
              <a:buFont typeface="Arial"/>
              <a:buChar char="•"/>
              <a:defRPr/>
            </a:pPr>
            <a:endParaRPr lang="en-US" sz="2000" dirty="0">
              <a:solidFill>
                <a:srgbClr val="000099"/>
              </a:solidFill>
              <a:latin typeface="Arial"/>
              <a:cs typeface="Arial"/>
            </a:endParaRPr>
          </a:p>
          <a:p>
            <a:pPr marL="342900" indent="-342900">
              <a:lnSpc>
                <a:spcPct val="110000"/>
              </a:lnSpc>
              <a:buFont typeface="Arial"/>
              <a:buChar char="•"/>
              <a:defRPr/>
            </a:pPr>
            <a:r>
              <a:rPr lang="en-US" sz="2000" dirty="0">
                <a:solidFill>
                  <a:srgbClr val="000099"/>
                </a:solidFill>
                <a:latin typeface="Arial"/>
                <a:cs typeface="Arial"/>
              </a:rPr>
              <a:t>ESS </a:t>
            </a:r>
            <a:r>
              <a:rPr lang="en-US" sz="2000" dirty="0" smtClean="0">
                <a:solidFill>
                  <a:srgbClr val="000099"/>
                </a:solidFill>
                <a:latin typeface="Arial"/>
                <a:cs typeface="Arial"/>
              </a:rPr>
              <a:t>infrastructure</a:t>
            </a:r>
          </a:p>
          <a:p>
            <a:pPr marL="800100" lvl="1" indent="-342900">
              <a:lnSpc>
                <a:spcPct val="110000"/>
              </a:lnSpc>
              <a:buFont typeface="Arial"/>
              <a:buChar char="•"/>
              <a:defRPr/>
            </a:pPr>
            <a:r>
              <a:rPr lang="en-US" sz="2000" dirty="0" smtClean="0">
                <a:solidFill>
                  <a:srgbClr val="000099"/>
                </a:solidFill>
                <a:latin typeface="Arial"/>
                <a:cs typeface="Arial"/>
              </a:rPr>
              <a:t>Instruments</a:t>
            </a:r>
          </a:p>
          <a:p>
            <a:pPr marL="800100" lvl="1" indent="-342900">
              <a:lnSpc>
                <a:spcPct val="110000"/>
              </a:lnSpc>
              <a:buFont typeface="Arial"/>
              <a:buChar char="•"/>
              <a:defRPr/>
            </a:pPr>
            <a:r>
              <a:rPr lang="en-US" sz="2000" dirty="0" smtClean="0">
                <a:solidFill>
                  <a:srgbClr val="FF0000"/>
                </a:solidFill>
                <a:latin typeface="Arial"/>
                <a:cs typeface="Arial"/>
              </a:rPr>
              <a:t>Target</a:t>
            </a:r>
          </a:p>
          <a:p>
            <a:pPr marL="800100" lvl="1" indent="-342900">
              <a:lnSpc>
                <a:spcPct val="110000"/>
              </a:lnSpc>
              <a:buFont typeface="Arial"/>
              <a:buChar char="•"/>
              <a:defRPr/>
            </a:pPr>
            <a:r>
              <a:rPr lang="en-US" sz="2000" dirty="0" smtClean="0">
                <a:solidFill>
                  <a:srgbClr val="000099"/>
                </a:solidFill>
                <a:latin typeface="Arial"/>
                <a:cs typeface="Arial"/>
              </a:rPr>
              <a:t>Accelerator</a:t>
            </a:r>
            <a:endParaRPr lang="en-US" sz="2000" dirty="0">
              <a:solidFill>
                <a:srgbClr val="000099"/>
              </a:solidFill>
              <a:latin typeface="Arial"/>
              <a:cs typeface="Arial"/>
            </a:endParaRPr>
          </a:p>
        </p:txBody>
      </p:sp>
      <p:pic>
        <p:nvPicPr>
          <p:cNvPr id="6" name="Picture 5"/>
          <p:cNvPicPr>
            <a:picLocks noChangeAspect="1"/>
          </p:cNvPicPr>
          <p:nvPr/>
        </p:nvPicPr>
        <p:blipFill>
          <a:blip r:embed="rId2"/>
          <a:stretch>
            <a:fillRect/>
          </a:stretch>
        </p:blipFill>
        <p:spPr>
          <a:xfrm>
            <a:off x="4950073" y="1646833"/>
            <a:ext cx="3606800" cy="3994150"/>
          </a:xfrm>
          <a:prstGeom prst="rect">
            <a:avLst/>
          </a:prstGeom>
          <a:effectLst>
            <a:outerShdw blurRad="114300" dist="114300" dir="2700000" algn="tl" rotWithShape="0">
              <a:srgbClr val="000000">
                <a:alpha val="43000"/>
              </a:srgbClr>
            </a:outerShdw>
          </a:effectLst>
        </p:spPr>
      </p:pic>
      <p:pic>
        <p:nvPicPr>
          <p:cNvPr id="7" name="Picture 3"/>
          <p:cNvPicPr>
            <a:picLocks noChangeAspect="1" noChangeArrowheads="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rot="20833546">
            <a:off x="5718106" y="2137241"/>
            <a:ext cx="3160712" cy="355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spTree>
    <p:extLst>
      <p:ext uri="{BB962C8B-B14F-4D97-AF65-F5344CB8AC3E}">
        <p14:creationId xmlns:p14="http://schemas.microsoft.com/office/powerpoint/2010/main" val="1842999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pPr/>
              <a:t>29</a:t>
            </a:fld>
            <a:endParaRPr lang="sv-SE" dirty="0"/>
          </a:p>
        </p:txBody>
      </p:sp>
      <p:pic>
        <p:nvPicPr>
          <p:cNvPr id="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08387"/>
            <a:ext cx="3862586" cy="2468685"/>
          </a:xfrm>
          <a:prstGeom prst="rect">
            <a:avLst/>
          </a:prstGeom>
          <a:noFill/>
          <a:ln>
            <a:noFill/>
          </a:ln>
          <a:effectLst>
            <a:glow rad="101600">
              <a:schemeClr val="accent3">
                <a:satMod val="175000"/>
                <a:alpha val="40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6"/>
          <p:cNvSpPr txBox="1">
            <a:spLocks noChangeArrowheads="1"/>
          </p:cNvSpPr>
          <p:nvPr/>
        </p:nvSpPr>
        <p:spPr bwMode="auto">
          <a:xfrm>
            <a:off x="395536" y="476672"/>
            <a:ext cx="399525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chemeClr val="bg1"/>
                </a:solidFill>
                <a:latin typeface="Arial"/>
                <a:cs typeface="Arial"/>
              </a:rPr>
              <a:t>Fission and Spallation </a:t>
            </a:r>
          </a:p>
        </p:txBody>
      </p:sp>
      <p:pic>
        <p:nvPicPr>
          <p:cNvPr id="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961" y="1448551"/>
            <a:ext cx="4932040" cy="3348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323528" y="4581128"/>
            <a:ext cx="3888432" cy="1728192"/>
          </a:xfrm>
          <a:prstGeom prst="rect">
            <a:avLst/>
          </a:prstGeom>
          <a:effectLst>
            <a:glow rad="101600">
              <a:schemeClr val="accent2">
                <a:satMod val="175000"/>
                <a:alpha val="40000"/>
              </a:schemeClr>
            </a:glow>
          </a:effectLst>
        </p:spPr>
      </p:pic>
      <p:pic>
        <p:nvPicPr>
          <p:cNvPr id="1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55730" y="4437112"/>
            <a:ext cx="2488270" cy="2412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
          <p:cNvSpPr txBox="1">
            <a:spLocks noChangeArrowheads="1"/>
          </p:cNvSpPr>
          <p:nvPr/>
        </p:nvSpPr>
        <p:spPr bwMode="auto">
          <a:xfrm>
            <a:off x="4427984" y="4509120"/>
            <a:ext cx="216024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Arial"/>
                <a:cs typeface="Arial"/>
              </a:rPr>
              <a:t>Spallation is a non-elastic nuclear interaction induced by a high-energy particle producing numerous secondary particles</a:t>
            </a:r>
          </a:p>
        </p:txBody>
      </p:sp>
      <p:sp>
        <p:nvSpPr>
          <p:cNvPr id="14" name="Text Box 5"/>
          <p:cNvSpPr txBox="1">
            <a:spLocks noChangeArrowheads="1"/>
          </p:cNvSpPr>
          <p:nvPr/>
        </p:nvSpPr>
        <p:spPr bwMode="auto">
          <a:xfrm>
            <a:off x="4427984" y="6309320"/>
            <a:ext cx="2304255" cy="461665"/>
          </a:xfrm>
          <a:prstGeom prst="rect">
            <a:avLst/>
          </a:prstGeom>
          <a:solidFill>
            <a:srgbClr val="FFFFFF"/>
          </a:solidFill>
          <a:ln w="12700">
            <a:solidFill>
              <a:schemeClr val="tx1"/>
            </a:solidFill>
            <a:miter lim="800000"/>
            <a:headEnd type="none" w="sm" len="sm"/>
            <a:tailEnd type="none" w="sm" len="sm"/>
          </a:ln>
          <a:effectLst/>
          <a:extLst/>
        </p:spPr>
        <p:txBody>
          <a:bodyPr wrap="square">
            <a:spAutoFit/>
          </a:bodyPr>
          <a:lstStyle>
            <a:lvl1pPr>
              <a:defRPr sz="2400">
                <a:solidFill>
                  <a:schemeClr val="tx1"/>
                </a:solidFill>
                <a:latin typeface="Times New Roman" charset="0"/>
                <a:ea typeface="ＭＳ Ｐゴシック" charset="0"/>
              </a:defRPr>
            </a:lvl1pPr>
            <a:lvl2pPr marL="571500">
              <a:defRPr sz="2400">
                <a:solidFill>
                  <a:schemeClr val="tx1"/>
                </a:solidFill>
                <a:latin typeface="Times New Roman" charset="0"/>
                <a:ea typeface="ＭＳ Ｐゴシック" charset="0"/>
              </a:defRPr>
            </a:lvl2pPr>
            <a:lvl3pPr marL="1143000">
              <a:defRPr sz="2400">
                <a:solidFill>
                  <a:schemeClr val="tx1"/>
                </a:solidFill>
                <a:latin typeface="Times New Roman" charset="0"/>
                <a:ea typeface="ＭＳ Ｐゴシック" charset="0"/>
              </a:defRPr>
            </a:lvl3pPr>
            <a:lvl4pPr marL="1714500">
              <a:defRPr sz="2400">
                <a:solidFill>
                  <a:schemeClr val="tx1"/>
                </a:solidFill>
                <a:latin typeface="Times New Roman" charset="0"/>
                <a:ea typeface="ＭＳ Ｐゴシック" charset="0"/>
              </a:defRPr>
            </a:lvl4pPr>
            <a:lvl5pPr marL="2286000">
              <a:defRPr sz="2400">
                <a:solidFill>
                  <a:schemeClr val="tx1"/>
                </a:solidFill>
                <a:latin typeface="Times New Roman" charset="0"/>
                <a:ea typeface="ＭＳ Ｐゴシック" charset="0"/>
              </a:defRPr>
            </a:lvl5pPr>
            <a:lvl6pPr marL="2743200" fontAlgn="base">
              <a:spcBef>
                <a:spcPct val="0"/>
              </a:spcBef>
              <a:spcAft>
                <a:spcPct val="0"/>
              </a:spcAft>
              <a:defRPr sz="2400">
                <a:solidFill>
                  <a:schemeClr val="tx1"/>
                </a:solidFill>
                <a:latin typeface="Times New Roman" charset="0"/>
                <a:ea typeface="ＭＳ Ｐゴシック" charset="0"/>
              </a:defRPr>
            </a:lvl6pPr>
            <a:lvl7pPr marL="3200400" fontAlgn="base">
              <a:spcBef>
                <a:spcPct val="0"/>
              </a:spcBef>
              <a:spcAft>
                <a:spcPct val="0"/>
              </a:spcAft>
              <a:defRPr sz="2400">
                <a:solidFill>
                  <a:schemeClr val="tx1"/>
                </a:solidFill>
                <a:latin typeface="Times New Roman" charset="0"/>
                <a:ea typeface="ＭＳ Ｐゴシック" charset="0"/>
              </a:defRPr>
            </a:lvl7pPr>
            <a:lvl8pPr marL="3657600" fontAlgn="base">
              <a:spcBef>
                <a:spcPct val="0"/>
              </a:spcBef>
              <a:spcAft>
                <a:spcPct val="0"/>
              </a:spcAft>
              <a:defRPr sz="2400">
                <a:solidFill>
                  <a:schemeClr val="tx1"/>
                </a:solidFill>
                <a:latin typeface="Times New Roman" charset="0"/>
                <a:ea typeface="ＭＳ Ｐゴシック" charset="0"/>
              </a:defRPr>
            </a:lvl8pPr>
            <a:lvl9pPr marL="4114800" fontAlgn="base">
              <a:spcBef>
                <a:spcPct val="0"/>
              </a:spcBef>
              <a:spcAft>
                <a:spcPct val="0"/>
              </a:spcAft>
              <a:defRPr sz="2400">
                <a:solidFill>
                  <a:schemeClr val="tx1"/>
                </a:solidFill>
                <a:latin typeface="Times New Roman" charset="0"/>
                <a:ea typeface="ＭＳ Ｐゴシック" charset="0"/>
              </a:defRPr>
            </a:lvl9pPr>
          </a:lstStyle>
          <a:p>
            <a:pPr>
              <a:defRPr/>
            </a:pPr>
            <a:r>
              <a:rPr lang="en-US" sz="1200" b="1" dirty="0" smtClean="0">
                <a:cs typeface="+mn-cs"/>
              </a:rPr>
              <a:t>Y(E,A)=0.1 [A+20] [E (</a:t>
            </a:r>
            <a:r>
              <a:rPr lang="en-US" sz="1200" b="1" dirty="0" err="1" smtClean="0">
                <a:cs typeface="+mn-cs"/>
              </a:rPr>
              <a:t>GeV</a:t>
            </a:r>
            <a:r>
              <a:rPr lang="en-US" sz="1200" b="1" dirty="0" smtClean="0">
                <a:cs typeface="+mn-cs"/>
              </a:rPr>
              <a:t>) -0.12)]  n/p</a:t>
            </a:r>
            <a:endParaRPr lang="de-CH" sz="1200" b="1" dirty="0" smtClean="0">
              <a:cs typeface="+mn-cs"/>
            </a:endParaRPr>
          </a:p>
        </p:txBody>
      </p:sp>
    </p:spTree>
    <p:extLst>
      <p:ext uri="{BB962C8B-B14F-4D97-AF65-F5344CB8AC3E}">
        <p14:creationId xmlns:p14="http://schemas.microsoft.com/office/powerpoint/2010/main" val="9018427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63199" t="1562" r="4619" b="11329"/>
          <a:stretch/>
        </p:blipFill>
        <p:spPr bwMode="auto">
          <a:xfrm>
            <a:off x="0" y="695399"/>
            <a:ext cx="9144000" cy="5973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65" name="Rectangle 2"/>
          <p:cNvSpPr>
            <a:spLocks/>
          </p:cNvSpPr>
          <p:nvPr/>
        </p:nvSpPr>
        <p:spPr bwMode="auto">
          <a:xfrm>
            <a:off x="0" y="691492"/>
            <a:ext cx="9144000" cy="5954985"/>
          </a:xfrm>
          <a:prstGeom prst="rect">
            <a:avLst/>
          </a:prstGeom>
          <a:gradFill rotWithShape="0">
            <a:gsLst>
              <a:gs pos="0">
                <a:srgbClr val="000000">
                  <a:alpha val="0"/>
                </a:srgbClr>
              </a:gs>
              <a:gs pos="100000">
                <a:srgbClr val="000000">
                  <a:alpha val="39999"/>
                </a:srgbClr>
              </a:gs>
            </a:gsLst>
            <a:lin ang="16200000" scaled="0"/>
          </a:gradFill>
          <a:ln>
            <a:noFill/>
          </a:ln>
        </p:spPr>
        <p:txBody>
          <a:bodyPr lIns="0" tIns="0" rIns="0" bIns="0"/>
          <a:lstStyle/>
          <a:p>
            <a:endParaRPr lang="en-US" dirty="0"/>
          </a:p>
        </p:txBody>
      </p:sp>
      <p:grpSp>
        <p:nvGrpSpPr>
          <p:cNvPr id="4" name="Group 3"/>
          <p:cNvGrpSpPr/>
          <p:nvPr/>
        </p:nvGrpSpPr>
        <p:grpSpPr>
          <a:xfrm>
            <a:off x="2259360" y="5735536"/>
            <a:ext cx="968891" cy="843854"/>
            <a:chOff x="8267838" y="4997054"/>
            <a:chExt cx="1033820" cy="900111"/>
          </a:xfrm>
        </p:grpSpPr>
        <p:sp>
          <p:nvSpPr>
            <p:cNvPr id="20541" name="Oval 2"/>
            <p:cNvSpPr>
              <a:spLocks/>
            </p:cNvSpPr>
            <p:nvPr/>
          </p:nvSpPr>
          <p:spPr bwMode="auto">
            <a:xfrm>
              <a:off x="8327561" y="4997054"/>
              <a:ext cx="900404" cy="900111"/>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b="1"/>
            </a:p>
          </p:txBody>
        </p:sp>
        <p:sp>
          <p:nvSpPr>
            <p:cNvPr id="19459" name="Rectangle 3"/>
            <p:cNvSpPr>
              <a:spLocks/>
            </p:cNvSpPr>
            <p:nvPr/>
          </p:nvSpPr>
          <p:spPr bwMode="auto">
            <a:xfrm>
              <a:off x="8267838" y="5253585"/>
              <a:ext cx="1033820" cy="1778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57799" bIns="0">
              <a:spAutoFit/>
            </a:bodyPr>
            <a:lstStyle/>
            <a:p>
              <a:pPr marL="40180" algn="ctr">
                <a:lnSpc>
                  <a:spcPct val="110000"/>
                </a:lnSpc>
                <a:defRPr/>
              </a:pPr>
              <a:r>
                <a:rPr lang="en-US" sz="1000" b="1">
                  <a:solidFill>
                    <a:srgbClr val="FFFFFF"/>
                  </a:solidFill>
                  <a:ea typeface="ＭＳ Ｐゴシック" charset="0"/>
                  <a:cs typeface="Tahoma Bold" charset="0"/>
                  <a:sym typeface="Tahoma Bold" charset="0"/>
                </a:rPr>
                <a:t>GEO SCIENCE</a:t>
              </a:r>
            </a:p>
          </p:txBody>
        </p:sp>
      </p:grpSp>
      <p:grpSp>
        <p:nvGrpSpPr>
          <p:cNvPr id="9" name="Group 8"/>
          <p:cNvGrpSpPr/>
          <p:nvPr/>
        </p:nvGrpSpPr>
        <p:grpSpPr>
          <a:xfrm>
            <a:off x="-11490" y="1322514"/>
            <a:ext cx="937382" cy="937383"/>
            <a:chOff x="4168670" y="1870722"/>
            <a:chExt cx="1000200" cy="999875"/>
          </a:xfrm>
        </p:grpSpPr>
        <p:sp>
          <p:nvSpPr>
            <p:cNvPr id="20539" name="Oval 5"/>
            <p:cNvSpPr>
              <a:spLocks/>
            </p:cNvSpPr>
            <p:nvPr/>
          </p:nvSpPr>
          <p:spPr bwMode="auto">
            <a:xfrm>
              <a:off x="4168670" y="1870722"/>
              <a:ext cx="1000200" cy="999875"/>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b="1"/>
            </a:p>
          </p:txBody>
        </p:sp>
        <p:sp>
          <p:nvSpPr>
            <p:cNvPr id="19462" name="Rectangle 6"/>
            <p:cNvSpPr>
              <a:spLocks/>
            </p:cNvSpPr>
            <p:nvPr/>
          </p:nvSpPr>
          <p:spPr bwMode="auto">
            <a:xfrm>
              <a:off x="4349348" y="2265966"/>
              <a:ext cx="701814" cy="1778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57799" bIns="0">
              <a:spAutoFit/>
            </a:bodyPr>
            <a:lstStyle/>
            <a:p>
              <a:pPr marL="40180" algn="ctr">
                <a:lnSpc>
                  <a:spcPct val="110000"/>
                </a:lnSpc>
                <a:defRPr/>
              </a:pPr>
              <a:r>
                <a:rPr lang="en-US" sz="1000" b="1" dirty="0">
                  <a:solidFill>
                    <a:srgbClr val="FFFFFF"/>
                  </a:solidFill>
                  <a:ea typeface="ＭＳ Ｐゴシック" charset="0"/>
                  <a:cs typeface="Tahoma Bold" charset="0"/>
                  <a:sym typeface="Tahoma Bold" charset="0"/>
                </a:rPr>
                <a:t>LIGHTNING</a:t>
              </a:r>
            </a:p>
          </p:txBody>
        </p:sp>
      </p:grpSp>
      <p:grpSp>
        <p:nvGrpSpPr>
          <p:cNvPr id="12" name="Group 11"/>
          <p:cNvGrpSpPr/>
          <p:nvPr/>
        </p:nvGrpSpPr>
        <p:grpSpPr>
          <a:xfrm>
            <a:off x="1852842" y="4635130"/>
            <a:ext cx="1107282" cy="1107282"/>
            <a:chOff x="1829395" y="3276600"/>
            <a:chExt cx="1181485" cy="1181101"/>
          </a:xfrm>
        </p:grpSpPr>
        <p:sp>
          <p:nvSpPr>
            <p:cNvPr id="20537" name="Oval 8"/>
            <p:cNvSpPr>
              <a:spLocks/>
            </p:cNvSpPr>
            <p:nvPr/>
          </p:nvSpPr>
          <p:spPr bwMode="auto">
            <a:xfrm>
              <a:off x="1829395" y="3276600"/>
              <a:ext cx="1181485" cy="1181101"/>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b="1"/>
            </a:p>
          </p:txBody>
        </p:sp>
        <p:sp>
          <p:nvSpPr>
            <p:cNvPr id="19465" name="Rectangle 9"/>
            <p:cNvSpPr>
              <a:spLocks/>
            </p:cNvSpPr>
            <p:nvPr/>
          </p:nvSpPr>
          <p:spPr bwMode="auto">
            <a:xfrm>
              <a:off x="2101084" y="3589382"/>
              <a:ext cx="653575" cy="5389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57799" bIns="0">
              <a:spAutoFit/>
            </a:bodyPr>
            <a:lstStyle/>
            <a:p>
              <a:pPr marL="40180" algn="ctr">
                <a:lnSpc>
                  <a:spcPct val="110000"/>
                </a:lnSpc>
                <a:defRPr/>
              </a:pPr>
              <a:r>
                <a:rPr lang="en-US" sz="1000" b="1">
                  <a:solidFill>
                    <a:srgbClr val="FFFFFF"/>
                  </a:solidFill>
                  <a:ea typeface="ＭＳ Ｐゴシック" charset="0"/>
                  <a:cs typeface="Tahoma Bold" charset="0"/>
                  <a:sym typeface="Tahoma Bold" charset="0"/>
                </a:rPr>
                <a:t>TAILOR</a:t>
              </a:r>
            </a:p>
            <a:p>
              <a:pPr marL="40180" algn="ctr">
                <a:lnSpc>
                  <a:spcPct val="110000"/>
                </a:lnSpc>
                <a:defRPr/>
              </a:pPr>
              <a:r>
                <a:rPr lang="en-US" sz="1000" b="1">
                  <a:solidFill>
                    <a:srgbClr val="FFFFFF"/>
                  </a:solidFill>
                  <a:ea typeface="ＭＳ Ｐゴシック" charset="0"/>
                  <a:cs typeface="Tahoma Bold" charset="0"/>
                  <a:sym typeface="Tahoma Bold" charset="0"/>
                </a:rPr>
                <a:t>MADE</a:t>
              </a:r>
            </a:p>
            <a:p>
              <a:pPr marL="40180" algn="ctr">
                <a:lnSpc>
                  <a:spcPct val="110000"/>
                </a:lnSpc>
                <a:defRPr/>
              </a:pPr>
              <a:r>
                <a:rPr lang="en-US" sz="1000" b="1">
                  <a:solidFill>
                    <a:srgbClr val="FFFFFF"/>
                  </a:solidFill>
                  <a:ea typeface="ＭＳ Ｐゴシック" charset="0"/>
                  <a:cs typeface="Tahoma Bold" charset="0"/>
                  <a:sym typeface="Tahoma Bold" charset="0"/>
                </a:rPr>
                <a:t>MATERIAL</a:t>
              </a:r>
            </a:p>
          </p:txBody>
        </p:sp>
      </p:grpSp>
      <p:grpSp>
        <p:nvGrpSpPr>
          <p:cNvPr id="8" name="Group 7"/>
          <p:cNvGrpSpPr/>
          <p:nvPr/>
        </p:nvGrpSpPr>
        <p:grpSpPr>
          <a:xfrm>
            <a:off x="1595584" y="3671318"/>
            <a:ext cx="910826" cy="910826"/>
            <a:chOff x="6069401" y="2505075"/>
            <a:chExt cx="971864" cy="971548"/>
          </a:xfrm>
        </p:grpSpPr>
        <p:sp>
          <p:nvSpPr>
            <p:cNvPr id="20535" name="Oval 11"/>
            <p:cNvSpPr>
              <a:spLocks/>
            </p:cNvSpPr>
            <p:nvPr/>
          </p:nvSpPr>
          <p:spPr bwMode="auto">
            <a:xfrm>
              <a:off x="6069401" y="2505075"/>
              <a:ext cx="971864" cy="971548"/>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b="1"/>
            </a:p>
          </p:txBody>
        </p:sp>
        <p:sp>
          <p:nvSpPr>
            <p:cNvPr id="19468" name="Rectangle 12"/>
            <p:cNvSpPr>
              <a:spLocks/>
            </p:cNvSpPr>
            <p:nvPr/>
          </p:nvSpPr>
          <p:spPr bwMode="auto">
            <a:xfrm>
              <a:off x="6262665" y="2889633"/>
              <a:ext cx="637139" cy="1778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57799" bIns="0">
              <a:spAutoFit/>
            </a:bodyPr>
            <a:lstStyle/>
            <a:p>
              <a:pPr marL="40180" algn="ctr">
                <a:lnSpc>
                  <a:spcPct val="110000"/>
                </a:lnSpc>
                <a:defRPr/>
              </a:pPr>
              <a:r>
                <a:rPr lang="en-US" sz="1000" b="1">
                  <a:solidFill>
                    <a:srgbClr val="FFFFFF"/>
                  </a:solidFill>
                  <a:ea typeface="ＭＳ Ｐゴシック" charset="0"/>
                  <a:cs typeface="Tahoma Bold" charset="0"/>
                  <a:sym typeface="Tahoma Bold" charset="0"/>
                </a:rPr>
                <a:t>MEDICINE</a:t>
              </a:r>
            </a:p>
          </p:txBody>
        </p:sp>
      </p:grpSp>
      <p:grpSp>
        <p:nvGrpSpPr>
          <p:cNvPr id="16" name="Group 15"/>
          <p:cNvGrpSpPr/>
          <p:nvPr/>
        </p:nvGrpSpPr>
        <p:grpSpPr>
          <a:xfrm>
            <a:off x="2821782" y="1954485"/>
            <a:ext cx="764864" cy="764863"/>
            <a:chOff x="3010881" y="1343025"/>
            <a:chExt cx="816120" cy="815854"/>
          </a:xfrm>
        </p:grpSpPr>
        <p:sp>
          <p:nvSpPr>
            <p:cNvPr id="20533" name="Oval 14"/>
            <p:cNvSpPr>
              <a:spLocks/>
            </p:cNvSpPr>
            <p:nvPr/>
          </p:nvSpPr>
          <p:spPr bwMode="auto">
            <a:xfrm>
              <a:off x="3010881" y="1343025"/>
              <a:ext cx="816120" cy="815854"/>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b="1"/>
            </a:p>
          </p:txBody>
        </p:sp>
        <p:sp>
          <p:nvSpPr>
            <p:cNvPr id="19471" name="Rectangle 15"/>
            <p:cNvSpPr>
              <a:spLocks/>
            </p:cNvSpPr>
            <p:nvPr/>
          </p:nvSpPr>
          <p:spPr bwMode="auto">
            <a:xfrm>
              <a:off x="3187316" y="1574341"/>
              <a:ext cx="527510" cy="358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57799" bIns="0">
              <a:spAutoFit/>
            </a:bodyPr>
            <a:lstStyle/>
            <a:p>
              <a:pPr marL="40180" algn="ctr">
                <a:lnSpc>
                  <a:spcPct val="110000"/>
                </a:lnSpc>
                <a:defRPr/>
              </a:pPr>
              <a:r>
                <a:rPr lang="en-US" sz="1000" b="1">
                  <a:solidFill>
                    <a:srgbClr val="FFFFFF"/>
                  </a:solidFill>
                  <a:ea typeface="ＭＳ Ｐゴシック" charset="0"/>
                  <a:cs typeface="Tahoma Bold" charset="0"/>
                  <a:sym typeface="Tahoma Bold" charset="0"/>
                </a:rPr>
                <a:t>SOLAR</a:t>
              </a:r>
            </a:p>
            <a:p>
              <a:pPr marL="40180" algn="ctr">
                <a:lnSpc>
                  <a:spcPct val="110000"/>
                </a:lnSpc>
                <a:defRPr/>
              </a:pPr>
              <a:r>
                <a:rPr lang="en-US" sz="1000" b="1">
                  <a:solidFill>
                    <a:srgbClr val="FFFFFF"/>
                  </a:solidFill>
                  <a:ea typeface="ＭＳ Ｐゴシック" charset="0"/>
                  <a:cs typeface="Tahoma Bold" charset="0"/>
                  <a:sym typeface="Tahoma Bold" charset="0"/>
                </a:rPr>
                <a:t>ENERGY</a:t>
              </a:r>
            </a:p>
          </p:txBody>
        </p:sp>
      </p:grpSp>
      <p:grpSp>
        <p:nvGrpSpPr>
          <p:cNvPr id="7" name="Group 6"/>
          <p:cNvGrpSpPr/>
          <p:nvPr/>
        </p:nvGrpSpPr>
        <p:grpSpPr>
          <a:xfrm>
            <a:off x="38622" y="5705809"/>
            <a:ext cx="837159" cy="837158"/>
            <a:chOff x="6917402" y="3724275"/>
            <a:chExt cx="893260" cy="892969"/>
          </a:xfrm>
        </p:grpSpPr>
        <p:sp>
          <p:nvSpPr>
            <p:cNvPr id="20531" name="Oval 17"/>
            <p:cNvSpPr>
              <a:spLocks/>
            </p:cNvSpPr>
            <p:nvPr/>
          </p:nvSpPr>
          <p:spPr bwMode="auto">
            <a:xfrm>
              <a:off x="6917402" y="3724275"/>
              <a:ext cx="893260" cy="892969"/>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b="1"/>
            </a:p>
          </p:txBody>
        </p:sp>
        <p:sp>
          <p:nvSpPr>
            <p:cNvPr id="19474" name="Rectangle 18"/>
            <p:cNvSpPr>
              <a:spLocks/>
            </p:cNvSpPr>
            <p:nvPr/>
          </p:nvSpPr>
          <p:spPr bwMode="auto">
            <a:xfrm>
              <a:off x="7115397" y="4071381"/>
              <a:ext cx="575670" cy="1778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57799" bIns="0">
              <a:spAutoFit/>
            </a:bodyPr>
            <a:lstStyle/>
            <a:p>
              <a:pPr marL="40180" algn="ctr">
                <a:lnSpc>
                  <a:spcPct val="110000"/>
                </a:lnSpc>
                <a:defRPr/>
              </a:pPr>
              <a:r>
                <a:rPr lang="en-US" sz="1000" b="1">
                  <a:solidFill>
                    <a:srgbClr val="FFFFFF"/>
                  </a:solidFill>
                  <a:ea typeface="ＭＳ Ｐゴシック" charset="0"/>
                  <a:cs typeface="Tahoma Bold" charset="0"/>
                  <a:sym typeface="Tahoma Bold" charset="0"/>
                </a:rPr>
                <a:t>BIO FUEL</a:t>
              </a:r>
            </a:p>
          </p:txBody>
        </p:sp>
      </p:grpSp>
      <p:grpSp>
        <p:nvGrpSpPr>
          <p:cNvPr id="10" name="Group 9"/>
          <p:cNvGrpSpPr/>
          <p:nvPr/>
        </p:nvGrpSpPr>
        <p:grpSpPr>
          <a:xfrm>
            <a:off x="3009305" y="5035228"/>
            <a:ext cx="1188764" cy="1188764"/>
            <a:chOff x="3210970" y="4629150"/>
            <a:chExt cx="1268428" cy="1268015"/>
          </a:xfrm>
        </p:grpSpPr>
        <p:sp>
          <p:nvSpPr>
            <p:cNvPr id="20529" name="Oval 20"/>
            <p:cNvSpPr>
              <a:spLocks/>
            </p:cNvSpPr>
            <p:nvPr/>
          </p:nvSpPr>
          <p:spPr bwMode="auto">
            <a:xfrm>
              <a:off x="3210970" y="4629150"/>
              <a:ext cx="1268428" cy="1268015"/>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b="1"/>
            </a:p>
          </p:txBody>
        </p:sp>
        <p:sp>
          <p:nvSpPr>
            <p:cNvPr id="19477" name="Rectangle 21"/>
            <p:cNvSpPr>
              <a:spLocks/>
            </p:cNvSpPr>
            <p:nvPr/>
          </p:nvSpPr>
          <p:spPr bwMode="auto">
            <a:xfrm>
              <a:off x="3461902" y="5160728"/>
              <a:ext cx="819607" cy="1778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57799" bIns="0">
              <a:spAutoFit/>
            </a:bodyPr>
            <a:lstStyle/>
            <a:p>
              <a:pPr marL="40180" algn="ctr">
                <a:lnSpc>
                  <a:spcPct val="110000"/>
                </a:lnSpc>
                <a:defRPr/>
              </a:pPr>
              <a:r>
                <a:rPr lang="en-US" sz="1000" b="1">
                  <a:solidFill>
                    <a:srgbClr val="FFFFFF"/>
                  </a:solidFill>
                  <a:ea typeface="ＭＳ Ｐゴシック" charset="0"/>
                  <a:cs typeface="Tahoma Bold" charset="0"/>
                  <a:sym typeface="Tahoma Bold" charset="0"/>
                </a:rPr>
                <a:t>TRANSPORTS</a:t>
              </a:r>
            </a:p>
          </p:txBody>
        </p:sp>
      </p:grpSp>
      <p:grpSp>
        <p:nvGrpSpPr>
          <p:cNvPr id="5" name="Group 4"/>
          <p:cNvGrpSpPr/>
          <p:nvPr/>
        </p:nvGrpSpPr>
        <p:grpSpPr>
          <a:xfrm>
            <a:off x="2575847" y="3124885"/>
            <a:ext cx="963794" cy="963795"/>
            <a:chOff x="8318032" y="3190875"/>
            <a:chExt cx="1028382" cy="1028048"/>
          </a:xfrm>
        </p:grpSpPr>
        <p:sp>
          <p:nvSpPr>
            <p:cNvPr id="20527" name="Oval 23"/>
            <p:cNvSpPr>
              <a:spLocks/>
            </p:cNvSpPr>
            <p:nvPr/>
          </p:nvSpPr>
          <p:spPr bwMode="auto">
            <a:xfrm>
              <a:off x="8318032" y="3190875"/>
              <a:ext cx="1028382" cy="1028048"/>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b="1"/>
            </a:p>
          </p:txBody>
        </p:sp>
        <p:sp>
          <p:nvSpPr>
            <p:cNvPr id="19480" name="Rectangle 24"/>
            <p:cNvSpPr>
              <a:spLocks/>
            </p:cNvSpPr>
            <p:nvPr/>
          </p:nvSpPr>
          <p:spPr bwMode="auto">
            <a:xfrm>
              <a:off x="8504904" y="3590352"/>
              <a:ext cx="719587" cy="1778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57799" bIns="0">
              <a:spAutoFit/>
            </a:bodyPr>
            <a:lstStyle/>
            <a:p>
              <a:pPr marL="40180" algn="ctr">
                <a:lnSpc>
                  <a:spcPct val="110000"/>
                </a:lnSpc>
                <a:defRPr/>
              </a:pPr>
              <a:r>
                <a:rPr lang="en-US" sz="1000" b="1">
                  <a:solidFill>
                    <a:srgbClr val="FFFFFF"/>
                  </a:solidFill>
                  <a:ea typeface="ＭＳ Ｐゴシック" charset="0"/>
                  <a:cs typeface="Tahoma Bold" charset="0"/>
                  <a:sym typeface="Tahoma Bold" charset="0"/>
                </a:rPr>
                <a:t>COSMETICS</a:t>
              </a:r>
            </a:p>
          </p:txBody>
        </p:sp>
      </p:grpSp>
      <p:grpSp>
        <p:nvGrpSpPr>
          <p:cNvPr id="6" name="Group 5"/>
          <p:cNvGrpSpPr/>
          <p:nvPr/>
        </p:nvGrpSpPr>
        <p:grpSpPr>
          <a:xfrm>
            <a:off x="183816" y="2928564"/>
            <a:ext cx="992122" cy="991195"/>
            <a:chOff x="7935723" y="1447800"/>
            <a:chExt cx="1058608" cy="1057275"/>
          </a:xfrm>
        </p:grpSpPr>
        <p:sp>
          <p:nvSpPr>
            <p:cNvPr id="20525" name="Oval 26"/>
            <p:cNvSpPr>
              <a:spLocks/>
            </p:cNvSpPr>
            <p:nvPr/>
          </p:nvSpPr>
          <p:spPr bwMode="auto">
            <a:xfrm>
              <a:off x="7935723" y="1447800"/>
              <a:ext cx="1058608" cy="1057275"/>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b="1"/>
            </a:p>
          </p:txBody>
        </p:sp>
        <p:sp>
          <p:nvSpPr>
            <p:cNvPr id="19483" name="Rectangle 27"/>
            <p:cNvSpPr>
              <a:spLocks/>
            </p:cNvSpPr>
            <p:nvPr/>
          </p:nvSpPr>
          <p:spPr bwMode="auto">
            <a:xfrm>
              <a:off x="8103140" y="1825794"/>
              <a:ext cx="804639" cy="358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57799" bIns="0">
              <a:spAutoFit/>
            </a:bodyPr>
            <a:lstStyle/>
            <a:p>
              <a:pPr marL="40180" algn="ctr">
                <a:lnSpc>
                  <a:spcPct val="110000"/>
                </a:lnSpc>
                <a:defRPr/>
              </a:pPr>
              <a:r>
                <a:rPr lang="en-US" sz="1000" b="1">
                  <a:solidFill>
                    <a:srgbClr val="FFFFFF"/>
                  </a:solidFill>
                  <a:ea typeface="ＭＳ Ｐゴシック" charset="0"/>
                  <a:cs typeface="Tahoma Bold" charset="0"/>
                  <a:sym typeface="Tahoma Bold" charset="0"/>
                </a:rPr>
                <a:t>FUNCTIONAL</a:t>
              </a:r>
            </a:p>
            <a:p>
              <a:pPr marL="40180" algn="ctr">
                <a:lnSpc>
                  <a:spcPct val="110000"/>
                </a:lnSpc>
                <a:defRPr/>
              </a:pPr>
              <a:r>
                <a:rPr lang="en-US" sz="1000" b="1">
                  <a:solidFill>
                    <a:srgbClr val="FFFFFF"/>
                  </a:solidFill>
                  <a:ea typeface="ＭＳ Ｐゴシック" charset="0"/>
                  <a:cs typeface="Tahoma Bold" charset="0"/>
                  <a:sym typeface="Tahoma Bold" charset="0"/>
                </a:rPr>
                <a:t>FOOD</a:t>
              </a:r>
            </a:p>
          </p:txBody>
        </p:sp>
      </p:grpSp>
      <p:grpSp>
        <p:nvGrpSpPr>
          <p:cNvPr id="11" name="Group 10"/>
          <p:cNvGrpSpPr/>
          <p:nvPr/>
        </p:nvGrpSpPr>
        <p:grpSpPr>
          <a:xfrm>
            <a:off x="3116421" y="3945232"/>
            <a:ext cx="940450" cy="940449"/>
            <a:chOff x="3475925" y="3625551"/>
            <a:chExt cx="1003473" cy="1003146"/>
          </a:xfrm>
        </p:grpSpPr>
        <p:sp>
          <p:nvSpPr>
            <p:cNvPr id="20523" name="Oval 29"/>
            <p:cNvSpPr>
              <a:spLocks/>
            </p:cNvSpPr>
            <p:nvPr/>
          </p:nvSpPr>
          <p:spPr bwMode="auto">
            <a:xfrm>
              <a:off x="3475925" y="3625551"/>
              <a:ext cx="1003473" cy="1003146"/>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b="1"/>
            </a:p>
          </p:txBody>
        </p:sp>
        <p:sp>
          <p:nvSpPr>
            <p:cNvPr id="19486" name="Rectangle 30"/>
            <p:cNvSpPr>
              <a:spLocks/>
            </p:cNvSpPr>
            <p:nvPr/>
          </p:nvSpPr>
          <p:spPr bwMode="auto">
            <a:xfrm>
              <a:off x="3739652" y="3947725"/>
              <a:ext cx="535515" cy="358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57799" bIns="0">
              <a:spAutoFit/>
            </a:bodyPr>
            <a:lstStyle/>
            <a:p>
              <a:pPr marL="40180" algn="ctr">
                <a:lnSpc>
                  <a:spcPct val="110000"/>
                </a:lnSpc>
                <a:defRPr/>
              </a:pPr>
              <a:r>
                <a:rPr lang="en-US" sz="1000" b="1">
                  <a:solidFill>
                    <a:srgbClr val="FFFFFF"/>
                  </a:solidFill>
                  <a:ea typeface="ＭＳ Ｐゴシック" charset="0"/>
                  <a:cs typeface="Tahoma Bold" charset="0"/>
                  <a:sym typeface="Tahoma Bold" charset="0"/>
                </a:rPr>
                <a:t>MOBILE</a:t>
              </a:r>
              <a:br>
                <a:rPr lang="en-US" sz="1000" b="1">
                  <a:solidFill>
                    <a:srgbClr val="FFFFFF"/>
                  </a:solidFill>
                  <a:ea typeface="ＭＳ Ｐゴシック" charset="0"/>
                  <a:cs typeface="Tahoma Bold" charset="0"/>
                  <a:sym typeface="Tahoma Bold" charset="0"/>
                </a:rPr>
              </a:br>
              <a:r>
                <a:rPr lang="en-US" sz="1000" b="1">
                  <a:solidFill>
                    <a:srgbClr val="FFFFFF"/>
                  </a:solidFill>
                  <a:ea typeface="ＭＳ Ｐゴシック" charset="0"/>
                  <a:cs typeface="Tahoma Bold" charset="0"/>
                  <a:sym typeface="Tahoma Bold" charset="0"/>
                </a:rPr>
                <a:t>PHONES</a:t>
              </a:r>
            </a:p>
          </p:txBody>
        </p:sp>
      </p:grpSp>
      <p:grpSp>
        <p:nvGrpSpPr>
          <p:cNvPr id="14" name="Group 13"/>
          <p:cNvGrpSpPr/>
          <p:nvPr/>
        </p:nvGrpSpPr>
        <p:grpSpPr>
          <a:xfrm>
            <a:off x="220984" y="4088680"/>
            <a:ext cx="797001" cy="797001"/>
            <a:chOff x="235793" y="3619500"/>
            <a:chExt cx="850411" cy="850134"/>
          </a:xfrm>
        </p:grpSpPr>
        <p:sp>
          <p:nvSpPr>
            <p:cNvPr id="20521" name="Oval 32"/>
            <p:cNvSpPr>
              <a:spLocks/>
            </p:cNvSpPr>
            <p:nvPr/>
          </p:nvSpPr>
          <p:spPr bwMode="auto">
            <a:xfrm>
              <a:off x="235793" y="3619500"/>
              <a:ext cx="850411" cy="850134"/>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b="1"/>
            </a:p>
          </p:txBody>
        </p:sp>
        <p:sp>
          <p:nvSpPr>
            <p:cNvPr id="19489" name="Rectangle 33"/>
            <p:cNvSpPr>
              <a:spLocks/>
            </p:cNvSpPr>
            <p:nvPr/>
          </p:nvSpPr>
          <p:spPr bwMode="auto">
            <a:xfrm>
              <a:off x="421318" y="3849335"/>
              <a:ext cx="548076" cy="358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57799" bIns="0">
              <a:spAutoFit/>
            </a:bodyPr>
            <a:lstStyle/>
            <a:p>
              <a:pPr marL="40180" algn="ctr">
                <a:lnSpc>
                  <a:spcPct val="110000"/>
                </a:lnSpc>
                <a:defRPr/>
              </a:pPr>
              <a:r>
                <a:rPr lang="en-US" sz="1000" b="1">
                  <a:solidFill>
                    <a:srgbClr val="FFFFFF"/>
                  </a:solidFill>
                  <a:ea typeface="ＭＳ Ｐゴシック" charset="0"/>
                  <a:cs typeface="Tahoma Bold" charset="0"/>
                  <a:sym typeface="Tahoma Bold" charset="0"/>
                </a:rPr>
                <a:t>PACE-</a:t>
              </a:r>
              <a:br>
                <a:rPr lang="en-US" sz="1000" b="1">
                  <a:solidFill>
                    <a:srgbClr val="FFFFFF"/>
                  </a:solidFill>
                  <a:ea typeface="ＭＳ Ｐゴシック" charset="0"/>
                  <a:cs typeface="Tahoma Bold" charset="0"/>
                  <a:sym typeface="Tahoma Bold" charset="0"/>
                </a:rPr>
              </a:br>
              <a:r>
                <a:rPr lang="en-US" sz="1000" b="1">
                  <a:solidFill>
                    <a:srgbClr val="FFFFFF"/>
                  </a:solidFill>
                  <a:ea typeface="ＭＳ Ｐゴシック" charset="0"/>
                  <a:cs typeface="Tahoma Bold" charset="0"/>
                  <a:sym typeface="Tahoma Bold" charset="0"/>
                </a:rPr>
                <a:t>MAKERS</a:t>
              </a:r>
            </a:p>
          </p:txBody>
        </p:sp>
      </p:grpSp>
      <p:grpSp>
        <p:nvGrpSpPr>
          <p:cNvPr id="13" name="Group 12"/>
          <p:cNvGrpSpPr/>
          <p:nvPr/>
        </p:nvGrpSpPr>
        <p:grpSpPr>
          <a:xfrm>
            <a:off x="801289" y="5445994"/>
            <a:ext cx="877492" cy="877492"/>
            <a:chOff x="854987" y="5067301"/>
            <a:chExt cx="936296" cy="935991"/>
          </a:xfrm>
        </p:grpSpPr>
        <p:sp>
          <p:nvSpPr>
            <p:cNvPr id="20519" name="Oval 35"/>
            <p:cNvSpPr>
              <a:spLocks/>
            </p:cNvSpPr>
            <p:nvPr/>
          </p:nvSpPr>
          <p:spPr bwMode="auto">
            <a:xfrm>
              <a:off x="854987" y="5067301"/>
              <a:ext cx="936296" cy="935991"/>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b="1"/>
            </a:p>
          </p:txBody>
        </p:sp>
        <p:sp>
          <p:nvSpPr>
            <p:cNvPr id="19492" name="Rectangle 36"/>
            <p:cNvSpPr>
              <a:spLocks/>
            </p:cNvSpPr>
            <p:nvPr/>
          </p:nvSpPr>
          <p:spPr bwMode="auto">
            <a:xfrm>
              <a:off x="1026586" y="5446625"/>
              <a:ext cx="654509" cy="1778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57799" bIns="0">
              <a:spAutoFit/>
            </a:bodyPr>
            <a:lstStyle/>
            <a:p>
              <a:pPr marL="40180" algn="ctr">
                <a:lnSpc>
                  <a:spcPct val="110000"/>
                </a:lnSpc>
                <a:defRPr/>
              </a:pPr>
              <a:r>
                <a:rPr lang="en-US" sz="1000" b="1">
                  <a:solidFill>
                    <a:srgbClr val="FFFFFF"/>
                  </a:solidFill>
                  <a:ea typeface="ＭＳ Ｐゴシック" charset="0"/>
                  <a:cs typeface="Tahoma Bold" charset="0"/>
                  <a:sym typeface="Tahoma Bold" charset="0"/>
                </a:rPr>
                <a:t>IMPLANTS</a:t>
              </a:r>
            </a:p>
          </p:txBody>
        </p:sp>
      </p:grpSp>
      <p:grpSp>
        <p:nvGrpSpPr>
          <p:cNvPr id="15" name="Group 14"/>
          <p:cNvGrpSpPr/>
          <p:nvPr/>
        </p:nvGrpSpPr>
        <p:grpSpPr>
          <a:xfrm>
            <a:off x="1366243" y="1793750"/>
            <a:ext cx="925597" cy="925598"/>
            <a:chOff x="1457800" y="1171575"/>
            <a:chExt cx="987625" cy="987304"/>
          </a:xfrm>
        </p:grpSpPr>
        <p:sp>
          <p:nvSpPr>
            <p:cNvPr id="20517" name="Oval 38"/>
            <p:cNvSpPr>
              <a:spLocks/>
            </p:cNvSpPr>
            <p:nvPr/>
          </p:nvSpPr>
          <p:spPr bwMode="auto">
            <a:xfrm>
              <a:off x="1457800" y="1171575"/>
              <a:ext cx="987625" cy="987304"/>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b="1"/>
            </a:p>
          </p:txBody>
        </p:sp>
        <p:sp>
          <p:nvSpPr>
            <p:cNvPr id="19495" name="Rectangle 39"/>
            <p:cNvSpPr>
              <a:spLocks/>
            </p:cNvSpPr>
            <p:nvPr/>
          </p:nvSpPr>
          <p:spPr bwMode="auto">
            <a:xfrm>
              <a:off x="1622891" y="1456206"/>
              <a:ext cx="718250" cy="358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57799" bIns="0">
              <a:spAutoFit/>
            </a:bodyPr>
            <a:lstStyle/>
            <a:p>
              <a:pPr marL="40180" algn="ctr">
                <a:lnSpc>
                  <a:spcPct val="110000"/>
                </a:lnSpc>
                <a:defRPr/>
              </a:pPr>
              <a:r>
                <a:rPr lang="en-US" sz="1000" b="1">
                  <a:solidFill>
                    <a:srgbClr val="FFFFFF"/>
                  </a:solidFill>
                  <a:ea typeface="ＭＳ Ｐゴシック" charset="0"/>
                  <a:cs typeface="Tahoma Bold" charset="0"/>
                  <a:sym typeface="Tahoma Bold" charset="0"/>
                </a:rPr>
                <a:t>NEW</a:t>
              </a:r>
            </a:p>
            <a:p>
              <a:pPr marL="40180" algn="ctr">
                <a:lnSpc>
                  <a:spcPct val="110000"/>
                </a:lnSpc>
                <a:defRPr/>
              </a:pPr>
              <a:r>
                <a:rPr lang="en-US" sz="1000" b="1">
                  <a:solidFill>
                    <a:srgbClr val="FFFFFF"/>
                  </a:solidFill>
                  <a:ea typeface="ＭＳ Ｐゴシック" charset="0"/>
                  <a:cs typeface="Tahoma Bold" charset="0"/>
                  <a:sym typeface="Tahoma Bold" charset="0"/>
                </a:rPr>
                <a:t>MATERIALS</a:t>
              </a:r>
            </a:p>
          </p:txBody>
        </p:sp>
      </p:grpSp>
      <p:sp>
        <p:nvSpPr>
          <p:cNvPr id="20502" name="Line 45"/>
          <p:cNvSpPr>
            <a:spLocks noChangeShapeType="1"/>
          </p:cNvSpPr>
          <p:nvPr/>
        </p:nvSpPr>
        <p:spPr bwMode="auto">
          <a:xfrm rot="10800000" flipH="1">
            <a:off x="1663508" y="5705809"/>
            <a:ext cx="1385350" cy="173480"/>
          </a:xfrm>
          <a:prstGeom prst="line">
            <a:avLst/>
          </a:prstGeom>
          <a:noFill/>
          <a:ln w="50800">
            <a:solidFill>
              <a:srgbClr val="005A7C">
                <a:alpha val="59999"/>
              </a:srgbClr>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0503" name="Line 46"/>
          <p:cNvSpPr>
            <a:spLocks noChangeShapeType="1"/>
          </p:cNvSpPr>
          <p:nvPr/>
        </p:nvSpPr>
        <p:spPr bwMode="auto">
          <a:xfrm rot="10800000" flipH="1" flipV="1">
            <a:off x="2265554" y="2259897"/>
            <a:ext cx="556228" cy="1"/>
          </a:xfrm>
          <a:prstGeom prst="line">
            <a:avLst/>
          </a:prstGeom>
          <a:noFill/>
          <a:ln w="50800">
            <a:solidFill>
              <a:srgbClr val="005A7C">
                <a:alpha val="59999"/>
              </a:srgbClr>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0504" name="Line 47"/>
          <p:cNvSpPr>
            <a:spLocks noChangeShapeType="1"/>
          </p:cNvSpPr>
          <p:nvPr/>
        </p:nvSpPr>
        <p:spPr bwMode="auto">
          <a:xfrm>
            <a:off x="828561" y="2006780"/>
            <a:ext cx="537682" cy="164565"/>
          </a:xfrm>
          <a:prstGeom prst="line">
            <a:avLst/>
          </a:prstGeom>
          <a:noFill/>
          <a:ln w="50800">
            <a:solidFill>
              <a:srgbClr val="005A7C">
                <a:alpha val="59999"/>
              </a:srgbClr>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0510" name="Line 53"/>
          <p:cNvSpPr>
            <a:spLocks noChangeShapeType="1"/>
          </p:cNvSpPr>
          <p:nvPr/>
        </p:nvSpPr>
        <p:spPr bwMode="auto">
          <a:xfrm flipH="1">
            <a:off x="3116420" y="2719348"/>
            <a:ext cx="49053" cy="434850"/>
          </a:xfrm>
          <a:prstGeom prst="line">
            <a:avLst/>
          </a:prstGeom>
          <a:noFill/>
          <a:ln w="50800">
            <a:solidFill>
              <a:srgbClr val="005A7C">
                <a:alpha val="59999"/>
              </a:srgbClr>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0511" name="Line 54"/>
          <p:cNvSpPr>
            <a:spLocks noChangeShapeType="1"/>
          </p:cNvSpPr>
          <p:nvPr/>
        </p:nvSpPr>
        <p:spPr bwMode="auto">
          <a:xfrm flipH="1">
            <a:off x="801289" y="2656519"/>
            <a:ext cx="832711" cy="1467352"/>
          </a:xfrm>
          <a:prstGeom prst="line">
            <a:avLst/>
          </a:prstGeom>
          <a:noFill/>
          <a:ln w="50800">
            <a:solidFill>
              <a:srgbClr val="005A7C">
                <a:alpha val="59999"/>
              </a:srgbClr>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0512" name="Line 55"/>
          <p:cNvSpPr>
            <a:spLocks noChangeShapeType="1"/>
          </p:cNvSpPr>
          <p:nvPr/>
        </p:nvSpPr>
        <p:spPr bwMode="auto">
          <a:xfrm>
            <a:off x="1912655" y="2719349"/>
            <a:ext cx="138342" cy="951969"/>
          </a:xfrm>
          <a:prstGeom prst="line">
            <a:avLst/>
          </a:prstGeom>
          <a:noFill/>
          <a:ln w="50800">
            <a:solidFill>
              <a:srgbClr val="005A7C">
                <a:alpha val="59999"/>
              </a:srgbClr>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0513" name="Line 56"/>
          <p:cNvSpPr>
            <a:spLocks noChangeShapeType="1"/>
          </p:cNvSpPr>
          <p:nvPr/>
        </p:nvSpPr>
        <p:spPr bwMode="auto">
          <a:xfrm>
            <a:off x="687586" y="4874494"/>
            <a:ext cx="330399" cy="659088"/>
          </a:xfrm>
          <a:prstGeom prst="line">
            <a:avLst/>
          </a:prstGeom>
          <a:noFill/>
          <a:ln w="50800">
            <a:solidFill>
              <a:srgbClr val="005A7C">
                <a:alpha val="59999"/>
              </a:srgbClr>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0514" name="Line 57"/>
          <p:cNvSpPr>
            <a:spLocks noChangeShapeType="1"/>
          </p:cNvSpPr>
          <p:nvPr/>
        </p:nvSpPr>
        <p:spPr bwMode="auto">
          <a:xfrm rot="10800000" flipH="1">
            <a:off x="1017985" y="4411263"/>
            <a:ext cx="696515" cy="95995"/>
          </a:xfrm>
          <a:prstGeom prst="line">
            <a:avLst/>
          </a:prstGeom>
          <a:noFill/>
          <a:ln w="50800">
            <a:solidFill>
              <a:srgbClr val="005A7C">
                <a:alpha val="59999"/>
              </a:srgbClr>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0515" name="Line 58"/>
          <p:cNvSpPr>
            <a:spLocks noChangeShapeType="1"/>
          </p:cNvSpPr>
          <p:nvPr/>
        </p:nvSpPr>
        <p:spPr bwMode="auto">
          <a:xfrm flipH="1">
            <a:off x="1490142" y="4818683"/>
            <a:ext cx="536120" cy="766837"/>
          </a:xfrm>
          <a:prstGeom prst="line">
            <a:avLst/>
          </a:prstGeom>
          <a:noFill/>
          <a:ln w="50800">
            <a:solidFill>
              <a:srgbClr val="005A7C">
                <a:alpha val="59999"/>
              </a:srgbClr>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nvGrpSpPr>
          <p:cNvPr id="18" name="Group 17"/>
          <p:cNvGrpSpPr/>
          <p:nvPr/>
        </p:nvGrpSpPr>
        <p:grpSpPr>
          <a:xfrm>
            <a:off x="3995937" y="1556792"/>
            <a:ext cx="5148064" cy="4896544"/>
            <a:chOff x="8144421" y="2025068"/>
            <a:chExt cx="5016795" cy="4541893"/>
          </a:xfrm>
        </p:grpSpPr>
        <p:sp>
          <p:nvSpPr>
            <p:cNvPr id="17" name="Rounded Rectangle 16"/>
            <p:cNvSpPr/>
            <p:nvPr/>
          </p:nvSpPr>
          <p:spPr>
            <a:xfrm>
              <a:off x="8144421" y="2091861"/>
              <a:ext cx="5016795" cy="4475100"/>
            </a:xfrm>
            <a:prstGeom prst="roundRect">
              <a:avLst>
                <a:gd name="adj" fmla="val 5763"/>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8144421" y="2335106"/>
              <a:ext cx="5000470" cy="4168856"/>
            </a:xfrm>
            <a:prstGeom prst="rect">
              <a:avLst/>
            </a:prstGeom>
          </p:spPr>
        </p:pic>
        <p:sp>
          <p:nvSpPr>
            <p:cNvPr id="2" name="Rectangle 1"/>
            <p:cNvSpPr/>
            <p:nvPr/>
          </p:nvSpPr>
          <p:spPr>
            <a:xfrm>
              <a:off x="8964349" y="2025068"/>
              <a:ext cx="3111608" cy="410369"/>
            </a:xfrm>
            <a:prstGeom prst="rect">
              <a:avLst/>
            </a:prstGeom>
          </p:spPr>
          <p:txBody>
            <a:bodyPr wrap="none">
              <a:spAutoFit/>
            </a:bodyPr>
            <a:lstStyle/>
            <a:p>
              <a:r>
                <a:rPr lang="en-US" sz="1900" b="1" dirty="0">
                  <a:solidFill>
                    <a:srgbClr val="0094CA"/>
                  </a:solidFill>
                </a:rPr>
                <a:t>EU Horizon 2020 – strategy </a:t>
              </a:r>
            </a:p>
          </p:txBody>
        </p:sp>
      </p:grpSp>
      <p:sp>
        <p:nvSpPr>
          <p:cNvPr id="69" name="Line 53"/>
          <p:cNvSpPr>
            <a:spLocks noChangeShapeType="1"/>
          </p:cNvSpPr>
          <p:nvPr/>
        </p:nvSpPr>
        <p:spPr bwMode="auto">
          <a:xfrm flipH="1">
            <a:off x="2841453" y="4611283"/>
            <a:ext cx="324021" cy="223854"/>
          </a:xfrm>
          <a:prstGeom prst="line">
            <a:avLst/>
          </a:prstGeom>
          <a:noFill/>
          <a:ln w="50800">
            <a:solidFill>
              <a:srgbClr val="005A7C">
                <a:alpha val="59999"/>
              </a:srgbClr>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70" name="Line 53"/>
          <p:cNvSpPr>
            <a:spLocks noChangeShapeType="1"/>
          </p:cNvSpPr>
          <p:nvPr/>
        </p:nvSpPr>
        <p:spPr bwMode="auto">
          <a:xfrm flipH="1">
            <a:off x="2575846" y="4031841"/>
            <a:ext cx="245936" cy="618799"/>
          </a:xfrm>
          <a:prstGeom prst="line">
            <a:avLst/>
          </a:prstGeom>
          <a:noFill/>
          <a:ln w="50800">
            <a:solidFill>
              <a:srgbClr val="005A7C">
                <a:alpha val="59999"/>
              </a:srgbClr>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9" name="Rectangle 18"/>
          <p:cNvSpPr/>
          <p:nvPr/>
        </p:nvSpPr>
        <p:spPr>
          <a:xfrm>
            <a:off x="0" y="0"/>
            <a:ext cx="9144000" cy="1340768"/>
          </a:xfrm>
          <a:prstGeom prst="rect">
            <a:avLst/>
          </a:prstGeom>
          <a:solidFill>
            <a:srgbClr val="0094C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7DEE8"/>
              </a:solidFill>
            </a:endParaRPr>
          </a:p>
        </p:txBody>
      </p:sp>
      <p:sp>
        <p:nvSpPr>
          <p:cNvPr id="64" name="Title 1"/>
          <p:cNvSpPr txBox="1">
            <a:spLocks/>
          </p:cNvSpPr>
          <p:nvPr/>
        </p:nvSpPr>
        <p:spPr>
          <a:xfrm>
            <a:off x="0" y="260648"/>
            <a:ext cx="8229599" cy="655636"/>
          </a:xfrm>
          <a:prstGeom prst="rect">
            <a:avLst/>
          </a:prstGeom>
        </p:spPr>
        <p:txBody>
          <a:bodyPr vert="horz" lIns="91432" tIns="45716" rIns="91432" bIns="45716" rtlCol="0" anchor="ctr">
            <a:normAutofit/>
          </a:bodyPr>
          <a:lstStyle>
            <a:lvl1pPr algn="ctr" defTabSz="487741" rtl="0" eaLnBrk="1" latinLnBrk="0" hangingPunct="1">
              <a:spcBef>
                <a:spcPct val="0"/>
              </a:spcBef>
              <a:buNone/>
              <a:defRPr sz="3200" b="1" kern="1200">
                <a:solidFill>
                  <a:srgbClr val="0094CA"/>
                </a:solidFill>
                <a:latin typeface="+mn-lt"/>
                <a:ea typeface="+mj-ea"/>
                <a:cs typeface="Helvetica"/>
              </a:defRPr>
            </a:lvl1pPr>
          </a:lstStyle>
          <a:p>
            <a:r>
              <a:rPr lang="en-US" dirty="0" smtClean="0">
                <a:solidFill>
                  <a:schemeClr val="bg1"/>
                </a:solidFill>
              </a:rPr>
              <a:t>Science for Society !!</a:t>
            </a:r>
            <a:endParaRPr lang="en-US" dirty="0">
              <a:solidFill>
                <a:schemeClr val="bg1"/>
              </a:solidFill>
            </a:endParaRPr>
          </a:p>
        </p:txBody>
      </p:sp>
    </p:spTree>
    <p:extLst>
      <p:ext uri="{BB962C8B-B14F-4D97-AF65-F5344CB8AC3E}">
        <p14:creationId xmlns:p14="http://schemas.microsoft.com/office/powerpoint/2010/main" val="160912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646" y="548680"/>
            <a:ext cx="5775940" cy="523220"/>
          </a:xfrm>
          <a:prstGeom prst="rect">
            <a:avLst/>
          </a:prstGeom>
        </p:spPr>
        <p:txBody>
          <a:bodyPr wrap="none">
            <a:spAutoFit/>
          </a:bodyPr>
          <a:lstStyle/>
          <a:p>
            <a:pPr algn="ctr"/>
            <a:r>
              <a:rPr lang="en-US" sz="2800" b="1" dirty="0">
                <a:solidFill>
                  <a:srgbClr val="FFFFFF"/>
                </a:solidFill>
                <a:latin typeface="Arial"/>
                <a:cs typeface="Arial"/>
              </a:rPr>
              <a:t>High  time average and peak flux</a:t>
            </a:r>
            <a:endParaRPr lang="en-US" sz="4000" b="1" dirty="0">
              <a:solidFill>
                <a:srgbClr val="FFFFFF"/>
              </a:solidFill>
              <a:latin typeface="Arial"/>
              <a:cs typeface="Arial"/>
            </a:endParaRPr>
          </a:p>
        </p:txBody>
      </p:sp>
      <p:pic>
        <p:nvPicPr>
          <p:cNvPr id="115" name="Picture 11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55776" y="4941168"/>
            <a:ext cx="1079550" cy="752460"/>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pic>
        <p:nvPicPr>
          <p:cNvPr id="116" name="Picture 113" descr="sns Oct 2004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312" y="3284984"/>
            <a:ext cx="1487107" cy="1257691"/>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pic>
        <p:nvPicPr>
          <p:cNvPr id="117" name="Picture 114" descr="cc_reacto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47864" y="1700808"/>
            <a:ext cx="1487106" cy="972286"/>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20" name="Group 119"/>
          <p:cNvGrpSpPr/>
          <p:nvPr/>
        </p:nvGrpSpPr>
        <p:grpSpPr>
          <a:xfrm>
            <a:off x="13910" y="2060848"/>
            <a:ext cx="9427353" cy="4656306"/>
            <a:chOff x="228889" y="2446069"/>
            <a:chExt cx="10212966" cy="4656306"/>
          </a:xfrm>
        </p:grpSpPr>
        <p:grpSp>
          <p:nvGrpSpPr>
            <p:cNvPr id="121" name="Group 120"/>
            <p:cNvGrpSpPr/>
            <p:nvPr/>
          </p:nvGrpSpPr>
          <p:grpSpPr>
            <a:xfrm>
              <a:off x="228889" y="2446069"/>
              <a:ext cx="10212966" cy="4656306"/>
              <a:chOff x="211280" y="2455726"/>
              <a:chExt cx="9735913" cy="4935069"/>
            </a:xfrm>
          </p:grpSpPr>
          <p:sp>
            <p:nvSpPr>
              <p:cNvPr id="165" name="AutoShape 8"/>
              <p:cNvSpPr>
                <a:spLocks/>
              </p:cNvSpPr>
              <p:nvPr/>
            </p:nvSpPr>
            <p:spPr bwMode="auto">
              <a:xfrm>
                <a:off x="1323233" y="5329061"/>
                <a:ext cx="96753" cy="108585"/>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411480">
                  <a:defRPr/>
                </a:pPr>
                <a:endParaRPr lang="en-US" sz="1100">
                  <a:solidFill>
                    <a:prstClr val="white"/>
                  </a:solidFill>
                  <a:latin typeface="Helvetica" charset="0"/>
                  <a:cs typeface="Helvetica" charset="0"/>
                  <a:sym typeface="Helvetica" charset="0"/>
                </a:endParaRPr>
              </a:p>
            </p:txBody>
          </p:sp>
          <p:grpSp>
            <p:nvGrpSpPr>
              <p:cNvPr id="166" name="Group 1"/>
              <p:cNvGrpSpPr>
                <a:grpSpLocks/>
              </p:cNvGrpSpPr>
              <p:nvPr/>
            </p:nvGrpSpPr>
            <p:grpSpPr bwMode="auto">
              <a:xfrm>
                <a:off x="211280" y="2455726"/>
                <a:ext cx="9735913" cy="4935069"/>
                <a:chOff x="-1" y="71437"/>
                <a:chExt cx="11022075" cy="5483409"/>
              </a:xfrm>
            </p:grpSpPr>
            <p:sp>
              <p:nvSpPr>
                <p:cNvPr id="169" name="AutoShape 2"/>
                <p:cNvSpPr>
                  <a:spLocks/>
                </p:cNvSpPr>
                <p:nvPr/>
              </p:nvSpPr>
              <p:spPr bwMode="auto">
                <a:xfrm>
                  <a:off x="1101689" y="2427287"/>
                  <a:ext cx="1154076" cy="1862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cubicBezTo>
                        <a:pt x="1035" y="18117"/>
                        <a:pt x="2101" y="14635"/>
                        <a:pt x="3579" y="12117"/>
                      </a:cubicBezTo>
                      <a:cubicBezTo>
                        <a:pt x="5060" y="9599"/>
                        <a:pt x="5918" y="8478"/>
                        <a:pt x="8906" y="6451"/>
                      </a:cubicBezTo>
                      <a:cubicBezTo>
                        <a:pt x="11895" y="4425"/>
                        <a:pt x="16747" y="2203"/>
                        <a:pt x="21599" y="0"/>
                      </a:cubicBezTo>
                    </a:path>
                  </a:pathLst>
                </a:custGeom>
                <a:solidFill>
                  <a:srgbClr val="FFFFFF"/>
                </a:solidFill>
                <a:ln w="19050" cap="flat" cmpd="sng">
                  <a:solidFill>
                    <a:srgbClr val="14A6D7"/>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70" name="AutoShape 3"/>
                <p:cNvSpPr>
                  <a:spLocks/>
                </p:cNvSpPr>
                <p:nvPr/>
              </p:nvSpPr>
              <p:spPr bwMode="auto">
                <a:xfrm>
                  <a:off x="1673172" y="3005137"/>
                  <a:ext cx="2479596"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B5B5B5"/>
                    </a:buClr>
                    <a:defRPr/>
                  </a:pPr>
                  <a:r>
                    <a:rPr lang="en-US" sz="1000" dirty="0">
                      <a:solidFill>
                        <a:srgbClr val="15A7D9"/>
                      </a:solidFill>
                      <a:latin typeface="Calibri" charset="0"/>
                      <a:cs typeface="Calibri" charset="0"/>
                      <a:sym typeface="Calibri" charset="0"/>
                    </a:rPr>
                    <a:t>Berkeley 37-inch cyclotron</a:t>
                  </a:r>
                  <a:endParaRPr lang="en-US" dirty="0">
                    <a:solidFill>
                      <a:srgbClr val="15A7D9"/>
                    </a:solidFill>
                    <a:latin typeface="Calibri"/>
                    <a:cs typeface="Arial" charset="0"/>
                  </a:endParaRPr>
                </a:p>
              </p:txBody>
            </p:sp>
            <p:sp>
              <p:nvSpPr>
                <p:cNvPr id="171" name="AutoShape 4"/>
                <p:cNvSpPr>
                  <a:spLocks/>
                </p:cNvSpPr>
                <p:nvPr/>
              </p:nvSpPr>
              <p:spPr bwMode="auto">
                <a:xfrm>
                  <a:off x="1396956" y="3392487"/>
                  <a:ext cx="218274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B5B5B5"/>
                    </a:buClr>
                    <a:defRPr/>
                  </a:pPr>
                  <a:r>
                    <a:rPr lang="en-US" sz="1000" dirty="0">
                      <a:solidFill>
                        <a:srgbClr val="15A7D9"/>
                      </a:solidFill>
                      <a:latin typeface="Calibri" charset="0"/>
                      <a:cs typeface="Calibri" charset="0"/>
                      <a:sym typeface="Calibri" charset="0"/>
                    </a:rPr>
                    <a:t>350 </a:t>
                  </a:r>
                  <a:r>
                    <a:rPr lang="en-US" sz="1000" dirty="0" err="1">
                      <a:solidFill>
                        <a:srgbClr val="15A7D9"/>
                      </a:solidFill>
                      <a:latin typeface="Calibri" charset="0"/>
                      <a:cs typeface="Calibri" charset="0"/>
                      <a:sym typeface="Calibri" charset="0"/>
                    </a:rPr>
                    <a:t>mCi</a:t>
                  </a:r>
                  <a:r>
                    <a:rPr lang="en-US" sz="1000" dirty="0">
                      <a:solidFill>
                        <a:srgbClr val="15A7D9"/>
                      </a:solidFill>
                      <a:latin typeface="Calibri" charset="0"/>
                      <a:cs typeface="Calibri" charset="0"/>
                      <a:sym typeface="Calibri" charset="0"/>
                    </a:rPr>
                    <a:t> Ra-Be source</a:t>
                  </a:r>
                  <a:endParaRPr lang="en-US" dirty="0">
                    <a:solidFill>
                      <a:srgbClr val="15A7D9"/>
                    </a:solidFill>
                    <a:latin typeface="Calibri"/>
                    <a:cs typeface="Arial" charset="0"/>
                  </a:endParaRPr>
                </a:p>
              </p:txBody>
            </p:sp>
            <p:sp>
              <p:nvSpPr>
                <p:cNvPr id="172" name="AutoShape 5"/>
                <p:cNvSpPr>
                  <a:spLocks/>
                </p:cNvSpPr>
                <p:nvPr/>
              </p:nvSpPr>
              <p:spPr bwMode="auto">
                <a:xfrm>
                  <a:off x="1200112" y="4119562"/>
                  <a:ext cx="2479596"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B5B5B5"/>
                    </a:buClr>
                    <a:defRPr/>
                  </a:pPr>
                  <a:r>
                    <a:rPr lang="en-US" sz="1000" dirty="0">
                      <a:solidFill>
                        <a:srgbClr val="15A7D9"/>
                      </a:solidFill>
                      <a:latin typeface="Calibri" charset="0"/>
                      <a:cs typeface="Calibri" charset="0"/>
                      <a:sym typeface="Calibri" charset="0"/>
                    </a:rPr>
                    <a:t>Chadwick</a:t>
                  </a:r>
                  <a:endParaRPr lang="en-US" dirty="0">
                    <a:solidFill>
                      <a:srgbClr val="15A7D9"/>
                    </a:solidFill>
                    <a:latin typeface="Calibri"/>
                    <a:cs typeface="Arial" charset="0"/>
                  </a:endParaRPr>
                </a:p>
              </p:txBody>
            </p:sp>
            <p:sp>
              <p:nvSpPr>
                <p:cNvPr id="173" name="AutoShape 8"/>
                <p:cNvSpPr>
                  <a:spLocks/>
                </p:cNvSpPr>
                <p:nvPr/>
              </p:nvSpPr>
              <p:spPr bwMode="auto">
                <a:xfrm>
                  <a:off x="1563637" y="2863850"/>
                  <a:ext cx="109535" cy="120650"/>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411480">
                    <a:defRPr/>
                  </a:pPr>
                  <a:endParaRPr lang="en-US" sz="1100">
                    <a:solidFill>
                      <a:prstClr val="white"/>
                    </a:solidFill>
                    <a:latin typeface="Helvetica" charset="0"/>
                    <a:cs typeface="Helvetica" charset="0"/>
                    <a:sym typeface="Helvetica" charset="0"/>
                  </a:endParaRPr>
                </a:p>
              </p:txBody>
            </p:sp>
            <p:sp>
              <p:nvSpPr>
                <p:cNvPr id="174" name="AutoShape 10"/>
                <p:cNvSpPr>
                  <a:spLocks/>
                </p:cNvSpPr>
                <p:nvPr/>
              </p:nvSpPr>
              <p:spPr bwMode="auto">
                <a:xfrm>
                  <a:off x="657204"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929292"/>
                    </a:buClr>
                    <a:defRPr/>
                  </a:pPr>
                  <a:r>
                    <a:rPr lang="en-US" sz="1300" b="1" dirty="0">
                      <a:solidFill>
                        <a:srgbClr val="000000"/>
                      </a:solidFill>
                      <a:latin typeface="Calibri" charset="0"/>
                      <a:cs typeface="Calibri" charset="0"/>
                      <a:sym typeface="Calibri" charset="0"/>
                    </a:rPr>
                    <a:t>1930</a:t>
                  </a:r>
                  <a:endParaRPr lang="en-US" sz="1300" dirty="0">
                    <a:solidFill>
                      <a:srgbClr val="000000"/>
                    </a:solidFill>
                    <a:latin typeface="Calibri"/>
                    <a:cs typeface="Arial" charset="0"/>
                  </a:endParaRPr>
                </a:p>
              </p:txBody>
            </p:sp>
            <p:sp>
              <p:nvSpPr>
                <p:cNvPr id="175" name="AutoShape 11"/>
                <p:cNvSpPr>
                  <a:spLocks/>
                </p:cNvSpPr>
                <p:nvPr/>
              </p:nvSpPr>
              <p:spPr bwMode="auto">
                <a:xfrm>
                  <a:off x="4375011"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929292"/>
                    </a:buClr>
                    <a:defRPr/>
                  </a:pPr>
                  <a:r>
                    <a:rPr lang="en-US" sz="1300" b="1" dirty="0">
                      <a:solidFill>
                        <a:srgbClr val="000000"/>
                      </a:solidFill>
                      <a:latin typeface="Calibri" charset="0"/>
                      <a:cs typeface="Calibri" charset="0"/>
                      <a:sym typeface="Calibri" charset="0"/>
                    </a:rPr>
                    <a:t>1970</a:t>
                  </a:r>
                  <a:endParaRPr lang="en-US" sz="1300" dirty="0">
                    <a:solidFill>
                      <a:srgbClr val="000000"/>
                    </a:solidFill>
                    <a:latin typeface="Calibri"/>
                    <a:cs typeface="Arial" charset="0"/>
                  </a:endParaRPr>
                </a:p>
              </p:txBody>
            </p:sp>
            <p:sp>
              <p:nvSpPr>
                <p:cNvPr id="176" name="AutoShape 12"/>
                <p:cNvSpPr>
                  <a:spLocks/>
                </p:cNvSpPr>
                <p:nvPr/>
              </p:nvSpPr>
              <p:spPr bwMode="auto">
                <a:xfrm>
                  <a:off x="5305256"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929292"/>
                    </a:buClr>
                    <a:defRPr/>
                  </a:pPr>
                  <a:r>
                    <a:rPr lang="en-US" sz="1300" b="1" dirty="0">
                      <a:solidFill>
                        <a:srgbClr val="000000"/>
                      </a:solidFill>
                      <a:latin typeface="Calibri" charset="0"/>
                      <a:cs typeface="Calibri" charset="0"/>
                      <a:sym typeface="Calibri" charset="0"/>
                    </a:rPr>
                    <a:t>1980</a:t>
                  </a:r>
                  <a:endParaRPr lang="en-US" sz="1300" dirty="0">
                    <a:solidFill>
                      <a:srgbClr val="000000"/>
                    </a:solidFill>
                    <a:latin typeface="Calibri"/>
                    <a:cs typeface="Arial" charset="0"/>
                  </a:endParaRPr>
                </a:p>
              </p:txBody>
            </p:sp>
            <p:sp>
              <p:nvSpPr>
                <p:cNvPr id="177" name="AutoShape 13"/>
                <p:cNvSpPr>
                  <a:spLocks/>
                </p:cNvSpPr>
                <p:nvPr/>
              </p:nvSpPr>
              <p:spPr bwMode="auto">
                <a:xfrm>
                  <a:off x="623550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929292"/>
                    </a:buClr>
                    <a:defRPr/>
                  </a:pPr>
                  <a:r>
                    <a:rPr lang="en-US" sz="1300" b="1" dirty="0">
                      <a:solidFill>
                        <a:srgbClr val="000000"/>
                      </a:solidFill>
                      <a:latin typeface="Calibri" charset="0"/>
                      <a:cs typeface="Calibri" charset="0"/>
                      <a:sym typeface="Calibri" charset="0"/>
                    </a:rPr>
                    <a:t>1990</a:t>
                  </a:r>
                  <a:endParaRPr lang="en-US" sz="1300" dirty="0">
                    <a:solidFill>
                      <a:srgbClr val="000000"/>
                    </a:solidFill>
                    <a:latin typeface="Calibri"/>
                    <a:cs typeface="Arial" charset="0"/>
                  </a:endParaRPr>
                </a:p>
              </p:txBody>
            </p:sp>
            <p:sp>
              <p:nvSpPr>
                <p:cNvPr id="178" name="AutoShape 14"/>
                <p:cNvSpPr>
                  <a:spLocks/>
                </p:cNvSpPr>
                <p:nvPr/>
              </p:nvSpPr>
              <p:spPr bwMode="auto">
                <a:xfrm>
                  <a:off x="716257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929292"/>
                    </a:buClr>
                    <a:defRPr/>
                  </a:pPr>
                  <a:r>
                    <a:rPr lang="en-US" sz="1300" b="1" dirty="0">
                      <a:solidFill>
                        <a:srgbClr val="000000"/>
                      </a:solidFill>
                      <a:latin typeface="Calibri" charset="0"/>
                      <a:cs typeface="Calibri" charset="0"/>
                      <a:sym typeface="Calibri" charset="0"/>
                    </a:rPr>
                    <a:t>2000</a:t>
                  </a:r>
                  <a:endParaRPr lang="en-US" sz="1300" dirty="0">
                    <a:solidFill>
                      <a:srgbClr val="000000"/>
                    </a:solidFill>
                    <a:latin typeface="Calibri"/>
                    <a:cs typeface="Arial" charset="0"/>
                  </a:endParaRPr>
                </a:p>
              </p:txBody>
            </p:sp>
            <p:sp>
              <p:nvSpPr>
                <p:cNvPr id="179" name="AutoShape 15"/>
                <p:cNvSpPr>
                  <a:spLocks/>
                </p:cNvSpPr>
                <p:nvPr/>
              </p:nvSpPr>
              <p:spPr bwMode="auto">
                <a:xfrm>
                  <a:off x="8094404"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929292"/>
                    </a:buClr>
                    <a:defRPr/>
                  </a:pPr>
                  <a:r>
                    <a:rPr lang="en-US" sz="1300" b="1" dirty="0">
                      <a:solidFill>
                        <a:srgbClr val="000000"/>
                      </a:solidFill>
                      <a:latin typeface="Calibri" charset="0"/>
                      <a:cs typeface="Calibri" charset="0"/>
                      <a:sym typeface="Calibri" charset="0"/>
                    </a:rPr>
                    <a:t>2010</a:t>
                  </a:r>
                  <a:endParaRPr lang="en-US" sz="1300" dirty="0">
                    <a:solidFill>
                      <a:srgbClr val="000000"/>
                    </a:solidFill>
                    <a:latin typeface="Calibri"/>
                    <a:cs typeface="Arial" charset="0"/>
                  </a:endParaRPr>
                </a:p>
              </p:txBody>
            </p:sp>
            <p:sp>
              <p:nvSpPr>
                <p:cNvPr id="180" name="AutoShape 16"/>
                <p:cNvSpPr>
                  <a:spLocks/>
                </p:cNvSpPr>
                <p:nvPr/>
              </p:nvSpPr>
              <p:spPr bwMode="auto">
                <a:xfrm>
                  <a:off x="9023063"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929292"/>
                    </a:buClr>
                    <a:defRPr/>
                  </a:pPr>
                  <a:r>
                    <a:rPr lang="en-US" sz="1300" b="1" dirty="0">
                      <a:solidFill>
                        <a:srgbClr val="000000"/>
                      </a:solidFill>
                      <a:latin typeface="Calibri" charset="0"/>
                      <a:cs typeface="Calibri" charset="0"/>
                      <a:sym typeface="Calibri" charset="0"/>
                    </a:rPr>
                    <a:t>2020</a:t>
                  </a:r>
                  <a:endParaRPr lang="en-US" sz="1300" dirty="0">
                    <a:solidFill>
                      <a:srgbClr val="000000"/>
                    </a:solidFill>
                    <a:latin typeface="Calibri"/>
                    <a:cs typeface="Arial" charset="0"/>
                  </a:endParaRPr>
                </a:p>
              </p:txBody>
            </p:sp>
            <p:sp>
              <p:nvSpPr>
                <p:cNvPr id="181" name="Line 17"/>
                <p:cNvSpPr>
                  <a:spLocks noChangeShapeType="1"/>
                </p:cNvSpPr>
                <p:nvPr/>
              </p:nvSpPr>
              <p:spPr bwMode="auto">
                <a:xfrm>
                  <a:off x="1846202" y="4343668"/>
                  <a:ext cx="1588"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82" name="Line 18"/>
                <p:cNvSpPr>
                  <a:spLocks noChangeShapeType="1"/>
                </p:cNvSpPr>
                <p:nvPr/>
              </p:nvSpPr>
              <p:spPr bwMode="auto">
                <a:xfrm>
                  <a:off x="8396020" y="4349750"/>
                  <a:ext cx="0" cy="92075"/>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83" name="Line 19"/>
                <p:cNvSpPr>
                  <a:spLocks noChangeShapeType="1"/>
                </p:cNvSpPr>
                <p:nvPr/>
              </p:nvSpPr>
              <p:spPr bwMode="auto">
                <a:xfrm>
                  <a:off x="2779624" y="4343668"/>
                  <a:ext cx="3176"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84" name="Line 20"/>
                <p:cNvSpPr>
                  <a:spLocks noChangeShapeType="1"/>
                </p:cNvSpPr>
                <p:nvPr/>
              </p:nvSpPr>
              <p:spPr bwMode="auto">
                <a:xfrm>
                  <a:off x="3714631" y="4343668"/>
                  <a:ext cx="3176"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85" name="Line 21"/>
                <p:cNvSpPr>
                  <a:spLocks noChangeShapeType="1"/>
                </p:cNvSpPr>
                <p:nvPr/>
              </p:nvSpPr>
              <p:spPr bwMode="auto">
                <a:xfrm>
                  <a:off x="4651227" y="4343668"/>
                  <a:ext cx="0"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86" name="Line 22"/>
                <p:cNvSpPr>
                  <a:spLocks noChangeShapeType="1"/>
                </p:cNvSpPr>
                <p:nvPr/>
              </p:nvSpPr>
              <p:spPr bwMode="auto">
                <a:xfrm>
                  <a:off x="5586234" y="4343668"/>
                  <a:ext cx="1588"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87" name="Line 23"/>
                <p:cNvSpPr>
                  <a:spLocks noChangeShapeType="1"/>
                </p:cNvSpPr>
                <p:nvPr/>
              </p:nvSpPr>
              <p:spPr bwMode="auto">
                <a:xfrm>
                  <a:off x="6521242" y="4343668"/>
                  <a:ext cx="1587"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88" name="Line 24"/>
                <p:cNvSpPr>
                  <a:spLocks noChangeShapeType="1"/>
                </p:cNvSpPr>
                <p:nvPr/>
              </p:nvSpPr>
              <p:spPr bwMode="auto">
                <a:xfrm>
                  <a:off x="7456250" y="4343668"/>
                  <a:ext cx="3176"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89" name="Line 33"/>
                <p:cNvSpPr>
                  <a:spLocks noChangeShapeType="1"/>
                </p:cNvSpPr>
                <p:nvPr/>
              </p:nvSpPr>
              <p:spPr bwMode="auto">
                <a:xfrm flipV="1">
                  <a:off x="944532" y="2243137"/>
                  <a:ext cx="90485" cy="1588"/>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90" name="Line 34"/>
                <p:cNvSpPr>
                  <a:spLocks noChangeShapeType="1"/>
                </p:cNvSpPr>
                <p:nvPr/>
              </p:nvSpPr>
              <p:spPr bwMode="auto">
                <a:xfrm flipV="1">
                  <a:off x="944532" y="1241425"/>
                  <a:ext cx="90485" cy="1587"/>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91" name="Line 35"/>
                <p:cNvSpPr>
                  <a:spLocks noChangeShapeType="1"/>
                </p:cNvSpPr>
                <p:nvPr/>
              </p:nvSpPr>
              <p:spPr bwMode="auto">
                <a:xfrm flipV="1">
                  <a:off x="944532" y="238125"/>
                  <a:ext cx="90485" cy="1587"/>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92" name="AutoShape 40"/>
                <p:cNvSpPr>
                  <a:spLocks/>
                </p:cNvSpPr>
                <p:nvPr/>
              </p:nvSpPr>
              <p:spPr bwMode="auto">
                <a:xfrm>
                  <a:off x="935006" y="71437"/>
                  <a:ext cx="9371437" cy="43571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solidFill>
                    <a:schemeClr val="tx1"/>
                  </a:solidFill>
                  <a:prstDash val="solid"/>
                  <a:miter lim="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5780">
                    <a:buClr>
                      <a:srgbClr val="929292"/>
                    </a:buClr>
                    <a:defRPr/>
                  </a:pPr>
                  <a:endParaRPr lang="en-US" sz="3600">
                    <a:solidFill>
                      <a:srgbClr val="929292"/>
                    </a:solidFill>
                    <a:effectLst>
                      <a:outerShdw blurRad="38100" dist="38100" dir="2700000" algn="tl">
                        <a:srgbClr val="DDDDDD"/>
                      </a:outerShdw>
                    </a:effectLst>
                    <a:latin typeface="Calibri" charset="0"/>
                    <a:cs typeface="Calibri" charset="0"/>
                    <a:sym typeface="Calibri" charset="0"/>
                  </a:endParaRPr>
                </a:p>
              </p:txBody>
            </p:sp>
            <p:sp>
              <p:nvSpPr>
                <p:cNvPr id="193" name="AutoShape 41"/>
                <p:cNvSpPr>
                  <a:spLocks/>
                </p:cNvSpPr>
                <p:nvPr/>
              </p:nvSpPr>
              <p:spPr bwMode="auto">
                <a:xfrm>
                  <a:off x="480636" y="3114663"/>
                  <a:ext cx="514334"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929292"/>
                    </a:buClr>
                    <a:defRPr/>
                  </a:pPr>
                  <a:r>
                    <a:rPr lang="en-US" sz="1300" b="1" dirty="0">
                      <a:solidFill>
                        <a:srgbClr val="000000"/>
                      </a:solidFill>
                      <a:latin typeface="Calibri" charset="0"/>
                      <a:cs typeface="Calibri" charset="0"/>
                      <a:sym typeface="Calibri" charset="0"/>
                    </a:rPr>
                    <a:t>10</a:t>
                  </a:r>
                  <a:r>
                    <a:rPr lang="en-US" sz="1300" b="1" baseline="29000" dirty="0">
                      <a:solidFill>
                        <a:srgbClr val="000000"/>
                      </a:solidFill>
                      <a:latin typeface="Calibri" charset="0"/>
                      <a:cs typeface="Calibri" charset="0"/>
                      <a:sym typeface="Calibri" charset="0"/>
                    </a:rPr>
                    <a:t>5</a:t>
                  </a:r>
                  <a:endParaRPr lang="en-US" sz="1300" dirty="0">
                    <a:solidFill>
                      <a:srgbClr val="000000"/>
                    </a:solidFill>
                    <a:latin typeface="Calibri"/>
                    <a:cs typeface="Arial" charset="0"/>
                  </a:endParaRPr>
                </a:p>
              </p:txBody>
            </p:sp>
            <p:sp>
              <p:nvSpPr>
                <p:cNvPr id="194" name="AutoShape 42"/>
                <p:cNvSpPr>
                  <a:spLocks/>
                </p:cNvSpPr>
                <p:nvPr/>
              </p:nvSpPr>
              <p:spPr bwMode="auto">
                <a:xfrm>
                  <a:off x="476235" y="2107417"/>
                  <a:ext cx="498459"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929292"/>
                    </a:buClr>
                    <a:defRPr/>
                  </a:pPr>
                  <a:r>
                    <a:rPr lang="en-US" sz="1300" b="1" dirty="0">
                      <a:solidFill>
                        <a:srgbClr val="000000"/>
                      </a:solidFill>
                      <a:latin typeface="Calibri" charset="0"/>
                      <a:cs typeface="Calibri" charset="0"/>
                      <a:sym typeface="Calibri" charset="0"/>
                    </a:rPr>
                    <a:t>10</a:t>
                  </a:r>
                  <a:r>
                    <a:rPr lang="en-US" sz="1300" b="1" baseline="29000" dirty="0">
                      <a:solidFill>
                        <a:srgbClr val="000000"/>
                      </a:solidFill>
                      <a:latin typeface="Calibri" charset="0"/>
                      <a:cs typeface="Calibri" charset="0"/>
                      <a:sym typeface="Calibri" charset="0"/>
                    </a:rPr>
                    <a:t>10</a:t>
                  </a:r>
                  <a:endParaRPr lang="en-US" sz="1300" dirty="0">
                    <a:solidFill>
                      <a:srgbClr val="000000"/>
                    </a:solidFill>
                    <a:latin typeface="Calibri"/>
                    <a:cs typeface="Arial" charset="0"/>
                  </a:endParaRPr>
                </a:p>
              </p:txBody>
            </p:sp>
            <p:sp>
              <p:nvSpPr>
                <p:cNvPr id="195" name="AutoShape 43"/>
                <p:cNvSpPr>
                  <a:spLocks/>
                </p:cNvSpPr>
                <p:nvPr/>
              </p:nvSpPr>
              <p:spPr bwMode="auto">
                <a:xfrm>
                  <a:off x="476471" y="1080679"/>
                  <a:ext cx="498459" cy="201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929292"/>
                    </a:buClr>
                    <a:defRPr/>
                  </a:pPr>
                  <a:r>
                    <a:rPr lang="en-US" sz="1300" b="1" dirty="0">
                      <a:solidFill>
                        <a:srgbClr val="000000"/>
                      </a:solidFill>
                      <a:latin typeface="Calibri" charset="0"/>
                      <a:cs typeface="Calibri" charset="0"/>
                      <a:sym typeface="Calibri" charset="0"/>
                    </a:rPr>
                    <a:t>10</a:t>
                  </a:r>
                  <a:r>
                    <a:rPr lang="en-US" sz="1300" b="1" baseline="29000" dirty="0">
                      <a:solidFill>
                        <a:srgbClr val="000000"/>
                      </a:solidFill>
                      <a:latin typeface="Calibri" charset="0"/>
                      <a:cs typeface="Calibri" charset="0"/>
                      <a:sym typeface="Calibri" charset="0"/>
                    </a:rPr>
                    <a:t>15</a:t>
                  </a:r>
                  <a:endParaRPr lang="en-US" sz="1300" dirty="0">
                    <a:solidFill>
                      <a:srgbClr val="000000"/>
                    </a:solidFill>
                    <a:latin typeface="Calibri"/>
                    <a:cs typeface="Arial" charset="0"/>
                  </a:endParaRPr>
                </a:p>
              </p:txBody>
            </p:sp>
            <p:sp>
              <p:nvSpPr>
                <p:cNvPr id="196" name="AutoShape 44"/>
                <p:cNvSpPr>
                  <a:spLocks/>
                </p:cNvSpPr>
                <p:nvPr/>
              </p:nvSpPr>
              <p:spPr bwMode="auto">
                <a:xfrm>
                  <a:off x="467649" y="103050"/>
                  <a:ext cx="498459"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929292"/>
                    </a:buClr>
                    <a:defRPr/>
                  </a:pPr>
                  <a:r>
                    <a:rPr lang="en-US" sz="1300" b="1" dirty="0">
                      <a:solidFill>
                        <a:prstClr val="black"/>
                      </a:solidFill>
                      <a:latin typeface="Calibri" charset="0"/>
                      <a:cs typeface="Calibri" charset="0"/>
                      <a:sym typeface="Calibri" charset="0"/>
                    </a:rPr>
                    <a:t>10</a:t>
                  </a:r>
                  <a:r>
                    <a:rPr lang="en-US" sz="1300" b="1" baseline="29000" dirty="0">
                      <a:solidFill>
                        <a:prstClr val="black"/>
                      </a:solidFill>
                      <a:latin typeface="Calibri" charset="0"/>
                      <a:cs typeface="Calibri" charset="0"/>
                      <a:sym typeface="Calibri" charset="0"/>
                    </a:rPr>
                    <a:t>20</a:t>
                  </a:r>
                  <a:endParaRPr lang="en-US" sz="1300" dirty="0">
                    <a:solidFill>
                      <a:prstClr val="black"/>
                    </a:solidFill>
                    <a:latin typeface="Calibri"/>
                    <a:cs typeface="Arial" charset="0"/>
                  </a:endParaRPr>
                </a:p>
              </p:txBody>
            </p:sp>
            <p:sp>
              <p:nvSpPr>
                <p:cNvPr id="197" name="AutoShape 45"/>
                <p:cNvSpPr>
                  <a:spLocks/>
                </p:cNvSpPr>
                <p:nvPr/>
              </p:nvSpPr>
              <p:spPr bwMode="auto">
                <a:xfrm>
                  <a:off x="556072" y="4029075"/>
                  <a:ext cx="207956" cy="29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algn="ctr" defTabSz="525780">
                    <a:buClr>
                      <a:srgbClr val="929292"/>
                    </a:buClr>
                    <a:defRPr/>
                  </a:pPr>
                  <a:r>
                    <a:rPr lang="en-US" sz="1300" b="1" dirty="0">
                      <a:solidFill>
                        <a:srgbClr val="000000"/>
                      </a:solidFill>
                      <a:latin typeface="Calibri" charset="0"/>
                      <a:cs typeface="Calibri" charset="0"/>
                      <a:sym typeface="Calibri" charset="0"/>
                    </a:rPr>
                    <a:t>1</a:t>
                  </a:r>
                  <a:endParaRPr lang="en-US" sz="1300" b="1" dirty="0">
                    <a:solidFill>
                      <a:srgbClr val="000000"/>
                    </a:solidFill>
                    <a:latin typeface="Calibri"/>
                    <a:cs typeface="Arial" charset="0"/>
                  </a:endParaRPr>
                </a:p>
              </p:txBody>
            </p:sp>
            <p:sp>
              <p:nvSpPr>
                <p:cNvPr id="198" name="AutoShape 46"/>
                <p:cNvSpPr>
                  <a:spLocks/>
                </p:cNvSpPr>
                <p:nvPr/>
              </p:nvSpPr>
              <p:spPr bwMode="auto">
                <a:xfrm>
                  <a:off x="6392069" y="849994"/>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00A5D4"/>
                    </a:buClr>
                    <a:defRPr/>
                  </a:pPr>
                  <a:r>
                    <a:rPr lang="en-US" sz="1000" b="1" dirty="0">
                      <a:solidFill>
                        <a:srgbClr val="00A5D4"/>
                      </a:solidFill>
                      <a:latin typeface="Calibri" charset="0"/>
                      <a:cs typeface="Calibri" charset="0"/>
                      <a:sym typeface="Calibri" charset="0"/>
                    </a:rPr>
                    <a:t>ISIS</a:t>
                  </a:r>
                  <a:endParaRPr lang="en-US" dirty="0">
                    <a:solidFill>
                      <a:prstClr val="black"/>
                    </a:solidFill>
                    <a:latin typeface="Calibri"/>
                    <a:cs typeface="Arial" charset="0"/>
                  </a:endParaRPr>
                </a:p>
              </p:txBody>
            </p:sp>
            <p:sp>
              <p:nvSpPr>
                <p:cNvPr id="199" name="AutoShape 47"/>
                <p:cNvSpPr>
                  <a:spLocks/>
                </p:cNvSpPr>
                <p:nvPr/>
              </p:nvSpPr>
              <p:spPr bwMode="auto">
                <a:xfrm>
                  <a:off x="7681050" y="3180701"/>
                  <a:ext cx="122234"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5780">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200" name="AutoShape 48"/>
                <p:cNvSpPr>
                  <a:spLocks/>
                </p:cNvSpPr>
                <p:nvPr/>
              </p:nvSpPr>
              <p:spPr bwMode="auto">
                <a:xfrm>
                  <a:off x="7916958" y="3057655"/>
                  <a:ext cx="2187417" cy="3270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00A5D4"/>
                    </a:buClr>
                    <a:defRPr/>
                  </a:pPr>
                  <a:r>
                    <a:rPr lang="en-US" sz="1500" dirty="0" smtClean="0">
                      <a:solidFill>
                        <a:srgbClr val="00A5D4"/>
                      </a:solidFill>
                      <a:latin typeface="Calibri" charset="0"/>
                      <a:cs typeface="Calibri" charset="0"/>
                      <a:sym typeface="Calibri" charset="0"/>
                    </a:rPr>
                    <a:t>Particle driven pulsed</a:t>
                  </a:r>
                  <a:endParaRPr lang="en-US" dirty="0">
                    <a:solidFill>
                      <a:prstClr val="black"/>
                    </a:solidFill>
                    <a:latin typeface="Calibri"/>
                    <a:cs typeface="Arial" charset="0"/>
                  </a:endParaRPr>
                </a:p>
              </p:txBody>
            </p:sp>
            <p:sp>
              <p:nvSpPr>
                <p:cNvPr id="201" name="AutoShape 49"/>
                <p:cNvSpPr>
                  <a:spLocks/>
                </p:cNvSpPr>
                <p:nvPr/>
              </p:nvSpPr>
              <p:spPr bwMode="auto">
                <a:xfrm>
                  <a:off x="5306843" y="1549400"/>
                  <a:ext cx="120646"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5780">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202" name="AutoShape 50"/>
                <p:cNvSpPr>
                  <a:spLocks/>
                </p:cNvSpPr>
                <p:nvPr/>
              </p:nvSpPr>
              <p:spPr bwMode="auto">
                <a:xfrm>
                  <a:off x="5330655" y="1445213"/>
                  <a:ext cx="123821"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5780">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203" name="AutoShape 51"/>
                <p:cNvSpPr>
                  <a:spLocks/>
                </p:cNvSpPr>
                <p:nvPr/>
              </p:nvSpPr>
              <p:spPr bwMode="auto">
                <a:xfrm>
                  <a:off x="5575916" y="1369272"/>
                  <a:ext cx="119058"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5780">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204" name="AutoShape 52"/>
                <p:cNvSpPr>
                  <a:spLocks/>
                </p:cNvSpPr>
                <p:nvPr/>
              </p:nvSpPr>
              <p:spPr bwMode="auto">
                <a:xfrm>
                  <a:off x="5857689" y="1277556"/>
                  <a:ext cx="12223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5780">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205" name="AutoShape 53"/>
                <p:cNvSpPr>
                  <a:spLocks/>
                </p:cNvSpPr>
                <p:nvPr/>
              </p:nvSpPr>
              <p:spPr bwMode="auto">
                <a:xfrm>
                  <a:off x="6376784" y="1060450"/>
                  <a:ext cx="119059"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5780">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206" name="AutoShape 54"/>
                <p:cNvSpPr>
                  <a:spLocks/>
                </p:cNvSpPr>
                <p:nvPr/>
              </p:nvSpPr>
              <p:spPr bwMode="auto">
                <a:xfrm>
                  <a:off x="4998878" y="2012950"/>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00A5D4"/>
                    </a:buClr>
                    <a:defRPr/>
                  </a:pPr>
                  <a:r>
                    <a:rPr lang="en-US" sz="1000" b="1" dirty="0" smtClean="0">
                      <a:solidFill>
                        <a:srgbClr val="00A5D4"/>
                      </a:solidFill>
                      <a:latin typeface="Calibri" charset="0"/>
                      <a:cs typeface="Calibri" charset="0"/>
                      <a:sym typeface="Calibri" charset="0"/>
                    </a:rPr>
                    <a:t>ZING-</a:t>
                  </a:r>
                  <a:r>
                    <a:rPr lang="en-US" sz="1000" b="1" dirty="0">
                      <a:solidFill>
                        <a:srgbClr val="00A5D4"/>
                      </a:solidFill>
                      <a:latin typeface="Calibri" charset="0"/>
                      <a:cs typeface="Calibri" charset="0"/>
                      <a:sym typeface="Calibri" charset="0"/>
                    </a:rPr>
                    <a:t>P</a:t>
                  </a:r>
                  <a:endParaRPr lang="en-US" dirty="0">
                    <a:solidFill>
                      <a:prstClr val="black"/>
                    </a:solidFill>
                    <a:latin typeface="Calibri"/>
                    <a:cs typeface="Arial" charset="0"/>
                  </a:endParaRPr>
                </a:p>
              </p:txBody>
            </p:sp>
            <p:sp>
              <p:nvSpPr>
                <p:cNvPr id="207" name="AutoShape 55"/>
                <p:cNvSpPr>
                  <a:spLocks/>
                </p:cNvSpPr>
                <p:nvPr/>
              </p:nvSpPr>
              <p:spPr bwMode="auto">
                <a:xfrm>
                  <a:off x="4884581" y="131154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00A5D4"/>
                    </a:buClr>
                    <a:defRPr/>
                  </a:pPr>
                  <a:r>
                    <a:rPr lang="en-US" sz="1000" b="1" dirty="0" smtClean="0">
                      <a:solidFill>
                        <a:srgbClr val="00A5D4"/>
                      </a:solidFill>
                      <a:latin typeface="Calibri" charset="0"/>
                      <a:cs typeface="Calibri" charset="0"/>
                      <a:sym typeface="Calibri" charset="0"/>
                    </a:rPr>
                    <a:t>ZING-P</a:t>
                  </a:r>
                  <a:r>
                    <a:rPr lang="en-US" sz="1000" b="1" baseline="30000" dirty="0" smtClean="0">
                      <a:solidFill>
                        <a:srgbClr val="00A5D4"/>
                      </a:solidFill>
                      <a:latin typeface="Calibri" charset="0"/>
                      <a:cs typeface="Calibri" charset="0"/>
                      <a:sym typeface="Calibri" charset="0"/>
                    </a:rPr>
                    <a:t>’</a:t>
                  </a:r>
                  <a:endParaRPr lang="en-US" dirty="0">
                    <a:solidFill>
                      <a:prstClr val="black"/>
                    </a:solidFill>
                    <a:latin typeface="Calibri"/>
                    <a:cs typeface="Arial" charset="0"/>
                  </a:endParaRPr>
                </a:p>
              </p:txBody>
            </p:sp>
            <p:sp>
              <p:nvSpPr>
                <p:cNvPr id="208" name="AutoShape 56"/>
                <p:cNvSpPr>
                  <a:spLocks/>
                </p:cNvSpPr>
                <p:nvPr/>
              </p:nvSpPr>
              <p:spPr bwMode="auto">
                <a:xfrm>
                  <a:off x="5487512" y="151485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00A5D4"/>
                    </a:buClr>
                    <a:defRPr/>
                  </a:pPr>
                  <a:r>
                    <a:rPr lang="en-US" sz="1000" b="1" dirty="0">
                      <a:solidFill>
                        <a:srgbClr val="00A5D4"/>
                      </a:solidFill>
                      <a:latin typeface="Calibri" charset="0"/>
                      <a:cs typeface="Calibri" charset="0"/>
                      <a:sym typeface="Calibri" charset="0"/>
                    </a:rPr>
                    <a:t>KENS</a:t>
                  </a:r>
                  <a:endParaRPr lang="en-US" dirty="0">
                    <a:solidFill>
                      <a:prstClr val="black"/>
                    </a:solidFill>
                    <a:latin typeface="Calibri"/>
                    <a:cs typeface="Arial" charset="0"/>
                  </a:endParaRPr>
                </a:p>
              </p:txBody>
            </p:sp>
            <p:sp>
              <p:nvSpPr>
                <p:cNvPr id="209" name="AutoShape 57"/>
                <p:cNvSpPr>
                  <a:spLocks/>
                </p:cNvSpPr>
                <p:nvPr/>
              </p:nvSpPr>
              <p:spPr bwMode="auto">
                <a:xfrm>
                  <a:off x="5312671" y="1667068"/>
                  <a:ext cx="50957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00A5D4"/>
                    </a:buClr>
                    <a:defRPr/>
                  </a:pPr>
                  <a:r>
                    <a:rPr lang="en-US" sz="1000" b="1" dirty="0">
                      <a:solidFill>
                        <a:srgbClr val="00A5D4"/>
                      </a:solidFill>
                      <a:latin typeface="Calibri" charset="0"/>
                      <a:cs typeface="Calibri" charset="0"/>
                      <a:sym typeface="Calibri" charset="0"/>
                    </a:rPr>
                    <a:t>WNR</a:t>
                  </a:r>
                  <a:endParaRPr lang="en-US" dirty="0">
                    <a:solidFill>
                      <a:prstClr val="black"/>
                    </a:solidFill>
                    <a:latin typeface="Calibri"/>
                    <a:cs typeface="Arial" charset="0"/>
                  </a:endParaRPr>
                </a:p>
              </p:txBody>
            </p:sp>
            <p:sp>
              <p:nvSpPr>
                <p:cNvPr id="210" name="AutoShape 58"/>
                <p:cNvSpPr>
                  <a:spLocks/>
                </p:cNvSpPr>
                <p:nvPr/>
              </p:nvSpPr>
              <p:spPr bwMode="auto">
                <a:xfrm>
                  <a:off x="5760962" y="1042484"/>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00A5D4"/>
                    </a:buClr>
                    <a:defRPr/>
                  </a:pPr>
                  <a:r>
                    <a:rPr lang="en-US" sz="1000" b="1" dirty="0">
                      <a:solidFill>
                        <a:srgbClr val="00A5D4"/>
                      </a:solidFill>
                      <a:latin typeface="Calibri" charset="0"/>
                      <a:cs typeface="Calibri" charset="0"/>
                      <a:sym typeface="Calibri" charset="0"/>
                    </a:rPr>
                    <a:t>IPNS</a:t>
                  </a:r>
                  <a:endParaRPr lang="en-US" dirty="0">
                    <a:solidFill>
                      <a:prstClr val="black"/>
                    </a:solidFill>
                    <a:latin typeface="Calibri"/>
                    <a:cs typeface="Arial" charset="0"/>
                  </a:endParaRPr>
                </a:p>
              </p:txBody>
            </p:sp>
            <p:sp>
              <p:nvSpPr>
                <p:cNvPr id="211" name="AutoShape 59"/>
                <p:cNvSpPr>
                  <a:spLocks/>
                </p:cNvSpPr>
                <p:nvPr/>
              </p:nvSpPr>
              <p:spPr bwMode="auto">
                <a:xfrm>
                  <a:off x="5052851" y="1851025"/>
                  <a:ext cx="119059"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5780">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212" name="AutoShape 60"/>
                <p:cNvSpPr>
                  <a:spLocks/>
                </p:cNvSpPr>
                <p:nvPr/>
              </p:nvSpPr>
              <p:spPr bwMode="auto">
                <a:xfrm>
                  <a:off x="4303576" y="927100"/>
                  <a:ext cx="695302" cy="193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719" algn="ctr" defTabSz="525780">
                    <a:buClr>
                      <a:srgbClr val="FF9100"/>
                    </a:buClr>
                    <a:defRPr/>
                  </a:pPr>
                  <a:r>
                    <a:rPr lang="en-US" sz="1000" b="1" dirty="0">
                      <a:solidFill>
                        <a:srgbClr val="FF9100"/>
                      </a:solidFill>
                      <a:latin typeface="Calibri" charset="0"/>
                      <a:cs typeface="Calibri" charset="0"/>
                      <a:sym typeface="Calibri" charset="0"/>
                    </a:rPr>
                    <a:t>ILL</a:t>
                  </a:r>
                  <a:endParaRPr lang="en-US" dirty="0">
                    <a:solidFill>
                      <a:prstClr val="black"/>
                    </a:solidFill>
                    <a:latin typeface="Calibri"/>
                    <a:cs typeface="Arial" charset="0"/>
                  </a:endParaRPr>
                </a:p>
              </p:txBody>
            </p:sp>
            <p:sp>
              <p:nvSpPr>
                <p:cNvPr id="213" name="AutoShape 61"/>
                <p:cNvSpPr>
                  <a:spLocks/>
                </p:cNvSpPr>
                <p:nvPr/>
              </p:nvSpPr>
              <p:spPr bwMode="auto">
                <a:xfrm>
                  <a:off x="4660357" y="1120775"/>
                  <a:ext cx="93660" cy="101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214" name="AutoShape 62"/>
                <p:cNvSpPr>
                  <a:spLocks/>
                </p:cNvSpPr>
                <p:nvPr/>
              </p:nvSpPr>
              <p:spPr bwMode="auto">
                <a:xfrm>
                  <a:off x="2030347" y="1204912"/>
                  <a:ext cx="2938370" cy="1684338"/>
                </a:xfrm>
                <a:custGeom>
                  <a:avLst/>
                  <a:gdLst>
                    <a:gd name="T0" fmla="+- 0 10819 39"/>
                    <a:gd name="T1" fmla="*/ T0 w 21561"/>
                    <a:gd name="T2" fmla="+- 0 10848 96"/>
                    <a:gd name="T3" fmla="*/ 10848 h 21504"/>
                    <a:gd name="T4" fmla="+- 0 10819 39"/>
                    <a:gd name="T5" fmla="*/ T4 w 21561"/>
                    <a:gd name="T6" fmla="+- 0 10848 96"/>
                    <a:gd name="T7" fmla="*/ 10848 h 21504"/>
                    <a:gd name="T8" fmla="+- 0 10819 39"/>
                    <a:gd name="T9" fmla="*/ T8 w 21561"/>
                    <a:gd name="T10" fmla="+- 0 10848 96"/>
                    <a:gd name="T11" fmla="*/ 10848 h 21504"/>
                    <a:gd name="T12" fmla="+- 0 10819 39"/>
                    <a:gd name="T13" fmla="*/ T12 w 21561"/>
                    <a:gd name="T14" fmla="+- 0 10848 96"/>
                    <a:gd name="T15" fmla="*/ 10848 h 21504"/>
                  </a:gdLst>
                  <a:ahLst/>
                  <a:cxnLst>
                    <a:cxn ang="0">
                      <a:pos x="T1" y="T3"/>
                    </a:cxn>
                    <a:cxn ang="0">
                      <a:pos x="T5" y="T7"/>
                    </a:cxn>
                    <a:cxn ang="0">
                      <a:pos x="T9" y="T11"/>
                    </a:cxn>
                    <a:cxn ang="0">
                      <a:pos x="T13" y="T15"/>
                    </a:cxn>
                  </a:cxnLst>
                  <a:rect l="0" t="0" r="r" b="b"/>
                  <a:pathLst>
                    <a:path w="21561" h="21504">
                      <a:moveTo>
                        <a:pt x="11" y="21503"/>
                      </a:moveTo>
                      <a:cubicBezTo>
                        <a:pt x="-14" y="18787"/>
                        <a:pt x="-39" y="16093"/>
                        <a:pt x="357" y="13466"/>
                      </a:cubicBezTo>
                      <a:cubicBezTo>
                        <a:pt x="751" y="10839"/>
                        <a:pt x="1480" y="7738"/>
                        <a:pt x="2412" y="5746"/>
                      </a:cubicBezTo>
                      <a:cubicBezTo>
                        <a:pt x="3344" y="3752"/>
                        <a:pt x="4493" y="2417"/>
                        <a:pt x="5923" y="1489"/>
                      </a:cubicBezTo>
                      <a:cubicBezTo>
                        <a:pt x="7352" y="561"/>
                        <a:pt x="8361" y="357"/>
                        <a:pt x="10965" y="130"/>
                      </a:cubicBezTo>
                      <a:cubicBezTo>
                        <a:pt x="13570" y="-96"/>
                        <a:pt x="17565" y="17"/>
                        <a:pt x="21560" y="130"/>
                      </a:cubicBezTo>
                    </a:path>
                  </a:pathLst>
                </a:custGeom>
                <a:noFill/>
                <a:ln w="19050" cap="flat" cmpd="sng">
                  <a:solidFill>
                    <a:srgbClr val="FF91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215" name="AutoShape 63"/>
                <p:cNvSpPr>
                  <a:spLocks/>
                </p:cNvSpPr>
                <p:nvPr/>
              </p:nvSpPr>
              <p:spPr bwMode="auto">
                <a:xfrm>
                  <a:off x="1771198" y="1678075"/>
                  <a:ext cx="70324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a:solidFill>
                        <a:srgbClr val="FF9100"/>
                      </a:solidFill>
                      <a:latin typeface="Calibri" charset="0"/>
                      <a:cs typeface="Calibri" charset="0"/>
                      <a:sym typeface="Calibri" charset="0"/>
                    </a:rPr>
                    <a:t>X-10</a:t>
                  </a:r>
                  <a:endParaRPr lang="en-US" b="1" dirty="0">
                    <a:solidFill>
                      <a:prstClr val="black"/>
                    </a:solidFill>
                    <a:latin typeface="Calibri"/>
                    <a:cs typeface="Arial" charset="0"/>
                  </a:endParaRPr>
                </a:p>
              </p:txBody>
            </p:sp>
            <p:sp>
              <p:nvSpPr>
                <p:cNvPr id="216" name="AutoShape 64"/>
                <p:cNvSpPr>
                  <a:spLocks/>
                </p:cNvSpPr>
                <p:nvPr/>
              </p:nvSpPr>
              <p:spPr bwMode="auto">
                <a:xfrm>
                  <a:off x="1610094" y="2402681"/>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a:solidFill>
                        <a:srgbClr val="FF9100"/>
                      </a:solidFill>
                      <a:latin typeface="Calibri" charset="0"/>
                      <a:cs typeface="Calibri" charset="0"/>
                      <a:sym typeface="Calibri" charset="0"/>
                    </a:rPr>
                    <a:t>CP-2</a:t>
                  </a:r>
                  <a:endParaRPr lang="en-US" b="1" dirty="0">
                    <a:solidFill>
                      <a:prstClr val="black"/>
                    </a:solidFill>
                    <a:latin typeface="Calibri"/>
                    <a:cs typeface="Arial" charset="0"/>
                  </a:endParaRPr>
                </a:p>
              </p:txBody>
            </p:sp>
            <p:sp>
              <p:nvSpPr>
                <p:cNvPr id="217" name="AutoShape 65"/>
                <p:cNvSpPr>
                  <a:spLocks/>
                </p:cNvSpPr>
                <p:nvPr/>
              </p:nvSpPr>
              <p:spPr bwMode="auto">
                <a:xfrm>
                  <a:off x="1979549" y="2844800"/>
                  <a:ext cx="95247" cy="1000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218" name="AutoShape 66"/>
                <p:cNvSpPr>
                  <a:spLocks/>
                </p:cNvSpPr>
                <p:nvPr/>
              </p:nvSpPr>
              <p:spPr bwMode="auto">
                <a:xfrm>
                  <a:off x="2029159" y="2541759"/>
                  <a:ext cx="93659"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219" name="AutoShape 67"/>
                <p:cNvSpPr>
                  <a:spLocks/>
                </p:cNvSpPr>
                <p:nvPr/>
              </p:nvSpPr>
              <p:spPr bwMode="auto">
                <a:xfrm>
                  <a:off x="2135119" y="1735137"/>
                  <a:ext cx="95247" cy="101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220" name="AutoShape 68"/>
                <p:cNvSpPr>
                  <a:spLocks/>
                </p:cNvSpPr>
                <p:nvPr/>
              </p:nvSpPr>
              <p:spPr bwMode="auto">
                <a:xfrm>
                  <a:off x="2504995" y="1416050"/>
                  <a:ext cx="96834" cy="1000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221" name="AutoShape 69"/>
                <p:cNvSpPr>
                  <a:spLocks/>
                </p:cNvSpPr>
                <p:nvPr/>
              </p:nvSpPr>
              <p:spPr bwMode="auto">
                <a:xfrm>
                  <a:off x="2998692" y="1249362"/>
                  <a:ext cx="98422"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222" name="AutoShape 70"/>
                <p:cNvSpPr>
                  <a:spLocks/>
                </p:cNvSpPr>
                <p:nvPr/>
              </p:nvSpPr>
              <p:spPr bwMode="auto">
                <a:xfrm>
                  <a:off x="3484451" y="1284287"/>
                  <a:ext cx="98422"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223" name="AutoShape 71"/>
                <p:cNvSpPr>
                  <a:spLocks/>
                </p:cNvSpPr>
                <p:nvPr/>
              </p:nvSpPr>
              <p:spPr bwMode="auto">
                <a:xfrm>
                  <a:off x="4188090" y="1246187"/>
                  <a:ext cx="95247"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224" name="AutoShape 72"/>
                <p:cNvSpPr>
                  <a:spLocks/>
                </p:cNvSpPr>
                <p:nvPr/>
              </p:nvSpPr>
              <p:spPr bwMode="auto">
                <a:xfrm>
                  <a:off x="4260450" y="1111250"/>
                  <a:ext cx="96834" cy="1158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225" name="AutoShape 73"/>
                <p:cNvSpPr>
                  <a:spLocks/>
                </p:cNvSpPr>
                <p:nvPr/>
              </p:nvSpPr>
              <p:spPr bwMode="auto">
                <a:xfrm>
                  <a:off x="7897716" y="3843083"/>
                  <a:ext cx="1795018" cy="3270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500" dirty="0" smtClean="0">
                      <a:solidFill>
                        <a:srgbClr val="FF9100"/>
                      </a:solidFill>
                      <a:latin typeface="Calibri" charset="0"/>
                      <a:cs typeface="Calibri" charset="0"/>
                      <a:sym typeface="Calibri" charset="0"/>
                    </a:rPr>
                    <a:t>Fission reactors</a:t>
                  </a:r>
                  <a:endParaRPr lang="en-US" dirty="0">
                    <a:solidFill>
                      <a:prstClr val="black"/>
                    </a:solidFill>
                    <a:latin typeface="Calibri"/>
                    <a:cs typeface="Arial" charset="0"/>
                  </a:endParaRPr>
                </a:p>
              </p:txBody>
            </p:sp>
            <p:sp>
              <p:nvSpPr>
                <p:cNvPr id="226" name="AutoShape 74"/>
                <p:cNvSpPr>
                  <a:spLocks/>
                </p:cNvSpPr>
                <p:nvPr/>
              </p:nvSpPr>
              <p:spPr bwMode="auto">
                <a:xfrm>
                  <a:off x="7682031" y="3949617"/>
                  <a:ext cx="141819" cy="1468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227" name="AutoShape 75"/>
                <p:cNvSpPr>
                  <a:spLocks/>
                </p:cNvSpPr>
                <p:nvPr/>
              </p:nvSpPr>
              <p:spPr bwMode="auto">
                <a:xfrm>
                  <a:off x="3641008" y="1190154"/>
                  <a:ext cx="696892" cy="173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algn="ctr" defTabSz="525780">
                    <a:buClr>
                      <a:srgbClr val="FF9100"/>
                    </a:buClr>
                    <a:defRPr/>
                  </a:pPr>
                  <a:r>
                    <a:rPr lang="en-US" sz="1000" b="1" dirty="0">
                      <a:solidFill>
                        <a:srgbClr val="FF9100"/>
                      </a:solidFill>
                      <a:latin typeface="Calibri" charset="0"/>
                      <a:cs typeface="Calibri" charset="0"/>
                      <a:sym typeface="Calibri" charset="0"/>
                    </a:rPr>
                    <a:t>HFBR</a:t>
                  </a:r>
                  <a:endParaRPr lang="en-US" b="1" dirty="0">
                    <a:solidFill>
                      <a:prstClr val="black"/>
                    </a:solidFill>
                    <a:latin typeface="Calibri"/>
                    <a:cs typeface="Arial" charset="0"/>
                  </a:endParaRPr>
                </a:p>
              </p:txBody>
            </p:sp>
            <p:sp>
              <p:nvSpPr>
                <p:cNvPr id="228" name="AutoShape 76"/>
                <p:cNvSpPr>
                  <a:spLocks/>
                </p:cNvSpPr>
                <p:nvPr/>
              </p:nvSpPr>
              <p:spPr bwMode="auto">
                <a:xfrm>
                  <a:off x="3984888" y="925779"/>
                  <a:ext cx="507223" cy="171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algn="ctr" defTabSz="525780">
                    <a:buClr>
                      <a:srgbClr val="FF9100"/>
                    </a:buClr>
                    <a:defRPr/>
                  </a:pPr>
                  <a:r>
                    <a:rPr lang="en-US" sz="1000" b="1" dirty="0">
                      <a:solidFill>
                        <a:srgbClr val="FF9100"/>
                      </a:solidFill>
                      <a:latin typeface="Calibri" charset="0"/>
                      <a:cs typeface="Calibri" charset="0"/>
                      <a:sym typeface="Calibri" charset="0"/>
                    </a:rPr>
                    <a:t>HFIR</a:t>
                  </a:r>
                  <a:endParaRPr lang="en-US" b="1" dirty="0">
                    <a:solidFill>
                      <a:prstClr val="black"/>
                    </a:solidFill>
                    <a:latin typeface="Calibri"/>
                    <a:cs typeface="Arial" charset="0"/>
                  </a:endParaRPr>
                </a:p>
              </p:txBody>
            </p:sp>
            <p:sp>
              <p:nvSpPr>
                <p:cNvPr id="229" name="AutoShape 77"/>
                <p:cNvSpPr>
                  <a:spLocks/>
                </p:cNvSpPr>
                <p:nvPr/>
              </p:nvSpPr>
              <p:spPr bwMode="auto">
                <a:xfrm>
                  <a:off x="3536847" y="1384300"/>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a:solidFill>
                        <a:srgbClr val="FF9100"/>
                      </a:solidFill>
                      <a:latin typeface="Calibri" charset="0"/>
                      <a:cs typeface="Calibri" charset="0"/>
                      <a:sym typeface="Calibri" charset="0"/>
                    </a:rPr>
                    <a:t>NRU</a:t>
                  </a:r>
                  <a:endParaRPr lang="en-US" b="1" dirty="0">
                    <a:solidFill>
                      <a:prstClr val="black"/>
                    </a:solidFill>
                    <a:latin typeface="Calibri"/>
                    <a:cs typeface="Arial" charset="0"/>
                  </a:endParaRPr>
                </a:p>
              </p:txBody>
            </p:sp>
            <p:sp>
              <p:nvSpPr>
                <p:cNvPr id="230" name="AutoShape 78"/>
                <p:cNvSpPr>
                  <a:spLocks/>
                </p:cNvSpPr>
                <p:nvPr/>
              </p:nvSpPr>
              <p:spPr bwMode="auto">
                <a:xfrm>
                  <a:off x="2855822" y="1031599"/>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a:solidFill>
                        <a:srgbClr val="FF9100"/>
                      </a:solidFill>
                      <a:latin typeface="Calibri" charset="0"/>
                      <a:cs typeface="Calibri" charset="0"/>
                      <a:sym typeface="Calibri" charset="0"/>
                    </a:rPr>
                    <a:t>MTR</a:t>
                  </a:r>
                  <a:endParaRPr lang="en-US" b="1" dirty="0">
                    <a:solidFill>
                      <a:prstClr val="black"/>
                    </a:solidFill>
                    <a:latin typeface="Calibri"/>
                    <a:cs typeface="Arial" charset="0"/>
                  </a:endParaRPr>
                </a:p>
              </p:txBody>
            </p:sp>
            <p:sp>
              <p:nvSpPr>
                <p:cNvPr id="231" name="AutoShape 79"/>
                <p:cNvSpPr>
                  <a:spLocks/>
                </p:cNvSpPr>
                <p:nvPr/>
              </p:nvSpPr>
              <p:spPr bwMode="auto">
                <a:xfrm>
                  <a:off x="2154169" y="125571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a:solidFill>
                        <a:srgbClr val="FF9100"/>
                      </a:solidFill>
                      <a:latin typeface="Calibri" charset="0"/>
                      <a:cs typeface="Calibri" charset="0"/>
                      <a:sym typeface="Calibri" charset="0"/>
                    </a:rPr>
                    <a:t>NRX</a:t>
                  </a:r>
                  <a:endParaRPr lang="en-US" b="1" dirty="0">
                    <a:solidFill>
                      <a:prstClr val="black"/>
                    </a:solidFill>
                    <a:latin typeface="Calibri"/>
                    <a:cs typeface="Arial" charset="0"/>
                  </a:endParaRPr>
                </a:p>
              </p:txBody>
            </p:sp>
            <p:sp>
              <p:nvSpPr>
                <p:cNvPr id="232" name="AutoShape 80"/>
                <p:cNvSpPr>
                  <a:spLocks/>
                </p:cNvSpPr>
                <p:nvPr/>
              </p:nvSpPr>
              <p:spPr bwMode="auto">
                <a:xfrm>
                  <a:off x="2089084" y="278606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a:solidFill>
                        <a:srgbClr val="FF9100"/>
                      </a:solidFill>
                      <a:latin typeface="Calibri" charset="0"/>
                      <a:cs typeface="Calibri" charset="0"/>
                      <a:sym typeface="Calibri" charset="0"/>
                    </a:rPr>
                    <a:t>CP-1</a:t>
                  </a:r>
                  <a:endParaRPr lang="en-US" b="1" dirty="0">
                    <a:solidFill>
                      <a:prstClr val="black"/>
                    </a:solidFill>
                    <a:latin typeface="Calibri"/>
                    <a:cs typeface="Arial" charset="0"/>
                  </a:endParaRPr>
                </a:p>
              </p:txBody>
            </p:sp>
            <p:sp>
              <p:nvSpPr>
                <p:cNvPr id="233" name="AutoShape 81"/>
                <p:cNvSpPr>
                  <a:spLocks/>
                </p:cNvSpPr>
                <p:nvPr/>
              </p:nvSpPr>
              <p:spPr bwMode="auto">
                <a:xfrm>
                  <a:off x="1610095" y="4460875"/>
                  <a:ext cx="701652"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929292"/>
                    </a:buClr>
                    <a:defRPr/>
                  </a:pPr>
                  <a:r>
                    <a:rPr lang="en-US" sz="1300" b="1" dirty="0">
                      <a:solidFill>
                        <a:srgbClr val="000000"/>
                      </a:solidFill>
                      <a:latin typeface="Calibri" charset="0"/>
                      <a:cs typeface="Calibri" charset="0"/>
                      <a:sym typeface="Calibri" charset="0"/>
                    </a:rPr>
                    <a:t>1940</a:t>
                  </a:r>
                  <a:endParaRPr lang="en-US" sz="1300" dirty="0">
                    <a:solidFill>
                      <a:srgbClr val="000000"/>
                    </a:solidFill>
                    <a:latin typeface="Calibri"/>
                    <a:cs typeface="Arial" charset="0"/>
                  </a:endParaRPr>
                </a:p>
              </p:txBody>
            </p:sp>
            <p:sp>
              <p:nvSpPr>
                <p:cNvPr id="234" name="AutoShape 82"/>
                <p:cNvSpPr>
                  <a:spLocks/>
                </p:cNvSpPr>
                <p:nvPr/>
              </p:nvSpPr>
              <p:spPr bwMode="auto">
                <a:xfrm>
                  <a:off x="2532262" y="4460875"/>
                  <a:ext cx="701652"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929292"/>
                    </a:buClr>
                    <a:defRPr/>
                  </a:pPr>
                  <a:r>
                    <a:rPr lang="en-US" sz="1300" b="1" dirty="0">
                      <a:solidFill>
                        <a:srgbClr val="000000"/>
                      </a:solidFill>
                      <a:latin typeface="Calibri" charset="0"/>
                      <a:cs typeface="Calibri" charset="0"/>
                      <a:sym typeface="Calibri" charset="0"/>
                    </a:rPr>
                    <a:t>1950</a:t>
                  </a:r>
                  <a:endParaRPr lang="en-US" sz="1300" dirty="0">
                    <a:solidFill>
                      <a:srgbClr val="000000"/>
                    </a:solidFill>
                    <a:latin typeface="Calibri"/>
                    <a:cs typeface="Arial" charset="0"/>
                  </a:endParaRPr>
                </a:p>
              </p:txBody>
            </p:sp>
            <p:sp>
              <p:nvSpPr>
                <p:cNvPr id="235" name="AutoShape 83"/>
                <p:cNvSpPr>
                  <a:spLocks/>
                </p:cNvSpPr>
                <p:nvPr/>
              </p:nvSpPr>
              <p:spPr bwMode="auto">
                <a:xfrm>
                  <a:off x="344635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929292"/>
                    </a:buClr>
                    <a:defRPr/>
                  </a:pPr>
                  <a:r>
                    <a:rPr lang="en-US" sz="1300" b="1" dirty="0">
                      <a:solidFill>
                        <a:srgbClr val="000000"/>
                      </a:solidFill>
                      <a:latin typeface="Calibri" charset="0"/>
                      <a:cs typeface="Calibri" charset="0"/>
                      <a:sym typeface="Calibri" charset="0"/>
                    </a:rPr>
                    <a:t>1960</a:t>
                  </a:r>
                  <a:endParaRPr lang="en-US" sz="1300" dirty="0">
                    <a:solidFill>
                      <a:srgbClr val="000000"/>
                    </a:solidFill>
                    <a:latin typeface="Calibri"/>
                    <a:cs typeface="Arial" charset="0"/>
                  </a:endParaRPr>
                </a:p>
              </p:txBody>
            </p:sp>
            <p:sp>
              <p:nvSpPr>
                <p:cNvPr id="236" name="Line 84"/>
                <p:cNvSpPr>
                  <a:spLocks noChangeShapeType="1"/>
                </p:cNvSpPr>
                <p:nvPr/>
              </p:nvSpPr>
              <p:spPr bwMode="auto">
                <a:xfrm flipV="1">
                  <a:off x="944532" y="4248150"/>
                  <a:ext cx="90485" cy="1587"/>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237" name="Line 85"/>
                <p:cNvSpPr>
                  <a:spLocks noChangeShapeType="1"/>
                </p:cNvSpPr>
                <p:nvPr/>
              </p:nvSpPr>
              <p:spPr bwMode="auto">
                <a:xfrm flipV="1">
                  <a:off x="944532" y="3246437"/>
                  <a:ext cx="90485" cy="1588"/>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grpSp>
              <p:nvGrpSpPr>
                <p:cNvPr id="238" name="Group 86"/>
                <p:cNvGrpSpPr>
                  <a:grpSpLocks/>
                </p:cNvGrpSpPr>
                <p:nvPr/>
              </p:nvGrpSpPr>
              <p:grpSpPr bwMode="auto">
                <a:xfrm rot="-5400000">
                  <a:off x="-1880467" y="1983516"/>
                  <a:ext cx="4024450" cy="263518"/>
                  <a:chOff x="711" y="-1"/>
                  <a:chExt cx="4024450" cy="263518"/>
                </a:xfrm>
              </p:grpSpPr>
              <p:sp>
                <p:nvSpPr>
                  <p:cNvPr id="254" name="AutoShape 87"/>
                  <p:cNvSpPr>
                    <a:spLocks/>
                  </p:cNvSpPr>
                  <p:nvPr/>
                </p:nvSpPr>
                <p:spPr bwMode="auto">
                  <a:xfrm>
                    <a:off x="711" y="0"/>
                    <a:ext cx="3725863"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lnTo>
                          <a:pt x="0" y="0"/>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lstStyle/>
                  <a:p>
                    <a:pPr algn="ctr" defTabSz="525780">
                      <a:buClr>
                        <a:srgbClr val="000000"/>
                      </a:buClr>
                      <a:defRPr/>
                    </a:pPr>
                    <a:endParaRPr lang="en-US" sz="3600">
                      <a:solidFill>
                        <a:srgbClr val="FFFFFF"/>
                      </a:solidFill>
                      <a:effectLst>
                        <a:outerShdw blurRad="38100" dist="38100" dir="2700000" algn="tl">
                          <a:srgbClr val="DDDDDD"/>
                        </a:outerShdw>
                      </a:effectLst>
                      <a:latin typeface="Calibri" charset="0"/>
                      <a:cs typeface="Calibri" charset="0"/>
                      <a:sym typeface="Calibri" charset="0"/>
                    </a:endParaRPr>
                  </a:p>
                </p:txBody>
              </p:sp>
              <p:sp>
                <p:nvSpPr>
                  <p:cNvPr id="255" name="AutoShape 88"/>
                  <p:cNvSpPr>
                    <a:spLocks/>
                  </p:cNvSpPr>
                  <p:nvPr/>
                </p:nvSpPr>
                <p:spPr bwMode="auto">
                  <a:xfrm>
                    <a:off x="299297" y="-1"/>
                    <a:ext cx="3725864"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929292"/>
                      </a:buClr>
                      <a:defRPr/>
                    </a:pPr>
                    <a:r>
                      <a:rPr lang="en-US" sz="1400" dirty="0">
                        <a:solidFill>
                          <a:srgbClr val="000000"/>
                        </a:solidFill>
                        <a:latin typeface="Calibri" charset="0"/>
                        <a:cs typeface="Calibri" charset="0"/>
                        <a:sym typeface="Calibri" charset="0"/>
                      </a:rPr>
                      <a:t>Effective thermal neutron flux n/cm</a:t>
                    </a:r>
                    <a:r>
                      <a:rPr lang="en-US" sz="1400" baseline="31000" dirty="0">
                        <a:solidFill>
                          <a:srgbClr val="000000"/>
                        </a:solidFill>
                        <a:latin typeface="Calibri" charset="0"/>
                        <a:cs typeface="Calibri" charset="0"/>
                        <a:sym typeface="Calibri" charset="0"/>
                      </a:rPr>
                      <a:t>2</a:t>
                    </a:r>
                    <a:r>
                      <a:rPr lang="en-US" sz="1400" dirty="0">
                        <a:solidFill>
                          <a:srgbClr val="000000"/>
                        </a:solidFill>
                        <a:latin typeface="Calibri" charset="0"/>
                        <a:cs typeface="Calibri" charset="0"/>
                        <a:sym typeface="Calibri" charset="0"/>
                      </a:rPr>
                      <a:t>-s</a:t>
                    </a:r>
                    <a:endParaRPr lang="en-US" sz="1400" dirty="0">
                      <a:solidFill>
                        <a:srgbClr val="000000"/>
                      </a:solidFill>
                      <a:latin typeface="Calibri"/>
                      <a:cs typeface="Arial" charset="0"/>
                    </a:endParaRPr>
                  </a:p>
                </p:txBody>
              </p:sp>
            </p:grpSp>
            <p:sp>
              <p:nvSpPr>
                <p:cNvPr id="239" name="AutoShape 89"/>
                <p:cNvSpPr>
                  <a:spLocks/>
                </p:cNvSpPr>
                <p:nvPr/>
              </p:nvSpPr>
              <p:spPr bwMode="auto">
                <a:xfrm>
                  <a:off x="5108537" y="5361171"/>
                  <a:ext cx="5913537" cy="193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algn="ctr" defTabSz="525780">
                    <a:buClr>
                      <a:srgbClr val="929292"/>
                    </a:buClr>
                    <a:defRPr/>
                  </a:pPr>
                  <a:r>
                    <a:rPr lang="en-US" sz="900" dirty="0">
                      <a:solidFill>
                        <a:srgbClr val="000000"/>
                      </a:solidFill>
                      <a:effectLst>
                        <a:outerShdw blurRad="38100" dist="38100" dir="2700000" algn="tl">
                          <a:srgbClr val="DDDDDD"/>
                        </a:outerShdw>
                      </a:effectLst>
                      <a:latin typeface="Calibri" charset="0"/>
                      <a:cs typeface="Calibri" charset="0"/>
                      <a:sym typeface="Calibri" charset="0"/>
                    </a:rPr>
                    <a:t>(Updated from </a:t>
                  </a:r>
                  <a:r>
                    <a:rPr lang="en-US" sz="900" i="1" dirty="0">
                      <a:solidFill>
                        <a:srgbClr val="000000"/>
                      </a:solidFill>
                      <a:effectLst>
                        <a:outerShdw blurRad="38100" dist="38100" dir="2700000" algn="tl">
                          <a:srgbClr val="DDDDDD"/>
                        </a:outerShdw>
                      </a:effectLst>
                      <a:latin typeface="Calibri" charset="0"/>
                      <a:cs typeface="Calibri" charset="0"/>
                      <a:sym typeface="Calibri" charset="0"/>
                    </a:rPr>
                    <a:t>Neutron Scattering</a:t>
                  </a:r>
                  <a:r>
                    <a:rPr lang="en-US" sz="900" dirty="0">
                      <a:solidFill>
                        <a:srgbClr val="000000"/>
                      </a:solidFill>
                      <a:effectLst>
                        <a:outerShdw blurRad="38100" dist="38100" dir="2700000" algn="tl">
                          <a:srgbClr val="DDDDDD"/>
                        </a:outerShdw>
                      </a:effectLst>
                      <a:latin typeface="Calibri" charset="0"/>
                      <a:cs typeface="Calibri" charset="0"/>
                      <a:sym typeface="Calibri" charset="0"/>
                    </a:rPr>
                    <a:t>, K. </a:t>
                  </a:r>
                  <a:r>
                    <a:rPr lang="en-US" sz="900" dirty="0" err="1">
                      <a:solidFill>
                        <a:srgbClr val="000000"/>
                      </a:solidFill>
                      <a:effectLst>
                        <a:outerShdw blurRad="38100" dist="38100" dir="2700000" algn="tl">
                          <a:srgbClr val="DDDDDD"/>
                        </a:outerShdw>
                      </a:effectLst>
                      <a:latin typeface="Calibri" charset="0"/>
                      <a:cs typeface="Calibri" charset="0"/>
                      <a:sym typeface="Calibri" charset="0"/>
                    </a:rPr>
                    <a:t>Skold</a:t>
                  </a:r>
                  <a:r>
                    <a:rPr lang="en-US" sz="900" dirty="0">
                      <a:solidFill>
                        <a:srgbClr val="000000"/>
                      </a:solidFill>
                      <a:effectLst>
                        <a:outerShdw blurRad="38100" dist="38100" dir="2700000" algn="tl">
                          <a:srgbClr val="DDDDDD"/>
                        </a:outerShdw>
                      </a:effectLst>
                      <a:latin typeface="Calibri" charset="0"/>
                      <a:cs typeface="Calibri" charset="0"/>
                      <a:sym typeface="Calibri" charset="0"/>
                    </a:rPr>
                    <a:t> and D. L. Price, eds., Academic Press, 1986) </a:t>
                  </a:r>
                  <a:endParaRPr lang="en-US" sz="900" dirty="0">
                    <a:solidFill>
                      <a:srgbClr val="000000"/>
                    </a:solidFill>
                    <a:latin typeface="Calibri"/>
                    <a:cs typeface="Arial" charset="0"/>
                  </a:endParaRPr>
                </a:p>
              </p:txBody>
            </p:sp>
            <p:sp>
              <p:nvSpPr>
                <p:cNvPr id="240" name="AutoShape 90"/>
                <p:cNvSpPr>
                  <a:spLocks/>
                </p:cNvSpPr>
                <p:nvPr/>
              </p:nvSpPr>
              <p:spPr bwMode="auto">
                <a:xfrm>
                  <a:off x="8010399" y="976623"/>
                  <a:ext cx="119058"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5780">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241" name="Line 91"/>
                <p:cNvSpPr>
                  <a:spLocks noChangeShapeType="1"/>
                </p:cNvSpPr>
                <p:nvPr/>
              </p:nvSpPr>
              <p:spPr bwMode="auto">
                <a:xfrm flipV="1">
                  <a:off x="4963955" y="1206388"/>
                  <a:ext cx="3832104" cy="8406"/>
                </a:xfrm>
                <a:prstGeom prst="line">
                  <a:avLst/>
                </a:prstGeom>
                <a:noFill/>
                <a:ln w="19050" cap="flat" cmpd="sng">
                  <a:solidFill>
                    <a:srgbClr val="FF91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242" name="AutoShape 92"/>
                <p:cNvSpPr>
                  <a:spLocks/>
                </p:cNvSpPr>
                <p:nvPr/>
              </p:nvSpPr>
              <p:spPr bwMode="auto">
                <a:xfrm>
                  <a:off x="7581959" y="1366158"/>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a:solidFill>
                        <a:srgbClr val="FF9100"/>
                      </a:solidFill>
                      <a:latin typeface="Calibri" charset="0"/>
                      <a:cs typeface="Calibri" charset="0"/>
                      <a:sym typeface="Calibri" charset="0"/>
                    </a:rPr>
                    <a:t>FRM-II</a:t>
                  </a:r>
                  <a:endParaRPr lang="en-US" b="1" dirty="0">
                    <a:solidFill>
                      <a:prstClr val="black"/>
                    </a:solidFill>
                    <a:latin typeface="Calibri"/>
                    <a:cs typeface="Arial" charset="0"/>
                  </a:endParaRPr>
                </a:p>
              </p:txBody>
            </p:sp>
            <p:sp>
              <p:nvSpPr>
                <p:cNvPr id="243" name="AutoShape 93"/>
                <p:cNvSpPr>
                  <a:spLocks/>
                </p:cNvSpPr>
                <p:nvPr/>
              </p:nvSpPr>
              <p:spPr bwMode="auto">
                <a:xfrm>
                  <a:off x="7731142" y="1267052"/>
                  <a:ext cx="96834" cy="984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244" name="AutoShape 95"/>
                <p:cNvSpPr>
                  <a:spLocks/>
                </p:cNvSpPr>
                <p:nvPr/>
              </p:nvSpPr>
              <p:spPr bwMode="auto">
                <a:xfrm>
                  <a:off x="6762214" y="1437367"/>
                  <a:ext cx="701653" cy="201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a:solidFill>
                        <a:srgbClr val="15A7D9"/>
                      </a:solidFill>
                      <a:latin typeface="Calibri" charset="0"/>
                      <a:cs typeface="Calibri" charset="0"/>
                      <a:sym typeface="Calibri" charset="0"/>
                    </a:rPr>
                    <a:t>SINQ</a:t>
                  </a:r>
                  <a:endParaRPr lang="en-US" b="1" dirty="0">
                    <a:solidFill>
                      <a:srgbClr val="15A7D9"/>
                    </a:solidFill>
                    <a:latin typeface="Calibri"/>
                    <a:cs typeface="Arial" charset="0"/>
                  </a:endParaRPr>
                </a:p>
              </p:txBody>
            </p:sp>
            <p:sp>
              <p:nvSpPr>
                <p:cNvPr id="245" name="AutoShape 97"/>
                <p:cNvSpPr>
                  <a:spLocks/>
                </p:cNvSpPr>
                <p:nvPr/>
              </p:nvSpPr>
              <p:spPr bwMode="auto">
                <a:xfrm>
                  <a:off x="7714390" y="966979"/>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00A5D4"/>
                    </a:buClr>
                    <a:defRPr/>
                  </a:pPr>
                  <a:r>
                    <a:rPr lang="en-US" sz="1000" b="1" dirty="0">
                      <a:solidFill>
                        <a:srgbClr val="00A5D4"/>
                      </a:solidFill>
                      <a:latin typeface="Calibri" charset="0"/>
                      <a:cs typeface="Calibri" charset="0"/>
                      <a:sym typeface="Calibri" charset="0"/>
                    </a:rPr>
                    <a:t>SNS</a:t>
                  </a:r>
                  <a:endParaRPr lang="en-US" dirty="0">
                    <a:solidFill>
                      <a:prstClr val="black"/>
                    </a:solidFill>
                    <a:latin typeface="Calibri"/>
                    <a:cs typeface="Arial" charset="0"/>
                  </a:endParaRPr>
                </a:p>
              </p:txBody>
            </p:sp>
            <p:sp>
              <p:nvSpPr>
                <p:cNvPr id="246" name="AutoShape 104"/>
                <p:cNvSpPr>
                  <a:spLocks/>
                </p:cNvSpPr>
                <p:nvPr/>
              </p:nvSpPr>
              <p:spPr bwMode="auto">
                <a:xfrm>
                  <a:off x="7903743" y="681437"/>
                  <a:ext cx="1003268"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00A5D4"/>
                    </a:buClr>
                    <a:defRPr/>
                  </a:pPr>
                  <a:r>
                    <a:rPr lang="en-US" sz="1000" b="1" dirty="0">
                      <a:solidFill>
                        <a:srgbClr val="00A5D4"/>
                      </a:solidFill>
                      <a:latin typeface="Calibri" charset="0"/>
                      <a:cs typeface="Calibri" charset="0"/>
                      <a:sym typeface="Calibri" charset="0"/>
                    </a:rPr>
                    <a:t>J-</a:t>
                  </a:r>
                  <a:r>
                    <a:rPr lang="en-US" sz="1000" b="1" dirty="0" smtClean="0">
                      <a:solidFill>
                        <a:srgbClr val="00A5D4"/>
                      </a:solidFill>
                      <a:latin typeface="Calibri" charset="0"/>
                      <a:cs typeface="Calibri" charset="0"/>
                      <a:sym typeface="Calibri" charset="0"/>
                    </a:rPr>
                    <a:t>PARC</a:t>
                  </a:r>
                  <a:endParaRPr lang="en-US" dirty="0">
                    <a:solidFill>
                      <a:prstClr val="black"/>
                    </a:solidFill>
                    <a:latin typeface="Calibri"/>
                    <a:cs typeface="Arial" charset="0"/>
                  </a:endParaRPr>
                </a:p>
              </p:txBody>
            </p:sp>
            <p:sp>
              <p:nvSpPr>
                <p:cNvPr id="247" name="AutoShape 105"/>
                <p:cNvSpPr>
                  <a:spLocks/>
                </p:cNvSpPr>
                <p:nvPr/>
              </p:nvSpPr>
              <p:spPr bwMode="auto">
                <a:xfrm>
                  <a:off x="8213464" y="908709"/>
                  <a:ext cx="12223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5780">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248" name="AutoShape 107"/>
                <p:cNvSpPr>
                  <a:spLocks/>
                </p:cNvSpPr>
                <p:nvPr/>
              </p:nvSpPr>
              <p:spPr bwMode="auto">
                <a:xfrm>
                  <a:off x="6130745" y="1157287"/>
                  <a:ext cx="120646"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5780">
                    <a:buClr>
                      <a:srgbClr val="000000"/>
                    </a:buClr>
                    <a:defRPr/>
                  </a:pPr>
                  <a:endParaRPr lang="en-US" sz="3600">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249" name="AutoShape 108"/>
                <p:cNvSpPr>
                  <a:spLocks/>
                </p:cNvSpPr>
                <p:nvPr/>
              </p:nvSpPr>
              <p:spPr bwMode="auto">
                <a:xfrm>
                  <a:off x="5884675" y="919163"/>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00A5D4"/>
                    </a:buClr>
                    <a:defRPr/>
                  </a:pPr>
                  <a:r>
                    <a:rPr lang="en-US" sz="1000" b="1" dirty="0">
                      <a:solidFill>
                        <a:srgbClr val="00A5D4"/>
                      </a:solidFill>
                      <a:latin typeface="Calibri" charset="0"/>
                      <a:cs typeface="Calibri" charset="0"/>
                      <a:sym typeface="Calibri" charset="0"/>
                    </a:rPr>
                    <a:t>LANSCE</a:t>
                  </a:r>
                  <a:endParaRPr lang="en-US" dirty="0">
                    <a:solidFill>
                      <a:prstClr val="black"/>
                    </a:solidFill>
                    <a:latin typeface="Calibri"/>
                    <a:cs typeface="Arial" charset="0"/>
                  </a:endParaRPr>
                </a:p>
              </p:txBody>
            </p:sp>
            <p:sp>
              <p:nvSpPr>
                <p:cNvPr id="250" name="AutoShape 109"/>
                <p:cNvSpPr>
                  <a:spLocks/>
                </p:cNvSpPr>
                <p:nvPr/>
              </p:nvSpPr>
              <p:spPr bwMode="auto">
                <a:xfrm>
                  <a:off x="8003387" y="1314210"/>
                  <a:ext cx="91017" cy="1005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251" name="AutoShape 110"/>
                <p:cNvSpPr>
                  <a:spLocks/>
                </p:cNvSpPr>
                <p:nvPr/>
              </p:nvSpPr>
              <p:spPr bwMode="auto">
                <a:xfrm>
                  <a:off x="8080006" y="1394991"/>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a:solidFill>
                        <a:srgbClr val="FF9100"/>
                      </a:solidFill>
                      <a:latin typeface="Calibri" charset="0"/>
                      <a:cs typeface="Calibri" charset="0"/>
                      <a:sym typeface="Calibri" charset="0"/>
                    </a:rPr>
                    <a:t>OPAL</a:t>
                  </a:r>
                  <a:endParaRPr lang="en-US" b="1" dirty="0">
                    <a:solidFill>
                      <a:prstClr val="black"/>
                    </a:solidFill>
                    <a:latin typeface="Calibri"/>
                    <a:cs typeface="Arial" charset="0"/>
                  </a:endParaRPr>
                </a:p>
              </p:txBody>
            </p:sp>
            <p:sp>
              <p:nvSpPr>
                <p:cNvPr id="252" name="AutoShape 111"/>
                <p:cNvSpPr>
                  <a:spLocks/>
                </p:cNvSpPr>
                <p:nvPr/>
              </p:nvSpPr>
              <p:spPr bwMode="auto">
                <a:xfrm>
                  <a:off x="9199182" y="1104788"/>
                  <a:ext cx="96834" cy="984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19050"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253" name="AutoShape 112"/>
                <p:cNvSpPr>
                  <a:spLocks/>
                </p:cNvSpPr>
                <p:nvPr/>
              </p:nvSpPr>
              <p:spPr bwMode="auto">
                <a:xfrm>
                  <a:off x="9120450" y="1204007"/>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a:solidFill>
                        <a:srgbClr val="FF9100"/>
                      </a:solidFill>
                      <a:latin typeface="Calibri" charset="0"/>
                      <a:cs typeface="Calibri" charset="0"/>
                      <a:sym typeface="Calibri" charset="0"/>
                    </a:rPr>
                    <a:t>PIK</a:t>
                  </a:r>
                  <a:endParaRPr lang="en-US" b="1" dirty="0">
                    <a:solidFill>
                      <a:prstClr val="black"/>
                    </a:solidFill>
                    <a:latin typeface="Calibri"/>
                    <a:cs typeface="Arial" charset="0"/>
                  </a:endParaRPr>
                </a:p>
              </p:txBody>
            </p:sp>
          </p:grpSp>
          <p:sp>
            <p:nvSpPr>
              <p:cNvPr id="167" name="AutoShape 8"/>
              <p:cNvSpPr>
                <a:spLocks/>
              </p:cNvSpPr>
              <p:nvPr/>
            </p:nvSpPr>
            <p:spPr bwMode="auto">
              <a:xfrm>
                <a:off x="1168780" y="6012151"/>
                <a:ext cx="96753" cy="108585"/>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411480">
                  <a:defRPr/>
                </a:pPr>
                <a:endParaRPr lang="en-US" sz="1100">
                  <a:solidFill>
                    <a:prstClr val="white"/>
                  </a:solidFill>
                  <a:latin typeface="Helvetica" charset="0"/>
                  <a:cs typeface="Helvetica" charset="0"/>
                  <a:sym typeface="Helvetica" charset="0"/>
                </a:endParaRPr>
              </a:p>
            </p:txBody>
          </p:sp>
          <p:sp>
            <p:nvSpPr>
              <p:cNvPr id="168" name="Line 18"/>
              <p:cNvSpPr>
                <a:spLocks noChangeShapeType="1"/>
              </p:cNvSpPr>
              <p:nvPr/>
            </p:nvSpPr>
            <p:spPr bwMode="auto">
              <a:xfrm>
                <a:off x="8458774" y="6305245"/>
                <a:ext cx="0" cy="82868"/>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grpSp>
        <p:sp>
          <p:nvSpPr>
            <p:cNvPr id="122" name="AutoShape 16"/>
            <p:cNvSpPr>
              <a:spLocks/>
            </p:cNvSpPr>
            <p:nvPr/>
          </p:nvSpPr>
          <p:spPr bwMode="auto">
            <a:xfrm>
              <a:off x="9500082" y="6182333"/>
              <a:ext cx="650146" cy="1995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929292"/>
                </a:buClr>
                <a:defRPr/>
              </a:pPr>
              <a:r>
                <a:rPr lang="en-US" sz="1300" b="1" dirty="0" smtClean="0">
                  <a:solidFill>
                    <a:srgbClr val="000000"/>
                  </a:solidFill>
                  <a:latin typeface="Calibri" charset="0"/>
                  <a:cs typeface="Calibri" charset="0"/>
                  <a:sym typeface="Calibri" charset="0"/>
                </a:rPr>
                <a:t>2030</a:t>
              </a:r>
              <a:endParaRPr lang="en-US" sz="1300" dirty="0">
                <a:solidFill>
                  <a:srgbClr val="000000"/>
                </a:solidFill>
                <a:latin typeface="Calibri"/>
                <a:cs typeface="Arial" charset="0"/>
              </a:endParaRPr>
            </a:p>
          </p:txBody>
        </p:sp>
        <p:sp>
          <p:nvSpPr>
            <p:cNvPr id="123" name="AutoShape 109"/>
            <p:cNvSpPr>
              <a:spLocks/>
            </p:cNvSpPr>
            <p:nvPr/>
          </p:nvSpPr>
          <p:spPr bwMode="auto">
            <a:xfrm>
              <a:off x="7851183" y="3417785"/>
              <a:ext cx="89726" cy="8357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24" name="AutoShape 110"/>
            <p:cNvSpPr>
              <a:spLocks/>
            </p:cNvSpPr>
            <p:nvPr/>
          </p:nvSpPr>
          <p:spPr bwMode="auto">
            <a:xfrm>
              <a:off x="7958917" y="3425866"/>
              <a:ext cx="650146" cy="1883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smtClean="0">
                  <a:solidFill>
                    <a:srgbClr val="FF9100"/>
                  </a:solidFill>
                  <a:latin typeface="Calibri" charset="0"/>
                  <a:cs typeface="Calibri" charset="0"/>
                  <a:sym typeface="Calibri" charset="0"/>
                </a:rPr>
                <a:t>CARR</a:t>
              </a:r>
              <a:endParaRPr lang="en-US" b="1" dirty="0">
                <a:solidFill>
                  <a:prstClr val="black"/>
                </a:solidFill>
                <a:latin typeface="Calibri"/>
                <a:cs typeface="Arial" charset="0"/>
              </a:endParaRPr>
            </a:p>
          </p:txBody>
        </p:sp>
        <p:sp>
          <p:nvSpPr>
            <p:cNvPr id="125" name="AutoShape 103"/>
            <p:cNvSpPr>
              <a:spLocks/>
            </p:cNvSpPr>
            <p:nvPr/>
          </p:nvSpPr>
          <p:spPr bwMode="auto">
            <a:xfrm>
              <a:off x="8622736" y="3220829"/>
              <a:ext cx="111789" cy="835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w="19050" cap="flat" cmpd="sng">
              <a:solidFill>
                <a:srgbClr val="19A6D4"/>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5780">
                <a:buClr>
                  <a:srgbClr val="000000"/>
                </a:buClr>
                <a:defRPr/>
              </a:pPr>
              <a:endParaRPr lang="en-US" sz="3600">
                <a:solidFill>
                  <a:srgbClr val="FFFFFF"/>
                </a:solidFill>
                <a:effectLst>
                  <a:outerShdw blurRad="38100" dist="38100" dir="2700000" algn="tl">
                    <a:srgbClr val="DDDDDD"/>
                  </a:outerShdw>
                </a:effectLst>
                <a:latin typeface="Calibri" charset="0"/>
                <a:cs typeface="Calibri" charset="0"/>
                <a:sym typeface="Calibri" charset="0"/>
              </a:endParaRPr>
            </a:p>
          </p:txBody>
        </p:sp>
        <p:sp>
          <p:nvSpPr>
            <p:cNvPr id="126" name="AutoShape 106"/>
            <p:cNvSpPr>
              <a:spLocks/>
            </p:cNvSpPr>
            <p:nvPr/>
          </p:nvSpPr>
          <p:spPr bwMode="auto">
            <a:xfrm>
              <a:off x="8528811" y="3045574"/>
              <a:ext cx="929620" cy="1509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00A5D4"/>
                </a:buClr>
                <a:defRPr/>
              </a:pPr>
              <a:r>
                <a:rPr lang="en-US" sz="1000" b="1" dirty="0" smtClean="0">
                  <a:solidFill>
                    <a:srgbClr val="00A5D4"/>
                  </a:solidFill>
                  <a:latin typeface="Calibri" charset="0"/>
                  <a:cs typeface="Calibri" charset="0"/>
                  <a:sym typeface="Calibri" charset="0"/>
                </a:rPr>
                <a:t>CSNS</a:t>
              </a:r>
              <a:endParaRPr lang="en-US" dirty="0">
                <a:solidFill>
                  <a:prstClr val="black"/>
                </a:solidFill>
                <a:latin typeface="Calibri"/>
                <a:cs typeface="Arial" charset="0"/>
              </a:endParaRPr>
            </a:p>
          </p:txBody>
        </p:sp>
        <p:sp>
          <p:nvSpPr>
            <p:cNvPr id="127" name="AutoShape 94"/>
            <p:cNvSpPr>
              <a:spLocks/>
            </p:cNvSpPr>
            <p:nvPr/>
          </p:nvSpPr>
          <p:spPr bwMode="auto">
            <a:xfrm>
              <a:off x="5842529" y="3548071"/>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28" name="AutoShape 95"/>
            <p:cNvSpPr>
              <a:spLocks/>
            </p:cNvSpPr>
            <p:nvPr/>
          </p:nvSpPr>
          <p:spPr bwMode="auto">
            <a:xfrm>
              <a:off x="5840145" y="3418242"/>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err="1" smtClean="0">
                  <a:solidFill>
                    <a:srgbClr val="FF9100"/>
                  </a:solidFill>
                  <a:latin typeface="Calibri" charset="0"/>
                  <a:cs typeface="Calibri" charset="0"/>
                  <a:sym typeface="Calibri" charset="0"/>
                </a:rPr>
                <a:t>Dhruva</a:t>
              </a:r>
              <a:endParaRPr lang="en-US" b="1" dirty="0">
                <a:solidFill>
                  <a:prstClr val="black"/>
                </a:solidFill>
                <a:latin typeface="Calibri"/>
                <a:cs typeface="Arial" charset="0"/>
              </a:endParaRPr>
            </a:p>
          </p:txBody>
        </p:sp>
        <p:sp>
          <p:nvSpPr>
            <p:cNvPr id="129" name="AutoShape 58"/>
            <p:cNvSpPr>
              <a:spLocks/>
            </p:cNvSpPr>
            <p:nvPr/>
          </p:nvSpPr>
          <p:spPr bwMode="auto">
            <a:xfrm>
              <a:off x="5615926" y="3668507"/>
              <a:ext cx="650146" cy="256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00A5D4"/>
                </a:buClr>
                <a:defRPr/>
              </a:pPr>
              <a:r>
                <a:rPr lang="en-US" sz="1000" b="1" dirty="0" smtClean="0">
                  <a:solidFill>
                    <a:srgbClr val="F79646"/>
                  </a:solidFill>
                  <a:latin typeface="Calibri" charset="0"/>
                  <a:cs typeface="Calibri" charset="0"/>
                  <a:sym typeface="Calibri" charset="0"/>
                </a:rPr>
                <a:t>IBR-II</a:t>
              </a:r>
              <a:endParaRPr lang="en-US" dirty="0">
                <a:solidFill>
                  <a:srgbClr val="F79646"/>
                </a:solidFill>
                <a:latin typeface="Calibri"/>
                <a:cs typeface="Arial" charset="0"/>
              </a:endParaRPr>
            </a:p>
          </p:txBody>
        </p:sp>
        <p:sp>
          <p:nvSpPr>
            <p:cNvPr id="130" name="AutoShape 71"/>
            <p:cNvSpPr>
              <a:spLocks/>
            </p:cNvSpPr>
            <p:nvPr/>
          </p:nvSpPr>
          <p:spPr bwMode="auto">
            <a:xfrm>
              <a:off x="4261940" y="3468676"/>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31" name="AutoShape 60"/>
            <p:cNvSpPr>
              <a:spLocks/>
            </p:cNvSpPr>
            <p:nvPr/>
          </p:nvSpPr>
          <p:spPr bwMode="auto">
            <a:xfrm>
              <a:off x="4178714" y="3433379"/>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719" algn="ctr" defTabSz="525780">
                <a:buClr>
                  <a:srgbClr val="FF9100"/>
                </a:buClr>
                <a:defRPr/>
              </a:pPr>
              <a:r>
                <a:rPr lang="en-US" sz="1000" b="1" dirty="0" smtClean="0">
                  <a:solidFill>
                    <a:srgbClr val="FF9100"/>
                  </a:solidFill>
                  <a:latin typeface="Calibri" charset="0"/>
                  <a:cs typeface="Calibri" charset="0"/>
                  <a:sym typeface="Calibri" charset="0"/>
                </a:rPr>
                <a:t>NIST</a:t>
              </a:r>
              <a:endParaRPr lang="en-US" dirty="0">
                <a:solidFill>
                  <a:prstClr val="black"/>
                </a:solidFill>
                <a:latin typeface="Calibri"/>
                <a:cs typeface="Arial" charset="0"/>
              </a:endParaRPr>
            </a:p>
          </p:txBody>
        </p:sp>
        <p:sp>
          <p:nvSpPr>
            <p:cNvPr id="132" name="AutoShape 94"/>
            <p:cNvSpPr>
              <a:spLocks/>
            </p:cNvSpPr>
            <p:nvPr/>
          </p:nvSpPr>
          <p:spPr bwMode="auto">
            <a:xfrm>
              <a:off x="5962527" y="3597679"/>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33" name="AutoShape 95"/>
            <p:cNvSpPr>
              <a:spLocks/>
            </p:cNvSpPr>
            <p:nvPr/>
          </p:nvSpPr>
          <p:spPr bwMode="auto">
            <a:xfrm>
              <a:off x="5909588" y="3663138"/>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smtClean="0">
                  <a:solidFill>
                    <a:srgbClr val="FF9100"/>
                  </a:solidFill>
                  <a:latin typeface="Calibri" charset="0"/>
                  <a:cs typeface="Calibri" charset="0"/>
                  <a:sym typeface="Calibri" charset="0"/>
                </a:rPr>
                <a:t>RSG</a:t>
              </a:r>
              <a:endParaRPr lang="en-US" b="1" dirty="0">
                <a:solidFill>
                  <a:prstClr val="black"/>
                </a:solidFill>
                <a:latin typeface="Calibri"/>
                <a:cs typeface="Arial" charset="0"/>
              </a:endParaRPr>
            </a:p>
          </p:txBody>
        </p:sp>
        <p:sp>
          <p:nvSpPr>
            <p:cNvPr id="134" name="AutoShape 70"/>
            <p:cNvSpPr>
              <a:spLocks/>
            </p:cNvSpPr>
            <p:nvPr/>
          </p:nvSpPr>
          <p:spPr bwMode="auto">
            <a:xfrm>
              <a:off x="3351735" y="3528372"/>
              <a:ext cx="91197"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35" name="AutoShape 77"/>
            <p:cNvSpPr>
              <a:spLocks/>
            </p:cNvSpPr>
            <p:nvPr/>
          </p:nvSpPr>
          <p:spPr bwMode="auto">
            <a:xfrm>
              <a:off x="3156362" y="3615693"/>
              <a:ext cx="650146" cy="17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smtClean="0">
                  <a:solidFill>
                    <a:srgbClr val="FF9100"/>
                  </a:solidFill>
                  <a:latin typeface="Calibri" charset="0"/>
                  <a:cs typeface="Calibri" charset="0"/>
                  <a:sym typeface="Calibri" charset="0"/>
                </a:rPr>
                <a:t>LVR</a:t>
              </a:r>
              <a:endParaRPr lang="en-US" b="1" dirty="0">
                <a:solidFill>
                  <a:prstClr val="black"/>
                </a:solidFill>
                <a:latin typeface="Calibri"/>
                <a:cs typeface="Arial" charset="0"/>
              </a:endParaRPr>
            </a:p>
          </p:txBody>
        </p:sp>
        <p:sp>
          <p:nvSpPr>
            <p:cNvPr id="136" name="AutoShape 95"/>
            <p:cNvSpPr>
              <a:spLocks/>
            </p:cNvSpPr>
            <p:nvPr/>
          </p:nvSpPr>
          <p:spPr bwMode="auto">
            <a:xfrm>
              <a:off x="6150481" y="3585049"/>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smtClean="0">
                  <a:solidFill>
                    <a:srgbClr val="FF9100"/>
                  </a:solidFill>
                  <a:latin typeface="Calibri" charset="0"/>
                  <a:cs typeface="Calibri" charset="0"/>
                  <a:sym typeface="Calibri" charset="0"/>
                </a:rPr>
                <a:t>JRR-3</a:t>
              </a:r>
              <a:endParaRPr lang="en-US" b="1" dirty="0">
                <a:solidFill>
                  <a:prstClr val="black"/>
                </a:solidFill>
                <a:latin typeface="Calibri"/>
                <a:cs typeface="Arial" charset="0"/>
              </a:endParaRPr>
            </a:p>
          </p:txBody>
        </p:sp>
        <p:sp>
          <p:nvSpPr>
            <p:cNvPr id="137" name="AutoShape 109"/>
            <p:cNvSpPr>
              <a:spLocks/>
            </p:cNvSpPr>
            <p:nvPr/>
          </p:nvSpPr>
          <p:spPr bwMode="auto">
            <a:xfrm flipH="1">
              <a:off x="6251794" y="3495581"/>
              <a:ext cx="108680" cy="10319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38" name="AutoShape 73"/>
            <p:cNvSpPr>
              <a:spLocks/>
            </p:cNvSpPr>
            <p:nvPr/>
          </p:nvSpPr>
          <p:spPr bwMode="auto">
            <a:xfrm>
              <a:off x="7561337" y="5198263"/>
              <a:ext cx="2267413"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500" dirty="0" smtClean="0">
                  <a:solidFill>
                    <a:srgbClr val="15A7D9"/>
                  </a:solidFill>
                  <a:latin typeface="Calibri" charset="0"/>
                  <a:cs typeface="Calibri" charset="0"/>
                  <a:sym typeface="Calibri" charset="0"/>
                </a:rPr>
                <a:t>Particle steady state</a:t>
              </a:r>
              <a:endParaRPr lang="en-US" dirty="0">
                <a:solidFill>
                  <a:srgbClr val="15A7D9"/>
                </a:solidFill>
                <a:latin typeface="Calibri"/>
                <a:cs typeface="Arial" charset="0"/>
              </a:endParaRPr>
            </a:p>
          </p:txBody>
        </p:sp>
        <p:sp>
          <p:nvSpPr>
            <p:cNvPr id="139" name="AutoShape 48"/>
            <p:cNvSpPr>
              <a:spLocks/>
            </p:cNvSpPr>
            <p:nvPr/>
          </p:nvSpPr>
          <p:spPr bwMode="auto">
            <a:xfrm>
              <a:off x="7561337" y="5426062"/>
              <a:ext cx="282103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00A5D4"/>
                </a:buClr>
                <a:defRPr/>
              </a:pPr>
              <a:r>
                <a:rPr lang="en-US" sz="1500" dirty="0" smtClean="0">
                  <a:solidFill>
                    <a:srgbClr val="FB901F"/>
                  </a:solidFill>
                  <a:latin typeface="Calibri" charset="0"/>
                  <a:cs typeface="Calibri" charset="0"/>
                  <a:sym typeface="Calibri" charset="0"/>
                </a:rPr>
                <a:t>Pulsed reactor</a:t>
              </a:r>
              <a:endParaRPr lang="en-US" dirty="0">
                <a:solidFill>
                  <a:srgbClr val="FB901F"/>
                </a:solidFill>
                <a:latin typeface="Calibri"/>
                <a:cs typeface="Arial" charset="0"/>
              </a:endParaRPr>
            </a:p>
          </p:txBody>
        </p:sp>
        <p:sp>
          <p:nvSpPr>
            <p:cNvPr id="140" name="AutoShape 110"/>
            <p:cNvSpPr>
              <a:spLocks/>
            </p:cNvSpPr>
            <p:nvPr/>
          </p:nvSpPr>
          <p:spPr bwMode="auto">
            <a:xfrm>
              <a:off x="6693731" y="3265334"/>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smtClean="0">
                  <a:solidFill>
                    <a:srgbClr val="FF9100"/>
                  </a:solidFill>
                  <a:latin typeface="Calibri" charset="0"/>
                  <a:cs typeface="Calibri" charset="0"/>
                  <a:sym typeface="Calibri" charset="0"/>
                </a:rPr>
                <a:t>HANARO</a:t>
              </a:r>
              <a:endParaRPr lang="en-US" b="1" dirty="0">
                <a:solidFill>
                  <a:prstClr val="black"/>
                </a:solidFill>
                <a:latin typeface="Calibri"/>
                <a:cs typeface="Arial" charset="0"/>
              </a:endParaRPr>
            </a:p>
          </p:txBody>
        </p:sp>
        <p:sp>
          <p:nvSpPr>
            <p:cNvPr id="141" name="AutoShape 93"/>
            <p:cNvSpPr>
              <a:spLocks/>
            </p:cNvSpPr>
            <p:nvPr/>
          </p:nvSpPr>
          <p:spPr bwMode="auto">
            <a:xfrm>
              <a:off x="6677394" y="3454408"/>
              <a:ext cx="94021" cy="8309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42" name="AutoShape 77"/>
            <p:cNvSpPr>
              <a:spLocks/>
            </p:cNvSpPr>
            <p:nvPr/>
          </p:nvSpPr>
          <p:spPr bwMode="auto">
            <a:xfrm>
              <a:off x="3313404" y="3237277"/>
              <a:ext cx="650146" cy="17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smtClean="0">
                  <a:solidFill>
                    <a:srgbClr val="FF9100"/>
                  </a:solidFill>
                  <a:latin typeface="Calibri" charset="0"/>
                  <a:cs typeface="Calibri" charset="0"/>
                  <a:sym typeface="Calibri" charset="0"/>
                </a:rPr>
                <a:t>HIFAR</a:t>
              </a:r>
              <a:endParaRPr lang="en-US" b="1" dirty="0">
                <a:solidFill>
                  <a:prstClr val="black"/>
                </a:solidFill>
                <a:latin typeface="Calibri"/>
                <a:cs typeface="Arial" charset="0"/>
              </a:endParaRPr>
            </a:p>
          </p:txBody>
        </p:sp>
        <p:sp>
          <p:nvSpPr>
            <p:cNvPr id="143" name="AutoShape 70"/>
            <p:cNvSpPr>
              <a:spLocks/>
            </p:cNvSpPr>
            <p:nvPr/>
          </p:nvSpPr>
          <p:spPr bwMode="auto">
            <a:xfrm>
              <a:off x="3397333" y="3468676"/>
              <a:ext cx="91197"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44" name="AutoShape 60"/>
            <p:cNvSpPr>
              <a:spLocks/>
            </p:cNvSpPr>
            <p:nvPr/>
          </p:nvSpPr>
          <p:spPr bwMode="auto">
            <a:xfrm>
              <a:off x="4044330" y="3574874"/>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719" algn="ctr" defTabSz="525780">
                <a:buClr>
                  <a:srgbClr val="FF9100"/>
                </a:buClr>
                <a:defRPr/>
              </a:pPr>
              <a:r>
                <a:rPr lang="en-US" sz="1000" b="1" dirty="0" smtClean="0">
                  <a:solidFill>
                    <a:srgbClr val="FF9100"/>
                  </a:solidFill>
                  <a:latin typeface="Calibri" charset="0"/>
                  <a:cs typeface="Calibri" charset="0"/>
                  <a:sym typeface="Calibri" charset="0"/>
                </a:rPr>
                <a:t>SAFARI-1</a:t>
              </a:r>
              <a:endParaRPr lang="en-US" dirty="0">
                <a:solidFill>
                  <a:prstClr val="black"/>
                </a:solidFill>
                <a:latin typeface="Calibri"/>
                <a:cs typeface="Arial" charset="0"/>
              </a:endParaRPr>
            </a:p>
          </p:txBody>
        </p:sp>
        <p:sp>
          <p:nvSpPr>
            <p:cNvPr id="145" name="AutoShape 71"/>
            <p:cNvSpPr>
              <a:spLocks/>
            </p:cNvSpPr>
            <p:nvPr/>
          </p:nvSpPr>
          <p:spPr bwMode="auto">
            <a:xfrm>
              <a:off x="4076810" y="3512238"/>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46" name="AutoShape 110"/>
            <p:cNvSpPr>
              <a:spLocks/>
            </p:cNvSpPr>
            <p:nvPr/>
          </p:nvSpPr>
          <p:spPr bwMode="auto">
            <a:xfrm>
              <a:off x="6270736" y="3270769"/>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smtClean="0">
                  <a:solidFill>
                    <a:srgbClr val="FF9100"/>
                  </a:solidFill>
                  <a:latin typeface="Calibri" charset="0"/>
                  <a:cs typeface="Calibri" charset="0"/>
                  <a:sym typeface="Calibri" charset="0"/>
                </a:rPr>
                <a:t>SALAM</a:t>
              </a:r>
              <a:endParaRPr lang="en-US" b="1" dirty="0">
                <a:solidFill>
                  <a:prstClr val="black"/>
                </a:solidFill>
                <a:latin typeface="Calibri"/>
                <a:cs typeface="Arial" charset="0"/>
              </a:endParaRPr>
            </a:p>
          </p:txBody>
        </p:sp>
        <p:sp>
          <p:nvSpPr>
            <p:cNvPr id="147" name="AutoShape 93"/>
            <p:cNvSpPr>
              <a:spLocks/>
            </p:cNvSpPr>
            <p:nvPr/>
          </p:nvSpPr>
          <p:spPr bwMode="auto">
            <a:xfrm>
              <a:off x="6532376" y="3490499"/>
              <a:ext cx="94021" cy="8309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48" name="AutoShape 110"/>
            <p:cNvSpPr>
              <a:spLocks/>
            </p:cNvSpPr>
            <p:nvPr/>
          </p:nvSpPr>
          <p:spPr bwMode="auto">
            <a:xfrm>
              <a:off x="6795225" y="3573035"/>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000" b="1" dirty="0" smtClean="0">
                  <a:solidFill>
                    <a:srgbClr val="FF9100"/>
                  </a:solidFill>
                  <a:latin typeface="Calibri" charset="0"/>
                  <a:cs typeface="Calibri" charset="0"/>
                  <a:sym typeface="Calibri" charset="0"/>
                </a:rPr>
                <a:t>ETERR-2</a:t>
              </a:r>
              <a:endParaRPr lang="en-US" b="1" dirty="0">
                <a:solidFill>
                  <a:prstClr val="black"/>
                </a:solidFill>
                <a:latin typeface="Calibri"/>
                <a:cs typeface="Arial" charset="0"/>
              </a:endParaRPr>
            </a:p>
          </p:txBody>
        </p:sp>
        <p:sp>
          <p:nvSpPr>
            <p:cNvPr id="149" name="AutoShape 109"/>
            <p:cNvSpPr>
              <a:spLocks/>
            </p:cNvSpPr>
            <p:nvPr/>
          </p:nvSpPr>
          <p:spPr bwMode="auto">
            <a:xfrm>
              <a:off x="6823503" y="3483063"/>
              <a:ext cx="84336" cy="8537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50" name="AutoShape 61"/>
            <p:cNvSpPr>
              <a:spLocks/>
            </p:cNvSpPr>
            <p:nvPr/>
          </p:nvSpPr>
          <p:spPr bwMode="auto">
            <a:xfrm>
              <a:off x="4958199" y="3407131"/>
              <a:ext cx="86785" cy="862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51" name="AutoShape 60"/>
            <p:cNvSpPr>
              <a:spLocks/>
            </p:cNvSpPr>
            <p:nvPr/>
          </p:nvSpPr>
          <p:spPr bwMode="auto">
            <a:xfrm>
              <a:off x="4532776" y="3239463"/>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719" algn="ctr" defTabSz="525780">
                <a:buClr>
                  <a:srgbClr val="FF9100"/>
                </a:buClr>
                <a:defRPr/>
              </a:pPr>
              <a:r>
                <a:rPr lang="en-US" sz="1000" b="1" dirty="0" smtClean="0">
                  <a:solidFill>
                    <a:srgbClr val="FF9100"/>
                  </a:solidFill>
                  <a:latin typeface="Calibri" charset="0"/>
                  <a:cs typeface="Calibri" charset="0"/>
                  <a:sym typeface="Calibri" charset="0"/>
                </a:rPr>
                <a:t>MARIA</a:t>
              </a:r>
              <a:endParaRPr lang="en-US" dirty="0">
                <a:solidFill>
                  <a:prstClr val="black"/>
                </a:solidFill>
                <a:latin typeface="Calibri"/>
                <a:cs typeface="Arial" charset="0"/>
              </a:endParaRPr>
            </a:p>
          </p:txBody>
        </p:sp>
        <p:sp>
          <p:nvSpPr>
            <p:cNvPr id="152" name="AutoShape 60"/>
            <p:cNvSpPr>
              <a:spLocks/>
            </p:cNvSpPr>
            <p:nvPr/>
          </p:nvSpPr>
          <p:spPr bwMode="auto">
            <a:xfrm>
              <a:off x="3787409" y="3739609"/>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719" algn="ctr" defTabSz="525780">
                <a:buClr>
                  <a:srgbClr val="FF9100"/>
                </a:buClr>
                <a:defRPr/>
              </a:pPr>
              <a:r>
                <a:rPr lang="en-US" sz="1000" b="1" dirty="0" smtClean="0">
                  <a:solidFill>
                    <a:srgbClr val="FF9100"/>
                  </a:solidFill>
                  <a:latin typeface="Calibri" charset="0"/>
                  <a:cs typeface="Calibri" charset="0"/>
                  <a:sym typeface="Calibri" charset="0"/>
                </a:rPr>
                <a:t>HOR</a:t>
              </a:r>
              <a:endParaRPr lang="en-US" dirty="0">
                <a:solidFill>
                  <a:prstClr val="black"/>
                </a:solidFill>
                <a:latin typeface="Calibri"/>
                <a:cs typeface="Arial" charset="0"/>
              </a:endParaRPr>
            </a:p>
          </p:txBody>
        </p:sp>
        <p:sp>
          <p:nvSpPr>
            <p:cNvPr id="153" name="AutoShape 71"/>
            <p:cNvSpPr>
              <a:spLocks/>
            </p:cNvSpPr>
            <p:nvPr/>
          </p:nvSpPr>
          <p:spPr bwMode="auto">
            <a:xfrm>
              <a:off x="3988555" y="3654124"/>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54" name="AutoShape 71"/>
            <p:cNvSpPr>
              <a:spLocks/>
            </p:cNvSpPr>
            <p:nvPr/>
          </p:nvSpPr>
          <p:spPr bwMode="auto">
            <a:xfrm>
              <a:off x="4947785" y="3647691"/>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55" name="AutoShape 60"/>
            <p:cNvSpPr>
              <a:spLocks/>
            </p:cNvSpPr>
            <p:nvPr/>
          </p:nvSpPr>
          <p:spPr bwMode="auto">
            <a:xfrm>
              <a:off x="4462467" y="3674012"/>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719" algn="ctr" defTabSz="525780">
                <a:buClr>
                  <a:srgbClr val="FF9100"/>
                </a:buClr>
                <a:defRPr/>
              </a:pPr>
              <a:r>
                <a:rPr lang="en-US" sz="1000" b="1" dirty="0" smtClean="0">
                  <a:solidFill>
                    <a:srgbClr val="FF9100"/>
                  </a:solidFill>
                  <a:latin typeface="Calibri" charset="0"/>
                  <a:cs typeface="Calibri" charset="0"/>
                  <a:sym typeface="Calibri" charset="0"/>
                </a:rPr>
                <a:t>JEEP II</a:t>
              </a:r>
              <a:endParaRPr lang="en-US" dirty="0">
                <a:solidFill>
                  <a:prstClr val="black"/>
                </a:solidFill>
                <a:latin typeface="Calibri"/>
                <a:cs typeface="Arial" charset="0"/>
              </a:endParaRPr>
            </a:p>
          </p:txBody>
        </p:sp>
        <p:sp>
          <p:nvSpPr>
            <p:cNvPr id="156" name="AutoShape 61"/>
            <p:cNvSpPr>
              <a:spLocks/>
            </p:cNvSpPr>
            <p:nvPr/>
          </p:nvSpPr>
          <p:spPr bwMode="auto">
            <a:xfrm>
              <a:off x="5352095" y="3459223"/>
              <a:ext cx="86785" cy="862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57" name="AutoShape 60"/>
            <p:cNvSpPr>
              <a:spLocks/>
            </p:cNvSpPr>
            <p:nvPr/>
          </p:nvSpPr>
          <p:spPr bwMode="auto">
            <a:xfrm>
              <a:off x="4987695" y="3248468"/>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719" algn="ctr" defTabSz="525780">
                <a:buClr>
                  <a:srgbClr val="FF9100"/>
                </a:buClr>
                <a:defRPr/>
              </a:pPr>
              <a:r>
                <a:rPr lang="en-US" sz="1000" b="1" dirty="0" smtClean="0">
                  <a:solidFill>
                    <a:srgbClr val="FF9100"/>
                  </a:solidFill>
                  <a:latin typeface="Calibri" charset="0"/>
                  <a:cs typeface="Calibri" charset="0"/>
                  <a:sym typeface="Calibri" charset="0"/>
                </a:rPr>
                <a:t>ORPHEE</a:t>
              </a:r>
              <a:endParaRPr lang="en-US" dirty="0">
                <a:solidFill>
                  <a:prstClr val="black"/>
                </a:solidFill>
                <a:latin typeface="Calibri"/>
                <a:cs typeface="Arial" charset="0"/>
              </a:endParaRPr>
            </a:p>
          </p:txBody>
        </p:sp>
        <p:cxnSp>
          <p:nvCxnSpPr>
            <p:cNvPr id="158" name="Straight Connector 157"/>
            <p:cNvCxnSpPr/>
            <p:nvPr/>
          </p:nvCxnSpPr>
          <p:spPr>
            <a:xfrm flipV="1">
              <a:off x="8482054" y="3206530"/>
              <a:ext cx="840699" cy="9769"/>
            </a:xfrm>
            <a:prstGeom prst="line">
              <a:avLst/>
            </a:prstGeom>
            <a:ln w="19050" cmpd="sng">
              <a:solidFill>
                <a:srgbClr val="1E9FD4"/>
              </a:solidFill>
              <a:prstDash val="dash"/>
            </a:ln>
            <a:effectLst/>
          </p:spPr>
          <p:style>
            <a:lnRef idx="2">
              <a:schemeClr val="accent1"/>
            </a:lnRef>
            <a:fillRef idx="0">
              <a:schemeClr val="accent1"/>
            </a:fillRef>
            <a:effectRef idx="1">
              <a:schemeClr val="accent1"/>
            </a:effectRef>
            <a:fontRef idx="minor">
              <a:schemeClr val="tx1"/>
            </a:fontRef>
          </p:style>
        </p:cxnSp>
        <p:sp>
          <p:nvSpPr>
            <p:cNvPr id="159" name="Line 91"/>
            <p:cNvSpPr>
              <a:spLocks noChangeShapeType="1"/>
            </p:cNvSpPr>
            <p:nvPr/>
          </p:nvSpPr>
          <p:spPr bwMode="auto">
            <a:xfrm flipV="1">
              <a:off x="8358830" y="3403926"/>
              <a:ext cx="963923" cy="5494"/>
            </a:xfrm>
            <a:prstGeom prst="line">
              <a:avLst/>
            </a:prstGeom>
            <a:noFill/>
            <a:ln w="19050" cap="flat" cmpd="sng">
              <a:solidFill>
                <a:srgbClr val="FF91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11480">
                <a:defRPr/>
              </a:pPr>
              <a:endParaRPr lang="en-US" sz="1100">
                <a:solidFill>
                  <a:prstClr val="black"/>
                </a:solidFill>
                <a:latin typeface="Helvetica" charset="0"/>
                <a:cs typeface="Helvetica" charset="0"/>
                <a:sym typeface="Helvetica" charset="0"/>
              </a:endParaRPr>
            </a:p>
          </p:txBody>
        </p:sp>
        <p:sp>
          <p:nvSpPr>
            <p:cNvPr id="160" name="AutoShape 73"/>
            <p:cNvSpPr>
              <a:spLocks/>
            </p:cNvSpPr>
            <p:nvPr/>
          </p:nvSpPr>
          <p:spPr bwMode="auto">
            <a:xfrm>
              <a:off x="2064208" y="2675626"/>
              <a:ext cx="257505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FF9100"/>
                </a:buClr>
                <a:defRPr/>
              </a:pPr>
              <a:r>
                <a:rPr lang="en-US" sz="1500" b="1" dirty="0" smtClean="0">
                  <a:solidFill>
                    <a:srgbClr val="FF9100"/>
                  </a:solidFill>
                  <a:latin typeface="Calibri" charset="0"/>
                  <a:cs typeface="Calibri" charset="0"/>
                  <a:sym typeface="Calibri" charset="0"/>
                </a:rPr>
                <a:t>Reactor Sources</a:t>
              </a:r>
              <a:endParaRPr lang="en-US" b="1" dirty="0">
                <a:solidFill>
                  <a:prstClr val="black"/>
                </a:solidFill>
                <a:latin typeface="Calibri"/>
                <a:cs typeface="Arial" charset="0"/>
              </a:endParaRPr>
            </a:p>
          </p:txBody>
        </p:sp>
        <p:sp>
          <p:nvSpPr>
            <p:cNvPr id="161" name="AutoShape 48"/>
            <p:cNvSpPr>
              <a:spLocks/>
            </p:cNvSpPr>
            <p:nvPr/>
          </p:nvSpPr>
          <p:spPr bwMode="auto">
            <a:xfrm>
              <a:off x="5525684" y="2679535"/>
              <a:ext cx="233609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00A5D4"/>
                </a:buClr>
                <a:defRPr/>
              </a:pPr>
              <a:r>
                <a:rPr lang="en-US" sz="1500" b="1" dirty="0" smtClean="0">
                  <a:solidFill>
                    <a:srgbClr val="00A5D4"/>
                  </a:solidFill>
                  <a:latin typeface="Calibri" charset="0"/>
                  <a:cs typeface="Calibri" charset="0"/>
                  <a:sym typeface="Calibri" charset="0"/>
                </a:rPr>
                <a:t>Spallation Sources</a:t>
              </a:r>
              <a:endParaRPr lang="en-US" b="1" dirty="0">
                <a:solidFill>
                  <a:prstClr val="black"/>
                </a:solidFill>
                <a:latin typeface="Calibri"/>
                <a:cs typeface="Arial" charset="0"/>
              </a:endParaRPr>
            </a:p>
          </p:txBody>
        </p:sp>
        <p:sp>
          <p:nvSpPr>
            <p:cNvPr id="162" name="AutoShape 8"/>
            <p:cNvSpPr>
              <a:spLocks/>
            </p:cNvSpPr>
            <p:nvPr/>
          </p:nvSpPr>
          <p:spPr bwMode="auto">
            <a:xfrm>
              <a:off x="6603426" y="3508463"/>
              <a:ext cx="101494" cy="102451"/>
            </a:xfrm>
            <a:prstGeom prst="diamond">
              <a:avLst/>
            </a:prstGeom>
            <a:solidFill>
              <a:srgbClr val="15A7D9"/>
            </a:solidFill>
            <a:ln>
              <a:solidFill>
                <a:srgbClr val="15A7D9"/>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411480">
                <a:defRPr/>
              </a:pPr>
              <a:endParaRPr lang="en-US" sz="1100">
                <a:solidFill>
                  <a:prstClr val="white"/>
                </a:solidFill>
                <a:latin typeface="Helvetica" charset="0"/>
                <a:cs typeface="Helvetica" charset="0"/>
                <a:sym typeface="Helvetica" charset="0"/>
              </a:endParaRPr>
            </a:p>
          </p:txBody>
        </p:sp>
        <p:sp>
          <p:nvSpPr>
            <p:cNvPr id="163" name="AutoShape 8"/>
            <p:cNvSpPr>
              <a:spLocks/>
            </p:cNvSpPr>
            <p:nvPr/>
          </p:nvSpPr>
          <p:spPr bwMode="auto">
            <a:xfrm>
              <a:off x="7357856" y="5276648"/>
              <a:ext cx="101494" cy="102451"/>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411480">
                <a:defRPr/>
              </a:pPr>
              <a:endParaRPr lang="en-US" sz="1100">
                <a:solidFill>
                  <a:prstClr val="white"/>
                </a:solidFill>
                <a:latin typeface="Helvetica" charset="0"/>
                <a:cs typeface="Helvetica" charset="0"/>
                <a:sym typeface="Helvetica" charset="0"/>
              </a:endParaRPr>
            </a:p>
          </p:txBody>
        </p:sp>
        <p:sp>
          <p:nvSpPr>
            <p:cNvPr id="164" name="AutoShape 103"/>
            <p:cNvSpPr>
              <a:spLocks/>
            </p:cNvSpPr>
            <p:nvPr/>
          </p:nvSpPr>
          <p:spPr bwMode="auto">
            <a:xfrm>
              <a:off x="9266858" y="3031460"/>
              <a:ext cx="111789" cy="835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w="19050" cap="flat" cmpd="sng">
              <a:solidFill>
                <a:srgbClr val="19A6D4"/>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525780">
                <a:buClr>
                  <a:srgbClr val="000000"/>
                </a:buClr>
                <a:defRPr/>
              </a:pPr>
              <a:endParaRPr lang="en-US" sz="3600">
                <a:solidFill>
                  <a:srgbClr val="FFFFFF"/>
                </a:solidFill>
                <a:effectLst>
                  <a:outerShdw blurRad="38100" dist="38100" dir="2700000" algn="tl">
                    <a:srgbClr val="DDDDDD"/>
                  </a:outerShdw>
                </a:effectLst>
                <a:latin typeface="Calibri" charset="0"/>
                <a:cs typeface="Calibri" charset="0"/>
                <a:sym typeface="Calibri" charset="0"/>
              </a:endParaRPr>
            </a:p>
          </p:txBody>
        </p:sp>
      </p:grpSp>
      <p:sp>
        <p:nvSpPr>
          <p:cNvPr id="256" name="AutoShape 104"/>
          <p:cNvSpPr>
            <a:spLocks/>
          </p:cNvSpPr>
          <p:nvPr/>
        </p:nvSpPr>
        <p:spPr bwMode="auto">
          <a:xfrm>
            <a:off x="8457516" y="2492115"/>
            <a:ext cx="420822" cy="1509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719" defTabSz="411480">
              <a:buClr>
                <a:srgbClr val="00A5D4"/>
              </a:buClr>
              <a:defRPr/>
            </a:pPr>
            <a:r>
              <a:rPr lang="en-US" sz="1000" b="1" dirty="0" smtClean="0">
                <a:solidFill>
                  <a:srgbClr val="FF0000"/>
                </a:solidFill>
                <a:latin typeface="Calibri" charset="0"/>
                <a:cs typeface="Calibri" charset="0"/>
                <a:sym typeface="Calibri" charset="0"/>
              </a:rPr>
              <a:t>ESS</a:t>
            </a:r>
            <a:endParaRPr lang="en-US" b="1" dirty="0">
              <a:solidFill>
                <a:srgbClr val="FF0000"/>
              </a:solidFill>
              <a:latin typeface="Calibri"/>
              <a:cs typeface="Arial" charset="0"/>
            </a:endParaRPr>
          </a:p>
        </p:txBody>
      </p:sp>
    </p:spTree>
    <p:extLst>
      <p:ext uri="{BB962C8B-B14F-4D97-AF65-F5344CB8AC3E}">
        <p14:creationId xmlns:p14="http://schemas.microsoft.com/office/powerpoint/2010/main" val="19193418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ubrik 7"/>
          <p:cNvSpPr txBox="1">
            <a:spLocks/>
          </p:cNvSpPr>
          <p:nvPr/>
        </p:nvSpPr>
        <p:spPr>
          <a:xfrm>
            <a:off x="607405" y="263944"/>
            <a:ext cx="6586690" cy="1330570"/>
          </a:xfrm>
          <a:prstGeom prst="rect">
            <a:avLst/>
          </a:prstGeom>
        </p:spPr>
        <p:txBody>
          <a:bodyPr vert="horz" lIns="0" tIns="0" rIns="0" bIns="0" rtlCol="0" anchor="ctr">
            <a:noAutofit/>
          </a:bodyPr>
          <a:lstStyle>
            <a:lvl1pPr algn="l" defTabSz="457200" rtl="0" eaLnBrk="1" latinLnBrk="0" hangingPunct="1">
              <a:spcBef>
                <a:spcPct val="0"/>
              </a:spcBef>
              <a:buNone/>
              <a:defRPr sz="2800" kern="1200">
                <a:solidFill>
                  <a:schemeClr val="bg1"/>
                </a:solidFill>
                <a:latin typeface="+mj-lt"/>
                <a:ea typeface="+mj-ea"/>
                <a:cs typeface="+mj-cs"/>
              </a:defRPr>
            </a:lvl1pPr>
          </a:lstStyle>
          <a:p>
            <a:r>
              <a:rPr lang="sv-SE" sz="2954" dirty="0">
                <a:solidFill>
                  <a:prstClr val="white"/>
                </a:solidFill>
                <a:latin typeface="Calibri"/>
              </a:rPr>
              <a:t>N</a:t>
            </a:r>
            <a:r>
              <a:rPr lang="sv-SE" sz="2954" dirty="0">
                <a:solidFill>
                  <a:prstClr val="white"/>
                </a:solidFill>
                <a:latin typeface="Calibri"/>
              </a:rPr>
              <a:t>eutron </a:t>
            </a:r>
            <a:r>
              <a:rPr lang="sv-SE" sz="2954" dirty="0" err="1">
                <a:solidFill>
                  <a:prstClr val="white"/>
                </a:solidFill>
                <a:latin typeface="Calibri"/>
              </a:rPr>
              <a:t>facilities</a:t>
            </a:r>
            <a:endParaRPr lang="sv-SE" sz="2954" dirty="0">
              <a:solidFill>
                <a:prstClr val="white"/>
              </a:solidFill>
              <a:latin typeface="Calibri"/>
            </a:endParaRPr>
          </a:p>
        </p:txBody>
      </p:sp>
      <p:grpSp>
        <p:nvGrpSpPr>
          <p:cNvPr id="133" name="Group 132"/>
          <p:cNvGrpSpPr/>
          <p:nvPr/>
        </p:nvGrpSpPr>
        <p:grpSpPr>
          <a:xfrm>
            <a:off x="1700504" y="2019908"/>
            <a:ext cx="5504301" cy="3829171"/>
            <a:chOff x="1842210" y="1902483"/>
            <a:chExt cx="5962993" cy="4148269"/>
          </a:xfrm>
        </p:grpSpPr>
        <p:sp>
          <p:nvSpPr>
            <p:cNvPr id="50" name="AutoShape 46"/>
            <p:cNvSpPr>
              <a:spLocks/>
            </p:cNvSpPr>
            <p:nvPr/>
          </p:nvSpPr>
          <p:spPr bwMode="auto">
            <a:xfrm>
              <a:off x="4577398" y="4887879"/>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477" b="1" dirty="0">
                  <a:solidFill>
                    <a:srgbClr val="FF0000"/>
                  </a:solidFill>
                  <a:cs typeface="Calibri" charset="0"/>
                  <a:sym typeface="Calibri" charset="0"/>
                </a:rPr>
                <a:t>ISIS</a:t>
              </a:r>
              <a:endParaRPr lang="en-US" sz="1477" dirty="0">
                <a:solidFill>
                  <a:srgbClr val="FF0000"/>
                </a:solidFill>
                <a:cs typeface="Arial" charset="0"/>
              </a:endParaRPr>
            </a:p>
          </p:txBody>
        </p:sp>
        <p:sp>
          <p:nvSpPr>
            <p:cNvPr id="64" name="AutoShape 60"/>
            <p:cNvSpPr>
              <a:spLocks/>
            </p:cNvSpPr>
            <p:nvPr/>
          </p:nvSpPr>
          <p:spPr bwMode="auto">
            <a:xfrm>
              <a:off x="3026301" y="4899506"/>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Lst>
          </p:spPr>
          <p:txBody>
            <a:bodyPr lIns="0" tIns="0" rIns="0" bIns="0"/>
            <a:lstStyle/>
            <a:p>
              <a:pPr marL="32838" algn="ctr" defTabSz="483294">
                <a:buClr>
                  <a:srgbClr val="FF9100"/>
                </a:buClr>
                <a:defRPr/>
              </a:pPr>
              <a:r>
                <a:rPr lang="en-US" sz="1477" b="1" dirty="0">
                  <a:solidFill>
                    <a:srgbClr val="0000FF"/>
                  </a:solidFill>
                  <a:cs typeface="Calibri" charset="0"/>
                  <a:sym typeface="Calibri" charset="0"/>
                </a:rPr>
                <a:t>ILL</a:t>
              </a:r>
              <a:endParaRPr lang="en-US" sz="1477" dirty="0">
                <a:solidFill>
                  <a:srgbClr val="0000FF"/>
                </a:solidFill>
                <a:cs typeface="Arial" charset="0"/>
              </a:endParaRPr>
            </a:p>
          </p:txBody>
        </p:sp>
        <p:grpSp>
          <p:nvGrpSpPr>
            <p:cNvPr id="90" name="Group 86"/>
            <p:cNvGrpSpPr>
              <a:grpSpLocks/>
            </p:cNvGrpSpPr>
            <p:nvPr/>
          </p:nvGrpSpPr>
          <p:grpSpPr bwMode="auto">
            <a:xfrm rot="16200000">
              <a:off x="119971" y="3683466"/>
              <a:ext cx="3688654" cy="244176"/>
              <a:chOff x="711" y="-1"/>
              <a:chExt cx="4343871" cy="263520"/>
            </a:xfrm>
          </p:grpSpPr>
          <p:sp>
            <p:nvSpPr>
              <p:cNvPr id="117" name="AutoShape 87"/>
              <p:cNvSpPr>
                <a:spLocks/>
              </p:cNvSpPr>
              <p:nvPr/>
            </p:nvSpPr>
            <p:spPr bwMode="auto">
              <a:xfrm>
                <a:off x="711" y="0"/>
                <a:ext cx="3725863"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lnTo>
                      <a:pt x="0" y="0"/>
                    </a:lnTo>
                    <a:close/>
                  </a:path>
                </a:pathLst>
              </a:custGeom>
              <a:noFill/>
              <a:ln w="9525" cap="flat" cmpd="sng">
                <a:solidFill>
                  <a:srgbClr val="FFFFFF"/>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169" tIns="35169" rIns="35169" bIns="35169"/>
              <a:lstStyle/>
              <a:p>
                <a:pPr algn="ctr" defTabSz="483294">
                  <a:buClr>
                    <a:srgbClr val="000000"/>
                  </a:buClr>
                  <a:defRPr/>
                </a:pPr>
                <a:endParaRPr lang="en-US" sz="1477">
                  <a:solidFill>
                    <a:srgbClr val="FFFFFF"/>
                  </a:solidFill>
                  <a:effectLst>
                    <a:outerShdw blurRad="38100" dist="38100" dir="2700000" algn="tl">
                      <a:srgbClr val="DDDDDD"/>
                    </a:outerShdw>
                  </a:effectLst>
                  <a:cs typeface="Calibri" charset="0"/>
                  <a:sym typeface="Calibri" charset="0"/>
                </a:endParaRPr>
              </a:p>
            </p:txBody>
          </p:sp>
          <p:sp>
            <p:nvSpPr>
              <p:cNvPr id="118" name="AutoShape 88"/>
              <p:cNvSpPr>
                <a:spLocks/>
              </p:cNvSpPr>
              <p:nvPr/>
            </p:nvSpPr>
            <p:spPr bwMode="auto">
              <a:xfrm>
                <a:off x="712" y="-1"/>
                <a:ext cx="4343870" cy="2635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477" dirty="0">
                    <a:solidFill>
                      <a:srgbClr val="000000"/>
                    </a:solidFill>
                    <a:cs typeface="Calibri" charset="0"/>
                    <a:sym typeface="Calibri" charset="0"/>
                  </a:rPr>
                  <a:t>Effective thermal neutron flux n/cm</a:t>
                </a:r>
                <a:r>
                  <a:rPr lang="en-US" sz="1477" baseline="31000" dirty="0">
                    <a:solidFill>
                      <a:srgbClr val="000000"/>
                    </a:solidFill>
                    <a:cs typeface="Calibri" charset="0"/>
                    <a:sym typeface="Calibri" charset="0"/>
                  </a:rPr>
                  <a:t>2</a:t>
                </a:r>
                <a:r>
                  <a:rPr lang="en-US" sz="1477" dirty="0">
                    <a:solidFill>
                      <a:srgbClr val="000000"/>
                    </a:solidFill>
                    <a:cs typeface="Calibri" charset="0"/>
                    <a:sym typeface="Calibri" charset="0"/>
                  </a:rPr>
                  <a:t>-s</a:t>
                </a:r>
                <a:endParaRPr lang="en-US" sz="1477" dirty="0">
                  <a:solidFill>
                    <a:srgbClr val="000000"/>
                  </a:solidFill>
                  <a:cs typeface="Arial" charset="0"/>
                </a:endParaRPr>
              </a:p>
            </p:txBody>
          </p:sp>
        </p:grpSp>
        <p:sp>
          <p:nvSpPr>
            <p:cNvPr id="94" name="AutoShape 92"/>
            <p:cNvSpPr>
              <a:spLocks/>
            </p:cNvSpPr>
            <p:nvPr/>
          </p:nvSpPr>
          <p:spPr bwMode="auto">
            <a:xfrm>
              <a:off x="5051163" y="4924866"/>
              <a:ext cx="1021421"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477" b="1" dirty="0">
                  <a:solidFill>
                    <a:srgbClr val="0000FF"/>
                  </a:solidFill>
                  <a:cs typeface="Calibri" charset="0"/>
                  <a:sym typeface="Calibri" charset="0"/>
                </a:rPr>
                <a:t>FRM-II</a:t>
              </a:r>
              <a:endParaRPr lang="en-US" sz="1477" b="1" dirty="0">
                <a:solidFill>
                  <a:srgbClr val="0000FF"/>
                </a:solidFill>
                <a:cs typeface="Arial" charset="0"/>
              </a:endParaRPr>
            </a:p>
          </p:txBody>
        </p:sp>
        <p:sp>
          <p:nvSpPr>
            <p:cNvPr id="99" name="AutoShape 97"/>
            <p:cNvSpPr>
              <a:spLocks/>
            </p:cNvSpPr>
            <p:nvPr/>
          </p:nvSpPr>
          <p:spPr bwMode="auto">
            <a:xfrm>
              <a:off x="6072584" y="5010467"/>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477" b="1" dirty="0">
                  <a:solidFill>
                    <a:srgbClr val="FF0000"/>
                  </a:solidFill>
                  <a:cs typeface="Calibri" charset="0"/>
                  <a:sym typeface="Calibri" charset="0"/>
                </a:rPr>
                <a:t>SNS</a:t>
              </a:r>
              <a:endParaRPr lang="en-US" sz="1477" dirty="0">
                <a:solidFill>
                  <a:srgbClr val="FF0000"/>
                </a:solidFill>
                <a:cs typeface="Arial" charset="0"/>
              </a:endParaRPr>
            </a:p>
          </p:txBody>
        </p:sp>
        <p:sp>
          <p:nvSpPr>
            <p:cNvPr id="108" name="AutoShape 104"/>
            <p:cNvSpPr>
              <a:spLocks/>
            </p:cNvSpPr>
            <p:nvPr/>
          </p:nvSpPr>
          <p:spPr bwMode="auto">
            <a:xfrm>
              <a:off x="6137406" y="4578850"/>
              <a:ext cx="929620" cy="1509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477" b="1" dirty="0">
                  <a:solidFill>
                    <a:srgbClr val="FF0000"/>
                  </a:solidFill>
                  <a:cs typeface="Calibri" charset="0"/>
                  <a:sym typeface="Calibri" charset="0"/>
                </a:rPr>
                <a:t>J-PARC</a:t>
              </a:r>
              <a:endParaRPr lang="en-US" sz="1477" dirty="0">
                <a:solidFill>
                  <a:srgbClr val="FF0000"/>
                </a:solidFill>
                <a:cs typeface="Arial" charset="0"/>
              </a:endParaRPr>
            </a:p>
          </p:txBody>
        </p:sp>
        <p:sp>
          <p:nvSpPr>
            <p:cNvPr id="112" name="AutoShape 108"/>
            <p:cNvSpPr>
              <a:spLocks/>
            </p:cNvSpPr>
            <p:nvPr/>
          </p:nvSpPr>
          <p:spPr bwMode="auto">
            <a:xfrm>
              <a:off x="3657100" y="4966049"/>
              <a:ext cx="761773" cy="1566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477" b="1" dirty="0">
                  <a:solidFill>
                    <a:srgbClr val="FF0000"/>
                  </a:solidFill>
                  <a:cs typeface="Calibri" charset="0"/>
                  <a:sym typeface="Calibri" charset="0"/>
                </a:rPr>
                <a:t>LANSCE</a:t>
              </a:r>
              <a:endParaRPr lang="en-US" sz="1477" dirty="0">
                <a:solidFill>
                  <a:srgbClr val="FF0000"/>
                </a:solidFill>
                <a:cs typeface="Arial" charset="0"/>
              </a:endParaRPr>
            </a:p>
          </p:txBody>
        </p:sp>
        <p:sp>
          <p:nvSpPr>
            <p:cNvPr id="139" name="AutoShape 60"/>
            <p:cNvSpPr>
              <a:spLocks/>
            </p:cNvSpPr>
            <p:nvPr/>
          </p:nvSpPr>
          <p:spPr bwMode="auto">
            <a:xfrm>
              <a:off x="2606020" y="4960460"/>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Lst>
          </p:spPr>
          <p:txBody>
            <a:bodyPr lIns="0" tIns="0" rIns="0" bIns="0"/>
            <a:lstStyle/>
            <a:p>
              <a:pPr marL="32838" algn="ctr" defTabSz="483294">
                <a:buClr>
                  <a:srgbClr val="FF9100"/>
                </a:buClr>
                <a:defRPr/>
              </a:pPr>
              <a:r>
                <a:rPr lang="en-US" sz="1477" b="1" dirty="0">
                  <a:solidFill>
                    <a:srgbClr val="0000FF"/>
                  </a:solidFill>
                  <a:cs typeface="Calibri" charset="0"/>
                  <a:sym typeface="Calibri" charset="0"/>
                </a:rPr>
                <a:t>NIST</a:t>
              </a:r>
              <a:endParaRPr lang="en-US" sz="1477" dirty="0">
                <a:solidFill>
                  <a:srgbClr val="0000FF"/>
                </a:solidFill>
                <a:cs typeface="Arial" charset="0"/>
              </a:endParaRPr>
            </a:p>
          </p:txBody>
        </p:sp>
        <p:sp>
          <p:nvSpPr>
            <p:cNvPr id="178" name="AutoShape 88"/>
            <p:cNvSpPr>
              <a:spLocks/>
            </p:cNvSpPr>
            <p:nvPr/>
          </p:nvSpPr>
          <p:spPr bwMode="auto">
            <a:xfrm>
              <a:off x="4828497" y="5669526"/>
              <a:ext cx="1948192" cy="3812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477" dirty="0">
                  <a:solidFill>
                    <a:srgbClr val="000000"/>
                  </a:solidFill>
                  <a:cs typeface="Calibri" charset="0"/>
                  <a:sym typeface="Calibri" charset="0"/>
                </a:rPr>
                <a:t>Year</a:t>
              </a:r>
              <a:endParaRPr lang="en-US" sz="1477" dirty="0">
                <a:solidFill>
                  <a:srgbClr val="000000"/>
                </a:solidFill>
                <a:cs typeface="Arial" charset="0"/>
              </a:endParaRPr>
            </a:p>
          </p:txBody>
        </p:sp>
        <p:sp>
          <p:nvSpPr>
            <p:cNvPr id="156" name="AutoShape 104"/>
            <p:cNvSpPr>
              <a:spLocks/>
            </p:cNvSpPr>
            <p:nvPr/>
          </p:nvSpPr>
          <p:spPr bwMode="auto">
            <a:xfrm>
              <a:off x="6548743" y="2335462"/>
              <a:ext cx="455891" cy="1509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477" b="1" dirty="0">
                  <a:solidFill>
                    <a:srgbClr val="FF0000"/>
                  </a:solidFill>
                  <a:cs typeface="Calibri" charset="0"/>
                  <a:sym typeface="Calibri" charset="0"/>
                </a:rPr>
                <a:t>ESS</a:t>
              </a:r>
              <a:endParaRPr lang="en-US" sz="1477" dirty="0">
                <a:solidFill>
                  <a:srgbClr val="FF0000"/>
                </a:solidFill>
                <a:cs typeface="Arial" charset="0"/>
              </a:endParaRPr>
            </a:p>
          </p:txBody>
        </p:sp>
        <p:graphicFrame>
          <p:nvGraphicFramePr>
            <p:cNvPr id="180" name="Chart 179"/>
            <p:cNvGraphicFramePr>
              <a:graphicFrameLocks/>
            </p:cNvGraphicFramePr>
            <p:nvPr>
              <p:extLst/>
            </p:nvPr>
          </p:nvGraphicFramePr>
          <p:xfrm>
            <a:off x="2145652" y="1902483"/>
            <a:ext cx="5659551" cy="3747406"/>
          </p:xfrm>
          <a:graphic>
            <a:graphicData uri="http://schemas.openxmlformats.org/drawingml/2006/chart">
              <c:chart xmlns:c="http://schemas.openxmlformats.org/drawingml/2006/chart" xmlns:r="http://schemas.openxmlformats.org/officeDocument/2006/relationships" r:id="rId3"/>
            </a:graphicData>
          </a:graphic>
        </p:graphicFrame>
        <p:sp>
          <p:nvSpPr>
            <p:cNvPr id="123" name="TextBox 122"/>
            <p:cNvSpPr txBox="1"/>
            <p:nvPr/>
          </p:nvSpPr>
          <p:spPr>
            <a:xfrm>
              <a:off x="2878019" y="2335462"/>
              <a:ext cx="2416495" cy="592524"/>
            </a:xfrm>
            <a:prstGeom prst="rect">
              <a:avLst/>
            </a:prstGeom>
            <a:solidFill>
              <a:schemeClr val="bg1"/>
            </a:solidFill>
          </p:spPr>
          <p:txBody>
            <a:bodyPr wrap="none" rtlCol="0">
              <a:spAutoFit/>
            </a:bodyPr>
            <a:lstStyle/>
            <a:p>
              <a:r>
                <a:rPr lang="en-US" sz="1477" dirty="0">
                  <a:solidFill>
                    <a:srgbClr val="0000FF"/>
                  </a:solidFill>
                </a:rPr>
                <a:t>Reactor sources</a:t>
              </a:r>
            </a:p>
            <a:p>
              <a:r>
                <a:rPr lang="en-US" sz="1477" dirty="0">
                  <a:solidFill>
                    <a:srgbClr val="FF0000"/>
                  </a:solidFill>
                </a:rPr>
                <a:t>Accelerator-driven sources</a:t>
              </a:r>
              <a:endParaRPr lang="en-US" sz="1477" dirty="0">
                <a:solidFill>
                  <a:srgbClr val="FF0000"/>
                </a:solidFill>
              </a:endParaRPr>
            </a:p>
          </p:txBody>
        </p:sp>
        <p:sp>
          <p:nvSpPr>
            <p:cNvPr id="183" name="AutoShape 104"/>
            <p:cNvSpPr>
              <a:spLocks/>
            </p:cNvSpPr>
            <p:nvPr/>
          </p:nvSpPr>
          <p:spPr bwMode="auto">
            <a:xfrm>
              <a:off x="6722730" y="5002323"/>
              <a:ext cx="687889" cy="286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477" b="1" dirty="0">
                  <a:solidFill>
                    <a:srgbClr val="FF0000"/>
                  </a:solidFill>
                  <a:cs typeface="Calibri" charset="0"/>
                  <a:sym typeface="Calibri" charset="0"/>
                </a:rPr>
                <a:t>CSNS</a:t>
              </a:r>
              <a:endParaRPr lang="en-US" sz="1477" dirty="0">
                <a:solidFill>
                  <a:srgbClr val="FF0000"/>
                </a:solidFill>
                <a:cs typeface="Arial" charset="0"/>
              </a:endParaRPr>
            </a:p>
          </p:txBody>
        </p:sp>
        <p:sp>
          <p:nvSpPr>
            <p:cNvPr id="132" name="Oval 131"/>
            <p:cNvSpPr/>
            <p:nvPr/>
          </p:nvSpPr>
          <p:spPr>
            <a:xfrm>
              <a:off x="6604196" y="4943670"/>
              <a:ext cx="131233" cy="13123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77"/>
            </a:p>
          </p:txBody>
        </p:sp>
      </p:grpSp>
      <p:sp>
        <p:nvSpPr>
          <p:cNvPr id="6" name="Freeform 5"/>
          <p:cNvSpPr/>
          <p:nvPr/>
        </p:nvSpPr>
        <p:spPr>
          <a:xfrm rot="21119190">
            <a:off x="4174324" y="2889472"/>
            <a:ext cx="2533380" cy="2083675"/>
          </a:xfrm>
          <a:custGeom>
            <a:avLst/>
            <a:gdLst>
              <a:gd name="connsiteX0" fmla="*/ 0 w 2106397"/>
              <a:gd name="connsiteY0" fmla="*/ 2013263 h 2059297"/>
              <a:gd name="connsiteX1" fmla="*/ 1393939 w 2106397"/>
              <a:gd name="connsiteY1" fmla="*/ 1796450 h 2059297"/>
              <a:gd name="connsiteX2" fmla="*/ 2106397 w 2106397"/>
              <a:gd name="connsiteY2" fmla="*/ 0 h 2059297"/>
            </a:gdLst>
            <a:ahLst/>
            <a:cxnLst>
              <a:cxn ang="0">
                <a:pos x="connsiteX0" y="connsiteY0"/>
              </a:cxn>
              <a:cxn ang="0">
                <a:pos x="connsiteX1" y="connsiteY1"/>
              </a:cxn>
              <a:cxn ang="0">
                <a:pos x="connsiteX2" y="connsiteY2"/>
              </a:cxn>
            </a:cxnLst>
            <a:rect l="l" t="t" r="r" b="b"/>
            <a:pathLst>
              <a:path w="2106397" h="2059297">
                <a:moveTo>
                  <a:pt x="0" y="2013263"/>
                </a:moveTo>
                <a:cubicBezTo>
                  <a:pt x="521436" y="2072628"/>
                  <a:pt x="1042873" y="2131994"/>
                  <a:pt x="1393939" y="1796450"/>
                </a:cubicBezTo>
                <a:cubicBezTo>
                  <a:pt x="1745005" y="1460906"/>
                  <a:pt x="1925701" y="730453"/>
                  <a:pt x="2106397" y="0"/>
                </a:cubicBezTo>
              </a:path>
            </a:pathLst>
          </a:custGeom>
          <a:ln w="12700" cmpd="sng">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62"/>
          </a:p>
        </p:txBody>
      </p:sp>
    </p:spTree>
    <p:extLst>
      <p:ext uri="{BB962C8B-B14F-4D97-AF65-F5344CB8AC3E}">
        <p14:creationId xmlns:p14="http://schemas.microsoft.com/office/powerpoint/2010/main" val="35302264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Short Pulse Neutron Spallation Sources</a:t>
            </a:r>
          </a:p>
        </p:txBody>
      </p:sp>
      <p:sp>
        <p:nvSpPr>
          <p:cNvPr id="4" name="Slide Number Placeholder 3"/>
          <p:cNvSpPr>
            <a:spLocks noGrp="1"/>
          </p:cNvSpPr>
          <p:nvPr>
            <p:ph type="sldNum" sz="quarter" idx="12"/>
          </p:nvPr>
        </p:nvSpPr>
        <p:spPr/>
        <p:txBody>
          <a:bodyPr/>
          <a:lstStyle/>
          <a:p>
            <a:fld id="{551115BC-487E-4422-894C-CB7CD3E79223}" type="slidenum">
              <a:rPr lang="sv-SE" smtClean="0"/>
              <a:pPr/>
              <a:t>32</a:t>
            </a:fld>
            <a:endParaRPr lang="sv-SE" dirty="0"/>
          </a:p>
        </p:txBody>
      </p:sp>
      <p:sp>
        <p:nvSpPr>
          <p:cNvPr id="5" name="Content Placeholder 2"/>
          <p:cNvSpPr>
            <a:spLocks noGrp="1"/>
          </p:cNvSpPr>
          <p:nvPr>
            <p:ph sz="half" idx="1"/>
          </p:nvPr>
        </p:nvSpPr>
        <p:spPr>
          <a:xfrm>
            <a:off x="0" y="1783357"/>
            <a:ext cx="4716016" cy="4525963"/>
          </a:xfrm>
        </p:spPr>
        <p:txBody>
          <a:bodyPr>
            <a:noAutofit/>
          </a:bodyPr>
          <a:lstStyle/>
          <a:p>
            <a:r>
              <a:rPr lang="en-US" sz="2000" dirty="0" smtClean="0"/>
              <a:t>The neutrons are cooled by a moderator downstream of the target.</a:t>
            </a:r>
          </a:p>
          <a:p>
            <a:endParaRPr lang="en-US" sz="1200" dirty="0" smtClean="0"/>
          </a:p>
          <a:p>
            <a:r>
              <a:rPr lang="en-US" sz="2000" dirty="0" smtClean="0"/>
              <a:t>The time constant of the moderation process is about 100 </a:t>
            </a:r>
            <a:r>
              <a:rPr lang="en-US" sz="2000" dirty="0" err="1" smtClean="0">
                <a:latin typeface="Symbol" pitchFamily="18" charset="2"/>
              </a:rPr>
              <a:t>m</a:t>
            </a:r>
            <a:r>
              <a:rPr lang="en-US" sz="2000" dirty="0" err="1" smtClean="0"/>
              <a:t>s.</a:t>
            </a:r>
            <a:endParaRPr lang="en-US" sz="2000" dirty="0" smtClean="0"/>
          </a:p>
          <a:p>
            <a:endParaRPr lang="en-US" sz="1200" dirty="0" smtClean="0"/>
          </a:p>
          <a:p>
            <a:r>
              <a:rPr lang="en-US" sz="2000" dirty="0" smtClean="0"/>
              <a:t>Proton beam pulses shorter than 100 </a:t>
            </a:r>
            <a:r>
              <a:rPr lang="en-US" sz="2000" dirty="0" err="1">
                <a:latin typeface="Symbol" pitchFamily="18" charset="2"/>
              </a:rPr>
              <a:t>m</a:t>
            </a:r>
            <a:r>
              <a:rPr lang="en-US" sz="2000" dirty="0" err="1" smtClean="0"/>
              <a:t>s</a:t>
            </a:r>
            <a:r>
              <a:rPr lang="en-US" sz="2000" dirty="0" smtClean="0"/>
              <a:t> serve only to stress the metal target and limit the beam power</a:t>
            </a:r>
          </a:p>
          <a:p>
            <a:pPr lvl="1"/>
            <a:r>
              <a:rPr lang="en-US" sz="1600" dirty="0" smtClean="0"/>
              <a:t>Typical short pulse spallation sources have storage ring circumferences ~300 meters which produce 1 </a:t>
            </a:r>
            <a:r>
              <a:rPr lang="en-US" sz="1600" dirty="0" err="1">
                <a:latin typeface="Symbol" pitchFamily="18" charset="2"/>
              </a:rPr>
              <a:t>m</a:t>
            </a:r>
            <a:r>
              <a:rPr lang="en-US" sz="1600" dirty="0" err="1" smtClean="0"/>
              <a:t>s</a:t>
            </a:r>
            <a:r>
              <a:rPr lang="en-US" sz="1600" dirty="0" smtClean="0"/>
              <a:t> beam pulses</a:t>
            </a:r>
          </a:p>
          <a:p>
            <a:pPr lvl="1"/>
            <a:r>
              <a:rPr lang="en-US" sz="1600" dirty="0" smtClean="0"/>
              <a:t>To build a storage ring with a 100 </a:t>
            </a:r>
            <a:r>
              <a:rPr lang="en-US" sz="1600" dirty="0" err="1" smtClean="0">
                <a:latin typeface="Symbol" pitchFamily="18" charset="2"/>
              </a:rPr>
              <a:t>m</a:t>
            </a:r>
            <a:r>
              <a:rPr lang="en-US" sz="1600" dirty="0" err="1" smtClean="0"/>
              <a:t>s</a:t>
            </a:r>
            <a:r>
              <a:rPr lang="en-US" sz="1600" dirty="0" smtClean="0"/>
              <a:t> pulse would require a ring 30 km in circumference</a:t>
            </a:r>
          </a:p>
        </p:txBody>
      </p:sp>
      <p:sp>
        <p:nvSpPr>
          <p:cNvPr id="6" name="Content Placeholder 3"/>
          <p:cNvSpPr txBox="1">
            <a:spLocks/>
          </p:cNvSpPr>
          <p:nvPr/>
        </p:nvSpPr>
        <p:spPr>
          <a:xfrm>
            <a:off x="4572000" y="5229200"/>
            <a:ext cx="4572000" cy="12241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rgbClr val="000000"/>
                </a:solidFill>
                <a:latin typeface="Arial"/>
                <a:ea typeface="+mn-ea"/>
                <a:cs typeface="Arial"/>
              </a:defRPr>
            </a:lvl1pPr>
            <a:lvl2pPr marL="742950" indent="-285750" algn="l" defTabSz="914400" rtl="0" eaLnBrk="1" latinLnBrk="0" hangingPunct="1">
              <a:spcBef>
                <a:spcPct val="20000"/>
              </a:spcBef>
              <a:buFont typeface="Arial" panose="020B0604020202020204" pitchFamily="34" charset="0"/>
              <a:buChar char="–"/>
              <a:defRPr sz="2400" kern="1200" baseline="0">
                <a:solidFill>
                  <a:srgbClr val="000000"/>
                </a:solidFill>
                <a:latin typeface="Arial"/>
                <a:ea typeface="+mn-ea"/>
                <a:cs typeface="Arial"/>
              </a:defRPr>
            </a:lvl2pPr>
            <a:lvl3pPr marL="1143000" indent="-228600" algn="l" defTabSz="914400" rtl="0" eaLnBrk="1" latinLnBrk="0" hangingPunct="1">
              <a:spcBef>
                <a:spcPct val="20000"/>
              </a:spcBef>
              <a:buFont typeface="Arial" panose="020B0604020202020204" pitchFamily="34" charset="0"/>
              <a:buChar char="•"/>
              <a:defRPr sz="2000" kern="1200" baseline="0">
                <a:solidFill>
                  <a:srgbClr val="000000"/>
                </a:solidFill>
                <a:latin typeface="Arial"/>
                <a:ea typeface="+mn-ea"/>
                <a:cs typeface="Arial"/>
              </a:defRPr>
            </a:lvl3pPr>
            <a:lvl4pPr marL="1600200" indent="-228600" algn="l" defTabSz="914400" rtl="0" eaLnBrk="1" latinLnBrk="0" hangingPunct="1">
              <a:spcBef>
                <a:spcPct val="20000"/>
              </a:spcBef>
              <a:buFont typeface="Arial" panose="020B0604020202020204" pitchFamily="34" charset="0"/>
              <a:buChar char="–"/>
              <a:defRPr sz="1800" kern="1200" baseline="0">
                <a:solidFill>
                  <a:srgbClr val="000000"/>
                </a:solidFill>
                <a:latin typeface="Arial"/>
                <a:ea typeface="+mn-ea"/>
                <a:cs typeface="Arial"/>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smtClean="0"/>
              <a:t>The target stress from the short beam pulse places a limit on proton beam power </a:t>
            </a:r>
          </a:p>
          <a:p>
            <a:pPr marL="0" indent="0">
              <a:buNone/>
            </a:pPr>
            <a:r>
              <a:rPr lang="en-US" sz="1800" dirty="0" smtClean="0"/>
              <a:t>and ultimately neutron flux and brightness </a:t>
            </a:r>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1554756"/>
            <a:ext cx="4367572" cy="3170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0414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578917" y="24"/>
            <a:ext cx="6067426" cy="1441531"/>
          </a:xfrm>
        </p:spPr>
        <p:txBody>
          <a:bodyPr/>
          <a:lstStyle/>
          <a:p>
            <a:pPr eaLnBrk="1">
              <a:defRPr/>
            </a:pPr>
            <a:r>
              <a:rPr lang="en-US" dirty="0" smtClean="0"/>
              <a:t>ESS long </a:t>
            </a:r>
            <a:r>
              <a:rPr lang="en-US" dirty="0"/>
              <a:t>p</a:t>
            </a:r>
            <a:r>
              <a:rPr lang="en-US" dirty="0" smtClean="0"/>
              <a:t>ulse </a:t>
            </a:r>
            <a:r>
              <a:rPr lang="en-US" dirty="0"/>
              <a:t>p</a:t>
            </a:r>
            <a:r>
              <a:rPr lang="en-US" dirty="0" smtClean="0"/>
              <a:t>otential</a:t>
            </a:r>
          </a:p>
        </p:txBody>
      </p:sp>
      <p:grpSp>
        <p:nvGrpSpPr>
          <p:cNvPr id="24" name="Group 23"/>
          <p:cNvGrpSpPr/>
          <p:nvPr/>
        </p:nvGrpSpPr>
        <p:grpSpPr>
          <a:xfrm>
            <a:off x="6055390" y="2692154"/>
            <a:ext cx="2841158" cy="1690230"/>
            <a:chOff x="6772374" y="2848998"/>
            <a:chExt cx="3077923" cy="1690230"/>
          </a:xfrm>
        </p:grpSpPr>
        <p:grpSp>
          <p:nvGrpSpPr>
            <p:cNvPr id="4" name="Group 3"/>
            <p:cNvGrpSpPr/>
            <p:nvPr/>
          </p:nvGrpSpPr>
          <p:grpSpPr>
            <a:xfrm>
              <a:off x="7210583" y="3242548"/>
              <a:ext cx="2197884" cy="1296680"/>
              <a:chOff x="7316437" y="2001555"/>
              <a:chExt cx="2197884" cy="1296680"/>
            </a:xfrm>
          </p:grpSpPr>
          <p:grpSp>
            <p:nvGrpSpPr>
              <p:cNvPr id="215" name="Group 214"/>
              <p:cNvGrpSpPr/>
              <p:nvPr/>
            </p:nvGrpSpPr>
            <p:grpSpPr>
              <a:xfrm>
                <a:off x="7316437" y="2001555"/>
                <a:ext cx="2197884" cy="1294273"/>
                <a:chOff x="1266115" y="1496294"/>
                <a:chExt cx="8201858" cy="4935232"/>
              </a:xfrm>
            </p:grpSpPr>
            <p:sp>
              <p:nvSpPr>
                <p:cNvPr id="216" name="AutoShape 2"/>
                <p:cNvSpPr>
                  <a:spLocks/>
                </p:cNvSpPr>
                <p:nvPr/>
              </p:nvSpPr>
              <p:spPr bwMode="auto">
                <a:xfrm>
                  <a:off x="1280052" y="1829935"/>
                  <a:ext cx="7484197" cy="46015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455" y="17233"/>
                      </a:lnTo>
                      <a:lnTo>
                        <a:pt x="810" y="14270"/>
                      </a:lnTo>
                      <a:lnTo>
                        <a:pt x="1240" y="11228"/>
                      </a:lnTo>
                      <a:lnTo>
                        <a:pt x="1671" y="8889"/>
                      </a:lnTo>
                      <a:lnTo>
                        <a:pt x="2203" y="6862"/>
                      </a:lnTo>
                      <a:lnTo>
                        <a:pt x="2709" y="5380"/>
                      </a:lnTo>
                      <a:lnTo>
                        <a:pt x="3291" y="3898"/>
                      </a:lnTo>
                      <a:lnTo>
                        <a:pt x="3773" y="3119"/>
                      </a:lnTo>
                      <a:lnTo>
                        <a:pt x="4431" y="2261"/>
                      </a:lnTo>
                      <a:lnTo>
                        <a:pt x="4912" y="1715"/>
                      </a:lnTo>
                      <a:lnTo>
                        <a:pt x="5520" y="1325"/>
                      </a:lnTo>
                      <a:lnTo>
                        <a:pt x="6153" y="935"/>
                      </a:lnTo>
                      <a:lnTo>
                        <a:pt x="7368" y="467"/>
                      </a:lnTo>
                      <a:lnTo>
                        <a:pt x="8457" y="311"/>
                      </a:lnTo>
                      <a:lnTo>
                        <a:pt x="9445" y="233"/>
                      </a:lnTo>
                      <a:lnTo>
                        <a:pt x="10432" y="77"/>
                      </a:lnTo>
                      <a:lnTo>
                        <a:pt x="12382" y="77"/>
                      </a:lnTo>
                      <a:lnTo>
                        <a:pt x="13901" y="0"/>
                      </a:lnTo>
                      <a:lnTo>
                        <a:pt x="14129" y="2573"/>
                      </a:lnTo>
                      <a:lnTo>
                        <a:pt x="14408" y="5380"/>
                      </a:lnTo>
                      <a:lnTo>
                        <a:pt x="14585" y="6862"/>
                      </a:lnTo>
                      <a:lnTo>
                        <a:pt x="14813" y="8655"/>
                      </a:lnTo>
                      <a:lnTo>
                        <a:pt x="15016" y="9981"/>
                      </a:lnTo>
                      <a:lnTo>
                        <a:pt x="15320" y="11618"/>
                      </a:lnTo>
                      <a:lnTo>
                        <a:pt x="15573" y="12944"/>
                      </a:lnTo>
                      <a:lnTo>
                        <a:pt x="15851" y="14114"/>
                      </a:lnTo>
                      <a:lnTo>
                        <a:pt x="16079" y="14971"/>
                      </a:lnTo>
                      <a:lnTo>
                        <a:pt x="16307" y="15673"/>
                      </a:lnTo>
                      <a:lnTo>
                        <a:pt x="16611" y="16531"/>
                      </a:lnTo>
                      <a:lnTo>
                        <a:pt x="16991" y="17389"/>
                      </a:lnTo>
                      <a:lnTo>
                        <a:pt x="17345" y="18090"/>
                      </a:lnTo>
                      <a:lnTo>
                        <a:pt x="17675" y="18636"/>
                      </a:lnTo>
                      <a:lnTo>
                        <a:pt x="18105" y="19182"/>
                      </a:lnTo>
                      <a:lnTo>
                        <a:pt x="18434" y="19572"/>
                      </a:lnTo>
                      <a:lnTo>
                        <a:pt x="18814" y="19884"/>
                      </a:lnTo>
                      <a:lnTo>
                        <a:pt x="19270" y="20274"/>
                      </a:lnTo>
                      <a:lnTo>
                        <a:pt x="19751" y="20664"/>
                      </a:lnTo>
                      <a:lnTo>
                        <a:pt x="20207" y="20898"/>
                      </a:lnTo>
                      <a:lnTo>
                        <a:pt x="20561" y="21054"/>
                      </a:lnTo>
                      <a:lnTo>
                        <a:pt x="21093" y="21288"/>
                      </a:lnTo>
                      <a:lnTo>
                        <a:pt x="21600" y="21366"/>
                      </a:lnTo>
                    </a:path>
                  </a:pathLst>
                </a:custGeom>
                <a:noFill/>
                <a:ln w="25400" cap="flat" cmpd="sng">
                  <a:solidFill>
                    <a:srgbClr val="40A0D5"/>
                  </a:solidFill>
                  <a:prstDash val="solid"/>
                  <a:round/>
                  <a:headEnd/>
                  <a:tailEnd/>
                </a:ln>
                <a:effectLst/>
              </p:spPr>
              <p:txBody>
                <a:bodyPr lIns="0" tIns="0" rIns="0" bIns="0" anchor="ctr"/>
                <a:lstStyle/>
                <a:p>
                  <a:pPr algn="ctr" defTabSz="1170147">
                    <a:defRPr/>
                  </a:pPr>
                  <a:endParaRPr lang="en-US" sz="5200">
                    <a:solidFill>
                      <a:srgbClr val="FFFFFF"/>
                    </a:solidFill>
                    <a:latin typeface="Gill Sans" charset="0"/>
                    <a:cs typeface="Gill Sans" charset="0"/>
                    <a:sym typeface="Gill Sans" charset="0"/>
                  </a:endParaRPr>
                </a:p>
              </p:txBody>
            </p:sp>
            <p:sp>
              <p:nvSpPr>
                <p:cNvPr id="222" name="Line 11"/>
                <p:cNvSpPr>
                  <a:spLocks noChangeShapeType="1"/>
                </p:cNvSpPr>
                <p:nvPr/>
              </p:nvSpPr>
              <p:spPr bwMode="auto">
                <a:xfrm flipV="1">
                  <a:off x="1266115" y="1496294"/>
                  <a:ext cx="13936" cy="4908087"/>
                </a:xfrm>
                <a:prstGeom prst="line">
                  <a:avLst/>
                </a:prstGeom>
                <a:noFill/>
                <a:ln w="1270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sp>
              <p:nvSpPr>
                <p:cNvPr id="241" name="Line 39"/>
                <p:cNvSpPr>
                  <a:spLocks noChangeShapeType="1"/>
                </p:cNvSpPr>
                <p:nvPr/>
              </p:nvSpPr>
              <p:spPr bwMode="auto">
                <a:xfrm>
                  <a:off x="1266115" y="6424976"/>
                  <a:ext cx="8201858" cy="1429"/>
                </a:xfrm>
                <a:prstGeom prst="line">
                  <a:avLst/>
                </a:prstGeom>
                <a:noFill/>
                <a:ln w="1270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grpSp>
          <p:sp>
            <p:nvSpPr>
              <p:cNvPr id="31" name="Trapezoid 30"/>
              <p:cNvSpPr/>
              <p:nvPr/>
            </p:nvSpPr>
            <p:spPr>
              <a:xfrm>
                <a:off x="7971452" y="2098578"/>
                <a:ext cx="782392" cy="1199657"/>
              </a:xfrm>
              <a:prstGeom prst="trapezoid">
                <a:avLst/>
              </a:prstGeom>
              <a:solidFill>
                <a:srgbClr val="40A0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 name="TextBox 1"/>
            <p:cNvSpPr txBox="1"/>
            <p:nvPr/>
          </p:nvSpPr>
          <p:spPr>
            <a:xfrm>
              <a:off x="6772374" y="2848998"/>
              <a:ext cx="3077923" cy="338554"/>
            </a:xfrm>
            <a:prstGeom prst="rect">
              <a:avLst/>
            </a:prstGeom>
            <a:noFill/>
          </p:spPr>
          <p:txBody>
            <a:bodyPr wrap="none" rtlCol="0">
              <a:spAutoFit/>
            </a:bodyPr>
            <a:lstStyle/>
            <a:p>
              <a:r>
                <a:rPr lang="en-US" sz="1600" b="1" dirty="0" smtClean="0">
                  <a:solidFill>
                    <a:prstClr val="black"/>
                  </a:solidFill>
                  <a:latin typeface="Helvetica Light"/>
                  <a:cs typeface="Helvetica Light"/>
                </a:rPr>
                <a:t>Possibilities of pulse shaping</a:t>
              </a:r>
              <a:endParaRPr lang="en-US" sz="1600" b="1" dirty="0">
                <a:solidFill>
                  <a:prstClr val="black"/>
                </a:solidFill>
                <a:latin typeface="Helvetica Light"/>
                <a:cs typeface="Helvetica Light"/>
              </a:endParaRPr>
            </a:p>
          </p:txBody>
        </p:sp>
        <p:sp>
          <p:nvSpPr>
            <p:cNvPr id="5" name="Isosceles Triangle 4"/>
            <p:cNvSpPr/>
            <p:nvPr/>
          </p:nvSpPr>
          <p:spPr>
            <a:xfrm>
              <a:off x="7595598" y="3414394"/>
              <a:ext cx="45719" cy="1122427"/>
            </a:xfrm>
            <a:prstGeom prst="triangle">
              <a:avLst/>
            </a:prstGeom>
            <a:solidFill>
              <a:srgbClr val="44A1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5" name="Group 24"/>
          <p:cNvGrpSpPr/>
          <p:nvPr/>
        </p:nvGrpSpPr>
        <p:grpSpPr>
          <a:xfrm>
            <a:off x="406690" y="1578637"/>
            <a:ext cx="8323051" cy="5239500"/>
            <a:chOff x="186217" y="1175040"/>
            <a:chExt cx="9841399" cy="5669907"/>
          </a:xfrm>
        </p:grpSpPr>
        <p:sp>
          <p:nvSpPr>
            <p:cNvPr id="67" name="Freeform 66"/>
            <p:cNvSpPr/>
            <p:nvPr/>
          </p:nvSpPr>
          <p:spPr>
            <a:xfrm>
              <a:off x="1202725" y="1588728"/>
              <a:ext cx="7528286" cy="4768952"/>
            </a:xfrm>
            <a:custGeom>
              <a:avLst/>
              <a:gdLst>
                <a:gd name="connsiteX0" fmla="*/ 0 w 7528286"/>
                <a:gd name="connsiteY0" fmla="*/ 4331925 h 4341062"/>
                <a:gd name="connsiteX1" fmla="*/ 182725 w 7528286"/>
                <a:gd name="connsiteY1" fmla="*/ 3463968 h 4341062"/>
                <a:gd name="connsiteX2" fmla="*/ 438541 w 7528286"/>
                <a:gd name="connsiteY2" fmla="*/ 2239693 h 4341062"/>
                <a:gd name="connsiteX3" fmla="*/ 977581 w 7528286"/>
                <a:gd name="connsiteY3" fmla="*/ 1106781 h 4341062"/>
                <a:gd name="connsiteX4" fmla="*/ 1507484 w 7528286"/>
                <a:gd name="connsiteY4" fmla="*/ 531188 h 4341062"/>
                <a:gd name="connsiteX5" fmla="*/ 2156160 w 7528286"/>
                <a:gd name="connsiteY5" fmla="*/ 220551 h 4341062"/>
                <a:gd name="connsiteX6" fmla="*/ 2786562 w 7528286"/>
                <a:gd name="connsiteY6" fmla="*/ 92642 h 4341062"/>
                <a:gd name="connsiteX7" fmla="*/ 3736734 w 7528286"/>
                <a:gd name="connsiteY7" fmla="*/ 28687 h 4341062"/>
                <a:gd name="connsiteX8" fmla="*/ 4604680 w 7528286"/>
                <a:gd name="connsiteY8" fmla="*/ 19551 h 4341062"/>
                <a:gd name="connsiteX9" fmla="*/ 4979267 w 7528286"/>
                <a:gd name="connsiteY9" fmla="*/ 19551 h 4341062"/>
                <a:gd name="connsiteX10" fmla="*/ 4997539 w 7528286"/>
                <a:gd name="connsiteY10" fmla="*/ 74369 h 4341062"/>
                <a:gd name="connsiteX11" fmla="*/ 5116311 w 7528286"/>
                <a:gd name="connsiteY11" fmla="*/ 814416 h 4341062"/>
                <a:gd name="connsiteX12" fmla="*/ 5326445 w 7528286"/>
                <a:gd name="connsiteY12" fmla="*/ 1919919 h 4341062"/>
                <a:gd name="connsiteX13" fmla="*/ 5582261 w 7528286"/>
                <a:gd name="connsiteY13" fmla="*/ 2915785 h 4341062"/>
                <a:gd name="connsiteX14" fmla="*/ 5965984 w 7528286"/>
                <a:gd name="connsiteY14" fmla="*/ 3674105 h 4341062"/>
                <a:gd name="connsiteX15" fmla="*/ 6358843 w 7528286"/>
                <a:gd name="connsiteY15" fmla="*/ 4085243 h 4341062"/>
                <a:gd name="connsiteX16" fmla="*/ 6852202 w 7528286"/>
                <a:gd name="connsiteY16" fmla="*/ 4295380 h 4341062"/>
                <a:gd name="connsiteX17" fmla="*/ 7299879 w 7528286"/>
                <a:gd name="connsiteY17" fmla="*/ 4331925 h 4341062"/>
                <a:gd name="connsiteX18" fmla="*/ 7528286 w 7528286"/>
                <a:gd name="connsiteY18" fmla="*/ 4341062 h 4341062"/>
                <a:gd name="connsiteX19" fmla="*/ 0 w 7528286"/>
                <a:gd name="connsiteY19" fmla="*/ 4331925 h 434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8286" h="4341062">
                  <a:moveTo>
                    <a:pt x="0" y="4331925"/>
                  </a:moveTo>
                  <a:cubicBezTo>
                    <a:pt x="54817" y="4072299"/>
                    <a:pt x="109635" y="3812673"/>
                    <a:pt x="182725" y="3463968"/>
                  </a:cubicBezTo>
                  <a:cubicBezTo>
                    <a:pt x="255815" y="3115263"/>
                    <a:pt x="306065" y="2632557"/>
                    <a:pt x="438541" y="2239693"/>
                  </a:cubicBezTo>
                  <a:cubicBezTo>
                    <a:pt x="571017" y="1846829"/>
                    <a:pt x="799424" y="1391532"/>
                    <a:pt x="977581" y="1106781"/>
                  </a:cubicBezTo>
                  <a:cubicBezTo>
                    <a:pt x="1155738" y="822030"/>
                    <a:pt x="1311054" y="678893"/>
                    <a:pt x="1507484" y="531188"/>
                  </a:cubicBezTo>
                  <a:cubicBezTo>
                    <a:pt x="1703914" y="383483"/>
                    <a:pt x="1942980" y="293642"/>
                    <a:pt x="2156160" y="220551"/>
                  </a:cubicBezTo>
                  <a:cubicBezTo>
                    <a:pt x="2369340" y="147460"/>
                    <a:pt x="2523133" y="124619"/>
                    <a:pt x="2786562" y="92642"/>
                  </a:cubicBezTo>
                  <a:cubicBezTo>
                    <a:pt x="3049991" y="60665"/>
                    <a:pt x="3433714" y="40869"/>
                    <a:pt x="3736734" y="28687"/>
                  </a:cubicBezTo>
                  <a:cubicBezTo>
                    <a:pt x="4039754" y="16505"/>
                    <a:pt x="4604680" y="19551"/>
                    <a:pt x="4604680" y="19551"/>
                  </a:cubicBezTo>
                  <a:cubicBezTo>
                    <a:pt x="4811769" y="18028"/>
                    <a:pt x="4913791" y="10415"/>
                    <a:pt x="4979267" y="19551"/>
                  </a:cubicBezTo>
                  <a:cubicBezTo>
                    <a:pt x="5044743" y="28687"/>
                    <a:pt x="4974698" y="-58108"/>
                    <a:pt x="4997539" y="74369"/>
                  </a:cubicBezTo>
                  <a:cubicBezTo>
                    <a:pt x="5020380" y="206846"/>
                    <a:pt x="5061493" y="506824"/>
                    <a:pt x="5116311" y="814416"/>
                  </a:cubicBezTo>
                  <a:cubicBezTo>
                    <a:pt x="5171129" y="1122008"/>
                    <a:pt x="5248787" y="1569691"/>
                    <a:pt x="5326445" y="1919919"/>
                  </a:cubicBezTo>
                  <a:cubicBezTo>
                    <a:pt x="5404103" y="2270147"/>
                    <a:pt x="5475671" y="2623421"/>
                    <a:pt x="5582261" y="2915785"/>
                  </a:cubicBezTo>
                  <a:cubicBezTo>
                    <a:pt x="5688851" y="3208149"/>
                    <a:pt x="5836554" y="3479195"/>
                    <a:pt x="5965984" y="3674105"/>
                  </a:cubicBezTo>
                  <a:cubicBezTo>
                    <a:pt x="6095414" y="3869015"/>
                    <a:pt x="6211140" y="3981697"/>
                    <a:pt x="6358843" y="4085243"/>
                  </a:cubicBezTo>
                  <a:cubicBezTo>
                    <a:pt x="6506546" y="4188789"/>
                    <a:pt x="6695363" y="4254266"/>
                    <a:pt x="6852202" y="4295380"/>
                  </a:cubicBezTo>
                  <a:cubicBezTo>
                    <a:pt x="7009041" y="4336494"/>
                    <a:pt x="7187198" y="4324311"/>
                    <a:pt x="7299879" y="4331925"/>
                  </a:cubicBezTo>
                  <a:cubicBezTo>
                    <a:pt x="7412560" y="4339539"/>
                    <a:pt x="7528286" y="4341062"/>
                    <a:pt x="7528286" y="4341062"/>
                  </a:cubicBezTo>
                  <a:lnTo>
                    <a:pt x="0" y="4331925"/>
                  </a:lnTo>
                  <a:close/>
                </a:path>
              </a:pathLst>
            </a:custGeom>
            <a:solidFill>
              <a:schemeClr val="bg1"/>
            </a:solidFill>
            <a:ln w="38100" cmpd="sng">
              <a:solidFill>
                <a:srgbClr val="15A9E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8" name="Freeform 67"/>
            <p:cNvSpPr/>
            <p:nvPr/>
          </p:nvSpPr>
          <p:spPr>
            <a:xfrm>
              <a:off x="1185019" y="4774826"/>
              <a:ext cx="7528286" cy="1558094"/>
            </a:xfrm>
            <a:custGeom>
              <a:avLst/>
              <a:gdLst>
                <a:gd name="connsiteX0" fmla="*/ 0 w 7528286"/>
                <a:gd name="connsiteY0" fmla="*/ 4331925 h 4341062"/>
                <a:gd name="connsiteX1" fmla="*/ 182725 w 7528286"/>
                <a:gd name="connsiteY1" fmla="*/ 3463968 h 4341062"/>
                <a:gd name="connsiteX2" fmla="*/ 438541 w 7528286"/>
                <a:gd name="connsiteY2" fmla="*/ 2239693 h 4341062"/>
                <a:gd name="connsiteX3" fmla="*/ 977581 w 7528286"/>
                <a:gd name="connsiteY3" fmla="*/ 1106781 h 4341062"/>
                <a:gd name="connsiteX4" fmla="*/ 1507484 w 7528286"/>
                <a:gd name="connsiteY4" fmla="*/ 531188 h 4341062"/>
                <a:gd name="connsiteX5" fmla="*/ 2156160 w 7528286"/>
                <a:gd name="connsiteY5" fmla="*/ 220551 h 4341062"/>
                <a:gd name="connsiteX6" fmla="*/ 2786562 w 7528286"/>
                <a:gd name="connsiteY6" fmla="*/ 92642 h 4341062"/>
                <a:gd name="connsiteX7" fmla="*/ 3736734 w 7528286"/>
                <a:gd name="connsiteY7" fmla="*/ 28687 h 4341062"/>
                <a:gd name="connsiteX8" fmla="*/ 4604680 w 7528286"/>
                <a:gd name="connsiteY8" fmla="*/ 19551 h 4341062"/>
                <a:gd name="connsiteX9" fmla="*/ 4979267 w 7528286"/>
                <a:gd name="connsiteY9" fmla="*/ 19551 h 4341062"/>
                <a:gd name="connsiteX10" fmla="*/ 4997539 w 7528286"/>
                <a:gd name="connsiteY10" fmla="*/ 74369 h 4341062"/>
                <a:gd name="connsiteX11" fmla="*/ 5116311 w 7528286"/>
                <a:gd name="connsiteY11" fmla="*/ 814416 h 4341062"/>
                <a:gd name="connsiteX12" fmla="*/ 5326445 w 7528286"/>
                <a:gd name="connsiteY12" fmla="*/ 1919919 h 4341062"/>
                <a:gd name="connsiteX13" fmla="*/ 5582261 w 7528286"/>
                <a:gd name="connsiteY13" fmla="*/ 2915785 h 4341062"/>
                <a:gd name="connsiteX14" fmla="*/ 5965984 w 7528286"/>
                <a:gd name="connsiteY14" fmla="*/ 3674105 h 4341062"/>
                <a:gd name="connsiteX15" fmla="*/ 6358843 w 7528286"/>
                <a:gd name="connsiteY15" fmla="*/ 4085243 h 4341062"/>
                <a:gd name="connsiteX16" fmla="*/ 6852202 w 7528286"/>
                <a:gd name="connsiteY16" fmla="*/ 4295380 h 4341062"/>
                <a:gd name="connsiteX17" fmla="*/ 7299879 w 7528286"/>
                <a:gd name="connsiteY17" fmla="*/ 4331925 h 4341062"/>
                <a:gd name="connsiteX18" fmla="*/ 7528286 w 7528286"/>
                <a:gd name="connsiteY18" fmla="*/ 4341062 h 4341062"/>
                <a:gd name="connsiteX19" fmla="*/ 0 w 7528286"/>
                <a:gd name="connsiteY19" fmla="*/ 4331925 h 434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8286" h="4341062">
                  <a:moveTo>
                    <a:pt x="0" y="4331925"/>
                  </a:moveTo>
                  <a:cubicBezTo>
                    <a:pt x="54817" y="4072299"/>
                    <a:pt x="109635" y="3812673"/>
                    <a:pt x="182725" y="3463968"/>
                  </a:cubicBezTo>
                  <a:cubicBezTo>
                    <a:pt x="255815" y="3115263"/>
                    <a:pt x="306065" y="2632557"/>
                    <a:pt x="438541" y="2239693"/>
                  </a:cubicBezTo>
                  <a:cubicBezTo>
                    <a:pt x="571017" y="1846829"/>
                    <a:pt x="799424" y="1391532"/>
                    <a:pt x="977581" y="1106781"/>
                  </a:cubicBezTo>
                  <a:cubicBezTo>
                    <a:pt x="1155738" y="822030"/>
                    <a:pt x="1311054" y="678893"/>
                    <a:pt x="1507484" y="531188"/>
                  </a:cubicBezTo>
                  <a:cubicBezTo>
                    <a:pt x="1703914" y="383483"/>
                    <a:pt x="1942980" y="293642"/>
                    <a:pt x="2156160" y="220551"/>
                  </a:cubicBezTo>
                  <a:cubicBezTo>
                    <a:pt x="2369340" y="147460"/>
                    <a:pt x="2523133" y="124619"/>
                    <a:pt x="2786562" y="92642"/>
                  </a:cubicBezTo>
                  <a:cubicBezTo>
                    <a:pt x="3049991" y="60665"/>
                    <a:pt x="3433714" y="40869"/>
                    <a:pt x="3736734" y="28687"/>
                  </a:cubicBezTo>
                  <a:cubicBezTo>
                    <a:pt x="4039754" y="16505"/>
                    <a:pt x="4604680" y="19551"/>
                    <a:pt x="4604680" y="19551"/>
                  </a:cubicBezTo>
                  <a:cubicBezTo>
                    <a:pt x="4811769" y="18028"/>
                    <a:pt x="4913791" y="10415"/>
                    <a:pt x="4979267" y="19551"/>
                  </a:cubicBezTo>
                  <a:cubicBezTo>
                    <a:pt x="5044743" y="28687"/>
                    <a:pt x="4974698" y="-58108"/>
                    <a:pt x="4997539" y="74369"/>
                  </a:cubicBezTo>
                  <a:cubicBezTo>
                    <a:pt x="5020380" y="206846"/>
                    <a:pt x="5061493" y="506824"/>
                    <a:pt x="5116311" y="814416"/>
                  </a:cubicBezTo>
                  <a:cubicBezTo>
                    <a:pt x="5171129" y="1122008"/>
                    <a:pt x="5248787" y="1569691"/>
                    <a:pt x="5326445" y="1919919"/>
                  </a:cubicBezTo>
                  <a:cubicBezTo>
                    <a:pt x="5404103" y="2270147"/>
                    <a:pt x="5475671" y="2623421"/>
                    <a:pt x="5582261" y="2915785"/>
                  </a:cubicBezTo>
                  <a:cubicBezTo>
                    <a:pt x="5688851" y="3208149"/>
                    <a:pt x="5836554" y="3479195"/>
                    <a:pt x="5965984" y="3674105"/>
                  </a:cubicBezTo>
                  <a:cubicBezTo>
                    <a:pt x="6095414" y="3869015"/>
                    <a:pt x="6211140" y="3981697"/>
                    <a:pt x="6358843" y="4085243"/>
                  </a:cubicBezTo>
                  <a:cubicBezTo>
                    <a:pt x="6506546" y="4188789"/>
                    <a:pt x="6695363" y="4254266"/>
                    <a:pt x="6852202" y="4295380"/>
                  </a:cubicBezTo>
                  <a:cubicBezTo>
                    <a:pt x="7009041" y="4336494"/>
                    <a:pt x="7187198" y="4324311"/>
                    <a:pt x="7299879" y="4331925"/>
                  </a:cubicBezTo>
                  <a:cubicBezTo>
                    <a:pt x="7412560" y="4339539"/>
                    <a:pt x="7528286" y="4341062"/>
                    <a:pt x="7528286" y="4341062"/>
                  </a:cubicBezTo>
                  <a:lnTo>
                    <a:pt x="0" y="4331925"/>
                  </a:lnTo>
                  <a:close/>
                </a:path>
              </a:pathLst>
            </a:custGeom>
            <a:solidFill>
              <a:srgbClr val="15A8E4"/>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16" name="Group 15"/>
            <p:cNvGrpSpPr/>
            <p:nvPr/>
          </p:nvGrpSpPr>
          <p:grpSpPr>
            <a:xfrm>
              <a:off x="186217" y="1175040"/>
              <a:ext cx="9841399" cy="5669907"/>
              <a:chOff x="235947" y="972624"/>
              <a:chExt cx="10237138" cy="5869003"/>
            </a:xfrm>
          </p:grpSpPr>
          <p:sp>
            <p:nvSpPr>
              <p:cNvPr id="18441" name="AutoShape 9"/>
              <p:cNvSpPr>
                <a:spLocks/>
              </p:cNvSpPr>
              <p:nvPr/>
            </p:nvSpPr>
            <p:spPr bwMode="auto">
              <a:xfrm>
                <a:off x="8386634" y="6367225"/>
                <a:ext cx="208645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a:solidFill>
                      <a:prstClr val="black"/>
                    </a:solidFill>
                    <a:latin typeface="Helvetica Light" charset="0"/>
                    <a:cs typeface="Helvetica Light" charset="0"/>
                    <a:sym typeface="Helvetica Light" charset="0"/>
                  </a:rPr>
                  <a:t>time (</a:t>
                </a:r>
                <a:r>
                  <a:rPr lang="en-US" sz="2000" dirty="0" err="1">
                    <a:solidFill>
                      <a:prstClr val="black"/>
                    </a:solidFill>
                    <a:latin typeface="Helvetica Light" charset="0"/>
                    <a:cs typeface="Helvetica Light" charset="0"/>
                    <a:sym typeface="Helvetica Light" charset="0"/>
                  </a:rPr>
                  <a:t>ms</a:t>
                </a:r>
                <a:r>
                  <a:rPr lang="en-US" sz="2000" dirty="0">
                    <a:solidFill>
                      <a:prstClr val="black"/>
                    </a:solidFill>
                    <a:latin typeface="Helvetica Light" charset="0"/>
                    <a:cs typeface="Helvetica Light" charset="0"/>
                    <a:sym typeface="Helvetica Light" charset="0"/>
                  </a:rPr>
                  <a:t>)</a:t>
                </a:r>
                <a:endParaRPr lang="en-US" sz="2000" dirty="0">
                  <a:solidFill>
                    <a:prstClr val="black"/>
                  </a:solidFill>
                  <a:latin typeface="Calibri"/>
                  <a:cs typeface="Helvetica" charset="0"/>
                </a:endParaRPr>
              </a:p>
            </p:txBody>
          </p:sp>
          <p:grpSp>
            <p:nvGrpSpPr>
              <p:cNvPr id="7" name="Group 6"/>
              <p:cNvGrpSpPr/>
              <p:nvPr/>
            </p:nvGrpSpPr>
            <p:grpSpPr>
              <a:xfrm>
                <a:off x="235947" y="972624"/>
                <a:ext cx="9077638" cy="5869003"/>
                <a:chOff x="235947" y="963614"/>
                <a:chExt cx="9077638" cy="5987175"/>
              </a:xfrm>
            </p:grpSpPr>
            <p:sp>
              <p:nvSpPr>
                <p:cNvPr id="18439" name="Line 7"/>
                <p:cNvSpPr>
                  <a:spLocks noChangeShapeType="1"/>
                </p:cNvSpPr>
                <p:nvPr/>
              </p:nvSpPr>
              <p:spPr bwMode="auto">
                <a:xfrm flipH="1">
                  <a:off x="3008951" y="6436255"/>
                  <a:ext cx="0" cy="141868"/>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sp>
              <p:nvSpPr>
                <p:cNvPr id="18440" name="Line 8"/>
                <p:cNvSpPr>
                  <a:spLocks noChangeShapeType="1"/>
                </p:cNvSpPr>
                <p:nvPr/>
              </p:nvSpPr>
              <p:spPr bwMode="auto">
                <a:xfrm flipH="1">
                  <a:off x="6686551" y="6436254"/>
                  <a:ext cx="0" cy="141867"/>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sp>
              <p:nvSpPr>
                <p:cNvPr id="18443" name="Line 11"/>
                <p:cNvSpPr>
                  <a:spLocks noChangeShapeType="1"/>
                </p:cNvSpPr>
                <p:nvPr/>
              </p:nvSpPr>
              <p:spPr bwMode="auto">
                <a:xfrm flipV="1">
                  <a:off x="1266115" y="963614"/>
                  <a:ext cx="8797" cy="5440767"/>
                </a:xfrm>
                <a:prstGeom prst="line">
                  <a:avLst/>
                </a:prstGeom>
                <a:noFill/>
                <a:ln w="3810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sp>
              <p:nvSpPr>
                <p:cNvPr id="18444" name="AutoShape 12"/>
                <p:cNvSpPr>
                  <a:spLocks/>
                </p:cNvSpPr>
                <p:nvPr/>
              </p:nvSpPr>
              <p:spPr bwMode="auto">
                <a:xfrm rot="16200000">
                  <a:off x="-1389613" y="3687582"/>
                  <a:ext cx="3743325" cy="4922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Brightness </a:t>
                  </a:r>
                  <a:r>
                    <a:rPr lang="en-US" sz="2000" dirty="0">
                      <a:solidFill>
                        <a:prstClr val="black"/>
                      </a:solidFill>
                      <a:latin typeface="Helvetica Light" charset="0"/>
                      <a:cs typeface="Helvetica Light" charset="0"/>
                      <a:sym typeface="Helvetica Light" charset="0"/>
                    </a:rPr>
                    <a:t>(n/cm</a:t>
                  </a:r>
                  <a:r>
                    <a:rPr lang="en-US" sz="2000" baseline="32000" dirty="0">
                      <a:solidFill>
                        <a:prstClr val="black"/>
                      </a:solidFill>
                      <a:latin typeface="Helvetica Light" charset="0"/>
                      <a:cs typeface="Helvetica Light" charset="0"/>
                      <a:sym typeface="Helvetica Light" charset="0"/>
                    </a:rPr>
                    <a:t>2</a:t>
                  </a:r>
                  <a:r>
                    <a:rPr lang="en-US" sz="2000" dirty="0">
                      <a:solidFill>
                        <a:prstClr val="black"/>
                      </a:solidFill>
                      <a:latin typeface="Helvetica Light" charset="0"/>
                      <a:cs typeface="Helvetica Light" charset="0"/>
                      <a:sym typeface="Helvetica Light" charset="0"/>
                    </a:rPr>
                    <a:t>/s/</a:t>
                  </a:r>
                  <a:r>
                    <a:rPr lang="en-US" sz="2000" dirty="0" err="1">
                      <a:solidFill>
                        <a:prstClr val="black"/>
                      </a:solidFill>
                      <a:latin typeface="Helvetica Light" charset="0"/>
                      <a:cs typeface="Helvetica Light" charset="0"/>
                      <a:sym typeface="Helvetica Light" charset="0"/>
                    </a:rPr>
                    <a:t>ster</a:t>
                  </a:r>
                  <a:r>
                    <a:rPr lang="en-US" sz="2000" dirty="0">
                      <a:solidFill>
                        <a:prstClr val="black"/>
                      </a:solidFill>
                      <a:latin typeface="Helvetica Light" charset="0"/>
                      <a:cs typeface="Helvetica Light" charset="0"/>
                      <a:sym typeface="Helvetica Light" charset="0"/>
                    </a:rPr>
                    <a:t>/</a:t>
                  </a:r>
                  <a:r>
                    <a:rPr lang="en-US" sz="2000" dirty="0" err="1">
                      <a:solidFill>
                        <a:prstClr val="black"/>
                      </a:solidFill>
                      <a:latin typeface="Helvetica Light" charset="0"/>
                      <a:cs typeface="Helvetica Light" charset="0"/>
                      <a:sym typeface="Helvetica Light" charset="0"/>
                    </a:rPr>
                    <a:t>Å</a:t>
                  </a:r>
                  <a:r>
                    <a:rPr lang="en-US" sz="2000" dirty="0">
                      <a:solidFill>
                        <a:prstClr val="black"/>
                      </a:solidFill>
                      <a:latin typeface="Helvetica Light" charset="0"/>
                      <a:cs typeface="Helvetica Light" charset="0"/>
                      <a:sym typeface="Helvetica Light" charset="0"/>
                    </a:rPr>
                    <a:t>)</a:t>
                  </a:r>
                  <a:endParaRPr lang="en-US" sz="2000" dirty="0">
                    <a:solidFill>
                      <a:prstClr val="black"/>
                    </a:solidFill>
                    <a:latin typeface="Calibri"/>
                    <a:cs typeface="Helvetica" charset="0"/>
                  </a:endParaRPr>
                </a:p>
              </p:txBody>
            </p:sp>
            <p:sp>
              <p:nvSpPr>
                <p:cNvPr id="18447" name="Line 15"/>
                <p:cNvSpPr>
                  <a:spLocks noChangeShapeType="1"/>
                </p:cNvSpPr>
                <p:nvPr/>
              </p:nvSpPr>
              <p:spPr bwMode="auto">
                <a:xfrm>
                  <a:off x="1103360" y="2774493"/>
                  <a:ext cx="165021"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18452" name="Line 20"/>
                <p:cNvSpPr>
                  <a:spLocks noChangeShapeType="1"/>
                </p:cNvSpPr>
                <p:nvPr/>
              </p:nvSpPr>
              <p:spPr bwMode="auto">
                <a:xfrm>
                  <a:off x="1115967" y="3384169"/>
                  <a:ext cx="166961"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18457" name="AutoShape 25"/>
                <p:cNvSpPr>
                  <a:spLocks/>
                </p:cNvSpPr>
                <p:nvPr/>
              </p:nvSpPr>
              <p:spPr bwMode="auto">
                <a:xfrm>
                  <a:off x="713528" y="1923241"/>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7</a:t>
                  </a:r>
                  <a:endParaRPr lang="en-US" sz="2000" dirty="0">
                    <a:solidFill>
                      <a:prstClr val="black"/>
                    </a:solidFill>
                    <a:latin typeface="Calibri"/>
                    <a:cs typeface="Helvetica" charset="0"/>
                  </a:endParaRPr>
                </a:p>
              </p:txBody>
            </p:sp>
            <p:sp>
              <p:nvSpPr>
                <p:cNvPr id="18458" name="AutoShape 26"/>
                <p:cNvSpPr>
                  <a:spLocks/>
                </p:cNvSpPr>
                <p:nvPr/>
              </p:nvSpPr>
              <p:spPr bwMode="auto">
                <a:xfrm>
                  <a:off x="744809" y="3129926"/>
                  <a:ext cx="397820"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a:solidFill>
                        <a:prstClr val="black"/>
                      </a:solidFill>
                      <a:latin typeface="Helvetica Light" charset="0"/>
                      <a:cs typeface="Helvetica Light" charset="0"/>
                      <a:sym typeface="Helvetica Light" charset="0"/>
                    </a:rPr>
                    <a:t>5</a:t>
                  </a:r>
                  <a:endParaRPr lang="en-US" sz="2000" dirty="0">
                    <a:solidFill>
                      <a:prstClr val="black"/>
                    </a:solidFill>
                    <a:latin typeface="Calibri"/>
                    <a:cs typeface="Helvetica" charset="0"/>
                  </a:endParaRPr>
                </a:p>
              </p:txBody>
            </p:sp>
            <p:sp>
              <p:nvSpPr>
                <p:cNvPr id="18459" name="AutoShape 27"/>
                <p:cNvSpPr>
                  <a:spLocks/>
                </p:cNvSpPr>
                <p:nvPr/>
              </p:nvSpPr>
              <p:spPr bwMode="auto">
                <a:xfrm>
                  <a:off x="1346831" y="1316875"/>
                  <a:ext cx="903923"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x10</a:t>
                  </a:r>
                  <a:r>
                    <a:rPr lang="en-US" sz="2000" baseline="32000" dirty="0" smtClean="0">
                      <a:solidFill>
                        <a:prstClr val="black"/>
                      </a:solidFill>
                      <a:latin typeface="Helvetica Light" charset="0"/>
                      <a:cs typeface="Helvetica Light" charset="0"/>
                      <a:sym typeface="Helvetica Light" charset="0"/>
                    </a:rPr>
                    <a:t>14</a:t>
                  </a:r>
                  <a:endParaRPr lang="en-US" sz="2000" dirty="0">
                    <a:solidFill>
                      <a:prstClr val="black"/>
                    </a:solidFill>
                    <a:latin typeface="Calibri"/>
                    <a:cs typeface="Helvetica" charset="0"/>
                  </a:endParaRPr>
                </a:p>
              </p:txBody>
            </p:sp>
            <p:sp>
              <p:nvSpPr>
                <p:cNvPr id="18460" name="AutoShape 28"/>
                <p:cNvSpPr>
                  <a:spLocks/>
                </p:cNvSpPr>
                <p:nvPr/>
              </p:nvSpPr>
              <p:spPr bwMode="auto">
                <a:xfrm>
                  <a:off x="1801801" y="5338671"/>
                  <a:ext cx="1112000" cy="8390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FFFFFF"/>
                      </a:solidFill>
                      <a:latin typeface="Helvetica Light" charset="0"/>
                      <a:cs typeface="Helvetica Light" charset="0"/>
                      <a:sym typeface="Helvetica Light" charset="0"/>
                    </a:rPr>
                    <a:t>ISIS TS1</a:t>
                  </a:r>
                </a:p>
                <a:p>
                  <a:pPr algn="ctr" defTabSz="525780">
                    <a:defRPr/>
                  </a:pPr>
                  <a:r>
                    <a:rPr lang="en-US" dirty="0" smtClean="0">
                      <a:solidFill>
                        <a:srgbClr val="FFFFFF"/>
                      </a:solidFill>
                      <a:latin typeface="Helvetica Light" charset="0"/>
                      <a:cs typeface="Helvetica Light" charset="0"/>
                      <a:sym typeface="Helvetica Light" charset="0"/>
                    </a:rPr>
                    <a:t>128 kW</a:t>
                  </a:r>
                  <a:endParaRPr lang="en-US" dirty="0">
                    <a:solidFill>
                      <a:srgbClr val="FFFFFF"/>
                    </a:solidFill>
                    <a:latin typeface="Calibri"/>
                    <a:cs typeface="Helvetica" charset="0"/>
                  </a:endParaRPr>
                </a:p>
              </p:txBody>
            </p:sp>
            <p:sp>
              <p:nvSpPr>
                <p:cNvPr id="18461" name="AutoShape 29"/>
                <p:cNvSpPr>
                  <a:spLocks/>
                </p:cNvSpPr>
                <p:nvPr/>
              </p:nvSpPr>
              <p:spPr bwMode="auto">
                <a:xfrm>
                  <a:off x="2917114" y="5325887"/>
                  <a:ext cx="1218336" cy="8457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FFFFFF"/>
                      </a:solidFill>
                      <a:latin typeface="Helvetica Light"/>
                      <a:cs typeface="Helvetica Light"/>
                      <a:sym typeface="Helvetica Light" charset="0"/>
                    </a:rPr>
                    <a:t>ISIS TS2</a:t>
                  </a:r>
                </a:p>
                <a:p>
                  <a:pPr algn="ctr" defTabSz="525780">
                    <a:defRPr/>
                  </a:pPr>
                  <a:r>
                    <a:rPr lang="en-US" dirty="0" smtClean="0">
                      <a:solidFill>
                        <a:srgbClr val="FFFFFF"/>
                      </a:solidFill>
                      <a:latin typeface="Helvetica Light"/>
                      <a:cs typeface="Helvetica Light"/>
                    </a:rPr>
                    <a:t>32 kW</a:t>
                  </a:r>
                  <a:endParaRPr lang="en-US" dirty="0">
                    <a:solidFill>
                      <a:srgbClr val="FFFFFF"/>
                    </a:solidFill>
                    <a:latin typeface="Helvetica Light"/>
                    <a:cs typeface="Helvetica Light"/>
                  </a:endParaRPr>
                </a:p>
              </p:txBody>
            </p:sp>
            <p:sp>
              <p:nvSpPr>
                <p:cNvPr id="18462" name="AutoShape 30"/>
                <p:cNvSpPr>
                  <a:spLocks/>
                </p:cNvSpPr>
                <p:nvPr/>
              </p:nvSpPr>
              <p:spPr bwMode="auto">
                <a:xfrm>
                  <a:off x="4227435" y="5014440"/>
                  <a:ext cx="1149812" cy="6504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FFFFFF"/>
                      </a:solidFill>
                      <a:latin typeface="Helvetica Light" charset="0"/>
                      <a:cs typeface="Helvetica Light" charset="0"/>
                      <a:sym typeface="Helvetica Light" charset="0"/>
                    </a:rPr>
                    <a:t>SNS</a:t>
                  </a:r>
                </a:p>
                <a:p>
                  <a:pPr algn="ctr" defTabSz="525780">
                    <a:defRPr/>
                  </a:pPr>
                  <a:r>
                    <a:rPr lang="en-US" dirty="0" smtClean="0">
                      <a:solidFill>
                        <a:srgbClr val="FFFFFF"/>
                      </a:solidFill>
                      <a:latin typeface="Helvetica Light" charset="0"/>
                      <a:cs typeface="Helvetica Light" charset="0"/>
                      <a:sym typeface="Helvetica Light" charset="0"/>
                    </a:rPr>
                    <a:t>1.4 MW </a:t>
                  </a:r>
                  <a:endParaRPr lang="en-US" dirty="0">
                    <a:solidFill>
                      <a:srgbClr val="FFFFFF"/>
                    </a:solidFill>
                    <a:latin typeface="Calibri"/>
                    <a:cs typeface="Helvetica" charset="0"/>
                  </a:endParaRPr>
                </a:p>
              </p:txBody>
            </p:sp>
            <p:sp>
              <p:nvSpPr>
                <p:cNvPr id="18463" name="AutoShape 31"/>
                <p:cNvSpPr>
                  <a:spLocks/>
                </p:cNvSpPr>
                <p:nvPr/>
              </p:nvSpPr>
              <p:spPr bwMode="auto">
                <a:xfrm>
                  <a:off x="5296179" y="5035389"/>
                  <a:ext cx="1558335" cy="5861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FFFFFF"/>
                      </a:solidFill>
                      <a:latin typeface="Helvetica Light" charset="0"/>
                      <a:cs typeface="Helvetica Light" charset="0"/>
                      <a:sym typeface="Helvetica Light" charset="0"/>
                    </a:rPr>
                    <a:t>JPARC</a:t>
                  </a:r>
                </a:p>
                <a:p>
                  <a:pPr algn="ctr" defTabSz="525780">
                    <a:defRPr/>
                  </a:pPr>
                  <a:r>
                    <a:rPr lang="en-US" dirty="0" smtClean="0">
                      <a:solidFill>
                        <a:srgbClr val="FFFFFF"/>
                      </a:solidFill>
                      <a:latin typeface="Helvetica Light" charset="0"/>
                      <a:cs typeface="Helvetica Light" charset="0"/>
                      <a:sym typeface="Helvetica Light" charset="0"/>
                    </a:rPr>
                    <a:t>300 kW</a:t>
                  </a:r>
                  <a:endParaRPr lang="en-US" dirty="0">
                    <a:solidFill>
                      <a:srgbClr val="FFFFFF"/>
                    </a:solidFill>
                    <a:latin typeface="Calibri"/>
                    <a:cs typeface="Helvetica" charset="0"/>
                  </a:endParaRPr>
                </a:p>
              </p:txBody>
            </p:sp>
            <p:sp>
              <p:nvSpPr>
                <p:cNvPr id="18464" name="AutoShape 32"/>
                <p:cNvSpPr>
                  <a:spLocks/>
                </p:cNvSpPr>
                <p:nvPr/>
              </p:nvSpPr>
              <p:spPr bwMode="auto">
                <a:xfrm>
                  <a:off x="5517077" y="5796922"/>
                  <a:ext cx="1917518" cy="5188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FFFFFF"/>
                      </a:solidFill>
                      <a:latin typeface="Helvetica Light" charset="0"/>
                      <a:cs typeface="Helvetica Light" charset="0"/>
                      <a:sym typeface="Helvetica Light" charset="0"/>
                    </a:rPr>
                    <a:t>ILL 57 MW</a:t>
                  </a:r>
                  <a:endParaRPr lang="en-US" dirty="0">
                    <a:solidFill>
                      <a:srgbClr val="FFFFFF"/>
                    </a:solidFill>
                    <a:latin typeface="Calibri"/>
                    <a:cs typeface="Helvetica" charset="0"/>
                  </a:endParaRPr>
                </a:p>
              </p:txBody>
            </p:sp>
            <p:sp>
              <p:nvSpPr>
                <p:cNvPr id="18466" name="AutoShape 34"/>
                <p:cNvSpPr>
                  <a:spLocks/>
                </p:cNvSpPr>
                <p:nvPr/>
              </p:nvSpPr>
              <p:spPr bwMode="auto">
                <a:xfrm>
                  <a:off x="3965624" y="1313717"/>
                  <a:ext cx="2889372" cy="13621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000000"/>
                      </a:solidFill>
                      <a:latin typeface="Helvetica Light" charset="0"/>
                      <a:cs typeface="Helvetica Light" charset="0"/>
                      <a:sym typeface="Helvetica Light" charset="0"/>
                    </a:rPr>
                    <a:t>ESS 5 MW</a:t>
                  </a:r>
                </a:p>
                <a:p>
                  <a:pPr algn="ctr" defTabSz="525780">
                    <a:defRPr/>
                  </a:pPr>
                  <a:r>
                    <a:rPr lang="en-US" dirty="0" smtClean="0">
                      <a:solidFill>
                        <a:srgbClr val="000000"/>
                      </a:solidFill>
                      <a:latin typeface="Helvetica Light" charset="0"/>
                      <a:cs typeface="Helvetica Light" charset="0"/>
                      <a:sym typeface="Helvetica Light" charset="0"/>
                    </a:rPr>
                    <a:t>2015 design</a:t>
                  </a:r>
                  <a:endParaRPr lang="en-US" dirty="0">
                    <a:solidFill>
                      <a:srgbClr val="000000"/>
                    </a:solidFill>
                    <a:latin typeface="Helvetica Light" charset="0"/>
                    <a:cs typeface="Helvetica Light" charset="0"/>
                    <a:sym typeface="Helvetica Light" charset="0"/>
                  </a:endParaRPr>
                </a:p>
                <a:p>
                  <a:pPr algn="ctr" defTabSz="525780">
                    <a:defRPr/>
                  </a:pPr>
                  <a:r>
                    <a:rPr lang="en-US" dirty="0" smtClean="0">
                      <a:solidFill>
                        <a:srgbClr val="000000"/>
                      </a:solidFill>
                      <a:latin typeface="Helvetica Light" charset="0"/>
                      <a:cs typeface="Helvetica Light" charset="0"/>
                      <a:sym typeface="Helvetica Light" charset="0"/>
                    </a:rPr>
                    <a:t>thermal moderator</a:t>
                  </a:r>
                </a:p>
              </p:txBody>
            </p:sp>
            <p:sp>
              <p:nvSpPr>
                <p:cNvPr id="18467" name="AutoShape 35"/>
                <p:cNvSpPr>
                  <a:spLocks/>
                </p:cNvSpPr>
                <p:nvPr/>
              </p:nvSpPr>
              <p:spPr bwMode="auto">
                <a:xfrm>
                  <a:off x="1115967" y="6465810"/>
                  <a:ext cx="280154"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a:solidFill>
                        <a:prstClr val="black"/>
                      </a:solidFill>
                      <a:latin typeface="Helvetica Light" charset="0"/>
                      <a:cs typeface="Helvetica Light" charset="0"/>
                      <a:sym typeface="Helvetica Light" charset="0"/>
                    </a:rPr>
                    <a:t>0</a:t>
                  </a:r>
                  <a:endParaRPr lang="en-US" sz="2000" dirty="0">
                    <a:solidFill>
                      <a:prstClr val="black"/>
                    </a:solidFill>
                    <a:latin typeface="Calibri"/>
                    <a:cs typeface="Helvetica" charset="0"/>
                  </a:endParaRPr>
                </a:p>
              </p:txBody>
            </p:sp>
            <p:sp>
              <p:nvSpPr>
                <p:cNvPr id="18468" name="AutoShape 36"/>
                <p:cNvSpPr>
                  <a:spLocks/>
                </p:cNvSpPr>
                <p:nvPr/>
              </p:nvSpPr>
              <p:spPr bwMode="auto">
                <a:xfrm>
                  <a:off x="2857158" y="6496299"/>
                  <a:ext cx="280153"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a:solidFill>
                        <a:prstClr val="black"/>
                      </a:solidFill>
                      <a:latin typeface="Helvetica Light" charset="0"/>
                      <a:cs typeface="Helvetica Light" charset="0"/>
                      <a:sym typeface="Helvetica Light" charset="0"/>
                    </a:rPr>
                    <a:t>1</a:t>
                  </a:r>
                  <a:endParaRPr lang="en-US" sz="2000" dirty="0">
                    <a:solidFill>
                      <a:prstClr val="black"/>
                    </a:solidFill>
                    <a:latin typeface="Calibri"/>
                    <a:cs typeface="Helvetica" charset="0"/>
                  </a:endParaRPr>
                </a:p>
              </p:txBody>
            </p:sp>
            <p:sp>
              <p:nvSpPr>
                <p:cNvPr id="18469" name="AutoShape 37"/>
                <p:cNvSpPr>
                  <a:spLocks/>
                </p:cNvSpPr>
                <p:nvPr/>
              </p:nvSpPr>
              <p:spPr bwMode="auto">
                <a:xfrm>
                  <a:off x="4706909" y="6496446"/>
                  <a:ext cx="280153"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a:solidFill>
                        <a:prstClr val="black"/>
                      </a:solidFill>
                      <a:latin typeface="Helvetica Light" charset="0"/>
                      <a:cs typeface="Helvetica Light" charset="0"/>
                      <a:sym typeface="Helvetica Light" charset="0"/>
                    </a:rPr>
                    <a:t>2</a:t>
                  </a:r>
                  <a:endParaRPr lang="en-US" sz="2000" dirty="0">
                    <a:solidFill>
                      <a:prstClr val="black"/>
                    </a:solidFill>
                    <a:latin typeface="Calibri"/>
                    <a:cs typeface="Helvetica" charset="0"/>
                  </a:endParaRPr>
                </a:p>
              </p:txBody>
            </p:sp>
            <p:sp>
              <p:nvSpPr>
                <p:cNvPr id="18470" name="AutoShape 38"/>
                <p:cNvSpPr>
                  <a:spLocks/>
                </p:cNvSpPr>
                <p:nvPr/>
              </p:nvSpPr>
              <p:spPr bwMode="auto">
                <a:xfrm>
                  <a:off x="6534752" y="6482662"/>
                  <a:ext cx="278606"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a:solidFill>
                        <a:prstClr val="black"/>
                      </a:solidFill>
                      <a:latin typeface="Helvetica Light" charset="0"/>
                      <a:cs typeface="Helvetica Light" charset="0"/>
                      <a:sym typeface="Helvetica Light" charset="0"/>
                    </a:rPr>
                    <a:t>3</a:t>
                  </a:r>
                  <a:endParaRPr lang="en-US" sz="2000" dirty="0">
                    <a:solidFill>
                      <a:prstClr val="black"/>
                    </a:solidFill>
                    <a:latin typeface="Calibri"/>
                    <a:cs typeface="Helvetica" charset="0"/>
                  </a:endParaRPr>
                </a:p>
              </p:txBody>
            </p:sp>
            <p:sp>
              <p:nvSpPr>
                <p:cNvPr id="18472" name="Line 40"/>
                <p:cNvSpPr>
                  <a:spLocks noChangeShapeType="1"/>
                </p:cNvSpPr>
                <p:nvPr/>
              </p:nvSpPr>
              <p:spPr bwMode="auto">
                <a:xfrm flipH="1">
                  <a:off x="4846202" y="6436255"/>
                  <a:ext cx="1547" cy="155652"/>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sp>
              <p:nvSpPr>
                <p:cNvPr id="139" name="AutoShape 25"/>
                <p:cNvSpPr>
                  <a:spLocks/>
                </p:cNvSpPr>
                <p:nvPr/>
              </p:nvSpPr>
              <p:spPr bwMode="auto">
                <a:xfrm>
                  <a:off x="702960" y="4387438"/>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3</a:t>
                  </a:r>
                  <a:endParaRPr lang="en-US" sz="2000" dirty="0">
                    <a:solidFill>
                      <a:prstClr val="black"/>
                    </a:solidFill>
                    <a:latin typeface="Calibri"/>
                    <a:cs typeface="Helvetica" charset="0"/>
                  </a:endParaRPr>
                </a:p>
              </p:txBody>
            </p:sp>
            <p:sp>
              <p:nvSpPr>
                <p:cNvPr id="140" name="AutoShape 25"/>
                <p:cNvSpPr>
                  <a:spLocks/>
                </p:cNvSpPr>
                <p:nvPr/>
              </p:nvSpPr>
              <p:spPr bwMode="auto">
                <a:xfrm>
                  <a:off x="718295" y="3759538"/>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4</a:t>
                  </a:r>
                  <a:endParaRPr lang="en-US" sz="2000" dirty="0">
                    <a:solidFill>
                      <a:prstClr val="black"/>
                    </a:solidFill>
                    <a:latin typeface="Calibri"/>
                    <a:cs typeface="Helvetica" charset="0"/>
                  </a:endParaRPr>
                </a:p>
              </p:txBody>
            </p:sp>
            <p:sp>
              <p:nvSpPr>
                <p:cNvPr id="141" name="AutoShape 25"/>
                <p:cNvSpPr>
                  <a:spLocks/>
                </p:cNvSpPr>
                <p:nvPr/>
              </p:nvSpPr>
              <p:spPr bwMode="auto">
                <a:xfrm>
                  <a:off x="732999" y="5621550"/>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1</a:t>
                  </a:r>
                  <a:endParaRPr lang="en-US" sz="2000" dirty="0">
                    <a:solidFill>
                      <a:prstClr val="black"/>
                    </a:solidFill>
                    <a:latin typeface="Calibri"/>
                    <a:cs typeface="Helvetica" charset="0"/>
                  </a:endParaRPr>
                </a:p>
              </p:txBody>
            </p:sp>
            <p:sp>
              <p:nvSpPr>
                <p:cNvPr id="142" name="AutoShape 25"/>
                <p:cNvSpPr>
                  <a:spLocks/>
                </p:cNvSpPr>
                <p:nvPr/>
              </p:nvSpPr>
              <p:spPr bwMode="auto">
                <a:xfrm>
                  <a:off x="714249" y="5014440"/>
                  <a:ext cx="473630"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2</a:t>
                  </a:r>
                  <a:endParaRPr lang="en-US" sz="2000" dirty="0">
                    <a:solidFill>
                      <a:prstClr val="black"/>
                    </a:solidFill>
                    <a:latin typeface="Calibri"/>
                    <a:cs typeface="Helvetica" charset="0"/>
                  </a:endParaRPr>
                </a:p>
              </p:txBody>
            </p:sp>
            <p:sp>
              <p:nvSpPr>
                <p:cNvPr id="143" name="Line 20"/>
                <p:cNvSpPr>
                  <a:spLocks noChangeShapeType="1"/>
                </p:cNvSpPr>
                <p:nvPr/>
              </p:nvSpPr>
              <p:spPr bwMode="auto">
                <a:xfrm>
                  <a:off x="1103360" y="4008765"/>
                  <a:ext cx="146464"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144" name="Line 20"/>
                <p:cNvSpPr>
                  <a:spLocks noChangeShapeType="1"/>
                </p:cNvSpPr>
                <p:nvPr/>
              </p:nvSpPr>
              <p:spPr bwMode="auto">
                <a:xfrm>
                  <a:off x="1109067" y="4627611"/>
                  <a:ext cx="146949"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145" name="Line 20"/>
                <p:cNvSpPr>
                  <a:spLocks noChangeShapeType="1"/>
                </p:cNvSpPr>
                <p:nvPr/>
              </p:nvSpPr>
              <p:spPr bwMode="auto">
                <a:xfrm>
                  <a:off x="1117906" y="5241357"/>
                  <a:ext cx="145009"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146" name="Line 20"/>
                <p:cNvSpPr>
                  <a:spLocks noChangeShapeType="1"/>
                </p:cNvSpPr>
                <p:nvPr/>
              </p:nvSpPr>
              <p:spPr bwMode="auto">
                <a:xfrm>
                  <a:off x="1117906" y="5857625"/>
                  <a:ext cx="138110"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149" name="Line 15"/>
                <p:cNvSpPr>
                  <a:spLocks noChangeShapeType="1"/>
                </p:cNvSpPr>
                <p:nvPr/>
              </p:nvSpPr>
              <p:spPr bwMode="auto">
                <a:xfrm>
                  <a:off x="1093872" y="2176965"/>
                  <a:ext cx="162144"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150" name="AutoShape 25"/>
                <p:cNvSpPr>
                  <a:spLocks/>
                </p:cNvSpPr>
                <p:nvPr/>
              </p:nvSpPr>
              <p:spPr bwMode="auto">
                <a:xfrm>
                  <a:off x="716146" y="2531972"/>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6</a:t>
                  </a:r>
                  <a:endParaRPr lang="en-US" sz="2000" dirty="0">
                    <a:solidFill>
                      <a:prstClr val="black"/>
                    </a:solidFill>
                    <a:latin typeface="Calibri"/>
                    <a:cs typeface="Helvetica" charset="0"/>
                  </a:endParaRPr>
                </a:p>
              </p:txBody>
            </p:sp>
            <p:sp>
              <p:nvSpPr>
                <p:cNvPr id="152" name="AutoShape 31"/>
                <p:cNvSpPr>
                  <a:spLocks/>
                </p:cNvSpPr>
                <p:nvPr/>
              </p:nvSpPr>
              <p:spPr bwMode="auto">
                <a:xfrm>
                  <a:off x="1269929" y="1445059"/>
                  <a:ext cx="1420663" cy="10698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err="1" smtClean="0">
                      <a:solidFill>
                        <a:prstClr val="black"/>
                      </a:solidFill>
                      <a:latin typeface="Helvetica Light" charset="0"/>
                      <a:cs typeface="Helvetica Light" charset="0"/>
                      <a:sym typeface="Helvetica Light" charset="0"/>
                    </a:rPr>
                    <a:t>λ</a:t>
                  </a:r>
                  <a:r>
                    <a:rPr lang="en-US" sz="2000" dirty="0" smtClean="0">
                      <a:solidFill>
                        <a:prstClr val="black"/>
                      </a:solidFill>
                      <a:latin typeface="Helvetica Light" charset="0"/>
                      <a:cs typeface="Helvetica Light" charset="0"/>
                      <a:sym typeface="Helvetica Light" charset="0"/>
                    </a:rPr>
                    <a:t>=1.5 </a:t>
                  </a:r>
                  <a:r>
                    <a:rPr lang="en-US" sz="2000" dirty="0" err="1" smtClean="0">
                      <a:solidFill>
                        <a:prstClr val="black"/>
                      </a:solidFill>
                      <a:latin typeface="Helvetica Light" charset="0"/>
                      <a:cs typeface="Helvetica Light" charset="0"/>
                      <a:sym typeface="Helvetica Light" charset="0"/>
                    </a:rPr>
                    <a:t>Å</a:t>
                  </a:r>
                  <a:endParaRPr lang="en-US" sz="2000" dirty="0" smtClean="0">
                    <a:solidFill>
                      <a:prstClr val="black"/>
                    </a:solidFill>
                    <a:latin typeface="Helvetica Light" charset="0"/>
                    <a:cs typeface="Helvetica Light" charset="0"/>
                    <a:sym typeface="Helvetica Light" charset="0"/>
                  </a:endParaRPr>
                </a:p>
              </p:txBody>
            </p:sp>
            <p:sp>
              <p:nvSpPr>
                <p:cNvPr id="154" name="AutoShape 34"/>
                <p:cNvSpPr>
                  <a:spLocks/>
                </p:cNvSpPr>
                <p:nvPr/>
              </p:nvSpPr>
              <p:spPr bwMode="auto">
                <a:xfrm>
                  <a:off x="4186187" y="4081879"/>
                  <a:ext cx="2357014" cy="6188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000000"/>
                      </a:solidFill>
                      <a:latin typeface="Helvetica Light" charset="0"/>
                      <a:cs typeface="Helvetica Light" charset="0"/>
                      <a:sym typeface="Helvetica Light" charset="0"/>
                    </a:rPr>
                    <a:t>ESS 5 MW</a:t>
                  </a:r>
                </a:p>
                <a:p>
                  <a:pPr algn="ctr" defTabSz="525780">
                    <a:defRPr/>
                  </a:pPr>
                  <a:r>
                    <a:rPr lang="en-US" dirty="0" smtClean="0">
                      <a:solidFill>
                        <a:srgbClr val="000000"/>
                      </a:solidFill>
                      <a:latin typeface="Helvetica Light" charset="0"/>
                      <a:cs typeface="Helvetica Light" charset="0"/>
                      <a:sym typeface="Helvetica Light" charset="0"/>
                    </a:rPr>
                    <a:t>2013 design (TDR)</a:t>
                  </a:r>
                </a:p>
              </p:txBody>
            </p:sp>
            <p:sp>
              <p:nvSpPr>
                <p:cNvPr id="18438" name="Line 6" descr="tile_paper_blue.jpg"/>
                <p:cNvSpPr>
                  <a:spLocks noChangeShapeType="1"/>
                </p:cNvSpPr>
                <p:nvPr/>
              </p:nvSpPr>
              <p:spPr bwMode="auto">
                <a:xfrm>
                  <a:off x="1286629" y="6241121"/>
                  <a:ext cx="8026956" cy="0"/>
                </a:xfrm>
                <a:prstGeom prst="line">
                  <a:avLst/>
                </a:prstGeom>
                <a:noFill/>
                <a:ln w="28575" cap="flat" cmpd="sng">
                  <a:solidFill>
                    <a:srgbClr val="D07E39"/>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48578" defTabSz="457200">
                    <a:spcBef>
                      <a:spcPts val="1620"/>
                    </a:spcBef>
                    <a:buSzPct val="100000"/>
                    <a:defRPr/>
                  </a:pPr>
                  <a:endParaRPr lang="en-US" sz="1400" dirty="0">
                    <a:solidFill>
                      <a:srgbClr val="006D8F"/>
                    </a:solidFill>
                    <a:latin typeface="Calibri" charset="0"/>
                    <a:cs typeface="Calibri" charset="0"/>
                    <a:sym typeface="Calibri" charset="0"/>
                  </a:endParaRPr>
                </a:p>
              </p:txBody>
            </p:sp>
          </p:grpSp>
        </p:grpSp>
        <p:sp>
          <p:nvSpPr>
            <p:cNvPr id="285" name="AutoShape 38"/>
            <p:cNvSpPr>
              <a:spLocks/>
            </p:cNvSpPr>
            <p:nvPr/>
          </p:nvSpPr>
          <p:spPr bwMode="auto">
            <a:xfrm>
              <a:off x="8041689" y="6401234"/>
              <a:ext cx="267836" cy="4302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4</a:t>
              </a:r>
              <a:endParaRPr lang="en-US" sz="2000" dirty="0">
                <a:solidFill>
                  <a:prstClr val="black"/>
                </a:solidFill>
                <a:latin typeface="Calibri"/>
                <a:cs typeface="Helvetica" charset="0"/>
              </a:endParaRPr>
            </a:p>
          </p:txBody>
        </p:sp>
        <p:sp>
          <p:nvSpPr>
            <p:cNvPr id="288" name="Line 8"/>
            <p:cNvSpPr>
              <a:spLocks noChangeShapeType="1"/>
            </p:cNvSpPr>
            <p:nvPr/>
          </p:nvSpPr>
          <p:spPr bwMode="auto">
            <a:xfrm flipH="1">
              <a:off x="8196784" y="6354207"/>
              <a:ext cx="0" cy="134349"/>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sp>
          <p:nvSpPr>
            <p:cNvPr id="6" name="Rectangle 5"/>
            <p:cNvSpPr/>
            <p:nvPr/>
          </p:nvSpPr>
          <p:spPr>
            <a:xfrm>
              <a:off x="6215602" y="1507948"/>
              <a:ext cx="75678" cy="10795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0" name="Line 15"/>
            <p:cNvSpPr>
              <a:spLocks noChangeShapeType="1"/>
            </p:cNvSpPr>
            <p:nvPr/>
          </p:nvSpPr>
          <p:spPr bwMode="auto">
            <a:xfrm>
              <a:off x="1020932" y="1735220"/>
              <a:ext cx="155876"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75" name="AutoShape 25"/>
            <p:cNvSpPr>
              <a:spLocks/>
            </p:cNvSpPr>
            <p:nvPr/>
          </p:nvSpPr>
          <p:spPr bwMode="auto">
            <a:xfrm>
              <a:off x="651924" y="1518807"/>
              <a:ext cx="455322" cy="4302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8</a:t>
              </a:r>
              <a:endParaRPr lang="en-US" sz="2000" dirty="0">
                <a:solidFill>
                  <a:prstClr val="black"/>
                </a:solidFill>
                <a:latin typeface="Calibri"/>
                <a:cs typeface="Helvetica" charset="0"/>
              </a:endParaRPr>
            </a:p>
          </p:txBody>
        </p:sp>
        <p:sp>
          <p:nvSpPr>
            <p:cNvPr id="82" name="Freeform 81"/>
            <p:cNvSpPr/>
            <p:nvPr/>
          </p:nvSpPr>
          <p:spPr>
            <a:xfrm>
              <a:off x="2086572" y="6063189"/>
              <a:ext cx="140659" cy="266278"/>
            </a:xfrm>
            <a:custGeom>
              <a:avLst/>
              <a:gdLst>
                <a:gd name="connsiteX0" fmla="*/ 0 w 870439"/>
                <a:gd name="connsiteY0" fmla="*/ 922803 h 922803"/>
                <a:gd name="connsiteX1" fmla="*/ 9513 w 870439"/>
                <a:gd name="connsiteY1" fmla="*/ 0 h 922803"/>
                <a:gd name="connsiteX2" fmla="*/ 52322 w 870439"/>
                <a:gd name="connsiteY2" fmla="*/ 356754 h 922803"/>
                <a:gd name="connsiteX3" fmla="*/ 104643 w 870439"/>
                <a:gd name="connsiteY3" fmla="*/ 494698 h 922803"/>
                <a:gd name="connsiteX4" fmla="*/ 142695 w 870439"/>
                <a:gd name="connsiteY4" fmla="*/ 585076 h 922803"/>
                <a:gd name="connsiteX5" fmla="*/ 218799 w 870439"/>
                <a:gd name="connsiteY5" fmla="*/ 670697 h 922803"/>
                <a:gd name="connsiteX6" fmla="*/ 299659 w 870439"/>
                <a:gd name="connsiteY6" fmla="*/ 751561 h 922803"/>
                <a:gd name="connsiteX7" fmla="*/ 390033 w 870439"/>
                <a:gd name="connsiteY7" fmla="*/ 813399 h 922803"/>
                <a:gd name="connsiteX8" fmla="*/ 537484 w 870439"/>
                <a:gd name="connsiteY8" fmla="*/ 870479 h 922803"/>
                <a:gd name="connsiteX9" fmla="*/ 651640 w 870439"/>
                <a:gd name="connsiteY9" fmla="*/ 889506 h 922803"/>
                <a:gd name="connsiteX10" fmla="*/ 718231 w 870439"/>
                <a:gd name="connsiteY10" fmla="*/ 894263 h 922803"/>
                <a:gd name="connsiteX11" fmla="*/ 794335 w 870439"/>
                <a:gd name="connsiteY11" fmla="*/ 899020 h 922803"/>
                <a:gd name="connsiteX12" fmla="*/ 870439 w 870439"/>
                <a:gd name="connsiteY12" fmla="*/ 913290 h 922803"/>
                <a:gd name="connsiteX13" fmla="*/ 0 w 870439"/>
                <a:gd name="connsiteY13" fmla="*/ 922803 h 92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439" h="922803">
                  <a:moveTo>
                    <a:pt x="0" y="922803"/>
                  </a:moveTo>
                  <a:lnTo>
                    <a:pt x="9513" y="0"/>
                  </a:lnTo>
                  <a:lnTo>
                    <a:pt x="52322" y="356754"/>
                  </a:lnTo>
                  <a:lnTo>
                    <a:pt x="104643" y="494698"/>
                  </a:lnTo>
                  <a:lnTo>
                    <a:pt x="142695" y="585076"/>
                  </a:lnTo>
                  <a:lnTo>
                    <a:pt x="218799" y="670697"/>
                  </a:lnTo>
                  <a:lnTo>
                    <a:pt x="299659" y="751561"/>
                  </a:lnTo>
                  <a:lnTo>
                    <a:pt x="390033" y="813399"/>
                  </a:lnTo>
                  <a:lnTo>
                    <a:pt x="537484" y="870479"/>
                  </a:lnTo>
                  <a:lnTo>
                    <a:pt x="651640" y="889506"/>
                  </a:lnTo>
                  <a:lnTo>
                    <a:pt x="718231" y="894263"/>
                  </a:lnTo>
                  <a:lnTo>
                    <a:pt x="794335" y="899020"/>
                  </a:lnTo>
                  <a:lnTo>
                    <a:pt x="870439" y="913290"/>
                  </a:lnTo>
                  <a:lnTo>
                    <a:pt x="0" y="922803"/>
                  </a:lnTo>
                  <a:close/>
                </a:path>
              </a:pathLst>
            </a:custGeom>
            <a:solidFill>
              <a:srgbClr val="FF0000"/>
            </a:solid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3" name="Freeform 82"/>
            <p:cNvSpPr/>
            <p:nvPr/>
          </p:nvSpPr>
          <p:spPr>
            <a:xfrm>
              <a:off x="3170071" y="6105078"/>
              <a:ext cx="140659" cy="224390"/>
            </a:xfrm>
            <a:custGeom>
              <a:avLst/>
              <a:gdLst>
                <a:gd name="connsiteX0" fmla="*/ 0 w 870439"/>
                <a:gd name="connsiteY0" fmla="*/ 922803 h 922803"/>
                <a:gd name="connsiteX1" fmla="*/ 9513 w 870439"/>
                <a:gd name="connsiteY1" fmla="*/ 0 h 922803"/>
                <a:gd name="connsiteX2" fmla="*/ 52322 w 870439"/>
                <a:gd name="connsiteY2" fmla="*/ 356754 h 922803"/>
                <a:gd name="connsiteX3" fmla="*/ 104643 w 870439"/>
                <a:gd name="connsiteY3" fmla="*/ 494698 h 922803"/>
                <a:gd name="connsiteX4" fmla="*/ 142695 w 870439"/>
                <a:gd name="connsiteY4" fmla="*/ 585076 h 922803"/>
                <a:gd name="connsiteX5" fmla="*/ 218799 w 870439"/>
                <a:gd name="connsiteY5" fmla="*/ 670697 h 922803"/>
                <a:gd name="connsiteX6" fmla="*/ 299659 w 870439"/>
                <a:gd name="connsiteY6" fmla="*/ 751561 h 922803"/>
                <a:gd name="connsiteX7" fmla="*/ 390033 w 870439"/>
                <a:gd name="connsiteY7" fmla="*/ 813399 h 922803"/>
                <a:gd name="connsiteX8" fmla="*/ 537484 w 870439"/>
                <a:gd name="connsiteY8" fmla="*/ 870479 h 922803"/>
                <a:gd name="connsiteX9" fmla="*/ 651640 w 870439"/>
                <a:gd name="connsiteY9" fmla="*/ 889506 h 922803"/>
                <a:gd name="connsiteX10" fmla="*/ 718231 w 870439"/>
                <a:gd name="connsiteY10" fmla="*/ 894263 h 922803"/>
                <a:gd name="connsiteX11" fmla="*/ 794335 w 870439"/>
                <a:gd name="connsiteY11" fmla="*/ 899020 h 922803"/>
                <a:gd name="connsiteX12" fmla="*/ 870439 w 870439"/>
                <a:gd name="connsiteY12" fmla="*/ 913290 h 922803"/>
                <a:gd name="connsiteX13" fmla="*/ 0 w 870439"/>
                <a:gd name="connsiteY13" fmla="*/ 922803 h 92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439" h="922803">
                  <a:moveTo>
                    <a:pt x="0" y="922803"/>
                  </a:moveTo>
                  <a:lnTo>
                    <a:pt x="9513" y="0"/>
                  </a:lnTo>
                  <a:lnTo>
                    <a:pt x="52322" y="356754"/>
                  </a:lnTo>
                  <a:lnTo>
                    <a:pt x="104643" y="494698"/>
                  </a:lnTo>
                  <a:lnTo>
                    <a:pt x="142695" y="585076"/>
                  </a:lnTo>
                  <a:lnTo>
                    <a:pt x="218799" y="670697"/>
                  </a:lnTo>
                  <a:lnTo>
                    <a:pt x="299659" y="751561"/>
                  </a:lnTo>
                  <a:lnTo>
                    <a:pt x="390033" y="813399"/>
                  </a:lnTo>
                  <a:lnTo>
                    <a:pt x="537484" y="870479"/>
                  </a:lnTo>
                  <a:lnTo>
                    <a:pt x="651640" y="889506"/>
                  </a:lnTo>
                  <a:lnTo>
                    <a:pt x="718231" y="894263"/>
                  </a:lnTo>
                  <a:lnTo>
                    <a:pt x="794335" y="899020"/>
                  </a:lnTo>
                  <a:lnTo>
                    <a:pt x="870439" y="913290"/>
                  </a:lnTo>
                  <a:lnTo>
                    <a:pt x="0" y="922803"/>
                  </a:lnTo>
                  <a:close/>
                </a:path>
              </a:pathLst>
            </a:custGeom>
            <a:solidFill>
              <a:schemeClr val="accent4">
                <a:lumMod val="75000"/>
              </a:schemeClr>
            </a:solidFill>
            <a:ln w="1905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8" name="Freeform 87"/>
            <p:cNvSpPr/>
            <p:nvPr/>
          </p:nvSpPr>
          <p:spPr>
            <a:xfrm>
              <a:off x="5276546" y="5226100"/>
              <a:ext cx="141327" cy="1131579"/>
            </a:xfrm>
            <a:custGeom>
              <a:avLst/>
              <a:gdLst>
                <a:gd name="connsiteX0" fmla="*/ 0 w 870439"/>
                <a:gd name="connsiteY0" fmla="*/ 922803 h 922803"/>
                <a:gd name="connsiteX1" fmla="*/ 9513 w 870439"/>
                <a:gd name="connsiteY1" fmla="*/ 0 h 922803"/>
                <a:gd name="connsiteX2" fmla="*/ 52322 w 870439"/>
                <a:gd name="connsiteY2" fmla="*/ 356754 h 922803"/>
                <a:gd name="connsiteX3" fmla="*/ 104643 w 870439"/>
                <a:gd name="connsiteY3" fmla="*/ 494698 h 922803"/>
                <a:gd name="connsiteX4" fmla="*/ 142695 w 870439"/>
                <a:gd name="connsiteY4" fmla="*/ 585076 h 922803"/>
                <a:gd name="connsiteX5" fmla="*/ 218799 w 870439"/>
                <a:gd name="connsiteY5" fmla="*/ 670697 h 922803"/>
                <a:gd name="connsiteX6" fmla="*/ 299659 w 870439"/>
                <a:gd name="connsiteY6" fmla="*/ 751561 h 922803"/>
                <a:gd name="connsiteX7" fmla="*/ 390033 w 870439"/>
                <a:gd name="connsiteY7" fmla="*/ 813399 h 922803"/>
                <a:gd name="connsiteX8" fmla="*/ 537484 w 870439"/>
                <a:gd name="connsiteY8" fmla="*/ 870479 h 922803"/>
                <a:gd name="connsiteX9" fmla="*/ 651640 w 870439"/>
                <a:gd name="connsiteY9" fmla="*/ 889506 h 922803"/>
                <a:gd name="connsiteX10" fmla="*/ 718231 w 870439"/>
                <a:gd name="connsiteY10" fmla="*/ 894263 h 922803"/>
                <a:gd name="connsiteX11" fmla="*/ 794335 w 870439"/>
                <a:gd name="connsiteY11" fmla="*/ 899020 h 922803"/>
                <a:gd name="connsiteX12" fmla="*/ 870439 w 870439"/>
                <a:gd name="connsiteY12" fmla="*/ 913290 h 922803"/>
                <a:gd name="connsiteX13" fmla="*/ 0 w 870439"/>
                <a:gd name="connsiteY13" fmla="*/ 922803 h 92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439" h="922803">
                  <a:moveTo>
                    <a:pt x="0" y="922803"/>
                  </a:moveTo>
                  <a:lnTo>
                    <a:pt x="9513" y="0"/>
                  </a:lnTo>
                  <a:lnTo>
                    <a:pt x="52322" y="356754"/>
                  </a:lnTo>
                  <a:lnTo>
                    <a:pt x="104643" y="494698"/>
                  </a:lnTo>
                  <a:lnTo>
                    <a:pt x="142695" y="585076"/>
                  </a:lnTo>
                  <a:lnTo>
                    <a:pt x="218799" y="670697"/>
                  </a:lnTo>
                  <a:lnTo>
                    <a:pt x="299659" y="751561"/>
                  </a:lnTo>
                  <a:lnTo>
                    <a:pt x="390033" y="813399"/>
                  </a:lnTo>
                  <a:lnTo>
                    <a:pt x="537484" y="870479"/>
                  </a:lnTo>
                  <a:lnTo>
                    <a:pt x="651640" y="889506"/>
                  </a:lnTo>
                  <a:lnTo>
                    <a:pt x="718231" y="894263"/>
                  </a:lnTo>
                  <a:lnTo>
                    <a:pt x="794335" y="899020"/>
                  </a:lnTo>
                  <a:lnTo>
                    <a:pt x="870439" y="913290"/>
                  </a:lnTo>
                  <a:lnTo>
                    <a:pt x="0" y="922803"/>
                  </a:lnTo>
                  <a:close/>
                </a:path>
              </a:pathLst>
            </a:custGeom>
            <a:solidFill>
              <a:srgbClr val="18375D"/>
            </a:solidFill>
            <a:ln w="6350" cmpd="sng">
              <a:solidFill>
                <a:srgbClr val="18375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9" name="Freeform 88"/>
            <p:cNvSpPr/>
            <p:nvPr/>
          </p:nvSpPr>
          <p:spPr>
            <a:xfrm>
              <a:off x="4099544" y="5104921"/>
              <a:ext cx="141327" cy="1234119"/>
            </a:xfrm>
            <a:custGeom>
              <a:avLst/>
              <a:gdLst>
                <a:gd name="connsiteX0" fmla="*/ 0 w 870439"/>
                <a:gd name="connsiteY0" fmla="*/ 922803 h 922803"/>
                <a:gd name="connsiteX1" fmla="*/ 9513 w 870439"/>
                <a:gd name="connsiteY1" fmla="*/ 0 h 922803"/>
                <a:gd name="connsiteX2" fmla="*/ 52322 w 870439"/>
                <a:gd name="connsiteY2" fmla="*/ 356754 h 922803"/>
                <a:gd name="connsiteX3" fmla="*/ 104643 w 870439"/>
                <a:gd name="connsiteY3" fmla="*/ 494698 h 922803"/>
                <a:gd name="connsiteX4" fmla="*/ 142695 w 870439"/>
                <a:gd name="connsiteY4" fmla="*/ 585076 h 922803"/>
                <a:gd name="connsiteX5" fmla="*/ 218799 w 870439"/>
                <a:gd name="connsiteY5" fmla="*/ 670697 h 922803"/>
                <a:gd name="connsiteX6" fmla="*/ 299659 w 870439"/>
                <a:gd name="connsiteY6" fmla="*/ 751561 h 922803"/>
                <a:gd name="connsiteX7" fmla="*/ 390033 w 870439"/>
                <a:gd name="connsiteY7" fmla="*/ 813399 h 922803"/>
                <a:gd name="connsiteX8" fmla="*/ 537484 w 870439"/>
                <a:gd name="connsiteY8" fmla="*/ 870479 h 922803"/>
                <a:gd name="connsiteX9" fmla="*/ 651640 w 870439"/>
                <a:gd name="connsiteY9" fmla="*/ 889506 h 922803"/>
                <a:gd name="connsiteX10" fmla="*/ 718231 w 870439"/>
                <a:gd name="connsiteY10" fmla="*/ 894263 h 922803"/>
                <a:gd name="connsiteX11" fmla="*/ 794335 w 870439"/>
                <a:gd name="connsiteY11" fmla="*/ 899020 h 922803"/>
                <a:gd name="connsiteX12" fmla="*/ 870439 w 870439"/>
                <a:gd name="connsiteY12" fmla="*/ 913290 h 922803"/>
                <a:gd name="connsiteX13" fmla="*/ 0 w 870439"/>
                <a:gd name="connsiteY13" fmla="*/ 922803 h 92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439" h="922803">
                  <a:moveTo>
                    <a:pt x="0" y="922803"/>
                  </a:moveTo>
                  <a:lnTo>
                    <a:pt x="9513" y="0"/>
                  </a:lnTo>
                  <a:lnTo>
                    <a:pt x="52322" y="356754"/>
                  </a:lnTo>
                  <a:lnTo>
                    <a:pt x="104643" y="494698"/>
                  </a:lnTo>
                  <a:lnTo>
                    <a:pt x="142695" y="585076"/>
                  </a:lnTo>
                  <a:lnTo>
                    <a:pt x="218799" y="670697"/>
                  </a:lnTo>
                  <a:lnTo>
                    <a:pt x="299659" y="751561"/>
                  </a:lnTo>
                  <a:lnTo>
                    <a:pt x="390033" y="813399"/>
                  </a:lnTo>
                  <a:lnTo>
                    <a:pt x="537484" y="870479"/>
                  </a:lnTo>
                  <a:lnTo>
                    <a:pt x="651640" y="889506"/>
                  </a:lnTo>
                  <a:lnTo>
                    <a:pt x="718231" y="894263"/>
                  </a:lnTo>
                  <a:lnTo>
                    <a:pt x="794335" y="899020"/>
                  </a:lnTo>
                  <a:lnTo>
                    <a:pt x="870439" y="913290"/>
                  </a:lnTo>
                  <a:lnTo>
                    <a:pt x="0" y="922803"/>
                  </a:lnTo>
                  <a:close/>
                </a:path>
              </a:pathLst>
            </a:custGeom>
            <a:solidFill>
              <a:srgbClr val="4F612A"/>
            </a:solidFill>
            <a:ln w="6350" cmpd="sng">
              <a:solidFill>
                <a:srgbClr val="4F61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0" name="Line 39"/>
            <p:cNvSpPr>
              <a:spLocks noChangeShapeType="1"/>
            </p:cNvSpPr>
            <p:nvPr/>
          </p:nvSpPr>
          <p:spPr bwMode="auto">
            <a:xfrm>
              <a:off x="1159427" y="6348452"/>
              <a:ext cx="7884798" cy="1353"/>
            </a:xfrm>
            <a:prstGeom prst="line">
              <a:avLst/>
            </a:prstGeom>
            <a:noFill/>
            <a:ln w="3810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grpSp>
      <p:sp>
        <p:nvSpPr>
          <p:cNvPr id="69" name="Rectangle 68"/>
          <p:cNvSpPr/>
          <p:nvPr/>
        </p:nvSpPr>
        <p:spPr>
          <a:xfrm>
            <a:off x="5441847" y="1852134"/>
            <a:ext cx="64002" cy="9975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940841097"/>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Long Pulse Concept</a:t>
            </a:r>
          </a:p>
        </p:txBody>
      </p:sp>
      <p:sp>
        <p:nvSpPr>
          <p:cNvPr id="4" name="Slide Number Placeholder 3"/>
          <p:cNvSpPr>
            <a:spLocks noGrp="1"/>
          </p:cNvSpPr>
          <p:nvPr>
            <p:ph type="sldNum" sz="quarter" idx="12"/>
          </p:nvPr>
        </p:nvSpPr>
        <p:spPr/>
        <p:txBody>
          <a:bodyPr/>
          <a:lstStyle/>
          <a:p>
            <a:fld id="{551115BC-487E-4422-894C-CB7CD3E79223}" type="slidenum">
              <a:rPr lang="sv-SE" smtClean="0"/>
              <a:pPr/>
              <a:t>34</a:t>
            </a:fld>
            <a:endParaRPr lang="sv-SE" dirty="0"/>
          </a:p>
        </p:txBody>
      </p:sp>
      <p:sp>
        <p:nvSpPr>
          <p:cNvPr id="5" name="Content Placeholder 2"/>
          <p:cNvSpPr>
            <a:spLocks noGrp="1"/>
          </p:cNvSpPr>
          <p:nvPr>
            <p:ph idx="1"/>
          </p:nvPr>
        </p:nvSpPr>
        <p:spPr>
          <a:xfrm>
            <a:off x="0" y="1484784"/>
            <a:ext cx="5148064" cy="3809999"/>
          </a:xfrm>
        </p:spPr>
        <p:txBody>
          <a:bodyPr>
            <a:noAutofit/>
          </a:bodyPr>
          <a:lstStyle/>
          <a:p>
            <a:r>
              <a:rPr lang="en-US" sz="1800" dirty="0" smtClean="0"/>
              <a:t>360 </a:t>
            </a:r>
            <a:r>
              <a:rPr lang="en-US" sz="1800" dirty="0"/>
              <a:t>k</a:t>
            </a:r>
            <a:r>
              <a:rPr lang="en-US" sz="1800" dirty="0" smtClean="0"/>
              <a:t>J packed into a short pulse of 1 </a:t>
            </a:r>
            <a:r>
              <a:rPr lang="en-US" sz="1800" dirty="0" err="1" smtClean="0">
                <a:latin typeface="Symbol" charset="2"/>
                <a:cs typeface="Symbol" charset="2"/>
              </a:rPr>
              <a:t>m</a:t>
            </a:r>
            <a:r>
              <a:rPr lang="en-US" sz="1800" dirty="0" err="1" smtClean="0"/>
              <a:t>s</a:t>
            </a:r>
            <a:r>
              <a:rPr lang="en-US" sz="1800" dirty="0" smtClean="0"/>
              <a:t> </a:t>
            </a:r>
          </a:p>
          <a:p>
            <a:pPr marL="0" indent="0">
              <a:buNone/>
            </a:pPr>
            <a:r>
              <a:rPr lang="en-US" sz="1800" dirty="0"/>
              <a:t> </a:t>
            </a:r>
            <a:r>
              <a:rPr lang="en-US" sz="1800" dirty="0" smtClean="0"/>
              <a:t>    (360 GW peak) would destroy a target</a:t>
            </a:r>
          </a:p>
          <a:p>
            <a:r>
              <a:rPr lang="en-US" sz="1800" dirty="0" smtClean="0"/>
              <a:t>ESS will not use a compressor ring</a:t>
            </a:r>
          </a:p>
          <a:p>
            <a:pPr lvl="1"/>
            <a:r>
              <a:rPr lang="en-US" sz="1600" dirty="0" smtClean="0"/>
              <a:t>The linac will send the beam directly to the target over a period of 3 </a:t>
            </a:r>
            <a:r>
              <a:rPr lang="en-US" sz="1600" dirty="0" err="1" smtClean="0"/>
              <a:t>ms</a:t>
            </a:r>
            <a:r>
              <a:rPr lang="en-US" sz="1600" dirty="0" smtClean="0"/>
              <a:t> at a rate of 14 Hz.</a:t>
            </a:r>
          </a:p>
          <a:p>
            <a:pPr lvl="1"/>
            <a:r>
              <a:rPr lang="en-US" sz="1600" dirty="0" smtClean="0"/>
              <a:t>Peak beam power on the target is less than 125 MW</a:t>
            </a:r>
          </a:p>
          <a:p>
            <a:r>
              <a:rPr lang="en-US" sz="1800" dirty="0" smtClean="0"/>
              <a:t>The tradeoff is that ESS will</a:t>
            </a:r>
          </a:p>
          <a:p>
            <a:pPr lvl="1"/>
            <a:r>
              <a:rPr lang="en-US" sz="1600" dirty="0" smtClean="0"/>
              <a:t>Have longer neutron guides between experiments and the target</a:t>
            </a:r>
          </a:p>
          <a:p>
            <a:pPr lvl="1"/>
            <a:r>
              <a:rPr lang="en-US" sz="1600" dirty="0" smtClean="0"/>
              <a:t>Require a neutron choppers for precision energy measurements</a:t>
            </a:r>
            <a:endParaRPr lang="en-US" sz="1600" dirty="0"/>
          </a:p>
        </p:txBody>
      </p:sp>
      <p:grpSp>
        <p:nvGrpSpPr>
          <p:cNvPr id="6" name="Group 5"/>
          <p:cNvGrpSpPr/>
          <p:nvPr/>
        </p:nvGrpSpPr>
        <p:grpSpPr>
          <a:xfrm>
            <a:off x="5004048" y="1600200"/>
            <a:ext cx="3987552" cy="2514600"/>
            <a:chOff x="4648200" y="1600200"/>
            <a:chExt cx="4343400" cy="2514600"/>
          </a:xfrm>
        </p:grpSpPr>
        <p:grpSp>
          <p:nvGrpSpPr>
            <p:cNvPr id="7" name="Group 6"/>
            <p:cNvGrpSpPr/>
            <p:nvPr/>
          </p:nvGrpSpPr>
          <p:grpSpPr>
            <a:xfrm>
              <a:off x="4724400" y="1676400"/>
              <a:ext cx="4224680" cy="2340492"/>
              <a:chOff x="4724400" y="1676400"/>
              <a:chExt cx="4224680" cy="2340492"/>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676400"/>
                <a:ext cx="2091080" cy="1188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1" y="2824163"/>
                <a:ext cx="2091080" cy="1188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676400"/>
                <a:ext cx="2091080" cy="1188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2828172"/>
                <a:ext cx="2091080" cy="1188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8" name="Rectangle 7"/>
            <p:cNvSpPr/>
            <p:nvPr/>
          </p:nvSpPr>
          <p:spPr>
            <a:xfrm>
              <a:off x="4648200" y="1600200"/>
              <a:ext cx="4343400" cy="2514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1" descr="http://ars.els-cdn.com/content/image/1-s2.0-S0168900213002386-gr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013176"/>
            <a:ext cx="3048000" cy="1818697"/>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descr="http://www.helmholtz-berlin.de/media/media/zentrum/perspektiven/ess/bioref01_e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4302398"/>
            <a:ext cx="4327790" cy="2133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333049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51520" y="7202"/>
            <a:ext cx="7139937" cy="1143000"/>
          </a:xfrm>
        </p:spPr>
        <p:txBody>
          <a:bodyPr/>
          <a:lstStyle/>
          <a:p>
            <a:pPr eaLnBrk="1" hangingPunct="1"/>
            <a:r>
              <a:rPr lang="en-US" dirty="0"/>
              <a:t>Target Station includes systems that address nuclear hazards </a:t>
            </a:r>
          </a:p>
        </p:txBody>
      </p:sp>
      <p:pic>
        <p:nvPicPr>
          <p:cNvPr id="108547" name="Picture 24" descr="High bay[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7544" y="1500237"/>
            <a:ext cx="8394418" cy="2978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551204" y="3713393"/>
            <a:ext cx="1327040" cy="307744"/>
          </a:xfrm>
          <a:prstGeom prst="rect">
            <a:avLst/>
          </a:prstGeom>
          <a:noFill/>
        </p:spPr>
        <p:txBody>
          <a:bodyPr wrap="square" lIns="91408" tIns="45704" rIns="91408" bIns="45704">
            <a:spAutoFit/>
          </a:bodyPr>
          <a:lstStyle/>
          <a:p>
            <a:pPr defTabSz="914158">
              <a:defRPr/>
            </a:pPr>
            <a:r>
              <a:rPr lang="en-GB" sz="1400" dirty="0">
                <a:solidFill>
                  <a:srgbClr val="0000FF"/>
                </a:solidFill>
                <a:latin typeface="Calibri"/>
              </a:rPr>
              <a:t>~ 130 m long</a:t>
            </a:r>
          </a:p>
        </p:txBody>
      </p:sp>
      <p:grpSp>
        <p:nvGrpSpPr>
          <p:cNvPr id="108549" name="Group 26"/>
          <p:cNvGrpSpPr>
            <a:grpSpLocks/>
          </p:cNvGrpSpPr>
          <p:nvPr/>
        </p:nvGrpSpPr>
        <p:grpSpPr bwMode="auto">
          <a:xfrm>
            <a:off x="6902186" y="3804493"/>
            <a:ext cx="1693461" cy="873359"/>
            <a:chOff x="2824810" y="4944738"/>
            <a:chExt cx="3353954" cy="705710"/>
          </a:xfrm>
        </p:grpSpPr>
        <p:sp>
          <p:nvSpPr>
            <p:cNvPr id="28" name="TextBox 27"/>
            <p:cNvSpPr txBox="1"/>
            <p:nvPr/>
          </p:nvSpPr>
          <p:spPr>
            <a:xfrm>
              <a:off x="2824810" y="5277404"/>
              <a:ext cx="3353954" cy="373044"/>
            </a:xfrm>
            <a:prstGeom prst="rect">
              <a:avLst/>
            </a:prstGeom>
            <a:noFill/>
          </p:spPr>
          <p:txBody>
            <a:bodyPr>
              <a:spAutoFit/>
            </a:bodyPr>
            <a:lstStyle/>
            <a:p>
              <a:pPr defTabSz="914158">
                <a:defRPr/>
              </a:pPr>
              <a:r>
                <a:rPr lang="en-GB" sz="1200" dirty="0">
                  <a:solidFill>
                    <a:prstClr val="black"/>
                  </a:solidFill>
                  <a:latin typeface="Calibri"/>
                </a:rPr>
                <a:t>Accelerator – Target interface</a:t>
              </a:r>
            </a:p>
          </p:txBody>
        </p:sp>
        <p:cxnSp>
          <p:nvCxnSpPr>
            <p:cNvPr id="29" name="Straight Arrow Connector 28"/>
            <p:cNvCxnSpPr/>
            <p:nvPr/>
          </p:nvCxnSpPr>
          <p:spPr>
            <a:xfrm flipV="1">
              <a:off x="4074487" y="4944738"/>
              <a:ext cx="428702" cy="40378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08550" name="Group 29"/>
          <p:cNvGrpSpPr>
            <a:grpSpLocks/>
          </p:cNvGrpSpPr>
          <p:nvPr/>
        </p:nvGrpSpPr>
        <p:grpSpPr bwMode="auto">
          <a:xfrm>
            <a:off x="4353081" y="3807978"/>
            <a:ext cx="2461673" cy="930882"/>
            <a:chOff x="318404" y="4944738"/>
            <a:chExt cx="6662357" cy="751912"/>
          </a:xfrm>
        </p:grpSpPr>
        <p:sp>
          <p:nvSpPr>
            <p:cNvPr id="31" name="TextBox 30"/>
            <p:cNvSpPr txBox="1"/>
            <p:nvPr/>
          </p:nvSpPr>
          <p:spPr>
            <a:xfrm>
              <a:off x="318404" y="5174581"/>
              <a:ext cx="6662357" cy="522069"/>
            </a:xfrm>
            <a:prstGeom prst="rect">
              <a:avLst/>
            </a:prstGeom>
            <a:noFill/>
          </p:spPr>
          <p:txBody>
            <a:bodyPr>
              <a:spAutoFit/>
            </a:bodyPr>
            <a:lstStyle/>
            <a:p>
              <a:pPr defTabSz="914158">
                <a:defRPr/>
              </a:pPr>
              <a:r>
                <a:rPr lang="en-GB" sz="1200" dirty="0">
                  <a:solidFill>
                    <a:prstClr val="black"/>
                  </a:solidFill>
                  <a:latin typeface="Calibri"/>
                </a:rPr>
                <a:t>Target monolith, incl. Moderator &amp; Reflector Systems, and Target Systems</a:t>
              </a:r>
            </a:p>
          </p:txBody>
        </p:sp>
        <p:cxnSp>
          <p:nvCxnSpPr>
            <p:cNvPr id="32" name="Straight Arrow Connector 31"/>
            <p:cNvCxnSpPr/>
            <p:nvPr/>
          </p:nvCxnSpPr>
          <p:spPr>
            <a:xfrm flipV="1">
              <a:off x="4074596" y="4944738"/>
              <a:ext cx="428841" cy="40363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08551" name="Group 32"/>
          <p:cNvGrpSpPr>
            <a:grpSpLocks/>
          </p:cNvGrpSpPr>
          <p:nvPr/>
        </p:nvGrpSpPr>
        <p:grpSpPr bwMode="auto">
          <a:xfrm>
            <a:off x="2983614" y="3620093"/>
            <a:ext cx="1237911" cy="961263"/>
            <a:chOff x="914316" y="4797055"/>
            <a:chExt cx="3353954" cy="775698"/>
          </a:xfrm>
        </p:grpSpPr>
        <p:sp>
          <p:nvSpPr>
            <p:cNvPr id="34" name="TextBox 33"/>
            <p:cNvSpPr txBox="1"/>
            <p:nvPr/>
          </p:nvSpPr>
          <p:spPr>
            <a:xfrm>
              <a:off x="914316" y="5349227"/>
              <a:ext cx="3353954" cy="223526"/>
            </a:xfrm>
            <a:prstGeom prst="rect">
              <a:avLst/>
            </a:prstGeom>
            <a:noFill/>
          </p:spPr>
          <p:txBody>
            <a:bodyPr>
              <a:spAutoFit/>
            </a:bodyPr>
            <a:lstStyle/>
            <a:p>
              <a:pPr defTabSz="914158">
                <a:defRPr/>
              </a:pPr>
              <a:r>
                <a:rPr lang="en-GB" sz="1200" dirty="0">
                  <a:solidFill>
                    <a:prstClr val="black"/>
                  </a:solidFill>
                  <a:latin typeface="Calibri"/>
                </a:rPr>
                <a:t>Fluid Systems</a:t>
              </a:r>
            </a:p>
          </p:txBody>
        </p:sp>
        <p:cxnSp>
          <p:nvCxnSpPr>
            <p:cNvPr id="35" name="Straight Arrow Connector 34"/>
            <p:cNvCxnSpPr/>
            <p:nvPr/>
          </p:nvCxnSpPr>
          <p:spPr>
            <a:xfrm flipV="1">
              <a:off x="3076178" y="4797055"/>
              <a:ext cx="1176760" cy="539571"/>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08552" name="Group 35"/>
          <p:cNvGrpSpPr>
            <a:grpSpLocks/>
          </p:cNvGrpSpPr>
          <p:nvPr/>
        </p:nvGrpSpPr>
        <p:grpSpPr bwMode="auto">
          <a:xfrm>
            <a:off x="4211960" y="2076301"/>
            <a:ext cx="1921236" cy="878755"/>
            <a:chOff x="897837" y="5443940"/>
            <a:chExt cx="6097554" cy="929080"/>
          </a:xfrm>
        </p:grpSpPr>
        <p:sp>
          <p:nvSpPr>
            <p:cNvPr id="37" name="TextBox 36"/>
            <p:cNvSpPr txBox="1"/>
            <p:nvPr/>
          </p:nvSpPr>
          <p:spPr>
            <a:xfrm>
              <a:off x="3641288" y="5443940"/>
              <a:ext cx="3354103" cy="292862"/>
            </a:xfrm>
            <a:prstGeom prst="rect">
              <a:avLst/>
            </a:prstGeom>
            <a:noFill/>
          </p:spPr>
          <p:txBody>
            <a:bodyPr>
              <a:spAutoFit/>
            </a:bodyPr>
            <a:lstStyle/>
            <a:p>
              <a:pPr defTabSz="914158">
                <a:defRPr/>
              </a:pPr>
              <a:r>
                <a:rPr lang="en-GB" sz="1200" dirty="0">
                  <a:solidFill>
                    <a:prstClr val="black"/>
                  </a:solidFill>
                  <a:latin typeface="Calibri"/>
                </a:rPr>
                <a:t>High bay</a:t>
              </a:r>
            </a:p>
          </p:txBody>
        </p:sp>
        <p:cxnSp>
          <p:nvCxnSpPr>
            <p:cNvPr id="38" name="Straight Arrow Connector 37"/>
            <p:cNvCxnSpPr/>
            <p:nvPr/>
          </p:nvCxnSpPr>
          <p:spPr>
            <a:xfrm flipH="1">
              <a:off x="897837" y="5621051"/>
              <a:ext cx="2873663" cy="751969"/>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08553" name="Group 38"/>
          <p:cNvGrpSpPr>
            <a:grpSpLocks/>
          </p:cNvGrpSpPr>
          <p:nvPr/>
        </p:nvGrpSpPr>
        <p:grpSpPr bwMode="auto">
          <a:xfrm>
            <a:off x="1475730" y="3640644"/>
            <a:ext cx="1396362" cy="1040990"/>
            <a:chOff x="2824810" y="5039669"/>
            <a:chExt cx="3779654" cy="840749"/>
          </a:xfrm>
        </p:grpSpPr>
        <p:sp>
          <p:nvSpPr>
            <p:cNvPr id="40" name="TextBox 39"/>
            <p:cNvSpPr txBox="1"/>
            <p:nvPr/>
          </p:nvSpPr>
          <p:spPr>
            <a:xfrm>
              <a:off x="2824810" y="5358413"/>
              <a:ext cx="3354588" cy="522005"/>
            </a:xfrm>
            <a:prstGeom prst="rect">
              <a:avLst/>
            </a:prstGeom>
            <a:noFill/>
          </p:spPr>
          <p:txBody>
            <a:bodyPr>
              <a:spAutoFit/>
            </a:bodyPr>
            <a:lstStyle/>
            <a:p>
              <a:pPr defTabSz="914158">
                <a:defRPr/>
              </a:pPr>
              <a:r>
                <a:rPr lang="en-GB" sz="1200" dirty="0">
                  <a:solidFill>
                    <a:prstClr val="black"/>
                  </a:solidFill>
                  <a:latin typeface="Calibri"/>
                </a:rPr>
                <a:t>Remote Handling Systems</a:t>
              </a:r>
            </a:p>
          </p:txBody>
        </p:sp>
        <p:cxnSp>
          <p:nvCxnSpPr>
            <p:cNvPr id="41" name="Straight Arrow Connector 40"/>
            <p:cNvCxnSpPr/>
            <p:nvPr/>
          </p:nvCxnSpPr>
          <p:spPr>
            <a:xfrm flipV="1">
              <a:off x="5398192" y="5039669"/>
              <a:ext cx="1206272" cy="427666"/>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42" name="Content Placeholder 28"/>
          <p:cNvSpPr>
            <a:spLocks noGrp="1"/>
          </p:cNvSpPr>
          <p:nvPr>
            <p:ph sz="half" idx="4294967295"/>
          </p:nvPr>
        </p:nvSpPr>
        <p:spPr>
          <a:xfrm>
            <a:off x="0" y="5013176"/>
            <a:ext cx="9036496" cy="1091952"/>
          </a:xfrm>
        </p:spPr>
        <p:txBody>
          <a:bodyPr rtlCol="0">
            <a:noAutofit/>
          </a:bodyPr>
          <a:lstStyle/>
          <a:p>
            <a:pPr marL="342840" indent="-342840" defTabSz="914239">
              <a:spcBef>
                <a:spcPts val="1032"/>
              </a:spcBef>
              <a:buFont typeface="Arial"/>
              <a:buChar char="•"/>
              <a:defRPr/>
            </a:pPr>
            <a:r>
              <a:rPr lang="en-US" sz="1600" dirty="0" smtClean="0">
                <a:solidFill>
                  <a:srgbClr val="000000"/>
                </a:solidFill>
                <a:ea typeface="+mn-ea"/>
                <a:cs typeface="+mn-cs"/>
              </a:rPr>
              <a:t>Remote Handling Systems including hot cells and associated equipment for maintenance and storage of irradiated components</a:t>
            </a:r>
          </a:p>
          <a:p>
            <a:pPr marL="342840" indent="-342840" defTabSz="914239">
              <a:spcBef>
                <a:spcPts val="1032"/>
              </a:spcBef>
              <a:buFont typeface="Arial"/>
              <a:buChar char="•"/>
              <a:defRPr/>
            </a:pPr>
            <a:r>
              <a:rPr lang="en-US" sz="1600" dirty="0" smtClean="0">
                <a:solidFill>
                  <a:srgbClr val="000000"/>
                </a:solidFill>
                <a:ea typeface="+mn-ea"/>
                <a:cs typeface="+mn-cs"/>
              </a:rPr>
              <a:t>Target Safety System including credited controls to protect public and environment from radioactive hazard</a:t>
            </a:r>
          </a:p>
          <a:p>
            <a:pPr marL="342840" indent="-342840" defTabSz="914239">
              <a:spcBef>
                <a:spcPts val="1032"/>
              </a:spcBef>
              <a:buFont typeface="Arial"/>
              <a:buChar char="•"/>
              <a:defRPr/>
            </a:pPr>
            <a:r>
              <a:rPr lang="en-US" sz="1600" dirty="0" smtClean="0">
                <a:solidFill>
                  <a:srgbClr val="000000"/>
                </a:solidFill>
                <a:ea typeface="+mn-ea"/>
                <a:cs typeface="+mn-cs"/>
              </a:rPr>
              <a:t>Fluid </a:t>
            </a:r>
            <a:r>
              <a:rPr lang="en-US" sz="1600" dirty="0">
                <a:solidFill>
                  <a:srgbClr val="000000"/>
                </a:solidFill>
                <a:ea typeface="+mn-ea"/>
                <a:cs typeface="+mn-cs"/>
              </a:rPr>
              <a:t>Systems including </a:t>
            </a:r>
            <a:r>
              <a:rPr lang="en-US" sz="1600" dirty="0" smtClean="0">
                <a:solidFill>
                  <a:srgbClr val="000000"/>
                </a:solidFill>
                <a:ea typeface="+mn-ea"/>
                <a:cs typeface="+mn-cs"/>
              </a:rPr>
              <a:t>He, </a:t>
            </a:r>
            <a:r>
              <a:rPr lang="en-US" sz="1600" b="1" dirty="0" smtClean="0">
                <a:solidFill>
                  <a:srgbClr val="FF0000"/>
                </a:solidFill>
                <a:ea typeface="+mn-ea"/>
                <a:cs typeface="+mn-cs"/>
              </a:rPr>
              <a:t>H</a:t>
            </a:r>
            <a:r>
              <a:rPr lang="en-US" sz="1600" b="1" baseline="-25000" dirty="0" smtClean="0">
                <a:solidFill>
                  <a:srgbClr val="FF0000"/>
                </a:solidFill>
                <a:ea typeface="+mn-ea"/>
                <a:cs typeface="+mn-cs"/>
              </a:rPr>
              <a:t>2</a:t>
            </a:r>
            <a:r>
              <a:rPr lang="en-US" sz="1600" b="1" dirty="0" smtClean="0">
                <a:solidFill>
                  <a:srgbClr val="FF0000"/>
                </a:solidFill>
                <a:ea typeface="+mn-ea"/>
                <a:cs typeface="+mn-cs"/>
              </a:rPr>
              <a:t> </a:t>
            </a:r>
            <a:r>
              <a:rPr lang="en-US" sz="1600" dirty="0">
                <a:solidFill>
                  <a:srgbClr val="000000"/>
                </a:solidFill>
                <a:ea typeface="+mn-ea"/>
                <a:cs typeface="+mn-cs"/>
              </a:rPr>
              <a:t>and </a:t>
            </a:r>
            <a:r>
              <a:rPr lang="en-US" sz="1600" dirty="0" smtClean="0">
                <a:solidFill>
                  <a:srgbClr val="000000"/>
                </a:solidFill>
                <a:ea typeface="+mn-ea"/>
                <a:cs typeface="+mn-cs"/>
              </a:rPr>
              <a:t>H</a:t>
            </a:r>
            <a:r>
              <a:rPr lang="en-US" sz="1600" baseline="-25000" dirty="0" smtClean="0">
                <a:solidFill>
                  <a:srgbClr val="000000"/>
                </a:solidFill>
                <a:ea typeface="+mn-ea"/>
                <a:cs typeface="+mn-cs"/>
              </a:rPr>
              <a:t>2</a:t>
            </a:r>
            <a:r>
              <a:rPr lang="en-US" sz="1600" dirty="0" smtClean="0">
                <a:solidFill>
                  <a:srgbClr val="000000"/>
                </a:solidFill>
                <a:ea typeface="+mn-ea"/>
                <a:cs typeface="+mn-cs"/>
              </a:rPr>
              <a:t>O </a:t>
            </a:r>
            <a:r>
              <a:rPr lang="en-US" sz="1600" dirty="0">
                <a:solidFill>
                  <a:srgbClr val="000000"/>
                </a:solidFill>
                <a:ea typeface="+mn-ea"/>
                <a:cs typeface="+mn-cs"/>
              </a:rPr>
              <a:t>coolant loops, ventilation, filtering, etc. </a:t>
            </a:r>
            <a:endParaRPr lang="en-US" sz="1600" dirty="0" smtClean="0">
              <a:solidFill>
                <a:srgbClr val="000000"/>
              </a:solidFill>
              <a:ea typeface="+mn-ea"/>
              <a:cs typeface="+mn-cs"/>
            </a:endParaRPr>
          </a:p>
        </p:txBody>
      </p:sp>
    </p:spTree>
    <p:extLst>
      <p:ext uri="{BB962C8B-B14F-4D97-AF65-F5344CB8AC3E}">
        <p14:creationId xmlns:p14="http://schemas.microsoft.com/office/powerpoint/2010/main" val="10266342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sz="half" idx="2"/>
          </p:nvPr>
        </p:nvSpPr>
        <p:spPr>
          <a:xfrm>
            <a:off x="5004048" y="3140968"/>
            <a:ext cx="3889101" cy="3031628"/>
          </a:xfrm>
        </p:spPr>
        <p:txBody>
          <a:bodyPr rtlCol="0">
            <a:noAutofit/>
          </a:bodyPr>
          <a:lstStyle/>
          <a:p>
            <a:pPr marL="0" indent="0" defTabSz="913996">
              <a:spcAft>
                <a:spcPts val="600"/>
              </a:spcAft>
              <a:buNone/>
              <a:defRPr/>
            </a:pPr>
            <a:r>
              <a:rPr lang="en-US" sz="1600" u="sng" dirty="0">
                <a:solidFill>
                  <a:schemeClr val="tx1"/>
                </a:solidFill>
                <a:latin typeface="Arial" panose="020B0604020202020204" pitchFamily="34" charset="0"/>
                <a:cs typeface="Arial" panose="020B0604020202020204" pitchFamily="34" charset="0"/>
              </a:rPr>
              <a:t>Functions</a:t>
            </a:r>
            <a:r>
              <a:rPr lang="en-US" sz="1600" dirty="0">
                <a:solidFill>
                  <a:schemeClr val="tx1"/>
                </a:solidFill>
                <a:latin typeface="Arial" panose="020B0604020202020204" pitchFamily="34" charset="0"/>
                <a:cs typeface="Arial" panose="020B0604020202020204" pitchFamily="34" charset="0"/>
              </a:rPr>
              <a:t>:</a:t>
            </a:r>
          </a:p>
          <a:p>
            <a:pPr marL="223719" indent="-223719" defTabSz="913996">
              <a:spcAft>
                <a:spcPts val="600"/>
              </a:spcAft>
              <a:buFont typeface="Arial"/>
              <a:buChar char="•"/>
              <a:defRPr/>
            </a:pPr>
            <a:r>
              <a:rPr lang="en-US" sz="1600" dirty="0">
                <a:solidFill>
                  <a:schemeClr val="tx1"/>
                </a:solidFill>
                <a:latin typeface="Arial" panose="020B0604020202020204" pitchFamily="34" charset="0"/>
                <a:cs typeface="Arial" panose="020B0604020202020204" pitchFamily="34" charset="0"/>
              </a:rPr>
              <a:t>Convert protons to usable neutrons</a:t>
            </a:r>
          </a:p>
          <a:p>
            <a:pPr marL="223719" indent="-223719" defTabSz="913996">
              <a:spcAft>
                <a:spcPts val="600"/>
              </a:spcAft>
              <a:buFont typeface="Arial"/>
              <a:buChar char="•"/>
              <a:defRPr/>
            </a:pPr>
            <a:r>
              <a:rPr lang="en-US" sz="1600" dirty="0">
                <a:solidFill>
                  <a:schemeClr val="tx1"/>
                </a:solidFill>
                <a:latin typeface="Arial" panose="020B0604020202020204" pitchFamily="34" charset="0"/>
                <a:cs typeface="Arial" panose="020B0604020202020204" pitchFamily="34" charset="0"/>
              </a:rPr>
              <a:t>Heat removal</a:t>
            </a:r>
          </a:p>
          <a:p>
            <a:pPr marL="223719" indent="-223719" defTabSz="913996">
              <a:spcBef>
                <a:spcPts val="600"/>
              </a:spcBef>
              <a:spcAft>
                <a:spcPts val="600"/>
              </a:spcAft>
              <a:buFont typeface="Arial"/>
              <a:buChar char="•"/>
              <a:defRPr/>
            </a:pPr>
            <a:r>
              <a:rPr lang="en-US" sz="1600" dirty="0">
                <a:solidFill>
                  <a:schemeClr val="tx1"/>
                </a:solidFill>
                <a:latin typeface="Arial" panose="020B0604020202020204" pitchFamily="34" charset="0"/>
                <a:cs typeface="Arial" panose="020B0604020202020204" pitchFamily="34" charset="0"/>
              </a:rPr>
              <a:t>Confinement and shielding</a:t>
            </a:r>
          </a:p>
          <a:p>
            <a:pPr marL="223719" indent="-223719" defTabSz="913996">
              <a:spcBef>
                <a:spcPts val="600"/>
              </a:spcBef>
              <a:spcAft>
                <a:spcPts val="600"/>
              </a:spcAft>
              <a:buFont typeface="Arial"/>
              <a:buChar char="•"/>
              <a:defRPr/>
            </a:pPr>
            <a:endParaRPr lang="en-US" sz="1600" dirty="0">
              <a:solidFill>
                <a:schemeClr val="tx1"/>
              </a:solidFill>
              <a:latin typeface="Arial" panose="020B0604020202020204" pitchFamily="34" charset="0"/>
              <a:cs typeface="Arial" panose="020B0604020202020204" pitchFamily="34" charset="0"/>
            </a:endParaRPr>
          </a:p>
          <a:p>
            <a:pPr marL="0" indent="0" defTabSz="913996">
              <a:spcBef>
                <a:spcPts val="600"/>
              </a:spcBef>
              <a:spcAft>
                <a:spcPts val="600"/>
              </a:spcAft>
              <a:buNone/>
              <a:defRPr/>
            </a:pPr>
            <a:r>
              <a:rPr lang="en-US" sz="1600" u="sng" dirty="0">
                <a:solidFill>
                  <a:schemeClr val="tx1"/>
                </a:solidFill>
                <a:latin typeface="Arial" panose="020B0604020202020204" pitchFamily="34" charset="0"/>
                <a:cs typeface="Arial" panose="020B0604020202020204" pitchFamily="34" charset="0"/>
              </a:rPr>
              <a:t>Unique features</a:t>
            </a:r>
            <a:r>
              <a:rPr lang="en-US" sz="1600" dirty="0">
                <a:solidFill>
                  <a:schemeClr val="tx1"/>
                </a:solidFill>
                <a:latin typeface="Arial" panose="020B0604020202020204" pitchFamily="34" charset="0"/>
                <a:cs typeface="Arial" panose="020B0604020202020204" pitchFamily="34" charset="0"/>
              </a:rPr>
              <a:t>:</a:t>
            </a:r>
          </a:p>
          <a:p>
            <a:pPr marL="228478" lvl="1" indent="-223719" defTabSz="913996">
              <a:spcBef>
                <a:spcPts val="600"/>
              </a:spcBef>
              <a:spcAft>
                <a:spcPts val="600"/>
              </a:spcAft>
              <a:buFont typeface="Arial"/>
              <a:buChar char="•"/>
              <a:defRPr/>
            </a:pPr>
            <a:r>
              <a:rPr lang="en-US" sz="1600" dirty="0">
                <a:solidFill>
                  <a:schemeClr val="tx1"/>
                </a:solidFill>
                <a:latin typeface="Arial" panose="020B0604020202020204" pitchFamily="34" charset="0"/>
                <a:cs typeface="Arial" panose="020B0604020202020204" pitchFamily="34" charset="0"/>
              </a:rPr>
              <a:t>Rotating target</a:t>
            </a:r>
          </a:p>
          <a:p>
            <a:pPr marL="228478" lvl="1" indent="-223719" defTabSz="913996">
              <a:spcBef>
                <a:spcPts val="600"/>
              </a:spcBef>
              <a:spcAft>
                <a:spcPts val="600"/>
              </a:spcAft>
              <a:buFont typeface="Arial"/>
              <a:buChar char="•"/>
              <a:defRPr/>
            </a:pPr>
            <a:r>
              <a:rPr lang="en-US" sz="1600" dirty="0">
                <a:solidFill>
                  <a:schemeClr val="tx1"/>
                </a:solidFill>
                <a:latin typeface="Arial" panose="020B0604020202020204" pitchFamily="34" charset="0"/>
                <a:cs typeface="Arial" panose="020B0604020202020204" pitchFamily="34" charset="0"/>
              </a:rPr>
              <a:t>He-cooled W target</a:t>
            </a:r>
          </a:p>
          <a:p>
            <a:pPr marL="228478" lvl="1" indent="-223719" defTabSz="913996">
              <a:spcBef>
                <a:spcPts val="600"/>
              </a:spcBef>
              <a:spcAft>
                <a:spcPts val="600"/>
              </a:spcAft>
              <a:buFont typeface="Arial"/>
              <a:buChar char="•"/>
              <a:defRPr/>
            </a:pPr>
            <a:r>
              <a:rPr lang="en-US" sz="1600" dirty="0">
                <a:solidFill>
                  <a:schemeClr val="tx1"/>
                </a:solidFill>
                <a:latin typeface="Arial" panose="020B0604020202020204" pitchFamily="34" charset="0"/>
                <a:cs typeface="Arial" panose="020B0604020202020204" pitchFamily="34" charset="0"/>
              </a:rPr>
              <a:t>High brightness moderators</a:t>
            </a:r>
          </a:p>
        </p:txBody>
      </p:sp>
      <p:sp>
        <p:nvSpPr>
          <p:cNvPr id="134151" name="Title 1"/>
          <p:cNvSpPr>
            <a:spLocks noGrp="1"/>
          </p:cNvSpPr>
          <p:nvPr>
            <p:ph type="title"/>
          </p:nvPr>
        </p:nvSpPr>
        <p:spPr>
          <a:xfrm>
            <a:off x="107504" y="116086"/>
            <a:ext cx="8208912" cy="1143000"/>
          </a:xfrm>
        </p:spPr>
        <p:txBody>
          <a:bodyPr lIns="85654" tIns="42827" rIns="85654" bIns="42827"/>
          <a:lstStyle/>
          <a:p>
            <a:pPr eaLnBrk="1" hangingPunct="1"/>
            <a:r>
              <a:rPr lang="en-US" dirty="0">
                <a:latin typeface="Arial"/>
                <a:cs typeface="Arial"/>
              </a:rPr>
              <a:t>Target station converts protons to “slow” neutrons</a:t>
            </a:r>
            <a:endParaRPr lang="en-US" dirty="0">
              <a:solidFill>
                <a:srgbClr val="FF0000"/>
              </a:solidFill>
              <a:latin typeface="Arial"/>
              <a:cs typeface="Arial"/>
            </a:endParaRPr>
          </a:p>
        </p:txBody>
      </p:sp>
      <p:sp>
        <p:nvSpPr>
          <p:cNvPr id="33" name="Text Placeholder 3"/>
          <p:cNvSpPr txBox="1">
            <a:spLocks/>
          </p:cNvSpPr>
          <p:nvPr/>
        </p:nvSpPr>
        <p:spPr>
          <a:xfrm>
            <a:off x="467544" y="1485530"/>
            <a:ext cx="3023823" cy="575318"/>
          </a:xfrm>
          <a:prstGeom prst="rect">
            <a:avLst/>
          </a:prstGeom>
        </p:spPr>
        <p:style>
          <a:lnRef idx="1">
            <a:schemeClr val="accent3"/>
          </a:lnRef>
          <a:fillRef idx="2">
            <a:schemeClr val="accent3"/>
          </a:fillRef>
          <a:effectRef idx="1">
            <a:schemeClr val="accent3"/>
          </a:effectRef>
          <a:fontRef idx="minor">
            <a:schemeClr val="dk1"/>
          </a:fontRef>
        </p:style>
        <p:txBody>
          <a:bodyPr lIns="91384" tIns="45692" rIns="91384" bIns="45692">
            <a:normAutofit/>
          </a:bodyPr>
          <a:lstStyle>
            <a:lvl1pPr marL="365806" indent="-365806" algn="l" defTabSz="487741" rtl="0" eaLnBrk="1" latinLnBrk="0" hangingPunct="1">
              <a:spcBef>
                <a:spcPct val="20000"/>
              </a:spcBef>
              <a:buFont typeface="Arial"/>
              <a:buChar char="•"/>
              <a:defRPr sz="2400" kern="1200">
                <a:solidFill>
                  <a:schemeClr val="tx1"/>
                </a:solidFill>
                <a:latin typeface="+mn-lt"/>
                <a:ea typeface="+mn-ea"/>
                <a:cs typeface="Helvetica"/>
              </a:defRPr>
            </a:lvl1pPr>
            <a:lvl2pPr marL="792579" indent="-304838" algn="l" defTabSz="487741" rtl="0" eaLnBrk="1" latinLnBrk="0" hangingPunct="1">
              <a:spcBef>
                <a:spcPct val="20000"/>
              </a:spcBef>
              <a:buFont typeface="Arial"/>
              <a:buChar char="–"/>
              <a:defRPr sz="2000" kern="1200">
                <a:solidFill>
                  <a:schemeClr val="tx1"/>
                </a:solidFill>
                <a:latin typeface="+mn-lt"/>
                <a:ea typeface="+mn-ea"/>
                <a:cs typeface="Helvetica"/>
              </a:defRPr>
            </a:lvl2pPr>
            <a:lvl3pPr marL="1219352" indent="-243870" algn="l" defTabSz="487741" rtl="0" eaLnBrk="1" latinLnBrk="0" hangingPunct="1">
              <a:spcBef>
                <a:spcPct val="20000"/>
              </a:spcBef>
              <a:buFont typeface="Arial"/>
              <a:buChar char="•"/>
              <a:defRPr sz="1600" kern="1200">
                <a:solidFill>
                  <a:schemeClr val="tx1"/>
                </a:solidFill>
                <a:latin typeface="+mn-lt"/>
                <a:ea typeface="+mn-ea"/>
                <a:cs typeface="Helvetica"/>
              </a:defRPr>
            </a:lvl3pPr>
            <a:lvl4pPr marL="1463223" indent="0" algn="l" defTabSz="487741" rtl="0" eaLnBrk="1" latinLnBrk="0" hangingPunct="1">
              <a:spcBef>
                <a:spcPct val="20000"/>
              </a:spcBef>
              <a:buFont typeface="Arial"/>
              <a:buNone/>
              <a:defRPr sz="1400" kern="1200">
                <a:solidFill>
                  <a:schemeClr val="tx1"/>
                </a:solidFill>
                <a:latin typeface="+mn-lt"/>
                <a:ea typeface="+mn-ea"/>
                <a:cs typeface="Helvetica"/>
              </a:defRPr>
            </a:lvl4pPr>
            <a:lvl5pPr marL="1950964" indent="0" algn="l" defTabSz="487741" rtl="0" eaLnBrk="1" latinLnBrk="0" hangingPunct="1">
              <a:spcBef>
                <a:spcPct val="20000"/>
              </a:spcBef>
              <a:buFont typeface="Arial"/>
              <a:buNone/>
              <a:defRPr sz="1200" kern="1200">
                <a:solidFill>
                  <a:schemeClr val="tx1"/>
                </a:solidFill>
                <a:latin typeface="+mn-lt"/>
                <a:ea typeface="+mn-ea"/>
                <a:cs typeface="Helvetica"/>
              </a:defRPr>
            </a:lvl5pPr>
            <a:lvl6pPr marL="2682575" indent="-243870" algn="l" defTabSz="487741" rtl="0" eaLnBrk="1" latinLnBrk="0" hangingPunct="1">
              <a:spcBef>
                <a:spcPct val="20000"/>
              </a:spcBef>
              <a:buFont typeface="Arial"/>
              <a:buChar char="•"/>
              <a:defRPr sz="2100" kern="1200">
                <a:solidFill>
                  <a:schemeClr val="tx1"/>
                </a:solidFill>
                <a:latin typeface="+mn-lt"/>
                <a:ea typeface="+mn-ea"/>
                <a:cs typeface="+mn-cs"/>
              </a:defRPr>
            </a:lvl6pPr>
            <a:lvl7pPr marL="3170316" indent="-243870" algn="l" defTabSz="487741" rtl="0" eaLnBrk="1" latinLnBrk="0" hangingPunct="1">
              <a:spcBef>
                <a:spcPct val="20000"/>
              </a:spcBef>
              <a:buFont typeface="Arial"/>
              <a:buChar char="•"/>
              <a:defRPr sz="2100" kern="1200">
                <a:solidFill>
                  <a:schemeClr val="tx1"/>
                </a:solidFill>
                <a:latin typeface="+mn-lt"/>
                <a:ea typeface="+mn-ea"/>
                <a:cs typeface="+mn-cs"/>
              </a:defRPr>
            </a:lvl7pPr>
            <a:lvl8pPr marL="3658057" indent="-243870" algn="l" defTabSz="487741" rtl="0" eaLnBrk="1" latinLnBrk="0" hangingPunct="1">
              <a:spcBef>
                <a:spcPct val="20000"/>
              </a:spcBef>
              <a:buFont typeface="Arial"/>
              <a:buChar char="•"/>
              <a:defRPr sz="2100" kern="1200">
                <a:solidFill>
                  <a:schemeClr val="tx1"/>
                </a:solidFill>
                <a:latin typeface="+mn-lt"/>
                <a:ea typeface="+mn-ea"/>
                <a:cs typeface="+mn-cs"/>
              </a:defRPr>
            </a:lvl8pPr>
            <a:lvl9pPr marL="4145798" indent="-243870" algn="l" defTabSz="487741" rtl="0" eaLnBrk="1" latinLnBrk="0" hangingPunct="1">
              <a:spcBef>
                <a:spcPct val="20000"/>
              </a:spcBef>
              <a:buFont typeface="Arial"/>
              <a:buChar char="•"/>
              <a:defRPr sz="2100" kern="1200">
                <a:solidFill>
                  <a:schemeClr val="tx1"/>
                </a:solidFill>
                <a:latin typeface="+mn-lt"/>
                <a:ea typeface="+mn-ea"/>
                <a:cs typeface="+mn-cs"/>
              </a:defRPr>
            </a:lvl9pPr>
          </a:lstStyle>
          <a:p>
            <a:pPr>
              <a:defRPr/>
            </a:pPr>
            <a:r>
              <a:rPr lang="en-US" sz="1400" dirty="0" smtClean="0">
                <a:solidFill>
                  <a:prstClr val="black"/>
                </a:solidFill>
                <a:latin typeface="Calibri"/>
              </a:rPr>
              <a:t>Diameter </a:t>
            </a:r>
            <a:r>
              <a:rPr lang="en-US" sz="1400" dirty="0">
                <a:solidFill>
                  <a:prstClr val="black"/>
                </a:solidFill>
                <a:latin typeface="Calibri"/>
              </a:rPr>
              <a:t>~ </a:t>
            </a:r>
            <a:r>
              <a:rPr lang="en-US" sz="1400" dirty="0" smtClean="0">
                <a:solidFill>
                  <a:prstClr val="black"/>
                </a:solidFill>
                <a:latin typeface="Calibri"/>
              </a:rPr>
              <a:t>11 m; Height </a:t>
            </a:r>
            <a:r>
              <a:rPr lang="en-US" sz="1400" dirty="0">
                <a:solidFill>
                  <a:prstClr val="black"/>
                </a:solidFill>
                <a:latin typeface="Calibri"/>
              </a:rPr>
              <a:t>~ 8 m</a:t>
            </a:r>
          </a:p>
          <a:p>
            <a:pPr>
              <a:defRPr/>
            </a:pPr>
            <a:r>
              <a:rPr lang="en-US" sz="1400" dirty="0">
                <a:solidFill>
                  <a:prstClr val="black"/>
                </a:solidFill>
                <a:latin typeface="Calibri"/>
              </a:rPr>
              <a:t>Mass ~ 7000 </a:t>
            </a:r>
            <a:r>
              <a:rPr lang="en-US" sz="1400" dirty="0" err="1">
                <a:solidFill>
                  <a:prstClr val="black"/>
                </a:solidFill>
                <a:latin typeface="Calibri"/>
              </a:rPr>
              <a:t>tonnes</a:t>
            </a:r>
            <a:r>
              <a:rPr lang="en-US" sz="1400" dirty="0">
                <a:solidFill>
                  <a:prstClr val="black"/>
                </a:solidFill>
                <a:latin typeface="Calibri"/>
              </a:rPr>
              <a:t> (mainly steel</a:t>
            </a:r>
            <a:r>
              <a:rPr lang="en-US" sz="1400" dirty="0" smtClean="0">
                <a:solidFill>
                  <a:prstClr val="black"/>
                </a:solidFill>
                <a:latin typeface="Calibri"/>
              </a:rPr>
              <a:t>)</a:t>
            </a:r>
            <a:endParaRPr lang="en-US" sz="1400" dirty="0">
              <a:solidFill>
                <a:prstClr val="black"/>
              </a:solidFill>
              <a:latin typeface="Calibri"/>
            </a:endParaRPr>
          </a:p>
        </p:txBody>
      </p:sp>
      <p:sp>
        <p:nvSpPr>
          <p:cNvPr id="2" name="Rectangle 1"/>
          <p:cNvSpPr/>
          <p:nvPr/>
        </p:nvSpPr>
        <p:spPr>
          <a:xfrm>
            <a:off x="5004048" y="1700808"/>
            <a:ext cx="3816424" cy="1323439"/>
          </a:xfrm>
          <a:prstGeom prst="rect">
            <a:avLst/>
          </a:prstGeom>
        </p:spPr>
        <p:txBody>
          <a:bodyPr wrap="square">
            <a:spAutoFit/>
          </a:bodyPr>
          <a:lstStyle/>
          <a:p>
            <a:r>
              <a:rPr lang="en-US" sz="1600" dirty="0"/>
              <a:t>The tungsten wheel </a:t>
            </a:r>
            <a:r>
              <a:rPr lang="en-US" sz="1600" dirty="0" smtClean="0"/>
              <a:t>concept:</a:t>
            </a:r>
          </a:p>
          <a:p>
            <a:endParaRPr lang="en-US" sz="1600" dirty="0"/>
          </a:p>
          <a:p>
            <a:r>
              <a:rPr lang="en-US" sz="1600" dirty="0"/>
              <a:t>The target wheel will measure 2.5 meters in diameter, is estimated to </a:t>
            </a:r>
            <a:r>
              <a:rPr lang="en-US" sz="1600" dirty="0" smtClean="0"/>
              <a:t>weight </a:t>
            </a:r>
            <a:r>
              <a:rPr lang="en-US" sz="1600" dirty="0"/>
              <a:t>4 </a:t>
            </a:r>
            <a:r>
              <a:rPr lang="en-US" sz="1600" dirty="0" err="1"/>
              <a:t>tonnes</a:t>
            </a:r>
            <a:r>
              <a:rPr lang="en-US" sz="1600" dirty="0"/>
              <a:t>, and is divided into 36 radial sectors</a:t>
            </a:r>
          </a:p>
        </p:txBody>
      </p:sp>
      <p:grpSp>
        <p:nvGrpSpPr>
          <p:cNvPr id="34" name="Group 4"/>
          <p:cNvGrpSpPr>
            <a:grpSpLocks noChangeAspect="1"/>
          </p:cNvGrpSpPr>
          <p:nvPr/>
        </p:nvGrpSpPr>
        <p:grpSpPr bwMode="auto">
          <a:xfrm>
            <a:off x="41351" y="2133872"/>
            <a:ext cx="5034705" cy="4564586"/>
            <a:chOff x="3220165" y="-820117"/>
            <a:chExt cx="5789246" cy="5248474"/>
          </a:xfrm>
        </p:grpSpPr>
        <p:pic>
          <p:nvPicPr>
            <p:cNvPr id="35" name="Picture 5" descr="3Dcut2.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20165" y="-747464"/>
              <a:ext cx="5019411" cy="45365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6" name="Group 7"/>
            <p:cNvGrpSpPr>
              <a:grpSpLocks/>
            </p:cNvGrpSpPr>
            <p:nvPr/>
          </p:nvGrpSpPr>
          <p:grpSpPr bwMode="auto">
            <a:xfrm>
              <a:off x="6354296" y="1844352"/>
              <a:ext cx="2381392" cy="2497619"/>
              <a:chOff x="7212014" y="2952545"/>
              <a:chExt cx="4110555" cy="1544946"/>
            </a:xfrm>
          </p:grpSpPr>
          <p:sp>
            <p:nvSpPr>
              <p:cNvPr id="42" name="TextBox 41"/>
              <p:cNvSpPr txBox="1"/>
              <p:nvPr/>
            </p:nvSpPr>
            <p:spPr>
              <a:xfrm>
                <a:off x="7212014" y="4223820"/>
                <a:ext cx="4110555" cy="274160"/>
              </a:xfrm>
              <a:prstGeom prst="rect">
                <a:avLst/>
              </a:prstGeom>
              <a:solidFill>
                <a:srgbClr val="FFFFFF"/>
              </a:solidFill>
              <a:ln>
                <a:noFill/>
              </a:ln>
            </p:spPr>
            <p:txBody>
              <a:bodyPr>
                <a:spAutoFit/>
              </a:bodyPr>
              <a:lstStyle/>
              <a:p>
                <a:pPr>
                  <a:defRPr/>
                </a:pPr>
                <a:r>
                  <a:rPr lang="en-GB" sz="1900" dirty="0">
                    <a:uFill>
                      <a:solidFill>
                        <a:schemeClr val="accent2"/>
                      </a:solidFill>
                    </a:uFill>
                  </a:rPr>
                  <a:t>Target Wheel</a:t>
                </a:r>
              </a:p>
            </p:txBody>
          </p:sp>
          <p:cxnSp>
            <p:nvCxnSpPr>
              <p:cNvPr id="43" name="Straight Arrow Connector 42"/>
              <p:cNvCxnSpPr/>
              <p:nvPr/>
            </p:nvCxnSpPr>
            <p:spPr>
              <a:xfrm flipH="1" flipV="1">
                <a:off x="8065426" y="2952524"/>
                <a:ext cx="894755" cy="1282940"/>
              </a:xfrm>
              <a:prstGeom prst="straightConnector1">
                <a:avLst/>
              </a:prstGeom>
              <a:ln w="38100" cmpd="sng">
                <a:solidFill>
                  <a:srgbClr val="C0504D"/>
                </a:solidFill>
                <a:prstDash val="solid"/>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grpSp>
        <p:grpSp>
          <p:nvGrpSpPr>
            <p:cNvPr id="37" name="Group 8"/>
            <p:cNvGrpSpPr>
              <a:grpSpLocks/>
            </p:cNvGrpSpPr>
            <p:nvPr/>
          </p:nvGrpSpPr>
          <p:grpSpPr bwMode="auto">
            <a:xfrm>
              <a:off x="3732759" y="1844319"/>
              <a:ext cx="2709860" cy="2584038"/>
              <a:chOff x="2762522" y="1844310"/>
              <a:chExt cx="4724966" cy="2584038"/>
            </a:xfrm>
          </p:grpSpPr>
          <p:sp>
            <p:nvSpPr>
              <p:cNvPr id="40" name="TextBox 39"/>
              <p:cNvSpPr txBox="1"/>
              <p:nvPr/>
            </p:nvSpPr>
            <p:spPr>
              <a:xfrm>
                <a:off x="2762522" y="3649721"/>
                <a:ext cx="4724966" cy="778627"/>
              </a:xfrm>
              <a:prstGeom prst="rect">
                <a:avLst/>
              </a:prstGeom>
              <a:noFill/>
              <a:ln>
                <a:noFill/>
              </a:ln>
            </p:spPr>
            <p:txBody>
              <a:bodyPr>
                <a:spAutoFit/>
              </a:bodyPr>
              <a:lstStyle/>
              <a:p>
                <a:pPr>
                  <a:defRPr/>
                </a:pPr>
                <a:r>
                  <a:rPr lang="en-GB" sz="1900" dirty="0">
                    <a:uFill>
                      <a:solidFill>
                        <a:schemeClr val="accent2"/>
                      </a:solidFill>
                    </a:uFill>
                  </a:rPr>
                  <a:t>Moderator &amp; reflector plugs</a:t>
                </a:r>
              </a:p>
            </p:txBody>
          </p:sp>
          <p:cxnSp>
            <p:nvCxnSpPr>
              <p:cNvPr id="41" name="Straight Arrow Connector 40"/>
              <p:cNvCxnSpPr/>
              <p:nvPr/>
            </p:nvCxnSpPr>
            <p:spPr>
              <a:xfrm flipV="1">
                <a:off x="5710771" y="1844310"/>
                <a:ext cx="1354252" cy="2074050"/>
              </a:xfrm>
              <a:prstGeom prst="straightConnector1">
                <a:avLst/>
              </a:prstGeom>
              <a:ln w="38100" cmpd="sng">
                <a:solidFill>
                  <a:srgbClr val="C0504D"/>
                </a:solidFill>
                <a:prstDash val="solid"/>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grpSp>
        <p:cxnSp>
          <p:nvCxnSpPr>
            <p:cNvPr id="38" name="Straight Arrow Connector 37"/>
            <p:cNvCxnSpPr/>
            <p:nvPr/>
          </p:nvCxnSpPr>
          <p:spPr>
            <a:xfrm flipH="1">
              <a:off x="7083084" y="-571983"/>
              <a:ext cx="417428" cy="186527"/>
            </a:xfrm>
            <a:prstGeom prst="straightConnector1">
              <a:avLst/>
            </a:prstGeom>
            <a:ln w="38100" cmpd="sng">
              <a:solidFill>
                <a:srgbClr val="C0504D"/>
              </a:solidFill>
              <a:prstDash val="solid"/>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194283" y="-820117"/>
              <a:ext cx="1815128" cy="778625"/>
            </a:xfrm>
            <a:prstGeom prst="rect">
              <a:avLst/>
            </a:prstGeom>
            <a:noFill/>
            <a:ln>
              <a:noFill/>
            </a:ln>
          </p:spPr>
          <p:txBody>
            <a:bodyPr>
              <a:spAutoFit/>
            </a:bodyPr>
            <a:lstStyle/>
            <a:p>
              <a:pPr>
                <a:defRPr/>
              </a:pPr>
              <a:r>
                <a:rPr lang="en-GB" sz="1900" dirty="0">
                  <a:uFill>
                    <a:solidFill>
                      <a:schemeClr val="accent2"/>
                    </a:solidFill>
                  </a:uFill>
                </a:rPr>
                <a:t>Monolith Vessel </a:t>
              </a:r>
            </a:p>
          </p:txBody>
        </p:sp>
      </p:grpSp>
      <p:sp>
        <p:nvSpPr>
          <p:cNvPr id="44" name="TextBox 17"/>
          <p:cNvSpPr txBox="1">
            <a:spLocks noChangeArrowheads="1"/>
          </p:cNvSpPr>
          <p:nvPr/>
        </p:nvSpPr>
        <p:spPr bwMode="auto">
          <a:xfrm>
            <a:off x="3564027" y="907771"/>
            <a:ext cx="2320963" cy="433089"/>
          </a:xfrm>
          <a:prstGeom prst="rect">
            <a:avLst/>
          </a:prstGeom>
          <a:noFill/>
          <a:ln w="9525">
            <a:solidFill>
              <a:srgbClr val="4F81BD"/>
            </a:solidFill>
            <a:miter lim="800000"/>
            <a:headEnd/>
            <a:tailEnd/>
          </a:ln>
          <a:extLst>
            <a:ext uri="{909E8E84-426E-40dd-AFC4-6F175D3DCCD1}">
              <a14:hiddenFill xmlns:a14="http://schemas.microsoft.com/office/drawing/2010/main" xmlns="">
                <a:solidFill>
                  <a:srgbClr val="FFFFFF"/>
                </a:solidFill>
              </a14:hiddenFill>
            </a:ext>
          </a:extLst>
        </p:spPr>
        <p:txBody>
          <a:bodyPr lIns="85699" tIns="42850" rIns="85699" bIns="42850">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GB" sz="2200"/>
              <a:t>Target Monolith </a:t>
            </a:r>
          </a:p>
        </p:txBody>
      </p:sp>
      <p:cxnSp>
        <p:nvCxnSpPr>
          <p:cNvPr id="45" name="Straight Arrow Connector 44"/>
          <p:cNvCxnSpPr>
            <a:stCxn id="46" idx="2"/>
          </p:cNvCxnSpPr>
          <p:nvPr/>
        </p:nvCxnSpPr>
        <p:spPr>
          <a:xfrm>
            <a:off x="867720" y="2921496"/>
            <a:ext cx="630826" cy="1561208"/>
          </a:xfrm>
          <a:prstGeom prst="straightConnector1">
            <a:avLst/>
          </a:prstGeom>
          <a:ln w="38100" cmpd="sng">
            <a:solidFill>
              <a:srgbClr val="C0504D"/>
            </a:solidFill>
            <a:prstDash val="solid"/>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102993" y="2250282"/>
            <a:ext cx="1529455" cy="671214"/>
          </a:xfrm>
          <a:prstGeom prst="rect">
            <a:avLst/>
          </a:prstGeom>
          <a:noFill/>
          <a:ln>
            <a:noFill/>
          </a:ln>
        </p:spPr>
        <p:txBody>
          <a:bodyPr lIns="85699" tIns="42850" rIns="85699" bIns="42850">
            <a:spAutoFit/>
          </a:bodyPr>
          <a:lstStyle/>
          <a:p>
            <a:pPr>
              <a:defRPr/>
            </a:pPr>
            <a:r>
              <a:rPr lang="en-GB" sz="1900" dirty="0">
                <a:uFill>
                  <a:solidFill>
                    <a:schemeClr val="accent2"/>
                  </a:solidFill>
                </a:uFill>
              </a:rPr>
              <a:t>Proton Beam Window</a:t>
            </a:r>
          </a:p>
        </p:txBody>
      </p:sp>
    </p:spTree>
    <p:extLst>
      <p:ext uri="{BB962C8B-B14F-4D97-AF65-F5344CB8AC3E}">
        <p14:creationId xmlns:p14="http://schemas.microsoft.com/office/powerpoint/2010/main" val="17577827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normAutofit/>
          </a:bodyPr>
          <a:lstStyle/>
          <a:p>
            <a:r>
              <a:rPr lang="en-US" sz="2800" b="1" dirty="0" smtClean="0">
                <a:ea typeface="ＭＳ Ｐゴシック" charset="0"/>
              </a:rPr>
              <a:t>Outline</a:t>
            </a:r>
            <a:endParaRPr lang="en-US" sz="2800" b="1" dirty="0">
              <a:ea typeface="ＭＳ Ｐゴシック" charset="0"/>
            </a:endParaRPr>
          </a:p>
        </p:txBody>
      </p:sp>
      <p:sp>
        <p:nvSpPr>
          <p:cNvPr id="5" name="Slide Number Placeholder 4"/>
          <p:cNvSpPr>
            <a:spLocks noGrp="1"/>
          </p:cNvSpPr>
          <p:nvPr>
            <p:ph type="sldNum" sz="quarter" idx="11"/>
          </p:nvPr>
        </p:nvSpPr>
        <p:spPr/>
        <p:txBody>
          <a:bodyPr/>
          <a:lstStyle/>
          <a:p>
            <a:pPr>
              <a:defRPr/>
            </a:pPr>
            <a:fld id="{DC96F4C0-779D-5547-8F04-508094CC741E}" type="slidenum">
              <a:rPr lang="en-GB" smtClean="0"/>
              <a:pPr>
                <a:defRPr/>
              </a:pPr>
              <a:t>37</a:t>
            </a:fld>
            <a:endParaRPr lang="en-GB" dirty="0"/>
          </a:p>
        </p:txBody>
      </p:sp>
      <p:sp>
        <p:nvSpPr>
          <p:cNvPr id="2" name="Rectangle 1"/>
          <p:cNvSpPr/>
          <p:nvPr/>
        </p:nvSpPr>
        <p:spPr>
          <a:xfrm>
            <a:off x="251520" y="1988840"/>
            <a:ext cx="7848872" cy="2123658"/>
          </a:xfrm>
          <a:prstGeom prst="rect">
            <a:avLst/>
          </a:prstGeom>
        </p:spPr>
        <p:txBody>
          <a:bodyPr wrap="square">
            <a:spAutoFit/>
          </a:bodyPr>
          <a:lstStyle/>
          <a:p>
            <a:pPr marL="342900" lvl="1" indent="-342900">
              <a:lnSpc>
                <a:spcPct val="110000"/>
              </a:lnSpc>
              <a:buFont typeface="Arial"/>
              <a:buChar char="•"/>
              <a:defRPr/>
            </a:pPr>
            <a:r>
              <a:rPr lang="en-US" sz="2000" dirty="0">
                <a:solidFill>
                  <a:srgbClr val="000099"/>
                </a:solidFill>
                <a:latin typeface="Arial"/>
                <a:cs typeface="Arial"/>
              </a:rPr>
              <a:t>Science for society and spallation</a:t>
            </a:r>
          </a:p>
          <a:p>
            <a:pPr marL="342900" indent="-342900">
              <a:lnSpc>
                <a:spcPct val="110000"/>
              </a:lnSpc>
              <a:buFont typeface="Arial"/>
              <a:buChar char="•"/>
              <a:defRPr/>
            </a:pPr>
            <a:endParaRPr lang="en-US" sz="2000" dirty="0">
              <a:solidFill>
                <a:srgbClr val="000099"/>
              </a:solidFill>
              <a:latin typeface="Arial"/>
              <a:cs typeface="Arial"/>
            </a:endParaRPr>
          </a:p>
          <a:p>
            <a:pPr marL="342900" indent="-342900">
              <a:lnSpc>
                <a:spcPct val="110000"/>
              </a:lnSpc>
              <a:buFont typeface="Arial"/>
              <a:buChar char="•"/>
              <a:defRPr/>
            </a:pPr>
            <a:r>
              <a:rPr lang="en-US" sz="2000" dirty="0">
                <a:solidFill>
                  <a:srgbClr val="000099"/>
                </a:solidFill>
                <a:latin typeface="Arial"/>
                <a:cs typeface="Arial"/>
              </a:rPr>
              <a:t>ESS </a:t>
            </a:r>
            <a:r>
              <a:rPr lang="en-US" sz="2000" dirty="0" smtClean="0">
                <a:solidFill>
                  <a:srgbClr val="000099"/>
                </a:solidFill>
                <a:latin typeface="Arial"/>
                <a:cs typeface="Arial"/>
              </a:rPr>
              <a:t>infrastructure</a:t>
            </a:r>
          </a:p>
          <a:p>
            <a:pPr marL="800100" lvl="1" indent="-342900">
              <a:lnSpc>
                <a:spcPct val="110000"/>
              </a:lnSpc>
              <a:buFont typeface="Arial"/>
              <a:buChar char="•"/>
              <a:defRPr/>
            </a:pPr>
            <a:r>
              <a:rPr lang="en-US" sz="2000" dirty="0" smtClean="0">
                <a:solidFill>
                  <a:srgbClr val="000099"/>
                </a:solidFill>
                <a:latin typeface="Arial"/>
                <a:cs typeface="Arial"/>
              </a:rPr>
              <a:t>Instruments</a:t>
            </a:r>
          </a:p>
          <a:p>
            <a:pPr marL="800100" lvl="1" indent="-342900">
              <a:lnSpc>
                <a:spcPct val="110000"/>
              </a:lnSpc>
              <a:buFont typeface="Arial"/>
              <a:buChar char="•"/>
              <a:defRPr/>
            </a:pPr>
            <a:r>
              <a:rPr lang="en-US" sz="2000" dirty="0" smtClean="0">
                <a:solidFill>
                  <a:srgbClr val="000099"/>
                </a:solidFill>
                <a:latin typeface="Arial"/>
                <a:cs typeface="Arial"/>
              </a:rPr>
              <a:t>Target</a:t>
            </a:r>
          </a:p>
          <a:p>
            <a:pPr marL="800100" lvl="1" indent="-342900">
              <a:lnSpc>
                <a:spcPct val="110000"/>
              </a:lnSpc>
              <a:buFont typeface="Arial"/>
              <a:buChar char="•"/>
              <a:defRPr/>
            </a:pPr>
            <a:r>
              <a:rPr lang="en-US" sz="2000" dirty="0" smtClean="0">
                <a:solidFill>
                  <a:srgbClr val="FF0000"/>
                </a:solidFill>
                <a:latin typeface="Arial"/>
                <a:cs typeface="Arial"/>
              </a:rPr>
              <a:t>Accelerator</a:t>
            </a:r>
            <a:endParaRPr lang="en-US" sz="2000" dirty="0">
              <a:solidFill>
                <a:srgbClr val="FF0000"/>
              </a:solidFill>
              <a:latin typeface="Arial"/>
              <a:cs typeface="Arial"/>
            </a:endParaRPr>
          </a:p>
        </p:txBody>
      </p:sp>
      <p:pic>
        <p:nvPicPr>
          <p:cNvPr id="6" name="Picture 5"/>
          <p:cNvPicPr>
            <a:picLocks noChangeAspect="1"/>
          </p:cNvPicPr>
          <p:nvPr/>
        </p:nvPicPr>
        <p:blipFill>
          <a:blip r:embed="rId2"/>
          <a:stretch>
            <a:fillRect/>
          </a:stretch>
        </p:blipFill>
        <p:spPr>
          <a:xfrm>
            <a:off x="4950073" y="1646833"/>
            <a:ext cx="3606800" cy="3994150"/>
          </a:xfrm>
          <a:prstGeom prst="rect">
            <a:avLst/>
          </a:prstGeom>
          <a:effectLst>
            <a:outerShdw blurRad="114300" dist="114300" dir="2700000" algn="tl" rotWithShape="0">
              <a:srgbClr val="000000">
                <a:alpha val="43000"/>
              </a:srgbClr>
            </a:outerShdw>
          </a:effectLst>
        </p:spPr>
      </p:pic>
      <p:pic>
        <p:nvPicPr>
          <p:cNvPr id="7" name="Picture 3"/>
          <p:cNvPicPr>
            <a:picLocks noChangeAspect="1" noChangeArrowheads="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rot="20833546">
            <a:off x="5718106" y="2137241"/>
            <a:ext cx="3160712" cy="355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spTree>
    <p:extLst>
      <p:ext uri="{BB962C8B-B14F-4D97-AF65-F5344CB8AC3E}">
        <p14:creationId xmlns:p14="http://schemas.microsoft.com/office/powerpoint/2010/main" val="2027294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69880"/>
            <a:ext cx="9144000" cy="5643496"/>
          </a:xfrm>
          <a:prstGeom prst="rect">
            <a:avLst/>
          </a:prstGeom>
        </p:spPr>
      </p:pic>
      <p:sp>
        <p:nvSpPr>
          <p:cNvPr id="2" name="Title 1"/>
          <p:cNvSpPr>
            <a:spLocks noGrp="1"/>
          </p:cNvSpPr>
          <p:nvPr>
            <p:ph type="title"/>
          </p:nvPr>
        </p:nvSpPr>
        <p:spPr/>
        <p:txBody>
          <a:bodyPr>
            <a:normAutofit/>
          </a:bodyPr>
          <a:lstStyle/>
          <a:p>
            <a:r>
              <a:rPr lang="en-US" sz="2800" b="1" dirty="0"/>
              <a:t>High power H/D beams around the world </a:t>
            </a:r>
            <a:endParaRPr lang="en-US" sz="2800" dirty="0"/>
          </a:p>
        </p:txBody>
      </p:sp>
      <p:sp>
        <p:nvSpPr>
          <p:cNvPr id="4" name="Slide Number Placeholder 3"/>
          <p:cNvSpPr>
            <a:spLocks noGrp="1"/>
          </p:cNvSpPr>
          <p:nvPr>
            <p:ph type="sldNum" sz="quarter" idx="12"/>
          </p:nvPr>
        </p:nvSpPr>
        <p:spPr/>
        <p:txBody>
          <a:bodyPr/>
          <a:lstStyle/>
          <a:p>
            <a:fld id="{551115BC-487E-4422-894C-CB7CD3E79223}" type="slidenum">
              <a:rPr lang="sv-SE" smtClean="0"/>
              <a:pPr/>
              <a:t>38</a:t>
            </a:fld>
            <a:endParaRPr lang="sv-SE" dirty="0"/>
          </a:p>
        </p:txBody>
      </p:sp>
      <p:cxnSp>
        <p:nvCxnSpPr>
          <p:cNvPr id="6" name="Straight Arrow Connector 5"/>
          <p:cNvCxnSpPr/>
          <p:nvPr/>
        </p:nvCxnSpPr>
        <p:spPr>
          <a:xfrm flipH="1">
            <a:off x="5436096" y="3068960"/>
            <a:ext cx="1224136" cy="2880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6546636" y="2708920"/>
            <a:ext cx="2057812" cy="646331"/>
          </a:xfrm>
          <a:prstGeom prst="rect">
            <a:avLst/>
          </a:prstGeom>
          <a:solidFill>
            <a:srgbClr val="FFFFFF"/>
          </a:solidFill>
          <a:ln>
            <a:solidFill>
              <a:srgbClr val="FF0000"/>
            </a:solidFill>
          </a:ln>
        </p:spPr>
        <p:txBody>
          <a:bodyPr wrap="none">
            <a:spAutoFit/>
          </a:bodyPr>
          <a:lstStyle/>
          <a:p>
            <a:r>
              <a:rPr lang="en-US" dirty="0" smtClean="0">
                <a:solidFill>
                  <a:srgbClr val="0094CA"/>
                </a:solidFill>
              </a:rPr>
              <a:t>2.86 </a:t>
            </a:r>
            <a:r>
              <a:rPr lang="en-US" dirty="0" err="1" smtClean="0">
                <a:solidFill>
                  <a:srgbClr val="0094CA"/>
                </a:solidFill>
              </a:rPr>
              <a:t>ms</a:t>
            </a:r>
            <a:r>
              <a:rPr lang="en-US" dirty="0" smtClean="0">
                <a:solidFill>
                  <a:srgbClr val="0094CA"/>
                </a:solidFill>
              </a:rPr>
              <a:t> </a:t>
            </a:r>
            <a:r>
              <a:rPr lang="en-US" dirty="0">
                <a:solidFill>
                  <a:srgbClr val="0094CA"/>
                </a:solidFill>
              </a:rPr>
              <a:t>long </a:t>
            </a:r>
            <a:r>
              <a:rPr lang="en-US" dirty="0" smtClean="0">
                <a:solidFill>
                  <a:srgbClr val="0094CA"/>
                </a:solidFill>
              </a:rPr>
              <a:t>pulse !</a:t>
            </a:r>
          </a:p>
          <a:p>
            <a:r>
              <a:rPr lang="en-US" dirty="0" smtClean="0">
                <a:solidFill>
                  <a:srgbClr val="0094CA"/>
                </a:solidFill>
              </a:rPr>
              <a:t>5 MW</a:t>
            </a:r>
            <a:endParaRPr lang="en-US" dirty="0">
              <a:solidFill>
                <a:srgbClr val="0094CA"/>
              </a:solidFill>
            </a:endParaRPr>
          </a:p>
        </p:txBody>
      </p:sp>
    </p:spTree>
    <p:extLst>
      <p:ext uri="{BB962C8B-B14F-4D97-AF65-F5344CB8AC3E}">
        <p14:creationId xmlns:p14="http://schemas.microsoft.com/office/powerpoint/2010/main" val="12410653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596336" cy="1143000"/>
          </a:xfrm>
        </p:spPr>
        <p:txBody>
          <a:bodyPr>
            <a:normAutofit/>
          </a:bodyPr>
          <a:lstStyle/>
          <a:p>
            <a:r>
              <a:rPr lang="en-US" sz="2800" b="1" dirty="0"/>
              <a:t>High power SRF </a:t>
            </a:r>
            <a:r>
              <a:rPr lang="en-US" sz="2800" b="1" dirty="0" err="1"/>
              <a:t>linacs</a:t>
            </a:r>
            <a:r>
              <a:rPr lang="en-US" sz="2800" b="1" dirty="0"/>
              <a:t>: NC to SC transition </a:t>
            </a:r>
            <a:endParaRPr lang="en-US" sz="2800" dirty="0"/>
          </a:p>
        </p:txBody>
      </p:sp>
      <p:sp>
        <p:nvSpPr>
          <p:cNvPr id="4" name="Slide Number Placeholder 3"/>
          <p:cNvSpPr>
            <a:spLocks noGrp="1"/>
          </p:cNvSpPr>
          <p:nvPr>
            <p:ph type="sldNum" sz="quarter" idx="12"/>
          </p:nvPr>
        </p:nvSpPr>
        <p:spPr/>
        <p:txBody>
          <a:bodyPr/>
          <a:lstStyle/>
          <a:p>
            <a:fld id="{551115BC-487E-4422-894C-CB7CD3E79223}" type="slidenum">
              <a:rPr lang="sv-SE" smtClean="0"/>
              <a:pPr/>
              <a:t>39</a:t>
            </a:fld>
            <a:endParaRPr lang="sv-SE" dirty="0"/>
          </a:p>
        </p:txBody>
      </p:sp>
      <p:pic>
        <p:nvPicPr>
          <p:cNvPr id="5" name="Picture 4"/>
          <p:cNvPicPr>
            <a:picLocks noChangeAspect="1"/>
          </p:cNvPicPr>
          <p:nvPr/>
        </p:nvPicPr>
        <p:blipFill>
          <a:blip r:embed="rId2"/>
          <a:stretch>
            <a:fillRect/>
          </a:stretch>
        </p:blipFill>
        <p:spPr>
          <a:xfrm>
            <a:off x="1" y="1496406"/>
            <a:ext cx="9159362" cy="5361593"/>
          </a:xfrm>
          <a:prstGeom prst="rect">
            <a:avLst/>
          </a:prstGeom>
        </p:spPr>
      </p:pic>
    </p:spTree>
    <p:extLst>
      <p:ext uri="{BB962C8B-B14F-4D97-AF65-F5344CB8AC3E}">
        <p14:creationId xmlns:p14="http://schemas.microsoft.com/office/powerpoint/2010/main" val="1451497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359" y="332656"/>
            <a:ext cx="7711981" cy="655636"/>
          </a:xfrm>
          <a:prstGeom prst="rect">
            <a:avLst/>
          </a:prstGeom>
        </p:spPr>
        <p:txBody>
          <a:bodyPr vert="horz" lIns="91432" tIns="45716" rIns="91432" bIns="45716" rtlCol="0" anchor="ctr">
            <a:normAutofit/>
          </a:bodyPr>
          <a:lstStyle>
            <a:lvl1pPr algn="ctr" defTabSz="487741" rtl="0" eaLnBrk="1" latinLnBrk="0" hangingPunct="1">
              <a:spcBef>
                <a:spcPct val="0"/>
              </a:spcBef>
              <a:buNone/>
              <a:defRPr sz="3200" b="1" kern="1200">
                <a:solidFill>
                  <a:srgbClr val="0094CA"/>
                </a:solidFill>
                <a:latin typeface="Helvetica"/>
                <a:ea typeface="+mj-ea"/>
                <a:cs typeface="Helvetica"/>
              </a:defRPr>
            </a:lvl1pPr>
          </a:lstStyle>
          <a:p>
            <a:r>
              <a:rPr lang="en-US" sz="2800" dirty="0" smtClean="0">
                <a:solidFill>
                  <a:srgbClr val="FFFFFF"/>
                </a:solidFill>
              </a:rPr>
              <a:t>Spallation Sources</a:t>
            </a:r>
            <a:endParaRPr lang="en-US" sz="2800" dirty="0">
              <a:solidFill>
                <a:srgbClr val="FFFFFF"/>
              </a:solidFill>
            </a:endParaRPr>
          </a:p>
        </p:txBody>
      </p:sp>
      <p:pic>
        <p:nvPicPr>
          <p:cNvPr id="2" name="Picture 1" descr="JPAR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42" y="4707161"/>
            <a:ext cx="2075015" cy="1335255"/>
          </a:xfrm>
          <a:prstGeom prst="rect">
            <a:avLst/>
          </a:prstGeom>
        </p:spPr>
      </p:pic>
      <p:pic>
        <p:nvPicPr>
          <p:cNvPr id="3" name="Picture 2" descr="SNS1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2779" y="4707161"/>
            <a:ext cx="2002232" cy="1335255"/>
          </a:xfrm>
          <a:prstGeom prst="rect">
            <a:avLst/>
          </a:prstGeom>
        </p:spPr>
      </p:pic>
      <p:pic>
        <p:nvPicPr>
          <p:cNvPr id="5" name="Picture 4" descr="ESS_LUND_AERIAL_small.jpg"/>
          <p:cNvPicPr>
            <a:picLocks noChangeAspect="1"/>
          </p:cNvPicPr>
          <p:nvPr/>
        </p:nvPicPr>
        <p:blipFill rotWithShape="1">
          <a:blip r:embed="rId5">
            <a:extLst>
              <a:ext uri="{28A0092B-C50C-407E-A947-70E740481C1C}">
                <a14:useLocalDpi xmlns:a14="http://schemas.microsoft.com/office/drawing/2010/main" val="0"/>
              </a:ext>
            </a:extLst>
          </a:blip>
          <a:srcRect t="19231" b="13645"/>
          <a:stretch/>
        </p:blipFill>
        <p:spPr>
          <a:xfrm>
            <a:off x="139691" y="1793228"/>
            <a:ext cx="4184668" cy="2809875"/>
          </a:xfrm>
          <a:prstGeom prst="rect">
            <a:avLst/>
          </a:prstGeom>
        </p:spPr>
      </p:pic>
      <p:sp>
        <p:nvSpPr>
          <p:cNvPr id="6" name="TextBox 5"/>
          <p:cNvSpPr txBox="1"/>
          <p:nvPr/>
        </p:nvSpPr>
        <p:spPr>
          <a:xfrm>
            <a:off x="120342" y="6038691"/>
            <a:ext cx="1185409" cy="486653"/>
          </a:xfrm>
          <a:prstGeom prst="rect">
            <a:avLst/>
          </a:prstGeom>
          <a:noFill/>
        </p:spPr>
        <p:txBody>
          <a:bodyPr wrap="none" lIns="85707" tIns="42853" rIns="85707" bIns="42853" rtlCol="0">
            <a:spAutoFit/>
          </a:bodyPr>
          <a:lstStyle/>
          <a:p>
            <a:r>
              <a:rPr lang="en-US" sz="1300" b="1" dirty="0">
                <a:solidFill>
                  <a:srgbClr val="0094CA"/>
                </a:solidFill>
              </a:rPr>
              <a:t>Japan 2008:</a:t>
            </a:r>
          </a:p>
          <a:p>
            <a:r>
              <a:rPr lang="en-US" sz="1300" dirty="0">
                <a:solidFill>
                  <a:srgbClr val="0094CA"/>
                </a:solidFill>
              </a:rPr>
              <a:t>JPARC (&lt;1MW)</a:t>
            </a:r>
          </a:p>
        </p:txBody>
      </p:sp>
      <p:sp>
        <p:nvSpPr>
          <p:cNvPr id="7" name="TextBox 6"/>
          <p:cNvSpPr txBox="1"/>
          <p:nvPr/>
        </p:nvSpPr>
        <p:spPr>
          <a:xfrm>
            <a:off x="56374" y="1840026"/>
            <a:ext cx="4380074" cy="490519"/>
          </a:xfrm>
          <a:prstGeom prst="rect">
            <a:avLst/>
          </a:prstGeom>
          <a:noFill/>
        </p:spPr>
        <p:txBody>
          <a:bodyPr wrap="square" lIns="85707" tIns="42853" rIns="85707" bIns="42853" rtlCol="0">
            <a:spAutoFit/>
          </a:bodyPr>
          <a:lstStyle/>
          <a:p>
            <a:pPr algn="ctr"/>
            <a:r>
              <a:rPr lang="en-US" sz="1300" b="1" dirty="0">
                <a:solidFill>
                  <a:schemeClr val="bg1"/>
                </a:solidFill>
              </a:rPr>
              <a:t>Europe 2019: </a:t>
            </a:r>
            <a:r>
              <a:rPr lang="en-US" sz="1300" dirty="0">
                <a:solidFill>
                  <a:schemeClr val="bg1"/>
                </a:solidFill>
              </a:rPr>
              <a:t>The European Spallation Source </a:t>
            </a:r>
            <a:br>
              <a:rPr lang="en-US" sz="1300" dirty="0">
                <a:solidFill>
                  <a:schemeClr val="bg1"/>
                </a:solidFill>
              </a:rPr>
            </a:br>
            <a:r>
              <a:rPr lang="en-US" sz="1300" dirty="0">
                <a:solidFill>
                  <a:schemeClr val="bg1"/>
                </a:solidFill>
              </a:rPr>
              <a:t>(&lt;5 MW)</a:t>
            </a:r>
          </a:p>
        </p:txBody>
      </p:sp>
      <p:sp>
        <p:nvSpPr>
          <p:cNvPr id="8" name="TextBox 7"/>
          <p:cNvSpPr txBox="1"/>
          <p:nvPr/>
        </p:nvSpPr>
        <p:spPr>
          <a:xfrm>
            <a:off x="2314681" y="6035634"/>
            <a:ext cx="1195340" cy="486653"/>
          </a:xfrm>
          <a:prstGeom prst="rect">
            <a:avLst/>
          </a:prstGeom>
          <a:noFill/>
        </p:spPr>
        <p:txBody>
          <a:bodyPr wrap="none" lIns="85707" tIns="42853" rIns="85707" bIns="42853" rtlCol="0">
            <a:spAutoFit/>
          </a:bodyPr>
          <a:lstStyle/>
          <a:p>
            <a:r>
              <a:rPr lang="en-US" sz="1300" b="1" dirty="0">
                <a:solidFill>
                  <a:srgbClr val="0094CA"/>
                </a:solidFill>
              </a:rPr>
              <a:t>USA 2006:</a:t>
            </a:r>
          </a:p>
          <a:p>
            <a:r>
              <a:rPr lang="en-US" sz="1300" dirty="0">
                <a:solidFill>
                  <a:srgbClr val="0094CA"/>
                </a:solidFill>
              </a:rPr>
              <a:t>SNS</a:t>
            </a:r>
            <a:r>
              <a:rPr lang="en-US" sz="1300" b="1" dirty="0">
                <a:solidFill>
                  <a:srgbClr val="0094CA"/>
                </a:solidFill>
              </a:rPr>
              <a:t> </a:t>
            </a:r>
            <a:r>
              <a:rPr lang="en-US" sz="1300" dirty="0">
                <a:solidFill>
                  <a:srgbClr val="0094CA"/>
                </a:solidFill>
              </a:rPr>
              <a:t>(&lt;1.4 MW)</a:t>
            </a:r>
          </a:p>
        </p:txBody>
      </p:sp>
      <p:sp>
        <p:nvSpPr>
          <p:cNvPr id="9" name="Rectangle 8"/>
          <p:cNvSpPr/>
          <p:nvPr/>
        </p:nvSpPr>
        <p:spPr>
          <a:xfrm>
            <a:off x="4320480" y="3237925"/>
            <a:ext cx="4860032" cy="3287419"/>
          </a:xfrm>
          <a:prstGeom prst="rect">
            <a:avLst/>
          </a:prstGeom>
        </p:spPr>
        <p:txBody>
          <a:bodyPr wrap="square" lIns="85707" tIns="42853" rIns="85707" bIns="42853">
            <a:spAutoFit/>
          </a:bodyPr>
          <a:lstStyle/>
          <a:p>
            <a:pPr marL="90468"/>
            <a:endParaRPr lang="en-US" sz="800" dirty="0">
              <a:latin typeface="Arial"/>
              <a:cs typeface="Arial"/>
            </a:endParaRPr>
          </a:p>
          <a:p>
            <a:pPr marL="321400" indent="-230932">
              <a:buFont typeface="Arial"/>
              <a:buChar char="•"/>
            </a:pPr>
            <a:r>
              <a:rPr lang="en-US" dirty="0" smtClean="0">
                <a:latin typeface="Arial"/>
                <a:cs typeface="Arial"/>
              </a:rPr>
              <a:t>ESS will </a:t>
            </a:r>
            <a:r>
              <a:rPr lang="en-US" dirty="0">
                <a:latin typeface="Arial"/>
                <a:cs typeface="Arial"/>
              </a:rPr>
              <a:t>bring new insights to the grand challenges of </a:t>
            </a:r>
            <a:r>
              <a:rPr lang="en-US" sz="2000" dirty="0">
                <a:latin typeface="Arial"/>
                <a:cs typeface="Arial"/>
              </a:rPr>
              <a:t>science</a:t>
            </a:r>
            <a:r>
              <a:rPr lang="en-US" dirty="0">
                <a:latin typeface="Arial"/>
                <a:cs typeface="Arial"/>
              </a:rPr>
              <a:t> and innovation</a:t>
            </a:r>
          </a:p>
          <a:p>
            <a:pPr marL="321400" indent="-230932">
              <a:buFont typeface="Arial"/>
              <a:buChar char="•"/>
            </a:pPr>
            <a:endParaRPr lang="en-US" sz="800" dirty="0" smtClean="0">
              <a:latin typeface="Arial"/>
              <a:cs typeface="Arial"/>
            </a:endParaRPr>
          </a:p>
          <a:p>
            <a:pPr marL="321400" indent="-230932">
              <a:buFont typeface="Arial"/>
              <a:buChar char="•"/>
            </a:pPr>
            <a:r>
              <a:rPr lang="en-US" dirty="0" smtClean="0">
                <a:latin typeface="Arial"/>
                <a:cs typeface="Arial"/>
              </a:rPr>
              <a:t>Collaborative </a:t>
            </a:r>
            <a:r>
              <a:rPr lang="en-US" dirty="0">
                <a:latin typeface="Arial"/>
                <a:cs typeface="Arial"/>
              </a:rPr>
              <a:t>project: </a:t>
            </a:r>
            <a:r>
              <a:rPr lang="en-US" dirty="0" smtClean="0">
                <a:latin typeface="Arial"/>
                <a:cs typeface="Arial"/>
              </a:rPr>
              <a:t>more </a:t>
            </a:r>
            <a:r>
              <a:rPr lang="en-US" dirty="0">
                <a:latin typeface="Arial"/>
                <a:cs typeface="Arial"/>
              </a:rPr>
              <a:t>than 17 countries </a:t>
            </a:r>
          </a:p>
          <a:p>
            <a:pPr marL="90468"/>
            <a:endParaRPr lang="en-US" sz="800" dirty="0">
              <a:latin typeface="Arial"/>
              <a:cs typeface="Arial"/>
            </a:endParaRPr>
          </a:p>
          <a:p>
            <a:pPr marL="321400" indent="-230932">
              <a:buFont typeface="Arial"/>
              <a:buChar char="•"/>
            </a:pPr>
            <a:r>
              <a:rPr lang="en-US" dirty="0">
                <a:latin typeface="Arial"/>
                <a:cs typeface="Arial"/>
              </a:rPr>
              <a:t>2014: Start of construction phase of the world's most powerful linear proton accelerator </a:t>
            </a:r>
          </a:p>
          <a:p>
            <a:pPr marL="321400" indent="-230932">
              <a:buFont typeface="Arial"/>
              <a:buChar char="•"/>
            </a:pPr>
            <a:endParaRPr lang="en-US" sz="800" dirty="0">
              <a:latin typeface="Arial"/>
              <a:cs typeface="Arial"/>
            </a:endParaRPr>
          </a:p>
          <a:p>
            <a:pPr marL="321400" indent="-230932">
              <a:buFont typeface="Arial"/>
              <a:buChar char="•"/>
            </a:pPr>
            <a:r>
              <a:rPr lang="en-US" dirty="0">
                <a:latin typeface="Arial"/>
                <a:cs typeface="Arial"/>
              </a:rPr>
              <a:t>2019: Provide the world's most advanced tools for studying materials with neutrons </a:t>
            </a:r>
            <a:r>
              <a:rPr lang="en-US" dirty="0" smtClean="0">
                <a:latin typeface="Arial"/>
                <a:cs typeface="Arial"/>
              </a:rPr>
              <a:t> </a:t>
            </a:r>
          </a:p>
          <a:p>
            <a:pPr marL="90468"/>
            <a:r>
              <a:rPr lang="en-US" sz="1400" dirty="0" smtClean="0">
                <a:latin typeface="Arial"/>
                <a:cs typeface="Arial"/>
              </a:rPr>
              <a:t>(</a:t>
            </a:r>
            <a:r>
              <a:rPr lang="en-US" sz="1400" dirty="0">
                <a:latin typeface="Arial"/>
                <a:cs typeface="Arial"/>
              </a:rPr>
              <a:t>~ 450 employees; &gt; 2500 users / year)</a:t>
            </a:r>
          </a:p>
        </p:txBody>
      </p:sp>
      <p:sp>
        <p:nvSpPr>
          <p:cNvPr id="10" name="TextBox 9"/>
          <p:cNvSpPr txBox="1"/>
          <p:nvPr/>
        </p:nvSpPr>
        <p:spPr>
          <a:xfrm>
            <a:off x="255225" y="4216965"/>
            <a:ext cx="1142429" cy="286598"/>
          </a:xfrm>
          <a:prstGeom prst="rect">
            <a:avLst/>
          </a:prstGeom>
          <a:noFill/>
        </p:spPr>
        <p:txBody>
          <a:bodyPr wrap="none" lIns="85707" tIns="42853" rIns="85707" bIns="42853" rtlCol="0">
            <a:spAutoFit/>
          </a:bodyPr>
          <a:lstStyle/>
          <a:p>
            <a:r>
              <a:rPr lang="en-US" sz="1300" b="1">
                <a:solidFill>
                  <a:schemeClr val="bg1"/>
                </a:solidFill>
              </a:rPr>
              <a:t>Lund, Sweden </a:t>
            </a:r>
            <a:endParaRPr lang="en-US" sz="1300">
              <a:solidFill>
                <a:schemeClr val="bg1"/>
              </a:solidFill>
            </a:endParaRPr>
          </a:p>
        </p:txBody>
      </p:sp>
      <p:sp>
        <p:nvSpPr>
          <p:cNvPr id="17" name="Rectangle 16"/>
          <p:cNvSpPr/>
          <p:nvPr/>
        </p:nvSpPr>
        <p:spPr>
          <a:xfrm>
            <a:off x="251520" y="1412776"/>
            <a:ext cx="3918335" cy="369332"/>
          </a:xfrm>
          <a:prstGeom prst="rect">
            <a:avLst/>
          </a:prstGeom>
        </p:spPr>
        <p:txBody>
          <a:bodyPr wrap="none">
            <a:spAutoFit/>
          </a:bodyPr>
          <a:lstStyle/>
          <a:p>
            <a:pPr marL="90468"/>
            <a:r>
              <a:rPr lang="en-US" dirty="0" err="1">
                <a:latin typeface="Arial"/>
                <a:cs typeface="Arial"/>
              </a:rPr>
              <a:t>Philosophie</a:t>
            </a:r>
            <a:r>
              <a:rPr lang="en-US" dirty="0">
                <a:latin typeface="Arial"/>
                <a:cs typeface="Arial"/>
              </a:rPr>
              <a:t> de “</a:t>
            </a:r>
            <a:r>
              <a:rPr lang="en-US" dirty="0" err="1" smtClean="0">
                <a:latin typeface="Arial"/>
                <a:cs typeface="Arial"/>
              </a:rPr>
              <a:t>Pré</a:t>
            </a:r>
            <a:r>
              <a:rPr lang="en-US" dirty="0" err="1">
                <a:latin typeface="Arial"/>
                <a:cs typeface="Arial"/>
              </a:rPr>
              <a:t>-</a:t>
            </a:r>
            <a:r>
              <a:rPr lang="en-US" dirty="0" err="1" smtClean="0">
                <a:latin typeface="Arial"/>
                <a:cs typeface="Arial"/>
              </a:rPr>
              <a:t>vert</a:t>
            </a:r>
            <a:r>
              <a:rPr lang="en-US" dirty="0">
                <a:latin typeface="Arial"/>
                <a:cs typeface="Arial"/>
              </a:rPr>
              <a:t>”: Greenfield</a:t>
            </a:r>
          </a:p>
        </p:txBody>
      </p:sp>
      <p:sp>
        <p:nvSpPr>
          <p:cNvPr id="18" name="Rectangle 17"/>
          <p:cNvSpPr/>
          <p:nvPr/>
        </p:nvSpPr>
        <p:spPr>
          <a:xfrm>
            <a:off x="1907704" y="6413266"/>
            <a:ext cx="2664296" cy="246221"/>
          </a:xfrm>
          <a:prstGeom prst="rect">
            <a:avLst/>
          </a:prstGeom>
        </p:spPr>
        <p:txBody>
          <a:bodyPr wrap="square">
            <a:spAutoFit/>
          </a:bodyPr>
          <a:lstStyle/>
          <a:p>
            <a:r>
              <a:rPr lang="en-US" sz="1000" dirty="0" smtClean="0"/>
              <a:t>1 </a:t>
            </a:r>
            <a:r>
              <a:rPr lang="en-US" sz="1000" dirty="0" err="1"/>
              <a:t>GeV</a:t>
            </a:r>
            <a:r>
              <a:rPr lang="en-US" sz="1000" dirty="0"/>
              <a:t>, 26 mA in </a:t>
            </a:r>
            <a:r>
              <a:rPr lang="en-US" sz="1000" dirty="0" err="1"/>
              <a:t>linac</a:t>
            </a:r>
            <a:r>
              <a:rPr lang="en-US" sz="1000" dirty="0"/>
              <a:t>, 627 ns long pulse, 60 Hz</a:t>
            </a:r>
          </a:p>
        </p:txBody>
      </p:sp>
      <p:pic>
        <p:nvPicPr>
          <p:cNvPr id="34" name="Picture 33"/>
          <p:cNvPicPr>
            <a:picLocks noChangeAspect="1"/>
          </p:cNvPicPr>
          <p:nvPr/>
        </p:nvPicPr>
        <p:blipFill>
          <a:blip r:embed="rId6"/>
          <a:stretch>
            <a:fillRect/>
          </a:stretch>
        </p:blipFill>
        <p:spPr>
          <a:xfrm>
            <a:off x="1008112" y="2636912"/>
            <a:ext cx="2699792" cy="578527"/>
          </a:xfrm>
          <a:prstGeom prst="rect">
            <a:avLst/>
          </a:prstGeom>
        </p:spPr>
      </p:pic>
      <p:pic>
        <p:nvPicPr>
          <p:cNvPr id="3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025" y="2276872"/>
            <a:ext cx="720575" cy="1226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20" name="Content Placeholder 2"/>
          <p:cNvSpPr>
            <a:spLocks noGrp="1"/>
          </p:cNvSpPr>
          <p:nvPr>
            <p:ph idx="1"/>
          </p:nvPr>
        </p:nvSpPr>
        <p:spPr>
          <a:xfrm>
            <a:off x="4716016" y="1556792"/>
            <a:ext cx="4176464" cy="1656184"/>
          </a:xfrm>
          <a:solidFill>
            <a:srgbClr val="66B1DD">
              <a:alpha val="39000"/>
            </a:srgbClr>
          </a:solidFill>
        </p:spPr>
        <p:txBody>
          <a:bodyPr>
            <a:noAutofit/>
          </a:bodyPr>
          <a:lstStyle/>
          <a:p>
            <a:pPr marL="0" indent="0" algn="just">
              <a:buNone/>
            </a:pPr>
            <a:r>
              <a:rPr lang="en-US" sz="1600" dirty="0" smtClean="0"/>
              <a:t>Neutron </a:t>
            </a:r>
            <a:r>
              <a:rPr lang="en-US" sz="1600" dirty="0"/>
              <a:t>scattering offers a complementary view of </a:t>
            </a:r>
            <a:r>
              <a:rPr lang="en-US" sz="1600" dirty="0" smtClean="0"/>
              <a:t>matter in </a:t>
            </a:r>
            <a:r>
              <a:rPr lang="en-US" sz="1600" dirty="0"/>
              <a:t>comparison to other probes such as x-rays from synchrotron light </a:t>
            </a:r>
            <a:r>
              <a:rPr lang="en-US" sz="1600" dirty="0" smtClean="0"/>
              <a:t>sources, The </a:t>
            </a:r>
            <a:r>
              <a:rPr lang="en-US" sz="1600" dirty="0"/>
              <a:t>scattering cross section of many elements can be much larger for </a:t>
            </a:r>
            <a:r>
              <a:rPr lang="en-US" sz="1600" dirty="0" smtClean="0"/>
              <a:t>neutrons than for photons. </a:t>
            </a:r>
          </a:p>
        </p:txBody>
      </p:sp>
    </p:spTree>
    <p:extLst>
      <p:ext uri="{BB962C8B-B14F-4D97-AF65-F5344CB8AC3E}">
        <p14:creationId xmlns:p14="http://schemas.microsoft.com/office/powerpoint/2010/main" val="102335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What is 5 </a:t>
            </a:r>
            <a:r>
              <a:rPr lang="en-US" sz="2800" b="1" dirty="0" err="1"/>
              <a:t>MegaWatts</a:t>
            </a:r>
            <a:r>
              <a:rPr lang="en-US" sz="2800" b="1" dirty="0"/>
              <a:t>?</a:t>
            </a:r>
          </a:p>
        </p:txBody>
      </p:sp>
      <p:sp>
        <p:nvSpPr>
          <p:cNvPr id="4" name="Slide Number Placeholder 3"/>
          <p:cNvSpPr>
            <a:spLocks noGrp="1"/>
          </p:cNvSpPr>
          <p:nvPr>
            <p:ph type="sldNum" sz="quarter" idx="12"/>
          </p:nvPr>
        </p:nvSpPr>
        <p:spPr/>
        <p:txBody>
          <a:bodyPr/>
          <a:lstStyle/>
          <a:p>
            <a:fld id="{551115BC-487E-4422-894C-CB7CD3E79223}" type="slidenum">
              <a:rPr lang="sv-SE" smtClean="0"/>
              <a:pPr/>
              <a:t>40</a:t>
            </a:fld>
            <a:endParaRPr lang="sv-SE" dirty="0"/>
          </a:p>
        </p:txBody>
      </p:sp>
      <p:pic>
        <p:nvPicPr>
          <p:cNvPr id="5" name="Picture 4"/>
          <p:cNvPicPr>
            <a:picLocks noChangeAspect="1"/>
          </p:cNvPicPr>
          <p:nvPr/>
        </p:nvPicPr>
        <p:blipFill>
          <a:blip r:embed="rId2"/>
          <a:stretch>
            <a:fillRect/>
          </a:stretch>
        </p:blipFill>
        <p:spPr>
          <a:xfrm>
            <a:off x="526172" y="1844824"/>
            <a:ext cx="7574220" cy="4824536"/>
          </a:xfrm>
          <a:prstGeom prst="rect">
            <a:avLst/>
          </a:prstGeom>
        </p:spPr>
      </p:pic>
    </p:spTree>
    <p:extLst>
      <p:ext uri="{BB962C8B-B14F-4D97-AF65-F5344CB8AC3E}">
        <p14:creationId xmlns:p14="http://schemas.microsoft.com/office/powerpoint/2010/main" val="30698353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ccolade fermante 11"/>
          <p:cNvSpPr/>
          <p:nvPr/>
        </p:nvSpPr>
        <p:spPr>
          <a:xfrm rot="5400000">
            <a:off x="5680396" y="1710489"/>
            <a:ext cx="243934" cy="2028679"/>
          </a:xfrm>
          <a:prstGeom prst="rightBrace">
            <a:avLst/>
          </a:prstGeom>
          <a:solidFill>
            <a:schemeClr val="bg1"/>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217" name="Rectangle 1"/>
          <p:cNvSpPr>
            <a:spLocks noGrp="1" noChangeArrowheads="1"/>
          </p:cNvSpPr>
          <p:nvPr>
            <p:ph type="title"/>
          </p:nvPr>
        </p:nvSpPr>
        <p:spPr>
          <a:xfrm>
            <a:off x="-36512" y="449472"/>
            <a:ext cx="8229600" cy="603264"/>
          </a:xfrm>
          <a:ln/>
        </p:spPr>
        <p:txBody>
          <a:bodyPr>
            <a:noAutofit/>
          </a:bodyPr>
          <a:lstStyle/>
          <a:p>
            <a:r>
              <a:rPr lang="en-US" dirty="0" err="1" smtClean="0"/>
              <a:t>Linac</a:t>
            </a:r>
            <a:r>
              <a:rPr lang="en-US" dirty="0" smtClean="0"/>
              <a:t> redesign to </a:t>
            </a:r>
            <a:r>
              <a:rPr lang="en-US" dirty="0"/>
              <a:t>meet ESS cost </a:t>
            </a:r>
            <a:r>
              <a:rPr lang="en-US" dirty="0" smtClean="0"/>
              <a:t>objective</a:t>
            </a:r>
            <a:endParaRPr lang="en-US" dirty="0"/>
          </a:p>
        </p:txBody>
      </p:sp>
      <p:graphicFrame>
        <p:nvGraphicFramePr>
          <p:cNvPr id="75" name="Chart 74"/>
          <p:cNvGraphicFramePr/>
          <p:nvPr>
            <p:extLst>
              <p:ext uri="{D42A27DB-BD31-4B8C-83A1-F6EECF244321}">
                <p14:modId xmlns:p14="http://schemas.microsoft.com/office/powerpoint/2010/main" val="385029920"/>
              </p:ext>
            </p:extLst>
          </p:nvPr>
        </p:nvGraphicFramePr>
        <p:xfrm>
          <a:off x="3275856" y="3068960"/>
          <a:ext cx="3864799" cy="1317350"/>
        </p:xfrm>
        <a:graphic>
          <a:graphicData uri="http://schemas.openxmlformats.org/drawingml/2006/chart">
            <c:chart xmlns:c="http://schemas.openxmlformats.org/drawingml/2006/chart" xmlns:r="http://schemas.openxmlformats.org/officeDocument/2006/relationships" r:id="rId3"/>
          </a:graphicData>
        </a:graphic>
      </p:graphicFrame>
      <p:sp>
        <p:nvSpPr>
          <p:cNvPr id="17" name="Slide Number Placeholder 3"/>
          <p:cNvSpPr>
            <a:spLocks noGrp="1"/>
          </p:cNvSpPr>
          <p:nvPr>
            <p:ph type="sldNum" sz="quarter" idx="12"/>
          </p:nvPr>
        </p:nvSpPr>
        <p:spPr>
          <a:xfrm>
            <a:off x="6553200" y="6212334"/>
            <a:ext cx="2133600" cy="365125"/>
          </a:xfrm>
        </p:spPr>
        <p:txBody>
          <a:bodyPr/>
          <a:lstStyle/>
          <a:p>
            <a:fld id="{551115BC-487E-4422-894C-CB7CD3E79223}" type="slidenum">
              <a:rPr lang="sv-SE" smtClean="0"/>
              <a:pPr/>
              <a:t>41</a:t>
            </a:fld>
            <a:endParaRPr lang="sv-SE" dirty="0"/>
          </a:p>
        </p:txBody>
      </p:sp>
      <p:graphicFrame>
        <p:nvGraphicFramePr>
          <p:cNvPr id="18" name="Table 17"/>
          <p:cNvGraphicFramePr>
            <a:graphicFrameLocks noGrp="1"/>
          </p:cNvGraphicFramePr>
          <p:nvPr>
            <p:extLst>
              <p:ext uri="{D42A27DB-BD31-4B8C-83A1-F6EECF244321}">
                <p14:modId xmlns:p14="http://schemas.microsoft.com/office/powerpoint/2010/main" val="1653214883"/>
              </p:ext>
            </p:extLst>
          </p:nvPr>
        </p:nvGraphicFramePr>
        <p:xfrm>
          <a:off x="144384" y="4164692"/>
          <a:ext cx="3096344" cy="1540770"/>
        </p:xfrm>
        <a:graphic>
          <a:graphicData uri="http://schemas.openxmlformats.org/drawingml/2006/table">
            <a:tbl>
              <a:tblPr firstRow="1" bandRow="1">
                <a:tableStyleId>{5C22544A-7EE6-4342-B048-85BDC9FD1C3A}</a:tableStyleId>
              </a:tblPr>
              <a:tblGrid>
                <a:gridCol w="2335305"/>
                <a:gridCol w="761039"/>
              </a:tblGrid>
              <a:tr h="308154">
                <a:tc>
                  <a:txBody>
                    <a:bodyPr/>
                    <a:lstStyle/>
                    <a:p>
                      <a:r>
                        <a:rPr lang="fr-FR" sz="1400" dirty="0" err="1" smtClean="0"/>
                        <a:t>Beam</a:t>
                      </a:r>
                      <a:r>
                        <a:rPr lang="fr-FR" sz="1400" dirty="0" smtClean="0"/>
                        <a:t> power (MW)</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smtClean="0"/>
                        <a:t>5</a:t>
                      </a:r>
                      <a:endParaRPr lang="en-US" sz="1400" dirty="0" smtClean="0"/>
                    </a:p>
                  </a:txBody>
                  <a:tcPr/>
                </a:tc>
              </a:tr>
              <a:tr h="3081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err="1" smtClean="0"/>
                        <a:t>Beam</a:t>
                      </a:r>
                      <a:r>
                        <a:rPr lang="fr-FR" sz="1400" dirty="0" smtClean="0"/>
                        <a:t> </a:t>
                      </a:r>
                      <a:r>
                        <a:rPr lang="fr-FR" sz="1400" dirty="0" err="1" smtClean="0"/>
                        <a:t>current</a:t>
                      </a:r>
                      <a:r>
                        <a:rPr lang="fr-FR" sz="1400" dirty="0" smtClean="0"/>
                        <a:t> (mA)</a:t>
                      </a:r>
                      <a:endParaRPr lang="en-US" sz="1400" dirty="0" smtClean="0">
                        <a:latin typeface="Symbol" panose="05050102010706020507" pitchFamily="18" charset="2"/>
                      </a:endParaRPr>
                    </a:p>
                  </a:txBody>
                  <a:tcPr/>
                </a:tc>
                <a:tc>
                  <a:txBody>
                    <a:bodyPr/>
                    <a:lstStyle/>
                    <a:p>
                      <a:pPr algn="ctr"/>
                      <a:r>
                        <a:rPr lang="fr-FR" sz="1400" dirty="0" smtClean="0"/>
                        <a:t>62.5</a:t>
                      </a:r>
                      <a:endParaRPr lang="en-US" sz="1400" dirty="0"/>
                    </a:p>
                  </a:txBody>
                  <a:tcPr/>
                </a:tc>
              </a:tr>
              <a:tr h="308154">
                <a:tc>
                  <a:txBody>
                    <a:bodyPr/>
                    <a:lstStyle/>
                    <a:p>
                      <a:r>
                        <a:rPr lang="fr-FR" sz="1400" dirty="0" smtClean="0"/>
                        <a:t>Linac </a:t>
                      </a:r>
                      <a:r>
                        <a:rPr lang="fr-FR" sz="1400" dirty="0" err="1" smtClean="0"/>
                        <a:t>energy</a:t>
                      </a:r>
                      <a:r>
                        <a:rPr lang="fr-FR" sz="1400" dirty="0" smtClean="0"/>
                        <a:t> (</a:t>
                      </a:r>
                      <a:r>
                        <a:rPr lang="fr-FR" sz="1400" dirty="0" err="1" smtClean="0"/>
                        <a:t>GeV</a:t>
                      </a:r>
                      <a:r>
                        <a:rPr lang="fr-FR" sz="1400" dirty="0" smtClean="0"/>
                        <a:t>)</a:t>
                      </a:r>
                      <a:endParaRPr lang="en-US" sz="1400" dirty="0">
                        <a:latin typeface="Symbol" panose="05050102010706020507" pitchFamily="18" charset="2"/>
                      </a:endParaRPr>
                    </a:p>
                  </a:txBody>
                  <a:tcPr/>
                </a:tc>
                <a:tc>
                  <a:txBody>
                    <a:bodyPr/>
                    <a:lstStyle/>
                    <a:p>
                      <a:pPr algn="ctr"/>
                      <a:r>
                        <a:rPr lang="fr-FR" sz="1400" dirty="0" smtClean="0"/>
                        <a:t>2</a:t>
                      </a:r>
                      <a:endParaRPr lang="en-US" sz="1400" dirty="0"/>
                    </a:p>
                  </a:txBody>
                  <a:tcPr/>
                </a:tc>
              </a:tr>
              <a:tr h="3081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err="1" smtClean="0">
                          <a:latin typeface="+mn-lt"/>
                        </a:rPr>
                        <a:t>Beam</a:t>
                      </a:r>
                      <a:r>
                        <a:rPr lang="fr-FR" sz="1400" baseline="0" dirty="0" smtClean="0">
                          <a:latin typeface="+mn-lt"/>
                        </a:rPr>
                        <a:t> pulse </a:t>
                      </a:r>
                      <a:r>
                        <a:rPr lang="fr-FR" sz="1400" baseline="0" dirty="0" err="1" smtClean="0">
                          <a:latin typeface="+mn-lt"/>
                        </a:rPr>
                        <a:t>length</a:t>
                      </a:r>
                      <a:r>
                        <a:rPr lang="fr-FR" sz="1400" baseline="0" dirty="0" smtClean="0">
                          <a:latin typeface="+mn-lt"/>
                        </a:rPr>
                        <a:t> (ms)</a:t>
                      </a:r>
                      <a:endParaRPr lang="en-US" sz="1400" dirty="0" smtClean="0">
                        <a:latin typeface="Symbol" panose="05050102010706020507" pitchFamily="18" charset="2"/>
                      </a:endParaRPr>
                    </a:p>
                  </a:txBody>
                  <a:tcPr/>
                </a:tc>
                <a:tc>
                  <a:txBody>
                    <a:bodyPr/>
                    <a:lstStyle/>
                    <a:p>
                      <a:pPr algn="ctr"/>
                      <a:r>
                        <a:rPr lang="fr-FR" sz="1400" dirty="0" smtClean="0"/>
                        <a:t>2.86</a:t>
                      </a:r>
                      <a:endParaRPr lang="en-US" sz="1400" dirty="0"/>
                    </a:p>
                  </a:txBody>
                  <a:tcPr/>
                </a:tc>
              </a:tr>
              <a:tr h="3081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err="1" smtClean="0">
                          <a:latin typeface="+mn-lt"/>
                        </a:rPr>
                        <a:t>Repetition</a:t>
                      </a:r>
                      <a:r>
                        <a:rPr lang="fr-FR" sz="1400" baseline="0" dirty="0" smtClean="0">
                          <a:latin typeface="+mn-lt"/>
                        </a:rPr>
                        <a:t> rate (Hz)</a:t>
                      </a:r>
                      <a:endParaRPr lang="en-US" sz="1400" dirty="0" smtClean="0">
                        <a:latin typeface="Symbol" panose="05050102010706020507" pitchFamily="18" charset="2"/>
                      </a:endParaRPr>
                    </a:p>
                  </a:txBody>
                  <a:tcPr/>
                </a:tc>
                <a:tc>
                  <a:txBody>
                    <a:bodyPr/>
                    <a:lstStyle/>
                    <a:p>
                      <a:pPr algn="ctr"/>
                      <a:r>
                        <a:rPr lang="fr-FR" sz="1400" dirty="0" smtClean="0"/>
                        <a:t>14</a:t>
                      </a:r>
                      <a:endParaRPr lang="en-US" sz="1400" dirty="0"/>
                    </a:p>
                  </a:txBody>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53911"/>
              </p:ext>
            </p:extLst>
          </p:nvPr>
        </p:nvGraphicFramePr>
        <p:xfrm>
          <a:off x="6492386" y="4299757"/>
          <a:ext cx="2532614" cy="1270640"/>
        </p:xfrm>
        <a:graphic>
          <a:graphicData uri="http://schemas.openxmlformats.org/drawingml/2006/table">
            <a:tbl>
              <a:tblPr firstRow="1" bandRow="1">
                <a:tableStyleId>{5C22544A-7EE6-4342-B048-85BDC9FD1C3A}</a:tableStyleId>
              </a:tblPr>
              <a:tblGrid>
                <a:gridCol w="1295755"/>
                <a:gridCol w="588980"/>
                <a:gridCol w="647879"/>
              </a:tblGrid>
              <a:tr h="459593">
                <a:tc>
                  <a:txBody>
                    <a:bodyPr/>
                    <a:lstStyle/>
                    <a:p>
                      <a:endParaRPr lang="en-US" sz="105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50" dirty="0" err="1" smtClean="0"/>
                        <a:t>Num</a:t>
                      </a:r>
                      <a:r>
                        <a:rPr lang="fr-FR" sz="1050" dirty="0" smtClean="0"/>
                        <a:t>.</a:t>
                      </a:r>
                      <a:r>
                        <a:rPr lang="fr-FR" sz="1050" baseline="0" dirty="0" smtClean="0"/>
                        <a:t> of </a:t>
                      </a:r>
                      <a:r>
                        <a:rPr lang="fr-FR" sz="1050" baseline="0" dirty="0" err="1" smtClean="0"/>
                        <a:t>CMs</a:t>
                      </a:r>
                      <a:endParaRPr lang="fr-FR" sz="1050" baseline="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50" dirty="0" err="1" smtClean="0"/>
                        <a:t>Num</a:t>
                      </a:r>
                      <a:r>
                        <a:rPr lang="fr-FR" sz="1050" dirty="0" smtClean="0"/>
                        <a:t>.</a:t>
                      </a:r>
                      <a:r>
                        <a:rPr lang="fr-FR" sz="1050" baseline="0" dirty="0" smtClean="0"/>
                        <a:t> of </a:t>
                      </a:r>
                    </a:p>
                    <a:p>
                      <a:pPr marL="0" marR="0" indent="0" algn="l" defTabSz="914400" rtl="0" eaLnBrk="1" fontAlgn="auto" latinLnBrk="0" hangingPunct="1">
                        <a:lnSpc>
                          <a:spcPct val="100000"/>
                        </a:lnSpc>
                        <a:spcBef>
                          <a:spcPts val="0"/>
                        </a:spcBef>
                        <a:spcAft>
                          <a:spcPts val="0"/>
                        </a:spcAft>
                        <a:buClrTx/>
                        <a:buSzTx/>
                        <a:buFontTx/>
                        <a:buNone/>
                        <a:tabLst/>
                        <a:defRPr/>
                      </a:pPr>
                      <a:r>
                        <a:rPr lang="fr-FR" sz="1050" baseline="0" dirty="0" err="1" smtClean="0"/>
                        <a:t>cavities</a:t>
                      </a:r>
                      <a:endParaRPr lang="en-US" sz="1050" dirty="0" smtClean="0"/>
                    </a:p>
                  </a:txBody>
                  <a:tcPr/>
                </a:tc>
              </a:tr>
              <a:tr h="2703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50" dirty="0" err="1" smtClean="0"/>
                        <a:t>Spoke</a:t>
                      </a:r>
                      <a:endParaRPr lang="en-US" sz="1050" dirty="0" smtClean="0">
                        <a:latin typeface="Symbol" panose="05050102010706020507" pitchFamily="18" charset="2"/>
                      </a:endParaRPr>
                    </a:p>
                  </a:txBody>
                  <a:tcPr/>
                </a:tc>
                <a:tc>
                  <a:txBody>
                    <a:bodyPr/>
                    <a:lstStyle/>
                    <a:p>
                      <a:pPr algn="ctr"/>
                      <a:r>
                        <a:rPr lang="fr-FR" sz="1050" dirty="0" smtClean="0"/>
                        <a:t>13</a:t>
                      </a:r>
                      <a:endParaRPr lang="en-US" sz="1050" dirty="0"/>
                    </a:p>
                  </a:txBody>
                  <a:tcPr/>
                </a:tc>
                <a:tc>
                  <a:txBody>
                    <a:bodyPr/>
                    <a:lstStyle/>
                    <a:p>
                      <a:pPr algn="ctr"/>
                      <a:r>
                        <a:rPr lang="fr-FR" sz="1050" dirty="0" smtClean="0"/>
                        <a:t>26</a:t>
                      </a:r>
                      <a:endParaRPr lang="en-US" sz="1050" dirty="0"/>
                    </a:p>
                  </a:txBody>
                  <a:tcPr/>
                </a:tc>
              </a:tr>
              <a:tr h="270349">
                <a:tc>
                  <a:txBody>
                    <a:bodyPr/>
                    <a:lstStyle/>
                    <a:p>
                      <a:r>
                        <a:rPr lang="fr-FR" sz="1050" dirty="0" smtClean="0"/>
                        <a:t>Medium </a:t>
                      </a:r>
                      <a:r>
                        <a:rPr lang="fr-FR" sz="1050" dirty="0" smtClean="0">
                          <a:latin typeface="Symbol" panose="05050102010706020507" pitchFamily="18" charset="2"/>
                        </a:rPr>
                        <a:t>b</a:t>
                      </a:r>
                      <a:r>
                        <a:rPr lang="fr-FR" sz="1050" dirty="0" smtClean="0"/>
                        <a:t> (6-cell)</a:t>
                      </a:r>
                      <a:endParaRPr lang="en-US" sz="1050" dirty="0">
                        <a:latin typeface="Symbol" panose="05050102010706020507" pitchFamily="18" charset="2"/>
                      </a:endParaRPr>
                    </a:p>
                  </a:txBody>
                  <a:tcPr/>
                </a:tc>
                <a:tc>
                  <a:txBody>
                    <a:bodyPr/>
                    <a:lstStyle/>
                    <a:p>
                      <a:pPr algn="ctr"/>
                      <a:r>
                        <a:rPr lang="fr-FR" sz="1050" dirty="0" smtClean="0"/>
                        <a:t>9</a:t>
                      </a:r>
                      <a:endParaRPr lang="en-US" sz="1050" dirty="0"/>
                    </a:p>
                  </a:txBody>
                  <a:tcPr/>
                </a:tc>
                <a:tc>
                  <a:txBody>
                    <a:bodyPr/>
                    <a:lstStyle/>
                    <a:p>
                      <a:pPr algn="ctr"/>
                      <a:r>
                        <a:rPr lang="fr-FR" sz="1050" dirty="0" smtClean="0"/>
                        <a:t>36</a:t>
                      </a:r>
                      <a:endParaRPr lang="en-US" sz="1050" dirty="0"/>
                    </a:p>
                  </a:txBody>
                  <a:tcPr/>
                </a:tc>
              </a:tr>
              <a:tr h="2703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50" dirty="0" smtClean="0"/>
                        <a:t>High </a:t>
                      </a:r>
                      <a:r>
                        <a:rPr lang="fr-FR" sz="1050" dirty="0" smtClean="0">
                          <a:latin typeface="Symbol" panose="05050102010706020507" pitchFamily="18" charset="2"/>
                        </a:rPr>
                        <a:t>b (</a:t>
                      </a:r>
                      <a:r>
                        <a:rPr lang="fr-FR" sz="1050" dirty="0" smtClean="0"/>
                        <a:t>5-cell)</a:t>
                      </a:r>
                      <a:endParaRPr lang="en-US" sz="1050" dirty="0" smtClean="0">
                        <a:latin typeface="Symbol" panose="05050102010706020507" pitchFamily="18" charset="2"/>
                      </a:endParaRPr>
                    </a:p>
                  </a:txBody>
                  <a:tcPr/>
                </a:tc>
                <a:tc>
                  <a:txBody>
                    <a:bodyPr/>
                    <a:lstStyle/>
                    <a:p>
                      <a:pPr algn="ctr"/>
                      <a:r>
                        <a:rPr lang="fr-FR" sz="1050" dirty="0" smtClean="0"/>
                        <a:t>21</a:t>
                      </a:r>
                      <a:endParaRPr lang="en-US" sz="1050" dirty="0"/>
                    </a:p>
                  </a:txBody>
                  <a:tcPr/>
                </a:tc>
                <a:tc>
                  <a:txBody>
                    <a:bodyPr/>
                    <a:lstStyle/>
                    <a:p>
                      <a:pPr algn="ctr"/>
                      <a:r>
                        <a:rPr lang="fr-FR" sz="1050" dirty="0" smtClean="0"/>
                        <a:t>84</a:t>
                      </a:r>
                      <a:endParaRPr lang="en-US" sz="1050" dirty="0"/>
                    </a:p>
                  </a:txBody>
                  <a:tcPr/>
                </a:tc>
              </a:tr>
            </a:tbl>
          </a:graphicData>
        </a:graphic>
      </p:graphicFrame>
      <p:pic>
        <p:nvPicPr>
          <p:cNvPr id="3" name="Picture 2"/>
          <p:cNvPicPr>
            <a:picLocks noChangeAspect="1"/>
          </p:cNvPicPr>
          <p:nvPr/>
        </p:nvPicPr>
        <p:blipFill>
          <a:blip r:embed="rId4"/>
          <a:stretch>
            <a:fillRect/>
          </a:stretch>
        </p:blipFill>
        <p:spPr>
          <a:xfrm>
            <a:off x="3354389" y="4438854"/>
            <a:ext cx="3024336" cy="1887343"/>
          </a:xfrm>
          <a:prstGeom prst="rect">
            <a:avLst/>
          </a:prstGeom>
        </p:spPr>
      </p:pic>
      <p:sp>
        <p:nvSpPr>
          <p:cNvPr id="20" name="Rectangle 19"/>
          <p:cNvSpPr/>
          <p:nvPr/>
        </p:nvSpPr>
        <p:spPr>
          <a:xfrm>
            <a:off x="4067944" y="2708920"/>
            <a:ext cx="558868" cy="323165"/>
          </a:xfrm>
          <a:prstGeom prst="rect">
            <a:avLst/>
          </a:prstGeom>
          <a:solidFill>
            <a:schemeClr val="accent1">
              <a:lumMod val="40000"/>
              <a:lumOff val="60000"/>
              <a:alpha val="33000"/>
            </a:schemeClr>
          </a:solidFill>
          <a:ln w="15875">
            <a:solidFill>
              <a:schemeClr val="accent1"/>
            </a:solidFill>
          </a:ln>
        </p:spPr>
        <p:txBody>
          <a:bodyPr wrap="none">
            <a:spAutoFit/>
          </a:bodyPr>
          <a:lstStyle/>
          <a:p>
            <a:r>
              <a:rPr lang="fr-FR" sz="1500" b="1" dirty="0"/>
              <a:t>WP4</a:t>
            </a:r>
          </a:p>
        </p:txBody>
      </p:sp>
      <p:sp>
        <p:nvSpPr>
          <p:cNvPr id="21" name="Rectangle 20"/>
          <p:cNvSpPr/>
          <p:nvPr/>
        </p:nvSpPr>
        <p:spPr>
          <a:xfrm>
            <a:off x="5580112" y="2745795"/>
            <a:ext cx="558868" cy="323165"/>
          </a:xfrm>
          <a:prstGeom prst="rect">
            <a:avLst/>
          </a:prstGeom>
          <a:solidFill>
            <a:schemeClr val="accent1">
              <a:lumMod val="40000"/>
              <a:lumOff val="60000"/>
              <a:alpha val="33000"/>
            </a:schemeClr>
          </a:solidFill>
          <a:ln w="15875">
            <a:solidFill>
              <a:schemeClr val="accent1"/>
            </a:solidFill>
          </a:ln>
        </p:spPr>
        <p:txBody>
          <a:bodyPr wrap="none">
            <a:spAutoFit/>
          </a:bodyPr>
          <a:lstStyle/>
          <a:p>
            <a:r>
              <a:rPr lang="fr-FR" sz="1500" b="1" dirty="0"/>
              <a:t>WP5</a:t>
            </a:r>
          </a:p>
        </p:txBody>
      </p:sp>
      <p:sp>
        <p:nvSpPr>
          <p:cNvPr id="4" name="Rectangle 3"/>
          <p:cNvSpPr/>
          <p:nvPr/>
        </p:nvSpPr>
        <p:spPr>
          <a:xfrm>
            <a:off x="3923928" y="1628800"/>
            <a:ext cx="2880320" cy="1440160"/>
          </a:xfrm>
          <a:prstGeom prst="rect">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695561" y="6440060"/>
            <a:ext cx="5590466" cy="400110"/>
          </a:xfrm>
          <a:prstGeom prst="rect">
            <a:avLst/>
          </a:prstGeom>
        </p:spPr>
        <p:txBody>
          <a:bodyPr wrap="square">
            <a:spAutoFit/>
          </a:bodyPr>
          <a:lstStyle/>
          <a:p>
            <a:r>
              <a:rPr lang="en-GB" sz="1000" dirty="0" smtClean="0">
                <a:solidFill>
                  <a:srgbClr val="000000"/>
                </a:solidFill>
                <a:latin typeface="Arial"/>
                <a:cs typeface="Arial"/>
              </a:rPr>
              <a:t>[SRF2013 – “The ESS Superconducting Linear Accelerator”, C</a:t>
            </a:r>
            <a:r>
              <a:rPr lang="en-GB" sz="1000" dirty="0">
                <a:solidFill>
                  <a:srgbClr val="000000"/>
                </a:solidFill>
                <a:latin typeface="Arial"/>
                <a:cs typeface="Arial"/>
              </a:rPr>
              <a:t>. Darve, M. </a:t>
            </a:r>
            <a:r>
              <a:rPr lang="en-GB" sz="1000" dirty="0" err="1">
                <a:solidFill>
                  <a:srgbClr val="000000"/>
                </a:solidFill>
                <a:latin typeface="Arial"/>
                <a:cs typeface="Arial"/>
              </a:rPr>
              <a:t>Eshraqi</a:t>
            </a:r>
            <a:r>
              <a:rPr lang="en-GB" sz="1000" dirty="0">
                <a:solidFill>
                  <a:srgbClr val="000000"/>
                </a:solidFill>
                <a:latin typeface="Arial"/>
                <a:cs typeface="Arial"/>
              </a:rPr>
              <a:t>, M. </a:t>
            </a:r>
            <a:r>
              <a:rPr lang="en-GB" sz="1000" dirty="0" err="1">
                <a:solidFill>
                  <a:srgbClr val="000000"/>
                </a:solidFill>
                <a:latin typeface="Arial"/>
                <a:cs typeface="Arial"/>
              </a:rPr>
              <a:t>Lindroos</a:t>
            </a:r>
            <a:r>
              <a:rPr lang="en-GB" sz="1000" dirty="0">
                <a:solidFill>
                  <a:srgbClr val="000000"/>
                </a:solidFill>
                <a:latin typeface="Arial"/>
                <a:cs typeface="Arial"/>
              </a:rPr>
              <a:t>, D. McGinnis, S. Molloy, </a:t>
            </a:r>
            <a:r>
              <a:rPr lang="en-GB" sz="1000" dirty="0" smtClean="0">
                <a:solidFill>
                  <a:srgbClr val="000000"/>
                </a:solidFill>
                <a:latin typeface="Arial"/>
                <a:cs typeface="Arial"/>
              </a:rPr>
              <a:t>P</a:t>
            </a:r>
            <a:r>
              <a:rPr lang="en-GB" sz="1000" dirty="0">
                <a:solidFill>
                  <a:srgbClr val="000000"/>
                </a:solidFill>
                <a:latin typeface="Arial"/>
                <a:cs typeface="Arial"/>
              </a:rPr>
              <a:t>. </a:t>
            </a:r>
            <a:r>
              <a:rPr lang="en-GB" sz="1000" dirty="0" err="1" smtClean="0">
                <a:solidFill>
                  <a:srgbClr val="000000"/>
                </a:solidFill>
                <a:latin typeface="Arial"/>
                <a:cs typeface="Arial"/>
              </a:rPr>
              <a:t>Bosland</a:t>
            </a:r>
            <a:r>
              <a:rPr lang="en-GB" sz="1000" dirty="0" smtClean="0">
                <a:solidFill>
                  <a:srgbClr val="000000"/>
                </a:solidFill>
                <a:latin typeface="Arial"/>
                <a:cs typeface="Arial"/>
              </a:rPr>
              <a:t> and S</a:t>
            </a:r>
            <a:r>
              <a:rPr lang="en-GB" sz="1000" dirty="0">
                <a:solidFill>
                  <a:srgbClr val="000000"/>
                </a:solidFill>
                <a:latin typeface="Arial"/>
                <a:cs typeface="Arial"/>
              </a:rPr>
              <a:t>. </a:t>
            </a:r>
            <a:r>
              <a:rPr lang="en-GB" sz="1000" dirty="0" err="1" smtClean="0">
                <a:solidFill>
                  <a:srgbClr val="000000"/>
                </a:solidFill>
                <a:latin typeface="Arial"/>
                <a:cs typeface="Arial"/>
              </a:rPr>
              <a:t>Bousson</a:t>
            </a:r>
            <a:r>
              <a:rPr lang="en-GB" sz="1000" dirty="0">
                <a:solidFill>
                  <a:srgbClr val="000000"/>
                </a:solidFill>
                <a:latin typeface="Arial"/>
                <a:cs typeface="Arial"/>
              </a:rPr>
              <a:t>]</a:t>
            </a:r>
            <a:endParaRPr lang="en-US" sz="1000" dirty="0">
              <a:solidFill>
                <a:srgbClr val="000000"/>
              </a:solidFill>
              <a:latin typeface="Arial"/>
              <a:cs typeface="Arial"/>
            </a:endParaRPr>
          </a:p>
        </p:txBody>
      </p:sp>
      <p:pic>
        <p:nvPicPr>
          <p:cNvPr id="8" name="Picture 7"/>
          <p:cNvPicPr>
            <a:picLocks noChangeAspect="1"/>
          </p:cNvPicPr>
          <p:nvPr/>
        </p:nvPicPr>
        <p:blipFill>
          <a:blip r:embed="rId5"/>
          <a:stretch>
            <a:fillRect/>
          </a:stretch>
        </p:blipFill>
        <p:spPr>
          <a:xfrm>
            <a:off x="107504" y="1340768"/>
            <a:ext cx="8950052" cy="209884"/>
          </a:xfrm>
          <a:prstGeom prst="rect">
            <a:avLst/>
          </a:prstGeom>
        </p:spPr>
      </p:pic>
      <p:grpSp>
        <p:nvGrpSpPr>
          <p:cNvPr id="15" name="Group 10"/>
          <p:cNvGrpSpPr>
            <a:grpSpLocks/>
          </p:cNvGrpSpPr>
          <p:nvPr/>
        </p:nvGrpSpPr>
        <p:grpSpPr bwMode="auto">
          <a:xfrm>
            <a:off x="107504" y="1781583"/>
            <a:ext cx="8896350" cy="1065213"/>
            <a:chOff x="0" y="0"/>
            <a:chExt cx="12547601" cy="1720850"/>
          </a:xfrm>
        </p:grpSpPr>
        <p:sp>
          <p:nvSpPr>
            <p:cNvPr id="16" name="AutoShape 11"/>
            <p:cNvSpPr>
              <a:spLocks/>
            </p:cNvSpPr>
            <p:nvPr/>
          </p:nvSpPr>
          <p:spPr bwMode="auto">
            <a:xfrm>
              <a:off x="5461443" y="648846"/>
              <a:ext cx="964541" cy="469322"/>
            </a:xfrm>
            <a:prstGeom prst="roundRect">
              <a:avLst>
                <a:gd name="adj" fmla="val 29731"/>
              </a:avLst>
            </a:prstGeom>
            <a:solidFill>
              <a:srgbClr val="66A1DD">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500">
                  <a:solidFill>
                    <a:srgbClr val="FFFFFF"/>
                  </a:solidFill>
                  <a:effectLst>
                    <a:outerShdw blurRad="38100" dist="38100" dir="2700000" algn="tl">
                      <a:srgbClr val="000000"/>
                    </a:outerShdw>
                  </a:effectLst>
                  <a:cs typeface="Gill Sans" charset="0"/>
                </a:rPr>
                <a:t>Spokes</a:t>
              </a:r>
              <a:endParaRPr lang="en-US">
                <a:cs typeface="Gill Sans Light" charset="0"/>
              </a:endParaRPr>
            </a:p>
          </p:txBody>
        </p:sp>
        <p:sp>
          <p:nvSpPr>
            <p:cNvPr id="23" name="AutoShape 12"/>
            <p:cNvSpPr>
              <a:spLocks/>
            </p:cNvSpPr>
            <p:nvPr/>
          </p:nvSpPr>
          <p:spPr bwMode="auto">
            <a:xfrm>
              <a:off x="6616749" y="648846"/>
              <a:ext cx="1238899" cy="469322"/>
            </a:xfrm>
            <a:prstGeom prst="roundRect">
              <a:avLst>
                <a:gd name="adj" fmla="val 27028"/>
              </a:avLst>
            </a:prstGeom>
            <a:solidFill>
              <a:srgbClr val="4180FC">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500" dirty="0">
                  <a:solidFill>
                    <a:srgbClr val="FFFFFF"/>
                  </a:solidFill>
                  <a:effectLst>
                    <a:outerShdw blurRad="38100" dist="38100" dir="2700000" algn="tl">
                      <a:srgbClr val="000000"/>
                    </a:outerShdw>
                  </a:effectLst>
                  <a:cs typeface="Gill Sans" charset="0"/>
                </a:rPr>
                <a:t>Medium β</a:t>
              </a:r>
              <a:endParaRPr lang="en-US" dirty="0">
                <a:cs typeface="Gill Sans Light" charset="0"/>
              </a:endParaRPr>
            </a:p>
          </p:txBody>
        </p:sp>
        <p:sp>
          <p:nvSpPr>
            <p:cNvPr id="24" name="AutoShape 13"/>
            <p:cNvSpPr>
              <a:spLocks/>
            </p:cNvSpPr>
            <p:nvPr/>
          </p:nvSpPr>
          <p:spPr bwMode="auto">
            <a:xfrm>
              <a:off x="8095711" y="641151"/>
              <a:ext cx="1271049" cy="482146"/>
            </a:xfrm>
            <a:prstGeom prst="roundRect">
              <a:avLst>
                <a:gd name="adj" fmla="val 26315"/>
              </a:avLst>
            </a:prstGeom>
            <a:solidFill>
              <a:srgbClr val="0196FC">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500">
                  <a:solidFill>
                    <a:srgbClr val="FFFFFF"/>
                  </a:solidFill>
                  <a:effectLst>
                    <a:outerShdw blurRad="38100" dist="38100" dir="2700000" algn="tl">
                      <a:srgbClr val="000000"/>
                    </a:outerShdw>
                  </a:effectLst>
                  <a:cs typeface="Gill Sans" charset="0"/>
                </a:rPr>
                <a:t>High β</a:t>
              </a:r>
              <a:endParaRPr lang="en-US">
                <a:cs typeface="Gill Sans Light" charset="0"/>
              </a:endParaRPr>
            </a:p>
          </p:txBody>
        </p:sp>
        <p:sp>
          <p:nvSpPr>
            <p:cNvPr id="25" name="AutoShape 14"/>
            <p:cNvSpPr>
              <a:spLocks/>
            </p:cNvSpPr>
            <p:nvPr/>
          </p:nvSpPr>
          <p:spPr bwMode="auto">
            <a:xfrm>
              <a:off x="4342576" y="648846"/>
              <a:ext cx="775919" cy="469322"/>
            </a:xfrm>
            <a:prstGeom prst="roundRect">
              <a:avLst>
                <a:gd name="adj" fmla="val 21620"/>
              </a:avLst>
            </a:prstGeom>
            <a:solidFill>
              <a:srgbClr val="FFD479">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500">
                  <a:solidFill>
                    <a:srgbClr val="FFFFFF"/>
                  </a:solidFill>
                  <a:effectLst>
                    <a:outerShdw blurRad="38100" dist="38100" dir="2700000" algn="tl">
                      <a:srgbClr val="000000"/>
                    </a:outerShdw>
                  </a:effectLst>
                  <a:cs typeface="Gill Sans" charset="0"/>
                </a:rPr>
                <a:t>DTL</a:t>
              </a:r>
              <a:endParaRPr lang="en-US">
                <a:cs typeface="Gill Sans Light" charset="0"/>
              </a:endParaRPr>
            </a:p>
          </p:txBody>
        </p:sp>
        <p:sp>
          <p:nvSpPr>
            <p:cNvPr id="26" name="AutoShape 15"/>
            <p:cNvSpPr>
              <a:spLocks/>
            </p:cNvSpPr>
            <p:nvPr/>
          </p:nvSpPr>
          <p:spPr bwMode="auto">
            <a:xfrm>
              <a:off x="3303016" y="648846"/>
              <a:ext cx="861656" cy="469322"/>
            </a:xfrm>
            <a:prstGeom prst="roundRect">
              <a:avLst>
                <a:gd name="adj" fmla="val 29731"/>
              </a:avLst>
            </a:prstGeom>
            <a:solidFill>
              <a:srgbClr val="FE7C1A">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500">
                  <a:solidFill>
                    <a:srgbClr val="FFFFFF"/>
                  </a:solidFill>
                  <a:effectLst>
                    <a:outerShdw blurRad="38100" dist="38100" dir="2700000" algn="tl">
                      <a:srgbClr val="000000"/>
                    </a:outerShdw>
                  </a:effectLst>
                  <a:cs typeface="Gill Sans" charset="0"/>
                </a:rPr>
                <a:t>MEBT</a:t>
              </a:r>
              <a:endParaRPr lang="en-US">
                <a:cs typeface="Gill Sans Light" charset="0"/>
              </a:endParaRPr>
            </a:p>
          </p:txBody>
        </p:sp>
        <p:sp>
          <p:nvSpPr>
            <p:cNvPr id="27" name="AutoShape 16"/>
            <p:cNvSpPr>
              <a:spLocks/>
            </p:cNvSpPr>
            <p:nvPr/>
          </p:nvSpPr>
          <p:spPr bwMode="auto">
            <a:xfrm>
              <a:off x="2235591" y="648846"/>
              <a:ext cx="870230" cy="469322"/>
            </a:xfrm>
            <a:prstGeom prst="roundRect">
              <a:avLst>
                <a:gd name="adj" fmla="val 29731"/>
              </a:avLst>
            </a:prstGeom>
            <a:solidFill>
              <a:srgbClr val="FD2612">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500" dirty="0">
                  <a:solidFill>
                    <a:srgbClr val="FFFFFF"/>
                  </a:solidFill>
                  <a:effectLst>
                    <a:outerShdw blurRad="38100" dist="38100" dir="2700000" algn="tl">
                      <a:srgbClr val="000000"/>
                    </a:outerShdw>
                  </a:effectLst>
                  <a:cs typeface="Gill Sans" charset="0"/>
                </a:rPr>
                <a:t>RFQ</a:t>
              </a:r>
              <a:endParaRPr lang="en-US" dirty="0">
                <a:cs typeface="Gill Sans Light" charset="0"/>
              </a:endParaRPr>
            </a:p>
          </p:txBody>
        </p:sp>
        <p:sp>
          <p:nvSpPr>
            <p:cNvPr id="28" name="AutoShape 17"/>
            <p:cNvSpPr>
              <a:spLocks/>
            </p:cNvSpPr>
            <p:nvPr/>
          </p:nvSpPr>
          <p:spPr bwMode="auto">
            <a:xfrm>
              <a:off x="1219609" y="648846"/>
              <a:ext cx="870230" cy="469322"/>
            </a:xfrm>
            <a:prstGeom prst="roundRect">
              <a:avLst>
                <a:gd name="adj" fmla="val 27028"/>
              </a:avLst>
            </a:prstGeom>
            <a:solidFill>
              <a:srgbClr val="FE7E78">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500">
                  <a:solidFill>
                    <a:srgbClr val="FFFFFF"/>
                  </a:solidFill>
                  <a:effectLst>
                    <a:outerShdw blurRad="38100" dist="38100" dir="2700000" algn="tl">
                      <a:srgbClr val="000000"/>
                    </a:outerShdw>
                  </a:effectLst>
                  <a:cs typeface="Gill Sans" charset="0"/>
                </a:rPr>
                <a:t>LEBT</a:t>
              </a:r>
              <a:endParaRPr lang="en-US">
                <a:cs typeface="Gill Sans Light" charset="0"/>
              </a:endParaRPr>
            </a:p>
          </p:txBody>
        </p:sp>
        <p:sp>
          <p:nvSpPr>
            <p:cNvPr id="29" name="AutoShape 18"/>
            <p:cNvSpPr>
              <a:spLocks/>
            </p:cNvSpPr>
            <p:nvPr/>
          </p:nvSpPr>
          <p:spPr bwMode="auto">
            <a:xfrm>
              <a:off x="0" y="648846"/>
              <a:ext cx="1054564" cy="469322"/>
            </a:xfrm>
            <a:prstGeom prst="roundRect">
              <a:avLst>
                <a:gd name="adj" fmla="val 24324"/>
              </a:avLst>
            </a:prstGeom>
            <a:solidFill>
              <a:srgbClr val="EB811A">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500">
                  <a:solidFill>
                    <a:srgbClr val="FFFFFF"/>
                  </a:solidFill>
                  <a:effectLst>
                    <a:outerShdw blurRad="38100" dist="38100" dir="2700000" algn="tl">
                      <a:srgbClr val="000000"/>
                    </a:outerShdw>
                  </a:effectLst>
                  <a:cs typeface="Gill Sans" charset="0"/>
                </a:rPr>
                <a:t>Source</a:t>
              </a:r>
              <a:endParaRPr lang="en-US">
                <a:cs typeface="Gill Sans Light" charset="0"/>
              </a:endParaRPr>
            </a:p>
          </p:txBody>
        </p:sp>
        <p:sp>
          <p:nvSpPr>
            <p:cNvPr id="30" name="AutoShape 19"/>
            <p:cNvSpPr>
              <a:spLocks/>
            </p:cNvSpPr>
            <p:nvPr/>
          </p:nvSpPr>
          <p:spPr bwMode="auto">
            <a:xfrm>
              <a:off x="9587534" y="648846"/>
              <a:ext cx="1804763" cy="469322"/>
            </a:xfrm>
            <a:prstGeom prst="roundRect">
              <a:avLst>
                <a:gd name="adj" fmla="val 18917"/>
              </a:avLst>
            </a:prstGeom>
            <a:gradFill rotWithShape="0">
              <a:gsLst>
                <a:gs pos="0">
                  <a:srgbClr val="C1B3D1">
                    <a:alpha val="89999"/>
                  </a:srgbClr>
                </a:gs>
                <a:gs pos="50990">
                  <a:srgbClr val="DEBFBA">
                    <a:alpha val="89999"/>
                  </a:srgbClr>
                </a:gs>
                <a:gs pos="81346">
                  <a:srgbClr val="FACBA3">
                    <a:alpha val="89999"/>
                  </a:srgbClr>
                </a:gs>
                <a:gs pos="91818">
                  <a:srgbClr val="FCA58F">
                    <a:alpha val="89999"/>
                  </a:srgbClr>
                </a:gs>
                <a:gs pos="100000">
                  <a:srgbClr val="FE7E7B">
                    <a:alpha val="89999"/>
                  </a:srgbClr>
                </a:gs>
              </a:gsLst>
              <a:lin ang="0"/>
            </a:gra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solidFill>
                    <a:srgbClr val="FFFFFF"/>
                  </a:solidFill>
                  <a:effectLst>
                    <a:outerShdw blurRad="38100" dist="38100" dir="2700000" algn="tl">
                      <a:srgbClr val="000000"/>
                    </a:outerShdw>
                  </a:effectLst>
                  <a:cs typeface="Gill Sans" charset="0"/>
                </a:rPr>
                <a:t>HEBT &amp; Contingency</a:t>
              </a:r>
              <a:endParaRPr lang="en-US">
                <a:cs typeface="Gill Sans Light" charset="0"/>
              </a:endParaRPr>
            </a:p>
          </p:txBody>
        </p:sp>
        <p:sp>
          <p:nvSpPr>
            <p:cNvPr id="31" name="AutoShape 20"/>
            <p:cNvSpPr>
              <a:spLocks/>
            </p:cNvSpPr>
            <p:nvPr/>
          </p:nvSpPr>
          <p:spPr bwMode="auto">
            <a:xfrm>
              <a:off x="11583060" y="405207"/>
              <a:ext cx="964541" cy="96685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E7E78">
                <a:alpha val="79999"/>
              </a:srgbClr>
            </a:solidFill>
            <a:ln w="25400" cap="flat" cmpd="sng">
              <a:solidFill>
                <a:srgbClr val="7A7A7A">
                  <a:alpha val="79999"/>
                </a:srgbClr>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nSpc>
                  <a:spcPct val="120000"/>
                </a:lnSpc>
                <a:defRPr/>
              </a:pPr>
              <a:r>
                <a:rPr lang="en-US" sz="1500" dirty="0">
                  <a:solidFill>
                    <a:srgbClr val="FFFFFF"/>
                  </a:solidFill>
                  <a:effectLst>
                    <a:outerShdw blurRad="38100" dist="38100" dir="2700000" algn="tl">
                      <a:srgbClr val="000000"/>
                    </a:outerShdw>
                  </a:effectLst>
                  <a:cs typeface="Gill Sans" charset="0"/>
                </a:rPr>
                <a:t>Target</a:t>
              </a:r>
              <a:endParaRPr lang="en-US" dirty="0">
                <a:cs typeface="Gill Sans Light" charset="0"/>
              </a:endParaRPr>
            </a:p>
          </p:txBody>
        </p:sp>
        <p:sp>
          <p:nvSpPr>
            <p:cNvPr id="32" name="Line 21"/>
            <p:cNvSpPr>
              <a:spLocks noChangeShapeType="1"/>
            </p:cNvSpPr>
            <p:nvPr/>
          </p:nvSpPr>
          <p:spPr bwMode="auto">
            <a:xfrm flipH="1">
              <a:off x="104170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33" name="Line 22"/>
            <p:cNvSpPr>
              <a:spLocks noChangeShapeType="1"/>
            </p:cNvSpPr>
            <p:nvPr/>
          </p:nvSpPr>
          <p:spPr bwMode="auto">
            <a:xfrm flipH="1">
              <a:off x="2083408"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34" name="Line 23"/>
            <p:cNvSpPr>
              <a:spLocks noChangeShapeType="1"/>
            </p:cNvSpPr>
            <p:nvPr/>
          </p:nvSpPr>
          <p:spPr bwMode="auto">
            <a:xfrm flipH="1">
              <a:off x="3112251"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35" name="Line 24"/>
            <p:cNvSpPr>
              <a:spLocks noChangeShapeType="1"/>
            </p:cNvSpPr>
            <p:nvPr/>
          </p:nvSpPr>
          <p:spPr bwMode="auto">
            <a:xfrm flipH="1">
              <a:off x="4164672"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36" name="Line 25"/>
            <p:cNvSpPr>
              <a:spLocks noChangeShapeType="1"/>
            </p:cNvSpPr>
            <p:nvPr/>
          </p:nvSpPr>
          <p:spPr bwMode="auto">
            <a:xfrm flipH="1">
              <a:off x="5131356" y="889918"/>
              <a:ext cx="317227" cy="0"/>
            </a:xfrm>
            <a:prstGeom prst="line">
              <a:avLst/>
            </a:prstGeom>
            <a:noFill/>
            <a:ln w="50800" cap="flat" cmpd="sng">
              <a:solidFill>
                <a:srgbClr val="7B219F"/>
              </a:solidFill>
              <a:prstDash val="solid"/>
              <a:round/>
              <a:headEnd type="stealth"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37" name="Line 26"/>
            <p:cNvSpPr>
              <a:spLocks noChangeShapeType="1"/>
            </p:cNvSpPr>
            <p:nvPr/>
          </p:nvSpPr>
          <p:spPr bwMode="auto">
            <a:xfrm flipH="1">
              <a:off x="643884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38" name="Line 27"/>
            <p:cNvSpPr>
              <a:spLocks noChangeShapeType="1"/>
            </p:cNvSpPr>
            <p:nvPr/>
          </p:nvSpPr>
          <p:spPr bwMode="auto">
            <a:xfrm flipH="1">
              <a:off x="7836356" y="889918"/>
              <a:ext cx="242208"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39" name="Line 28"/>
            <p:cNvSpPr>
              <a:spLocks noChangeShapeType="1"/>
            </p:cNvSpPr>
            <p:nvPr/>
          </p:nvSpPr>
          <p:spPr bwMode="auto">
            <a:xfrm flipH="1">
              <a:off x="9398913" y="889918"/>
              <a:ext cx="188621"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40" name="Line 29"/>
            <p:cNvSpPr>
              <a:spLocks noChangeShapeType="1"/>
            </p:cNvSpPr>
            <p:nvPr/>
          </p:nvSpPr>
          <p:spPr bwMode="auto">
            <a:xfrm flipH="1">
              <a:off x="11392296"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41" name="Line 30"/>
            <p:cNvSpPr>
              <a:spLocks noChangeShapeType="1"/>
            </p:cNvSpPr>
            <p:nvPr/>
          </p:nvSpPr>
          <p:spPr bwMode="auto">
            <a:xfrm flipH="1">
              <a:off x="1892644" y="482146"/>
              <a:ext cx="203625"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42" name="Line 31"/>
            <p:cNvSpPr>
              <a:spLocks noChangeShapeType="1"/>
            </p:cNvSpPr>
            <p:nvPr/>
          </p:nvSpPr>
          <p:spPr bwMode="auto">
            <a:xfrm flipH="1">
              <a:off x="1245330" y="482146"/>
              <a:ext cx="19076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43" name="AutoShape 32"/>
            <p:cNvSpPr>
              <a:spLocks/>
            </p:cNvSpPr>
            <p:nvPr/>
          </p:nvSpPr>
          <p:spPr bwMode="auto">
            <a:xfrm>
              <a:off x="1386796" y="305189"/>
              <a:ext cx="544430"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dirty="0">
                  <a:cs typeface="Gill Sans" charset="0"/>
                </a:rPr>
                <a:t>2.4 m</a:t>
              </a:r>
              <a:endParaRPr lang="en-US" sz="1700" dirty="0">
                <a:cs typeface="Gill Sans Light" charset="0"/>
              </a:endParaRPr>
            </a:p>
          </p:txBody>
        </p:sp>
        <p:sp>
          <p:nvSpPr>
            <p:cNvPr id="44" name="Line 33"/>
            <p:cNvSpPr>
              <a:spLocks noChangeShapeType="1"/>
            </p:cNvSpPr>
            <p:nvPr/>
          </p:nvSpPr>
          <p:spPr bwMode="auto">
            <a:xfrm flipH="1">
              <a:off x="2934347"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45" name="Line 34"/>
            <p:cNvSpPr>
              <a:spLocks noChangeShapeType="1"/>
            </p:cNvSpPr>
            <p:nvPr/>
          </p:nvSpPr>
          <p:spPr bwMode="auto">
            <a:xfrm flipH="1">
              <a:off x="2261312" y="482146"/>
              <a:ext cx="165043"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46" name="AutoShape 35"/>
            <p:cNvSpPr>
              <a:spLocks/>
            </p:cNvSpPr>
            <p:nvPr/>
          </p:nvSpPr>
          <p:spPr bwMode="auto">
            <a:xfrm>
              <a:off x="2409208" y="305189"/>
              <a:ext cx="54657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4.6 m</a:t>
              </a:r>
              <a:endParaRPr lang="en-US" sz="1700">
                <a:cs typeface="Gill Sans Light" charset="0"/>
              </a:endParaRPr>
            </a:p>
          </p:txBody>
        </p:sp>
        <p:sp>
          <p:nvSpPr>
            <p:cNvPr id="47" name="Line 36"/>
            <p:cNvSpPr>
              <a:spLocks noChangeShapeType="1"/>
            </p:cNvSpPr>
            <p:nvPr/>
          </p:nvSpPr>
          <p:spPr bwMode="auto">
            <a:xfrm flipH="1">
              <a:off x="3986768" y="482146"/>
              <a:ext cx="177905"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48" name="Line 37"/>
            <p:cNvSpPr>
              <a:spLocks noChangeShapeType="1"/>
            </p:cNvSpPr>
            <p:nvPr/>
          </p:nvSpPr>
          <p:spPr bwMode="auto">
            <a:xfrm flipH="1">
              <a:off x="335231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49" name="AutoShape 38"/>
            <p:cNvSpPr>
              <a:spLocks/>
            </p:cNvSpPr>
            <p:nvPr/>
          </p:nvSpPr>
          <p:spPr bwMode="auto">
            <a:xfrm>
              <a:off x="3476633" y="305189"/>
              <a:ext cx="54657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3.8 m</a:t>
              </a:r>
              <a:endParaRPr lang="en-US" sz="1700">
                <a:cs typeface="Gill Sans Light" charset="0"/>
              </a:endParaRPr>
            </a:p>
          </p:txBody>
        </p:sp>
        <p:sp>
          <p:nvSpPr>
            <p:cNvPr id="50" name="Line 39"/>
            <p:cNvSpPr>
              <a:spLocks noChangeShapeType="1"/>
            </p:cNvSpPr>
            <p:nvPr/>
          </p:nvSpPr>
          <p:spPr bwMode="auto">
            <a:xfrm flipH="1">
              <a:off x="5015611" y="482146"/>
              <a:ext cx="141466"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51" name="Line 40"/>
            <p:cNvSpPr>
              <a:spLocks noChangeShapeType="1"/>
            </p:cNvSpPr>
            <p:nvPr/>
          </p:nvSpPr>
          <p:spPr bwMode="auto">
            <a:xfrm flipH="1">
              <a:off x="4329715" y="482146"/>
              <a:ext cx="128605"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52" name="AutoShape 41"/>
            <p:cNvSpPr>
              <a:spLocks/>
            </p:cNvSpPr>
            <p:nvPr/>
          </p:nvSpPr>
          <p:spPr bwMode="auto">
            <a:xfrm>
              <a:off x="4488329" y="305189"/>
              <a:ext cx="503705"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39 m</a:t>
              </a:r>
              <a:endParaRPr lang="en-US" sz="1700">
                <a:cs typeface="Gill Sans Light" charset="0"/>
              </a:endParaRPr>
            </a:p>
          </p:txBody>
        </p:sp>
        <p:sp>
          <p:nvSpPr>
            <p:cNvPr id="53" name="Line 42"/>
            <p:cNvSpPr>
              <a:spLocks noChangeShapeType="1"/>
            </p:cNvSpPr>
            <p:nvPr/>
          </p:nvSpPr>
          <p:spPr bwMode="auto">
            <a:xfrm flipH="1">
              <a:off x="6235220"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54" name="Line 43"/>
            <p:cNvSpPr>
              <a:spLocks noChangeShapeType="1"/>
            </p:cNvSpPr>
            <p:nvPr/>
          </p:nvSpPr>
          <p:spPr bwMode="auto">
            <a:xfrm flipH="1">
              <a:off x="548716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55" name="AutoShape 44"/>
            <p:cNvSpPr>
              <a:spLocks/>
            </p:cNvSpPr>
            <p:nvPr/>
          </p:nvSpPr>
          <p:spPr bwMode="auto">
            <a:xfrm>
              <a:off x="569507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56 m</a:t>
              </a:r>
              <a:endParaRPr lang="en-US" sz="1700">
                <a:cs typeface="Gill Sans Light" charset="0"/>
              </a:endParaRPr>
            </a:p>
          </p:txBody>
        </p:sp>
        <p:sp>
          <p:nvSpPr>
            <p:cNvPr id="56" name="Line 45"/>
            <p:cNvSpPr>
              <a:spLocks noChangeShapeType="1"/>
            </p:cNvSpPr>
            <p:nvPr/>
          </p:nvSpPr>
          <p:spPr bwMode="auto">
            <a:xfrm flipH="1">
              <a:off x="7544851" y="482146"/>
              <a:ext cx="252924"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57" name="Line 46"/>
            <p:cNvSpPr>
              <a:spLocks noChangeShapeType="1"/>
            </p:cNvSpPr>
            <p:nvPr/>
          </p:nvSpPr>
          <p:spPr bwMode="auto">
            <a:xfrm flipH="1">
              <a:off x="6629609" y="482146"/>
              <a:ext cx="291506"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58" name="AutoShape 47"/>
            <p:cNvSpPr>
              <a:spLocks/>
            </p:cNvSpPr>
            <p:nvPr/>
          </p:nvSpPr>
          <p:spPr bwMode="auto">
            <a:xfrm>
              <a:off x="697255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77 m</a:t>
              </a:r>
              <a:endParaRPr lang="en-US" sz="1700">
                <a:cs typeface="Gill Sans Light" charset="0"/>
              </a:endParaRPr>
            </a:p>
          </p:txBody>
        </p:sp>
        <p:sp>
          <p:nvSpPr>
            <p:cNvPr id="59" name="Line 48"/>
            <p:cNvSpPr>
              <a:spLocks noChangeShapeType="1"/>
            </p:cNvSpPr>
            <p:nvPr/>
          </p:nvSpPr>
          <p:spPr bwMode="auto">
            <a:xfrm flipH="1">
              <a:off x="9118123" y="482146"/>
              <a:ext cx="293650"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60" name="Line 49"/>
            <p:cNvSpPr>
              <a:spLocks noChangeShapeType="1"/>
            </p:cNvSpPr>
            <p:nvPr/>
          </p:nvSpPr>
          <p:spPr bwMode="auto">
            <a:xfrm flipH="1">
              <a:off x="8089280" y="482146"/>
              <a:ext cx="229347"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61" name="AutoShape 50"/>
            <p:cNvSpPr>
              <a:spLocks/>
            </p:cNvSpPr>
            <p:nvPr/>
          </p:nvSpPr>
          <p:spPr bwMode="auto">
            <a:xfrm>
              <a:off x="8410794" y="305189"/>
              <a:ext cx="598016"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179 m</a:t>
              </a:r>
              <a:endParaRPr lang="en-US" sz="1700">
                <a:cs typeface="Gill Sans Light" charset="0"/>
              </a:endParaRPr>
            </a:p>
          </p:txBody>
        </p:sp>
        <p:sp>
          <p:nvSpPr>
            <p:cNvPr id="62" name="AutoShape 51"/>
            <p:cNvSpPr>
              <a:spLocks/>
            </p:cNvSpPr>
            <p:nvPr/>
          </p:nvSpPr>
          <p:spPr bwMode="auto">
            <a:xfrm rot="16200000">
              <a:off x="1010251"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DDDDDD"/>
                  </a:outerShdw>
                </a:effectLst>
                <a:cs typeface="Gill Sans" charset="0"/>
              </a:endParaRPr>
            </a:p>
          </p:txBody>
        </p:sp>
        <p:sp>
          <p:nvSpPr>
            <p:cNvPr id="63" name="AutoShape 52"/>
            <p:cNvSpPr>
              <a:spLocks/>
            </p:cNvSpPr>
            <p:nvPr/>
          </p:nvSpPr>
          <p:spPr bwMode="auto">
            <a:xfrm rot="16200000">
              <a:off x="3042216"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DDDDDD"/>
                  </a:outerShdw>
                </a:effectLst>
                <a:cs typeface="Gill Sans" charset="0"/>
              </a:endParaRPr>
            </a:p>
          </p:txBody>
        </p:sp>
        <p:sp>
          <p:nvSpPr>
            <p:cNvPr id="64" name="AutoShape 53"/>
            <p:cNvSpPr>
              <a:spLocks/>
            </p:cNvSpPr>
            <p:nvPr/>
          </p:nvSpPr>
          <p:spPr bwMode="auto">
            <a:xfrm rot="16200000">
              <a:off x="5087042"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DDDDDD"/>
                  </a:outerShdw>
                </a:effectLst>
                <a:cs typeface="Gill Sans" charset="0"/>
              </a:endParaRPr>
            </a:p>
          </p:txBody>
        </p:sp>
        <p:sp>
          <p:nvSpPr>
            <p:cNvPr id="65" name="AutoShape 54"/>
            <p:cNvSpPr>
              <a:spLocks/>
            </p:cNvSpPr>
            <p:nvPr/>
          </p:nvSpPr>
          <p:spPr bwMode="auto">
            <a:xfrm rot="16200000">
              <a:off x="6381670"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DDDDDD"/>
                  </a:outerShdw>
                </a:effectLst>
                <a:cs typeface="Gill Sans" charset="0"/>
              </a:endParaRPr>
            </a:p>
          </p:txBody>
        </p:sp>
        <p:sp>
          <p:nvSpPr>
            <p:cNvPr id="66" name="AutoShape 55"/>
            <p:cNvSpPr>
              <a:spLocks/>
            </p:cNvSpPr>
            <p:nvPr/>
          </p:nvSpPr>
          <p:spPr bwMode="auto">
            <a:xfrm rot="16200000">
              <a:off x="7792043"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DDDDDD"/>
                  </a:outerShdw>
                </a:effectLst>
                <a:cs typeface="Gill Sans" charset="0"/>
              </a:endParaRPr>
            </a:p>
          </p:txBody>
        </p:sp>
        <p:sp>
          <p:nvSpPr>
            <p:cNvPr id="67" name="AutoShape 56"/>
            <p:cNvSpPr>
              <a:spLocks/>
            </p:cNvSpPr>
            <p:nvPr/>
          </p:nvSpPr>
          <p:spPr bwMode="auto">
            <a:xfrm rot="16200000">
              <a:off x="9339594"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DDDDDD"/>
                  </a:outerShdw>
                </a:effectLst>
                <a:cs typeface="Gill Sans" charset="0"/>
              </a:endParaRPr>
            </a:p>
          </p:txBody>
        </p:sp>
        <p:sp>
          <p:nvSpPr>
            <p:cNvPr id="68" name="AutoShape 57"/>
            <p:cNvSpPr>
              <a:spLocks/>
            </p:cNvSpPr>
            <p:nvPr/>
          </p:nvSpPr>
          <p:spPr bwMode="auto">
            <a:xfrm>
              <a:off x="803784" y="1372064"/>
              <a:ext cx="685896"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cs typeface="Gill Sans" charset="0"/>
                </a:rPr>
                <a:t>75 keV</a:t>
              </a:r>
              <a:endParaRPr lang="en-US">
                <a:cs typeface="Gill Sans Light" charset="0"/>
              </a:endParaRPr>
            </a:p>
          </p:txBody>
        </p:sp>
        <p:sp>
          <p:nvSpPr>
            <p:cNvPr id="69" name="AutoShape 58"/>
            <p:cNvSpPr>
              <a:spLocks/>
            </p:cNvSpPr>
            <p:nvPr/>
          </p:nvSpPr>
          <p:spPr bwMode="auto">
            <a:xfrm>
              <a:off x="2855040" y="1377193"/>
              <a:ext cx="795211"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cs typeface="Gill Sans" charset="0"/>
                </a:rPr>
                <a:t>3.6 MeV</a:t>
              </a:r>
              <a:endParaRPr lang="en-US">
                <a:cs typeface="Gill Sans Light" charset="0"/>
              </a:endParaRPr>
            </a:p>
          </p:txBody>
        </p:sp>
        <p:sp>
          <p:nvSpPr>
            <p:cNvPr id="70" name="AutoShape 59"/>
            <p:cNvSpPr>
              <a:spLocks/>
            </p:cNvSpPr>
            <p:nvPr/>
          </p:nvSpPr>
          <p:spPr bwMode="auto">
            <a:xfrm>
              <a:off x="4856998" y="1377193"/>
              <a:ext cx="752342"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cs typeface="Gill Sans" charset="0"/>
                </a:rPr>
                <a:t>90 MeV</a:t>
              </a:r>
              <a:endParaRPr lang="en-US">
                <a:cs typeface="Gill Sans Light" charset="0"/>
              </a:endParaRPr>
            </a:p>
          </p:txBody>
        </p:sp>
        <p:sp>
          <p:nvSpPr>
            <p:cNvPr id="71" name="AutoShape 60"/>
            <p:cNvSpPr>
              <a:spLocks/>
            </p:cNvSpPr>
            <p:nvPr/>
          </p:nvSpPr>
          <p:spPr bwMode="auto">
            <a:xfrm>
              <a:off x="6068033" y="1377193"/>
              <a:ext cx="855225"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cs typeface="Gill Sans" charset="0"/>
                </a:rPr>
                <a:t>216 MeV</a:t>
              </a:r>
              <a:endParaRPr lang="en-US">
                <a:cs typeface="Gill Sans Light" charset="0"/>
              </a:endParaRPr>
            </a:p>
          </p:txBody>
        </p:sp>
        <p:sp>
          <p:nvSpPr>
            <p:cNvPr id="73" name="AutoShape 61"/>
            <p:cNvSpPr>
              <a:spLocks/>
            </p:cNvSpPr>
            <p:nvPr/>
          </p:nvSpPr>
          <p:spPr bwMode="auto">
            <a:xfrm>
              <a:off x="7471974" y="1377193"/>
              <a:ext cx="855227"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cs typeface="Gill Sans" charset="0"/>
                </a:rPr>
                <a:t>571 MeV</a:t>
              </a:r>
              <a:endParaRPr lang="en-US">
                <a:cs typeface="Gill Sans Light" charset="0"/>
              </a:endParaRPr>
            </a:p>
          </p:txBody>
        </p:sp>
        <p:sp>
          <p:nvSpPr>
            <p:cNvPr id="74" name="AutoShape 62"/>
            <p:cNvSpPr>
              <a:spLocks/>
            </p:cNvSpPr>
            <p:nvPr/>
          </p:nvSpPr>
          <p:spPr bwMode="auto">
            <a:xfrm>
              <a:off x="8933789" y="1377193"/>
              <a:ext cx="953824"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cs typeface="Gill Sans" charset="0"/>
                </a:rPr>
                <a:t>2000 MeV</a:t>
              </a:r>
              <a:endParaRPr lang="en-US">
                <a:cs typeface="Gill Sans Light" charset="0"/>
              </a:endParaRPr>
            </a:p>
          </p:txBody>
        </p:sp>
        <p:sp>
          <p:nvSpPr>
            <p:cNvPr id="76" name="AutoShape 63"/>
            <p:cNvSpPr>
              <a:spLocks/>
            </p:cNvSpPr>
            <p:nvPr/>
          </p:nvSpPr>
          <p:spPr bwMode="auto">
            <a:xfrm>
              <a:off x="3802433" y="0"/>
              <a:ext cx="1052422"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352.21 MHz</a:t>
              </a:r>
              <a:endParaRPr lang="en-US" sz="1700">
                <a:cs typeface="Gill Sans Light" charset="0"/>
              </a:endParaRPr>
            </a:p>
          </p:txBody>
        </p:sp>
        <p:sp>
          <p:nvSpPr>
            <p:cNvPr id="77" name="AutoShape 64"/>
            <p:cNvSpPr>
              <a:spLocks/>
            </p:cNvSpPr>
            <p:nvPr/>
          </p:nvSpPr>
          <p:spPr bwMode="auto">
            <a:xfrm>
              <a:off x="7480548" y="0"/>
              <a:ext cx="1052422"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704.42 MHz</a:t>
              </a:r>
              <a:endParaRPr lang="en-US" sz="1700">
                <a:cs typeface="Gill Sans Light" charset="0"/>
              </a:endParaRPr>
            </a:p>
          </p:txBody>
        </p:sp>
        <p:sp>
          <p:nvSpPr>
            <p:cNvPr id="78" name="AutoShape 65"/>
            <p:cNvSpPr>
              <a:spLocks/>
            </p:cNvSpPr>
            <p:nvPr/>
          </p:nvSpPr>
          <p:spPr bwMode="auto">
            <a:xfrm flipH="1">
              <a:off x="2222731" y="64116"/>
              <a:ext cx="1588276" cy="189781"/>
            </a:xfrm>
            <a:prstGeom prst="rightArrow">
              <a:avLst>
                <a:gd name="adj1" fmla="val 50824"/>
                <a:gd name="adj2" fmla="val 213349"/>
              </a:avLst>
            </a:prstGeom>
            <a:solidFill>
              <a:srgbClr val="91919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000000"/>
                  </a:outerShdw>
                </a:effectLst>
                <a:cs typeface="Gill Sans" charset="0"/>
              </a:endParaRPr>
            </a:p>
          </p:txBody>
        </p:sp>
        <p:sp>
          <p:nvSpPr>
            <p:cNvPr id="79" name="AutoShape 66"/>
            <p:cNvSpPr>
              <a:spLocks/>
            </p:cNvSpPr>
            <p:nvPr/>
          </p:nvSpPr>
          <p:spPr bwMode="auto">
            <a:xfrm>
              <a:off x="8496531" y="64116"/>
              <a:ext cx="925959" cy="189781"/>
            </a:xfrm>
            <a:prstGeom prst="rightArrow">
              <a:avLst>
                <a:gd name="adj1" fmla="val 50824"/>
                <a:gd name="adj2" fmla="val 213322"/>
              </a:avLst>
            </a:prstGeom>
            <a:solidFill>
              <a:srgbClr val="91919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000000"/>
                  </a:outerShdw>
                </a:effectLst>
                <a:cs typeface="Gill Sans" charset="0"/>
              </a:endParaRPr>
            </a:p>
          </p:txBody>
        </p:sp>
        <p:sp>
          <p:nvSpPr>
            <p:cNvPr id="80" name="AutoShape 67"/>
            <p:cNvSpPr>
              <a:spLocks/>
            </p:cNvSpPr>
            <p:nvPr/>
          </p:nvSpPr>
          <p:spPr bwMode="auto">
            <a:xfrm flipH="1">
              <a:off x="6591028" y="64116"/>
              <a:ext cx="940962" cy="189781"/>
            </a:xfrm>
            <a:prstGeom prst="rightArrow">
              <a:avLst>
                <a:gd name="adj1" fmla="val 50824"/>
                <a:gd name="adj2" fmla="val 213344"/>
              </a:avLst>
            </a:prstGeom>
            <a:solidFill>
              <a:srgbClr val="91919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000000"/>
                  </a:outerShdw>
                </a:effectLst>
                <a:cs typeface="Gill Sans" charset="0"/>
              </a:endParaRPr>
            </a:p>
          </p:txBody>
        </p:sp>
        <p:sp>
          <p:nvSpPr>
            <p:cNvPr id="81" name="AutoShape 68"/>
            <p:cNvSpPr>
              <a:spLocks/>
            </p:cNvSpPr>
            <p:nvPr/>
          </p:nvSpPr>
          <p:spPr bwMode="auto">
            <a:xfrm>
              <a:off x="4826990" y="64116"/>
              <a:ext cx="1598994" cy="189781"/>
            </a:xfrm>
            <a:prstGeom prst="rightArrow">
              <a:avLst>
                <a:gd name="adj1" fmla="val 50824"/>
                <a:gd name="adj2" fmla="val 213344"/>
              </a:avLst>
            </a:prstGeom>
            <a:solidFill>
              <a:srgbClr val="91919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000000"/>
                  </a:outerShdw>
                </a:effectLst>
                <a:cs typeface="Gill Sans" charset="0"/>
              </a:endParaRPr>
            </a:p>
          </p:txBody>
        </p:sp>
      </p:grpSp>
    </p:spTree>
    <p:extLst>
      <p:ext uri="{BB962C8B-B14F-4D97-AF65-F5344CB8AC3E}">
        <p14:creationId xmlns:p14="http://schemas.microsoft.com/office/powerpoint/2010/main" val="436600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Front End Section</a:t>
            </a:r>
          </a:p>
        </p:txBody>
      </p:sp>
      <p:sp>
        <p:nvSpPr>
          <p:cNvPr id="3" name="Content Placeholder 2"/>
          <p:cNvSpPr>
            <a:spLocks noGrp="1"/>
          </p:cNvSpPr>
          <p:nvPr>
            <p:ph idx="1"/>
          </p:nvPr>
        </p:nvSpPr>
        <p:spPr>
          <a:xfrm>
            <a:off x="14808" y="1600200"/>
            <a:ext cx="6069360" cy="4525963"/>
          </a:xfrm>
        </p:spPr>
        <p:txBody>
          <a:bodyPr>
            <a:normAutofit fontScale="77500" lnSpcReduction="20000"/>
          </a:bodyPr>
          <a:lstStyle/>
          <a:p>
            <a:r>
              <a:rPr lang="en-US" dirty="0">
                <a:ea typeface="ヒラギノ角ゴ ProN W3" charset="0"/>
              </a:rPr>
              <a:t>Ion </a:t>
            </a:r>
            <a:r>
              <a:rPr lang="en-US" dirty="0" smtClean="0">
                <a:ea typeface="ヒラギノ角ゴ ProN W3" charset="0"/>
              </a:rPr>
              <a:t>Source</a:t>
            </a:r>
          </a:p>
          <a:p>
            <a:pPr lvl="1">
              <a:defRPr/>
            </a:pPr>
            <a:r>
              <a:rPr lang="en-US" dirty="0">
                <a:ea typeface="ヒラギノ角ゴ ProN W3" charset="0"/>
              </a:rPr>
              <a:t>Microwave Discharge Ion Source</a:t>
            </a:r>
          </a:p>
          <a:p>
            <a:pPr lvl="1">
              <a:defRPr/>
            </a:pPr>
            <a:r>
              <a:rPr lang="en-US" dirty="0">
                <a:ea typeface="ヒラギノ角ゴ ProN W3" charset="0"/>
              </a:rPr>
              <a:t>Proton peak current ~75 mA</a:t>
            </a:r>
          </a:p>
          <a:p>
            <a:pPr lvl="1">
              <a:defRPr/>
            </a:pPr>
            <a:r>
              <a:rPr lang="en-US" dirty="0">
                <a:ea typeface="ヒラギノ角ゴ ProN W3" charset="0"/>
              </a:rPr>
              <a:t>Total drain current ~100 mA</a:t>
            </a:r>
          </a:p>
          <a:p>
            <a:pPr lvl="1">
              <a:defRPr/>
            </a:pPr>
            <a:r>
              <a:rPr lang="en-US" dirty="0">
                <a:ea typeface="ヒラギノ角ゴ ProN W3" charset="0"/>
              </a:rPr>
              <a:t>Output Energy 75 </a:t>
            </a:r>
            <a:r>
              <a:rPr lang="en-US" dirty="0" err="1">
                <a:ea typeface="ヒラギノ角ゴ ProN W3" charset="0"/>
              </a:rPr>
              <a:t>keV</a:t>
            </a:r>
            <a:endParaRPr lang="en-US" dirty="0">
              <a:ea typeface="ヒラギノ角ゴ ProN W3" charset="0"/>
            </a:endParaRPr>
          </a:p>
          <a:p>
            <a:pPr lvl="1">
              <a:defRPr/>
            </a:pPr>
            <a:r>
              <a:rPr lang="en-US" dirty="0">
                <a:ea typeface="ヒラギノ角ゴ ProN W3" charset="0"/>
              </a:rPr>
              <a:t>Provided by INFN-LNS, Catania</a:t>
            </a:r>
          </a:p>
          <a:p>
            <a:pPr lvl="1">
              <a:defRPr/>
            </a:pPr>
            <a:r>
              <a:rPr lang="en-US" dirty="0">
                <a:ea typeface="ヒラギノ角ゴ ProN W3" charset="0"/>
              </a:rPr>
              <a:t>Experience from TRIPS and VIS ion sources</a:t>
            </a:r>
          </a:p>
          <a:p>
            <a:pPr lvl="2"/>
            <a:endParaRPr lang="en-US" dirty="0" smtClean="0"/>
          </a:p>
          <a:p>
            <a:pPr lvl="2"/>
            <a:endParaRPr lang="en-US" dirty="0"/>
          </a:p>
          <a:p>
            <a:r>
              <a:rPr lang="en-US" dirty="0" smtClean="0">
                <a:ea typeface="ヒラギノ角ゴ ProN W3" charset="0"/>
              </a:rPr>
              <a:t>LEBT (Low Energy Beam Transport)</a:t>
            </a:r>
          </a:p>
          <a:p>
            <a:pPr lvl="1">
              <a:defRPr/>
            </a:pPr>
            <a:r>
              <a:rPr lang="en-US" dirty="0">
                <a:ea typeface="ヒラギノ角ゴ ProN W3" charset="0"/>
              </a:rPr>
              <a:t>Dual solenoid layout</a:t>
            </a:r>
          </a:p>
          <a:p>
            <a:pPr lvl="1">
              <a:defRPr/>
            </a:pPr>
            <a:r>
              <a:rPr lang="en-US" dirty="0">
                <a:ea typeface="ヒラギノ角ゴ ProN W3" charset="0"/>
              </a:rPr>
              <a:t>Functions:</a:t>
            </a:r>
          </a:p>
          <a:p>
            <a:pPr lvl="2">
              <a:defRPr/>
            </a:pPr>
            <a:r>
              <a:rPr lang="en-US" dirty="0">
                <a:ea typeface="ヒラギノ角ゴ ProN W3" charset="0"/>
              </a:rPr>
              <a:t>Transport and match input the RFQ</a:t>
            </a:r>
          </a:p>
          <a:p>
            <a:pPr lvl="2">
              <a:defRPr/>
            </a:pPr>
            <a:r>
              <a:rPr lang="en-US" dirty="0">
                <a:ea typeface="ヒラギノ角ゴ ProN W3" charset="0"/>
              </a:rPr>
              <a:t>Clean the beam pulse from the rise/fall time of the source with a slow chopper</a:t>
            </a:r>
          </a:p>
          <a:p>
            <a:pPr lvl="2">
              <a:defRPr/>
            </a:pPr>
            <a:r>
              <a:rPr lang="en-US" dirty="0">
                <a:ea typeface="ヒラギノ角ゴ ProN W3" charset="0"/>
              </a:rPr>
              <a:t>Provide different level of beam current with an iris </a:t>
            </a:r>
          </a:p>
          <a:p>
            <a:pPr lvl="1">
              <a:defRPr/>
            </a:pPr>
            <a:r>
              <a:rPr lang="en-US" dirty="0">
                <a:ea typeface="ヒラギノ角ゴ ProN W3" charset="0"/>
              </a:rPr>
              <a:t>Provided by INFN-LNS, Catania</a:t>
            </a:r>
          </a:p>
          <a:p>
            <a:pPr lvl="1">
              <a:defRPr/>
            </a:pPr>
            <a:r>
              <a:rPr lang="en-US" dirty="0">
                <a:ea typeface="ヒラギノ角ゴ ProN W3" charset="0"/>
              </a:rPr>
              <a:t>Design close to the IFMIF LEBT</a:t>
            </a:r>
          </a:p>
        </p:txBody>
      </p:sp>
      <p:sp>
        <p:nvSpPr>
          <p:cNvPr id="4" name="Slide Number Placeholder 3"/>
          <p:cNvSpPr>
            <a:spLocks noGrp="1"/>
          </p:cNvSpPr>
          <p:nvPr>
            <p:ph type="sldNum" sz="quarter" idx="12"/>
          </p:nvPr>
        </p:nvSpPr>
        <p:spPr/>
        <p:txBody>
          <a:bodyPr/>
          <a:lstStyle/>
          <a:p>
            <a:fld id="{551115BC-487E-4422-894C-CB7CD3E79223}" type="slidenum">
              <a:rPr lang="sv-SE" smtClean="0"/>
              <a:pPr/>
              <a:t>42</a:t>
            </a:fld>
            <a:endParaRPr lang="sv-SE" dirty="0"/>
          </a:p>
        </p:txBody>
      </p:sp>
      <p:pic>
        <p:nvPicPr>
          <p:cNvPr id="5" name="Picture 2" descr="Study of extration_3"/>
          <p:cNvPicPr>
            <a:picLocks noChangeAspect="1" noChangeArrowheads="1"/>
          </p:cNvPicPr>
          <p:nvPr/>
        </p:nvPicPr>
        <p:blipFill>
          <a:blip r:embed="rId2">
            <a:extLst>
              <a:ext uri="{28A0092B-C50C-407E-A947-70E740481C1C}">
                <a14:useLocalDpi xmlns:a14="http://schemas.microsoft.com/office/drawing/2010/main" val="0"/>
              </a:ext>
            </a:extLst>
          </a:blip>
          <a:srcRect l="8994" t="2449" r="9137" b="1375"/>
          <a:stretch>
            <a:fillRect/>
          </a:stretch>
        </p:blipFill>
        <p:spPr bwMode="auto">
          <a:xfrm>
            <a:off x="5307734" y="1556792"/>
            <a:ext cx="2360610" cy="2526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3"/>
          <p:cNvSpPr txBox="1">
            <a:spLocks noChangeArrowheads="1"/>
          </p:cNvSpPr>
          <p:nvPr/>
        </p:nvSpPr>
        <p:spPr bwMode="auto">
          <a:xfrm>
            <a:off x="5292080" y="6165304"/>
            <a:ext cx="367240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42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2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dirty="0">
                <a:latin typeface="Arial"/>
                <a:cs typeface="Arial"/>
              </a:rPr>
              <a:t>IFMIF source and LEBT at CEA-</a:t>
            </a:r>
            <a:r>
              <a:rPr lang="en-US" sz="1400" dirty="0" err="1">
                <a:latin typeface="Arial"/>
                <a:cs typeface="Arial"/>
              </a:rPr>
              <a:t>Saclay</a:t>
            </a:r>
            <a:endParaRPr lang="en-US" sz="1400" dirty="0">
              <a:latin typeface="Arial"/>
              <a:cs typeface="Arial"/>
            </a:endParaRPr>
          </a:p>
        </p:txBody>
      </p:sp>
      <p:sp>
        <p:nvSpPr>
          <p:cNvPr id="8" name="Rectangle 7"/>
          <p:cNvSpPr/>
          <p:nvPr/>
        </p:nvSpPr>
        <p:spPr>
          <a:xfrm>
            <a:off x="7668344" y="2060848"/>
            <a:ext cx="1277888" cy="1384995"/>
          </a:xfrm>
          <a:prstGeom prst="rect">
            <a:avLst/>
          </a:prstGeom>
        </p:spPr>
        <p:txBody>
          <a:bodyPr wrap="square">
            <a:spAutoFit/>
          </a:bodyPr>
          <a:lstStyle/>
          <a:p>
            <a:r>
              <a:rPr lang="en-US" sz="1400" dirty="0">
                <a:latin typeface="Arial"/>
                <a:cs typeface="Arial"/>
              </a:rPr>
              <a:t>Extraction system of the ESS ion source</a:t>
            </a:r>
          </a:p>
          <a:p>
            <a:r>
              <a:rPr lang="en-US" sz="1400" dirty="0">
                <a:latin typeface="Arial"/>
                <a:cs typeface="Arial"/>
              </a:rPr>
              <a:t> (Courtesy L. </a:t>
            </a:r>
            <a:r>
              <a:rPr lang="en-US" sz="1400" dirty="0" err="1">
                <a:latin typeface="Arial"/>
                <a:cs typeface="Arial"/>
              </a:rPr>
              <a:t>Celona</a:t>
            </a:r>
            <a:endParaRPr lang="en-US" sz="1400" dirty="0">
              <a:latin typeface="Arial"/>
              <a:cs typeface="Arial"/>
            </a:endParaRPr>
          </a:p>
        </p:txBody>
      </p:sp>
      <p:pic>
        <p:nvPicPr>
          <p:cNvPr id="9" name="Picture 2" descr="12_injector-181220121200-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4653136"/>
            <a:ext cx="2791024" cy="1443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25608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Front End Section</a:t>
            </a:r>
          </a:p>
        </p:txBody>
      </p:sp>
      <p:sp>
        <p:nvSpPr>
          <p:cNvPr id="3" name="Content Placeholder 2"/>
          <p:cNvSpPr>
            <a:spLocks noGrp="1"/>
          </p:cNvSpPr>
          <p:nvPr>
            <p:ph idx="1"/>
          </p:nvPr>
        </p:nvSpPr>
        <p:spPr>
          <a:xfrm>
            <a:off x="107504" y="1384176"/>
            <a:ext cx="8784976" cy="4997152"/>
          </a:xfrm>
        </p:spPr>
        <p:txBody>
          <a:bodyPr>
            <a:noAutofit/>
          </a:bodyPr>
          <a:lstStyle/>
          <a:p>
            <a:r>
              <a:rPr lang="en-US" sz="2000" dirty="0" smtClean="0"/>
              <a:t>RFQ </a:t>
            </a:r>
            <a:endParaRPr lang="en-US" sz="2000" dirty="0"/>
          </a:p>
          <a:p>
            <a:pPr lvl="1">
              <a:defRPr/>
            </a:pPr>
            <a:r>
              <a:rPr lang="en-US" sz="1600" dirty="0">
                <a:ea typeface="ヒラギノ角ゴ ProN W3" charset="0"/>
              </a:rPr>
              <a:t>352 MHz 4-vanes RFQ</a:t>
            </a:r>
          </a:p>
          <a:p>
            <a:pPr lvl="1">
              <a:defRPr/>
            </a:pPr>
            <a:r>
              <a:rPr lang="en-US" sz="1600" dirty="0">
                <a:ea typeface="ヒラギノ角ゴ ProN W3" charset="0"/>
              </a:rPr>
              <a:t>5 segments of ~90 cm</a:t>
            </a:r>
          </a:p>
          <a:p>
            <a:pPr lvl="1">
              <a:defRPr/>
            </a:pPr>
            <a:r>
              <a:rPr lang="en-US" sz="1600" dirty="0">
                <a:ea typeface="ヒラギノ角ゴ ProN W3" charset="0"/>
              </a:rPr>
              <a:t>Functions:</a:t>
            </a:r>
          </a:p>
          <a:p>
            <a:pPr lvl="2">
              <a:defRPr/>
            </a:pPr>
            <a:r>
              <a:rPr lang="en-US" sz="1600" dirty="0">
                <a:ea typeface="ヒラギノ角ゴ ProN W3" charset="0"/>
              </a:rPr>
              <a:t>Accelerates</a:t>
            </a:r>
          </a:p>
          <a:p>
            <a:pPr lvl="2">
              <a:defRPr/>
            </a:pPr>
            <a:r>
              <a:rPr lang="en-US" sz="1600" dirty="0">
                <a:ea typeface="ヒラギノ角ゴ ProN W3" charset="0"/>
              </a:rPr>
              <a:t>Bunches the pulse in a train of bunches</a:t>
            </a:r>
          </a:p>
          <a:p>
            <a:pPr lvl="2">
              <a:defRPr/>
            </a:pPr>
            <a:r>
              <a:rPr lang="en-US" sz="1600" dirty="0">
                <a:ea typeface="ヒラギノ角ゴ ProN W3" charset="0"/>
              </a:rPr>
              <a:t>Focuses in the 3 </a:t>
            </a:r>
            <a:r>
              <a:rPr lang="en-US" sz="1600" dirty="0" smtClean="0">
                <a:ea typeface="ヒラギノ角ゴ ProN W3" charset="0"/>
              </a:rPr>
              <a:t>planes</a:t>
            </a:r>
          </a:p>
          <a:p>
            <a:pPr lvl="2">
              <a:defRPr/>
            </a:pPr>
            <a:r>
              <a:rPr lang="en-US" sz="1600" dirty="0" smtClean="0">
                <a:ea typeface="ヒラギノ角ゴ ProN W3" charset="0"/>
              </a:rPr>
              <a:t>Provide </a:t>
            </a:r>
            <a:r>
              <a:rPr lang="en-US" sz="1600" dirty="0">
                <a:ea typeface="ヒラギノ角ゴ ProN W3" charset="0"/>
              </a:rPr>
              <a:t>different level of beam current with an iris </a:t>
            </a:r>
          </a:p>
          <a:p>
            <a:pPr lvl="1">
              <a:defRPr/>
            </a:pPr>
            <a:r>
              <a:rPr lang="en-US" sz="1600" dirty="0">
                <a:ea typeface="ヒラギノ角ゴ ProN W3" charset="0"/>
              </a:rPr>
              <a:t>Foreseen transmission &gt; 90 % for 70 mA input beam</a:t>
            </a:r>
          </a:p>
          <a:p>
            <a:pPr lvl="1">
              <a:defRPr/>
            </a:pPr>
            <a:r>
              <a:rPr lang="en-US" sz="1600" dirty="0">
                <a:ea typeface="ヒラギノ角ゴ ProN W3" charset="0"/>
              </a:rPr>
              <a:t>Provided by CEA-</a:t>
            </a:r>
            <a:r>
              <a:rPr lang="en-US" sz="1600" dirty="0" err="1">
                <a:ea typeface="ヒラギノ角ゴ ProN W3" charset="0"/>
              </a:rPr>
              <a:t>Saclay</a:t>
            </a:r>
            <a:endParaRPr lang="en-US" sz="1600" dirty="0">
              <a:ea typeface="ヒラギノ角ゴ ProN W3" charset="0"/>
            </a:endParaRPr>
          </a:p>
          <a:p>
            <a:pPr lvl="1"/>
            <a:endParaRPr lang="en-US" sz="900" dirty="0"/>
          </a:p>
          <a:p>
            <a:r>
              <a:rPr lang="en-US" sz="2000" dirty="0" smtClean="0">
                <a:ea typeface="ヒラギノ角ゴ ProN W3" charset="0"/>
              </a:rPr>
              <a:t>MEBT</a:t>
            </a:r>
          </a:p>
          <a:p>
            <a:pPr lvl="1">
              <a:defRPr/>
            </a:pPr>
            <a:r>
              <a:rPr lang="en-US" sz="1600" dirty="0">
                <a:ea typeface="ヒラギノ角ゴ ProN W3" charset="0"/>
              </a:rPr>
              <a:t>Fully instrumented </a:t>
            </a:r>
            <a:r>
              <a:rPr lang="en-US" sz="1600" dirty="0" smtClean="0">
                <a:ea typeface="ヒラギノ角ゴ ProN W3" charset="0"/>
              </a:rPr>
              <a:t>MEBT ~ </a:t>
            </a:r>
            <a:r>
              <a:rPr lang="en-US" sz="1600" dirty="0">
                <a:ea typeface="ヒラギノ角ゴ ProN W3" charset="0"/>
              </a:rPr>
              <a:t>4.5 m</a:t>
            </a:r>
          </a:p>
          <a:p>
            <a:pPr lvl="1">
              <a:defRPr/>
            </a:pPr>
            <a:r>
              <a:rPr lang="en-US" sz="1600" dirty="0">
                <a:ea typeface="ヒラギノ角ゴ ProN W3" charset="0"/>
              </a:rPr>
              <a:t>Functions:</a:t>
            </a:r>
          </a:p>
          <a:p>
            <a:pPr lvl="2">
              <a:defRPr/>
            </a:pPr>
            <a:r>
              <a:rPr lang="en-US" sz="1600" dirty="0">
                <a:ea typeface="ヒラギノ角ゴ ProN W3" charset="0"/>
              </a:rPr>
              <a:t>Transport and match into the DTL</a:t>
            </a:r>
          </a:p>
          <a:p>
            <a:pPr lvl="2">
              <a:defRPr/>
            </a:pPr>
            <a:r>
              <a:rPr lang="en-US" sz="1600" dirty="0">
                <a:ea typeface="ヒラギノ角ゴ ProN W3" charset="0"/>
              </a:rPr>
              <a:t>Characterize the beam</a:t>
            </a:r>
          </a:p>
          <a:p>
            <a:pPr lvl="2">
              <a:defRPr/>
            </a:pPr>
            <a:r>
              <a:rPr lang="en-US" sz="1600" dirty="0">
                <a:ea typeface="ヒラギノ角ゴ ProN W3" charset="0"/>
              </a:rPr>
              <a:t>Fast chopping of the beam with rise/fall time ~ 10 ns</a:t>
            </a:r>
          </a:p>
          <a:p>
            <a:pPr lvl="1">
              <a:defRPr/>
            </a:pPr>
            <a:r>
              <a:rPr lang="en-US" sz="1600" dirty="0">
                <a:ea typeface="ヒラギノ角ゴ ProN W3" charset="0"/>
              </a:rPr>
              <a:t>Provided by ESS-</a:t>
            </a:r>
            <a:r>
              <a:rPr lang="en-US" sz="1600" dirty="0" smtClean="0">
                <a:ea typeface="ヒラギノ角ゴ ProN W3" charset="0"/>
              </a:rPr>
              <a:t>Bilbao</a:t>
            </a:r>
          </a:p>
        </p:txBody>
      </p:sp>
      <p:sp>
        <p:nvSpPr>
          <p:cNvPr id="4" name="Slide Number Placeholder 3"/>
          <p:cNvSpPr>
            <a:spLocks noGrp="1"/>
          </p:cNvSpPr>
          <p:nvPr>
            <p:ph type="sldNum" sz="quarter" idx="12"/>
          </p:nvPr>
        </p:nvSpPr>
        <p:spPr/>
        <p:txBody>
          <a:bodyPr/>
          <a:lstStyle/>
          <a:p>
            <a:fld id="{551115BC-487E-4422-894C-CB7CD3E79223}" type="slidenum">
              <a:rPr lang="sv-SE" smtClean="0"/>
              <a:pPr/>
              <a:t>43</a:t>
            </a:fld>
            <a:endParaRPr lang="sv-SE" dirty="0"/>
          </a:p>
        </p:txBody>
      </p:sp>
      <p:pic>
        <p:nvPicPr>
          <p:cNvPr id="5" name="Picture 1" descr="RDQ_3D_view.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47864" y="1484784"/>
            <a:ext cx="4055517" cy="1345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MEB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39952" y="4613346"/>
            <a:ext cx="5035174" cy="65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8"/>
          <p:cNvSpPr txBox="1">
            <a:spLocks noChangeArrowheads="1"/>
          </p:cNvSpPr>
          <p:nvPr/>
        </p:nvSpPr>
        <p:spPr bwMode="auto">
          <a:xfrm>
            <a:off x="4499992" y="5229200"/>
            <a:ext cx="350815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42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2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dirty="0">
                <a:latin typeface="Arial"/>
                <a:cs typeface="Arial"/>
              </a:rPr>
              <a:t>MEBT layout (Courtesy B. </a:t>
            </a:r>
            <a:r>
              <a:rPr lang="en-US" sz="1400" dirty="0" err="1">
                <a:latin typeface="Arial"/>
                <a:cs typeface="Arial"/>
              </a:rPr>
              <a:t>Cheymol</a:t>
            </a:r>
            <a:r>
              <a:rPr lang="en-US" sz="1400" dirty="0">
                <a:latin typeface="Arial"/>
                <a:cs typeface="Arial"/>
              </a:rPr>
              <a:t>)</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4128" y="2348880"/>
            <a:ext cx="1535045" cy="1069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IMG_037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96336" y="2060848"/>
            <a:ext cx="1439640" cy="19226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 name="Text Box 10"/>
          <p:cNvSpPr txBox="1">
            <a:spLocks noChangeArrowheads="1"/>
          </p:cNvSpPr>
          <p:nvPr/>
        </p:nvSpPr>
        <p:spPr bwMode="auto">
          <a:xfrm>
            <a:off x="6084169" y="4077072"/>
            <a:ext cx="3059832" cy="572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045" tIns="32019" rIns="64045" bIns="32019">
            <a:spAutoFit/>
          </a:bodyPr>
          <a:lstStyle>
            <a:lvl1pPr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sv-SE" sz="1100" dirty="0">
                <a:solidFill>
                  <a:schemeClr val="tx1"/>
                </a:solidFill>
                <a:latin typeface="Lucida Sans Unicode" charset="0"/>
                <a:ea typeface="ＭＳ Ｐゴシック" charset="0"/>
                <a:cs typeface="ＭＳ Ｐゴシック" charset="0"/>
              </a:rPr>
              <a:t>Design </a:t>
            </a:r>
            <a:r>
              <a:rPr lang="sv-SE" sz="1100" dirty="0" err="1">
                <a:solidFill>
                  <a:schemeClr val="tx1"/>
                </a:solidFill>
                <a:latin typeface="Lucida Sans Unicode" charset="0"/>
                <a:ea typeface="ＭＳ Ｐゴシック" charset="0"/>
                <a:cs typeface="ＭＳ Ｐゴシック" charset="0"/>
              </a:rPr>
              <a:t>exists</a:t>
            </a:r>
            <a:r>
              <a:rPr lang="sv-SE" sz="1100" dirty="0">
                <a:solidFill>
                  <a:schemeClr val="tx1"/>
                </a:solidFill>
                <a:latin typeface="Lucida Sans Unicode" charset="0"/>
                <a:ea typeface="ＭＳ Ｐゴシック" charset="0"/>
                <a:cs typeface="ＭＳ Ｐゴシック" charset="0"/>
              </a:rPr>
              <a:t> for ESS RFQ </a:t>
            </a:r>
            <a:r>
              <a:rPr lang="sv-SE" sz="1100" dirty="0" err="1">
                <a:solidFill>
                  <a:schemeClr val="tx1"/>
                </a:solidFill>
                <a:latin typeface="Lucida Sans Unicode" charset="0"/>
                <a:ea typeface="ＭＳ Ｐゴシック" charset="0"/>
                <a:cs typeface="ＭＳ Ｐゴシック" charset="0"/>
              </a:rPr>
              <a:t>similar</a:t>
            </a:r>
            <a:r>
              <a:rPr lang="sv-SE" sz="1100" dirty="0">
                <a:solidFill>
                  <a:schemeClr val="tx1"/>
                </a:solidFill>
                <a:latin typeface="Lucida Sans Unicode" charset="0"/>
                <a:ea typeface="ＭＳ Ｐゴシック" charset="0"/>
                <a:cs typeface="ＭＳ Ｐゴシック" charset="0"/>
              </a:rPr>
              <a:t> </a:t>
            </a:r>
            <a:r>
              <a:rPr lang="sv-SE" sz="1100" dirty="0" err="1">
                <a:solidFill>
                  <a:schemeClr val="tx1"/>
                </a:solidFill>
                <a:latin typeface="Lucida Sans Unicode" charset="0"/>
                <a:ea typeface="ＭＳ Ｐゴシック" charset="0"/>
                <a:cs typeface="ＭＳ Ｐゴシック" charset="0"/>
              </a:rPr>
              <a:t>to</a:t>
            </a:r>
            <a:r>
              <a:rPr lang="sv-SE" sz="1100" dirty="0">
                <a:solidFill>
                  <a:schemeClr val="tx1"/>
                </a:solidFill>
                <a:latin typeface="Lucida Sans Unicode" charset="0"/>
                <a:ea typeface="ＭＳ Ｐゴシック" charset="0"/>
                <a:cs typeface="ＭＳ Ｐゴシック" charset="0"/>
              </a:rPr>
              <a:t> 5 m long IPHI RFQ at </a:t>
            </a:r>
            <a:r>
              <a:rPr lang="sv-SE" sz="1100" dirty="0" err="1">
                <a:solidFill>
                  <a:schemeClr val="tx1"/>
                </a:solidFill>
                <a:latin typeface="Lucida Sans Unicode" charset="0"/>
                <a:ea typeface="ＭＳ Ｐゴシック" charset="0"/>
                <a:cs typeface="ＭＳ Ｐゴシック" charset="0"/>
              </a:rPr>
              <a:t>Saclay</a:t>
            </a:r>
            <a:r>
              <a:rPr lang="sv-SE" sz="1100" dirty="0">
                <a:solidFill>
                  <a:schemeClr val="tx1"/>
                </a:solidFill>
                <a:latin typeface="Lucida Sans Unicode" charset="0"/>
                <a:ea typeface="ＭＳ Ｐゴシック" charset="0"/>
                <a:cs typeface="ＭＳ Ｐゴシック" charset="0"/>
              </a:rPr>
              <a:t>. Energy 75 </a:t>
            </a:r>
            <a:r>
              <a:rPr lang="sv-SE" sz="1100" dirty="0" err="1">
                <a:solidFill>
                  <a:schemeClr val="tx1"/>
                </a:solidFill>
                <a:latin typeface="Lucida Sans Unicode" charset="0"/>
                <a:ea typeface="ＭＳ Ｐゴシック" charset="0"/>
                <a:cs typeface="ＭＳ Ｐゴシック" charset="0"/>
              </a:rPr>
              <a:t>keV</a:t>
            </a:r>
            <a:r>
              <a:rPr lang="sv-SE" sz="1100" dirty="0">
                <a:solidFill>
                  <a:schemeClr val="tx1"/>
                </a:solidFill>
                <a:latin typeface="Lucida Sans Unicode" charset="0"/>
                <a:ea typeface="ＭＳ Ｐゴシック" charset="0"/>
                <a:cs typeface="ＭＳ Ｐゴシック" charset="0"/>
              </a:rPr>
              <a:t>-&gt;3.6 MeV.</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48264" y="5570792"/>
            <a:ext cx="2006821" cy="1256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10"/>
          <p:cNvSpPr txBox="1">
            <a:spLocks noChangeArrowheads="1"/>
          </p:cNvSpPr>
          <p:nvPr/>
        </p:nvSpPr>
        <p:spPr bwMode="auto">
          <a:xfrm>
            <a:off x="4716016" y="5517232"/>
            <a:ext cx="2448272" cy="572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045" tIns="32019" rIns="64045" bIns="32019">
            <a:spAutoFit/>
          </a:bodyPr>
          <a:lstStyle>
            <a:lvl1pPr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sv-SE" sz="1100" dirty="0">
                <a:solidFill>
                  <a:schemeClr val="tx1"/>
                </a:solidFill>
                <a:latin typeface="Lucida Sans Unicode" charset="0"/>
                <a:ea typeface="ＭＳ Ｐゴシック" charset="0"/>
                <a:cs typeface="ＭＳ Ｐゴシック" charset="0"/>
              </a:rPr>
              <a:t>Design </a:t>
            </a:r>
            <a:r>
              <a:rPr lang="sv-SE" sz="1100" dirty="0" err="1">
                <a:solidFill>
                  <a:schemeClr val="tx1"/>
                </a:solidFill>
                <a:latin typeface="Lucida Sans Unicode" charset="0"/>
                <a:ea typeface="ＭＳ Ｐゴシック" charset="0"/>
                <a:cs typeface="ＭＳ Ｐゴシック" charset="0"/>
              </a:rPr>
              <a:t>work</a:t>
            </a:r>
            <a:r>
              <a:rPr lang="sv-SE" sz="1100" dirty="0">
                <a:solidFill>
                  <a:schemeClr val="tx1"/>
                </a:solidFill>
                <a:latin typeface="Lucida Sans Unicode" charset="0"/>
                <a:ea typeface="ＭＳ Ｐゴシック" charset="0"/>
                <a:cs typeface="ＭＳ Ｐゴシック" charset="0"/>
              </a:rPr>
              <a:t> at ESS Bilbao for MEBT </a:t>
            </a:r>
            <a:r>
              <a:rPr lang="sv-SE" sz="1100" dirty="0" err="1">
                <a:solidFill>
                  <a:schemeClr val="tx1"/>
                </a:solidFill>
                <a:latin typeface="Lucida Sans Unicode" charset="0"/>
                <a:ea typeface="ＭＳ Ｐゴシック" charset="0"/>
                <a:cs typeface="ＭＳ Ｐゴシック" charset="0"/>
              </a:rPr>
              <a:t>with</a:t>
            </a:r>
            <a:r>
              <a:rPr lang="sv-SE" sz="1100" dirty="0">
                <a:solidFill>
                  <a:schemeClr val="tx1"/>
                </a:solidFill>
                <a:latin typeface="Lucida Sans Unicode" charset="0"/>
                <a:ea typeface="ＭＳ Ｐゴシック" charset="0"/>
                <a:cs typeface="ＭＳ Ｐゴシック" charset="0"/>
              </a:rPr>
              <a:t> instrumentation, </a:t>
            </a:r>
            <a:r>
              <a:rPr lang="sv-SE" sz="1100" dirty="0" err="1">
                <a:solidFill>
                  <a:schemeClr val="tx1"/>
                </a:solidFill>
                <a:latin typeface="Lucida Sans Unicode" charset="0"/>
                <a:ea typeface="ＭＳ Ｐゴシック" charset="0"/>
                <a:cs typeface="ＭＳ Ｐゴシック" charset="0"/>
              </a:rPr>
              <a:t>chopping</a:t>
            </a:r>
            <a:r>
              <a:rPr lang="sv-SE" sz="1100" dirty="0">
                <a:solidFill>
                  <a:schemeClr val="tx1"/>
                </a:solidFill>
                <a:latin typeface="Lucida Sans Unicode" charset="0"/>
                <a:ea typeface="ＭＳ Ｐゴシック" charset="0"/>
                <a:cs typeface="ＭＳ Ｐゴシック" charset="0"/>
              </a:rPr>
              <a:t> and </a:t>
            </a:r>
            <a:r>
              <a:rPr lang="sv-SE" sz="1100" dirty="0" err="1">
                <a:solidFill>
                  <a:schemeClr val="tx1"/>
                </a:solidFill>
                <a:latin typeface="Lucida Sans Unicode" charset="0"/>
                <a:ea typeface="ＭＳ Ｐゴシック" charset="0"/>
                <a:cs typeface="ＭＳ Ｐゴシック" charset="0"/>
              </a:rPr>
              <a:t>collimation</a:t>
            </a:r>
            <a:r>
              <a:rPr lang="sv-SE" sz="1100" dirty="0">
                <a:solidFill>
                  <a:schemeClr val="tx1"/>
                </a:solidFill>
                <a:latin typeface="Lucida Sans Unicode" charset="0"/>
                <a:ea typeface="ＭＳ Ｐゴシック" charset="0"/>
                <a:cs typeface="ＭＳ Ｐゴシック" charset="0"/>
              </a:rPr>
              <a:t>.</a:t>
            </a:r>
          </a:p>
        </p:txBody>
      </p:sp>
    </p:spTree>
    <p:extLst>
      <p:ext uri="{BB962C8B-B14F-4D97-AF65-F5344CB8AC3E}">
        <p14:creationId xmlns:p14="http://schemas.microsoft.com/office/powerpoint/2010/main" val="147805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Front End Section</a:t>
            </a:r>
          </a:p>
        </p:txBody>
      </p:sp>
      <p:sp>
        <p:nvSpPr>
          <p:cNvPr id="3" name="Content Placeholder 2"/>
          <p:cNvSpPr>
            <a:spLocks noGrp="1"/>
          </p:cNvSpPr>
          <p:nvPr>
            <p:ph idx="1"/>
          </p:nvPr>
        </p:nvSpPr>
        <p:spPr>
          <a:xfrm>
            <a:off x="251520" y="1600200"/>
            <a:ext cx="8640960" cy="4997152"/>
          </a:xfrm>
        </p:spPr>
        <p:txBody>
          <a:bodyPr>
            <a:noAutofit/>
          </a:bodyPr>
          <a:lstStyle/>
          <a:p>
            <a:pPr>
              <a:defRPr/>
            </a:pPr>
            <a:r>
              <a:rPr lang="en-US" sz="2000" dirty="0" smtClean="0">
                <a:ea typeface="ヒラギノ角ゴ ProN W3" charset="0"/>
              </a:rPr>
              <a:t>DTL (Drift Tube </a:t>
            </a:r>
            <a:r>
              <a:rPr lang="en-US" sz="2000" dirty="0" err="1" smtClean="0">
                <a:ea typeface="ヒラギノ角ゴ ProN W3" charset="0"/>
              </a:rPr>
              <a:t>Linac</a:t>
            </a:r>
            <a:r>
              <a:rPr lang="en-US" sz="2000" dirty="0" smtClean="0">
                <a:ea typeface="ヒラギノ角ゴ ProN W3" charset="0"/>
              </a:rPr>
              <a:t>)</a:t>
            </a:r>
          </a:p>
          <a:p>
            <a:pPr lvl="1">
              <a:defRPr/>
            </a:pPr>
            <a:r>
              <a:rPr lang="en-US" sz="1600" dirty="0" smtClean="0">
                <a:ea typeface="ヒラギノ角ゴ ProN W3" charset="0"/>
              </a:rPr>
              <a:t>352 </a:t>
            </a:r>
            <a:r>
              <a:rPr lang="en-US" sz="1600" dirty="0">
                <a:ea typeface="ヒラギノ角ゴ ProN W3" charset="0"/>
              </a:rPr>
              <a:t>MHz </a:t>
            </a:r>
          </a:p>
          <a:p>
            <a:pPr lvl="1">
              <a:defRPr/>
            </a:pPr>
            <a:r>
              <a:rPr lang="en-US" sz="1600" dirty="0">
                <a:ea typeface="ヒラギノ角ゴ ProN W3" charset="0"/>
              </a:rPr>
              <a:t>5 tanks</a:t>
            </a:r>
          </a:p>
          <a:p>
            <a:pPr lvl="1">
              <a:defRPr/>
            </a:pPr>
            <a:r>
              <a:rPr lang="en-US" sz="1600" dirty="0">
                <a:ea typeface="ヒラギノ角ゴ ProN W3" charset="0"/>
              </a:rPr>
              <a:t>Length ~ 40 m</a:t>
            </a:r>
          </a:p>
          <a:p>
            <a:pPr lvl="1">
              <a:defRPr/>
            </a:pPr>
            <a:r>
              <a:rPr lang="en-US" sz="1600" dirty="0">
                <a:ea typeface="ヒラギノ角ゴ ProN W3" charset="0"/>
              </a:rPr>
              <a:t>Output energy: ~90 MeV</a:t>
            </a:r>
          </a:p>
          <a:p>
            <a:pPr lvl="1">
              <a:defRPr/>
            </a:pPr>
            <a:r>
              <a:rPr lang="en-US" sz="1600" dirty="0">
                <a:ea typeface="ヒラギノ角ゴ ProN W3" charset="0"/>
              </a:rPr>
              <a:t>Provided by INFN-LNL, </a:t>
            </a:r>
            <a:r>
              <a:rPr lang="en-US" sz="1600" dirty="0" err="1" smtClean="0">
                <a:ea typeface="ヒラギノ角ゴ ProN W3" charset="0"/>
              </a:rPr>
              <a:t>Legnaro</a:t>
            </a:r>
            <a:endParaRPr lang="en-US" sz="1600" dirty="0" smtClean="0">
              <a:ea typeface="ヒラギノ角ゴ ProN W3" charset="0"/>
            </a:endParaRPr>
          </a:p>
          <a:p>
            <a:pPr>
              <a:defRPr/>
            </a:pPr>
            <a:endParaRPr lang="en-US" sz="2000" dirty="0" smtClean="0">
              <a:ea typeface="ヒラギノ角ゴ ProN W3" charset="0"/>
            </a:endParaRPr>
          </a:p>
          <a:p>
            <a:pPr>
              <a:defRPr/>
            </a:pPr>
            <a:endParaRPr lang="en-US" sz="2000" dirty="0">
              <a:ea typeface="ヒラギノ角ゴ ProN W3" charset="0"/>
            </a:endParaRPr>
          </a:p>
          <a:p>
            <a:pPr>
              <a:defRPr/>
            </a:pPr>
            <a:endParaRPr lang="en-US" sz="2000" dirty="0" smtClean="0">
              <a:ea typeface="ヒラギノ角ゴ ProN W3" charset="0"/>
            </a:endParaRPr>
          </a:p>
          <a:p>
            <a:pPr>
              <a:defRPr/>
            </a:pPr>
            <a:endParaRPr lang="en-US" sz="2000" dirty="0">
              <a:ea typeface="ヒラギノ角ゴ ProN W3" charset="0"/>
            </a:endParaRPr>
          </a:p>
          <a:p>
            <a:pPr marL="0" indent="0">
              <a:buNone/>
              <a:defRPr/>
            </a:pPr>
            <a:endParaRPr lang="en-US" sz="2000" dirty="0">
              <a:ea typeface="ヒラギノ角ゴ ProN W3" charset="0"/>
            </a:endParaRPr>
          </a:p>
          <a:p>
            <a:r>
              <a:rPr lang="en-US" sz="2000" dirty="0"/>
              <a:t>Six klystrons </a:t>
            </a:r>
          </a:p>
          <a:p>
            <a:pPr lvl="1"/>
            <a:r>
              <a:rPr lang="en-US" sz="1600" dirty="0" smtClean="0"/>
              <a:t>352 </a:t>
            </a:r>
            <a:r>
              <a:rPr lang="en-US" sz="1600" dirty="0"/>
              <a:t>MHz </a:t>
            </a:r>
          </a:p>
          <a:p>
            <a:pPr lvl="1"/>
            <a:r>
              <a:rPr lang="en-US" sz="1600" dirty="0"/>
              <a:t>with a maximum saturated power of 2.8 MW </a:t>
            </a:r>
          </a:p>
          <a:p>
            <a:pPr lvl="1"/>
            <a:r>
              <a:rPr lang="en-US" sz="1600" dirty="0"/>
              <a:t>and a duty factor of 4% are required for the Front End</a:t>
            </a:r>
          </a:p>
          <a:p>
            <a:pPr>
              <a:defRPr/>
            </a:pPr>
            <a:endParaRPr lang="en-US" sz="2000" dirty="0">
              <a:ea typeface="ヒラギノ角ゴ ProN W3" charset="0"/>
            </a:endParaRPr>
          </a:p>
        </p:txBody>
      </p:sp>
      <p:sp>
        <p:nvSpPr>
          <p:cNvPr id="4" name="Slide Number Placeholder 3"/>
          <p:cNvSpPr>
            <a:spLocks noGrp="1"/>
          </p:cNvSpPr>
          <p:nvPr>
            <p:ph type="sldNum" sz="quarter" idx="12"/>
          </p:nvPr>
        </p:nvSpPr>
        <p:spPr>
          <a:xfrm>
            <a:off x="6516216" y="6492875"/>
            <a:ext cx="2133600" cy="365125"/>
          </a:xfrm>
        </p:spPr>
        <p:txBody>
          <a:bodyPr/>
          <a:lstStyle/>
          <a:p>
            <a:fld id="{551115BC-487E-4422-894C-CB7CD3E79223}" type="slidenum">
              <a:rPr lang="sv-SE" smtClean="0"/>
              <a:pPr/>
              <a:t>44</a:t>
            </a:fld>
            <a:endParaRPr lang="sv-SE" dirty="0"/>
          </a:p>
        </p:txBody>
      </p:sp>
      <p:sp>
        <p:nvSpPr>
          <p:cNvPr id="8" name="TextBox 10"/>
          <p:cNvSpPr txBox="1">
            <a:spLocks noChangeArrowheads="1"/>
          </p:cNvSpPr>
          <p:nvPr/>
        </p:nvSpPr>
        <p:spPr bwMode="auto">
          <a:xfrm>
            <a:off x="5364088" y="3429000"/>
            <a:ext cx="332277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42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2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400" dirty="0">
                <a:latin typeface="Arial"/>
                <a:cs typeface="Arial"/>
              </a:rPr>
              <a:t>DTL 3D view (Courtesy P. </a:t>
            </a:r>
            <a:r>
              <a:rPr lang="en-US" sz="1400" dirty="0" err="1">
                <a:latin typeface="Arial"/>
                <a:cs typeface="Arial"/>
              </a:rPr>
              <a:t>Mereu</a:t>
            </a:r>
            <a:r>
              <a:rPr lang="en-US" sz="1400" dirty="0">
                <a:latin typeface="Arial"/>
                <a:cs typeface="Arial"/>
              </a:rPr>
              <a:t>)</a:t>
            </a:r>
          </a:p>
        </p:txBody>
      </p:sp>
      <p:pic>
        <p:nvPicPr>
          <p:cNvPr id="9" name="Picture 1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76028" y="1700808"/>
            <a:ext cx="4492417" cy="18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0"/>
          <p:cNvSpPr txBox="1">
            <a:spLocks noChangeArrowheads="1"/>
          </p:cNvSpPr>
          <p:nvPr/>
        </p:nvSpPr>
        <p:spPr bwMode="auto">
          <a:xfrm>
            <a:off x="5220071" y="4307275"/>
            <a:ext cx="3168353" cy="1049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045" tIns="32019" rIns="64045" bIns="32019">
            <a:spAutoFit/>
          </a:bodyPr>
          <a:lstStyle>
            <a:lvl1pPr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sv-SE" sz="1600" dirty="0">
                <a:solidFill>
                  <a:schemeClr val="tx1"/>
                </a:solidFill>
                <a:latin typeface="Lucida Sans Unicode" charset="0"/>
                <a:ea typeface="ＭＳ Ｐゴシック" charset="0"/>
                <a:cs typeface="ＭＳ Ｐゴシック" charset="0"/>
              </a:rPr>
              <a:t>DTL design </a:t>
            </a:r>
            <a:r>
              <a:rPr lang="sv-SE" sz="1600" dirty="0" err="1">
                <a:solidFill>
                  <a:schemeClr val="tx1"/>
                </a:solidFill>
                <a:latin typeface="Lucida Sans Unicode" charset="0"/>
                <a:ea typeface="ＭＳ Ｐゴシック" charset="0"/>
                <a:cs typeface="ＭＳ Ｐゴシック" charset="0"/>
              </a:rPr>
              <a:t>work</a:t>
            </a:r>
            <a:r>
              <a:rPr lang="sv-SE" sz="1600" dirty="0">
                <a:solidFill>
                  <a:schemeClr val="tx1"/>
                </a:solidFill>
                <a:latin typeface="Lucida Sans Unicode" charset="0"/>
                <a:ea typeface="ＭＳ Ｐゴシック" charset="0"/>
                <a:cs typeface="ＭＳ Ｐゴシック" charset="0"/>
              </a:rPr>
              <a:t> at ESS and in </a:t>
            </a:r>
            <a:r>
              <a:rPr lang="sv-SE" sz="1600" dirty="0" err="1">
                <a:solidFill>
                  <a:schemeClr val="tx1"/>
                </a:solidFill>
                <a:latin typeface="Lucida Sans Unicode" charset="0"/>
                <a:ea typeface="ＭＳ Ｐゴシック" charset="0"/>
                <a:cs typeface="ＭＳ Ｐゴシック" charset="0"/>
              </a:rPr>
              <a:t>Legnaro</a:t>
            </a:r>
            <a:r>
              <a:rPr lang="sv-SE" sz="1600" dirty="0">
                <a:solidFill>
                  <a:schemeClr val="tx1"/>
                </a:solidFill>
                <a:latin typeface="Lucida Sans Unicode" charset="0"/>
                <a:ea typeface="ＭＳ Ｐゴシック" charset="0"/>
                <a:cs typeface="ＭＳ Ｐゴシック" charset="0"/>
              </a:rPr>
              <a:t>, 3.6 -&gt;90 MeV.</a:t>
            </a:r>
          </a:p>
          <a:p>
            <a:pPr algn="l" eaLnBrk="1" hangingPunct="1"/>
            <a:endParaRPr lang="sv-SE" sz="1600" dirty="0">
              <a:solidFill>
                <a:schemeClr val="tx1"/>
              </a:solidFill>
              <a:latin typeface="Lucida Sans Unicode" charset="0"/>
              <a:ea typeface="ＭＳ Ｐゴシック" charset="0"/>
              <a:cs typeface="ＭＳ Ｐゴシック" charset="0"/>
            </a:endParaRPr>
          </a:p>
          <a:p>
            <a:pPr algn="l" eaLnBrk="1" hangingPunct="1"/>
            <a:r>
              <a:rPr lang="sv-SE" sz="1600" dirty="0">
                <a:solidFill>
                  <a:schemeClr val="tx1"/>
                </a:solidFill>
                <a:latin typeface="Lucida Sans Unicode" charset="0"/>
                <a:ea typeface="ＭＳ Ｐゴシック" charset="0"/>
                <a:cs typeface="ＭＳ Ｐゴシック" charset="0"/>
              </a:rPr>
              <a:t>Picture from CERN Linac4 DTL.</a:t>
            </a:r>
          </a:p>
        </p:txBody>
      </p:sp>
      <p:pic>
        <p:nvPicPr>
          <p:cNvPr id="10" name="Picture 1" descr="DTL.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7864" y="3573016"/>
            <a:ext cx="1903566" cy="1964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2473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544" y="4365104"/>
            <a:ext cx="6788680" cy="2504729"/>
          </a:xfrm>
          <a:prstGeom prst="rect">
            <a:avLst/>
          </a:prstGeom>
        </p:spPr>
      </p:pic>
      <p:sp>
        <p:nvSpPr>
          <p:cNvPr id="9217" name="Title 1"/>
          <p:cNvSpPr>
            <a:spLocks noGrp="1"/>
          </p:cNvSpPr>
          <p:nvPr>
            <p:ph type="title"/>
          </p:nvPr>
        </p:nvSpPr>
        <p:spPr bwMode="auto">
          <a:xfrm>
            <a:off x="179512" y="404664"/>
            <a:ext cx="8752887" cy="71441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noAutofit/>
          </a:bodyPr>
          <a:lstStyle/>
          <a:p>
            <a:r>
              <a:rPr lang="en-US" dirty="0" smtClean="0">
                <a:ea typeface="ＭＳ Ｐゴシック" charset="0"/>
              </a:rPr>
              <a:t>Super-</a:t>
            </a:r>
            <a:r>
              <a:rPr lang="en-US" dirty="0">
                <a:ea typeface="ＭＳ Ｐゴシック" charset="0"/>
              </a:rPr>
              <a:t>Conducting </a:t>
            </a:r>
            <a:r>
              <a:rPr lang="en-US" dirty="0" err="1">
                <a:ea typeface="ＭＳ Ｐゴシック" charset="0"/>
              </a:rPr>
              <a:t>Linac</a:t>
            </a:r>
            <a:endParaRPr lang="en-US" sz="2600" b="1" dirty="0"/>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3608" y="1772816"/>
            <a:ext cx="2882358" cy="2015061"/>
          </a:xfrm>
          <a:prstGeom prst="rect">
            <a:avLst/>
          </a:prstGeom>
        </p:spPr>
      </p:pic>
      <p:cxnSp>
        <p:nvCxnSpPr>
          <p:cNvPr id="26" name="Straight Arrow Connector 25"/>
          <p:cNvCxnSpPr/>
          <p:nvPr/>
        </p:nvCxnSpPr>
        <p:spPr>
          <a:xfrm>
            <a:off x="1835696" y="4221088"/>
            <a:ext cx="576064" cy="12241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837283" y="3850806"/>
            <a:ext cx="566365" cy="1378394"/>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3491880" y="4221088"/>
            <a:ext cx="72008" cy="18002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4932040" y="4005064"/>
            <a:ext cx="3879450" cy="369332"/>
          </a:xfrm>
          <a:prstGeom prst="rect">
            <a:avLst/>
          </a:prstGeom>
        </p:spPr>
        <p:txBody>
          <a:bodyPr wrap="none">
            <a:spAutoFit/>
          </a:bodyPr>
          <a:lstStyle/>
          <a:p>
            <a:r>
              <a:rPr lang="fr-FR" dirty="0" smtClean="0">
                <a:solidFill>
                  <a:srgbClr val="3366FF"/>
                </a:solidFill>
                <a:latin typeface="Arial"/>
                <a:ea typeface="Lucida Grande" charset="0"/>
                <a:cs typeface="Arial"/>
              </a:rPr>
              <a:t>4 </a:t>
            </a:r>
            <a:r>
              <a:rPr lang="fr-FR" dirty="0" err="1" smtClean="0">
                <a:solidFill>
                  <a:srgbClr val="3366FF"/>
                </a:solidFill>
                <a:latin typeface="Arial"/>
                <a:ea typeface="Lucida Grande" charset="0"/>
                <a:cs typeface="Arial"/>
              </a:rPr>
              <a:t>Elliptical</a:t>
            </a:r>
            <a:r>
              <a:rPr lang="fr-FR" dirty="0" smtClean="0">
                <a:solidFill>
                  <a:srgbClr val="3366FF"/>
                </a:solidFill>
                <a:latin typeface="Arial"/>
                <a:ea typeface="Lucida Grande" charset="0"/>
                <a:cs typeface="Arial"/>
              </a:rPr>
              <a:t> </a:t>
            </a:r>
            <a:r>
              <a:rPr lang="fr-FR" dirty="0" err="1" smtClean="0">
                <a:solidFill>
                  <a:srgbClr val="3366FF"/>
                </a:solidFill>
                <a:latin typeface="Arial"/>
                <a:ea typeface="Lucida Grande" charset="0"/>
                <a:cs typeface="Arial"/>
              </a:rPr>
              <a:t>Cavities</a:t>
            </a:r>
            <a:r>
              <a:rPr lang="fr-FR" dirty="0" smtClean="0">
                <a:solidFill>
                  <a:srgbClr val="3366FF"/>
                </a:solidFill>
                <a:latin typeface="Arial"/>
                <a:ea typeface="Lucida Grande" charset="0"/>
                <a:cs typeface="Arial"/>
              </a:rPr>
              <a:t> per Cryomodule</a:t>
            </a:r>
            <a:endParaRPr lang="fr-FR" dirty="0">
              <a:solidFill>
                <a:srgbClr val="3366FF"/>
              </a:solidFill>
              <a:latin typeface="Arial"/>
              <a:cs typeface="Arial"/>
            </a:endParaRPr>
          </a:p>
        </p:txBody>
      </p:sp>
      <p:sp>
        <p:nvSpPr>
          <p:cNvPr id="37" name="Rectangle 36"/>
          <p:cNvSpPr/>
          <p:nvPr/>
        </p:nvSpPr>
        <p:spPr>
          <a:xfrm>
            <a:off x="179512" y="1484784"/>
            <a:ext cx="3623145" cy="646331"/>
          </a:xfrm>
          <a:prstGeom prst="rect">
            <a:avLst/>
          </a:prstGeom>
        </p:spPr>
        <p:txBody>
          <a:bodyPr wrap="none">
            <a:spAutoFit/>
          </a:bodyPr>
          <a:lstStyle/>
          <a:p>
            <a:r>
              <a:rPr lang="fr-FR" dirty="0" smtClean="0">
                <a:solidFill>
                  <a:srgbClr val="3366FF"/>
                </a:solidFill>
                <a:latin typeface="Arial"/>
                <a:ea typeface="Lucida Grande" charset="0"/>
                <a:cs typeface="Arial"/>
              </a:rPr>
              <a:t>2 </a:t>
            </a:r>
            <a:r>
              <a:rPr lang="fr-FR" dirty="0" err="1" smtClean="0">
                <a:solidFill>
                  <a:srgbClr val="3366FF"/>
                </a:solidFill>
                <a:latin typeface="Arial"/>
                <a:ea typeface="Lucida Grande" charset="0"/>
                <a:cs typeface="Arial"/>
              </a:rPr>
              <a:t>Spoke</a:t>
            </a:r>
            <a:r>
              <a:rPr lang="fr-FR" dirty="0" smtClean="0">
                <a:solidFill>
                  <a:srgbClr val="3366FF"/>
                </a:solidFill>
                <a:latin typeface="Arial"/>
                <a:ea typeface="Lucida Grande" charset="0"/>
                <a:cs typeface="Arial"/>
              </a:rPr>
              <a:t> </a:t>
            </a:r>
            <a:r>
              <a:rPr lang="fr-FR" dirty="0" err="1" smtClean="0">
                <a:solidFill>
                  <a:srgbClr val="3366FF"/>
                </a:solidFill>
                <a:latin typeface="Arial"/>
                <a:ea typeface="Lucida Grande" charset="0"/>
                <a:cs typeface="Arial"/>
              </a:rPr>
              <a:t>Cavities</a:t>
            </a:r>
            <a:r>
              <a:rPr lang="fr-FR" dirty="0" smtClean="0">
                <a:solidFill>
                  <a:srgbClr val="3366FF"/>
                </a:solidFill>
                <a:latin typeface="Arial"/>
                <a:ea typeface="Lucida Grande" charset="0"/>
                <a:cs typeface="Arial"/>
              </a:rPr>
              <a:t> per Cryomodule</a:t>
            </a:r>
            <a:endParaRPr lang="fr-FR" dirty="0">
              <a:solidFill>
                <a:srgbClr val="3366FF"/>
              </a:solidFill>
              <a:latin typeface="Arial"/>
              <a:cs typeface="Arial"/>
            </a:endParaRPr>
          </a:p>
          <a:p>
            <a:endParaRPr lang="fr-FR" dirty="0">
              <a:solidFill>
                <a:srgbClr val="3366FF"/>
              </a:solidFill>
              <a:latin typeface="Arial"/>
              <a:cs typeface="Arial"/>
            </a:endParaRPr>
          </a:p>
        </p:txBody>
      </p:sp>
      <p:grpSp>
        <p:nvGrpSpPr>
          <p:cNvPr id="11" name="Group 10"/>
          <p:cNvGrpSpPr/>
          <p:nvPr/>
        </p:nvGrpSpPr>
        <p:grpSpPr>
          <a:xfrm>
            <a:off x="0" y="2708921"/>
            <a:ext cx="4537926" cy="1536418"/>
            <a:chOff x="951293" y="3595520"/>
            <a:chExt cx="4537926" cy="1536416"/>
          </a:xfrm>
        </p:grpSpPr>
        <p:sp>
          <p:nvSpPr>
            <p:cNvPr id="9224" name="Rectangle 16"/>
            <p:cNvSpPr>
              <a:spLocks noChangeArrowheads="1"/>
            </p:cNvSpPr>
            <p:nvPr/>
          </p:nvSpPr>
          <p:spPr bwMode="auto">
            <a:xfrm>
              <a:off x="4222991" y="4836196"/>
              <a:ext cx="1266228" cy="295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4281" tIns="32140" rIns="64281" bIns="32140">
              <a:spAutoFit/>
            </a:bodyPr>
            <a:lstStyle/>
            <a:p>
              <a:r>
                <a:rPr lang="en-US" sz="1500" dirty="0">
                  <a:cs typeface="Papyrus"/>
                </a:rPr>
                <a:t>Power coupler</a:t>
              </a:r>
            </a:p>
          </p:txBody>
        </p:sp>
        <p:sp>
          <p:nvSpPr>
            <p:cNvPr id="9225" name="Rectangle 17"/>
            <p:cNvSpPr>
              <a:spLocks noChangeArrowheads="1"/>
            </p:cNvSpPr>
            <p:nvPr/>
          </p:nvSpPr>
          <p:spPr bwMode="auto">
            <a:xfrm>
              <a:off x="2498957" y="4747646"/>
              <a:ext cx="1830973" cy="295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81" tIns="32140" rIns="64281" bIns="32140">
              <a:spAutoFit/>
            </a:bodyPr>
            <a:lstStyle/>
            <a:p>
              <a:r>
                <a:rPr lang="en-US" sz="1500" dirty="0">
                  <a:cs typeface="Papyrus"/>
                </a:rPr>
                <a:t>Cold tuning System</a:t>
              </a:r>
            </a:p>
          </p:txBody>
        </p:sp>
        <p:sp>
          <p:nvSpPr>
            <p:cNvPr id="9226" name="Rectangle 18"/>
            <p:cNvSpPr>
              <a:spLocks noChangeArrowheads="1"/>
            </p:cNvSpPr>
            <p:nvPr/>
          </p:nvSpPr>
          <p:spPr bwMode="auto">
            <a:xfrm>
              <a:off x="951293" y="4462969"/>
              <a:ext cx="1306897" cy="295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4281" tIns="32140" rIns="64281" bIns="32140">
              <a:spAutoFit/>
            </a:bodyPr>
            <a:lstStyle/>
            <a:p>
              <a:r>
                <a:rPr lang="en-US" sz="1500" dirty="0" smtClean="0">
                  <a:cs typeface="Papyrus"/>
                </a:rPr>
                <a:t>Ti. Helium </a:t>
              </a:r>
              <a:r>
                <a:rPr lang="en-US" sz="1500" dirty="0">
                  <a:cs typeface="Papyrus"/>
                </a:rPr>
                <a:t>tank</a:t>
              </a:r>
            </a:p>
          </p:txBody>
        </p:sp>
        <p:cxnSp>
          <p:nvCxnSpPr>
            <p:cNvPr id="9" name="Straight Arrow Connector 8"/>
            <p:cNvCxnSpPr/>
            <p:nvPr/>
          </p:nvCxnSpPr>
          <p:spPr>
            <a:xfrm flipV="1">
              <a:off x="2795554" y="3595520"/>
              <a:ext cx="783523" cy="117838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3867109" y="4027566"/>
              <a:ext cx="604259" cy="736623"/>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1724070" y="3811543"/>
              <a:ext cx="1062919" cy="720078"/>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pic>
        <p:nvPicPr>
          <p:cNvPr id="45"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134" b="-530"/>
          <a:stretch/>
        </p:blipFill>
        <p:spPr bwMode="auto">
          <a:xfrm>
            <a:off x="3945594" y="1628800"/>
            <a:ext cx="4874878" cy="2188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6" name="Rectangle 45"/>
          <p:cNvSpPr/>
          <p:nvPr/>
        </p:nvSpPr>
        <p:spPr>
          <a:xfrm>
            <a:off x="6372200" y="1484784"/>
            <a:ext cx="2448272" cy="578986"/>
          </a:xfrm>
          <a:prstGeom prst="rect">
            <a:avLst/>
          </a:prstGeom>
        </p:spPr>
        <p:txBody>
          <a:bodyPr wrap="square" lIns="85707" tIns="42853" rIns="85707" bIns="42853">
            <a:spAutoFit/>
          </a:bodyPr>
          <a:lstStyle/>
          <a:p>
            <a:r>
              <a:rPr lang="fr-FR" sz="1600" dirty="0" err="1" smtClean="0"/>
              <a:t>Segmented</a:t>
            </a:r>
            <a:r>
              <a:rPr lang="fr-FR" sz="1600" dirty="0" smtClean="0"/>
              <a:t> </a:t>
            </a:r>
            <a:r>
              <a:rPr lang="fr-FR" sz="1600" dirty="0"/>
              <a:t>SRF </a:t>
            </a:r>
            <a:r>
              <a:rPr lang="fr-FR" sz="1600" dirty="0" err="1" smtClean="0"/>
              <a:t>linac</a:t>
            </a:r>
            <a:r>
              <a:rPr lang="fr-FR" sz="1600" dirty="0" smtClean="0"/>
              <a:t> </a:t>
            </a:r>
            <a:r>
              <a:rPr lang="fr-FR" sz="1600" dirty="0" err="1"/>
              <a:t>with</a:t>
            </a:r>
            <a:r>
              <a:rPr lang="fr-FR" sz="1600" dirty="0"/>
              <a:t> RT </a:t>
            </a:r>
            <a:r>
              <a:rPr lang="fr-FR" sz="1600" dirty="0" err="1"/>
              <a:t>focusing</a:t>
            </a:r>
            <a:r>
              <a:rPr lang="fr-FR" sz="1600" dirty="0"/>
              <a:t> </a:t>
            </a:r>
            <a:r>
              <a:rPr lang="fr-FR" sz="1600" dirty="0" err="1"/>
              <a:t>elements</a:t>
            </a:r>
            <a:endParaRPr lang="en-US" sz="1600" dirty="0"/>
          </a:p>
        </p:txBody>
      </p:sp>
    </p:spTree>
    <p:extLst>
      <p:ext uri="{BB962C8B-B14F-4D97-AF65-F5344CB8AC3E}">
        <p14:creationId xmlns:p14="http://schemas.microsoft.com/office/powerpoint/2010/main" val="3952187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15704" y="2707392"/>
            <a:ext cx="5383982" cy="3960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a:r>
              <a:rPr lang="en-US" dirty="0" smtClean="0">
                <a:latin typeface="Arial"/>
                <a:cs typeface="Arial"/>
              </a:rPr>
              <a:t>Cryogenic </a:t>
            </a:r>
            <a:r>
              <a:rPr lang="en-US" dirty="0" err="1" smtClean="0">
                <a:latin typeface="Arial"/>
                <a:cs typeface="Arial"/>
              </a:rPr>
              <a:t>distridution</a:t>
            </a:r>
            <a:endParaRPr lang="en-US" dirty="0">
              <a:latin typeface="Arial"/>
              <a:cs typeface="Arial"/>
            </a:endParaRPr>
          </a:p>
        </p:txBody>
      </p:sp>
      <p:sp>
        <p:nvSpPr>
          <p:cNvPr id="2" name="Title 1"/>
          <p:cNvSpPr>
            <a:spLocks noGrp="1"/>
          </p:cNvSpPr>
          <p:nvPr>
            <p:ph type="title"/>
          </p:nvPr>
        </p:nvSpPr>
        <p:spPr>
          <a:xfrm>
            <a:off x="405963" y="336521"/>
            <a:ext cx="6899484" cy="572200"/>
          </a:xfrm>
        </p:spPr>
        <p:txBody>
          <a:bodyPr>
            <a:noAutofit/>
          </a:bodyPr>
          <a:lstStyle/>
          <a:p>
            <a:pPr algn="l"/>
            <a:r>
              <a:rPr lang="en-US" dirty="0" smtClean="0">
                <a:solidFill>
                  <a:srgbClr val="FFFFFF"/>
                </a:solidFill>
              </a:rPr>
              <a:t>Cryomodule Interfaces</a:t>
            </a:r>
          </a:p>
        </p:txBody>
      </p:sp>
      <p:sp>
        <p:nvSpPr>
          <p:cNvPr id="15" name="Rectangle 14"/>
          <p:cNvSpPr/>
          <p:nvPr/>
        </p:nvSpPr>
        <p:spPr>
          <a:xfrm>
            <a:off x="179512" y="1484784"/>
            <a:ext cx="9034128" cy="3733696"/>
          </a:xfrm>
          <a:prstGeom prst="rect">
            <a:avLst/>
          </a:prstGeom>
        </p:spPr>
        <p:txBody>
          <a:bodyPr wrap="square" lIns="85707" tIns="42853" rIns="85707" bIns="42853">
            <a:spAutoFit/>
          </a:bodyPr>
          <a:lstStyle/>
          <a:p>
            <a:pPr marL="267833" indent="-267833">
              <a:lnSpc>
                <a:spcPct val="120000"/>
              </a:lnSpc>
              <a:buFont typeface="Arial"/>
              <a:buChar char="•"/>
            </a:pPr>
            <a:r>
              <a:rPr lang="en-GB" dirty="0">
                <a:latin typeface="Arial"/>
                <a:cs typeface="Arial"/>
              </a:rPr>
              <a:t>Most AD </a:t>
            </a:r>
            <a:r>
              <a:rPr lang="en-GB" dirty="0" smtClean="0">
                <a:latin typeface="Arial"/>
                <a:cs typeface="Arial"/>
              </a:rPr>
              <a:t>internal Work </a:t>
            </a:r>
            <a:r>
              <a:rPr lang="en-GB" dirty="0">
                <a:latin typeface="Arial"/>
                <a:cs typeface="Arial"/>
              </a:rPr>
              <a:t>Packages </a:t>
            </a:r>
            <a:r>
              <a:rPr lang="en-GB" dirty="0" smtClean="0">
                <a:latin typeface="Arial"/>
                <a:cs typeface="Arial"/>
              </a:rPr>
              <a:t>(beam </a:t>
            </a:r>
            <a:r>
              <a:rPr lang="en-GB" dirty="0">
                <a:latin typeface="Arial"/>
                <a:cs typeface="Arial"/>
              </a:rPr>
              <a:t>optics, </a:t>
            </a:r>
            <a:r>
              <a:rPr lang="en-US" dirty="0">
                <a:latin typeface="Arial"/>
                <a:cs typeface="Arial"/>
              </a:rPr>
              <a:t>RF, </a:t>
            </a:r>
            <a:r>
              <a:rPr lang="en-US" dirty="0" err="1">
                <a:latin typeface="Arial"/>
                <a:cs typeface="Arial"/>
              </a:rPr>
              <a:t>cryo</a:t>
            </a:r>
            <a:r>
              <a:rPr lang="en-US" dirty="0">
                <a:latin typeface="Arial"/>
                <a:cs typeface="Arial"/>
              </a:rPr>
              <a:t>, vacuum, test </a:t>
            </a:r>
            <a:r>
              <a:rPr lang="en-US" dirty="0" smtClean="0">
                <a:latin typeface="Arial"/>
                <a:cs typeface="Arial"/>
              </a:rPr>
              <a:t>stands, electrical, cooling, installation)</a:t>
            </a:r>
            <a:endParaRPr lang="en-US" dirty="0">
              <a:latin typeface="Arial"/>
              <a:cs typeface="Arial"/>
            </a:endParaRPr>
          </a:p>
          <a:p>
            <a:pPr marL="267833" indent="-267833">
              <a:lnSpc>
                <a:spcPct val="120000"/>
              </a:lnSpc>
              <a:buFont typeface="Arial"/>
              <a:buChar char="•"/>
            </a:pPr>
            <a:r>
              <a:rPr lang="en-GB" dirty="0" smtClean="0">
                <a:latin typeface="Arial"/>
                <a:cs typeface="Arial"/>
              </a:rPr>
              <a:t>External WPs cryomodule, </a:t>
            </a:r>
            <a:r>
              <a:rPr lang="en-GB" dirty="0">
                <a:latin typeface="Arial"/>
                <a:cs typeface="Arial"/>
              </a:rPr>
              <a:t>cavity </a:t>
            </a:r>
            <a:r>
              <a:rPr lang="en-GB" dirty="0" smtClean="0">
                <a:latin typeface="Arial"/>
                <a:cs typeface="Arial"/>
              </a:rPr>
              <a:t>and designers </a:t>
            </a:r>
            <a:r>
              <a:rPr lang="en-US" dirty="0" smtClean="0">
                <a:latin typeface="Arial"/>
                <a:cs typeface="Arial"/>
              </a:rPr>
              <a:t>and </a:t>
            </a:r>
            <a:r>
              <a:rPr lang="en-GB" dirty="0" smtClean="0">
                <a:latin typeface="Arial"/>
                <a:cs typeface="Arial"/>
              </a:rPr>
              <a:t>potential In</a:t>
            </a:r>
            <a:r>
              <a:rPr lang="en-GB" dirty="0">
                <a:latin typeface="Arial"/>
                <a:cs typeface="Arial"/>
              </a:rPr>
              <a:t>-Kind </a:t>
            </a:r>
            <a:r>
              <a:rPr lang="en-GB" dirty="0" smtClean="0">
                <a:latin typeface="Arial"/>
                <a:cs typeface="Arial"/>
              </a:rPr>
              <a:t>collaborators</a:t>
            </a:r>
            <a:endParaRPr lang="en-GB" dirty="0">
              <a:latin typeface="Arial"/>
              <a:cs typeface="Arial"/>
            </a:endParaRPr>
          </a:p>
          <a:p>
            <a:pPr marL="267833" indent="-267833">
              <a:lnSpc>
                <a:spcPct val="120000"/>
              </a:lnSpc>
              <a:buFont typeface="Arial"/>
              <a:buChar char="•"/>
            </a:pPr>
            <a:r>
              <a:rPr lang="en-GB" dirty="0" smtClean="0">
                <a:latin typeface="Arial"/>
                <a:cs typeface="Arial"/>
              </a:rPr>
              <a:t>Control </a:t>
            </a:r>
            <a:r>
              <a:rPr lang="en-GB" dirty="0">
                <a:latin typeface="Arial"/>
                <a:cs typeface="Arial"/>
              </a:rPr>
              <a:t>command </a:t>
            </a:r>
            <a:r>
              <a:rPr lang="en-GB" dirty="0" smtClean="0">
                <a:latin typeface="Arial"/>
                <a:cs typeface="Arial"/>
              </a:rPr>
              <a:t>(</a:t>
            </a:r>
            <a:r>
              <a:rPr lang="en-GB" dirty="0">
                <a:latin typeface="Arial"/>
                <a:cs typeface="Arial"/>
              </a:rPr>
              <a:t>Control Box, PLC, LLRF, </a:t>
            </a:r>
            <a:r>
              <a:rPr lang="en-GB" dirty="0" smtClean="0">
                <a:latin typeface="Arial"/>
                <a:cs typeface="Arial"/>
              </a:rPr>
              <a:t>MPS, EPICS)</a:t>
            </a:r>
            <a:endParaRPr lang="en-GB" dirty="0">
              <a:latin typeface="Arial"/>
              <a:cs typeface="Arial"/>
            </a:endParaRPr>
          </a:p>
          <a:p>
            <a:pPr marL="267833" indent="-267833">
              <a:lnSpc>
                <a:spcPct val="120000"/>
              </a:lnSpc>
              <a:buFont typeface="Arial"/>
              <a:buChar char="•"/>
            </a:pPr>
            <a:r>
              <a:rPr lang="en-GB" dirty="0" smtClean="0">
                <a:latin typeface="Arial"/>
                <a:cs typeface="Arial"/>
              </a:rPr>
              <a:t>Data-logging ICS teams</a:t>
            </a:r>
            <a:endParaRPr lang="en-GB" dirty="0">
              <a:latin typeface="Arial"/>
              <a:cs typeface="Arial"/>
            </a:endParaRPr>
          </a:p>
          <a:p>
            <a:pPr marL="267833" indent="-267833">
              <a:lnSpc>
                <a:spcPct val="120000"/>
              </a:lnSpc>
              <a:buFont typeface="Arial"/>
              <a:buChar char="•"/>
            </a:pPr>
            <a:r>
              <a:rPr lang="en-GB" dirty="0" smtClean="0">
                <a:latin typeface="Arial"/>
                <a:cs typeface="Arial"/>
              </a:rPr>
              <a:t>ESS ES&amp;H </a:t>
            </a:r>
          </a:p>
          <a:p>
            <a:pPr marL="267833" indent="-267833">
              <a:lnSpc>
                <a:spcPct val="120000"/>
              </a:lnSpc>
              <a:buFont typeface="Arial"/>
              <a:buChar char="•"/>
            </a:pPr>
            <a:r>
              <a:rPr lang="en-US" dirty="0" smtClean="0">
                <a:latin typeface="Arial"/>
                <a:cs typeface="Arial"/>
              </a:rPr>
              <a:t>Conventional Facility</a:t>
            </a:r>
            <a:endParaRPr lang="en-US" dirty="0">
              <a:latin typeface="Arial"/>
              <a:cs typeface="Arial"/>
            </a:endParaRPr>
          </a:p>
          <a:p>
            <a:pPr marL="267833" indent="-267833">
              <a:lnSpc>
                <a:spcPct val="120000"/>
              </a:lnSpc>
              <a:buFont typeface="Arial"/>
              <a:buChar char="•"/>
            </a:pPr>
            <a:r>
              <a:rPr lang="en-GB" dirty="0" smtClean="0">
                <a:latin typeface="Arial"/>
                <a:cs typeface="Arial"/>
              </a:rPr>
              <a:t>ESS </a:t>
            </a:r>
            <a:r>
              <a:rPr lang="en-GB" dirty="0">
                <a:latin typeface="Arial"/>
                <a:cs typeface="Arial"/>
              </a:rPr>
              <a:t>system engineer, QA</a:t>
            </a:r>
            <a:endParaRPr lang="en-US" dirty="0">
              <a:latin typeface="Arial"/>
              <a:cs typeface="Arial"/>
            </a:endParaRPr>
          </a:p>
          <a:p>
            <a:pPr marL="267833" indent="-267833">
              <a:lnSpc>
                <a:spcPct val="120000"/>
              </a:lnSpc>
              <a:buFont typeface="Arial"/>
              <a:buChar char="•"/>
            </a:pPr>
            <a:r>
              <a:rPr lang="en-GB" dirty="0">
                <a:latin typeface="Arial"/>
                <a:cs typeface="Arial"/>
              </a:rPr>
              <a:t>Survey experts</a:t>
            </a:r>
          </a:p>
          <a:p>
            <a:pPr marL="267833" indent="-267833">
              <a:lnSpc>
                <a:spcPct val="120000"/>
              </a:lnSpc>
              <a:buFont typeface="Arial"/>
              <a:buChar char="•"/>
            </a:pPr>
            <a:r>
              <a:rPr lang="en-GB" dirty="0" smtClean="0">
                <a:latin typeface="Arial"/>
                <a:cs typeface="Arial"/>
              </a:rPr>
              <a:t>Transport</a:t>
            </a:r>
            <a:endParaRPr lang="en-GB" dirty="0">
              <a:latin typeface="Arial"/>
              <a:cs typeface="Arial"/>
            </a:endParaRPr>
          </a:p>
          <a:p>
            <a:pPr marL="267833" indent="-267833">
              <a:lnSpc>
                <a:spcPct val="120000"/>
              </a:lnSpc>
              <a:buFont typeface="Arial"/>
              <a:buChar char="•"/>
            </a:pPr>
            <a:endParaRPr lang="en-US" dirty="0">
              <a:latin typeface="Arial"/>
              <a:cs typeface="Arial"/>
            </a:endParaRPr>
          </a:p>
        </p:txBody>
      </p:sp>
      <p:grpSp>
        <p:nvGrpSpPr>
          <p:cNvPr id="3" name="Group 2"/>
          <p:cNvGrpSpPr/>
          <p:nvPr/>
        </p:nvGrpSpPr>
        <p:grpSpPr>
          <a:xfrm>
            <a:off x="2267744" y="2852936"/>
            <a:ext cx="6979236" cy="3810884"/>
            <a:chOff x="2504729" y="2420888"/>
            <a:chExt cx="7560839" cy="3810884"/>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45560" y="3140968"/>
              <a:ext cx="3960440" cy="2683814"/>
            </a:xfrm>
            <a:prstGeom prst="rect">
              <a:avLst/>
            </a:prstGeom>
          </p:spPr>
        </p:pic>
        <p:sp>
          <p:nvSpPr>
            <p:cNvPr id="7" name="Up Arrow 6"/>
            <p:cNvSpPr/>
            <p:nvPr/>
          </p:nvSpPr>
          <p:spPr>
            <a:xfrm>
              <a:off x="7673752" y="2865588"/>
              <a:ext cx="576064" cy="64807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latin typeface="Arial"/>
                <a:cs typeface="Arial"/>
              </a:endParaRPr>
            </a:p>
          </p:txBody>
        </p:sp>
        <p:sp>
          <p:nvSpPr>
            <p:cNvPr id="8" name="Up Arrow 7"/>
            <p:cNvSpPr/>
            <p:nvPr/>
          </p:nvSpPr>
          <p:spPr>
            <a:xfrm rot="10800000">
              <a:off x="7385720" y="5169844"/>
              <a:ext cx="576064" cy="64807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latin typeface="Arial"/>
                <a:cs typeface="Arial"/>
              </a:endParaRPr>
            </a:p>
          </p:txBody>
        </p:sp>
        <p:sp>
          <p:nvSpPr>
            <p:cNvPr id="9" name="Up Arrow 8"/>
            <p:cNvSpPr/>
            <p:nvPr/>
          </p:nvSpPr>
          <p:spPr>
            <a:xfrm rot="15386533">
              <a:off x="5695569" y="4397036"/>
              <a:ext cx="576064" cy="64807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latin typeface="Arial"/>
                <a:cs typeface="Arial"/>
              </a:endParaRPr>
            </a:p>
          </p:txBody>
        </p:sp>
        <p:sp>
          <p:nvSpPr>
            <p:cNvPr id="11" name="Rectangle 10"/>
            <p:cNvSpPr/>
            <p:nvPr/>
          </p:nvSpPr>
          <p:spPr>
            <a:xfrm>
              <a:off x="7229028" y="2420888"/>
              <a:ext cx="2836540" cy="384721"/>
            </a:xfrm>
            <a:prstGeom prst="rect">
              <a:avLst/>
            </a:prstGeom>
          </p:spPr>
          <p:txBody>
            <a:bodyPr wrap="square">
              <a:spAutoFit/>
            </a:bodyPr>
            <a:lstStyle/>
            <a:p>
              <a:r>
                <a:rPr lang="en-US" sz="1900" dirty="0">
                  <a:solidFill>
                    <a:srgbClr val="3366FF"/>
                  </a:solidFill>
                  <a:latin typeface="Arial"/>
                  <a:cs typeface="Arial"/>
                </a:rPr>
                <a:t>Cryogenic distribution</a:t>
              </a:r>
            </a:p>
          </p:txBody>
        </p:sp>
        <p:sp>
          <p:nvSpPr>
            <p:cNvPr id="12" name="Rectangle 11"/>
            <p:cNvSpPr/>
            <p:nvPr/>
          </p:nvSpPr>
          <p:spPr>
            <a:xfrm>
              <a:off x="6795206" y="5805264"/>
              <a:ext cx="2247800" cy="384721"/>
            </a:xfrm>
            <a:prstGeom prst="rect">
              <a:avLst/>
            </a:prstGeom>
          </p:spPr>
          <p:txBody>
            <a:bodyPr wrap="square">
              <a:spAutoFit/>
            </a:bodyPr>
            <a:lstStyle/>
            <a:p>
              <a:r>
                <a:rPr lang="en-US" sz="1900" dirty="0">
                  <a:solidFill>
                    <a:srgbClr val="3366FF"/>
                  </a:solidFill>
                  <a:latin typeface="Arial"/>
                  <a:cs typeface="Arial"/>
                </a:rPr>
                <a:t>Radio</a:t>
              </a:r>
              <a:r>
                <a:rPr lang="en-US" sz="1900" dirty="0" smtClean="0">
                  <a:solidFill>
                    <a:srgbClr val="3366FF"/>
                  </a:solidFill>
                  <a:latin typeface="Arial"/>
                  <a:cs typeface="Arial"/>
                </a:rPr>
                <a:t>-Frequency</a:t>
              </a:r>
              <a:endParaRPr lang="en-US" sz="1900" dirty="0">
                <a:solidFill>
                  <a:srgbClr val="3366FF"/>
                </a:solidFill>
                <a:latin typeface="Arial"/>
                <a:cs typeface="Arial"/>
              </a:endParaRPr>
            </a:p>
          </p:txBody>
        </p:sp>
        <p:sp>
          <p:nvSpPr>
            <p:cNvPr id="13" name="Rectangle 12"/>
            <p:cNvSpPr/>
            <p:nvPr/>
          </p:nvSpPr>
          <p:spPr>
            <a:xfrm>
              <a:off x="5673080" y="5013176"/>
              <a:ext cx="1224136" cy="677108"/>
            </a:xfrm>
            <a:prstGeom prst="rect">
              <a:avLst/>
            </a:prstGeom>
          </p:spPr>
          <p:txBody>
            <a:bodyPr wrap="square">
              <a:spAutoFit/>
            </a:bodyPr>
            <a:lstStyle/>
            <a:p>
              <a:r>
                <a:rPr lang="en-US" sz="1900" dirty="0">
                  <a:solidFill>
                    <a:srgbClr val="3366FF"/>
                  </a:solidFill>
                  <a:latin typeface="Arial"/>
                  <a:cs typeface="Arial"/>
                </a:rPr>
                <a:t>Beam Vacuum</a:t>
              </a:r>
            </a:p>
          </p:txBody>
        </p:sp>
        <p:sp>
          <p:nvSpPr>
            <p:cNvPr id="18" name="Rectangle 17"/>
            <p:cNvSpPr/>
            <p:nvPr/>
          </p:nvSpPr>
          <p:spPr>
            <a:xfrm>
              <a:off x="4376936" y="3501008"/>
              <a:ext cx="1584176" cy="677108"/>
            </a:xfrm>
            <a:prstGeom prst="rect">
              <a:avLst/>
            </a:prstGeom>
          </p:spPr>
          <p:txBody>
            <a:bodyPr wrap="square">
              <a:spAutoFit/>
            </a:bodyPr>
            <a:lstStyle/>
            <a:p>
              <a:r>
                <a:rPr lang="en-US" sz="1900" dirty="0">
                  <a:solidFill>
                    <a:srgbClr val="3366FF"/>
                  </a:solidFill>
                  <a:latin typeface="Arial"/>
                  <a:cs typeface="Arial"/>
                </a:rPr>
                <a:t>Beam Diagnostic</a:t>
              </a:r>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4729" y="4293096"/>
              <a:ext cx="3096343" cy="1938676"/>
            </a:xfrm>
            <a:prstGeom prst="rect">
              <a:avLst/>
            </a:prstGeom>
          </p:spPr>
        </p:pic>
        <p:sp>
          <p:nvSpPr>
            <p:cNvPr id="17" name="Rectangle 16"/>
            <p:cNvSpPr/>
            <p:nvPr/>
          </p:nvSpPr>
          <p:spPr>
            <a:xfrm>
              <a:off x="4448944" y="4653136"/>
              <a:ext cx="1224136" cy="677108"/>
            </a:xfrm>
            <a:prstGeom prst="rect">
              <a:avLst/>
            </a:prstGeom>
          </p:spPr>
          <p:txBody>
            <a:bodyPr wrap="square">
              <a:spAutoFit/>
            </a:bodyPr>
            <a:lstStyle/>
            <a:p>
              <a:r>
                <a:rPr lang="en-US" sz="1900" dirty="0">
                  <a:solidFill>
                    <a:srgbClr val="3366FF"/>
                  </a:solidFill>
                  <a:latin typeface="Arial"/>
                  <a:cs typeface="Arial"/>
                </a:rPr>
                <a:t>Beam Optics</a:t>
              </a:r>
            </a:p>
          </p:txBody>
        </p:sp>
      </p:grpSp>
      <p:sp>
        <p:nvSpPr>
          <p:cNvPr id="20" name="Up Arrow 19"/>
          <p:cNvSpPr/>
          <p:nvPr/>
        </p:nvSpPr>
        <p:spPr>
          <a:xfrm>
            <a:off x="5192375" y="3650979"/>
            <a:ext cx="531751" cy="648072"/>
          </a:xfrm>
          <a:prstGeom prst="upArrow">
            <a:avLst/>
          </a:prstGeom>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a:endParaRPr lang="en-US">
              <a:latin typeface="Arial"/>
              <a:cs typeface="Arial"/>
            </a:endParaRPr>
          </a:p>
        </p:txBody>
      </p:sp>
      <p:sp>
        <p:nvSpPr>
          <p:cNvPr id="21" name="Rectangle 20"/>
          <p:cNvSpPr/>
          <p:nvPr/>
        </p:nvSpPr>
        <p:spPr>
          <a:xfrm>
            <a:off x="4660624" y="3218931"/>
            <a:ext cx="2618345" cy="378931"/>
          </a:xfrm>
          <a:prstGeom prst="rect">
            <a:avLst/>
          </a:prstGeom>
        </p:spPr>
        <p:txBody>
          <a:bodyPr wrap="square" lIns="85707" tIns="42853" rIns="85707" bIns="42853">
            <a:spAutoFit/>
          </a:bodyPr>
          <a:lstStyle/>
          <a:p>
            <a:r>
              <a:rPr lang="en-US" sz="1900" dirty="0">
                <a:solidFill>
                  <a:srgbClr val="3366FF"/>
                </a:solidFill>
                <a:latin typeface="Arial"/>
                <a:cs typeface="Arial"/>
              </a:rPr>
              <a:t>Control system</a:t>
            </a:r>
          </a:p>
        </p:txBody>
      </p:sp>
      <p:sp>
        <p:nvSpPr>
          <p:cNvPr id="24" name="Slide Number Placeholder 3"/>
          <p:cNvSpPr>
            <a:spLocks noGrp="1"/>
          </p:cNvSpPr>
          <p:nvPr>
            <p:ph type="sldNum" sz="quarter" idx="12"/>
          </p:nvPr>
        </p:nvSpPr>
        <p:spPr>
          <a:xfrm>
            <a:off x="6553200" y="6356350"/>
            <a:ext cx="2133600" cy="365125"/>
          </a:xfrm>
        </p:spPr>
        <p:txBody>
          <a:bodyPr/>
          <a:lstStyle/>
          <a:p>
            <a:endParaRPr lang="sv-SE" dirty="0"/>
          </a:p>
        </p:txBody>
      </p:sp>
      <p:sp>
        <p:nvSpPr>
          <p:cNvPr id="4" name="Rectangle 3"/>
          <p:cNvSpPr/>
          <p:nvPr/>
        </p:nvSpPr>
        <p:spPr>
          <a:xfrm>
            <a:off x="827584" y="5517232"/>
            <a:ext cx="1656184" cy="830997"/>
          </a:xfrm>
          <a:prstGeom prst="rect">
            <a:avLst/>
          </a:prstGeom>
        </p:spPr>
        <p:txBody>
          <a:bodyPr wrap="square">
            <a:spAutoFit/>
          </a:bodyPr>
          <a:lstStyle/>
          <a:p>
            <a:r>
              <a:rPr lang="en-GB" sz="1600" dirty="0" smtClean="0">
                <a:latin typeface="Arial"/>
                <a:cs typeface="Arial"/>
              </a:rPr>
              <a:t>Previous </a:t>
            </a:r>
            <a:r>
              <a:rPr lang="en-GB" sz="1600" dirty="0" err="1" smtClean="0">
                <a:latin typeface="Arial"/>
                <a:cs typeface="Arial"/>
              </a:rPr>
              <a:t>Linac</a:t>
            </a:r>
            <a:r>
              <a:rPr lang="en-GB" sz="1600" dirty="0" smtClean="0">
                <a:latin typeface="Arial"/>
                <a:cs typeface="Arial"/>
              </a:rPr>
              <a:t> version for comparison </a:t>
            </a:r>
            <a:r>
              <a:rPr lang="en-GB" sz="1600" dirty="0" smtClean="0">
                <a:latin typeface="Arial"/>
                <a:cs typeface="Arial"/>
                <a:sym typeface="Wingdings"/>
              </a:rPr>
              <a:t> </a:t>
            </a:r>
            <a:endParaRPr lang="en-US" sz="1600" dirty="0"/>
          </a:p>
        </p:txBody>
      </p:sp>
    </p:spTree>
    <p:extLst>
      <p:ext uri="{BB962C8B-B14F-4D97-AF65-F5344CB8AC3E}">
        <p14:creationId xmlns:p14="http://schemas.microsoft.com/office/powerpoint/2010/main" val="33298052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7632848" cy="1143000"/>
          </a:xfrm>
        </p:spPr>
        <p:txBody>
          <a:bodyPr/>
          <a:lstStyle/>
          <a:p>
            <a:r>
              <a:rPr lang="fr-FR" dirty="0">
                <a:solidFill>
                  <a:srgbClr val="FFFFFF"/>
                </a:solidFill>
                <a:ea typeface="Lucida Grande" charset="0"/>
              </a:rPr>
              <a:t>ESS </a:t>
            </a:r>
            <a:r>
              <a:rPr lang="fr-FR" dirty="0" err="1" smtClean="0">
                <a:solidFill>
                  <a:srgbClr val="FFFFFF"/>
                </a:solidFill>
                <a:ea typeface="Lucida Grande" charset="0"/>
              </a:rPr>
              <a:t>Requirements</a:t>
            </a:r>
            <a:r>
              <a:rPr lang="fr-FR" dirty="0" smtClean="0">
                <a:solidFill>
                  <a:srgbClr val="FFFFFF"/>
                </a:solidFill>
                <a:ea typeface="Lucida Grande" charset="0"/>
              </a:rPr>
              <a:t> and RF </a:t>
            </a:r>
            <a:r>
              <a:rPr lang="fr-FR" dirty="0" err="1" smtClean="0">
                <a:solidFill>
                  <a:srgbClr val="FFFFFF"/>
                </a:solidFill>
                <a:ea typeface="Lucida Grande" charset="0"/>
              </a:rPr>
              <a:t>Parameters</a:t>
            </a:r>
            <a:endParaRPr lang="en-US" dirty="0">
              <a:solidFill>
                <a:srgbClr val="FFFFFF"/>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107415245"/>
              </p:ext>
            </p:extLst>
          </p:nvPr>
        </p:nvGraphicFramePr>
        <p:xfrm>
          <a:off x="4139952" y="2348880"/>
          <a:ext cx="4896544" cy="4024754"/>
        </p:xfrm>
        <a:graphic>
          <a:graphicData uri="http://schemas.openxmlformats.org/drawingml/2006/table">
            <a:tbl>
              <a:tblPr>
                <a:tableStyleId>{9D7B26C5-4107-4FEC-AEDC-1716B250A1EF}</a:tableStyleId>
              </a:tblPr>
              <a:tblGrid>
                <a:gridCol w="3168352"/>
                <a:gridCol w="720080"/>
                <a:gridCol w="1008112"/>
              </a:tblGrid>
              <a:tr h="203252">
                <a:tc>
                  <a:txBody>
                    <a:bodyPr/>
                    <a:lstStyle/>
                    <a:p>
                      <a:pPr algn="just">
                        <a:spcAft>
                          <a:spcPts val="0"/>
                        </a:spcAft>
                      </a:pPr>
                      <a:r>
                        <a:rPr lang="en-GB" sz="1400" dirty="0">
                          <a:effectLst/>
                        </a:rPr>
                        <a:t> </a:t>
                      </a:r>
                      <a:endParaRPr lang="en-US" sz="1400" dirty="0">
                        <a:effectLst/>
                        <a:latin typeface="Times"/>
                        <a:ea typeface="Times New Roman"/>
                        <a:cs typeface="Times New Roman"/>
                      </a:endParaRPr>
                    </a:p>
                  </a:txBody>
                  <a:tcPr marL="68580" marR="68580" marT="0" marB="0"/>
                </a:tc>
                <a:tc>
                  <a:txBody>
                    <a:bodyPr/>
                    <a:lstStyle/>
                    <a:p>
                      <a:pPr algn="ctr">
                        <a:spcAft>
                          <a:spcPts val="0"/>
                        </a:spcAft>
                      </a:pPr>
                      <a:r>
                        <a:rPr lang="en-GB" sz="1200" dirty="0">
                          <a:effectLst/>
                        </a:rPr>
                        <a:t>Medium</a:t>
                      </a:r>
                      <a:endParaRPr lang="en-US" sz="1200" dirty="0">
                        <a:effectLst/>
                        <a:latin typeface="Times"/>
                        <a:ea typeface="Times New Roman"/>
                        <a:cs typeface="Times New Roman"/>
                      </a:endParaRPr>
                    </a:p>
                  </a:txBody>
                  <a:tcPr marL="68580" marR="68580" marT="0" marB="0"/>
                </a:tc>
                <a:tc>
                  <a:txBody>
                    <a:bodyPr/>
                    <a:lstStyle/>
                    <a:p>
                      <a:pPr algn="ctr">
                        <a:spcAft>
                          <a:spcPts val="0"/>
                        </a:spcAft>
                      </a:pPr>
                      <a:r>
                        <a:rPr lang="en-GB" sz="1200" dirty="0">
                          <a:effectLst/>
                        </a:rPr>
                        <a:t>High</a:t>
                      </a:r>
                      <a:endParaRPr lang="en-US" sz="1200" dirty="0">
                        <a:effectLst/>
                        <a:latin typeface="Times"/>
                        <a:ea typeface="Times New Roman"/>
                        <a:cs typeface="Times New Roman"/>
                      </a:endParaRPr>
                    </a:p>
                  </a:txBody>
                  <a:tcPr marL="68580" marR="68580" marT="0" marB="0"/>
                </a:tc>
              </a:tr>
              <a:tr h="203252">
                <a:tc>
                  <a:txBody>
                    <a:bodyPr/>
                    <a:lstStyle/>
                    <a:p>
                      <a:pPr algn="just">
                        <a:spcAft>
                          <a:spcPts val="0"/>
                        </a:spcAft>
                      </a:pPr>
                      <a:r>
                        <a:rPr lang="en-GB" sz="1400" dirty="0" smtClean="0">
                          <a:effectLst/>
                          <a:latin typeface="Arial"/>
                          <a:cs typeface="Arial"/>
                        </a:rPr>
                        <a:t>Geometrical</a:t>
                      </a:r>
                      <a:r>
                        <a:rPr lang="en-GB" sz="1400" baseline="0" dirty="0" smtClean="0">
                          <a:effectLst/>
                          <a:latin typeface="Arial"/>
                          <a:cs typeface="Arial"/>
                        </a:rPr>
                        <a:t> beta</a:t>
                      </a:r>
                      <a:endParaRPr lang="en-US" sz="1400" dirty="0">
                        <a:effectLst/>
                        <a:latin typeface="Arial"/>
                        <a:ea typeface="Times New Roman"/>
                        <a:cs typeface="Arial"/>
                      </a:endParaRPr>
                    </a:p>
                  </a:txBody>
                  <a:tcPr marL="68580" marR="68580" marT="0" marB="0"/>
                </a:tc>
                <a:tc>
                  <a:txBody>
                    <a:bodyPr/>
                    <a:lstStyle/>
                    <a:p>
                      <a:pPr algn="ctr">
                        <a:spcAft>
                          <a:spcPts val="0"/>
                        </a:spcAft>
                      </a:pPr>
                      <a:r>
                        <a:rPr lang="en-GB" sz="1400" dirty="0">
                          <a:effectLst/>
                          <a:latin typeface="Arial"/>
                          <a:cs typeface="Arial"/>
                        </a:rPr>
                        <a:t>0.67</a:t>
                      </a:r>
                      <a:endParaRPr lang="en-US" sz="1400" dirty="0">
                        <a:effectLst/>
                        <a:latin typeface="Arial"/>
                        <a:ea typeface="Times New Roman"/>
                        <a:cs typeface="Arial"/>
                      </a:endParaRPr>
                    </a:p>
                  </a:txBody>
                  <a:tcPr marL="68580" marR="68580" marT="0" marB="0"/>
                </a:tc>
                <a:tc>
                  <a:txBody>
                    <a:bodyPr/>
                    <a:lstStyle/>
                    <a:p>
                      <a:pPr algn="ctr">
                        <a:spcAft>
                          <a:spcPts val="0"/>
                        </a:spcAft>
                      </a:pPr>
                      <a:r>
                        <a:rPr lang="en-GB" sz="1400">
                          <a:effectLst/>
                          <a:latin typeface="Arial"/>
                          <a:cs typeface="Arial"/>
                        </a:rPr>
                        <a:t>0.86</a:t>
                      </a:r>
                      <a:endParaRPr lang="en-US" sz="1400">
                        <a:effectLst/>
                        <a:latin typeface="Arial"/>
                        <a:ea typeface="Times New Roman"/>
                        <a:cs typeface="Arial"/>
                      </a:endParaRPr>
                    </a:p>
                  </a:txBody>
                  <a:tcPr marL="68580" marR="68580" marT="0" marB="0"/>
                </a:tc>
              </a:tr>
              <a:tr h="203252">
                <a:tc>
                  <a:txBody>
                    <a:bodyPr/>
                    <a:lstStyle/>
                    <a:p>
                      <a:pPr algn="just">
                        <a:spcAft>
                          <a:spcPts val="0"/>
                        </a:spcAft>
                      </a:pPr>
                      <a:r>
                        <a:rPr lang="en-GB" sz="1400" dirty="0">
                          <a:effectLst/>
                          <a:latin typeface="Arial"/>
                          <a:cs typeface="Arial"/>
                        </a:rPr>
                        <a:t>Frequency (MHz)</a:t>
                      </a:r>
                      <a:endParaRPr lang="en-US" sz="1400" dirty="0">
                        <a:effectLst/>
                        <a:latin typeface="Arial"/>
                        <a:ea typeface="Times New Roman"/>
                        <a:cs typeface="Arial"/>
                      </a:endParaRPr>
                    </a:p>
                  </a:txBody>
                  <a:tcPr marL="68580" marR="68580" marT="0" marB="0"/>
                </a:tc>
                <a:tc gridSpan="2">
                  <a:txBody>
                    <a:bodyPr/>
                    <a:lstStyle/>
                    <a:p>
                      <a:pPr algn="ctr">
                        <a:spcAft>
                          <a:spcPts val="0"/>
                        </a:spcAft>
                      </a:pPr>
                      <a:r>
                        <a:rPr lang="en-GB" sz="1400" dirty="0" smtClean="0">
                          <a:effectLst/>
                          <a:latin typeface="Arial"/>
                          <a:cs typeface="Arial"/>
                        </a:rPr>
                        <a:t>704.42</a:t>
                      </a:r>
                      <a:endParaRPr lang="en-US" sz="1400" dirty="0">
                        <a:effectLst/>
                        <a:latin typeface="Arial"/>
                        <a:ea typeface="Times New Roman"/>
                        <a:cs typeface="Arial"/>
                      </a:endParaRPr>
                    </a:p>
                  </a:txBody>
                  <a:tcPr marL="68580" marR="68580" marT="0" marB="0"/>
                </a:tc>
                <a:tc hMerge="1">
                  <a:txBody>
                    <a:bodyPr/>
                    <a:lstStyle/>
                    <a:p>
                      <a:endParaRPr lang="en-US"/>
                    </a:p>
                  </a:txBody>
                  <a:tcPr/>
                </a:tc>
              </a:tr>
              <a:tr h="204099">
                <a:tc>
                  <a:txBody>
                    <a:bodyPr/>
                    <a:lstStyle/>
                    <a:p>
                      <a:pPr algn="just">
                        <a:spcAft>
                          <a:spcPts val="0"/>
                        </a:spcAft>
                      </a:pPr>
                      <a:r>
                        <a:rPr lang="en-GB" sz="1400" dirty="0">
                          <a:effectLst/>
                          <a:latin typeface="Arial"/>
                          <a:cs typeface="Arial"/>
                        </a:rPr>
                        <a:t>Number of cells</a:t>
                      </a:r>
                      <a:endParaRPr lang="en-US" sz="1400" dirty="0">
                        <a:effectLst/>
                        <a:latin typeface="Arial"/>
                        <a:ea typeface="Times New Roman"/>
                        <a:cs typeface="Arial"/>
                      </a:endParaRPr>
                    </a:p>
                  </a:txBody>
                  <a:tcPr marL="68580" marR="68580" marT="0" marB="0"/>
                </a:tc>
                <a:tc>
                  <a:txBody>
                    <a:bodyPr/>
                    <a:lstStyle/>
                    <a:p>
                      <a:pPr algn="ctr">
                        <a:spcAft>
                          <a:spcPts val="0"/>
                        </a:spcAft>
                      </a:pPr>
                      <a:r>
                        <a:rPr lang="en-GB" sz="1400" dirty="0">
                          <a:effectLst/>
                          <a:latin typeface="Arial"/>
                          <a:cs typeface="Arial"/>
                        </a:rPr>
                        <a:t>6</a:t>
                      </a:r>
                      <a:endParaRPr lang="en-US" sz="1400" dirty="0">
                        <a:effectLst/>
                        <a:latin typeface="Arial"/>
                        <a:ea typeface="Times New Roman"/>
                        <a:cs typeface="Arial"/>
                      </a:endParaRPr>
                    </a:p>
                  </a:txBody>
                  <a:tcPr marL="68580" marR="68580" marT="0" marB="0"/>
                </a:tc>
                <a:tc>
                  <a:txBody>
                    <a:bodyPr/>
                    <a:lstStyle/>
                    <a:p>
                      <a:pPr algn="ctr">
                        <a:spcAft>
                          <a:spcPts val="0"/>
                        </a:spcAft>
                      </a:pPr>
                      <a:r>
                        <a:rPr lang="en-GB" sz="1400" dirty="0">
                          <a:effectLst/>
                          <a:latin typeface="Arial"/>
                          <a:cs typeface="Arial"/>
                        </a:rPr>
                        <a:t>5</a:t>
                      </a:r>
                      <a:endParaRPr lang="en-US" sz="1400" dirty="0">
                        <a:effectLst/>
                        <a:latin typeface="Arial"/>
                        <a:ea typeface="Times New Roman"/>
                        <a:cs typeface="Arial"/>
                      </a:endParaRPr>
                    </a:p>
                  </a:txBody>
                  <a:tcPr marL="68580" marR="68580" marT="0" marB="0"/>
                </a:tc>
              </a:tr>
              <a:tr h="203252">
                <a:tc>
                  <a:txBody>
                    <a:bodyPr/>
                    <a:lstStyle/>
                    <a:p>
                      <a:pPr algn="just">
                        <a:spcAft>
                          <a:spcPts val="0"/>
                        </a:spcAft>
                      </a:pPr>
                      <a:r>
                        <a:rPr lang="en-GB" sz="1400" dirty="0">
                          <a:effectLst/>
                          <a:latin typeface="Arial"/>
                          <a:cs typeface="Arial"/>
                        </a:rPr>
                        <a:t>Operating temperature (K)</a:t>
                      </a:r>
                      <a:endParaRPr lang="en-US" sz="1400" dirty="0">
                        <a:effectLst/>
                        <a:latin typeface="Arial"/>
                        <a:ea typeface="Times New Roman"/>
                        <a:cs typeface="Arial"/>
                      </a:endParaRPr>
                    </a:p>
                  </a:txBody>
                  <a:tcPr marL="68580" marR="68580" marT="0" marB="0"/>
                </a:tc>
                <a:tc gridSpan="2">
                  <a:txBody>
                    <a:bodyPr/>
                    <a:lstStyle/>
                    <a:p>
                      <a:pPr algn="ctr">
                        <a:spcAft>
                          <a:spcPts val="0"/>
                        </a:spcAft>
                      </a:pPr>
                      <a:r>
                        <a:rPr lang="en-GB" sz="1400" dirty="0">
                          <a:effectLst/>
                          <a:latin typeface="Arial"/>
                          <a:cs typeface="Arial"/>
                        </a:rPr>
                        <a:t>2</a:t>
                      </a:r>
                      <a:endParaRPr lang="en-US" sz="1400" dirty="0">
                        <a:effectLst/>
                        <a:latin typeface="Arial"/>
                        <a:ea typeface="Times New Roman"/>
                        <a:cs typeface="Arial"/>
                      </a:endParaRPr>
                    </a:p>
                  </a:txBody>
                  <a:tcPr marL="68580" marR="68580" marT="0" marB="0"/>
                </a:tc>
                <a:tc hMerge="1">
                  <a:txBody>
                    <a:bodyPr/>
                    <a:lstStyle/>
                    <a:p>
                      <a:endParaRPr lang="en-US"/>
                    </a:p>
                  </a:txBody>
                  <a:tcPr/>
                </a:tc>
              </a:tr>
              <a:tr h="211653">
                <a:tc>
                  <a:txBody>
                    <a:bodyPr/>
                    <a:lstStyle/>
                    <a:p>
                      <a:pPr algn="just">
                        <a:spcAft>
                          <a:spcPts val="0"/>
                        </a:spcAft>
                      </a:pPr>
                      <a:r>
                        <a:rPr lang="en-GB" sz="1400" dirty="0" smtClean="0">
                          <a:effectLst/>
                          <a:latin typeface="Arial"/>
                          <a:cs typeface="Arial"/>
                        </a:rPr>
                        <a:t>Epk max (MV/m</a:t>
                      </a:r>
                      <a:r>
                        <a:rPr lang="en-GB" sz="1400" dirty="0">
                          <a:effectLst/>
                          <a:latin typeface="Arial"/>
                          <a:cs typeface="Arial"/>
                        </a:rPr>
                        <a:t>)</a:t>
                      </a:r>
                      <a:endParaRPr lang="en-US" sz="1400" dirty="0">
                        <a:effectLst/>
                        <a:latin typeface="Arial"/>
                        <a:ea typeface="Times New Roman"/>
                        <a:cs typeface="Arial"/>
                      </a:endParaRPr>
                    </a:p>
                  </a:txBody>
                  <a:tcPr marL="68580" marR="68580" marT="0" marB="0"/>
                </a:tc>
                <a:tc>
                  <a:txBody>
                    <a:bodyPr/>
                    <a:lstStyle/>
                    <a:p>
                      <a:pPr algn="ctr">
                        <a:spcAft>
                          <a:spcPts val="0"/>
                        </a:spcAft>
                      </a:pPr>
                      <a:r>
                        <a:rPr lang="en-GB" sz="1400" dirty="0" smtClean="0">
                          <a:effectLst/>
                          <a:latin typeface="Arial"/>
                          <a:cs typeface="Arial"/>
                        </a:rPr>
                        <a:t>45</a:t>
                      </a:r>
                      <a:endParaRPr lang="en-US" sz="1400" dirty="0">
                        <a:effectLst/>
                        <a:latin typeface="Arial"/>
                        <a:ea typeface="Times New Roman"/>
                        <a:cs typeface="Arial"/>
                      </a:endParaRPr>
                    </a:p>
                  </a:txBody>
                  <a:tcPr marL="68580" marR="68580" marT="0" marB="0"/>
                </a:tc>
                <a:tc>
                  <a:txBody>
                    <a:bodyPr/>
                    <a:lstStyle/>
                    <a:p>
                      <a:pPr algn="ctr">
                        <a:spcAft>
                          <a:spcPts val="0"/>
                        </a:spcAft>
                      </a:pPr>
                      <a:r>
                        <a:rPr lang="en-GB" sz="1400" dirty="0" smtClean="0">
                          <a:effectLst/>
                          <a:latin typeface="Arial"/>
                          <a:cs typeface="Arial"/>
                        </a:rPr>
                        <a:t>45</a:t>
                      </a:r>
                      <a:endParaRPr lang="en-US" sz="1400" dirty="0">
                        <a:effectLst/>
                        <a:latin typeface="Arial"/>
                        <a:ea typeface="Times New Roman"/>
                        <a:cs typeface="Arial"/>
                      </a:endParaRPr>
                    </a:p>
                  </a:txBody>
                  <a:tcPr marL="68580" marR="68580" marT="0" marB="0"/>
                </a:tc>
              </a:tr>
              <a:tr h="268094">
                <a:tc>
                  <a:txBody>
                    <a:bodyPr/>
                    <a:lstStyle/>
                    <a:p>
                      <a:pPr algn="just">
                        <a:spcAft>
                          <a:spcPts val="0"/>
                        </a:spcAft>
                      </a:pPr>
                      <a:r>
                        <a:rPr lang="en-GB" sz="1400" dirty="0">
                          <a:effectLst/>
                          <a:latin typeface="Arial"/>
                          <a:cs typeface="Arial"/>
                        </a:rPr>
                        <a:t>Nominal Accelerating gradient (MV/m)</a:t>
                      </a:r>
                      <a:endParaRPr lang="en-US" sz="1400" dirty="0">
                        <a:effectLst/>
                        <a:latin typeface="Arial"/>
                        <a:ea typeface="Times New Roman"/>
                        <a:cs typeface="Arial"/>
                      </a:endParaRPr>
                    </a:p>
                  </a:txBody>
                  <a:tcPr marL="68580" marR="68580" marT="0" marB="0"/>
                </a:tc>
                <a:tc>
                  <a:txBody>
                    <a:bodyPr/>
                    <a:lstStyle/>
                    <a:p>
                      <a:pPr algn="ctr">
                        <a:spcAft>
                          <a:spcPts val="0"/>
                        </a:spcAft>
                      </a:pPr>
                      <a:r>
                        <a:rPr lang="en-GB" sz="1400" dirty="0" smtClean="0">
                          <a:effectLst/>
                          <a:latin typeface="Arial"/>
                          <a:cs typeface="Arial"/>
                        </a:rPr>
                        <a:t>16.7</a:t>
                      </a:r>
                      <a:endParaRPr lang="en-US" sz="1400" dirty="0">
                        <a:effectLst/>
                        <a:latin typeface="Arial"/>
                        <a:ea typeface="Times New Roman"/>
                        <a:cs typeface="Arial"/>
                      </a:endParaRPr>
                    </a:p>
                  </a:txBody>
                  <a:tcPr marL="68580" marR="68580" marT="0" marB="0"/>
                </a:tc>
                <a:tc>
                  <a:txBody>
                    <a:bodyPr/>
                    <a:lstStyle/>
                    <a:p>
                      <a:pPr algn="ctr">
                        <a:spcAft>
                          <a:spcPts val="0"/>
                        </a:spcAft>
                      </a:pPr>
                      <a:r>
                        <a:rPr lang="en-GB" sz="1400" dirty="0" smtClean="0">
                          <a:effectLst/>
                          <a:latin typeface="Arial"/>
                          <a:cs typeface="Arial"/>
                        </a:rPr>
                        <a:t>19.9</a:t>
                      </a:r>
                      <a:endParaRPr lang="en-US" sz="1400" dirty="0">
                        <a:effectLst/>
                        <a:latin typeface="Arial"/>
                        <a:ea typeface="Times New Roman"/>
                        <a:cs typeface="Arial"/>
                      </a:endParaRPr>
                    </a:p>
                  </a:txBody>
                  <a:tcPr marL="68580" marR="68580" marT="0" marB="0"/>
                </a:tc>
              </a:tr>
              <a:tr h="203252">
                <a:tc>
                  <a:txBody>
                    <a:bodyPr/>
                    <a:lstStyle/>
                    <a:p>
                      <a:pPr algn="just">
                        <a:spcAft>
                          <a:spcPts val="0"/>
                        </a:spcAft>
                      </a:pPr>
                      <a:r>
                        <a:rPr lang="en-GB" sz="1400" dirty="0">
                          <a:effectLst/>
                          <a:latin typeface="Arial"/>
                          <a:cs typeface="Arial"/>
                        </a:rPr>
                        <a:t>Q</a:t>
                      </a:r>
                      <a:r>
                        <a:rPr lang="en-GB" sz="1400" baseline="-25000" dirty="0">
                          <a:effectLst/>
                          <a:latin typeface="Arial"/>
                          <a:cs typeface="Arial"/>
                        </a:rPr>
                        <a:t>0</a:t>
                      </a:r>
                      <a:r>
                        <a:rPr lang="en-GB" sz="1400" dirty="0">
                          <a:effectLst/>
                          <a:latin typeface="Arial"/>
                          <a:cs typeface="Arial"/>
                        </a:rPr>
                        <a:t> at nominal gradient</a:t>
                      </a:r>
                      <a:endParaRPr lang="en-US" sz="1400" dirty="0">
                        <a:effectLst/>
                        <a:latin typeface="Arial"/>
                        <a:ea typeface="Times New Roman"/>
                        <a:cs typeface="Arial"/>
                      </a:endParaRPr>
                    </a:p>
                  </a:txBody>
                  <a:tcPr marL="68580" marR="68580" marT="0" marB="0"/>
                </a:tc>
                <a:tc gridSpan="2">
                  <a:txBody>
                    <a:bodyPr/>
                    <a:lstStyle/>
                    <a:p>
                      <a:pPr algn="ctr">
                        <a:spcAft>
                          <a:spcPts val="0"/>
                        </a:spcAft>
                      </a:pPr>
                      <a:r>
                        <a:rPr lang="en-GB" sz="1400" dirty="0">
                          <a:effectLst/>
                          <a:latin typeface="Arial"/>
                          <a:cs typeface="Arial"/>
                        </a:rPr>
                        <a:t>&gt; 5e9</a:t>
                      </a:r>
                      <a:endParaRPr lang="en-US" sz="1400" dirty="0">
                        <a:effectLst/>
                        <a:latin typeface="Arial"/>
                        <a:ea typeface="Times New Roman"/>
                        <a:cs typeface="Arial"/>
                      </a:endParaRPr>
                    </a:p>
                  </a:txBody>
                  <a:tcPr marL="68580" marR="68580" marT="0" marB="0"/>
                </a:tc>
                <a:tc hMerge="1">
                  <a:txBody>
                    <a:bodyPr/>
                    <a:lstStyle/>
                    <a:p>
                      <a:endParaRPr lang="en-US"/>
                    </a:p>
                  </a:txBody>
                  <a:tcPr/>
                </a:tc>
              </a:tr>
              <a:tr h="203252">
                <a:tc>
                  <a:txBody>
                    <a:bodyPr/>
                    <a:lstStyle/>
                    <a:p>
                      <a:pPr algn="just">
                        <a:spcAft>
                          <a:spcPts val="0"/>
                        </a:spcAft>
                      </a:pPr>
                      <a:r>
                        <a:rPr lang="en-GB" sz="1400" dirty="0" err="1">
                          <a:effectLst/>
                          <a:latin typeface="Arial"/>
                          <a:cs typeface="Arial"/>
                        </a:rPr>
                        <a:t>Q</a:t>
                      </a:r>
                      <a:r>
                        <a:rPr lang="en-GB" sz="1400" baseline="-25000" dirty="0" err="1">
                          <a:effectLst/>
                          <a:latin typeface="Arial"/>
                          <a:cs typeface="Arial"/>
                        </a:rPr>
                        <a:t>ext</a:t>
                      </a:r>
                      <a:endParaRPr lang="en-US" sz="1400" dirty="0">
                        <a:effectLst/>
                        <a:latin typeface="Arial"/>
                        <a:ea typeface="Times New Roman"/>
                        <a:cs typeface="Arial"/>
                      </a:endParaRPr>
                    </a:p>
                  </a:txBody>
                  <a:tcPr marL="68580" marR="68580" marT="0" marB="0"/>
                </a:tc>
                <a:tc>
                  <a:txBody>
                    <a:bodyPr/>
                    <a:lstStyle/>
                    <a:p>
                      <a:pPr algn="ctr">
                        <a:spcAft>
                          <a:spcPts val="0"/>
                        </a:spcAft>
                      </a:pPr>
                      <a:r>
                        <a:rPr lang="en-GB" sz="1400" dirty="0">
                          <a:effectLst/>
                          <a:latin typeface="Arial"/>
                          <a:cs typeface="Arial"/>
                        </a:rPr>
                        <a:t>7.5 10</a:t>
                      </a:r>
                      <a:r>
                        <a:rPr lang="en-GB" sz="1400" baseline="30000" dirty="0">
                          <a:effectLst/>
                          <a:latin typeface="Arial"/>
                          <a:cs typeface="Arial"/>
                        </a:rPr>
                        <a:t>5</a:t>
                      </a:r>
                      <a:endParaRPr lang="en-US" sz="1400" dirty="0">
                        <a:effectLst/>
                        <a:latin typeface="Arial"/>
                        <a:ea typeface="Times New Roman"/>
                        <a:cs typeface="Arial"/>
                      </a:endParaRPr>
                    </a:p>
                  </a:txBody>
                  <a:tcPr marL="68580" marR="68580" marT="0" marB="0"/>
                </a:tc>
                <a:tc>
                  <a:txBody>
                    <a:bodyPr/>
                    <a:lstStyle/>
                    <a:p>
                      <a:pPr algn="ctr">
                        <a:spcAft>
                          <a:spcPts val="0"/>
                        </a:spcAft>
                      </a:pPr>
                      <a:r>
                        <a:rPr lang="en-GB" sz="1400" dirty="0">
                          <a:effectLst/>
                          <a:latin typeface="Arial"/>
                          <a:cs typeface="Arial"/>
                        </a:rPr>
                        <a:t>7.6 10</a:t>
                      </a:r>
                      <a:r>
                        <a:rPr lang="en-GB" sz="1400" baseline="30000" dirty="0">
                          <a:effectLst/>
                          <a:latin typeface="Arial"/>
                          <a:cs typeface="Arial"/>
                        </a:rPr>
                        <a:t>5</a:t>
                      </a:r>
                      <a:endParaRPr lang="en-US" sz="1400" dirty="0">
                        <a:effectLst/>
                        <a:latin typeface="Arial"/>
                        <a:ea typeface="Times New Roman"/>
                        <a:cs typeface="Arial"/>
                      </a:endParaRPr>
                    </a:p>
                  </a:txBody>
                  <a:tcPr marL="68580" marR="68580" marT="0" marB="0"/>
                </a:tc>
              </a:tr>
              <a:tr h="203252">
                <a:tc>
                  <a:txBody>
                    <a:bodyPr/>
                    <a:lstStyle/>
                    <a:p>
                      <a:pPr marL="0" algn="l" defTabSz="914400" rtl="0" eaLnBrk="1" latinLnBrk="0" hangingPunct="1">
                        <a:spcAft>
                          <a:spcPts val="0"/>
                        </a:spcAft>
                      </a:pPr>
                      <a:r>
                        <a:rPr lang="en-GB" sz="1400" kern="1200" dirty="0">
                          <a:solidFill>
                            <a:schemeClr val="tx1"/>
                          </a:solidFill>
                          <a:effectLst/>
                          <a:latin typeface="Arial"/>
                          <a:ea typeface="+mn-ea"/>
                          <a:cs typeface="Arial"/>
                        </a:rPr>
                        <a:t>Iris diameter (mm)</a:t>
                      </a:r>
                      <a:endParaRPr lang="en-US" sz="1400" kern="1200" dirty="0">
                        <a:solidFill>
                          <a:schemeClr val="tx1"/>
                        </a:solidFill>
                        <a:effectLst/>
                        <a:latin typeface="Arial"/>
                        <a:ea typeface="+mn-ea"/>
                        <a:cs typeface="Arial"/>
                      </a:endParaRPr>
                    </a:p>
                  </a:txBody>
                  <a:tcPr marL="68580" marR="68580" marT="0" marB="0"/>
                </a:tc>
                <a:tc>
                  <a:txBody>
                    <a:bodyPr/>
                    <a:lstStyle/>
                    <a:p>
                      <a:pPr marL="0" algn="ctr" defTabSz="914400" rtl="0" eaLnBrk="1" latinLnBrk="0" hangingPunct="1">
                        <a:spcAft>
                          <a:spcPts val="0"/>
                        </a:spcAft>
                      </a:pPr>
                      <a:r>
                        <a:rPr lang="en-GB" sz="1400" kern="1200" dirty="0">
                          <a:solidFill>
                            <a:schemeClr val="tx1"/>
                          </a:solidFill>
                          <a:effectLst/>
                          <a:latin typeface="Arial"/>
                          <a:ea typeface="+mn-ea"/>
                          <a:cs typeface="Arial"/>
                        </a:rPr>
                        <a:t>94</a:t>
                      </a:r>
                      <a:endParaRPr lang="en-US" sz="1400" kern="1200" dirty="0">
                        <a:solidFill>
                          <a:schemeClr val="tx1"/>
                        </a:solidFill>
                        <a:effectLst/>
                        <a:latin typeface="Arial"/>
                        <a:ea typeface="+mn-ea"/>
                        <a:cs typeface="Arial"/>
                      </a:endParaRPr>
                    </a:p>
                  </a:txBody>
                  <a:tcPr marL="68580" marR="68580" marT="0" marB="0" anchor="ctr"/>
                </a:tc>
                <a:tc>
                  <a:txBody>
                    <a:bodyPr/>
                    <a:lstStyle/>
                    <a:p>
                      <a:pPr marL="0" algn="ctr" defTabSz="914400" rtl="0" eaLnBrk="1" latinLnBrk="0" hangingPunct="1">
                        <a:spcAft>
                          <a:spcPts val="0"/>
                        </a:spcAft>
                      </a:pPr>
                      <a:r>
                        <a:rPr lang="en-GB" sz="1400" kern="1200">
                          <a:solidFill>
                            <a:schemeClr val="tx1"/>
                          </a:solidFill>
                          <a:effectLst/>
                          <a:latin typeface="Arial"/>
                          <a:ea typeface="+mn-ea"/>
                          <a:cs typeface="Arial"/>
                        </a:rPr>
                        <a:t>120</a:t>
                      </a:r>
                      <a:endParaRPr lang="en-US" sz="1400" kern="1200">
                        <a:solidFill>
                          <a:schemeClr val="tx1"/>
                        </a:solidFill>
                        <a:effectLst/>
                        <a:latin typeface="Arial"/>
                        <a:ea typeface="+mn-ea"/>
                        <a:cs typeface="Arial"/>
                      </a:endParaRPr>
                    </a:p>
                  </a:txBody>
                  <a:tcPr marL="68580" marR="68580" marT="0" marB="0" anchor="ctr"/>
                </a:tc>
              </a:tr>
              <a:tr h="203252">
                <a:tc>
                  <a:txBody>
                    <a:bodyPr/>
                    <a:lstStyle/>
                    <a:p>
                      <a:pPr marL="0" algn="l" defTabSz="914400" rtl="0" eaLnBrk="1" latinLnBrk="0" hangingPunct="1">
                        <a:spcAft>
                          <a:spcPts val="0"/>
                        </a:spcAft>
                      </a:pPr>
                      <a:r>
                        <a:rPr lang="en-GB" sz="1400" kern="1200" dirty="0">
                          <a:solidFill>
                            <a:schemeClr val="tx1"/>
                          </a:solidFill>
                          <a:effectLst/>
                          <a:latin typeface="Arial"/>
                          <a:ea typeface="+mn-ea"/>
                          <a:cs typeface="Arial"/>
                        </a:rPr>
                        <a:t>Cell to cell coupling k (%) </a:t>
                      </a:r>
                      <a:endParaRPr lang="en-US" sz="1400" kern="1200" dirty="0">
                        <a:solidFill>
                          <a:schemeClr val="tx1"/>
                        </a:solidFill>
                        <a:effectLst/>
                        <a:latin typeface="Arial"/>
                        <a:ea typeface="+mn-ea"/>
                        <a:cs typeface="Arial"/>
                      </a:endParaRPr>
                    </a:p>
                  </a:txBody>
                  <a:tcPr marL="68580" marR="68580" marT="0" marB="0"/>
                </a:tc>
                <a:tc>
                  <a:txBody>
                    <a:bodyPr/>
                    <a:lstStyle/>
                    <a:p>
                      <a:pPr marL="0" algn="ctr" defTabSz="914400" rtl="0" eaLnBrk="1" latinLnBrk="0" hangingPunct="1">
                        <a:spcAft>
                          <a:spcPts val="0"/>
                        </a:spcAft>
                      </a:pPr>
                      <a:r>
                        <a:rPr lang="en-GB" sz="1400" kern="1200" dirty="0">
                          <a:solidFill>
                            <a:schemeClr val="tx1"/>
                          </a:solidFill>
                          <a:effectLst/>
                          <a:latin typeface="Arial"/>
                          <a:ea typeface="+mn-ea"/>
                          <a:cs typeface="Arial"/>
                        </a:rPr>
                        <a:t>1.22</a:t>
                      </a:r>
                      <a:endParaRPr lang="en-US" sz="1400" kern="1200" dirty="0">
                        <a:solidFill>
                          <a:schemeClr val="tx1"/>
                        </a:solidFill>
                        <a:effectLst/>
                        <a:latin typeface="Arial"/>
                        <a:ea typeface="+mn-ea"/>
                        <a:cs typeface="Arial"/>
                      </a:endParaRPr>
                    </a:p>
                  </a:txBody>
                  <a:tcPr marL="68580" marR="68580" marT="0" marB="0" anchor="ctr"/>
                </a:tc>
                <a:tc>
                  <a:txBody>
                    <a:bodyPr/>
                    <a:lstStyle/>
                    <a:p>
                      <a:pPr marL="0" algn="ctr" defTabSz="914400" rtl="0" eaLnBrk="1" latinLnBrk="0" hangingPunct="1">
                        <a:spcAft>
                          <a:spcPts val="0"/>
                        </a:spcAft>
                      </a:pPr>
                      <a:r>
                        <a:rPr lang="en-GB" sz="1400" kern="1200" dirty="0">
                          <a:solidFill>
                            <a:schemeClr val="tx1"/>
                          </a:solidFill>
                          <a:effectLst/>
                          <a:latin typeface="Arial"/>
                          <a:ea typeface="+mn-ea"/>
                          <a:cs typeface="Arial"/>
                        </a:rPr>
                        <a:t>1.8</a:t>
                      </a:r>
                      <a:endParaRPr lang="en-US" sz="1400" kern="1200" dirty="0">
                        <a:solidFill>
                          <a:schemeClr val="tx1"/>
                        </a:solidFill>
                        <a:effectLst/>
                        <a:latin typeface="Arial"/>
                        <a:ea typeface="+mn-ea"/>
                        <a:cs typeface="Arial"/>
                      </a:endParaRPr>
                    </a:p>
                  </a:txBody>
                  <a:tcPr marL="68580" marR="68580" marT="0" marB="0" anchor="ctr"/>
                </a:tc>
              </a:tr>
              <a:tr h="342900">
                <a:tc>
                  <a:txBody>
                    <a:bodyPr/>
                    <a:lstStyle/>
                    <a:p>
                      <a:pPr marL="0" algn="l" defTabSz="914400" rtl="0" eaLnBrk="1" latinLnBrk="0" hangingPunct="1">
                        <a:spcAft>
                          <a:spcPts val="0"/>
                        </a:spcAft>
                      </a:pPr>
                      <a:r>
                        <a:rPr lang="en-GB" sz="1400" kern="1200" dirty="0" smtClean="0">
                          <a:solidFill>
                            <a:schemeClr val="tx1"/>
                          </a:solidFill>
                          <a:effectLst/>
                          <a:latin typeface="Arial"/>
                          <a:ea typeface="+mn-ea"/>
                          <a:cs typeface="Arial"/>
                        </a:rPr>
                        <a:t>p,5p/6 (or</a:t>
                      </a:r>
                      <a:r>
                        <a:rPr lang="en-GB" sz="1400" kern="1200" baseline="0" dirty="0" smtClean="0">
                          <a:solidFill>
                            <a:schemeClr val="tx1"/>
                          </a:solidFill>
                          <a:effectLst/>
                          <a:latin typeface="Arial"/>
                          <a:ea typeface="+mn-ea"/>
                          <a:cs typeface="Arial"/>
                        </a:rPr>
                        <a:t> </a:t>
                      </a:r>
                      <a:r>
                        <a:rPr lang="en-GB" sz="1400" kern="1200" dirty="0" smtClean="0">
                          <a:solidFill>
                            <a:schemeClr val="tx1"/>
                          </a:solidFill>
                          <a:effectLst/>
                          <a:latin typeface="Arial"/>
                          <a:ea typeface="+mn-ea"/>
                          <a:cs typeface="Arial"/>
                        </a:rPr>
                        <a:t>4p/5) </a:t>
                      </a:r>
                      <a:r>
                        <a:rPr lang="en-GB" sz="1400" kern="1200" dirty="0">
                          <a:solidFill>
                            <a:schemeClr val="tx1"/>
                          </a:solidFill>
                          <a:effectLst/>
                          <a:latin typeface="Arial"/>
                          <a:ea typeface="+mn-ea"/>
                          <a:cs typeface="Arial"/>
                        </a:rPr>
                        <a:t>mode </a:t>
                      </a:r>
                      <a:r>
                        <a:rPr lang="en-GB" sz="1400" kern="1200" dirty="0" err="1" smtClean="0">
                          <a:solidFill>
                            <a:schemeClr val="tx1"/>
                          </a:solidFill>
                          <a:effectLst/>
                          <a:latin typeface="Arial"/>
                          <a:ea typeface="+mn-ea"/>
                          <a:cs typeface="Arial"/>
                        </a:rPr>
                        <a:t>sep.</a:t>
                      </a:r>
                      <a:r>
                        <a:rPr lang="en-GB" sz="1400" kern="1200" baseline="0" dirty="0" smtClean="0">
                          <a:solidFill>
                            <a:schemeClr val="tx1"/>
                          </a:solidFill>
                          <a:effectLst/>
                          <a:latin typeface="Arial"/>
                          <a:ea typeface="+mn-ea"/>
                          <a:cs typeface="Arial"/>
                        </a:rPr>
                        <a:t> </a:t>
                      </a:r>
                      <a:r>
                        <a:rPr lang="en-GB" sz="1400" kern="1200" dirty="0" smtClean="0">
                          <a:solidFill>
                            <a:schemeClr val="tx1"/>
                          </a:solidFill>
                          <a:effectLst/>
                          <a:latin typeface="Arial"/>
                          <a:ea typeface="+mn-ea"/>
                          <a:cs typeface="Arial"/>
                        </a:rPr>
                        <a:t>(</a:t>
                      </a:r>
                      <a:r>
                        <a:rPr lang="en-GB" sz="1400" kern="1200" dirty="0">
                          <a:solidFill>
                            <a:schemeClr val="tx1"/>
                          </a:solidFill>
                          <a:effectLst/>
                          <a:latin typeface="Arial"/>
                          <a:ea typeface="+mn-ea"/>
                          <a:cs typeface="Arial"/>
                        </a:rPr>
                        <a:t>MHz)</a:t>
                      </a:r>
                      <a:endParaRPr lang="en-US" sz="1400" kern="1200" dirty="0">
                        <a:solidFill>
                          <a:schemeClr val="tx1"/>
                        </a:solidFill>
                        <a:effectLst/>
                        <a:latin typeface="Arial"/>
                        <a:ea typeface="+mn-ea"/>
                        <a:cs typeface="Arial"/>
                      </a:endParaRPr>
                    </a:p>
                  </a:txBody>
                  <a:tcPr marL="68580" marR="68580" marT="0" marB="0"/>
                </a:tc>
                <a:tc>
                  <a:txBody>
                    <a:bodyPr/>
                    <a:lstStyle/>
                    <a:p>
                      <a:pPr marL="0" algn="ctr" defTabSz="914400" rtl="0" eaLnBrk="1" latinLnBrk="0" hangingPunct="1">
                        <a:spcAft>
                          <a:spcPts val="0"/>
                        </a:spcAft>
                      </a:pPr>
                      <a:r>
                        <a:rPr lang="en-GB" sz="1400" kern="1200" dirty="0">
                          <a:solidFill>
                            <a:schemeClr val="tx1"/>
                          </a:solidFill>
                          <a:effectLst/>
                          <a:latin typeface="Arial"/>
                          <a:ea typeface="+mn-ea"/>
                          <a:cs typeface="Arial"/>
                        </a:rPr>
                        <a:t>0.54</a:t>
                      </a:r>
                      <a:endParaRPr lang="en-US" sz="1400" kern="1200" dirty="0">
                        <a:solidFill>
                          <a:schemeClr val="tx1"/>
                        </a:solidFill>
                        <a:effectLst/>
                        <a:latin typeface="Arial"/>
                        <a:ea typeface="+mn-ea"/>
                        <a:cs typeface="Arial"/>
                      </a:endParaRPr>
                    </a:p>
                  </a:txBody>
                  <a:tcPr marL="68580" marR="68580" marT="0" marB="0" anchor="ctr"/>
                </a:tc>
                <a:tc>
                  <a:txBody>
                    <a:bodyPr/>
                    <a:lstStyle/>
                    <a:p>
                      <a:pPr marL="0" algn="ctr" defTabSz="914400" rtl="0" eaLnBrk="1" latinLnBrk="0" hangingPunct="1">
                        <a:spcAft>
                          <a:spcPts val="0"/>
                        </a:spcAft>
                      </a:pPr>
                      <a:r>
                        <a:rPr lang="en-GB" sz="1400" kern="1200" dirty="0">
                          <a:solidFill>
                            <a:schemeClr val="tx1"/>
                          </a:solidFill>
                          <a:effectLst/>
                          <a:latin typeface="Arial"/>
                          <a:ea typeface="+mn-ea"/>
                          <a:cs typeface="Arial"/>
                        </a:rPr>
                        <a:t>1.2</a:t>
                      </a:r>
                      <a:endParaRPr lang="en-US" sz="1400" kern="1200" dirty="0">
                        <a:solidFill>
                          <a:schemeClr val="tx1"/>
                        </a:solidFill>
                        <a:effectLst/>
                        <a:latin typeface="Arial"/>
                        <a:ea typeface="+mn-ea"/>
                        <a:cs typeface="Arial"/>
                      </a:endParaRPr>
                    </a:p>
                  </a:txBody>
                  <a:tcPr marL="68580" marR="68580" marT="0" marB="0" anchor="ctr"/>
                </a:tc>
              </a:tr>
              <a:tr h="203252">
                <a:tc>
                  <a:txBody>
                    <a:bodyPr/>
                    <a:lstStyle/>
                    <a:p>
                      <a:pPr marL="0" algn="l" defTabSz="914400" rtl="0" eaLnBrk="1" latinLnBrk="0" hangingPunct="1">
                        <a:spcAft>
                          <a:spcPts val="0"/>
                        </a:spcAft>
                      </a:pPr>
                      <a:r>
                        <a:rPr lang="en-GB" sz="1400" kern="1200" dirty="0">
                          <a:solidFill>
                            <a:schemeClr val="tx1"/>
                          </a:solidFill>
                          <a:effectLst/>
                          <a:latin typeface="Arial"/>
                          <a:ea typeface="+mn-ea"/>
                          <a:cs typeface="Arial"/>
                        </a:rPr>
                        <a:t>Epk/Eacc </a:t>
                      </a:r>
                      <a:endParaRPr lang="en-US" sz="1400" kern="1200" dirty="0">
                        <a:solidFill>
                          <a:schemeClr val="tx1"/>
                        </a:solidFill>
                        <a:effectLst/>
                        <a:latin typeface="Arial"/>
                        <a:ea typeface="+mn-ea"/>
                        <a:cs typeface="Arial"/>
                      </a:endParaRPr>
                    </a:p>
                  </a:txBody>
                  <a:tcPr marL="68580" marR="68580" marT="0" marB="0"/>
                </a:tc>
                <a:tc>
                  <a:txBody>
                    <a:bodyPr/>
                    <a:lstStyle/>
                    <a:p>
                      <a:pPr marL="0" algn="ctr" defTabSz="914400" rtl="0" eaLnBrk="1" latinLnBrk="0" hangingPunct="1">
                        <a:spcAft>
                          <a:spcPts val="0"/>
                        </a:spcAft>
                      </a:pPr>
                      <a:r>
                        <a:rPr lang="en-GB" sz="1400" kern="1200" dirty="0">
                          <a:solidFill>
                            <a:schemeClr val="tx1"/>
                          </a:solidFill>
                          <a:effectLst/>
                          <a:latin typeface="Arial"/>
                          <a:ea typeface="+mn-ea"/>
                          <a:cs typeface="Arial"/>
                        </a:rPr>
                        <a:t>2.36</a:t>
                      </a:r>
                      <a:endParaRPr lang="en-US" sz="1400" kern="1200" dirty="0">
                        <a:solidFill>
                          <a:schemeClr val="tx1"/>
                        </a:solidFill>
                        <a:effectLst/>
                        <a:latin typeface="Arial"/>
                        <a:ea typeface="+mn-ea"/>
                        <a:cs typeface="Arial"/>
                      </a:endParaRPr>
                    </a:p>
                  </a:txBody>
                  <a:tcPr marL="68580" marR="68580" marT="0" marB="0" anchor="ctr"/>
                </a:tc>
                <a:tc>
                  <a:txBody>
                    <a:bodyPr/>
                    <a:lstStyle/>
                    <a:p>
                      <a:pPr marL="0" algn="ctr" defTabSz="914400" rtl="0" eaLnBrk="1" latinLnBrk="0" hangingPunct="1">
                        <a:spcAft>
                          <a:spcPts val="0"/>
                        </a:spcAft>
                      </a:pPr>
                      <a:r>
                        <a:rPr lang="en-GB" sz="1400" kern="1200" dirty="0">
                          <a:solidFill>
                            <a:schemeClr val="tx1"/>
                          </a:solidFill>
                          <a:effectLst/>
                          <a:latin typeface="Arial"/>
                          <a:ea typeface="+mn-ea"/>
                          <a:cs typeface="Arial"/>
                        </a:rPr>
                        <a:t>2.2</a:t>
                      </a:r>
                      <a:endParaRPr lang="en-US" sz="1400" kern="1200" dirty="0">
                        <a:solidFill>
                          <a:schemeClr val="tx1"/>
                        </a:solidFill>
                        <a:effectLst/>
                        <a:latin typeface="Arial"/>
                        <a:ea typeface="+mn-ea"/>
                        <a:cs typeface="Arial"/>
                      </a:endParaRPr>
                    </a:p>
                  </a:txBody>
                  <a:tcPr marL="68580" marR="68580" marT="0" marB="0" anchor="ctr"/>
                </a:tc>
              </a:tr>
              <a:tr h="203252">
                <a:tc>
                  <a:txBody>
                    <a:bodyPr/>
                    <a:lstStyle/>
                    <a:p>
                      <a:pPr marL="0" algn="l" defTabSz="914400" rtl="0" eaLnBrk="1" latinLnBrk="0" hangingPunct="1">
                        <a:spcAft>
                          <a:spcPts val="0"/>
                        </a:spcAft>
                      </a:pPr>
                      <a:r>
                        <a:rPr lang="en-GB" sz="1400" kern="1200" dirty="0">
                          <a:solidFill>
                            <a:schemeClr val="tx1"/>
                          </a:solidFill>
                          <a:effectLst/>
                          <a:latin typeface="Arial"/>
                          <a:ea typeface="+mn-ea"/>
                          <a:cs typeface="Arial"/>
                        </a:rPr>
                        <a:t>Bpk/Eacc (mT/(MV/m))</a:t>
                      </a:r>
                      <a:endParaRPr lang="en-US" sz="1400" kern="1200" dirty="0">
                        <a:solidFill>
                          <a:schemeClr val="tx1"/>
                        </a:solidFill>
                        <a:effectLst/>
                        <a:latin typeface="Arial"/>
                        <a:ea typeface="+mn-ea"/>
                        <a:cs typeface="Arial"/>
                      </a:endParaRPr>
                    </a:p>
                  </a:txBody>
                  <a:tcPr marL="68580" marR="68580" marT="0" marB="0"/>
                </a:tc>
                <a:tc>
                  <a:txBody>
                    <a:bodyPr/>
                    <a:lstStyle/>
                    <a:p>
                      <a:pPr marL="0" algn="ctr" defTabSz="914400" rtl="0" eaLnBrk="1" latinLnBrk="0" hangingPunct="1">
                        <a:spcAft>
                          <a:spcPts val="0"/>
                        </a:spcAft>
                      </a:pPr>
                      <a:r>
                        <a:rPr lang="en-GB" sz="1400" kern="1200" dirty="0">
                          <a:solidFill>
                            <a:schemeClr val="tx1"/>
                          </a:solidFill>
                          <a:effectLst/>
                          <a:latin typeface="Arial"/>
                          <a:ea typeface="+mn-ea"/>
                          <a:cs typeface="Arial"/>
                        </a:rPr>
                        <a:t>4.79</a:t>
                      </a:r>
                      <a:endParaRPr lang="en-US" sz="1400" kern="1200" dirty="0">
                        <a:solidFill>
                          <a:schemeClr val="tx1"/>
                        </a:solidFill>
                        <a:effectLst/>
                        <a:latin typeface="Arial"/>
                        <a:ea typeface="+mn-ea"/>
                        <a:cs typeface="Arial"/>
                      </a:endParaRPr>
                    </a:p>
                  </a:txBody>
                  <a:tcPr marL="68580" marR="68580" marT="0" marB="0" anchor="ctr"/>
                </a:tc>
                <a:tc>
                  <a:txBody>
                    <a:bodyPr/>
                    <a:lstStyle/>
                    <a:p>
                      <a:pPr marL="0" algn="ctr" defTabSz="914400" rtl="0" eaLnBrk="1" latinLnBrk="0" hangingPunct="1">
                        <a:spcAft>
                          <a:spcPts val="0"/>
                        </a:spcAft>
                      </a:pPr>
                      <a:r>
                        <a:rPr lang="en-GB" sz="1400" kern="1200" dirty="0">
                          <a:solidFill>
                            <a:schemeClr val="tx1"/>
                          </a:solidFill>
                          <a:effectLst/>
                          <a:latin typeface="Arial"/>
                          <a:ea typeface="+mn-ea"/>
                          <a:cs typeface="Arial"/>
                        </a:rPr>
                        <a:t>4.3</a:t>
                      </a:r>
                      <a:endParaRPr lang="en-US" sz="1400" kern="1200" dirty="0">
                        <a:solidFill>
                          <a:schemeClr val="tx1"/>
                        </a:solidFill>
                        <a:effectLst/>
                        <a:latin typeface="Arial"/>
                        <a:ea typeface="+mn-ea"/>
                        <a:cs typeface="Arial"/>
                      </a:endParaRPr>
                    </a:p>
                  </a:txBody>
                  <a:tcPr marL="68580" marR="68580" marT="0" marB="0" anchor="ctr"/>
                </a:tc>
              </a:tr>
              <a:tr h="203252">
                <a:tc>
                  <a:txBody>
                    <a:bodyPr/>
                    <a:lstStyle/>
                    <a:p>
                      <a:pPr marL="0" algn="l" defTabSz="914400" rtl="0" eaLnBrk="1" latinLnBrk="0" hangingPunct="1">
                        <a:spcAft>
                          <a:spcPts val="0"/>
                        </a:spcAft>
                      </a:pPr>
                      <a:r>
                        <a:rPr lang="en-GB" sz="1400" kern="1200" dirty="0">
                          <a:solidFill>
                            <a:schemeClr val="tx1"/>
                          </a:solidFill>
                          <a:effectLst/>
                          <a:latin typeface="Arial"/>
                          <a:ea typeface="+mn-ea"/>
                          <a:cs typeface="Arial"/>
                        </a:rPr>
                        <a:t>Maximum. r/Q (W)</a:t>
                      </a:r>
                      <a:endParaRPr lang="en-US" sz="1400" kern="1200" dirty="0">
                        <a:solidFill>
                          <a:schemeClr val="tx1"/>
                        </a:solidFill>
                        <a:effectLst/>
                        <a:latin typeface="Arial"/>
                        <a:ea typeface="+mn-ea"/>
                        <a:cs typeface="Arial"/>
                      </a:endParaRPr>
                    </a:p>
                  </a:txBody>
                  <a:tcPr marL="68580" marR="68580" marT="0" marB="0"/>
                </a:tc>
                <a:tc>
                  <a:txBody>
                    <a:bodyPr/>
                    <a:lstStyle/>
                    <a:p>
                      <a:pPr marL="0" algn="ctr" defTabSz="914400" rtl="0" eaLnBrk="1" latinLnBrk="0" hangingPunct="1">
                        <a:spcAft>
                          <a:spcPts val="0"/>
                        </a:spcAft>
                      </a:pPr>
                      <a:r>
                        <a:rPr lang="en-GB" sz="1400" kern="1200" dirty="0">
                          <a:solidFill>
                            <a:schemeClr val="tx1"/>
                          </a:solidFill>
                          <a:effectLst/>
                          <a:latin typeface="Arial"/>
                          <a:ea typeface="+mn-ea"/>
                          <a:cs typeface="Arial"/>
                        </a:rPr>
                        <a:t>394</a:t>
                      </a:r>
                      <a:endParaRPr lang="en-US" sz="1400" kern="1200" dirty="0">
                        <a:solidFill>
                          <a:schemeClr val="tx1"/>
                        </a:solidFill>
                        <a:effectLst/>
                        <a:latin typeface="Arial"/>
                        <a:ea typeface="+mn-ea"/>
                        <a:cs typeface="Arial"/>
                      </a:endParaRPr>
                    </a:p>
                  </a:txBody>
                  <a:tcPr marL="68580" marR="68580" marT="0" marB="0" anchor="ctr"/>
                </a:tc>
                <a:tc>
                  <a:txBody>
                    <a:bodyPr/>
                    <a:lstStyle/>
                    <a:p>
                      <a:pPr marL="0" algn="ctr" defTabSz="914400" rtl="0" eaLnBrk="1" latinLnBrk="0" hangingPunct="1">
                        <a:spcAft>
                          <a:spcPts val="0"/>
                        </a:spcAft>
                      </a:pPr>
                      <a:r>
                        <a:rPr lang="en-GB" sz="1400" kern="1200" dirty="0">
                          <a:solidFill>
                            <a:schemeClr val="tx1"/>
                          </a:solidFill>
                          <a:effectLst/>
                          <a:latin typeface="Arial"/>
                          <a:ea typeface="+mn-ea"/>
                          <a:cs typeface="Arial"/>
                        </a:rPr>
                        <a:t>477</a:t>
                      </a:r>
                      <a:endParaRPr lang="en-US" sz="1400" kern="1200" dirty="0">
                        <a:solidFill>
                          <a:schemeClr val="tx1"/>
                        </a:solidFill>
                        <a:effectLst/>
                        <a:latin typeface="Arial"/>
                        <a:ea typeface="+mn-ea"/>
                        <a:cs typeface="Arial"/>
                      </a:endParaRPr>
                    </a:p>
                  </a:txBody>
                  <a:tcPr marL="68580" marR="68580" marT="0" marB="0" anchor="ctr"/>
                </a:tc>
              </a:tr>
              <a:tr h="203252">
                <a:tc>
                  <a:txBody>
                    <a:bodyPr/>
                    <a:lstStyle/>
                    <a:p>
                      <a:pPr marL="0" algn="l" defTabSz="914400" rtl="0" eaLnBrk="1" latinLnBrk="0" hangingPunct="1">
                        <a:spcAft>
                          <a:spcPts val="0"/>
                        </a:spcAft>
                      </a:pPr>
                      <a:r>
                        <a:rPr lang="en-GB" sz="1400" kern="1200" dirty="0">
                          <a:solidFill>
                            <a:schemeClr val="tx1"/>
                          </a:solidFill>
                          <a:effectLst/>
                          <a:latin typeface="Arial"/>
                          <a:ea typeface="+mn-ea"/>
                          <a:cs typeface="Arial"/>
                        </a:rPr>
                        <a:t>Optimum</a:t>
                      </a:r>
                      <a:r>
                        <a:rPr lang="en-GB" sz="1400" kern="1200" dirty="0">
                          <a:solidFill>
                            <a:schemeClr val="tx1"/>
                          </a:solidFill>
                          <a:effectLst/>
                          <a:latin typeface="+mn-lt"/>
                          <a:ea typeface="+mn-ea"/>
                          <a:cs typeface="+mn-cs"/>
                        </a:rPr>
                        <a:t> </a:t>
                      </a:r>
                      <a:r>
                        <a:rPr lang="en-GB" sz="1400" kern="1200" dirty="0">
                          <a:solidFill>
                            <a:schemeClr val="tx1"/>
                          </a:solidFill>
                          <a:effectLst/>
                          <a:latin typeface="Symbol" panose="05050102010706020507" pitchFamily="18" charset="2"/>
                          <a:ea typeface="+mn-ea"/>
                          <a:cs typeface="+mn-cs"/>
                        </a:rPr>
                        <a:t>b</a:t>
                      </a:r>
                      <a:endParaRPr lang="en-US" sz="1400" kern="1200" dirty="0">
                        <a:solidFill>
                          <a:schemeClr val="tx1"/>
                        </a:solidFill>
                        <a:effectLst/>
                        <a:latin typeface="Symbol" panose="05050102010706020507" pitchFamily="18" charset="2"/>
                        <a:ea typeface="+mn-ea"/>
                        <a:cs typeface="+mn-cs"/>
                      </a:endParaRPr>
                    </a:p>
                  </a:txBody>
                  <a:tcPr marL="68580" marR="68580" marT="0" marB="0"/>
                </a:tc>
                <a:tc>
                  <a:txBody>
                    <a:bodyPr/>
                    <a:lstStyle/>
                    <a:p>
                      <a:pPr marL="0" algn="ctr" defTabSz="914400" rtl="0" eaLnBrk="1" latinLnBrk="0" hangingPunct="1">
                        <a:spcAft>
                          <a:spcPts val="0"/>
                        </a:spcAft>
                      </a:pPr>
                      <a:r>
                        <a:rPr lang="en-GB" sz="1400" kern="1200" dirty="0">
                          <a:solidFill>
                            <a:schemeClr val="tx1"/>
                          </a:solidFill>
                          <a:effectLst/>
                          <a:latin typeface="Arial"/>
                          <a:ea typeface="+mn-ea"/>
                          <a:cs typeface="Arial"/>
                        </a:rPr>
                        <a:t>0.705</a:t>
                      </a:r>
                      <a:endParaRPr lang="en-US" sz="1400" kern="1200" dirty="0">
                        <a:solidFill>
                          <a:schemeClr val="tx1"/>
                        </a:solidFill>
                        <a:effectLst/>
                        <a:latin typeface="Arial"/>
                        <a:ea typeface="+mn-ea"/>
                        <a:cs typeface="Arial"/>
                      </a:endParaRPr>
                    </a:p>
                  </a:txBody>
                  <a:tcPr marL="68580" marR="68580" marT="0" marB="0" anchor="ctr"/>
                </a:tc>
                <a:tc>
                  <a:txBody>
                    <a:bodyPr/>
                    <a:lstStyle/>
                    <a:p>
                      <a:pPr marL="0" algn="ctr" defTabSz="914400" rtl="0" eaLnBrk="1" latinLnBrk="0" hangingPunct="1">
                        <a:spcAft>
                          <a:spcPts val="0"/>
                        </a:spcAft>
                      </a:pPr>
                      <a:r>
                        <a:rPr lang="en-GB" sz="1400" kern="1200" dirty="0">
                          <a:solidFill>
                            <a:schemeClr val="tx1"/>
                          </a:solidFill>
                          <a:effectLst/>
                          <a:latin typeface="Arial"/>
                          <a:ea typeface="+mn-ea"/>
                          <a:cs typeface="Arial"/>
                        </a:rPr>
                        <a:t>0.92</a:t>
                      </a:r>
                      <a:endParaRPr lang="en-US" sz="1400" kern="1200" dirty="0">
                        <a:solidFill>
                          <a:schemeClr val="tx1"/>
                        </a:solidFill>
                        <a:effectLst/>
                        <a:latin typeface="Arial"/>
                        <a:ea typeface="+mn-ea"/>
                        <a:cs typeface="Arial"/>
                      </a:endParaRPr>
                    </a:p>
                  </a:txBody>
                  <a:tcPr marL="68580" marR="68580" marT="0" marB="0" anchor="ctr"/>
                </a:tc>
              </a:tr>
              <a:tr h="203252">
                <a:tc>
                  <a:txBody>
                    <a:bodyPr/>
                    <a:lstStyle/>
                    <a:p>
                      <a:pPr marL="0" algn="l" defTabSz="914400" rtl="0" eaLnBrk="1" latinLnBrk="0" hangingPunct="1">
                        <a:spcAft>
                          <a:spcPts val="0"/>
                        </a:spcAft>
                      </a:pPr>
                      <a:r>
                        <a:rPr lang="en-GB" sz="1400" kern="1200" dirty="0">
                          <a:solidFill>
                            <a:schemeClr val="tx1"/>
                          </a:solidFill>
                          <a:effectLst/>
                          <a:latin typeface="Arial"/>
                          <a:ea typeface="+mn-ea"/>
                          <a:cs typeface="Arial"/>
                        </a:rPr>
                        <a:t>G (</a:t>
                      </a:r>
                      <a:r>
                        <a:rPr lang="en-GB" sz="1400" kern="1200" dirty="0">
                          <a:solidFill>
                            <a:schemeClr val="tx1"/>
                          </a:solidFill>
                          <a:effectLst/>
                          <a:latin typeface="Symbol" panose="05050102010706020507" pitchFamily="18" charset="2"/>
                          <a:ea typeface="+mn-ea"/>
                          <a:cs typeface="+mn-cs"/>
                        </a:rPr>
                        <a:t>W</a:t>
                      </a:r>
                      <a:r>
                        <a:rPr lang="en-GB" sz="1400" kern="1200" dirty="0">
                          <a:solidFill>
                            <a:schemeClr val="tx1"/>
                          </a:solidFill>
                          <a:effectLst/>
                          <a:latin typeface="Arial"/>
                          <a:ea typeface="+mn-ea"/>
                          <a:cs typeface="Arial"/>
                        </a:rPr>
                        <a:t>)</a:t>
                      </a:r>
                      <a:endParaRPr lang="en-US" sz="1400" kern="1200" dirty="0">
                        <a:solidFill>
                          <a:schemeClr val="tx1"/>
                        </a:solidFill>
                        <a:effectLst/>
                        <a:latin typeface="Arial"/>
                        <a:ea typeface="+mn-ea"/>
                        <a:cs typeface="Arial"/>
                      </a:endParaRPr>
                    </a:p>
                  </a:txBody>
                  <a:tcPr marL="68580" marR="68580" marT="0" marB="0"/>
                </a:tc>
                <a:tc>
                  <a:txBody>
                    <a:bodyPr/>
                    <a:lstStyle/>
                    <a:p>
                      <a:pPr marL="0" algn="ctr" defTabSz="914400" rtl="0" eaLnBrk="1" latinLnBrk="0" hangingPunct="1">
                        <a:spcAft>
                          <a:spcPts val="0"/>
                        </a:spcAft>
                      </a:pPr>
                      <a:r>
                        <a:rPr lang="en-GB" sz="1400" kern="1200" dirty="0">
                          <a:solidFill>
                            <a:schemeClr val="tx1"/>
                          </a:solidFill>
                          <a:effectLst/>
                          <a:latin typeface="Arial"/>
                          <a:ea typeface="+mn-ea"/>
                          <a:cs typeface="Arial"/>
                        </a:rPr>
                        <a:t>196.63</a:t>
                      </a:r>
                      <a:endParaRPr lang="en-US" sz="1400" kern="1200" dirty="0">
                        <a:solidFill>
                          <a:schemeClr val="tx1"/>
                        </a:solidFill>
                        <a:effectLst/>
                        <a:latin typeface="Arial"/>
                        <a:ea typeface="+mn-ea"/>
                        <a:cs typeface="Arial"/>
                      </a:endParaRPr>
                    </a:p>
                  </a:txBody>
                  <a:tcPr marL="68580" marR="68580" marT="0" marB="0" anchor="ctr"/>
                </a:tc>
                <a:tc>
                  <a:txBody>
                    <a:bodyPr/>
                    <a:lstStyle/>
                    <a:p>
                      <a:pPr marL="0" algn="ctr" defTabSz="914400" rtl="0" eaLnBrk="1" latinLnBrk="0" hangingPunct="1">
                        <a:spcAft>
                          <a:spcPts val="0"/>
                        </a:spcAft>
                      </a:pPr>
                      <a:r>
                        <a:rPr lang="en-GB" sz="1400" kern="1200" dirty="0">
                          <a:solidFill>
                            <a:schemeClr val="tx1"/>
                          </a:solidFill>
                          <a:effectLst/>
                          <a:latin typeface="Arial"/>
                          <a:ea typeface="+mn-ea"/>
                          <a:cs typeface="Arial"/>
                        </a:rPr>
                        <a:t>241</a:t>
                      </a:r>
                      <a:endParaRPr lang="en-US" sz="1400" kern="1200" dirty="0">
                        <a:solidFill>
                          <a:schemeClr val="tx1"/>
                        </a:solidFill>
                        <a:effectLst/>
                        <a:latin typeface="Arial"/>
                        <a:ea typeface="+mn-ea"/>
                        <a:cs typeface="Arial"/>
                      </a:endParaRPr>
                    </a:p>
                  </a:txBody>
                  <a:tcPr marL="68580" marR="68580" marT="0" marB="0" anchor="ctr"/>
                </a:tc>
              </a:tr>
              <a:tr h="203252">
                <a:tc>
                  <a:txBody>
                    <a:bodyPr/>
                    <a:lstStyle/>
                    <a:p>
                      <a:pPr marL="0" algn="l" defTabSz="914400" rtl="0" eaLnBrk="1" latinLnBrk="0" hangingPunct="1">
                        <a:spcAft>
                          <a:spcPts val="0"/>
                        </a:spcAft>
                      </a:pPr>
                      <a:r>
                        <a:rPr lang="en-US" sz="1400" kern="1200" dirty="0" smtClean="0">
                          <a:solidFill>
                            <a:schemeClr val="tx1"/>
                          </a:solidFill>
                          <a:effectLst/>
                          <a:latin typeface="Arial"/>
                          <a:ea typeface="+mn-ea"/>
                          <a:cs typeface="Arial"/>
                        </a:rPr>
                        <a:t>RF peak power</a:t>
                      </a:r>
                      <a:r>
                        <a:rPr lang="en-US" sz="1400" kern="1200" baseline="0" dirty="0" smtClean="0">
                          <a:solidFill>
                            <a:schemeClr val="tx1"/>
                          </a:solidFill>
                          <a:effectLst/>
                          <a:latin typeface="Arial"/>
                          <a:ea typeface="+mn-ea"/>
                          <a:cs typeface="Arial"/>
                        </a:rPr>
                        <a:t> (kW)</a:t>
                      </a:r>
                      <a:endParaRPr lang="en-US" sz="1400" kern="1200" dirty="0">
                        <a:solidFill>
                          <a:schemeClr val="tx1"/>
                        </a:solidFill>
                        <a:effectLst/>
                        <a:latin typeface="Arial"/>
                        <a:ea typeface="+mn-ea"/>
                        <a:cs typeface="Arial"/>
                      </a:endParaRPr>
                    </a:p>
                  </a:txBody>
                  <a:tcPr marL="68580" marR="68580" marT="0" marB="0"/>
                </a:tc>
                <a:tc gridSpan="2">
                  <a:txBody>
                    <a:bodyPr/>
                    <a:lstStyle/>
                    <a:p>
                      <a:pPr marL="0" algn="ctr" defTabSz="914400" rtl="0" eaLnBrk="1" latinLnBrk="0" hangingPunct="1">
                        <a:spcAft>
                          <a:spcPts val="0"/>
                        </a:spcAft>
                      </a:pPr>
                      <a:r>
                        <a:rPr lang="en-US" sz="1400" kern="1200" dirty="0" smtClean="0">
                          <a:solidFill>
                            <a:schemeClr val="tx1"/>
                          </a:solidFill>
                          <a:effectLst/>
                          <a:latin typeface="Arial"/>
                          <a:ea typeface="+mn-ea"/>
                          <a:cs typeface="Arial"/>
                        </a:rPr>
                        <a:t>1100</a:t>
                      </a:r>
                      <a:endParaRPr lang="en-US" sz="1400" kern="1200" dirty="0">
                        <a:solidFill>
                          <a:schemeClr val="tx1"/>
                        </a:solidFill>
                        <a:effectLst/>
                        <a:latin typeface="Arial"/>
                        <a:ea typeface="+mn-ea"/>
                        <a:cs typeface="Arial"/>
                      </a:endParaRPr>
                    </a:p>
                  </a:txBody>
                  <a:tcPr marL="68580" marR="68580" marT="0" marB="0" anchor="ctr"/>
                </a:tc>
                <a:tc hMerge="1">
                  <a:txBody>
                    <a:bodyPr/>
                    <a:lstStyle/>
                    <a:p>
                      <a:endParaRPr lang="en-US"/>
                    </a:p>
                  </a:txBody>
                  <a:tcPr/>
                </a:tc>
              </a:tr>
            </a:tbl>
          </a:graphicData>
        </a:graphic>
      </p:graphicFrame>
      <p:sp>
        <p:nvSpPr>
          <p:cNvPr id="6" name="Rectangle 5"/>
          <p:cNvSpPr/>
          <p:nvPr/>
        </p:nvSpPr>
        <p:spPr>
          <a:xfrm>
            <a:off x="5566450" y="1809690"/>
            <a:ext cx="2051898" cy="400101"/>
          </a:xfrm>
          <a:prstGeom prst="rect">
            <a:avLst/>
          </a:prstGeom>
        </p:spPr>
        <p:txBody>
          <a:bodyPr wrap="none" lIns="91432" tIns="45716" rIns="91432" bIns="45716">
            <a:spAutoFit/>
          </a:bodyPr>
          <a:lstStyle/>
          <a:p>
            <a:r>
              <a:rPr lang="fr-FR" sz="2000" dirty="0" err="1">
                <a:solidFill>
                  <a:srgbClr val="3366FF"/>
                </a:solidFill>
                <a:latin typeface="Arial"/>
                <a:ea typeface="Lucida Grande" charset="0"/>
                <a:cs typeface="Arial"/>
              </a:rPr>
              <a:t>Elliptical</a:t>
            </a:r>
            <a:r>
              <a:rPr lang="fr-FR" sz="2000" dirty="0">
                <a:solidFill>
                  <a:srgbClr val="3366FF"/>
                </a:solidFill>
                <a:latin typeface="Arial"/>
                <a:ea typeface="Lucida Grande" charset="0"/>
                <a:cs typeface="Arial"/>
              </a:rPr>
              <a:t> </a:t>
            </a:r>
            <a:r>
              <a:rPr lang="fr-FR" sz="2000" dirty="0" err="1">
                <a:solidFill>
                  <a:srgbClr val="3366FF"/>
                </a:solidFill>
                <a:latin typeface="Arial"/>
                <a:ea typeface="Lucida Grande" charset="0"/>
                <a:cs typeface="Arial"/>
              </a:rPr>
              <a:t>cavities</a:t>
            </a:r>
            <a:r>
              <a:rPr lang="fr-FR" sz="2000" dirty="0">
                <a:solidFill>
                  <a:srgbClr val="3366FF"/>
                </a:solidFill>
                <a:latin typeface="Arial"/>
                <a:ea typeface="Lucida Grande" charset="0"/>
                <a:cs typeface="Arial"/>
              </a:rPr>
              <a:t> </a:t>
            </a:r>
            <a:endParaRPr lang="fr-FR" sz="2000" dirty="0">
              <a:solidFill>
                <a:srgbClr val="3366FF"/>
              </a:solidFill>
              <a:latin typeface="Arial"/>
              <a:cs typeface="Arial"/>
            </a:endParaRPr>
          </a:p>
        </p:txBody>
      </p:sp>
      <p:sp>
        <p:nvSpPr>
          <p:cNvPr id="7" name="Rectangle 6"/>
          <p:cNvSpPr/>
          <p:nvPr/>
        </p:nvSpPr>
        <p:spPr>
          <a:xfrm>
            <a:off x="838200" y="1809690"/>
            <a:ext cx="1838373" cy="400101"/>
          </a:xfrm>
          <a:prstGeom prst="rect">
            <a:avLst/>
          </a:prstGeom>
        </p:spPr>
        <p:txBody>
          <a:bodyPr wrap="none" lIns="91432" tIns="45716" rIns="91432" bIns="45716">
            <a:spAutoFit/>
          </a:bodyPr>
          <a:lstStyle/>
          <a:p>
            <a:r>
              <a:rPr lang="fr-FR" sz="2000" dirty="0" err="1" smtClean="0">
                <a:solidFill>
                  <a:srgbClr val="3366FF"/>
                </a:solidFill>
                <a:latin typeface="Arial"/>
                <a:ea typeface="Lucida Grande" charset="0"/>
                <a:cs typeface="Arial"/>
              </a:rPr>
              <a:t>Spoke</a:t>
            </a:r>
            <a:r>
              <a:rPr lang="fr-FR" sz="2000" dirty="0" smtClean="0">
                <a:solidFill>
                  <a:srgbClr val="3366FF"/>
                </a:solidFill>
                <a:latin typeface="Arial"/>
                <a:ea typeface="Lucida Grande" charset="0"/>
                <a:cs typeface="Arial"/>
              </a:rPr>
              <a:t> </a:t>
            </a:r>
            <a:r>
              <a:rPr lang="fr-FR" sz="2000" dirty="0" err="1" smtClean="0">
                <a:solidFill>
                  <a:srgbClr val="3366FF"/>
                </a:solidFill>
                <a:latin typeface="Arial"/>
                <a:ea typeface="Lucida Grande" charset="0"/>
                <a:cs typeface="Arial"/>
              </a:rPr>
              <a:t>cavities</a:t>
            </a:r>
            <a:endParaRPr lang="fr-FR" sz="2000" dirty="0">
              <a:solidFill>
                <a:srgbClr val="3366FF"/>
              </a:solidFill>
              <a:latin typeface="Arial"/>
              <a:cs typeface="Arial"/>
            </a:endParaRPr>
          </a:p>
        </p:txBody>
      </p:sp>
      <p:graphicFrame>
        <p:nvGraphicFramePr>
          <p:cNvPr id="8" name="Table 1"/>
          <p:cNvGraphicFramePr>
            <a:graphicFrameLocks noGrp="1"/>
          </p:cNvGraphicFramePr>
          <p:nvPr>
            <p:extLst>
              <p:ext uri="{D42A27DB-BD31-4B8C-83A1-F6EECF244321}">
                <p14:modId xmlns:p14="http://schemas.microsoft.com/office/powerpoint/2010/main" val="1149345190"/>
              </p:ext>
            </p:extLst>
          </p:nvPr>
        </p:nvGraphicFramePr>
        <p:xfrm>
          <a:off x="107504" y="2348880"/>
          <a:ext cx="3960440" cy="3384375"/>
        </p:xfrm>
        <a:graphic>
          <a:graphicData uri="http://schemas.openxmlformats.org/drawingml/2006/table">
            <a:tbl>
              <a:tblPr>
                <a:tableStyleId>{9D7B26C5-4107-4FEC-AEDC-1716B250A1EF}</a:tableStyleId>
              </a:tblPr>
              <a:tblGrid>
                <a:gridCol w="3024336"/>
                <a:gridCol w="936104"/>
              </a:tblGrid>
              <a:tr h="215119">
                <a:tc>
                  <a:txBody>
                    <a:bodyPr/>
                    <a:lstStyle/>
                    <a:p>
                      <a:pPr algn="just">
                        <a:spcAft>
                          <a:spcPts val="0"/>
                        </a:spcAft>
                      </a:pPr>
                      <a:r>
                        <a:rPr lang="en-GB" sz="1400" dirty="0">
                          <a:effectLst/>
                          <a:latin typeface="Arial"/>
                          <a:cs typeface="Arial"/>
                        </a:rPr>
                        <a:t> </a:t>
                      </a:r>
                      <a:r>
                        <a:rPr lang="en-GB" sz="1400" dirty="0" smtClean="0">
                          <a:effectLst/>
                          <a:latin typeface="Arial"/>
                          <a:cs typeface="Arial"/>
                        </a:rPr>
                        <a:t>Frequency</a:t>
                      </a:r>
                      <a:r>
                        <a:rPr lang="en-GB" sz="1400" baseline="0" dirty="0" smtClean="0">
                          <a:effectLst/>
                          <a:latin typeface="Arial"/>
                          <a:cs typeface="Arial"/>
                        </a:rPr>
                        <a:t> (MHz)</a:t>
                      </a:r>
                      <a:endParaRPr lang="en-US" sz="1400" dirty="0">
                        <a:effectLst/>
                        <a:latin typeface="Arial"/>
                        <a:ea typeface="Times New Roman"/>
                        <a:cs typeface="Arial"/>
                      </a:endParaRPr>
                    </a:p>
                  </a:txBody>
                  <a:tcPr marL="68580" marR="68580" marT="0" marB="0"/>
                </a:tc>
                <a:tc>
                  <a:txBody>
                    <a:bodyPr/>
                    <a:lstStyle/>
                    <a:p>
                      <a:pPr algn="ctr">
                        <a:spcAft>
                          <a:spcPts val="0"/>
                        </a:spcAft>
                      </a:pPr>
                      <a:r>
                        <a:rPr lang="en-US" sz="1400" dirty="0" smtClean="0">
                          <a:effectLst/>
                          <a:latin typeface="Arial"/>
                          <a:ea typeface="Times New Roman"/>
                          <a:cs typeface="Arial"/>
                        </a:rPr>
                        <a:t>352,2</a:t>
                      </a:r>
                      <a:endParaRPr lang="en-US" sz="1400" dirty="0">
                        <a:effectLst/>
                        <a:latin typeface="Arial"/>
                        <a:ea typeface="Times New Roman"/>
                        <a:cs typeface="Arial"/>
                      </a:endParaRPr>
                    </a:p>
                  </a:txBody>
                  <a:tcPr marL="68580" marR="68580" marT="0" marB="0"/>
                </a:tc>
              </a:tr>
              <a:tr h="215119">
                <a:tc>
                  <a:txBody>
                    <a:bodyPr/>
                    <a:lstStyle/>
                    <a:p>
                      <a:pPr algn="just">
                        <a:spcAft>
                          <a:spcPts val="0"/>
                        </a:spcAft>
                      </a:pPr>
                      <a:r>
                        <a:rPr lang="en-GB" sz="1400" dirty="0" smtClean="0">
                          <a:effectLst/>
                          <a:latin typeface="Arial"/>
                          <a:cs typeface="Arial"/>
                        </a:rPr>
                        <a:t>Optimum beta</a:t>
                      </a:r>
                      <a:endParaRPr lang="en-US" sz="1400" dirty="0">
                        <a:effectLst/>
                        <a:latin typeface="Arial"/>
                        <a:ea typeface="Times New Roman"/>
                        <a:cs typeface="Arial"/>
                      </a:endParaRPr>
                    </a:p>
                  </a:txBody>
                  <a:tcPr marL="68580" marR="68580" marT="0" marB="0"/>
                </a:tc>
                <a:tc>
                  <a:txBody>
                    <a:bodyPr/>
                    <a:lstStyle/>
                    <a:p>
                      <a:pPr algn="ctr">
                        <a:spcAft>
                          <a:spcPts val="0"/>
                        </a:spcAft>
                      </a:pPr>
                      <a:r>
                        <a:rPr lang="en-US" sz="1400" dirty="0" smtClean="0">
                          <a:effectLst/>
                          <a:latin typeface="Arial"/>
                          <a:ea typeface="Times New Roman"/>
                          <a:cs typeface="Arial"/>
                        </a:rPr>
                        <a:t>0,50</a:t>
                      </a:r>
                      <a:endParaRPr lang="en-US" sz="1400" dirty="0">
                        <a:effectLst/>
                        <a:latin typeface="Arial"/>
                        <a:ea typeface="Times New Roman"/>
                        <a:cs typeface="Arial"/>
                      </a:endParaRPr>
                    </a:p>
                  </a:txBody>
                  <a:tcPr marL="68580" marR="68580" marT="0" marB="0"/>
                </a:tc>
              </a:tr>
              <a:tr h="216015">
                <a:tc>
                  <a:txBody>
                    <a:bodyPr/>
                    <a:lstStyle/>
                    <a:p>
                      <a:pPr algn="just">
                        <a:spcAft>
                          <a:spcPts val="0"/>
                        </a:spcAft>
                      </a:pPr>
                      <a:r>
                        <a:rPr lang="en-GB" sz="1400" dirty="0" smtClean="0">
                          <a:effectLst/>
                          <a:latin typeface="Arial"/>
                          <a:cs typeface="Arial"/>
                        </a:rPr>
                        <a:t>Operating temperature (K)</a:t>
                      </a:r>
                      <a:endParaRPr lang="en-US" sz="1400" dirty="0">
                        <a:effectLst/>
                        <a:latin typeface="Arial"/>
                        <a:ea typeface="Times New Roman"/>
                        <a:cs typeface="Arial"/>
                      </a:endParaRPr>
                    </a:p>
                  </a:txBody>
                  <a:tcPr marL="68580" marR="68580" marT="0" marB="0"/>
                </a:tc>
                <a:tc>
                  <a:txBody>
                    <a:bodyPr/>
                    <a:lstStyle/>
                    <a:p>
                      <a:pPr algn="ctr">
                        <a:spcAft>
                          <a:spcPts val="0"/>
                        </a:spcAft>
                      </a:pPr>
                      <a:r>
                        <a:rPr lang="en-GB" sz="1400" dirty="0" smtClean="0">
                          <a:effectLst/>
                          <a:latin typeface="Arial"/>
                          <a:cs typeface="Arial"/>
                        </a:rPr>
                        <a:t>2</a:t>
                      </a:r>
                      <a:endParaRPr lang="en-US" sz="1400" dirty="0">
                        <a:effectLst/>
                        <a:latin typeface="Arial"/>
                        <a:ea typeface="Times New Roman"/>
                        <a:cs typeface="Arial"/>
                      </a:endParaRPr>
                    </a:p>
                  </a:txBody>
                  <a:tcPr marL="68580" marR="68580" marT="0" marB="0"/>
                </a:tc>
              </a:tr>
              <a:tr h="362921">
                <a:tc>
                  <a:txBody>
                    <a:bodyPr/>
                    <a:lstStyle/>
                    <a:p>
                      <a:pPr algn="just">
                        <a:spcAft>
                          <a:spcPts val="0"/>
                        </a:spcAft>
                      </a:pPr>
                      <a:r>
                        <a:rPr lang="en-GB" sz="1400" dirty="0">
                          <a:effectLst/>
                          <a:latin typeface="Arial"/>
                          <a:cs typeface="Arial"/>
                        </a:rPr>
                        <a:t>Nominal Accelerating gradient </a:t>
                      </a:r>
                      <a:r>
                        <a:rPr lang="en-GB" sz="1100" dirty="0">
                          <a:effectLst/>
                          <a:latin typeface="Arial"/>
                          <a:cs typeface="Arial"/>
                        </a:rPr>
                        <a:t>(MV/m)</a:t>
                      </a:r>
                      <a:endParaRPr lang="en-US" sz="1100" dirty="0">
                        <a:effectLst/>
                        <a:latin typeface="Arial"/>
                        <a:ea typeface="Times New Roman"/>
                        <a:cs typeface="Arial"/>
                      </a:endParaRPr>
                    </a:p>
                  </a:txBody>
                  <a:tcPr marL="68580" marR="68580" marT="0" marB="0"/>
                </a:tc>
                <a:tc>
                  <a:txBody>
                    <a:bodyPr/>
                    <a:lstStyle/>
                    <a:p>
                      <a:pPr algn="ctr">
                        <a:spcAft>
                          <a:spcPts val="0"/>
                        </a:spcAft>
                      </a:pPr>
                      <a:r>
                        <a:rPr lang="en-GB" sz="1400" dirty="0" smtClean="0">
                          <a:effectLst/>
                          <a:latin typeface="Arial"/>
                          <a:cs typeface="Arial"/>
                        </a:rPr>
                        <a:t>9</a:t>
                      </a:r>
                      <a:endParaRPr lang="en-US" sz="1400" dirty="0">
                        <a:effectLst/>
                        <a:latin typeface="Arial"/>
                        <a:ea typeface="Times New Roman"/>
                        <a:cs typeface="Arial"/>
                      </a:endParaRPr>
                    </a:p>
                  </a:txBody>
                  <a:tcPr marL="68580" marR="68580" marT="0" marB="0"/>
                </a:tc>
              </a:tr>
              <a:tr h="224011">
                <a:tc>
                  <a:txBody>
                    <a:bodyPr/>
                    <a:lstStyle/>
                    <a:p>
                      <a:pPr algn="just">
                        <a:spcAft>
                          <a:spcPts val="0"/>
                        </a:spcAft>
                      </a:pPr>
                      <a:r>
                        <a:rPr lang="en-US" sz="1400" dirty="0" err="1" smtClean="0">
                          <a:effectLst/>
                          <a:latin typeface="Arial"/>
                          <a:ea typeface="Times New Roman"/>
                          <a:cs typeface="Arial"/>
                        </a:rPr>
                        <a:t>Lacc</a:t>
                      </a:r>
                      <a:r>
                        <a:rPr lang="en-US" sz="1400" dirty="0" smtClean="0">
                          <a:effectLst/>
                          <a:latin typeface="Arial"/>
                          <a:ea typeface="Times New Roman"/>
                          <a:cs typeface="Arial"/>
                        </a:rPr>
                        <a:t> (</a:t>
                      </a:r>
                      <a:r>
                        <a:rPr lang="en-US" sz="1400" dirty="0" err="1" smtClean="0">
                          <a:effectLst/>
                          <a:latin typeface="Symbol" panose="05050102010706020507" pitchFamily="18" charset="2"/>
                          <a:ea typeface="Times New Roman"/>
                          <a:cs typeface="Times New Roman"/>
                        </a:rPr>
                        <a:t>b</a:t>
                      </a:r>
                      <a:r>
                        <a:rPr lang="en-US" sz="1400" dirty="0" err="1" smtClean="0">
                          <a:effectLst/>
                          <a:latin typeface="Arial"/>
                          <a:ea typeface="Times New Roman"/>
                          <a:cs typeface="Arial"/>
                        </a:rPr>
                        <a:t>opt.x</a:t>
                      </a:r>
                      <a:r>
                        <a:rPr lang="en-US" sz="1400" dirty="0" smtClean="0">
                          <a:effectLst/>
                          <a:latin typeface="Arial"/>
                          <a:ea typeface="Times New Roman"/>
                          <a:cs typeface="Arial"/>
                        </a:rPr>
                        <a:t> </a:t>
                      </a:r>
                      <a:r>
                        <a:rPr lang="en-US" sz="1400" dirty="0" err="1" smtClean="0">
                          <a:effectLst/>
                          <a:latin typeface="Arial"/>
                          <a:ea typeface="Times New Roman"/>
                          <a:cs typeface="Arial"/>
                        </a:rPr>
                        <a:t>nb</a:t>
                      </a:r>
                      <a:r>
                        <a:rPr lang="en-US" sz="1400" dirty="0" smtClean="0">
                          <a:effectLst/>
                          <a:latin typeface="Arial"/>
                          <a:ea typeface="Times New Roman"/>
                          <a:cs typeface="Arial"/>
                        </a:rPr>
                        <a:t> gaps x </a:t>
                      </a:r>
                      <a:r>
                        <a:rPr lang="en-US" sz="1400" dirty="0" smtClean="0">
                          <a:effectLst/>
                          <a:latin typeface="Symbol" panose="05050102010706020507" pitchFamily="18" charset="2"/>
                          <a:ea typeface="Times New Roman"/>
                          <a:cs typeface="Times New Roman"/>
                        </a:rPr>
                        <a:t>l</a:t>
                      </a:r>
                      <a:r>
                        <a:rPr lang="en-US" sz="1400" dirty="0" smtClean="0">
                          <a:effectLst/>
                          <a:latin typeface="Times"/>
                          <a:ea typeface="Times New Roman"/>
                          <a:cs typeface="Times New Roman"/>
                        </a:rPr>
                        <a:t>/2) (m)</a:t>
                      </a:r>
                      <a:endParaRPr lang="en-US" sz="1400" dirty="0">
                        <a:effectLst/>
                        <a:latin typeface="Times"/>
                        <a:ea typeface="Times New Roman"/>
                        <a:cs typeface="Times New Roman"/>
                      </a:endParaRPr>
                    </a:p>
                  </a:txBody>
                  <a:tcPr marL="68580" marR="68580" marT="0" marB="0"/>
                </a:tc>
                <a:tc>
                  <a:txBody>
                    <a:bodyPr/>
                    <a:lstStyle/>
                    <a:p>
                      <a:pPr algn="ctr">
                        <a:spcAft>
                          <a:spcPts val="0"/>
                        </a:spcAft>
                      </a:pPr>
                      <a:r>
                        <a:rPr lang="en-US" sz="1400" dirty="0" smtClean="0">
                          <a:effectLst/>
                          <a:latin typeface="Arial"/>
                          <a:ea typeface="Times New Roman"/>
                          <a:cs typeface="Arial"/>
                        </a:rPr>
                        <a:t>0,639</a:t>
                      </a:r>
                      <a:endParaRPr lang="en-US" sz="1400" dirty="0">
                        <a:effectLst/>
                        <a:latin typeface="Arial"/>
                        <a:ea typeface="Times New Roman"/>
                        <a:cs typeface="Arial"/>
                      </a:endParaRPr>
                    </a:p>
                  </a:txBody>
                  <a:tcPr marL="68580" marR="68580" marT="0" marB="0"/>
                </a:tc>
              </a:tr>
              <a:tr h="215119">
                <a:tc>
                  <a:txBody>
                    <a:bodyPr/>
                    <a:lstStyle/>
                    <a:p>
                      <a:pPr algn="just">
                        <a:spcAft>
                          <a:spcPts val="0"/>
                        </a:spcAft>
                      </a:pPr>
                      <a:r>
                        <a:rPr lang="en-US" sz="1400" dirty="0" smtClean="0">
                          <a:effectLst/>
                          <a:latin typeface="Arial"/>
                          <a:ea typeface="Times New Roman"/>
                          <a:cs typeface="Arial"/>
                        </a:rPr>
                        <a:t>Bpk (mT)</a:t>
                      </a:r>
                      <a:endParaRPr lang="en-US" sz="1400" dirty="0">
                        <a:effectLst/>
                        <a:latin typeface="Arial"/>
                        <a:ea typeface="Times New Roman"/>
                        <a:cs typeface="Arial"/>
                      </a:endParaRPr>
                    </a:p>
                  </a:txBody>
                  <a:tcPr marL="68580" marR="68580" marT="0" marB="0"/>
                </a:tc>
                <a:tc>
                  <a:txBody>
                    <a:bodyPr/>
                    <a:lstStyle/>
                    <a:p>
                      <a:pPr algn="ctr">
                        <a:spcAft>
                          <a:spcPts val="0"/>
                        </a:spcAft>
                      </a:pPr>
                      <a:r>
                        <a:rPr lang="en-US" sz="1400" dirty="0" smtClean="0">
                          <a:effectLst/>
                          <a:latin typeface="Arial"/>
                          <a:ea typeface="Times New Roman"/>
                          <a:cs typeface="Arial"/>
                        </a:rPr>
                        <a:t>79 (max)</a:t>
                      </a:r>
                      <a:endParaRPr lang="en-US" sz="1400" dirty="0">
                        <a:effectLst/>
                        <a:latin typeface="Arial"/>
                        <a:ea typeface="Times New Roman"/>
                        <a:cs typeface="Arial"/>
                      </a:endParaRPr>
                    </a:p>
                  </a:txBody>
                  <a:tcPr marL="68580" marR="68580" marT="0" marB="0"/>
                </a:tc>
              </a:tr>
              <a:tr h="215119">
                <a:tc>
                  <a:txBody>
                    <a:bodyPr/>
                    <a:lstStyle/>
                    <a:p>
                      <a:pPr algn="just">
                        <a:spcAft>
                          <a:spcPts val="0"/>
                        </a:spcAft>
                      </a:pPr>
                      <a:r>
                        <a:rPr lang="en-US" sz="1400" dirty="0" smtClean="0">
                          <a:effectLst/>
                          <a:latin typeface="Arial"/>
                          <a:ea typeface="Times New Roman"/>
                          <a:cs typeface="Arial"/>
                        </a:rPr>
                        <a:t>Epk (MV/m)</a:t>
                      </a:r>
                      <a:endParaRPr lang="en-US" sz="1400" dirty="0">
                        <a:effectLst/>
                        <a:latin typeface="Arial"/>
                        <a:ea typeface="Times New Roman"/>
                        <a:cs typeface="Arial"/>
                      </a:endParaRPr>
                    </a:p>
                  </a:txBody>
                  <a:tcPr marL="68580" marR="68580" marT="0" marB="0"/>
                </a:tc>
                <a:tc>
                  <a:txBody>
                    <a:bodyPr/>
                    <a:lstStyle/>
                    <a:p>
                      <a:pPr algn="ctr">
                        <a:spcAft>
                          <a:spcPts val="0"/>
                        </a:spcAft>
                      </a:pPr>
                      <a:r>
                        <a:rPr lang="en-US" sz="1400" dirty="0" smtClean="0">
                          <a:effectLst/>
                          <a:latin typeface="Arial"/>
                          <a:ea typeface="Times New Roman"/>
                          <a:cs typeface="Arial"/>
                        </a:rPr>
                        <a:t>39 (max)</a:t>
                      </a:r>
                      <a:endParaRPr lang="en-US" sz="1400" dirty="0">
                        <a:effectLst/>
                        <a:latin typeface="Arial"/>
                        <a:ea typeface="Times New Roman"/>
                        <a:cs typeface="Arial"/>
                      </a:endParaRPr>
                    </a:p>
                  </a:txBody>
                  <a:tcPr marL="68580" marR="68580" marT="0" marB="0"/>
                </a:tc>
              </a:tr>
              <a:tr h="215119">
                <a:tc>
                  <a:txBody>
                    <a:bodyPr/>
                    <a:lstStyle/>
                    <a:p>
                      <a:pPr algn="just">
                        <a:spcAft>
                          <a:spcPts val="0"/>
                        </a:spcAft>
                      </a:pPr>
                      <a:r>
                        <a:rPr lang="en-US" sz="1400" dirty="0" smtClean="0">
                          <a:effectLst/>
                          <a:latin typeface="Arial"/>
                          <a:ea typeface="Times New Roman"/>
                          <a:cs typeface="Arial"/>
                        </a:rPr>
                        <a:t>Bpk/Eacc (mT/MV/m)</a:t>
                      </a:r>
                      <a:endParaRPr lang="en-US" sz="1400" dirty="0">
                        <a:effectLst/>
                        <a:latin typeface="Arial"/>
                        <a:ea typeface="Times New Roman"/>
                        <a:cs typeface="Arial"/>
                      </a:endParaRPr>
                    </a:p>
                  </a:txBody>
                  <a:tcPr marL="68580" marR="68580" marT="0" marB="0"/>
                </a:tc>
                <a:tc>
                  <a:txBody>
                    <a:bodyPr/>
                    <a:lstStyle/>
                    <a:p>
                      <a:pPr algn="ctr">
                        <a:spcAft>
                          <a:spcPts val="0"/>
                        </a:spcAft>
                      </a:pPr>
                      <a:r>
                        <a:rPr lang="en-US" sz="1400" dirty="0" smtClean="0">
                          <a:effectLst/>
                          <a:latin typeface="Arial"/>
                          <a:ea typeface="Times New Roman"/>
                          <a:cs typeface="Arial"/>
                        </a:rPr>
                        <a:t>&lt;8,75</a:t>
                      </a:r>
                      <a:endParaRPr lang="en-US" sz="1400" dirty="0">
                        <a:effectLst/>
                        <a:latin typeface="Arial"/>
                        <a:ea typeface="Times New Roman"/>
                        <a:cs typeface="Arial"/>
                      </a:endParaRPr>
                    </a:p>
                  </a:txBody>
                  <a:tcPr marL="68580" marR="68580" marT="0" marB="0"/>
                </a:tc>
              </a:tr>
              <a:tr h="215119">
                <a:tc>
                  <a:txBody>
                    <a:bodyPr/>
                    <a:lstStyle/>
                    <a:p>
                      <a:pPr algn="just">
                        <a:spcAft>
                          <a:spcPts val="0"/>
                        </a:spcAft>
                      </a:pPr>
                      <a:r>
                        <a:rPr lang="en-US" sz="1400" dirty="0" smtClean="0">
                          <a:effectLst/>
                          <a:latin typeface="Arial"/>
                          <a:ea typeface="Times New Roman"/>
                          <a:cs typeface="Arial"/>
                        </a:rPr>
                        <a:t>Epk/Eacc</a:t>
                      </a:r>
                      <a:endParaRPr lang="en-US" sz="1400" dirty="0">
                        <a:effectLst/>
                        <a:latin typeface="Arial"/>
                        <a:ea typeface="Times New Roman"/>
                        <a:cs typeface="Arial"/>
                      </a:endParaRPr>
                    </a:p>
                  </a:txBody>
                  <a:tcPr marL="68580" marR="68580" marT="0" marB="0"/>
                </a:tc>
                <a:tc>
                  <a:txBody>
                    <a:bodyPr/>
                    <a:lstStyle/>
                    <a:p>
                      <a:pPr algn="ctr">
                        <a:spcAft>
                          <a:spcPts val="0"/>
                        </a:spcAft>
                      </a:pPr>
                      <a:r>
                        <a:rPr lang="en-US" sz="1400" dirty="0" smtClean="0">
                          <a:effectLst/>
                          <a:latin typeface="Arial"/>
                          <a:ea typeface="Times New Roman"/>
                          <a:cs typeface="Arial"/>
                        </a:rPr>
                        <a:t>&lt;4,38</a:t>
                      </a:r>
                      <a:endParaRPr lang="en-US" sz="1400" dirty="0">
                        <a:effectLst/>
                        <a:latin typeface="Arial"/>
                        <a:ea typeface="Times New Roman"/>
                        <a:cs typeface="Arial"/>
                      </a:endParaRPr>
                    </a:p>
                  </a:txBody>
                  <a:tcPr marL="68580" marR="68580" marT="0" marB="0"/>
                </a:tc>
              </a:tr>
              <a:tr h="215119">
                <a:tc>
                  <a:txBody>
                    <a:bodyPr/>
                    <a:lstStyle/>
                    <a:p>
                      <a:pPr algn="just">
                        <a:spcAft>
                          <a:spcPts val="0"/>
                        </a:spcAft>
                      </a:pPr>
                      <a:r>
                        <a:rPr lang="en-GB" sz="1400" dirty="0" smtClean="0">
                          <a:effectLst/>
                          <a:latin typeface="Arial"/>
                          <a:cs typeface="Arial"/>
                        </a:rPr>
                        <a:t>Beam tube diameter (mm)</a:t>
                      </a:r>
                      <a:endParaRPr lang="en-US" sz="1400" dirty="0">
                        <a:effectLst/>
                        <a:latin typeface="Arial"/>
                        <a:ea typeface="Times New Roman"/>
                        <a:cs typeface="Arial"/>
                      </a:endParaRPr>
                    </a:p>
                  </a:txBody>
                  <a:tcPr marL="68580" marR="68580" marT="0" marB="0"/>
                </a:tc>
                <a:tc>
                  <a:txBody>
                    <a:bodyPr/>
                    <a:lstStyle/>
                    <a:p>
                      <a:pPr algn="ctr">
                        <a:spcAft>
                          <a:spcPts val="0"/>
                        </a:spcAft>
                      </a:pPr>
                      <a:r>
                        <a:rPr lang="en-US" sz="1400" dirty="0" smtClean="0">
                          <a:effectLst/>
                          <a:latin typeface="Arial"/>
                          <a:ea typeface="Times New Roman"/>
                          <a:cs typeface="Arial"/>
                        </a:rPr>
                        <a:t>50</a:t>
                      </a:r>
                      <a:endParaRPr lang="en-US" sz="1400" dirty="0">
                        <a:effectLst/>
                        <a:latin typeface="Arial"/>
                        <a:ea typeface="Times New Roman"/>
                        <a:cs typeface="Arial"/>
                      </a:endParaRPr>
                    </a:p>
                  </a:txBody>
                  <a:tcPr marL="68580" marR="68580" marT="0" marB="0"/>
                </a:tc>
              </a:tr>
              <a:tr h="215119">
                <a:tc>
                  <a:txBody>
                    <a:bodyPr/>
                    <a:lstStyle/>
                    <a:p>
                      <a:pPr algn="just">
                        <a:spcAft>
                          <a:spcPts val="0"/>
                        </a:spcAft>
                      </a:pPr>
                      <a:r>
                        <a:rPr lang="en-GB" sz="1400" dirty="0" smtClean="0">
                          <a:effectLst/>
                          <a:latin typeface="Arial"/>
                          <a:cs typeface="Arial"/>
                        </a:rPr>
                        <a:t>RF peak power (kW)</a:t>
                      </a:r>
                      <a:endParaRPr lang="en-US" sz="1400" dirty="0">
                        <a:effectLst/>
                        <a:latin typeface="Arial"/>
                        <a:ea typeface="Times New Roman"/>
                        <a:cs typeface="Arial"/>
                      </a:endParaRPr>
                    </a:p>
                  </a:txBody>
                  <a:tcPr marL="68580" marR="68580" marT="0" marB="0"/>
                </a:tc>
                <a:tc>
                  <a:txBody>
                    <a:bodyPr/>
                    <a:lstStyle/>
                    <a:p>
                      <a:pPr algn="ctr">
                        <a:spcAft>
                          <a:spcPts val="0"/>
                        </a:spcAft>
                      </a:pPr>
                      <a:r>
                        <a:rPr lang="en-US" sz="1400" dirty="0" smtClean="0">
                          <a:effectLst/>
                          <a:latin typeface="Arial"/>
                          <a:ea typeface="Times New Roman"/>
                          <a:cs typeface="Arial"/>
                        </a:rPr>
                        <a:t>335</a:t>
                      </a:r>
                      <a:endParaRPr lang="en-US" sz="1400" dirty="0">
                        <a:effectLst/>
                        <a:latin typeface="Arial"/>
                        <a:ea typeface="Times New Roman"/>
                        <a:cs typeface="Arial"/>
                      </a:endParaRPr>
                    </a:p>
                  </a:txBody>
                  <a:tcPr marL="68580" marR="68580" marT="0" marB="0"/>
                </a:tc>
              </a:tr>
              <a:tr h="215119">
                <a:tc>
                  <a:txBody>
                    <a:bodyPr/>
                    <a:lstStyle/>
                    <a:p>
                      <a:pPr algn="just">
                        <a:spcAft>
                          <a:spcPts val="0"/>
                        </a:spcAft>
                      </a:pPr>
                      <a:r>
                        <a:rPr lang="en-US" sz="1400" dirty="0" smtClean="0">
                          <a:effectLst/>
                          <a:latin typeface="Arial"/>
                          <a:ea typeface="Times New Roman"/>
                          <a:cs typeface="Arial"/>
                        </a:rPr>
                        <a:t>G (</a:t>
                      </a:r>
                      <a:r>
                        <a:rPr lang="en-US" sz="1400" dirty="0" smtClean="0">
                          <a:effectLst/>
                          <a:latin typeface="Symbol" panose="05050102010706020507" pitchFamily="18" charset="2"/>
                          <a:ea typeface="Times New Roman"/>
                          <a:cs typeface="Times New Roman"/>
                        </a:rPr>
                        <a:t>W</a:t>
                      </a:r>
                      <a:r>
                        <a:rPr lang="en-US" sz="1400" dirty="0" smtClean="0">
                          <a:effectLst/>
                          <a:latin typeface="Arial"/>
                          <a:ea typeface="Times New Roman"/>
                          <a:cs typeface="Arial"/>
                        </a:rPr>
                        <a:t>)</a:t>
                      </a:r>
                      <a:endParaRPr lang="en-US" sz="1400" dirty="0">
                        <a:effectLst/>
                        <a:latin typeface="Arial"/>
                        <a:ea typeface="Times New Roman"/>
                        <a:cs typeface="Arial"/>
                      </a:endParaRPr>
                    </a:p>
                  </a:txBody>
                  <a:tcPr marL="68580" marR="68580" marT="0" marB="0"/>
                </a:tc>
                <a:tc>
                  <a:txBody>
                    <a:bodyPr/>
                    <a:lstStyle/>
                    <a:p>
                      <a:pPr algn="ctr">
                        <a:spcAft>
                          <a:spcPts val="0"/>
                        </a:spcAft>
                      </a:pPr>
                      <a:r>
                        <a:rPr lang="en-US" sz="1400" dirty="0" smtClean="0">
                          <a:effectLst/>
                          <a:latin typeface="Arial"/>
                          <a:ea typeface="Times New Roman"/>
                          <a:cs typeface="Arial"/>
                        </a:rPr>
                        <a:t>130</a:t>
                      </a:r>
                      <a:endParaRPr lang="en-US" sz="1400" dirty="0">
                        <a:effectLst/>
                        <a:latin typeface="Arial"/>
                        <a:ea typeface="Times New Roman"/>
                        <a:cs typeface="Arial"/>
                      </a:endParaRPr>
                    </a:p>
                  </a:txBody>
                  <a:tcPr marL="68580" marR="68580" marT="0" marB="0"/>
                </a:tc>
              </a:tr>
              <a:tr h="215119">
                <a:tc>
                  <a:txBody>
                    <a:bodyPr/>
                    <a:lstStyle/>
                    <a:p>
                      <a:pPr algn="just">
                        <a:spcAft>
                          <a:spcPts val="0"/>
                        </a:spcAft>
                      </a:pPr>
                      <a:r>
                        <a:rPr lang="en-US" sz="1400" dirty="0" smtClean="0">
                          <a:effectLst/>
                          <a:latin typeface="Arial"/>
                          <a:ea typeface="Times New Roman"/>
                          <a:cs typeface="Arial"/>
                        </a:rPr>
                        <a:t>Max R/Q (W)</a:t>
                      </a:r>
                      <a:endParaRPr lang="en-US" sz="1400" dirty="0">
                        <a:effectLst/>
                        <a:latin typeface="Arial"/>
                        <a:ea typeface="Times New Roman"/>
                        <a:cs typeface="Arial"/>
                      </a:endParaRPr>
                    </a:p>
                  </a:txBody>
                  <a:tcPr marL="68580" marR="68580" marT="0" marB="0"/>
                </a:tc>
                <a:tc>
                  <a:txBody>
                    <a:bodyPr/>
                    <a:lstStyle/>
                    <a:p>
                      <a:pPr algn="ctr">
                        <a:spcAft>
                          <a:spcPts val="0"/>
                        </a:spcAft>
                      </a:pPr>
                      <a:r>
                        <a:rPr lang="en-US" sz="1400" dirty="0" smtClean="0">
                          <a:effectLst/>
                          <a:latin typeface="Arial"/>
                          <a:ea typeface="Times New Roman"/>
                          <a:cs typeface="Arial"/>
                        </a:rPr>
                        <a:t>427</a:t>
                      </a:r>
                      <a:endParaRPr lang="en-US" sz="1400" dirty="0">
                        <a:effectLst/>
                        <a:latin typeface="Arial"/>
                        <a:ea typeface="Times New Roman"/>
                        <a:cs typeface="Arial"/>
                      </a:endParaRPr>
                    </a:p>
                  </a:txBody>
                  <a:tcPr marL="68580" marR="68580" marT="0" marB="0"/>
                </a:tc>
              </a:tr>
              <a:tr h="215119">
                <a:tc>
                  <a:txBody>
                    <a:bodyPr/>
                    <a:lstStyle/>
                    <a:p>
                      <a:pPr algn="just">
                        <a:spcAft>
                          <a:spcPts val="0"/>
                        </a:spcAft>
                      </a:pPr>
                      <a:r>
                        <a:rPr lang="en-US" sz="1400" dirty="0" smtClean="0">
                          <a:effectLst/>
                          <a:latin typeface="Arial"/>
                          <a:ea typeface="Times New Roman"/>
                          <a:cs typeface="Arial"/>
                        </a:rPr>
                        <a:t>Qext</a:t>
                      </a:r>
                      <a:endParaRPr lang="en-US" sz="1400" dirty="0">
                        <a:effectLst/>
                        <a:latin typeface="Arial"/>
                        <a:ea typeface="Times New Roman"/>
                        <a:cs typeface="Arial"/>
                      </a:endParaRPr>
                    </a:p>
                  </a:txBody>
                  <a:tcPr marL="68580" marR="68580" marT="0" marB="0"/>
                </a:tc>
                <a:tc>
                  <a:txBody>
                    <a:bodyPr/>
                    <a:lstStyle/>
                    <a:p>
                      <a:pPr algn="ctr">
                        <a:spcAft>
                          <a:spcPts val="0"/>
                        </a:spcAft>
                      </a:pPr>
                      <a:r>
                        <a:rPr lang="en-US" sz="1400" dirty="0" smtClean="0">
                          <a:effectLst/>
                          <a:latin typeface="Arial"/>
                          <a:ea typeface="Times New Roman"/>
                          <a:cs typeface="Arial"/>
                        </a:rPr>
                        <a:t>2,85 10</a:t>
                      </a:r>
                      <a:r>
                        <a:rPr lang="en-US" sz="1400" baseline="30000" dirty="0" smtClean="0">
                          <a:effectLst/>
                          <a:latin typeface="Arial"/>
                          <a:ea typeface="Times New Roman"/>
                          <a:cs typeface="Arial"/>
                        </a:rPr>
                        <a:t>5</a:t>
                      </a:r>
                      <a:endParaRPr lang="en-US" sz="1400" dirty="0">
                        <a:effectLst/>
                        <a:latin typeface="Arial"/>
                        <a:ea typeface="Times New Roman"/>
                        <a:cs typeface="Arial"/>
                      </a:endParaRPr>
                    </a:p>
                  </a:txBody>
                  <a:tcPr marL="68580" marR="68580" marT="0" marB="0"/>
                </a:tc>
              </a:tr>
              <a:tr h="215119">
                <a:tc>
                  <a:txBody>
                    <a:bodyPr/>
                    <a:lstStyle/>
                    <a:p>
                      <a:pPr algn="just">
                        <a:spcAft>
                          <a:spcPts val="0"/>
                        </a:spcAft>
                      </a:pPr>
                      <a:r>
                        <a:rPr lang="en-US" sz="1400" dirty="0" smtClean="0">
                          <a:effectLst/>
                          <a:latin typeface="Arial"/>
                          <a:ea typeface="Times New Roman"/>
                          <a:cs typeface="Arial"/>
                        </a:rPr>
                        <a:t>Q0 at nominal </a:t>
                      </a:r>
                      <a:r>
                        <a:rPr lang="en-US" sz="1400" dirty="0" err="1" smtClean="0">
                          <a:effectLst/>
                          <a:latin typeface="Arial"/>
                          <a:ea typeface="Times New Roman"/>
                          <a:cs typeface="Arial"/>
                        </a:rPr>
                        <a:t>gardient</a:t>
                      </a:r>
                      <a:endParaRPr lang="en-US" sz="1400" dirty="0">
                        <a:effectLst/>
                        <a:latin typeface="Arial"/>
                        <a:ea typeface="Times New Roman"/>
                        <a:cs typeface="Arial"/>
                      </a:endParaRPr>
                    </a:p>
                  </a:txBody>
                  <a:tcPr marL="68580" marR="68580" marT="0" marB="0"/>
                </a:tc>
                <a:tc>
                  <a:txBody>
                    <a:bodyPr/>
                    <a:lstStyle/>
                    <a:p>
                      <a:pPr algn="ctr">
                        <a:spcAft>
                          <a:spcPts val="0"/>
                        </a:spcAft>
                      </a:pPr>
                      <a:r>
                        <a:rPr lang="en-US" sz="1400" dirty="0" smtClean="0">
                          <a:effectLst/>
                          <a:latin typeface="Arial"/>
                          <a:ea typeface="Times New Roman"/>
                          <a:cs typeface="Arial"/>
                        </a:rPr>
                        <a:t>1,5 10</a:t>
                      </a:r>
                      <a:r>
                        <a:rPr lang="en-US" sz="1400" baseline="30000" dirty="0" smtClean="0">
                          <a:effectLst/>
                          <a:latin typeface="Arial"/>
                          <a:ea typeface="Times New Roman"/>
                          <a:cs typeface="Arial"/>
                        </a:rPr>
                        <a:t>9</a:t>
                      </a:r>
                      <a:endParaRPr lang="en-US" sz="1400" dirty="0">
                        <a:effectLst/>
                        <a:latin typeface="Arial"/>
                        <a:ea typeface="Times New Roman"/>
                        <a:cs typeface="Arial"/>
                      </a:endParaRPr>
                    </a:p>
                  </a:txBody>
                  <a:tcPr marL="68580" marR="68580" marT="0" marB="0"/>
                </a:tc>
              </a:tr>
            </a:tbl>
          </a:graphicData>
        </a:graphic>
      </p:graphicFrame>
    </p:spTree>
    <p:extLst>
      <p:ext uri="{BB962C8B-B14F-4D97-AF65-F5344CB8AC3E}">
        <p14:creationId xmlns:p14="http://schemas.microsoft.com/office/powerpoint/2010/main" val="41092277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22" descr="vue high et medium.jpg"/>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4499992" y="3068960"/>
            <a:ext cx="4320480" cy="2340385"/>
          </a:xfrm>
          <a:prstGeom prst="rect">
            <a:avLst/>
          </a:prstGeom>
        </p:spPr>
      </p:pic>
      <p:sp>
        <p:nvSpPr>
          <p:cNvPr id="2" name="Title 1"/>
          <p:cNvSpPr>
            <a:spLocks noGrp="1"/>
          </p:cNvSpPr>
          <p:nvPr>
            <p:ph type="title"/>
          </p:nvPr>
        </p:nvSpPr>
        <p:spPr>
          <a:xfrm>
            <a:off x="241176" y="341784"/>
            <a:ext cx="7139136" cy="1143000"/>
          </a:xfrm>
        </p:spPr>
        <p:txBody>
          <a:bodyPr/>
          <a:lstStyle/>
          <a:p>
            <a:r>
              <a:rPr lang="en-US" dirty="0" smtClean="0"/>
              <a:t>SRF Cavities Development</a:t>
            </a:r>
            <a:endParaRPr lang="en-US" dirty="0"/>
          </a:p>
        </p:txBody>
      </p:sp>
      <p:pic>
        <p:nvPicPr>
          <p:cNvPr id="5" name="Image 17" descr="vue4.bmp"/>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536" y="2708920"/>
            <a:ext cx="3289012" cy="2575123"/>
          </a:xfrm>
          <a:prstGeom prst="rect">
            <a:avLst/>
          </a:prstGeom>
        </p:spPr>
      </p:pic>
      <p:sp>
        <p:nvSpPr>
          <p:cNvPr id="7" name="TextBox 2"/>
          <p:cNvSpPr txBox="1"/>
          <p:nvPr/>
        </p:nvSpPr>
        <p:spPr>
          <a:xfrm>
            <a:off x="2483768" y="5589240"/>
            <a:ext cx="1280653" cy="369324"/>
          </a:xfrm>
          <a:prstGeom prst="rect">
            <a:avLst/>
          </a:prstGeom>
          <a:noFill/>
        </p:spPr>
        <p:txBody>
          <a:bodyPr wrap="none" lIns="91432" tIns="45716" rIns="91432" bIns="45716" rtlCol="0">
            <a:spAutoFit/>
          </a:bodyPr>
          <a:lstStyle/>
          <a:p>
            <a:r>
              <a:rPr lang="fr-FR" dirty="0" smtClean="0"/>
              <a:t>Ti He </a:t>
            </a:r>
            <a:r>
              <a:rPr lang="fr-FR" dirty="0" err="1" smtClean="0"/>
              <a:t>vessel</a:t>
            </a:r>
            <a:endParaRPr lang="en-US" dirty="0"/>
          </a:p>
        </p:txBody>
      </p:sp>
      <p:cxnSp>
        <p:nvCxnSpPr>
          <p:cNvPr id="9" name="Straight Arrow Connector 6"/>
          <p:cNvCxnSpPr/>
          <p:nvPr/>
        </p:nvCxnSpPr>
        <p:spPr>
          <a:xfrm>
            <a:off x="5796136" y="2852936"/>
            <a:ext cx="422279" cy="108012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7"/>
          <p:cNvCxnSpPr/>
          <p:nvPr/>
        </p:nvCxnSpPr>
        <p:spPr>
          <a:xfrm>
            <a:off x="7956376" y="2852936"/>
            <a:ext cx="216024" cy="93610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1"/>
          <p:cNvCxnSpPr/>
          <p:nvPr/>
        </p:nvCxnSpPr>
        <p:spPr>
          <a:xfrm flipV="1">
            <a:off x="3419872" y="5013176"/>
            <a:ext cx="2016224" cy="64807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3"/>
          <p:cNvSpPr txBox="1"/>
          <p:nvPr/>
        </p:nvSpPr>
        <p:spPr>
          <a:xfrm>
            <a:off x="7524328" y="2204864"/>
            <a:ext cx="1440159" cy="738656"/>
          </a:xfrm>
          <a:prstGeom prst="rect">
            <a:avLst/>
          </a:prstGeom>
          <a:noFill/>
        </p:spPr>
        <p:txBody>
          <a:bodyPr wrap="square" lIns="91432" tIns="45716" rIns="91432" bIns="45716" rtlCol="0">
            <a:spAutoFit/>
          </a:bodyPr>
          <a:lstStyle/>
          <a:p>
            <a:r>
              <a:rPr lang="fr-FR" sz="1400" dirty="0" err="1" smtClean="0"/>
              <a:t>Hydroformed</a:t>
            </a:r>
            <a:r>
              <a:rPr lang="fr-FR" sz="1400" dirty="0" smtClean="0"/>
              <a:t>    Ti </a:t>
            </a:r>
            <a:r>
              <a:rPr lang="fr-FR" sz="1400" dirty="0" err="1" smtClean="0"/>
              <a:t>bellows</a:t>
            </a:r>
            <a:r>
              <a:rPr lang="fr-FR" sz="1400" dirty="0" smtClean="0"/>
              <a:t> </a:t>
            </a:r>
          </a:p>
          <a:p>
            <a:r>
              <a:rPr lang="fr-FR" sz="1400" dirty="0" smtClean="0"/>
              <a:t>(+/- 3mm range)</a:t>
            </a:r>
          </a:p>
        </p:txBody>
      </p:sp>
      <p:sp>
        <p:nvSpPr>
          <p:cNvPr id="13" name="TextBox 19"/>
          <p:cNvSpPr txBox="1"/>
          <p:nvPr/>
        </p:nvSpPr>
        <p:spPr>
          <a:xfrm>
            <a:off x="2411760" y="5085184"/>
            <a:ext cx="2101671" cy="369332"/>
          </a:xfrm>
          <a:prstGeom prst="rect">
            <a:avLst/>
          </a:prstGeom>
          <a:noFill/>
        </p:spPr>
        <p:txBody>
          <a:bodyPr wrap="square" lIns="91432" tIns="45716" rIns="91432" bIns="45716" rtlCol="0">
            <a:spAutoFit/>
          </a:bodyPr>
          <a:lstStyle/>
          <a:p>
            <a:r>
              <a:rPr lang="fr-FR" dirty="0" smtClean="0"/>
              <a:t>Power coupler port</a:t>
            </a:r>
            <a:endParaRPr lang="en-US" dirty="0"/>
          </a:p>
        </p:txBody>
      </p:sp>
      <p:cxnSp>
        <p:nvCxnSpPr>
          <p:cNvPr id="14" name="Straight Arrow Connector 20"/>
          <p:cNvCxnSpPr/>
          <p:nvPr/>
        </p:nvCxnSpPr>
        <p:spPr>
          <a:xfrm flipV="1">
            <a:off x="5998721" y="3994030"/>
            <a:ext cx="685800" cy="121031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60"/>
          <p:cNvSpPr txBox="1"/>
          <p:nvPr/>
        </p:nvSpPr>
        <p:spPr>
          <a:xfrm>
            <a:off x="323528" y="1916832"/>
            <a:ext cx="3379489" cy="615545"/>
          </a:xfrm>
          <a:prstGeom prst="rect">
            <a:avLst/>
          </a:prstGeom>
          <a:noFill/>
        </p:spPr>
        <p:txBody>
          <a:bodyPr wrap="square" lIns="91432" tIns="45716" rIns="91432" bIns="45716" rtlCol="0">
            <a:spAutoFit/>
          </a:bodyPr>
          <a:lstStyle>
            <a:defPPr>
              <a:defRPr lang="en-US"/>
            </a:defPPr>
          </a:lstStyle>
          <a:p>
            <a:pPr algn="ctr"/>
            <a:r>
              <a:rPr lang="en-US" dirty="0"/>
              <a:t> </a:t>
            </a:r>
            <a:r>
              <a:rPr lang="en-US" dirty="0" smtClean="0">
                <a:sym typeface="Wingdings"/>
              </a:rPr>
              <a:t> </a:t>
            </a:r>
            <a:r>
              <a:rPr lang="en-US" sz="1600" dirty="0" smtClean="0">
                <a:latin typeface="Arial"/>
                <a:cs typeface="Arial"/>
              </a:rPr>
              <a:t>Stiffeners </a:t>
            </a:r>
            <a:r>
              <a:rPr lang="en-US" sz="1600" dirty="0">
                <a:latin typeface="Arial"/>
                <a:cs typeface="Arial"/>
              </a:rPr>
              <a:t>on the Spoke </a:t>
            </a:r>
            <a:r>
              <a:rPr lang="en-US" sz="1600" dirty="0" smtClean="0">
                <a:latin typeface="Arial"/>
                <a:cs typeface="Arial"/>
              </a:rPr>
              <a:t>bars</a:t>
            </a:r>
          </a:p>
          <a:p>
            <a:pPr algn="ctr"/>
            <a:r>
              <a:rPr lang="en-US" sz="1600" dirty="0" smtClean="0">
                <a:latin typeface="Arial"/>
                <a:cs typeface="Arial"/>
              </a:rPr>
              <a:t>(vacuum pressure)</a:t>
            </a:r>
            <a:endParaRPr lang="en-US" sz="1600" dirty="0">
              <a:latin typeface="Arial"/>
              <a:cs typeface="Arial"/>
            </a:endParaRPr>
          </a:p>
        </p:txBody>
      </p:sp>
      <p:cxnSp>
        <p:nvCxnSpPr>
          <p:cNvPr id="16" name="Connecteur droit avec flèche 21"/>
          <p:cNvCxnSpPr/>
          <p:nvPr/>
        </p:nvCxnSpPr>
        <p:spPr>
          <a:xfrm rot="16200000" flipH="1">
            <a:off x="1591123" y="3564898"/>
            <a:ext cx="630997" cy="497002"/>
          </a:xfrm>
          <a:prstGeom prst="straightConnector1">
            <a:avLst/>
          </a:prstGeom>
          <a:solidFill>
            <a:schemeClr val="bg1"/>
          </a:solidFill>
          <a:ln w="12700">
            <a:solidFill>
              <a:schemeClr val="tx1"/>
            </a:solidFill>
            <a:headEnd type="non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7"/>
          <p:cNvCxnSpPr>
            <a:stCxn id="13" idx="0"/>
          </p:cNvCxnSpPr>
          <p:nvPr/>
        </p:nvCxnSpPr>
        <p:spPr>
          <a:xfrm flipH="1" flipV="1">
            <a:off x="1835696" y="5013176"/>
            <a:ext cx="1626900" cy="7200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3" idx="0"/>
          </p:cNvCxnSpPr>
          <p:nvPr/>
        </p:nvCxnSpPr>
        <p:spPr>
          <a:xfrm flipV="1">
            <a:off x="3462596" y="4797152"/>
            <a:ext cx="1541452" cy="28803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1"/>
          <p:cNvCxnSpPr>
            <a:stCxn id="15" idx="2"/>
          </p:cNvCxnSpPr>
          <p:nvPr/>
        </p:nvCxnSpPr>
        <p:spPr>
          <a:xfrm>
            <a:off x="2013273" y="2532377"/>
            <a:ext cx="398487" cy="60859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ZoneTexte 60"/>
          <p:cNvSpPr txBox="1"/>
          <p:nvPr/>
        </p:nvSpPr>
        <p:spPr>
          <a:xfrm>
            <a:off x="5076056" y="2420888"/>
            <a:ext cx="2088232" cy="369324"/>
          </a:xfrm>
          <a:prstGeom prst="rect">
            <a:avLst/>
          </a:prstGeom>
          <a:noFill/>
        </p:spPr>
        <p:txBody>
          <a:bodyPr wrap="square" lIns="91432" tIns="45716" rIns="91432" bIns="45716" rtlCol="0">
            <a:spAutoFit/>
          </a:bodyPr>
          <a:lstStyle>
            <a:defPPr>
              <a:defRPr lang="en-US"/>
            </a:defPPr>
          </a:lstStyle>
          <a:p>
            <a:pPr algn="ctr"/>
            <a:r>
              <a:rPr lang="en-US" dirty="0"/>
              <a:t> </a:t>
            </a:r>
            <a:r>
              <a:rPr lang="en-US" sz="1200" dirty="0" smtClean="0"/>
              <a:t>Stiffeners (LFD compensation)</a:t>
            </a:r>
            <a:endParaRPr lang="en-US" sz="1200" dirty="0"/>
          </a:p>
        </p:txBody>
      </p:sp>
      <p:sp>
        <p:nvSpPr>
          <p:cNvPr id="30" name="Rectangle 29"/>
          <p:cNvSpPr/>
          <p:nvPr/>
        </p:nvSpPr>
        <p:spPr>
          <a:xfrm>
            <a:off x="5652120" y="1484784"/>
            <a:ext cx="2025014" cy="369332"/>
          </a:xfrm>
          <a:prstGeom prst="rect">
            <a:avLst/>
          </a:prstGeom>
        </p:spPr>
        <p:txBody>
          <a:bodyPr wrap="none">
            <a:spAutoFit/>
          </a:bodyPr>
          <a:lstStyle/>
          <a:p>
            <a:r>
              <a:rPr lang="fr-FR" dirty="0" err="1">
                <a:solidFill>
                  <a:srgbClr val="3366FF"/>
                </a:solidFill>
                <a:latin typeface="Lucida Grande" charset="0"/>
                <a:ea typeface="Lucida Grande" charset="0"/>
                <a:cs typeface="Lucida Grande" charset="0"/>
              </a:rPr>
              <a:t>E</a:t>
            </a:r>
            <a:r>
              <a:rPr lang="fr-FR" dirty="0" err="1" smtClean="0">
                <a:solidFill>
                  <a:srgbClr val="3366FF"/>
                </a:solidFill>
                <a:latin typeface="Lucida Grande" charset="0"/>
                <a:ea typeface="Lucida Grande" charset="0"/>
                <a:cs typeface="Lucida Grande" charset="0"/>
              </a:rPr>
              <a:t>lliptical</a:t>
            </a:r>
            <a:r>
              <a:rPr lang="fr-FR" dirty="0" smtClean="0">
                <a:solidFill>
                  <a:srgbClr val="3366FF"/>
                </a:solidFill>
                <a:latin typeface="Lucida Grande" charset="0"/>
                <a:ea typeface="Lucida Grande" charset="0"/>
                <a:cs typeface="Lucida Grande" charset="0"/>
              </a:rPr>
              <a:t> </a:t>
            </a:r>
            <a:r>
              <a:rPr lang="fr-FR" dirty="0" err="1" smtClean="0">
                <a:solidFill>
                  <a:srgbClr val="3366FF"/>
                </a:solidFill>
                <a:latin typeface="Lucida Grande" charset="0"/>
                <a:ea typeface="Lucida Grande" charset="0"/>
                <a:cs typeface="Lucida Grande" charset="0"/>
              </a:rPr>
              <a:t>cavities</a:t>
            </a:r>
            <a:r>
              <a:rPr lang="fr-FR" dirty="0" smtClean="0">
                <a:solidFill>
                  <a:srgbClr val="3366FF"/>
                </a:solidFill>
                <a:latin typeface="Lucida Grande" charset="0"/>
                <a:ea typeface="Lucida Grande" charset="0"/>
                <a:cs typeface="Lucida Grande" charset="0"/>
              </a:rPr>
              <a:t> </a:t>
            </a:r>
            <a:endParaRPr lang="fr-FR" dirty="0">
              <a:solidFill>
                <a:srgbClr val="3366FF"/>
              </a:solidFill>
            </a:endParaRPr>
          </a:p>
        </p:txBody>
      </p:sp>
      <p:sp>
        <p:nvSpPr>
          <p:cNvPr id="31" name="Rectangle 30"/>
          <p:cNvSpPr/>
          <p:nvPr/>
        </p:nvSpPr>
        <p:spPr>
          <a:xfrm>
            <a:off x="755576" y="1484784"/>
            <a:ext cx="1582484" cy="369332"/>
          </a:xfrm>
          <a:prstGeom prst="rect">
            <a:avLst/>
          </a:prstGeom>
        </p:spPr>
        <p:txBody>
          <a:bodyPr wrap="none">
            <a:spAutoFit/>
          </a:bodyPr>
          <a:lstStyle/>
          <a:p>
            <a:r>
              <a:rPr lang="fr-FR" dirty="0" err="1">
                <a:solidFill>
                  <a:srgbClr val="3366FF"/>
                </a:solidFill>
                <a:latin typeface="Lucida Grande" charset="0"/>
                <a:ea typeface="Lucida Grande" charset="0"/>
                <a:cs typeface="Lucida Grande" charset="0"/>
              </a:rPr>
              <a:t>Spoke</a:t>
            </a:r>
            <a:r>
              <a:rPr lang="fr-FR" dirty="0">
                <a:solidFill>
                  <a:srgbClr val="3366FF"/>
                </a:solidFill>
                <a:latin typeface="Lucida Grande" charset="0"/>
                <a:ea typeface="Lucida Grande" charset="0"/>
                <a:cs typeface="Lucida Grande" charset="0"/>
              </a:rPr>
              <a:t> </a:t>
            </a:r>
            <a:r>
              <a:rPr lang="fr-FR" dirty="0" err="1">
                <a:solidFill>
                  <a:srgbClr val="3366FF"/>
                </a:solidFill>
                <a:latin typeface="Lucida Grande" charset="0"/>
                <a:ea typeface="Lucida Grande" charset="0"/>
                <a:cs typeface="Lucida Grande" charset="0"/>
              </a:rPr>
              <a:t>cavity</a:t>
            </a:r>
            <a:endParaRPr lang="fr-FR" dirty="0">
              <a:solidFill>
                <a:srgbClr val="3366FF"/>
              </a:solidFill>
            </a:endParaRPr>
          </a:p>
        </p:txBody>
      </p:sp>
      <p:sp>
        <p:nvSpPr>
          <p:cNvPr id="33" name="ZoneTexte 23"/>
          <p:cNvSpPr txBox="1"/>
          <p:nvPr/>
        </p:nvSpPr>
        <p:spPr>
          <a:xfrm>
            <a:off x="6660232" y="5949280"/>
            <a:ext cx="2232248" cy="830997"/>
          </a:xfrm>
          <a:prstGeom prst="rect">
            <a:avLst/>
          </a:prstGeom>
          <a:solidFill>
            <a:srgbClr val="CC9900"/>
          </a:solidFill>
        </p:spPr>
        <p:txBody>
          <a:bodyPr wrap="square" rtlCol="0">
            <a:spAutoFit/>
          </a:bodyPr>
          <a:lstStyle/>
          <a:p>
            <a:r>
              <a:rPr lang="en-GB" sz="1600" b="1" dirty="0" smtClean="0"/>
              <a:t>High beta: </a:t>
            </a:r>
          </a:p>
          <a:p>
            <a:pPr marL="342900" indent="-342900">
              <a:buFontTx/>
              <a:buChar char="-"/>
            </a:pPr>
            <a:r>
              <a:rPr lang="en-GB" sz="1600" b="1" dirty="0" smtClean="0"/>
              <a:t>5 cells – </a:t>
            </a:r>
            <a:r>
              <a:rPr lang="en-GB" sz="1600" b="1" dirty="0"/>
              <a:t>beta=</a:t>
            </a:r>
            <a:r>
              <a:rPr lang="en-GB" sz="1600" b="1" dirty="0" smtClean="0"/>
              <a:t>0.86</a:t>
            </a:r>
          </a:p>
          <a:p>
            <a:pPr marL="342900" indent="-342900">
              <a:buFontTx/>
              <a:buChar char="-"/>
            </a:pPr>
            <a:r>
              <a:rPr lang="en-GB" sz="1600" b="1" dirty="0" smtClean="0"/>
              <a:t>Length 1316,91mm </a:t>
            </a:r>
            <a:endParaRPr lang="en-GB" sz="1600" b="1" dirty="0"/>
          </a:p>
        </p:txBody>
      </p:sp>
      <p:sp>
        <p:nvSpPr>
          <p:cNvPr id="34" name="ZoneTexte 24"/>
          <p:cNvSpPr txBox="1"/>
          <p:nvPr/>
        </p:nvSpPr>
        <p:spPr>
          <a:xfrm>
            <a:off x="4211960" y="5938237"/>
            <a:ext cx="2306039" cy="830997"/>
          </a:xfrm>
          <a:prstGeom prst="rect">
            <a:avLst/>
          </a:prstGeom>
          <a:solidFill>
            <a:srgbClr val="FFFF00"/>
          </a:solidFill>
        </p:spPr>
        <p:txBody>
          <a:bodyPr wrap="square" rtlCol="0">
            <a:spAutoFit/>
          </a:bodyPr>
          <a:lstStyle/>
          <a:p>
            <a:r>
              <a:rPr lang="en-GB" sz="1600" b="1" dirty="0" smtClean="0"/>
              <a:t>Medium beta: </a:t>
            </a:r>
          </a:p>
          <a:p>
            <a:pPr marL="342900" indent="-342900">
              <a:buFontTx/>
              <a:buChar char="-"/>
            </a:pPr>
            <a:r>
              <a:rPr lang="en-GB" sz="1600" b="1" dirty="0" smtClean="0"/>
              <a:t>6 cells – beta=0.67</a:t>
            </a:r>
          </a:p>
          <a:p>
            <a:pPr marL="342900" indent="-342900">
              <a:buFontTx/>
              <a:buChar char="-"/>
            </a:pPr>
            <a:r>
              <a:rPr lang="en-GB" sz="1600" b="1" dirty="0" smtClean="0"/>
              <a:t>Length 1259,40mm </a:t>
            </a:r>
            <a:endParaRPr lang="en-GB" sz="1600" b="1" dirty="0"/>
          </a:p>
        </p:txBody>
      </p:sp>
      <p:cxnSp>
        <p:nvCxnSpPr>
          <p:cNvPr id="52" name="Straight Arrow Connector 11"/>
          <p:cNvCxnSpPr/>
          <p:nvPr/>
        </p:nvCxnSpPr>
        <p:spPr>
          <a:xfrm flipH="1" flipV="1">
            <a:off x="1187624" y="4941168"/>
            <a:ext cx="2232248" cy="72008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3707904" y="2852936"/>
            <a:ext cx="2069976" cy="830997"/>
          </a:xfrm>
          <a:prstGeom prst="rect">
            <a:avLst/>
          </a:prstGeom>
        </p:spPr>
        <p:txBody>
          <a:bodyPr wrap="square">
            <a:spAutoFit/>
          </a:bodyPr>
          <a:lstStyle/>
          <a:p>
            <a:r>
              <a:rPr lang="fr-FR" sz="1200" dirty="0" err="1"/>
              <a:t>NbTi</a:t>
            </a:r>
            <a:r>
              <a:rPr lang="fr-FR" sz="1200" dirty="0"/>
              <a:t> </a:t>
            </a:r>
            <a:r>
              <a:rPr lang="fr-FR" sz="1200" dirty="0" err="1"/>
              <a:t>flange</a:t>
            </a:r>
            <a:endParaRPr lang="fr-FR" sz="1200" dirty="0"/>
          </a:p>
          <a:p>
            <a:r>
              <a:rPr lang="fr-FR" sz="1200" dirty="0"/>
              <a:t>(w/bore </a:t>
            </a:r>
            <a:r>
              <a:rPr lang="fr-FR" sz="1200" dirty="0" err="1"/>
              <a:t>holes</a:t>
            </a:r>
            <a:r>
              <a:rPr lang="fr-FR" sz="1200" dirty="0"/>
              <a:t> for </a:t>
            </a:r>
            <a:r>
              <a:rPr lang="fr-FR" sz="1200" dirty="0" err="1"/>
              <a:t>alignment</a:t>
            </a:r>
            <a:r>
              <a:rPr lang="fr-FR" sz="1200" dirty="0"/>
              <a:t> &amp; </a:t>
            </a:r>
            <a:r>
              <a:rPr lang="fr-FR" sz="1200" dirty="0" err="1"/>
              <a:t>assembly</a:t>
            </a:r>
            <a:r>
              <a:rPr lang="fr-FR" sz="1200" dirty="0"/>
              <a:t>  </a:t>
            </a:r>
            <a:r>
              <a:rPr lang="fr-FR" sz="1200" dirty="0" err="1"/>
              <a:t>tool</a:t>
            </a:r>
            <a:r>
              <a:rPr lang="fr-FR" sz="1200" dirty="0"/>
              <a:t>)</a:t>
            </a:r>
          </a:p>
          <a:p>
            <a:r>
              <a:rPr lang="fr-FR" sz="1200" dirty="0"/>
              <a:t>+Al </a:t>
            </a:r>
            <a:r>
              <a:rPr lang="fr-FR" sz="1200" dirty="0" err="1"/>
              <a:t>hex</a:t>
            </a:r>
            <a:r>
              <a:rPr lang="fr-FR" sz="1200" dirty="0"/>
              <a:t>. </a:t>
            </a:r>
            <a:r>
              <a:rPr lang="fr-FR" sz="1200" dirty="0" err="1"/>
              <a:t>gaskets</a:t>
            </a:r>
            <a:endParaRPr lang="en-US" sz="1200" dirty="0"/>
          </a:p>
        </p:txBody>
      </p:sp>
      <p:cxnSp>
        <p:nvCxnSpPr>
          <p:cNvPr id="61" name="Straight Arrow Connector 7"/>
          <p:cNvCxnSpPr/>
          <p:nvPr/>
        </p:nvCxnSpPr>
        <p:spPr>
          <a:xfrm>
            <a:off x="4139952" y="3717032"/>
            <a:ext cx="576064" cy="21602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7"/>
          <p:cNvCxnSpPr/>
          <p:nvPr/>
        </p:nvCxnSpPr>
        <p:spPr>
          <a:xfrm flipH="1">
            <a:off x="3491880" y="3356992"/>
            <a:ext cx="288032" cy="21602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7"/>
          <p:cNvCxnSpPr/>
          <p:nvPr/>
        </p:nvCxnSpPr>
        <p:spPr>
          <a:xfrm>
            <a:off x="8820472" y="3573016"/>
            <a:ext cx="17851" cy="1390223"/>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rot="16200000">
            <a:off x="8580840" y="4063427"/>
            <a:ext cx="773393" cy="265383"/>
          </a:xfrm>
          <a:prstGeom prst="rect">
            <a:avLst/>
          </a:prstGeom>
        </p:spPr>
        <p:txBody>
          <a:bodyPr wrap="none" lIns="91432" tIns="45716" rIns="91432" bIns="45716">
            <a:spAutoFit/>
          </a:bodyPr>
          <a:lstStyle/>
          <a:p>
            <a:r>
              <a:rPr lang="fr-FR" sz="1100" dirty="0">
                <a:solidFill>
                  <a:schemeClr val="tx1">
                    <a:lumMod val="50000"/>
                    <a:lumOff val="50000"/>
                  </a:schemeClr>
                </a:solidFill>
                <a:latin typeface="Lucida Grande" charset="0"/>
                <a:ea typeface="Lucida Grande" charset="0"/>
                <a:cs typeface="Lucida Grande" charset="0"/>
              </a:rPr>
              <a:t>418 mm</a:t>
            </a:r>
            <a:endParaRPr lang="fr-FR" sz="1100" dirty="0"/>
          </a:p>
        </p:txBody>
      </p:sp>
      <p:cxnSp>
        <p:nvCxnSpPr>
          <p:cNvPr id="71" name="Straight Arrow Connector 7"/>
          <p:cNvCxnSpPr/>
          <p:nvPr/>
        </p:nvCxnSpPr>
        <p:spPr>
          <a:xfrm flipV="1">
            <a:off x="467544" y="2564904"/>
            <a:ext cx="2857242" cy="383916"/>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
          <p:cNvCxnSpPr/>
          <p:nvPr/>
        </p:nvCxnSpPr>
        <p:spPr>
          <a:xfrm>
            <a:off x="251520" y="3140968"/>
            <a:ext cx="144016" cy="1944216"/>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229133" y="3769387"/>
            <a:ext cx="773142" cy="265469"/>
          </a:xfrm>
          <a:prstGeom prst="rect">
            <a:avLst/>
          </a:prstGeom>
        </p:spPr>
        <p:txBody>
          <a:bodyPr wrap="none" lIns="91432" tIns="45716" rIns="91432" bIns="45716">
            <a:spAutoFit/>
          </a:bodyPr>
          <a:lstStyle/>
          <a:p>
            <a:r>
              <a:rPr lang="fr-FR" sz="1100" dirty="0">
                <a:solidFill>
                  <a:schemeClr val="tx1">
                    <a:lumMod val="50000"/>
                    <a:lumOff val="50000"/>
                  </a:schemeClr>
                </a:solidFill>
                <a:latin typeface="Lucida Grande" charset="0"/>
                <a:ea typeface="Lucida Grande" charset="0"/>
                <a:cs typeface="Lucida Grande" charset="0"/>
              </a:rPr>
              <a:t>550 mm</a:t>
            </a:r>
            <a:endParaRPr lang="fr-FR" sz="1100" dirty="0"/>
          </a:p>
        </p:txBody>
      </p:sp>
      <p:sp>
        <p:nvSpPr>
          <p:cNvPr id="74" name="Rectangle 73"/>
          <p:cNvSpPr/>
          <p:nvPr/>
        </p:nvSpPr>
        <p:spPr>
          <a:xfrm rot="21196890">
            <a:off x="696442" y="2537210"/>
            <a:ext cx="773142" cy="265469"/>
          </a:xfrm>
          <a:prstGeom prst="rect">
            <a:avLst/>
          </a:prstGeom>
        </p:spPr>
        <p:txBody>
          <a:bodyPr wrap="none" lIns="91432" tIns="45716" rIns="91432" bIns="45716">
            <a:spAutoFit/>
          </a:bodyPr>
          <a:lstStyle/>
          <a:p>
            <a:r>
              <a:rPr lang="fr-FR" sz="1100" dirty="0">
                <a:solidFill>
                  <a:schemeClr val="tx1">
                    <a:lumMod val="50000"/>
                    <a:lumOff val="50000"/>
                  </a:schemeClr>
                </a:solidFill>
                <a:latin typeface="Lucida Grande" charset="0"/>
                <a:ea typeface="Lucida Grande" charset="0"/>
                <a:cs typeface="Lucida Grande" charset="0"/>
              </a:rPr>
              <a:t>994 mm</a:t>
            </a:r>
            <a:endParaRPr lang="fr-FR" sz="1100" dirty="0"/>
          </a:p>
        </p:txBody>
      </p:sp>
      <p:sp>
        <p:nvSpPr>
          <p:cNvPr id="3" name="Rectangle 2"/>
          <p:cNvSpPr/>
          <p:nvPr/>
        </p:nvSpPr>
        <p:spPr>
          <a:xfrm>
            <a:off x="4283968" y="1916832"/>
            <a:ext cx="2896321" cy="369332"/>
          </a:xfrm>
          <a:prstGeom prst="rect">
            <a:avLst/>
          </a:prstGeom>
        </p:spPr>
        <p:txBody>
          <a:bodyPr wrap="none">
            <a:spAutoFit/>
          </a:bodyPr>
          <a:lstStyle/>
          <a:p>
            <a:r>
              <a:rPr lang="fr-FR" dirty="0" smtClean="0">
                <a:latin typeface="Lucida Grande" charset="0"/>
                <a:ea typeface="Lucida Grande" charset="0"/>
                <a:cs typeface="Lucida Grande" charset="0"/>
                <a:sym typeface="Wingdings"/>
              </a:rPr>
              <a:t></a:t>
            </a:r>
            <a:r>
              <a:rPr lang="fr-FR" sz="1600" dirty="0" smtClean="0">
                <a:latin typeface="Lucida Grande" charset="0"/>
                <a:ea typeface="Lucida Grande" charset="0"/>
                <a:cs typeface="Lucida Grande" charset="0"/>
                <a:sym typeface="Wingdings"/>
              </a:rPr>
              <a:t> </a:t>
            </a:r>
            <a:r>
              <a:rPr lang="fr-FR" sz="1600" dirty="0" smtClean="0">
                <a:latin typeface="Lucida Grande" charset="0"/>
                <a:ea typeface="Lucida Grande" charset="0"/>
                <a:cs typeface="Lucida Grande" charset="0"/>
              </a:rPr>
              <a:t>No HOM power </a:t>
            </a:r>
            <a:r>
              <a:rPr lang="fr-FR" sz="1600" dirty="0" err="1" smtClean="0">
                <a:latin typeface="Lucida Grande" charset="0"/>
                <a:ea typeface="Lucida Grande" charset="0"/>
                <a:cs typeface="Lucida Grande" charset="0"/>
              </a:rPr>
              <a:t>couplers</a:t>
            </a:r>
            <a:endParaRPr lang="en-US" sz="1600" dirty="0"/>
          </a:p>
        </p:txBody>
      </p:sp>
    </p:spTree>
    <p:extLst>
      <p:ext uri="{BB962C8B-B14F-4D97-AF65-F5344CB8AC3E}">
        <p14:creationId xmlns:p14="http://schemas.microsoft.com/office/powerpoint/2010/main" val="13272424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Spoke cavity Performances </a:t>
            </a:r>
            <a:br>
              <a:rPr lang="en-US" dirty="0" smtClean="0"/>
            </a:br>
            <a:r>
              <a:rPr lang="en-US" sz="2800" dirty="0" smtClean="0"/>
              <a:t>(Jan-June 2015)</a:t>
            </a:r>
            <a:endParaRPr lang="en-US" sz="2800" dirty="0"/>
          </a:p>
        </p:txBody>
      </p:sp>
      <p:pic>
        <p:nvPicPr>
          <p:cNvPr id="4" name="Image 2"/>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776" y="1988840"/>
            <a:ext cx="7020272" cy="4869160"/>
          </a:xfrm>
          <a:prstGeom prst="rect">
            <a:avLst/>
          </a:prstGeom>
          <a:noFill/>
        </p:spPr>
      </p:pic>
      <p:sp>
        <p:nvSpPr>
          <p:cNvPr id="3" name="TextBox 2"/>
          <p:cNvSpPr txBox="1"/>
          <p:nvPr/>
        </p:nvSpPr>
        <p:spPr>
          <a:xfrm>
            <a:off x="7020272" y="1988840"/>
            <a:ext cx="2123728" cy="4524316"/>
          </a:xfrm>
          <a:prstGeom prst="rect">
            <a:avLst/>
          </a:prstGeom>
          <a:noFill/>
        </p:spPr>
        <p:txBody>
          <a:bodyPr wrap="square" rtlCol="0">
            <a:spAutoFit/>
          </a:bodyPr>
          <a:lstStyle/>
          <a:p>
            <a:pPr marL="285750" indent="-285750">
              <a:buFontTx/>
              <a:buChar char="•"/>
            </a:pPr>
            <a:endParaRPr lang="en-US" dirty="0" smtClean="0"/>
          </a:p>
          <a:p>
            <a:pPr marL="285750" indent="-285750">
              <a:buFontTx/>
              <a:buChar char="•"/>
            </a:pPr>
            <a:r>
              <a:rPr lang="en-US" dirty="0" err="1"/>
              <a:t>Eacc_max</a:t>
            </a:r>
            <a:r>
              <a:rPr lang="en-US" dirty="0"/>
              <a:t>=15.3 MV/m achieved with “</a:t>
            </a:r>
            <a:r>
              <a:rPr lang="en-US" dirty="0" err="1"/>
              <a:t>Romea</a:t>
            </a:r>
            <a:r>
              <a:rPr lang="en-US" dirty="0" smtClean="0"/>
              <a:t>”</a:t>
            </a:r>
          </a:p>
          <a:p>
            <a:pPr marL="285750" indent="-285750">
              <a:buFontTx/>
              <a:buChar char="•"/>
            </a:pPr>
            <a:r>
              <a:rPr lang="en-US" dirty="0" smtClean="0"/>
              <a:t>Several MP barriers but easily processed.</a:t>
            </a:r>
          </a:p>
          <a:p>
            <a:pPr marL="285750" indent="-285750">
              <a:buFontTx/>
              <a:buChar char="•"/>
            </a:pPr>
            <a:r>
              <a:rPr lang="en-US" dirty="0" err="1" smtClean="0"/>
              <a:t>Qo</a:t>
            </a:r>
            <a:r>
              <a:rPr lang="en-US" dirty="0" smtClean="0"/>
              <a:t> &gt; </a:t>
            </a:r>
            <a:r>
              <a:rPr lang="en-US" dirty="0"/>
              <a:t>1.6 10</a:t>
            </a:r>
            <a:r>
              <a:rPr lang="en-US" baseline="30000" dirty="0"/>
              <a:t>10</a:t>
            </a:r>
            <a:endParaRPr lang="en-US" dirty="0" smtClean="0"/>
          </a:p>
          <a:p>
            <a:pPr marL="285750" indent="-285750">
              <a:buFontTx/>
              <a:buChar char="•"/>
            </a:pPr>
            <a:r>
              <a:rPr lang="en-US" dirty="0" smtClean="0"/>
              <a:t>Strong FE at max gradient</a:t>
            </a:r>
          </a:p>
          <a:p>
            <a:pPr marL="285750" indent="-285750">
              <a:buFontTx/>
              <a:buChar char="•"/>
            </a:pPr>
            <a:r>
              <a:rPr lang="en-US" dirty="0" smtClean="0"/>
              <a:t>Limitation is the cooling capacity (unstable conditions, cavity in vertical position)</a:t>
            </a:r>
            <a:endParaRPr lang="en-US" dirty="0"/>
          </a:p>
        </p:txBody>
      </p:sp>
      <p:sp>
        <p:nvSpPr>
          <p:cNvPr id="6" name="Rectangle 5"/>
          <p:cNvSpPr/>
          <p:nvPr/>
        </p:nvSpPr>
        <p:spPr>
          <a:xfrm>
            <a:off x="179512" y="1556792"/>
            <a:ext cx="7424328" cy="369332"/>
          </a:xfrm>
          <a:prstGeom prst="rect">
            <a:avLst/>
          </a:prstGeom>
        </p:spPr>
        <p:txBody>
          <a:bodyPr wrap="none">
            <a:spAutoFit/>
          </a:bodyPr>
          <a:lstStyle/>
          <a:p>
            <a:r>
              <a:rPr lang="en-US" dirty="0" smtClean="0"/>
              <a:t>Spoke cavity exceeding ESS requirements in vertical test on both </a:t>
            </a:r>
            <a:r>
              <a:rPr lang="en-US" dirty="0" err="1" smtClean="0"/>
              <a:t>Eacc</a:t>
            </a:r>
            <a:r>
              <a:rPr lang="en-US" dirty="0" smtClean="0"/>
              <a:t> and </a:t>
            </a:r>
            <a:r>
              <a:rPr lang="en-US" dirty="0" err="1" smtClean="0"/>
              <a:t>Qo</a:t>
            </a:r>
            <a:endParaRPr lang="en-US" dirty="0"/>
          </a:p>
        </p:txBody>
      </p:sp>
    </p:spTree>
    <p:extLst>
      <p:ext uri="{BB962C8B-B14F-4D97-AF65-F5344CB8AC3E}">
        <p14:creationId xmlns:p14="http://schemas.microsoft.com/office/powerpoint/2010/main" val="18250323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800" b="1" dirty="0"/>
              <a:t>Road </a:t>
            </a:r>
            <a:r>
              <a:rPr lang="sv-SE" sz="2800" b="1" dirty="0" err="1"/>
              <a:t>to</a:t>
            </a:r>
            <a:r>
              <a:rPr lang="sv-SE" sz="2800" b="1" dirty="0"/>
              <a:t> </a:t>
            </a:r>
            <a:r>
              <a:rPr lang="sv-SE" sz="2800" b="1" dirty="0" err="1"/>
              <a:t>realizing</a:t>
            </a:r>
            <a:r>
              <a:rPr lang="sv-SE" sz="2800" b="1" dirty="0"/>
              <a:t> the </a:t>
            </a:r>
            <a:r>
              <a:rPr lang="sv-SE" sz="2800" b="1" dirty="0" err="1"/>
              <a:t>world’s</a:t>
            </a:r>
            <a:r>
              <a:rPr lang="sv-SE" sz="2800" b="1" dirty="0"/>
              <a:t> leading </a:t>
            </a:r>
            <a:r>
              <a:rPr lang="sv-SE" sz="2800" b="1" dirty="0" err="1"/>
              <a:t>facility</a:t>
            </a:r>
            <a:r>
              <a:rPr lang="sv-SE" sz="2800" b="1" dirty="0"/>
              <a:t> for research </a:t>
            </a:r>
            <a:r>
              <a:rPr lang="sv-SE" sz="2800" b="1" dirty="0" err="1"/>
              <a:t>using</a:t>
            </a:r>
            <a:r>
              <a:rPr lang="sv-SE" sz="2800" b="1" dirty="0"/>
              <a:t> neutrons</a:t>
            </a:r>
            <a:endParaRPr lang="en-US" sz="2800" b="1"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pPr/>
              <a:t>5</a:t>
            </a:fld>
            <a:endParaRPr lang="sv-SE" dirty="0"/>
          </a:p>
        </p:txBody>
      </p:sp>
      <p:pic>
        <p:nvPicPr>
          <p:cNvPr id="5" name="Picture 1" descr="ppt_visio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33517"/>
            <a:ext cx="9144000" cy="542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98"/>
          <p:cNvGrpSpPr>
            <a:grpSpLocks/>
          </p:cNvGrpSpPr>
          <p:nvPr/>
        </p:nvGrpSpPr>
        <p:grpSpPr bwMode="auto">
          <a:xfrm>
            <a:off x="206375" y="1601792"/>
            <a:ext cx="8743950" cy="5062537"/>
            <a:chOff x="206261" y="1602495"/>
            <a:chExt cx="8743541" cy="5062003"/>
          </a:xfrm>
        </p:grpSpPr>
        <p:cxnSp>
          <p:nvCxnSpPr>
            <p:cNvPr id="7" name="Straight Connector 6"/>
            <p:cNvCxnSpPr/>
            <p:nvPr/>
          </p:nvCxnSpPr>
          <p:spPr>
            <a:xfrm>
              <a:off x="7876702" y="2372351"/>
              <a:ext cx="0" cy="369849"/>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339918" y="3934286"/>
              <a:ext cx="0" cy="19206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984178" y="4813668"/>
              <a:ext cx="0" cy="19206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10" name="TextBox 33"/>
            <p:cNvSpPr txBox="1">
              <a:spLocks noChangeArrowheads="1"/>
            </p:cNvSpPr>
            <p:nvPr/>
          </p:nvSpPr>
          <p:spPr bwMode="auto">
            <a:xfrm>
              <a:off x="2815819" y="3160280"/>
              <a:ext cx="1764796"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57039"/>
              <a:r>
                <a:rPr lang="en-US" sz="1600" b="1">
                  <a:solidFill>
                    <a:srgbClr val="0094CA"/>
                  </a:solidFill>
                </a:rPr>
                <a:t>2014</a:t>
              </a:r>
            </a:p>
            <a:p>
              <a:pPr defTabSz="457039"/>
              <a:r>
                <a:rPr lang="en-US" sz="1400" b="1">
                  <a:solidFill>
                    <a:srgbClr val="000000"/>
                  </a:solidFill>
                </a:rPr>
                <a:t>Construction work starts on the site</a:t>
              </a:r>
            </a:p>
          </p:txBody>
        </p:sp>
        <p:sp>
          <p:nvSpPr>
            <p:cNvPr id="11" name="TextBox 36"/>
            <p:cNvSpPr txBox="1">
              <a:spLocks noChangeArrowheads="1"/>
            </p:cNvSpPr>
            <p:nvPr/>
          </p:nvSpPr>
          <p:spPr bwMode="auto">
            <a:xfrm>
              <a:off x="749731" y="4044425"/>
              <a:ext cx="1563932"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57039"/>
              <a:r>
                <a:rPr lang="en-US" sz="1600" b="1">
                  <a:solidFill>
                    <a:srgbClr val="0094CA"/>
                  </a:solidFill>
                </a:rPr>
                <a:t>2009</a:t>
              </a:r>
            </a:p>
            <a:p>
              <a:pPr defTabSz="457039"/>
              <a:r>
                <a:rPr lang="en-US" sz="1400" b="1">
                  <a:solidFill>
                    <a:srgbClr val="000000"/>
                  </a:solidFill>
                </a:rPr>
                <a:t>Decision: ESS will be built in Lund</a:t>
              </a:r>
            </a:p>
          </p:txBody>
        </p:sp>
        <p:grpSp>
          <p:nvGrpSpPr>
            <p:cNvPr id="12" name="Group 84"/>
            <p:cNvGrpSpPr>
              <a:grpSpLocks/>
            </p:cNvGrpSpPr>
            <p:nvPr/>
          </p:nvGrpSpPr>
          <p:grpSpPr bwMode="auto">
            <a:xfrm>
              <a:off x="509589" y="2439056"/>
              <a:ext cx="8219880" cy="3290515"/>
              <a:chOff x="509589" y="2248826"/>
              <a:chExt cx="8219880" cy="3425699"/>
            </a:xfrm>
          </p:grpSpPr>
          <p:grpSp>
            <p:nvGrpSpPr>
              <p:cNvPr id="22" name="Group 72"/>
              <p:cNvGrpSpPr>
                <a:grpSpLocks/>
              </p:cNvGrpSpPr>
              <p:nvPr/>
            </p:nvGrpSpPr>
            <p:grpSpPr bwMode="auto">
              <a:xfrm>
                <a:off x="7576067" y="2569291"/>
                <a:ext cx="608554" cy="270369"/>
                <a:chOff x="1665943" y="4915251"/>
                <a:chExt cx="608554" cy="270369"/>
              </a:xfrm>
            </p:grpSpPr>
            <p:cxnSp>
              <p:nvCxnSpPr>
                <p:cNvPr id="54" name="Straight Connector 53"/>
                <p:cNvCxnSpPr/>
                <p:nvPr/>
              </p:nvCxnSpPr>
              <p:spPr>
                <a:xfrm flipH="1">
                  <a:off x="1664967"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2115796"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1834822" y="4915342"/>
                  <a:ext cx="269862"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defTabSz="457039">
                    <a:defRPr/>
                  </a:pPr>
                  <a:endParaRPr lang="en-US">
                    <a:solidFill>
                      <a:prstClr val="white"/>
                    </a:solidFill>
                    <a:latin typeface="Calibri"/>
                  </a:endParaRPr>
                </a:p>
              </p:txBody>
            </p:sp>
          </p:grpSp>
          <p:cxnSp>
            <p:nvCxnSpPr>
              <p:cNvPr id="23" name="Straight Arrow Connector 22"/>
              <p:cNvCxnSpPr/>
              <p:nvPr/>
            </p:nvCxnSpPr>
            <p:spPr>
              <a:xfrm flipV="1">
                <a:off x="8167201" y="2248787"/>
                <a:ext cx="561949" cy="461061"/>
              </a:xfrm>
              <a:prstGeom prst="straightConnector1">
                <a:avLst/>
              </a:prstGeom>
              <a:ln w="57150" cmpd="sng">
                <a:solidFill>
                  <a:srgbClr val="0094CA"/>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6986157" y="2696628"/>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5" name="Group 60"/>
              <p:cNvGrpSpPr>
                <a:grpSpLocks/>
              </p:cNvGrpSpPr>
              <p:nvPr/>
            </p:nvGrpSpPr>
            <p:grpSpPr bwMode="auto">
              <a:xfrm>
                <a:off x="6394219" y="3039642"/>
                <a:ext cx="608554" cy="270369"/>
                <a:chOff x="1665943" y="4915251"/>
                <a:chExt cx="608554" cy="270369"/>
              </a:xfrm>
            </p:grpSpPr>
            <p:cxnSp>
              <p:nvCxnSpPr>
                <p:cNvPr id="51" name="Straight Connector 50"/>
                <p:cNvCxnSpPr/>
                <p:nvPr/>
              </p:nvCxnSpPr>
              <p:spPr>
                <a:xfrm flipH="1">
                  <a:off x="1665770"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a:off x="2115012"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1834037" y="4915966"/>
                  <a:ext cx="271450" cy="269364"/>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defTabSz="457039">
                    <a:defRPr/>
                  </a:pPr>
                  <a:endParaRPr lang="en-US">
                    <a:solidFill>
                      <a:prstClr val="white"/>
                    </a:solidFill>
                    <a:latin typeface="Calibri"/>
                  </a:endParaRPr>
                </a:p>
              </p:txBody>
            </p:sp>
          </p:grpSp>
          <p:cxnSp>
            <p:nvCxnSpPr>
              <p:cNvPr id="26" name="Straight Connector 25"/>
              <p:cNvCxnSpPr/>
              <p:nvPr/>
            </p:nvCxnSpPr>
            <p:spPr>
              <a:xfrm flipH="1">
                <a:off x="5808287" y="3169256"/>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7" name="Group 56"/>
              <p:cNvGrpSpPr>
                <a:grpSpLocks/>
              </p:cNvGrpSpPr>
              <p:nvPr/>
            </p:nvGrpSpPr>
            <p:grpSpPr bwMode="auto">
              <a:xfrm>
                <a:off x="5217882" y="3517943"/>
                <a:ext cx="608554" cy="270369"/>
                <a:chOff x="1665943" y="4915251"/>
                <a:chExt cx="608554" cy="270369"/>
              </a:xfrm>
            </p:grpSpPr>
            <p:cxnSp>
              <p:nvCxnSpPr>
                <p:cNvPr id="48" name="Straight Connector 47"/>
                <p:cNvCxnSpPr/>
                <p:nvPr/>
              </p:nvCxnSpPr>
              <p:spPr>
                <a:xfrm flipH="1">
                  <a:off x="1665825"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2115066"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0" name="Oval 49"/>
                <p:cNvSpPr/>
                <p:nvPr/>
              </p:nvSpPr>
              <p:spPr>
                <a:xfrm>
                  <a:off x="1834092" y="4915250"/>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defTabSz="457039">
                    <a:defRPr/>
                  </a:pPr>
                  <a:endParaRPr lang="en-US">
                    <a:solidFill>
                      <a:prstClr val="white"/>
                    </a:solidFill>
                    <a:latin typeface="Calibri"/>
                  </a:endParaRPr>
                </a:p>
              </p:txBody>
            </p:sp>
          </p:grpSp>
          <p:cxnSp>
            <p:nvCxnSpPr>
              <p:cNvPr id="28" name="Straight Connector 27"/>
              <p:cNvCxnSpPr/>
              <p:nvPr/>
            </p:nvCxnSpPr>
            <p:spPr>
              <a:xfrm flipH="1">
                <a:off x="4627242" y="3646840"/>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9" name="Group 52"/>
              <p:cNvGrpSpPr>
                <a:grpSpLocks/>
              </p:cNvGrpSpPr>
              <p:nvPr/>
            </p:nvGrpSpPr>
            <p:grpSpPr bwMode="auto">
              <a:xfrm>
                <a:off x="4037531" y="3996109"/>
                <a:ext cx="608554" cy="270369"/>
                <a:chOff x="1665943" y="4915251"/>
                <a:chExt cx="608554" cy="270369"/>
              </a:xfrm>
            </p:grpSpPr>
            <p:cxnSp>
              <p:nvCxnSpPr>
                <p:cNvPr id="45" name="Straight Connector 44"/>
                <p:cNvCxnSpPr/>
                <p:nvPr/>
              </p:nvCxnSpPr>
              <p:spPr>
                <a:xfrm flipH="1">
                  <a:off x="1665132" y="505017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2115961" y="505017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1834986" y="4914670"/>
                  <a:ext cx="269862"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defTabSz="457039">
                    <a:defRPr/>
                  </a:pPr>
                  <a:endParaRPr lang="en-US">
                    <a:solidFill>
                      <a:prstClr val="white"/>
                    </a:solidFill>
                    <a:latin typeface="Calibri"/>
                  </a:endParaRPr>
                </a:p>
              </p:txBody>
            </p:sp>
          </p:grpSp>
          <p:cxnSp>
            <p:nvCxnSpPr>
              <p:cNvPr id="30" name="Straight Connector 29"/>
              <p:cNvCxnSpPr/>
              <p:nvPr/>
            </p:nvCxnSpPr>
            <p:spPr>
              <a:xfrm flipH="1">
                <a:off x="3452547" y="4121121"/>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31" name="Group 44"/>
              <p:cNvGrpSpPr>
                <a:grpSpLocks/>
              </p:cNvGrpSpPr>
              <p:nvPr/>
            </p:nvGrpSpPr>
            <p:grpSpPr bwMode="auto">
              <a:xfrm>
                <a:off x="2858379" y="4465147"/>
                <a:ext cx="608554" cy="270369"/>
                <a:chOff x="1665943" y="4915251"/>
                <a:chExt cx="608554" cy="270369"/>
              </a:xfrm>
            </p:grpSpPr>
            <p:cxnSp>
              <p:nvCxnSpPr>
                <p:cNvPr id="42" name="Straight Connector 41"/>
                <p:cNvCxnSpPr/>
                <p:nvPr/>
              </p:nvCxnSpPr>
              <p:spPr>
                <a:xfrm flipH="1">
                  <a:off x="1666414"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2115655"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1834681" y="4914954"/>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defTabSz="457039">
                    <a:defRPr/>
                  </a:pPr>
                  <a:endParaRPr lang="en-US">
                    <a:solidFill>
                      <a:prstClr val="white"/>
                    </a:solidFill>
                    <a:latin typeface="Calibri"/>
                  </a:endParaRPr>
                </a:p>
              </p:txBody>
            </p:sp>
          </p:grpSp>
          <p:cxnSp>
            <p:nvCxnSpPr>
              <p:cNvPr id="32" name="Straight Connector 31"/>
              <p:cNvCxnSpPr/>
              <p:nvPr/>
            </p:nvCxnSpPr>
            <p:spPr>
              <a:xfrm flipH="1">
                <a:off x="2274677" y="4592096"/>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33" name="Group 43"/>
              <p:cNvGrpSpPr>
                <a:grpSpLocks/>
              </p:cNvGrpSpPr>
              <p:nvPr/>
            </p:nvGrpSpPr>
            <p:grpSpPr bwMode="auto">
              <a:xfrm>
                <a:off x="1682729" y="4932036"/>
                <a:ext cx="608554" cy="270369"/>
                <a:chOff x="1665943" y="4915251"/>
                <a:chExt cx="608554" cy="270369"/>
              </a:xfrm>
            </p:grpSpPr>
            <p:cxnSp>
              <p:nvCxnSpPr>
                <p:cNvPr id="39" name="Straight Connector 38"/>
                <p:cNvCxnSpPr/>
                <p:nvPr/>
              </p:nvCxnSpPr>
              <p:spPr>
                <a:xfrm flipH="1">
                  <a:off x="1665781"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115023"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1834048" y="4915735"/>
                  <a:ext cx="271450" cy="269366"/>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defTabSz="457039">
                    <a:defRPr/>
                  </a:pPr>
                  <a:endParaRPr lang="en-US">
                    <a:solidFill>
                      <a:prstClr val="white"/>
                    </a:solidFill>
                    <a:latin typeface="Calibri"/>
                  </a:endParaRPr>
                </a:p>
              </p:txBody>
            </p:sp>
          </p:grpSp>
          <p:cxnSp>
            <p:nvCxnSpPr>
              <p:cNvPr id="34" name="Straight Connector 33"/>
              <p:cNvCxnSpPr/>
              <p:nvPr/>
            </p:nvCxnSpPr>
            <p:spPr>
              <a:xfrm flipH="1">
                <a:off x="1099982" y="5061419"/>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35" name="Group 64"/>
              <p:cNvGrpSpPr>
                <a:grpSpLocks/>
              </p:cNvGrpSpPr>
              <p:nvPr/>
            </p:nvGrpSpPr>
            <p:grpSpPr bwMode="auto">
              <a:xfrm>
                <a:off x="509589" y="5404156"/>
                <a:ext cx="608554" cy="270369"/>
                <a:chOff x="1665943" y="4915251"/>
                <a:chExt cx="608554" cy="270369"/>
              </a:xfrm>
            </p:grpSpPr>
            <p:cxnSp>
              <p:nvCxnSpPr>
                <p:cNvPr id="36" name="Straight Connector 35"/>
                <p:cNvCxnSpPr/>
                <p:nvPr/>
              </p:nvCxnSpPr>
              <p:spPr>
                <a:xfrm flipH="1">
                  <a:off x="1665814"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2115055"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1834081" y="4914591"/>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defTabSz="457039">
                    <a:defRPr/>
                  </a:pPr>
                  <a:endParaRPr lang="en-US">
                    <a:solidFill>
                      <a:prstClr val="white"/>
                    </a:solidFill>
                    <a:latin typeface="Calibri"/>
                  </a:endParaRPr>
                </a:p>
              </p:txBody>
            </p:sp>
          </p:grpSp>
        </p:grpSp>
        <p:sp>
          <p:nvSpPr>
            <p:cNvPr id="13" name="TextBox 32"/>
            <p:cNvSpPr txBox="1">
              <a:spLocks noChangeArrowheads="1"/>
            </p:cNvSpPr>
            <p:nvPr/>
          </p:nvSpPr>
          <p:spPr bwMode="auto">
            <a:xfrm>
              <a:off x="7373945" y="1602495"/>
              <a:ext cx="1575857"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57039"/>
              <a:r>
                <a:rPr lang="en-US" sz="1600" b="1">
                  <a:solidFill>
                    <a:srgbClr val="0094CA"/>
                  </a:solidFill>
                </a:rPr>
                <a:t>2025</a:t>
              </a:r>
            </a:p>
            <a:p>
              <a:pPr defTabSz="457039"/>
              <a:r>
                <a:rPr lang="en-US" sz="1400" b="1">
                  <a:solidFill>
                    <a:srgbClr val="000000"/>
                  </a:solidFill>
                </a:rPr>
                <a:t>ESS construction complete</a:t>
              </a:r>
            </a:p>
          </p:txBody>
        </p:sp>
        <p:cxnSp>
          <p:nvCxnSpPr>
            <p:cNvPr id="14" name="Straight Connector 13"/>
            <p:cNvCxnSpPr/>
            <p:nvPr/>
          </p:nvCxnSpPr>
          <p:spPr>
            <a:xfrm>
              <a:off x="815832" y="5729560"/>
              <a:ext cx="0" cy="158733"/>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15" name="TextBox 35"/>
            <p:cNvSpPr txBox="1">
              <a:spLocks noChangeArrowheads="1"/>
            </p:cNvSpPr>
            <p:nvPr/>
          </p:nvSpPr>
          <p:spPr bwMode="auto">
            <a:xfrm>
              <a:off x="206261" y="5895057"/>
              <a:ext cx="2085021"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57039"/>
              <a:r>
                <a:rPr lang="en-US" sz="1600" b="1">
                  <a:solidFill>
                    <a:srgbClr val="0094CA"/>
                  </a:solidFill>
                </a:rPr>
                <a:t>2003</a:t>
              </a:r>
            </a:p>
            <a:p>
              <a:pPr defTabSz="457039"/>
              <a:r>
                <a:rPr lang="en-US" sz="1400" b="1">
                  <a:solidFill>
                    <a:srgbClr val="000000"/>
                  </a:solidFill>
                </a:rPr>
                <a:t>First European design effort of ESS completed</a:t>
              </a:r>
            </a:p>
          </p:txBody>
        </p:sp>
        <p:cxnSp>
          <p:nvCxnSpPr>
            <p:cNvPr id="16" name="Straight Connector 15"/>
            <p:cNvCxnSpPr/>
            <p:nvPr/>
          </p:nvCxnSpPr>
          <p:spPr>
            <a:xfrm>
              <a:off x="3171572" y="4827955"/>
              <a:ext cx="0" cy="312704"/>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17" name="TextBox 34"/>
            <p:cNvSpPr txBox="1">
              <a:spLocks noChangeArrowheads="1"/>
            </p:cNvSpPr>
            <p:nvPr/>
          </p:nvSpPr>
          <p:spPr bwMode="auto">
            <a:xfrm>
              <a:off x="2585547" y="5143565"/>
              <a:ext cx="1878218"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57039"/>
              <a:r>
                <a:rPr lang="en-US" sz="1600" b="1">
                  <a:solidFill>
                    <a:srgbClr val="0094CA"/>
                  </a:solidFill>
                </a:rPr>
                <a:t>2012</a:t>
              </a:r>
            </a:p>
            <a:p>
              <a:pPr defTabSz="457039"/>
              <a:r>
                <a:rPr lang="en-US" sz="1400" b="1">
                  <a:solidFill>
                    <a:prstClr val="black"/>
                  </a:solidFill>
                </a:rPr>
                <a:t>ESS Design Update phase complete</a:t>
              </a:r>
            </a:p>
          </p:txBody>
        </p:sp>
        <p:cxnSp>
          <p:nvCxnSpPr>
            <p:cNvPr id="18" name="Straight Connector 17"/>
            <p:cNvCxnSpPr/>
            <p:nvPr/>
          </p:nvCxnSpPr>
          <p:spPr>
            <a:xfrm>
              <a:off x="5520962" y="3929525"/>
              <a:ext cx="0" cy="747633"/>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19" name="TextBox 31"/>
            <p:cNvSpPr txBox="1">
              <a:spLocks noChangeArrowheads="1"/>
            </p:cNvSpPr>
            <p:nvPr/>
          </p:nvSpPr>
          <p:spPr bwMode="auto">
            <a:xfrm>
              <a:off x="5040914" y="4677757"/>
              <a:ext cx="1746495"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57039"/>
              <a:r>
                <a:rPr lang="en-US" sz="1600" b="1">
                  <a:solidFill>
                    <a:srgbClr val="0094CA"/>
                  </a:solidFill>
                </a:rPr>
                <a:t>2019</a:t>
              </a:r>
            </a:p>
            <a:p>
              <a:pPr defTabSz="457039"/>
              <a:r>
                <a:rPr lang="en-US" sz="1400" b="1">
                  <a:solidFill>
                    <a:prstClr val="black"/>
                  </a:solidFill>
                </a:rPr>
                <a:t>First neutrons on instruments</a:t>
              </a:r>
            </a:p>
          </p:txBody>
        </p:sp>
        <p:cxnSp>
          <p:nvCxnSpPr>
            <p:cNvPr id="20" name="Straight Connector 19"/>
            <p:cNvCxnSpPr/>
            <p:nvPr/>
          </p:nvCxnSpPr>
          <p:spPr>
            <a:xfrm>
              <a:off x="6702007" y="3464436"/>
              <a:ext cx="0" cy="25714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21" name="TextBox 22"/>
            <p:cNvSpPr txBox="1">
              <a:spLocks noChangeArrowheads="1"/>
            </p:cNvSpPr>
            <p:nvPr/>
          </p:nvSpPr>
          <p:spPr bwMode="auto">
            <a:xfrm>
              <a:off x="6394218" y="3721188"/>
              <a:ext cx="1695862" cy="76944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57039"/>
              <a:r>
                <a:rPr lang="en-US" sz="1600" b="1">
                  <a:solidFill>
                    <a:srgbClr val="0094CA"/>
                  </a:solidFill>
                </a:rPr>
                <a:t>2023</a:t>
              </a:r>
            </a:p>
            <a:p>
              <a:pPr defTabSz="457039"/>
              <a:r>
                <a:rPr lang="en-US" sz="1400" b="1">
                  <a:solidFill>
                    <a:srgbClr val="000000"/>
                  </a:solidFill>
                </a:rPr>
                <a:t>ESS starts</a:t>
              </a:r>
            </a:p>
            <a:p>
              <a:pPr defTabSz="457039"/>
              <a:r>
                <a:rPr lang="en-US" sz="1400" b="1">
                  <a:solidFill>
                    <a:srgbClr val="000000"/>
                  </a:solidFill>
                </a:rPr>
                <a:t>user program</a:t>
              </a:r>
            </a:p>
          </p:txBody>
        </p:sp>
      </p:grpSp>
      <p:pic>
        <p:nvPicPr>
          <p:cNvPr id="57" name="Picture 56"/>
          <p:cNvPicPr>
            <a:picLocks noChangeAspect="1"/>
          </p:cNvPicPr>
          <p:nvPr/>
        </p:nvPicPr>
        <p:blipFill>
          <a:blip r:embed="rId3"/>
          <a:stretch>
            <a:fillRect/>
          </a:stretch>
        </p:blipFill>
        <p:spPr>
          <a:xfrm>
            <a:off x="70196" y="1502333"/>
            <a:ext cx="2745860" cy="1617127"/>
          </a:xfrm>
          <a:prstGeom prst="rect">
            <a:avLst/>
          </a:prstGeom>
        </p:spPr>
      </p:pic>
    </p:spTree>
    <p:extLst>
      <p:ext uri="{BB962C8B-B14F-4D97-AF65-F5344CB8AC3E}">
        <p14:creationId xmlns:p14="http://schemas.microsoft.com/office/powerpoint/2010/main" val="18185157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7139136" cy="1143000"/>
          </a:xfrm>
        </p:spPr>
        <p:txBody>
          <a:bodyPr/>
          <a:lstStyle/>
          <a:p>
            <a:r>
              <a:rPr lang="fr-FR" dirty="0" err="1" smtClean="0">
                <a:ea typeface="Lucida Grande" charset="0"/>
              </a:rPr>
              <a:t>Elliptical</a:t>
            </a:r>
            <a:r>
              <a:rPr lang="fr-FR" dirty="0" smtClean="0">
                <a:ea typeface="Lucida Grande" charset="0"/>
              </a:rPr>
              <a:t> </a:t>
            </a:r>
            <a:r>
              <a:rPr lang="fr-FR" dirty="0" err="1" smtClean="0">
                <a:ea typeface="Lucida Grande" charset="0"/>
              </a:rPr>
              <a:t>Cavity</a:t>
            </a:r>
            <a:r>
              <a:rPr lang="fr-FR" dirty="0" smtClean="0">
                <a:ea typeface="Lucida Grande" charset="0"/>
              </a:rPr>
              <a:t> </a:t>
            </a:r>
            <a:r>
              <a:rPr lang="fr-FR" dirty="0" err="1" smtClean="0">
                <a:ea typeface="Lucida Grande" charset="0"/>
              </a:rPr>
              <a:t>Preparation</a:t>
            </a:r>
            <a:endParaRPr lang="en-US" dirty="0"/>
          </a:p>
        </p:txBody>
      </p:sp>
      <p:sp>
        <p:nvSpPr>
          <p:cNvPr id="5" name="TextBox 4"/>
          <p:cNvSpPr txBox="1"/>
          <p:nvPr/>
        </p:nvSpPr>
        <p:spPr>
          <a:xfrm>
            <a:off x="4932040" y="1484784"/>
            <a:ext cx="3960440" cy="523220"/>
          </a:xfrm>
          <a:prstGeom prst="rect">
            <a:avLst/>
          </a:prstGeom>
        </p:spPr>
        <p:txBody>
          <a:bodyPr lIns="91432" tIns="45716" rIns="91432" bIns="45716"/>
          <a:lstStyle>
            <a:defPPr>
              <a:defRPr lang="en-US"/>
            </a:defPPr>
            <a:lvl1pPr marL="39688" indent="-39688" algn="just" eaLnBrk="0" hangingPunct="0">
              <a:defRPr sz="1400">
                <a:solidFill>
                  <a:schemeClr val="tx1">
                    <a:lumMod val="50000"/>
                    <a:lumOff val="50000"/>
                  </a:schemeClr>
                </a:solidFill>
                <a:latin typeface="Lucida Grande" charset="0"/>
                <a:ea typeface="Lucida Grande" charset="0"/>
                <a:cs typeface="Lucida Grande" charset="0"/>
              </a:defRPr>
            </a:lvl1pPr>
          </a:lstStyle>
          <a:p>
            <a:pPr algn="l"/>
            <a:r>
              <a:rPr lang="fr-FR" sz="1600" dirty="0">
                <a:solidFill>
                  <a:schemeClr val="tx1"/>
                </a:solidFill>
                <a:latin typeface="Arial"/>
                <a:cs typeface="Arial"/>
              </a:rPr>
              <a:t>Vertical </a:t>
            </a:r>
            <a:r>
              <a:rPr lang="fr-FR" sz="1600" dirty="0" err="1">
                <a:solidFill>
                  <a:schemeClr val="tx1"/>
                </a:solidFill>
                <a:latin typeface="Arial"/>
                <a:cs typeface="Arial"/>
              </a:rPr>
              <a:t>Electropolishing</a:t>
            </a:r>
            <a:r>
              <a:rPr lang="fr-FR" sz="1600" dirty="0">
                <a:solidFill>
                  <a:schemeClr val="tx1"/>
                </a:solidFill>
                <a:latin typeface="Arial"/>
                <a:cs typeface="Arial"/>
              </a:rPr>
              <a:t> </a:t>
            </a:r>
            <a:r>
              <a:rPr lang="fr-FR" sz="1600" dirty="0" smtClean="0">
                <a:solidFill>
                  <a:schemeClr val="tx1"/>
                </a:solidFill>
                <a:latin typeface="Arial"/>
                <a:cs typeface="Arial"/>
              </a:rPr>
              <a:t>system@ CEA </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4841615" y="2546487"/>
            <a:ext cx="4392488" cy="3277194"/>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536" y="1988840"/>
            <a:ext cx="4325467" cy="2101668"/>
          </a:xfrm>
          <a:prstGeom prst="rect">
            <a:avLst/>
          </a:prstGeom>
        </p:spPr>
      </p:pic>
      <p:sp>
        <p:nvSpPr>
          <p:cNvPr id="9" name="Rectangle 8"/>
          <p:cNvSpPr/>
          <p:nvPr/>
        </p:nvSpPr>
        <p:spPr>
          <a:xfrm>
            <a:off x="323528" y="1484784"/>
            <a:ext cx="4085173" cy="338554"/>
          </a:xfrm>
          <a:prstGeom prst="rect">
            <a:avLst/>
          </a:prstGeom>
        </p:spPr>
        <p:txBody>
          <a:bodyPr wrap="none">
            <a:spAutoFit/>
          </a:bodyPr>
          <a:lstStyle/>
          <a:p>
            <a:r>
              <a:rPr lang="fr-FR" sz="1600" dirty="0">
                <a:latin typeface="Arial"/>
                <a:ea typeface="Lucida Grande" charset="0"/>
                <a:cs typeface="Arial"/>
              </a:rPr>
              <a:t>High beta </a:t>
            </a:r>
            <a:r>
              <a:rPr lang="fr-FR" sz="1600" dirty="0" err="1" smtClean="0">
                <a:latin typeface="Arial"/>
                <a:ea typeface="Lucida Grande" charset="0"/>
                <a:cs typeface="Arial"/>
              </a:rPr>
              <a:t>cavity</a:t>
            </a:r>
            <a:r>
              <a:rPr lang="fr-FR" sz="1600" dirty="0" smtClean="0">
                <a:latin typeface="Arial"/>
                <a:ea typeface="Lucida Grande" charset="0"/>
                <a:cs typeface="Arial"/>
              </a:rPr>
              <a:t> fabrication (</a:t>
            </a:r>
            <a:r>
              <a:rPr lang="fr-FR" sz="1600" dirty="0" err="1" smtClean="0">
                <a:latin typeface="Arial"/>
                <a:ea typeface="Lucida Grande" charset="0"/>
                <a:cs typeface="Arial"/>
              </a:rPr>
              <a:t>Zanon</a:t>
            </a:r>
            <a:r>
              <a:rPr lang="fr-FR" sz="1600" dirty="0" smtClean="0">
                <a:latin typeface="Arial"/>
                <a:ea typeface="Lucida Grande" charset="0"/>
                <a:cs typeface="Arial"/>
              </a:rPr>
              <a:t> and RI)</a:t>
            </a:r>
            <a:endParaRPr lang="en-US" sz="1600" dirty="0">
              <a:latin typeface="Arial"/>
              <a:cs typeface="Arial"/>
            </a:endParaRPr>
          </a:p>
        </p:txBody>
      </p:sp>
      <p:pic>
        <p:nvPicPr>
          <p:cNvPr id="10" name="Image 9" descr="Asssemblage coupleur cavité"/>
          <p:cNvPicPr>
            <a:picLocks noGrp="1" noChangeAspect="1"/>
          </p:cNvPicPr>
          <p:nvPr isPhoto="1"/>
        </p:nvPicPr>
        <p:blipFill>
          <a:blip r:embed="rId4" cstate="screen">
            <a:lum/>
            <a:extLst>
              <a:ext uri="{28A0092B-C50C-407E-A947-70E740481C1C}">
                <a14:useLocalDpi xmlns:a14="http://schemas.microsoft.com/office/drawing/2010/main"/>
              </a:ext>
            </a:extLst>
          </a:blip>
          <a:stretch>
            <a:fillRect/>
          </a:stretch>
        </p:blipFill>
        <p:spPr>
          <a:xfrm>
            <a:off x="1907704" y="4293096"/>
            <a:ext cx="3895417" cy="2191172"/>
          </a:xfrm>
          <a:prstGeom prst="rect">
            <a:avLst/>
          </a:prstGeom>
          <a:noFill/>
          <a:ln>
            <a:noFill/>
          </a:ln>
        </p:spPr>
      </p:pic>
      <p:sp>
        <p:nvSpPr>
          <p:cNvPr id="11" name="Rectangle 10"/>
          <p:cNvSpPr/>
          <p:nvPr/>
        </p:nvSpPr>
        <p:spPr>
          <a:xfrm>
            <a:off x="395536" y="4581128"/>
            <a:ext cx="2520280" cy="1885986"/>
          </a:xfrm>
          <a:prstGeom prst="rect">
            <a:avLst/>
          </a:prstGeom>
        </p:spPr>
        <p:txBody>
          <a:bodyPr wrap="square">
            <a:spAutoFit/>
          </a:bodyPr>
          <a:lstStyle/>
          <a:p>
            <a:pPr marL="4763" lvl="2">
              <a:lnSpc>
                <a:spcPts val="2000"/>
              </a:lnSpc>
              <a:buSzPct val="90000"/>
            </a:pPr>
            <a:r>
              <a:rPr lang="fr-FR" sz="1600" dirty="0" err="1">
                <a:solidFill>
                  <a:srgbClr val="000000"/>
                </a:solidFill>
                <a:latin typeface="Arial"/>
                <a:cs typeface="Arial"/>
              </a:rPr>
              <a:t>Study</a:t>
            </a:r>
            <a:r>
              <a:rPr lang="fr-FR" sz="1600" dirty="0">
                <a:solidFill>
                  <a:srgbClr val="000000"/>
                </a:solidFill>
                <a:latin typeface="Arial"/>
                <a:cs typeface="Arial"/>
              </a:rPr>
              <a:t> of the </a:t>
            </a:r>
            <a:r>
              <a:rPr lang="fr-FR" sz="1600" dirty="0" err="1">
                <a:solidFill>
                  <a:srgbClr val="000000"/>
                </a:solidFill>
                <a:latin typeface="Arial"/>
                <a:cs typeface="Arial"/>
              </a:rPr>
              <a:t>tooling</a:t>
            </a:r>
            <a:r>
              <a:rPr lang="fr-FR" sz="1600" dirty="0">
                <a:solidFill>
                  <a:srgbClr val="000000"/>
                </a:solidFill>
                <a:latin typeface="Arial"/>
                <a:cs typeface="Arial"/>
              </a:rPr>
              <a:t> in </a:t>
            </a:r>
            <a:r>
              <a:rPr lang="fr-FR" sz="1600" dirty="0" err="1" smtClean="0">
                <a:solidFill>
                  <a:srgbClr val="000000"/>
                </a:solidFill>
                <a:latin typeface="Arial"/>
                <a:cs typeface="Arial"/>
              </a:rPr>
              <a:t>progress</a:t>
            </a:r>
            <a:r>
              <a:rPr lang="fr-FR" sz="1600" dirty="0" smtClean="0">
                <a:solidFill>
                  <a:srgbClr val="000000"/>
                </a:solidFill>
                <a:latin typeface="Arial"/>
                <a:cs typeface="Arial"/>
              </a:rPr>
              <a:t> @ CEA</a:t>
            </a:r>
            <a:endParaRPr lang="fr-FR" sz="1600" dirty="0">
              <a:solidFill>
                <a:srgbClr val="000000"/>
              </a:solidFill>
              <a:latin typeface="Arial"/>
              <a:cs typeface="Arial"/>
            </a:endParaRPr>
          </a:p>
          <a:p>
            <a:pPr marL="4763" lvl="2">
              <a:lnSpc>
                <a:spcPts val="2000"/>
              </a:lnSpc>
              <a:buSzPct val="90000"/>
            </a:pPr>
            <a:endParaRPr lang="fr-FR" sz="1600" dirty="0">
              <a:solidFill>
                <a:srgbClr val="000000"/>
              </a:solidFill>
              <a:latin typeface="Arial"/>
              <a:cs typeface="Arial"/>
            </a:endParaRPr>
          </a:p>
          <a:p>
            <a:pPr marL="4763" lvl="2">
              <a:lnSpc>
                <a:spcPts val="2000"/>
              </a:lnSpc>
              <a:buSzPct val="90000"/>
            </a:pPr>
            <a:r>
              <a:rPr lang="fr-FR" sz="1600" dirty="0" err="1">
                <a:solidFill>
                  <a:srgbClr val="000000"/>
                </a:solidFill>
                <a:latin typeface="Arial"/>
                <a:cs typeface="Arial"/>
              </a:rPr>
              <a:t>Example</a:t>
            </a:r>
            <a:r>
              <a:rPr lang="fr-FR" sz="1600" dirty="0">
                <a:solidFill>
                  <a:srgbClr val="000000"/>
                </a:solidFill>
                <a:latin typeface="Arial"/>
                <a:cs typeface="Arial"/>
              </a:rPr>
              <a:t> of the </a:t>
            </a:r>
            <a:r>
              <a:rPr lang="fr-FR" sz="1600" dirty="0" err="1">
                <a:solidFill>
                  <a:srgbClr val="000000"/>
                </a:solidFill>
                <a:latin typeface="Arial"/>
                <a:cs typeface="Arial"/>
              </a:rPr>
              <a:t>tooling</a:t>
            </a:r>
            <a:r>
              <a:rPr lang="fr-FR" sz="1600" dirty="0">
                <a:solidFill>
                  <a:srgbClr val="000000"/>
                </a:solidFill>
                <a:latin typeface="Arial"/>
                <a:cs typeface="Arial"/>
              </a:rPr>
              <a:t> for the </a:t>
            </a:r>
            <a:r>
              <a:rPr lang="fr-FR" sz="1600" dirty="0" err="1">
                <a:solidFill>
                  <a:srgbClr val="000000"/>
                </a:solidFill>
                <a:latin typeface="Arial"/>
                <a:cs typeface="Arial"/>
              </a:rPr>
              <a:t>assembling</a:t>
            </a:r>
            <a:r>
              <a:rPr lang="fr-FR" sz="1600" dirty="0">
                <a:solidFill>
                  <a:srgbClr val="000000"/>
                </a:solidFill>
                <a:latin typeface="Arial"/>
                <a:cs typeface="Arial"/>
              </a:rPr>
              <a:t> of the coupler on the </a:t>
            </a:r>
            <a:r>
              <a:rPr lang="fr-FR" sz="1600" dirty="0" err="1">
                <a:solidFill>
                  <a:srgbClr val="000000"/>
                </a:solidFill>
                <a:latin typeface="Arial"/>
                <a:cs typeface="Arial"/>
              </a:rPr>
              <a:t>cavity</a:t>
            </a:r>
            <a:r>
              <a:rPr lang="fr-FR" sz="1600" dirty="0">
                <a:solidFill>
                  <a:srgbClr val="000000"/>
                </a:solidFill>
                <a:latin typeface="Arial"/>
                <a:cs typeface="Arial"/>
              </a:rPr>
              <a:t> in clean room</a:t>
            </a:r>
          </a:p>
        </p:txBody>
      </p:sp>
    </p:spTree>
    <p:extLst>
      <p:ext uri="{BB962C8B-B14F-4D97-AF65-F5344CB8AC3E}">
        <p14:creationId xmlns:p14="http://schemas.microsoft.com/office/powerpoint/2010/main" val="23646842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97415"/>
            <a:ext cx="9144000" cy="6199937"/>
          </a:xfrm>
          <a:prstGeom prst="rect">
            <a:avLst/>
          </a:prstGeom>
        </p:spPr>
      </p:pic>
    </p:spTree>
    <p:extLst>
      <p:ext uri="{BB962C8B-B14F-4D97-AF65-F5344CB8AC3E}">
        <p14:creationId xmlns:p14="http://schemas.microsoft.com/office/powerpoint/2010/main" val="29292931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RF Gallery_SPK_2.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198710" y="1484784"/>
            <a:ext cx="6930287" cy="4525963"/>
          </a:xfrm>
        </p:spPr>
      </p:pic>
      <p:sp>
        <p:nvSpPr>
          <p:cNvPr id="6" name="Title 1"/>
          <p:cNvSpPr>
            <a:spLocks noGrp="1"/>
          </p:cNvSpPr>
          <p:nvPr>
            <p:ph type="title"/>
          </p:nvPr>
        </p:nvSpPr>
        <p:spPr>
          <a:xfrm>
            <a:off x="169168" y="476672"/>
            <a:ext cx="8229600" cy="572028"/>
          </a:xfrm>
        </p:spPr>
        <p:txBody>
          <a:bodyPr>
            <a:normAutofit fontScale="90000"/>
          </a:bodyPr>
          <a:lstStyle/>
          <a:p>
            <a:r>
              <a:rPr lang="en-US" sz="3200" dirty="0" smtClean="0"/>
              <a:t>Spoke linac (352 MHz) RF System Layout</a:t>
            </a:r>
            <a:endParaRPr lang="en-US" sz="3200" dirty="0"/>
          </a:p>
        </p:txBody>
      </p:sp>
      <p:sp>
        <p:nvSpPr>
          <p:cNvPr id="8" name="TextBox 7"/>
          <p:cNvSpPr txBox="1"/>
          <p:nvPr/>
        </p:nvSpPr>
        <p:spPr>
          <a:xfrm>
            <a:off x="0" y="3072348"/>
            <a:ext cx="4283968" cy="3416320"/>
          </a:xfrm>
          <a:prstGeom prst="rect">
            <a:avLst/>
          </a:prstGeom>
          <a:solidFill>
            <a:schemeClr val="accent4">
              <a:lumMod val="20000"/>
              <a:lumOff val="80000"/>
            </a:schemeClr>
          </a:solidFill>
          <a:scene3d>
            <a:camera prst="orthographicFront"/>
            <a:lightRig rig="threePt" dir="t"/>
          </a:scene3d>
          <a:sp3d>
            <a:bevelT/>
          </a:sp3d>
        </p:spPr>
        <p:txBody>
          <a:bodyPr wrap="square" rtlCol="0">
            <a:spAutoFit/>
          </a:bodyPr>
          <a:lstStyle/>
          <a:p>
            <a:pPr algn="ctr"/>
            <a:r>
              <a:rPr lang="en-US" sz="2400" dirty="0" smtClean="0"/>
              <a:t>26 Double Spoke cavities</a:t>
            </a:r>
          </a:p>
          <a:p>
            <a:pPr algn="ctr"/>
            <a:r>
              <a:rPr lang="en-US" sz="2400" dirty="0" smtClean="0"/>
              <a:t>Power range 280-330 kW</a:t>
            </a:r>
          </a:p>
          <a:p>
            <a:pPr algn="ctr"/>
            <a:r>
              <a:rPr lang="en-US" sz="2400" dirty="0" smtClean="0"/>
              <a:t>Combination of two </a:t>
            </a:r>
            <a:r>
              <a:rPr lang="en-US" sz="2400" dirty="0" err="1" smtClean="0"/>
              <a:t>tetrodes</a:t>
            </a:r>
            <a:endParaRPr lang="en-US" sz="2400" dirty="0" smtClean="0"/>
          </a:p>
          <a:p>
            <a:pPr algn="ctr"/>
            <a:endParaRPr lang="en-US" sz="2400" dirty="0"/>
          </a:p>
          <a:p>
            <a:pPr algn="ctr"/>
            <a:r>
              <a:rPr lang="en-US" sz="2400" dirty="0" smtClean="0"/>
              <a:t>Other options:</a:t>
            </a:r>
          </a:p>
          <a:p>
            <a:pPr algn="ctr"/>
            <a:r>
              <a:rPr lang="en-US" sz="2400" dirty="0" smtClean="0"/>
              <a:t>Solid State Amplifiers</a:t>
            </a:r>
          </a:p>
          <a:p>
            <a:pPr algn="ctr"/>
            <a:endParaRPr lang="en-US" sz="2400" dirty="0"/>
          </a:p>
          <a:p>
            <a:pPr algn="ctr"/>
            <a:r>
              <a:rPr lang="en-US" sz="2400" dirty="0"/>
              <a:t>L</a:t>
            </a:r>
            <a:r>
              <a:rPr lang="en-US" sz="2400" dirty="0" smtClean="0"/>
              <a:t>arge power supply (330 kVA) to supply 8 stations (16 </a:t>
            </a:r>
            <a:r>
              <a:rPr lang="en-US" sz="2400" dirty="0" err="1" smtClean="0"/>
              <a:t>tetrodes</a:t>
            </a:r>
            <a:r>
              <a:rPr lang="en-US" sz="2400" dirty="0" smtClean="0"/>
              <a:t>)</a:t>
            </a:r>
            <a:endParaRPr lang="en-US" sz="2400" dirty="0"/>
          </a:p>
        </p:txBody>
      </p:sp>
    </p:spTree>
    <p:extLst>
      <p:ext uri="{BB962C8B-B14F-4D97-AF65-F5344CB8AC3E}">
        <p14:creationId xmlns:p14="http://schemas.microsoft.com/office/powerpoint/2010/main" val="40374961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15460" y="2651267"/>
            <a:ext cx="5295146" cy="2964603"/>
            <a:chOff x="115460" y="2651267"/>
            <a:chExt cx="5295146" cy="2964603"/>
          </a:xfrm>
        </p:grpSpPr>
        <p:grpSp>
          <p:nvGrpSpPr>
            <p:cNvPr id="6" name="Group 5"/>
            <p:cNvGrpSpPr/>
            <p:nvPr/>
          </p:nvGrpSpPr>
          <p:grpSpPr>
            <a:xfrm>
              <a:off x="195138" y="2651267"/>
              <a:ext cx="5215468" cy="2924848"/>
              <a:chOff x="457199" y="3422968"/>
              <a:chExt cx="6255701" cy="3119456"/>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199" y="3917757"/>
                <a:ext cx="5761953" cy="2624667"/>
              </a:xfrm>
              <a:prstGeom prst="rect">
                <a:avLst/>
              </a:prstGeom>
            </p:spPr>
          </p:pic>
          <p:sp>
            <p:nvSpPr>
              <p:cNvPr id="5" name="Rectangle 4"/>
              <p:cNvSpPr/>
              <p:nvPr/>
            </p:nvSpPr>
            <p:spPr>
              <a:xfrm rot="661955">
                <a:off x="1686779" y="3422968"/>
                <a:ext cx="5026121" cy="10170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Freeform 27"/>
            <p:cNvSpPr/>
            <p:nvPr/>
          </p:nvSpPr>
          <p:spPr>
            <a:xfrm>
              <a:off x="115460" y="4115006"/>
              <a:ext cx="4082327" cy="1500864"/>
            </a:xfrm>
            <a:custGeom>
              <a:avLst/>
              <a:gdLst>
                <a:gd name="connsiteX0" fmla="*/ 0 w 4082327"/>
                <a:gd name="connsiteY0" fmla="*/ 0 h 1500864"/>
                <a:gd name="connsiteX1" fmla="*/ 4082327 w 4082327"/>
                <a:gd name="connsiteY1" fmla="*/ 1476125 h 1500864"/>
                <a:gd name="connsiteX2" fmla="*/ 0 w 4082327"/>
                <a:gd name="connsiteY2" fmla="*/ 1500864 h 1500864"/>
                <a:gd name="connsiteX3" fmla="*/ 0 w 4082327"/>
                <a:gd name="connsiteY3" fmla="*/ 0 h 1500864"/>
              </a:gdLst>
              <a:ahLst/>
              <a:cxnLst>
                <a:cxn ang="0">
                  <a:pos x="connsiteX0" y="connsiteY0"/>
                </a:cxn>
                <a:cxn ang="0">
                  <a:pos x="connsiteX1" y="connsiteY1"/>
                </a:cxn>
                <a:cxn ang="0">
                  <a:pos x="connsiteX2" y="connsiteY2"/>
                </a:cxn>
                <a:cxn ang="0">
                  <a:pos x="connsiteX3" y="connsiteY3"/>
                </a:cxn>
              </a:cxnLst>
              <a:rect l="l" t="t" r="r" b="b"/>
              <a:pathLst>
                <a:path w="4082327" h="1500864">
                  <a:moveTo>
                    <a:pt x="0" y="0"/>
                  </a:moveTo>
                  <a:lnTo>
                    <a:pt x="4082327" y="1476125"/>
                  </a:lnTo>
                  <a:lnTo>
                    <a:pt x="0" y="1500864"/>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2987" y="476672"/>
            <a:ext cx="8229600" cy="572028"/>
          </a:xfrm>
        </p:spPr>
        <p:txBody>
          <a:bodyPr>
            <a:normAutofit fontScale="90000"/>
          </a:bodyPr>
          <a:lstStyle/>
          <a:p>
            <a:r>
              <a:rPr lang="en-US" sz="3200" dirty="0" smtClean="0"/>
              <a:t>Elliptical (704 MHz) RF System Layout</a:t>
            </a:r>
            <a:endParaRPr lang="en-US" sz="3200" dirty="0"/>
          </a:p>
        </p:txBody>
      </p:sp>
      <p:sp>
        <p:nvSpPr>
          <p:cNvPr id="3" name="Content Placeholder 2"/>
          <p:cNvSpPr>
            <a:spLocks noGrp="1"/>
          </p:cNvSpPr>
          <p:nvPr>
            <p:ph idx="1"/>
          </p:nvPr>
        </p:nvSpPr>
        <p:spPr>
          <a:xfrm>
            <a:off x="1331640" y="1484784"/>
            <a:ext cx="5112568" cy="1828800"/>
          </a:xfrm>
        </p:spPr>
        <p:txBody>
          <a:bodyPr>
            <a:normAutofit/>
          </a:bodyPr>
          <a:lstStyle/>
          <a:p>
            <a:r>
              <a:rPr lang="en-US" dirty="0" smtClean="0"/>
              <a:t>One cavity per klystron</a:t>
            </a:r>
          </a:p>
          <a:p>
            <a:r>
              <a:rPr lang="en-US" dirty="0" smtClean="0"/>
              <a:t>4 klystrons per modulator</a:t>
            </a:r>
          </a:p>
          <a:p>
            <a:r>
              <a:rPr lang="en-US" dirty="0" smtClean="0"/>
              <a:t>16 klystrons per tunnel penetration</a:t>
            </a:r>
            <a:endParaRPr lang="en-US" dirty="0"/>
          </a:p>
        </p:txBody>
      </p:sp>
      <p:sp>
        <p:nvSpPr>
          <p:cNvPr id="10" name="TextBox 9"/>
          <p:cNvSpPr txBox="1"/>
          <p:nvPr/>
        </p:nvSpPr>
        <p:spPr>
          <a:xfrm>
            <a:off x="557436" y="5749637"/>
            <a:ext cx="881897" cy="369332"/>
          </a:xfrm>
          <a:prstGeom prst="rect">
            <a:avLst/>
          </a:prstGeom>
          <a:noFill/>
        </p:spPr>
        <p:txBody>
          <a:bodyPr wrap="none" rtlCol="0">
            <a:spAutoFit/>
          </a:bodyPr>
          <a:lstStyle/>
          <a:p>
            <a:r>
              <a:rPr lang="en-US" dirty="0" smtClean="0"/>
              <a:t>Tunnel</a:t>
            </a:r>
            <a:endParaRPr lang="en-US" dirty="0"/>
          </a:p>
        </p:txBody>
      </p:sp>
      <p:pic>
        <p:nvPicPr>
          <p:cNvPr id="19" name="Picture 18"/>
          <p:cNvPicPr>
            <a:picLocks noChangeAspect="1"/>
          </p:cNvPicPr>
          <p:nvPr/>
        </p:nvPicPr>
        <p:blipFill rotWithShape="1">
          <a:blip r:embed="rId3" cstate="screen">
            <a:clrChange>
              <a:clrFrom>
                <a:srgbClr val="FFFFFA"/>
              </a:clrFrom>
              <a:clrTo>
                <a:srgbClr val="FFFFFA">
                  <a:alpha val="0"/>
                </a:srgbClr>
              </a:clrTo>
            </a:clrChange>
            <a:extLst>
              <a:ext uri="{28A0092B-C50C-407E-A947-70E740481C1C}">
                <a14:useLocalDpi xmlns:a14="http://schemas.microsoft.com/office/drawing/2010/main"/>
              </a:ext>
            </a:extLst>
          </a:blip>
          <a:srcRect/>
          <a:stretch/>
        </p:blipFill>
        <p:spPr>
          <a:xfrm>
            <a:off x="0" y="4854419"/>
            <a:ext cx="6159881" cy="2002367"/>
          </a:xfrm>
          <a:prstGeom prst="rect">
            <a:avLst/>
          </a:prstGeom>
        </p:spPr>
      </p:pic>
      <p:sp>
        <p:nvSpPr>
          <p:cNvPr id="20" name="Oval 19"/>
          <p:cNvSpPr/>
          <p:nvPr/>
        </p:nvSpPr>
        <p:spPr>
          <a:xfrm rot="999716">
            <a:off x="355848" y="5233403"/>
            <a:ext cx="403175" cy="94338"/>
          </a:xfrm>
          <a:prstGeom prst="ellipse">
            <a:avLst/>
          </a:prstGeom>
          <a:noFill/>
          <a:ln w="508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a:off x="420604" y="3917757"/>
            <a:ext cx="343480" cy="1259826"/>
          </a:xfrm>
          <a:prstGeom prst="straightConnector1">
            <a:avLst/>
          </a:prstGeom>
          <a:ln w="50800">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764085" y="4941168"/>
            <a:ext cx="3087835" cy="369581"/>
          </a:xfrm>
          <a:prstGeom prst="straightConnector1">
            <a:avLst/>
          </a:prstGeom>
          <a:ln w="50800">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537">
            <a:off x="4746818" y="3253596"/>
            <a:ext cx="4248472" cy="1635240"/>
          </a:xfrm>
          <a:prstGeom prst="rect">
            <a:avLst/>
          </a:prstGeom>
        </p:spPr>
      </p:pic>
      <p:cxnSp>
        <p:nvCxnSpPr>
          <p:cNvPr id="26" name="Straight Arrow Connector 25"/>
          <p:cNvCxnSpPr/>
          <p:nvPr/>
        </p:nvCxnSpPr>
        <p:spPr>
          <a:xfrm flipH="1" flipV="1">
            <a:off x="4572000" y="4797152"/>
            <a:ext cx="3816424" cy="576064"/>
          </a:xfrm>
          <a:prstGeom prst="straightConnector1">
            <a:avLst/>
          </a:prstGeom>
          <a:ln w="50800">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5" idx="1"/>
          </p:cNvCxnSpPr>
          <p:nvPr/>
        </p:nvCxnSpPr>
        <p:spPr>
          <a:xfrm flipH="1">
            <a:off x="3419872" y="3414475"/>
            <a:ext cx="1431016" cy="734605"/>
          </a:xfrm>
          <a:prstGeom prst="straightConnector1">
            <a:avLst/>
          </a:prstGeom>
          <a:ln w="50800">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30" name="Oval 29"/>
          <p:cNvSpPr/>
          <p:nvPr/>
        </p:nvSpPr>
        <p:spPr>
          <a:xfrm rot="999716">
            <a:off x="3028658" y="4288988"/>
            <a:ext cx="1553198" cy="512273"/>
          </a:xfrm>
          <a:prstGeom prst="ellipse">
            <a:avLst/>
          </a:prstGeom>
          <a:noFill/>
          <a:ln w="508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9041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F Gallery_HB_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4922196"/>
          </a:xfrm>
          <a:prstGeom prst="rect">
            <a:avLst/>
          </a:prstGeom>
        </p:spPr>
      </p:pic>
      <p:sp>
        <p:nvSpPr>
          <p:cNvPr id="6" name="TextBox 5"/>
          <p:cNvSpPr txBox="1"/>
          <p:nvPr/>
        </p:nvSpPr>
        <p:spPr>
          <a:xfrm>
            <a:off x="2195736" y="6040811"/>
            <a:ext cx="5644093" cy="830997"/>
          </a:xfrm>
          <a:prstGeom prst="rect">
            <a:avLst/>
          </a:prstGeom>
          <a:noFill/>
        </p:spPr>
        <p:txBody>
          <a:bodyPr wrap="none" rtlCol="0">
            <a:spAutoFit/>
          </a:bodyPr>
          <a:lstStyle/>
          <a:p>
            <a:r>
              <a:rPr lang="en-US" sz="2400" dirty="0" smtClean="0"/>
              <a:t>4.5 Cells of 8 klystrons for Medium Beta</a:t>
            </a:r>
          </a:p>
          <a:p>
            <a:r>
              <a:rPr lang="en-US" sz="2400" dirty="0" smtClean="0"/>
              <a:t>10,5 Cells of 8 klystrons (IOTs) for High Beta </a:t>
            </a:r>
            <a:endParaRPr lang="en-US" sz="2400" dirty="0"/>
          </a:p>
        </p:txBody>
      </p:sp>
      <p:sp>
        <p:nvSpPr>
          <p:cNvPr id="7" name="TextBox 6"/>
          <p:cNvSpPr txBox="1"/>
          <p:nvPr/>
        </p:nvSpPr>
        <p:spPr>
          <a:xfrm>
            <a:off x="2051720" y="5517232"/>
            <a:ext cx="2855619" cy="461665"/>
          </a:xfrm>
          <a:prstGeom prst="rect">
            <a:avLst/>
          </a:prstGeom>
          <a:solidFill>
            <a:schemeClr val="accent6">
              <a:lumMod val="20000"/>
              <a:lumOff val="80000"/>
            </a:schemeClr>
          </a:solidFill>
        </p:spPr>
        <p:txBody>
          <a:bodyPr wrap="none" rtlCol="0">
            <a:spAutoFit/>
          </a:bodyPr>
          <a:lstStyle/>
          <a:p>
            <a:r>
              <a:rPr lang="en-US" sz="2400" b="1" dirty="0" smtClean="0">
                <a:solidFill>
                  <a:srgbClr val="FF6600"/>
                </a:solidFill>
              </a:rPr>
              <a:t>WR1150 Distribution</a:t>
            </a:r>
            <a:endParaRPr lang="en-US" sz="2400" b="1" dirty="0">
              <a:solidFill>
                <a:srgbClr val="FF6600"/>
              </a:solidFill>
            </a:endParaRPr>
          </a:p>
        </p:txBody>
      </p:sp>
      <p:sp>
        <p:nvSpPr>
          <p:cNvPr id="8" name="TextBox 7"/>
          <p:cNvSpPr txBox="1"/>
          <p:nvPr/>
        </p:nvSpPr>
        <p:spPr>
          <a:xfrm>
            <a:off x="6588224" y="4293096"/>
            <a:ext cx="1366630" cy="461665"/>
          </a:xfrm>
          <a:prstGeom prst="rect">
            <a:avLst/>
          </a:prstGeom>
          <a:solidFill>
            <a:schemeClr val="accent6">
              <a:lumMod val="20000"/>
              <a:lumOff val="80000"/>
            </a:schemeClr>
          </a:solidFill>
        </p:spPr>
        <p:txBody>
          <a:bodyPr wrap="none" rtlCol="0">
            <a:spAutoFit/>
          </a:bodyPr>
          <a:lstStyle/>
          <a:p>
            <a:r>
              <a:rPr lang="en-US" sz="2400" b="1" dirty="0" smtClean="0">
                <a:solidFill>
                  <a:srgbClr val="FF6600"/>
                </a:solidFill>
              </a:rPr>
              <a:t>Klystrons</a:t>
            </a:r>
            <a:endParaRPr lang="en-US" sz="2400" b="1" dirty="0">
              <a:solidFill>
                <a:srgbClr val="FF6600"/>
              </a:solidFill>
            </a:endParaRPr>
          </a:p>
        </p:txBody>
      </p:sp>
      <p:sp>
        <p:nvSpPr>
          <p:cNvPr id="9" name="TextBox 8"/>
          <p:cNvSpPr txBox="1"/>
          <p:nvPr/>
        </p:nvSpPr>
        <p:spPr>
          <a:xfrm>
            <a:off x="7591895" y="4869160"/>
            <a:ext cx="1558540" cy="461665"/>
          </a:xfrm>
          <a:prstGeom prst="rect">
            <a:avLst/>
          </a:prstGeom>
          <a:solidFill>
            <a:schemeClr val="accent6">
              <a:lumMod val="20000"/>
              <a:lumOff val="80000"/>
            </a:schemeClr>
          </a:solidFill>
        </p:spPr>
        <p:txBody>
          <a:bodyPr wrap="none" rtlCol="0">
            <a:spAutoFit/>
          </a:bodyPr>
          <a:lstStyle/>
          <a:p>
            <a:r>
              <a:rPr lang="en-US" sz="2400" b="1" dirty="0" smtClean="0">
                <a:solidFill>
                  <a:srgbClr val="FF6600"/>
                </a:solidFill>
              </a:rPr>
              <a:t>Modulator</a:t>
            </a:r>
            <a:endParaRPr lang="en-US" sz="2400" b="1" dirty="0">
              <a:solidFill>
                <a:srgbClr val="FF6600"/>
              </a:solidFill>
            </a:endParaRPr>
          </a:p>
        </p:txBody>
      </p:sp>
      <p:sp>
        <p:nvSpPr>
          <p:cNvPr id="10" name="TextBox 9"/>
          <p:cNvSpPr txBox="1"/>
          <p:nvPr/>
        </p:nvSpPr>
        <p:spPr>
          <a:xfrm>
            <a:off x="4499992" y="4941168"/>
            <a:ext cx="2604048" cy="461665"/>
          </a:xfrm>
          <a:prstGeom prst="rect">
            <a:avLst/>
          </a:prstGeom>
          <a:solidFill>
            <a:schemeClr val="accent6">
              <a:lumMod val="20000"/>
              <a:lumOff val="80000"/>
            </a:schemeClr>
          </a:solidFill>
        </p:spPr>
        <p:txBody>
          <a:bodyPr wrap="none" rtlCol="0">
            <a:spAutoFit/>
          </a:bodyPr>
          <a:lstStyle/>
          <a:p>
            <a:r>
              <a:rPr lang="en-US" sz="2400" b="1" dirty="0" smtClean="0">
                <a:solidFill>
                  <a:srgbClr val="FF6600"/>
                </a:solidFill>
              </a:rPr>
              <a:t>Racks and Controls</a:t>
            </a:r>
            <a:endParaRPr lang="en-US" sz="2400" b="1" dirty="0">
              <a:solidFill>
                <a:srgbClr val="FF6600"/>
              </a:solidFill>
            </a:endParaRPr>
          </a:p>
        </p:txBody>
      </p:sp>
      <p:cxnSp>
        <p:nvCxnSpPr>
          <p:cNvPr id="12" name="Straight Arrow Connector 11"/>
          <p:cNvCxnSpPr/>
          <p:nvPr/>
        </p:nvCxnSpPr>
        <p:spPr>
          <a:xfrm flipH="1" flipV="1">
            <a:off x="6372200" y="2996952"/>
            <a:ext cx="720080" cy="1296144"/>
          </a:xfrm>
          <a:prstGeom prst="straightConnector1">
            <a:avLst/>
          </a:prstGeom>
          <a:ln w="63500">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9" idx="0"/>
          </p:cNvCxnSpPr>
          <p:nvPr/>
        </p:nvCxnSpPr>
        <p:spPr>
          <a:xfrm flipH="1" flipV="1">
            <a:off x="8100392" y="3212976"/>
            <a:ext cx="270773" cy="1656184"/>
          </a:xfrm>
          <a:prstGeom prst="straightConnector1">
            <a:avLst/>
          </a:prstGeom>
          <a:ln w="63500">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0" idx="0"/>
          </p:cNvCxnSpPr>
          <p:nvPr/>
        </p:nvCxnSpPr>
        <p:spPr>
          <a:xfrm flipV="1">
            <a:off x="5802016" y="3861048"/>
            <a:ext cx="498176" cy="1080120"/>
          </a:xfrm>
          <a:prstGeom prst="straightConnector1">
            <a:avLst/>
          </a:prstGeom>
          <a:ln w="63500">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7" idx="0"/>
          </p:cNvCxnSpPr>
          <p:nvPr/>
        </p:nvCxnSpPr>
        <p:spPr>
          <a:xfrm flipH="1" flipV="1">
            <a:off x="3347864" y="3645024"/>
            <a:ext cx="131666" cy="1872208"/>
          </a:xfrm>
          <a:prstGeom prst="straightConnector1">
            <a:avLst/>
          </a:prstGeom>
          <a:ln w="6350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3" name="Title 1"/>
          <p:cNvSpPr>
            <a:spLocks noGrp="1"/>
          </p:cNvSpPr>
          <p:nvPr>
            <p:ph type="title"/>
          </p:nvPr>
        </p:nvSpPr>
        <p:spPr>
          <a:xfrm>
            <a:off x="119511" y="332656"/>
            <a:ext cx="8229600" cy="572028"/>
          </a:xfrm>
        </p:spPr>
        <p:txBody>
          <a:bodyPr>
            <a:normAutofit fontScale="90000"/>
          </a:bodyPr>
          <a:lstStyle/>
          <a:p>
            <a:r>
              <a:rPr lang="en-US" sz="3200" dirty="0" smtClean="0"/>
              <a:t>Elliptical (704 MHz) RF System Layout</a:t>
            </a:r>
            <a:endParaRPr lang="en-US" sz="3200" dirty="0"/>
          </a:p>
        </p:txBody>
      </p:sp>
    </p:spTree>
    <p:extLst>
      <p:ext uri="{BB962C8B-B14F-4D97-AF65-F5344CB8AC3E}">
        <p14:creationId xmlns:p14="http://schemas.microsoft.com/office/powerpoint/2010/main" val="29669248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CA"/>
          </a:p>
        </p:txBody>
      </p:sp>
      <p:sp>
        <p:nvSpPr>
          <p:cNvPr id="3" name="Content Placeholder 2"/>
          <p:cNvSpPr>
            <a:spLocks noGrp="1"/>
          </p:cNvSpPr>
          <p:nvPr>
            <p:ph idx="1"/>
          </p:nvPr>
        </p:nvSpPr>
        <p:spPr/>
        <p:txBody>
          <a:bodyPr/>
          <a:lstStyle/>
          <a:p>
            <a:r>
              <a:rPr lang="fr-CA" dirty="0" smtClean="0"/>
              <a:t>EXTRA</a:t>
            </a:r>
            <a:endParaRPr lang="fr-CA" dirty="0"/>
          </a:p>
        </p:txBody>
      </p:sp>
      <p:sp>
        <p:nvSpPr>
          <p:cNvPr id="4" name="Slide Number Placeholder 3"/>
          <p:cNvSpPr>
            <a:spLocks noGrp="1"/>
          </p:cNvSpPr>
          <p:nvPr>
            <p:ph type="sldNum" sz="quarter" idx="12"/>
          </p:nvPr>
        </p:nvSpPr>
        <p:spPr/>
        <p:txBody>
          <a:bodyPr/>
          <a:lstStyle/>
          <a:p>
            <a:fld id="{551115BC-487E-4422-894C-CB7CD3E79223}" type="slidenum">
              <a:rPr lang="sv-SE" smtClean="0"/>
              <a:pPr/>
              <a:t>55</a:t>
            </a:fld>
            <a:endParaRPr lang="sv-SE" dirty="0"/>
          </a:p>
        </p:txBody>
      </p:sp>
    </p:spTree>
    <p:extLst>
      <p:ext uri="{BB962C8B-B14F-4D97-AF65-F5344CB8AC3E}">
        <p14:creationId xmlns:p14="http://schemas.microsoft.com/office/powerpoint/2010/main" val="27262334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Linac Design Choices</a:t>
            </a:r>
            <a:endParaRPr lang="en-US" dirty="0"/>
          </a:p>
        </p:txBody>
      </p:sp>
      <p:sp>
        <p:nvSpPr>
          <p:cNvPr id="3" name="Content Placeholder 2"/>
          <p:cNvSpPr>
            <a:spLocks noGrp="1"/>
          </p:cNvSpPr>
          <p:nvPr>
            <p:ph idx="1"/>
          </p:nvPr>
        </p:nvSpPr>
        <p:spPr>
          <a:xfrm>
            <a:off x="457200" y="1600200"/>
            <a:ext cx="6248400" cy="4525963"/>
          </a:xfrm>
        </p:spPr>
        <p:txBody>
          <a:bodyPr>
            <a:normAutofit fontScale="92500" lnSpcReduction="10000"/>
          </a:bodyPr>
          <a:lstStyle/>
          <a:p>
            <a:r>
              <a:rPr lang="en-US" dirty="0"/>
              <a:t>The </a:t>
            </a:r>
            <a:r>
              <a:rPr lang="en-US" dirty="0" smtClean="0"/>
              <a:t>energy </a:t>
            </a:r>
            <a:r>
              <a:rPr lang="en-US" dirty="0"/>
              <a:t>of the linac is a tradeoff of</a:t>
            </a:r>
          </a:p>
          <a:p>
            <a:pPr lvl="1"/>
            <a:r>
              <a:rPr lang="en-US" dirty="0"/>
              <a:t>Linac length</a:t>
            </a:r>
          </a:p>
          <a:p>
            <a:pPr lvl="1"/>
            <a:r>
              <a:rPr lang="en-US" dirty="0"/>
              <a:t>Beam current:</a:t>
            </a:r>
          </a:p>
          <a:p>
            <a:pPr lvl="2"/>
            <a:r>
              <a:rPr lang="en-US" dirty="0"/>
              <a:t>Space charge forces</a:t>
            </a:r>
          </a:p>
          <a:p>
            <a:pPr lvl="2"/>
            <a:r>
              <a:rPr lang="en-US" dirty="0"/>
              <a:t>Halo losses</a:t>
            </a:r>
          </a:p>
          <a:p>
            <a:r>
              <a:rPr lang="en-US" dirty="0" smtClean="0"/>
              <a:t>Copper Linac</a:t>
            </a:r>
          </a:p>
          <a:p>
            <a:pPr lvl="1"/>
            <a:r>
              <a:rPr lang="en-US" dirty="0" smtClean="0"/>
              <a:t>Low construction costs but high operational costs</a:t>
            </a:r>
          </a:p>
          <a:p>
            <a:pPr lvl="1"/>
            <a:r>
              <a:rPr lang="en-US" dirty="0" smtClean="0"/>
              <a:t>Small bore radius &lt; 3 cm</a:t>
            </a:r>
          </a:p>
          <a:p>
            <a:pPr lvl="1"/>
            <a:r>
              <a:rPr lang="en-US" dirty="0" smtClean="0"/>
              <a:t>Long linac  &gt; 750 meters for 2 </a:t>
            </a:r>
            <a:r>
              <a:rPr lang="en-US" dirty="0" err="1" smtClean="0"/>
              <a:t>GeV</a:t>
            </a:r>
            <a:endParaRPr lang="en-US" dirty="0" smtClean="0"/>
          </a:p>
          <a:p>
            <a:r>
              <a:rPr lang="en-US" dirty="0" smtClean="0"/>
              <a:t>Superconducting Linac</a:t>
            </a:r>
          </a:p>
          <a:p>
            <a:pPr lvl="1"/>
            <a:r>
              <a:rPr lang="en-US" dirty="0" smtClean="0"/>
              <a:t>High construction costs but low operational costs</a:t>
            </a:r>
          </a:p>
          <a:p>
            <a:pPr lvl="1"/>
            <a:r>
              <a:rPr lang="en-US" dirty="0" smtClean="0"/>
              <a:t>Large bore radius &gt; 7 cm</a:t>
            </a:r>
          </a:p>
          <a:p>
            <a:pPr lvl="1"/>
            <a:r>
              <a:rPr lang="en-US" dirty="0" smtClean="0"/>
              <a:t>Short Linac &lt; 360 meters for 2 </a:t>
            </a:r>
            <a:r>
              <a:rPr lang="en-US" dirty="0" err="1" smtClean="0"/>
              <a:t>GeV</a:t>
            </a:r>
            <a:endParaRPr lang="en-US" dirty="0"/>
          </a:p>
        </p:txBody>
      </p:sp>
      <p:pic>
        <p:nvPicPr>
          <p:cNvPr id="8194" name="Picture 2" descr="http://farm7.staticflickr.com/6120/6262567494_5019cf9005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510828"/>
            <a:ext cx="2286000" cy="1838325"/>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http://irfu.cea.fr/Images/astImg/820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547" y="4364242"/>
            <a:ext cx="2286000" cy="118128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683819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323528" y="548680"/>
            <a:ext cx="6070600" cy="609600"/>
          </a:xfrm>
        </p:spPr>
        <p:txBody>
          <a:bodyPr>
            <a:normAutofit/>
          </a:bodyPr>
          <a:lstStyle/>
          <a:p>
            <a:r>
              <a:rPr lang="en-US" sz="2800" b="1" dirty="0">
                <a:solidFill>
                  <a:srgbClr val="FFFFFF"/>
                </a:solidFill>
                <a:ea typeface="ＭＳ Ｐゴシック" charset="0"/>
              </a:rPr>
              <a:t>Why </a:t>
            </a:r>
            <a:r>
              <a:rPr lang="en-US" sz="2800" b="1" dirty="0" smtClean="0">
                <a:solidFill>
                  <a:srgbClr val="FFFFFF"/>
                </a:solidFill>
                <a:ea typeface="ＭＳ Ｐゴシック" charset="0"/>
              </a:rPr>
              <a:t>neutrons as a probe ?</a:t>
            </a:r>
            <a:endParaRPr lang="en-US" sz="2800" b="1" dirty="0">
              <a:solidFill>
                <a:srgbClr val="FFFFFF"/>
              </a:solidFill>
              <a:ea typeface="ＭＳ Ｐゴシック" charset="0"/>
            </a:endParaRPr>
          </a:p>
        </p:txBody>
      </p:sp>
      <p:sp>
        <p:nvSpPr>
          <p:cNvPr id="5" name="Slide Number Placeholder 4"/>
          <p:cNvSpPr>
            <a:spLocks noGrp="1"/>
          </p:cNvSpPr>
          <p:nvPr>
            <p:ph type="sldNum" sz="quarter" idx="11"/>
          </p:nvPr>
        </p:nvSpPr>
        <p:spPr/>
        <p:txBody>
          <a:bodyPr/>
          <a:lstStyle/>
          <a:p>
            <a:pPr>
              <a:defRPr/>
            </a:pPr>
            <a:fld id="{D577B294-2668-EE42-8E1C-0B2DC2669753}" type="slidenum">
              <a:rPr lang="en-GB" smtClean="0"/>
              <a:pPr>
                <a:defRPr/>
              </a:pPr>
              <a:t>57</a:t>
            </a:fld>
            <a:endParaRPr lang="en-GB"/>
          </a:p>
        </p:txBody>
      </p:sp>
      <p:sp>
        <p:nvSpPr>
          <p:cNvPr id="59397" name="Rectangle 4"/>
          <p:cNvSpPr>
            <a:spLocks noChangeArrowheads="1"/>
          </p:cNvSpPr>
          <p:nvPr/>
        </p:nvSpPr>
        <p:spPr bwMode="auto">
          <a:xfrm>
            <a:off x="304800" y="1412776"/>
            <a:ext cx="8839200" cy="400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1" tIns="45706" rIns="91411" bIns="45706">
            <a:spAutoFit/>
          </a:bodyPr>
          <a:lstStyle/>
          <a:p>
            <a:pPr defTabSz="641350">
              <a:spcBef>
                <a:spcPct val="50000"/>
              </a:spcBef>
            </a:pPr>
            <a:r>
              <a:rPr lang="en-US" sz="2000" dirty="0">
                <a:latin typeface="Arial"/>
                <a:cs typeface="Arial"/>
                <a:sym typeface="Gill Sans" charset="0"/>
              </a:rPr>
              <a:t>        Wave           Particle               </a:t>
            </a:r>
            <a:r>
              <a:rPr lang="en-US" sz="2000" dirty="0" smtClean="0">
                <a:latin typeface="Arial"/>
                <a:cs typeface="Arial"/>
                <a:sym typeface="Gill Sans" charset="0"/>
              </a:rPr>
              <a:t>   Magnetic </a:t>
            </a:r>
            <a:r>
              <a:rPr lang="en-US" sz="2000" dirty="0">
                <a:latin typeface="Arial"/>
                <a:cs typeface="Arial"/>
                <a:sym typeface="Gill Sans" charset="0"/>
              </a:rPr>
              <a:t>moment            </a:t>
            </a:r>
            <a:r>
              <a:rPr lang="en-US" sz="2000" dirty="0" smtClean="0">
                <a:latin typeface="Arial"/>
                <a:cs typeface="Arial"/>
                <a:sym typeface="Gill Sans" charset="0"/>
              </a:rPr>
              <a:t>  Neutral</a:t>
            </a:r>
            <a:endParaRPr lang="en-GB" sz="2000" dirty="0">
              <a:latin typeface="Arial"/>
              <a:cs typeface="Arial"/>
              <a:sym typeface="Gill Sans" charset="0"/>
            </a:endParaRPr>
          </a:p>
        </p:txBody>
      </p:sp>
      <p:pic>
        <p:nvPicPr>
          <p:cNvPr id="59399"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5888" y="1998910"/>
            <a:ext cx="557212"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0"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99013" y="1825873"/>
            <a:ext cx="10715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1"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8050" y="2069056"/>
            <a:ext cx="495598" cy="374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5417896"/>
            <a:ext cx="4548795" cy="1406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
          <p:cNvSpPr>
            <a:spLocks noChangeArrowheads="1"/>
          </p:cNvSpPr>
          <p:nvPr/>
        </p:nvSpPr>
        <p:spPr bwMode="auto">
          <a:xfrm>
            <a:off x="2234607" y="5239993"/>
            <a:ext cx="176132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400" dirty="0">
                <a:latin typeface="Arial"/>
                <a:cs typeface="Arial"/>
              </a:rPr>
              <a:t>1.675×10</a:t>
            </a:r>
            <a:r>
              <a:rPr lang="en-US" sz="1400" baseline="30000" dirty="0">
                <a:latin typeface="Arial"/>
                <a:cs typeface="Arial"/>
              </a:rPr>
              <a:t>-27</a:t>
            </a:r>
            <a:r>
              <a:rPr lang="en-US" sz="1400" dirty="0">
                <a:latin typeface="Arial"/>
                <a:cs typeface="Arial"/>
              </a:rPr>
              <a:t> kg</a:t>
            </a:r>
          </a:p>
        </p:txBody>
      </p:sp>
      <p:sp>
        <p:nvSpPr>
          <p:cNvPr id="14" name="Rectangle 13"/>
          <p:cNvSpPr/>
          <p:nvPr/>
        </p:nvSpPr>
        <p:spPr>
          <a:xfrm>
            <a:off x="3995936" y="5129864"/>
            <a:ext cx="2160605" cy="369332"/>
          </a:xfrm>
          <a:prstGeom prst="rect">
            <a:avLst/>
          </a:prstGeom>
        </p:spPr>
        <p:txBody>
          <a:bodyPr wrap="none">
            <a:spAutoFit/>
          </a:bodyPr>
          <a:lstStyle/>
          <a:p>
            <a:r>
              <a:rPr lang="en-US" dirty="0" smtClean="0">
                <a:latin typeface="Arial"/>
                <a:cs typeface="Arial"/>
              </a:rPr>
              <a:t>Neutron properties: </a:t>
            </a:r>
            <a:endParaRPr lang="en-US" dirty="0"/>
          </a:p>
        </p:txBody>
      </p:sp>
      <p:sp>
        <p:nvSpPr>
          <p:cNvPr id="2" name="Rectangle 1"/>
          <p:cNvSpPr/>
          <p:nvPr/>
        </p:nvSpPr>
        <p:spPr>
          <a:xfrm>
            <a:off x="107504" y="2695619"/>
            <a:ext cx="8712968" cy="2317557"/>
          </a:xfrm>
          <a:prstGeom prst="rect">
            <a:avLst/>
          </a:prstGeom>
        </p:spPr>
        <p:txBody>
          <a:bodyPr wrap="square">
            <a:spAutoFit/>
          </a:bodyPr>
          <a:lstStyle/>
          <a:p>
            <a:pPr marL="342900" indent="-342900">
              <a:lnSpc>
                <a:spcPct val="80000"/>
              </a:lnSpc>
              <a:buFont typeface="Arial"/>
              <a:buChar char="•"/>
            </a:pPr>
            <a:r>
              <a:rPr lang="en-US" dirty="0">
                <a:latin typeface="Arial"/>
                <a:cs typeface="Arial"/>
              </a:rPr>
              <a:t>Particle beam (neutral subatomic particle)</a:t>
            </a:r>
          </a:p>
          <a:p>
            <a:pPr marL="342900" indent="-342900">
              <a:lnSpc>
                <a:spcPct val="80000"/>
              </a:lnSpc>
              <a:buFont typeface="Arial"/>
              <a:buChar char="•"/>
            </a:pPr>
            <a:endParaRPr lang="en-US" dirty="0">
              <a:latin typeface="Arial"/>
              <a:cs typeface="Arial"/>
            </a:endParaRPr>
          </a:p>
          <a:p>
            <a:pPr marL="342900" indent="-342900">
              <a:lnSpc>
                <a:spcPct val="80000"/>
              </a:lnSpc>
              <a:buFont typeface="Arial"/>
              <a:buChar char="•"/>
            </a:pPr>
            <a:r>
              <a:rPr lang="en-US" dirty="0">
                <a:latin typeface="Arial"/>
                <a:cs typeface="Arial"/>
              </a:rPr>
              <a:t>Interactions with the nuclei and the magnetic moment of unpaired electrons (in the sample)</a:t>
            </a:r>
          </a:p>
          <a:p>
            <a:pPr marL="342900" indent="-342900">
              <a:lnSpc>
                <a:spcPct val="80000"/>
              </a:lnSpc>
              <a:buFont typeface="Arial"/>
              <a:buChar char="•"/>
            </a:pPr>
            <a:endParaRPr lang="en-US" dirty="0">
              <a:latin typeface="Arial"/>
              <a:cs typeface="Arial"/>
            </a:endParaRPr>
          </a:p>
          <a:p>
            <a:pPr marL="342900" indent="-342900">
              <a:lnSpc>
                <a:spcPct val="80000"/>
              </a:lnSpc>
              <a:buFont typeface="Arial"/>
              <a:buChar char="•"/>
            </a:pPr>
            <a:r>
              <a:rPr lang="en-US" dirty="0">
                <a:latin typeface="Arial"/>
                <a:cs typeface="Arial"/>
              </a:rPr>
              <a:t>Scattered by all elements, also the light ones like the hydrogen isotopes</a:t>
            </a:r>
          </a:p>
          <a:p>
            <a:pPr marL="342900" indent="-342900">
              <a:lnSpc>
                <a:spcPct val="80000"/>
              </a:lnSpc>
              <a:buFont typeface="Arial"/>
              <a:buChar char="•"/>
            </a:pPr>
            <a:endParaRPr lang="en-US" dirty="0">
              <a:latin typeface="Arial"/>
              <a:cs typeface="Arial"/>
            </a:endParaRPr>
          </a:p>
          <a:p>
            <a:pPr marL="342900" indent="-342900">
              <a:lnSpc>
                <a:spcPct val="80000"/>
              </a:lnSpc>
              <a:buFont typeface="Arial"/>
              <a:buChar char="•"/>
            </a:pPr>
            <a:r>
              <a:rPr lang="en-US" dirty="0">
                <a:latin typeface="Arial"/>
                <a:cs typeface="Arial"/>
              </a:rPr>
              <a:t>Deep penetration depth (bulk studies of samples)</a:t>
            </a:r>
          </a:p>
          <a:p>
            <a:pPr marL="342900" indent="-342900">
              <a:lnSpc>
                <a:spcPct val="80000"/>
              </a:lnSpc>
              <a:buFont typeface="Arial"/>
              <a:buChar char="•"/>
            </a:pPr>
            <a:endParaRPr lang="en-US" dirty="0">
              <a:latin typeface="Arial"/>
              <a:cs typeface="Arial"/>
            </a:endParaRPr>
          </a:p>
          <a:p>
            <a:pPr marL="342900" indent="-342900">
              <a:lnSpc>
                <a:spcPct val="80000"/>
              </a:lnSpc>
              <a:buFont typeface="Arial"/>
              <a:buChar char="•"/>
            </a:pPr>
            <a:r>
              <a:rPr lang="en-US" dirty="0">
                <a:latin typeface="Arial"/>
                <a:cs typeface="Arial"/>
              </a:rPr>
              <a:t>Less intense beam measuring larger samples</a:t>
            </a:r>
          </a:p>
        </p:txBody>
      </p:sp>
    </p:spTree>
    <p:extLst>
      <p:ext uri="{BB962C8B-B14F-4D97-AF65-F5344CB8AC3E}">
        <p14:creationId xmlns:p14="http://schemas.microsoft.com/office/powerpoint/2010/main" val="69572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normAutofit/>
          </a:bodyPr>
          <a:lstStyle/>
          <a:p>
            <a:r>
              <a:rPr lang="en-US" sz="2800" b="1" dirty="0">
                <a:ea typeface="ＭＳ Ｐゴシック" charset="0"/>
              </a:rPr>
              <a:t>Inelastic Scattering of plane wave</a:t>
            </a:r>
          </a:p>
        </p:txBody>
      </p:sp>
      <p:cxnSp>
        <p:nvCxnSpPr>
          <p:cNvPr id="5" name="Straight Connector 4"/>
          <p:cNvCxnSpPr/>
          <p:nvPr/>
        </p:nvCxnSpPr>
        <p:spPr>
          <a:xfrm rot="5400000">
            <a:off x="-619918" y="3511599"/>
            <a:ext cx="248920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rot="5400000">
            <a:off x="-332581" y="3529061"/>
            <a:ext cx="2489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62706" y="3511599"/>
            <a:ext cx="2489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5400000">
            <a:off x="480219" y="3511599"/>
            <a:ext cx="2489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210344" y="3529061"/>
            <a:ext cx="24892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3147120" y="3401399"/>
            <a:ext cx="254000" cy="304800"/>
          </a:xfrm>
          <a:prstGeom prst="ellipse">
            <a:avLst/>
          </a:prstGeom>
          <a:effectLst>
            <a:glow rad="228600">
              <a:schemeClr val="accent2">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a:latin typeface="Arial"/>
              <a:cs typeface="Arial"/>
            </a:endParaRPr>
          </a:p>
        </p:txBody>
      </p:sp>
      <p:cxnSp>
        <p:nvCxnSpPr>
          <p:cNvPr id="11" name="Straight Connector 10"/>
          <p:cNvCxnSpPr/>
          <p:nvPr/>
        </p:nvCxnSpPr>
        <p:spPr>
          <a:xfrm rot="5400000">
            <a:off x="767557" y="3529061"/>
            <a:ext cx="248920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1056482" y="3544936"/>
            <a:ext cx="248920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1326357" y="3529061"/>
            <a:ext cx="248920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1869282" y="3529061"/>
            <a:ext cx="248920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1597819" y="3544936"/>
            <a:ext cx="24892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2724150" y="3020268"/>
            <a:ext cx="1100138" cy="1100137"/>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a:latin typeface="Arial"/>
              <a:cs typeface="Arial"/>
            </a:endParaRPr>
          </a:p>
        </p:txBody>
      </p:sp>
      <p:sp>
        <p:nvSpPr>
          <p:cNvPr id="17" name="Oval 16"/>
          <p:cNvSpPr/>
          <p:nvPr/>
        </p:nvSpPr>
        <p:spPr>
          <a:xfrm>
            <a:off x="2301875" y="2605930"/>
            <a:ext cx="1930400" cy="1930400"/>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a:latin typeface="Arial"/>
              <a:cs typeface="Arial"/>
            </a:endParaRPr>
          </a:p>
        </p:txBody>
      </p:sp>
      <p:sp>
        <p:nvSpPr>
          <p:cNvPr id="18" name="Oval 17"/>
          <p:cNvSpPr/>
          <p:nvPr/>
        </p:nvSpPr>
        <p:spPr>
          <a:xfrm>
            <a:off x="1843088" y="2183655"/>
            <a:ext cx="2862262" cy="2792413"/>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a:latin typeface="Arial"/>
              <a:cs typeface="Arial"/>
            </a:endParaRPr>
          </a:p>
        </p:txBody>
      </p:sp>
      <p:sp>
        <p:nvSpPr>
          <p:cNvPr id="87058" name="TextBox 18"/>
          <p:cNvSpPr txBox="1">
            <a:spLocks noChangeArrowheads="1"/>
          </p:cNvSpPr>
          <p:nvPr/>
        </p:nvSpPr>
        <p:spPr bwMode="auto">
          <a:xfrm>
            <a:off x="606425" y="5198318"/>
            <a:ext cx="3452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a:cs typeface="Arial"/>
              </a:rPr>
              <a:t>Plane incident wave: exp(ikr)</a:t>
            </a:r>
          </a:p>
        </p:txBody>
      </p:sp>
      <p:cxnSp>
        <p:nvCxnSpPr>
          <p:cNvPr id="23" name="Straight Connector 22"/>
          <p:cNvCxnSpPr>
            <a:endCxn id="21" idx="3"/>
          </p:cNvCxnSpPr>
          <p:nvPr/>
        </p:nvCxnSpPr>
        <p:spPr>
          <a:xfrm>
            <a:off x="3286125" y="3547318"/>
            <a:ext cx="2112963" cy="158591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21" idx="7"/>
          </p:cNvCxnSpPr>
          <p:nvPr/>
        </p:nvCxnSpPr>
        <p:spPr>
          <a:xfrm>
            <a:off x="3295650" y="3547318"/>
            <a:ext cx="2593975" cy="1274762"/>
          </a:xfrm>
          <a:prstGeom prst="line">
            <a:avLst/>
          </a:prstGeom>
        </p:spPr>
        <p:style>
          <a:lnRef idx="2">
            <a:schemeClr val="accent1"/>
          </a:lnRef>
          <a:fillRef idx="0">
            <a:schemeClr val="accent1"/>
          </a:fillRef>
          <a:effectRef idx="1">
            <a:schemeClr val="accent1"/>
          </a:effectRef>
          <a:fontRef idx="minor">
            <a:schemeClr val="tx1"/>
          </a:fontRef>
        </p:style>
      </p:cxnSp>
      <p:sp>
        <p:nvSpPr>
          <p:cNvPr id="87061" name="TextBox 30"/>
          <p:cNvSpPr txBox="1">
            <a:spLocks noChangeArrowheads="1"/>
          </p:cNvSpPr>
          <p:nvPr/>
        </p:nvSpPr>
        <p:spPr bwMode="auto">
          <a:xfrm>
            <a:off x="5889625" y="4452193"/>
            <a:ext cx="769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a:cs typeface="Arial"/>
              </a:rPr>
              <a:t>dΩ</a:t>
            </a:r>
          </a:p>
        </p:txBody>
      </p:sp>
      <p:cxnSp>
        <p:nvCxnSpPr>
          <p:cNvPr id="33" name="Straight Connector 32"/>
          <p:cNvCxnSpPr/>
          <p:nvPr/>
        </p:nvCxnSpPr>
        <p:spPr>
          <a:xfrm>
            <a:off x="301625" y="3553668"/>
            <a:ext cx="2895600" cy="1587"/>
          </a:xfrm>
          <a:prstGeom prst="line">
            <a:avLst/>
          </a:prstGeom>
        </p:spPr>
        <p:style>
          <a:lnRef idx="2">
            <a:schemeClr val="accent1"/>
          </a:lnRef>
          <a:fillRef idx="0">
            <a:schemeClr val="accent1"/>
          </a:fillRef>
          <a:effectRef idx="1">
            <a:schemeClr val="accent1"/>
          </a:effectRef>
          <a:fontRef idx="minor">
            <a:schemeClr val="tx1"/>
          </a:fontRef>
        </p:style>
      </p:cxnSp>
      <p:sp>
        <p:nvSpPr>
          <p:cNvPr id="87063" name="TextBox 33"/>
          <p:cNvSpPr txBox="1">
            <a:spLocks noChangeArrowheads="1"/>
          </p:cNvSpPr>
          <p:nvPr/>
        </p:nvSpPr>
        <p:spPr bwMode="auto">
          <a:xfrm>
            <a:off x="250825" y="3147268"/>
            <a:ext cx="3397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a:cs typeface="Arial"/>
              </a:rPr>
              <a:t>k</a:t>
            </a:r>
          </a:p>
        </p:txBody>
      </p:sp>
      <p:sp>
        <p:nvSpPr>
          <p:cNvPr id="87064" name="TextBox 34"/>
          <p:cNvSpPr txBox="1">
            <a:spLocks noChangeArrowheads="1"/>
          </p:cNvSpPr>
          <p:nvPr/>
        </p:nvSpPr>
        <p:spPr bwMode="auto">
          <a:xfrm>
            <a:off x="6191250" y="5198318"/>
            <a:ext cx="3968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a:cs typeface="Arial"/>
              </a:rPr>
              <a:t>k’</a:t>
            </a:r>
          </a:p>
        </p:txBody>
      </p:sp>
      <p:sp>
        <p:nvSpPr>
          <p:cNvPr id="43" name="Oval 42"/>
          <p:cNvSpPr/>
          <p:nvPr/>
        </p:nvSpPr>
        <p:spPr>
          <a:xfrm>
            <a:off x="6838950" y="4772868"/>
            <a:ext cx="1743075" cy="1031875"/>
          </a:xfrm>
          <a:prstGeom prst="ellipse">
            <a:avLst/>
          </a:prstGeom>
          <a:gradFill>
            <a:gsLst>
              <a:gs pos="0">
                <a:schemeClr val="accent2"/>
              </a:gs>
              <a:gs pos="100000">
                <a:schemeClr val="bg1"/>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a:latin typeface="Arial"/>
              <a:cs typeface="Arial"/>
            </a:endParaRPr>
          </a:p>
        </p:txBody>
      </p:sp>
      <p:sp>
        <p:nvSpPr>
          <p:cNvPr id="87066" name="TextBox 44"/>
          <p:cNvSpPr txBox="1">
            <a:spLocks noChangeArrowheads="1"/>
          </p:cNvSpPr>
          <p:nvPr/>
        </p:nvSpPr>
        <p:spPr bwMode="auto">
          <a:xfrm>
            <a:off x="3225800" y="2790080"/>
            <a:ext cx="3524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a:cs typeface="Arial"/>
              </a:rPr>
              <a:t>b</a:t>
            </a:r>
          </a:p>
        </p:txBody>
      </p:sp>
      <p:grpSp>
        <p:nvGrpSpPr>
          <p:cNvPr id="3" name="Group 47"/>
          <p:cNvGrpSpPr>
            <a:grpSpLocks/>
          </p:cNvGrpSpPr>
          <p:nvPr/>
        </p:nvGrpSpPr>
        <p:grpSpPr bwMode="auto">
          <a:xfrm>
            <a:off x="3708400" y="5385643"/>
            <a:ext cx="2532063" cy="1355725"/>
            <a:chOff x="3493852" y="5484691"/>
            <a:chExt cx="2532822" cy="1356381"/>
          </a:xfrm>
        </p:grpSpPr>
        <p:sp>
          <p:nvSpPr>
            <p:cNvPr id="47" name="Oval 46"/>
            <p:cNvSpPr/>
            <p:nvPr/>
          </p:nvSpPr>
          <p:spPr>
            <a:xfrm>
              <a:off x="3493852" y="5484691"/>
              <a:ext cx="2532822" cy="1356381"/>
            </a:xfrm>
            <a:prstGeom prst="ellipse">
              <a:avLst/>
            </a:prstGeom>
            <a:gradFill>
              <a:gsLst>
                <a:gs pos="0">
                  <a:schemeClr val="accent4"/>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a:latin typeface="Arial"/>
                <a:cs typeface="Arial"/>
              </a:endParaRPr>
            </a:p>
          </p:txBody>
        </p:sp>
        <p:graphicFrame>
          <p:nvGraphicFramePr>
            <p:cNvPr id="87077" name="Object 35"/>
            <p:cNvGraphicFramePr>
              <a:graphicFrameLocks noChangeAspect="1"/>
            </p:cNvGraphicFramePr>
            <p:nvPr/>
          </p:nvGraphicFramePr>
          <p:xfrm>
            <a:off x="4129088" y="5776913"/>
            <a:ext cx="1058862" cy="806450"/>
          </p:xfrm>
          <a:graphic>
            <a:graphicData uri="http://schemas.openxmlformats.org/presentationml/2006/ole">
              <mc:AlternateContent xmlns:mc="http://schemas.openxmlformats.org/markup-compatibility/2006">
                <mc:Choice xmlns:v="urn:schemas-microsoft-com:vml" Requires="v">
                  <p:oleObj spid="_x0000_s1098" name="Equation" r:id="rId3" imgW="584200" imgH="444500" progId="Equation.3">
                    <p:embed/>
                  </p:oleObj>
                </mc:Choice>
                <mc:Fallback>
                  <p:oleObj name="Equation" r:id="rId3" imgW="5842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9088" y="5776913"/>
                          <a:ext cx="10588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sp>
        <p:nvSpPr>
          <p:cNvPr id="21" name="Oval 20"/>
          <p:cNvSpPr/>
          <p:nvPr/>
        </p:nvSpPr>
        <p:spPr>
          <a:xfrm>
            <a:off x="5297488" y="4756993"/>
            <a:ext cx="693737" cy="4413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a:latin typeface="Arial"/>
              <a:cs typeface="Arial"/>
            </a:endParaRPr>
          </a:p>
        </p:txBody>
      </p:sp>
      <p:cxnSp>
        <p:nvCxnSpPr>
          <p:cNvPr id="37" name="Straight Connector 36"/>
          <p:cNvCxnSpPr/>
          <p:nvPr/>
        </p:nvCxnSpPr>
        <p:spPr>
          <a:xfrm>
            <a:off x="5686425" y="4993530"/>
            <a:ext cx="422275" cy="288925"/>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87070" name="Object 3"/>
          <p:cNvGraphicFramePr>
            <a:graphicFrameLocks noChangeAspect="1"/>
          </p:cNvGraphicFramePr>
          <p:nvPr>
            <p:extLst>
              <p:ext uri="{D42A27DB-BD31-4B8C-83A1-F6EECF244321}">
                <p14:modId xmlns:p14="http://schemas.microsoft.com/office/powerpoint/2010/main" val="296234608"/>
              </p:ext>
            </p:extLst>
          </p:nvPr>
        </p:nvGraphicFramePr>
        <p:xfrm>
          <a:off x="7002463" y="5095130"/>
          <a:ext cx="1327150" cy="373063"/>
        </p:xfrm>
        <a:graphic>
          <a:graphicData uri="http://schemas.openxmlformats.org/presentationml/2006/ole">
            <mc:AlternateContent xmlns:mc="http://schemas.openxmlformats.org/markup-compatibility/2006">
              <mc:Choice xmlns:v="urn:schemas-microsoft-com:vml" Requires="v">
                <p:oleObj spid="_x0000_s1099" name="Equation" r:id="rId5" imgW="723900" imgH="203200" progId="Equation.3">
                  <p:embed/>
                </p:oleObj>
              </mc:Choice>
              <mc:Fallback>
                <p:oleObj name="Equation" r:id="rId5" imgW="7239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2463" y="5095130"/>
                        <a:ext cx="1327150"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87071" name="Object 38"/>
          <p:cNvGraphicFramePr>
            <a:graphicFrameLocks noChangeAspect="1"/>
          </p:cNvGraphicFramePr>
          <p:nvPr>
            <p:extLst>
              <p:ext uri="{D42A27DB-BD31-4B8C-83A1-F6EECF244321}">
                <p14:modId xmlns:p14="http://schemas.microsoft.com/office/powerpoint/2010/main" val="2526022651"/>
              </p:ext>
            </p:extLst>
          </p:nvPr>
        </p:nvGraphicFramePr>
        <p:xfrm>
          <a:off x="2008188" y="2209055"/>
          <a:ext cx="1104900" cy="461963"/>
        </p:xfrm>
        <a:graphic>
          <a:graphicData uri="http://schemas.openxmlformats.org/presentationml/2006/ole">
            <mc:AlternateContent xmlns:mc="http://schemas.openxmlformats.org/markup-compatibility/2006">
              <mc:Choice xmlns:v="urn:schemas-microsoft-com:vml" Requires="v">
                <p:oleObj spid="_x0000_s1100" name="Equation" r:id="rId7" imgW="368300" imgH="152400" progId="Equation.3">
                  <p:embed/>
                </p:oleObj>
              </mc:Choice>
              <mc:Fallback>
                <p:oleObj name="Equation" r:id="rId7" imgW="368300" imgH="152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8188" y="2209055"/>
                        <a:ext cx="11049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cxnSp>
        <p:nvCxnSpPr>
          <p:cNvPr id="42" name="Straight Arrow Connector 41"/>
          <p:cNvCxnSpPr/>
          <p:nvPr/>
        </p:nvCxnSpPr>
        <p:spPr>
          <a:xfrm flipV="1">
            <a:off x="2884488" y="3547318"/>
            <a:ext cx="731837" cy="7937"/>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7073" name="TextBox 19"/>
          <p:cNvSpPr txBox="1">
            <a:spLocks noChangeArrowheads="1"/>
          </p:cNvSpPr>
          <p:nvPr/>
        </p:nvSpPr>
        <p:spPr bwMode="auto">
          <a:xfrm>
            <a:off x="4351338" y="2204864"/>
            <a:ext cx="47625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latin typeface="Arial"/>
                <a:cs typeface="Arial"/>
              </a:rPr>
              <a:t>Scattered spherical wave: –b </a:t>
            </a:r>
            <a:r>
              <a:rPr lang="en-US" sz="2000" dirty="0" err="1">
                <a:latin typeface="Arial"/>
                <a:cs typeface="Arial"/>
              </a:rPr>
              <a:t>exp</a:t>
            </a:r>
            <a:r>
              <a:rPr lang="en-US" sz="2000" dirty="0">
                <a:latin typeface="Arial"/>
                <a:cs typeface="Arial"/>
              </a:rPr>
              <a:t>(</a:t>
            </a:r>
            <a:r>
              <a:rPr lang="en-US" sz="2000" dirty="0" err="1">
                <a:latin typeface="Arial"/>
                <a:cs typeface="Arial"/>
              </a:rPr>
              <a:t>ikr</a:t>
            </a:r>
            <a:r>
              <a:rPr lang="en-US" sz="2000" dirty="0">
                <a:latin typeface="Arial"/>
                <a:cs typeface="Arial"/>
              </a:rPr>
              <a:t>)/b</a:t>
            </a:r>
          </a:p>
        </p:txBody>
      </p:sp>
      <p:sp>
        <p:nvSpPr>
          <p:cNvPr id="87074" name="TextBox 40"/>
          <p:cNvSpPr txBox="1">
            <a:spLocks noChangeArrowheads="1"/>
          </p:cNvSpPr>
          <p:nvPr/>
        </p:nvSpPr>
        <p:spPr bwMode="auto">
          <a:xfrm>
            <a:off x="179388" y="1516782"/>
            <a:ext cx="83407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a:cs typeface="Arial"/>
              </a:rPr>
              <a:t>σ</a:t>
            </a:r>
            <a:r>
              <a:rPr lang="en-US" sz="2000" baseline="-25000">
                <a:latin typeface="Arial"/>
                <a:cs typeface="Arial"/>
              </a:rPr>
              <a:t>tot</a:t>
            </a:r>
            <a:r>
              <a:rPr lang="en-US" sz="2000">
                <a:latin typeface="Arial"/>
                <a:cs typeface="Arial"/>
              </a:rPr>
              <a:t>=number of neutrons scattered in all directions per sec/incident flux</a:t>
            </a:r>
          </a:p>
        </p:txBody>
      </p:sp>
      <p:sp>
        <p:nvSpPr>
          <p:cNvPr id="87075" name="TextBox 45"/>
          <p:cNvSpPr txBox="1">
            <a:spLocks noChangeArrowheads="1"/>
          </p:cNvSpPr>
          <p:nvPr/>
        </p:nvSpPr>
        <p:spPr bwMode="auto">
          <a:xfrm>
            <a:off x="4981575" y="2624980"/>
            <a:ext cx="34909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a:cs typeface="Arial"/>
              </a:rPr>
              <a:t>Simple spherical object!!</a:t>
            </a:r>
          </a:p>
        </p:txBody>
      </p:sp>
    </p:spTree>
    <p:extLst>
      <p:ext uri="{BB962C8B-B14F-4D97-AF65-F5344CB8AC3E}">
        <p14:creationId xmlns:p14="http://schemas.microsoft.com/office/powerpoint/2010/main" val="1714405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0" y="443136"/>
            <a:ext cx="7668344" cy="609600"/>
          </a:xfrm>
        </p:spPr>
        <p:txBody>
          <a:bodyPr>
            <a:noAutofit/>
          </a:bodyPr>
          <a:lstStyle/>
          <a:p>
            <a:r>
              <a:rPr lang="en-US" sz="2800" b="1" dirty="0">
                <a:ea typeface="ＭＳ Ｐゴシック" charset="0"/>
              </a:rPr>
              <a:t>Diffraction = Coherent Elastic Scattering of plane wave</a:t>
            </a:r>
          </a:p>
        </p:txBody>
      </p:sp>
      <p:cxnSp>
        <p:nvCxnSpPr>
          <p:cNvPr id="5" name="Straight Connector 4"/>
          <p:cNvCxnSpPr/>
          <p:nvPr/>
        </p:nvCxnSpPr>
        <p:spPr>
          <a:xfrm rot="5400000">
            <a:off x="-380999" y="3689175"/>
            <a:ext cx="2489200"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rot="5400000">
            <a:off x="-92868" y="3707432"/>
            <a:ext cx="248920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177007" y="3689969"/>
            <a:ext cx="248920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5400000">
            <a:off x="719932" y="3689969"/>
            <a:ext cx="248920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450057" y="3707432"/>
            <a:ext cx="2489200" cy="1587"/>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3386667" y="3579696"/>
            <a:ext cx="254000" cy="304800"/>
          </a:xfrm>
          <a:prstGeom prst="ellipse">
            <a:avLst/>
          </a:prstGeom>
          <a:effectLst>
            <a:glow rad="228600">
              <a:schemeClr val="accent2">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cxnSp>
        <p:nvCxnSpPr>
          <p:cNvPr id="11" name="Straight Connector 10"/>
          <p:cNvCxnSpPr/>
          <p:nvPr/>
        </p:nvCxnSpPr>
        <p:spPr>
          <a:xfrm rot="5400000">
            <a:off x="1007269" y="3707432"/>
            <a:ext cx="2489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1294607" y="3724894"/>
            <a:ext cx="248920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1566069" y="3707432"/>
            <a:ext cx="2489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2108994" y="3707432"/>
            <a:ext cx="2489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1837532" y="3723307"/>
            <a:ext cx="2489200" cy="1587"/>
          </a:xfrm>
          <a:prstGeom prst="line">
            <a:avLst/>
          </a:prstGeom>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2963863" y="3200226"/>
            <a:ext cx="1098550" cy="1098550"/>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17" name="Oval 16"/>
          <p:cNvSpPr/>
          <p:nvPr/>
        </p:nvSpPr>
        <p:spPr>
          <a:xfrm>
            <a:off x="2540000" y="2784301"/>
            <a:ext cx="1930400" cy="1930400"/>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18" name="Oval 17"/>
          <p:cNvSpPr/>
          <p:nvPr/>
        </p:nvSpPr>
        <p:spPr>
          <a:xfrm>
            <a:off x="2082800" y="2362026"/>
            <a:ext cx="2862263" cy="2792412"/>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88082" name="TextBox 18"/>
          <p:cNvSpPr txBox="1">
            <a:spLocks noChangeArrowheads="1"/>
          </p:cNvSpPr>
          <p:nvPr/>
        </p:nvSpPr>
        <p:spPr bwMode="auto">
          <a:xfrm>
            <a:off x="250825" y="5168726"/>
            <a:ext cx="3454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a:cs typeface="Arial"/>
              </a:rPr>
              <a:t>Plane incident wave: exp(ikr)</a:t>
            </a:r>
          </a:p>
        </p:txBody>
      </p:sp>
      <p:sp>
        <p:nvSpPr>
          <p:cNvPr id="88083" name="TextBox 19"/>
          <p:cNvSpPr txBox="1">
            <a:spLocks noChangeArrowheads="1"/>
          </p:cNvSpPr>
          <p:nvPr/>
        </p:nvSpPr>
        <p:spPr bwMode="auto">
          <a:xfrm>
            <a:off x="3995738" y="2092846"/>
            <a:ext cx="47625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a:cs typeface="Arial"/>
              </a:rPr>
              <a:t>Scattered spherical wave: –b exp(ikr)/b</a:t>
            </a:r>
          </a:p>
        </p:txBody>
      </p:sp>
      <p:cxnSp>
        <p:nvCxnSpPr>
          <p:cNvPr id="23" name="Straight Connector 22"/>
          <p:cNvCxnSpPr>
            <a:endCxn id="21" idx="3"/>
          </p:cNvCxnSpPr>
          <p:nvPr/>
        </p:nvCxnSpPr>
        <p:spPr>
          <a:xfrm>
            <a:off x="3525838" y="3725688"/>
            <a:ext cx="2112962" cy="1585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21" idx="7"/>
          </p:cNvCxnSpPr>
          <p:nvPr/>
        </p:nvCxnSpPr>
        <p:spPr>
          <a:xfrm>
            <a:off x="3535363" y="3725688"/>
            <a:ext cx="2593975" cy="1274763"/>
          </a:xfrm>
          <a:prstGeom prst="line">
            <a:avLst/>
          </a:prstGeom>
        </p:spPr>
        <p:style>
          <a:lnRef idx="2">
            <a:schemeClr val="accent1"/>
          </a:lnRef>
          <a:fillRef idx="0">
            <a:schemeClr val="accent1"/>
          </a:fillRef>
          <a:effectRef idx="1">
            <a:schemeClr val="accent1"/>
          </a:effectRef>
          <a:fontRef idx="minor">
            <a:schemeClr val="tx1"/>
          </a:fontRef>
        </p:style>
      </p:cxnSp>
      <p:sp>
        <p:nvSpPr>
          <p:cNvPr id="88086" name="TextBox 30"/>
          <p:cNvSpPr txBox="1">
            <a:spLocks noChangeArrowheads="1"/>
          </p:cNvSpPr>
          <p:nvPr/>
        </p:nvSpPr>
        <p:spPr bwMode="auto">
          <a:xfrm>
            <a:off x="6129338" y="4630563"/>
            <a:ext cx="819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a:cs typeface="Arial"/>
              </a:rPr>
              <a:t>dΩ</a:t>
            </a:r>
          </a:p>
        </p:txBody>
      </p:sp>
      <p:cxnSp>
        <p:nvCxnSpPr>
          <p:cNvPr id="33" name="Straight Connector 32"/>
          <p:cNvCxnSpPr/>
          <p:nvPr/>
        </p:nvCxnSpPr>
        <p:spPr>
          <a:xfrm>
            <a:off x="541338" y="3732038"/>
            <a:ext cx="2895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88088" name="TextBox 33"/>
          <p:cNvSpPr txBox="1">
            <a:spLocks noChangeArrowheads="1"/>
          </p:cNvSpPr>
          <p:nvPr/>
        </p:nvSpPr>
        <p:spPr bwMode="auto">
          <a:xfrm>
            <a:off x="490538" y="3325638"/>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a:cs typeface="Arial"/>
              </a:rPr>
              <a:t>k</a:t>
            </a:r>
          </a:p>
        </p:txBody>
      </p:sp>
      <p:sp>
        <p:nvSpPr>
          <p:cNvPr id="88089" name="TextBox 34"/>
          <p:cNvSpPr txBox="1">
            <a:spLocks noChangeArrowheads="1"/>
          </p:cNvSpPr>
          <p:nvPr/>
        </p:nvSpPr>
        <p:spPr bwMode="auto">
          <a:xfrm>
            <a:off x="6430963" y="5376688"/>
            <a:ext cx="424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a:cs typeface="Arial"/>
              </a:rPr>
              <a:t>k’</a:t>
            </a:r>
          </a:p>
        </p:txBody>
      </p:sp>
      <p:sp>
        <p:nvSpPr>
          <p:cNvPr id="88090" name="TextBox 40"/>
          <p:cNvSpPr txBox="1">
            <a:spLocks noChangeArrowheads="1"/>
          </p:cNvSpPr>
          <p:nvPr/>
        </p:nvSpPr>
        <p:spPr bwMode="auto">
          <a:xfrm>
            <a:off x="179388" y="1445146"/>
            <a:ext cx="83407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a:cs typeface="Arial"/>
              </a:rPr>
              <a:t>σ</a:t>
            </a:r>
            <a:r>
              <a:rPr lang="en-US" sz="2000" baseline="-25000">
                <a:latin typeface="Arial"/>
                <a:cs typeface="Arial"/>
              </a:rPr>
              <a:t>tot</a:t>
            </a:r>
            <a:r>
              <a:rPr lang="en-US" sz="2000">
                <a:latin typeface="Arial"/>
                <a:cs typeface="Arial"/>
              </a:rPr>
              <a:t>=number of neutrons scattered in all directions per sec/incident flux</a:t>
            </a:r>
          </a:p>
        </p:txBody>
      </p:sp>
      <p:sp>
        <p:nvSpPr>
          <p:cNvPr id="43" name="Oval 42"/>
          <p:cNvSpPr/>
          <p:nvPr/>
        </p:nvSpPr>
        <p:spPr>
          <a:xfrm>
            <a:off x="7078663" y="4951238"/>
            <a:ext cx="1743075" cy="1031875"/>
          </a:xfrm>
          <a:prstGeom prst="ellipse">
            <a:avLst/>
          </a:prstGeom>
          <a:gradFill>
            <a:gsLst>
              <a:gs pos="0">
                <a:schemeClr val="accent2"/>
              </a:gs>
              <a:gs pos="100000">
                <a:schemeClr val="bg1"/>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88092" name="TextBox 44"/>
          <p:cNvSpPr txBox="1">
            <a:spLocks noChangeArrowheads="1"/>
          </p:cNvSpPr>
          <p:nvPr/>
        </p:nvSpPr>
        <p:spPr bwMode="auto">
          <a:xfrm>
            <a:off x="3465513" y="2968451"/>
            <a:ext cx="3726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a:cs typeface="Arial"/>
              </a:rPr>
              <a:t>b</a:t>
            </a:r>
          </a:p>
        </p:txBody>
      </p:sp>
      <p:sp>
        <p:nvSpPr>
          <p:cNvPr id="88093" name="TextBox 45"/>
          <p:cNvSpPr txBox="1">
            <a:spLocks noChangeArrowheads="1"/>
          </p:cNvSpPr>
          <p:nvPr/>
        </p:nvSpPr>
        <p:spPr bwMode="auto">
          <a:xfrm>
            <a:off x="4981575" y="2481088"/>
            <a:ext cx="34909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a:cs typeface="Arial"/>
              </a:rPr>
              <a:t>Simple spherical object!!</a:t>
            </a:r>
          </a:p>
        </p:txBody>
      </p:sp>
      <p:grpSp>
        <p:nvGrpSpPr>
          <p:cNvPr id="48" name="Group 47"/>
          <p:cNvGrpSpPr>
            <a:grpSpLocks/>
          </p:cNvGrpSpPr>
          <p:nvPr/>
        </p:nvGrpSpPr>
        <p:grpSpPr bwMode="auto">
          <a:xfrm>
            <a:off x="3419475" y="5457651"/>
            <a:ext cx="2533650" cy="1355725"/>
            <a:chOff x="3493852" y="5484691"/>
            <a:chExt cx="2532822" cy="1356381"/>
          </a:xfrm>
        </p:grpSpPr>
        <p:sp>
          <p:nvSpPr>
            <p:cNvPr id="47" name="Oval 46"/>
            <p:cNvSpPr/>
            <p:nvPr/>
          </p:nvSpPr>
          <p:spPr>
            <a:xfrm>
              <a:off x="3493852" y="5484691"/>
              <a:ext cx="2532822" cy="1356381"/>
            </a:xfrm>
            <a:prstGeom prst="ellipse">
              <a:avLst/>
            </a:prstGeom>
            <a:gradFill>
              <a:gsLst>
                <a:gs pos="0">
                  <a:schemeClr val="accent4"/>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graphicFrame>
          <p:nvGraphicFramePr>
            <p:cNvPr id="88099" name="Object 35"/>
            <p:cNvGraphicFramePr>
              <a:graphicFrameLocks noChangeAspect="1"/>
            </p:cNvGraphicFramePr>
            <p:nvPr/>
          </p:nvGraphicFramePr>
          <p:xfrm>
            <a:off x="3773488" y="5776913"/>
            <a:ext cx="1771650" cy="806450"/>
          </p:xfrm>
          <a:graphic>
            <a:graphicData uri="http://schemas.openxmlformats.org/presentationml/2006/ole">
              <mc:AlternateContent xmlns:mc="http://schemas.openxmlformats.org/markup-compatibility/2006">
                <mc:Choice xmlns:v="urn:schemas-microsoft-com:vml" Requires="v">
                  <p:oleObj spid="_x0000_s193586" name="Equation" r:id="rId4" imgW="977900" imgH="444500" progId="Equation.3">
                    <p:embed/>
                  </p:oleObj>
                </mc:Choice>
                <mc:Fallback>
                  <p:oleObj name="Equation" r:id="rId4" imgW="977900" imgH="444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3488" y="5776913"/>
                          <a:ext cx="1771650"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sp>
        <p:nvSpPr>
          <p:cNvPr id="21" name="Oval 20"/>
          <p:cNvSpPr/>
          <p:nvPr/>
        </p:nvSpPr>
        <p:spPr>
          <a:xfrm>
            <a:off x="5537200" y="4935363"/>
            <a:ext cx="693738" cy="4413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cxnSp>
        <p:nvCxnSpPr>
          <p:cNvPr id="37" name="Straight Connector 36"/>
          <p:cNvCxnSpPr/>
          <p:nvPr/>
        </p:nvCxnSpPr>
        <p:spPr>
          <a:xfrm>
            <a:off x="5926138" y="5171901"/>
            <a:ext cx="422275" cy="288925"/>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88097" name="Object 3"/>
          <p:cNvGraphicFramePr>
            <a:graphicFrameLocks noChangeAspect="1"/>
          </p:cNvGraphicFramePr>
          <p:nvPr>
            <p:extLst>
              <p:ext uri="{D42A27DB-BD31-4B8C-83A1-F6EECF244321}">
                <p14:modId xmlns:p14="http://schemas.microsoft.com/office/powerpoint/2010/main" val="2742508431"/>
              </p:ext>
            </p:extLst>
          </p:nvPr>
        </p:nvGraphicFramePr>
        <p:xfrm>
          <a:off x="7242175" y="5273501"/>
          <a:ext cx="1327150" cy="373062"/>
        </p:xfrm>
        <a:graphic>
          <a:graphicData uri="http://schemas.openxmlformats.org/presentationml/2006/ole">
            <mc:AlternateContent xmlns:mc="http://schemas.openxmlformats.org/markup-compatibility/2006">
              <mc:Choice xmlns:v="urn:schemas-microsoft-com:vml" Requires="v">
                <p:oleObj spid="_x0000_s193587" name="Equation" r:id="rId6" imgW="723900" imgH="203200" progId="Equation.3">
                  <p:embed/>
                </p:oleObj>
              </mc:Choice>
              <mc:Fallback>
                <p:oleObj name="Equation" r:id="rId6" imgW="723900" imgH="203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2175" y="5273501"/>
                        <a:ext cx="1327150"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19794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ubrik 1"/>
          <p:cNvSpPr>
            <a:spLocks noGrp="1"/>
          </p:cNvSpPr>
          <p:nvPr>
            <p:ph type="title"/>
          </p:nvPr>
        </p:nvSpPr>
        <p:spPr>
          <a:xfrm>
            <a:off x="516367" y="394986"/>
            <a:ext cx="7139136" cy="1055077"/>
          </a:xfrm>
        </p:spPr>
        <p:txBody>
          <a:bodyPr>
            <a:normAutofit/>
          </a:bodyPr>
          <a:lstStyle/>
          <a:p>
            <a:pPr eaLnBrk="1" hangingPunct="1"/>
            <a:r>
              <a:rPr lang="en-US" sz="2954" dirty="0" err="1">
                <a:latin typeface="+mn-lt"/>
              </a:rPr>
              <a:t>Organisation</a:t>
            </a:r>
            <a:r>
              <a:rPr lang="en-US" sz="2954" dirty="0">
                <a:latin typeface="+mn-lt"/>
              </a:rPr>
              <a:t> and People</a:t>
            </a:r>
            <a:r>
              <a:rPr lang="en-GB" sz="2954" dirty="0">
                <a:latin typeface="+mn-lt"/>
              </a:rPr>
              <a:t>	</a:t>
            </a:r>
            <a:endParaRPr sz="2954" i="1" dirty="0">
              <a:latin typeface="+mn-lt"/>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52493"/>
          <a:stretch/>
        </p:blipFill>
        <p:spPr>
          <a:xfrm>
            <a:off x="764760" y="1016093"/>
            <a:ext cx="7597868" cy="5578138"/>
          </a:xfrm>
          <a:prstGeom prst="rect">
            <a:avLst/>
          </a:prstGeom>
        </p:spPr>
      </p:pic>
      <p:grpSp>
        <p:nvGrpSpPr>
          <p:cNvPr id="3" name="Group 2"/>
          <p:cNvGrpSpPr/>
          <p:nvPr/>
        </p:nvGrpSpPr>
        <p:grpSpPr>
          <a:xfrm>
            <a:off x="39567" y="2549240"/>
            <a:ext cx="3335256" cy="3071379"/>
            <a:chOff x="3735915" y="4618018"/>
            <a:chExt cx="3613194" cy="3327327"/>
          </a:xfrm>
        </p:grpSpPr>
        <p:grpSp>
          <p:nvGrpSpPr>
            <p:cNvPr id="24" name="Group 23"/>
            <p:cNvGrpSpPr/>
            <p:nvPr/>
          </p:nvGrpSpPr>
          <p:grpSpPr>
            <a:xfrm>
              <a:off x="3735915" y="4618018"/>
              <a:ext cx="3613194" cy="3327327"/>
              <a:chOff x="4499992" y="2281436"/>
              <a:chExt cx="2016224" cy="1872208"/>
            </a:xfrm>
          </p:grpSpPr>
          <p:sp>
            <p:nvSpPr>
              <p:cNvPr id="25" name="Oval 24"/>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061627"/>
                <a:endParaRPr lang="en-US" sz="3323" b="1" dirty="0">
                  <a:solidFill>
                    <a:srgbClr val="149ED6"/>
                  </a:solidFill>
                  <a:cs typeface="Helvetica"/>
                </a:endParaRPr>
              </a:p>
            </p:txBody>
          </p:sp>
          <p:sp>
            <p:nvSpPr>
              <p:cNvPr id="26" name="TextBox 25"/>
              <p:cNvSpPr txBox="1"/>
              <p:nvPr/>
            </p:nvSpPr>
            <p:spPr>
              <a:xfrm>
                <a:off x="4499992" y="2522015"/>
                <a:ext cx="2016224" cy="567247"/>
              </a:xfrm>
              <a:prstGeom prst="rect">
                <a:avLst/>
              </a:prstGeom>
              <a:noFill/>
            </p:spPr>
            <p:txBody>
              <a:bodyPr wrap="square" rtlCol="0">
                <a:spAutoFit/>
              </a:bodyPr>
              <a:lstStyle/>
              <a:p>
                <a:pPr algn="ctr" defTabSz="1061627"/>
                <a:r>
                  <a:rPr lang="en-US" sz="3785" b="1" dirty="0">
                    <a:solidFill>
                      <a:srgbClr val="FFFFFF"/>
                    </a:solidFill>
                    <a:cs typeface="Helvetica"/>
                  </a:rPr>
                  <a:t>401</a:t>
                </a:r>
                <a:endParaRPr lang="en-US" sz="3785" b="1" dirty="0">
                  <a:solidFill>
                    <a:srgbClr val="FFFFFF"/>
                  </a:solidFill>
                  <a:cs typeface="Helvetica"/>
                </a:endParaRPr>
              </a:p>
              <a:p>
                <a:pPr algn="ctr" defTabSz="1061627"/>
                <a:r>
                  <a:rPr lang="en-US" sz="1662" dirty="0">
                    <a:solidFill>
                      <a:srgbClr val="FFFFFF"/>
                    </a:solidFill>
                    <a:cs typeface="Helvetica"/>
                  </a:rPr>
                  <a:t>Employees</a:t>
                </a:r>
              </a:p>
            </p:txBody>
          </p:sp>
        </p:grpSp>
        <p:pic>
          <p:nvPicPr>
            <p:cNvPr id="3076" name="Picture 4" descr="elated imag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52449" y="6203193"/>
              <a:ext cx="2580125" cy="8330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3017138" y="2549239"/>
            <a:ext cx="3335256" cy="3071379"/>
            <a:chOff x="-949710" y="3908461"/>
            <a:chExt cx="3613194" cy="3327327"/>
          </a:xfrm>
        </p:grpSpPr>
        <p:grpSp>
          <p:nvGrpSpPr>
            <p:cNvPr id="21" name="Group 20"/>
            <p:cNvGrpSpPr/>
            <p:nvPr/>
          </p:nvGrpSpPr>
          <p:grpSpPr>
            <a:xfrm>
              <a:off x="-949710" y="3908461"/>
              <a:ext cx="3613194" cy="3327327"/>
              <a:chOff x="4499992" y="2281436"/>
              <a:chExt cx="2016224" cy="1872208"/>
            </a:xfrm>
          </p:grpSpPr>
          <p:sp>
            <p:nvSpPr>
              <p:cNvPr id="22" name="Oval 21"/>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061627"/>
                <a:endParaRPr lang="en-US" sz="3323" b="1" dirty="0">
                  <a:solidFill>
                    <a:srgbClr val="149ED6"/>
                  </a:solidFill>
                  <a:cs typeface="Helvetica"/>
                </a:endParaRPr>
              </a:p>
            </p:txBody>
          </p:sp>
          <p:sp>
            <p:nvSpPr>
              <p:cNvPr id="23" name="TextBox 22"/>
              <p:cNvSpPr txBox="1"/>
              <p:nvPr/>
            </p:nvSpPr>
            <p:spPr>
              <a:xfrm>
                <a:off x="4499992" y="2522015"/>
                <a:ext cx="2016224" cy="567247"/>
              </a:xfrm>
              <a:prstGeom prst="rect">
                <a:avLst/>
              </a:prstGeom>
              <a:noFill/>
            </p:spPr>
            <p:txBody>
              <a:bodyPr wrap="square" rtlCol="0">
                <a:spAutoFit/>
              </a:bodyPr>
              <a:lstStyle/>
              <a:p>
                <a:pPr algn="ctr" defTabSz="1061627"/>
                <a:r>
                  <a:rPr lang="en-US" sz="3785" b="1" dirty="0">
                    <a:solidFill>
                      <a:srgbClr val="FFFFFF"/>
                    </a:solidFill>
                    <a:cs typeface="Helvetica"/>
                  </a:rPr>
                  <a:t>48</a:t>
                </a:r>
                <a:endParaRPr lang="en-US" sz="3785" b="1" dirty="0">
                  <a:solidFill>
                    <a:srgbClr val="FFFFFF"/>
                  </a:solidFill>
                  <a:cs typeface="Helvetica"/>
                </a:endParaRPr>
              </a:p>
              <a:p>
                <a:pPr algn="ctr" defTabSz="1061627"/>
                <a:r>
                  <a:rPr lang="en-US" sz="1662" dirty="0">
                    <a:solidFill>
                      <a:srgbClr val="FFFFFF"/>
                    </a:solidFill>
                    <a:cs typeface="Helvetica"/>
                  </a:rPr>
                  <a:t>Nationalities</a:t>
                </a:r>
              </a:p>
            </p:txBody>
          </p:sp>
        </p:grpSp>
        <p:pic>
          <p:nvPicPr>
            <p:cNvPr id="3074" name="Picture 2" descr="elated imag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9552" y="5444715"/>
              <a:ext cx="2279838" cy="11416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5761364" y="2549240"/>
            <a:ext cx="3335256" cy="3071379"/>
            <a:chOff x="314325" y="2244798"/>
            <a:chExt cx="3613194" cy="3327327"/>
          </a:xfrm>
        </p:grpSpPr>
        <p:grpSp>
          <p:nvGrpSpPr>
            <p:cNvPr id="13" name="Group 12"/>
            <p:cNvGrpSpPr/>
            <p:nvPr/>
          </p:nvGrpSpPr>
          <p:grpSpPr>
            <a:xfrm>
              <a:off x="314325" y="2244798"/>
              <a:ext cx="3613194" cy="3327327"/>
              <a:chOff x="4499992" y="2281436"/>
              <a:chExt cx="2016224" cy="1872208"/>
            </a:xfrm>
          </p:grpSpPr>
          <p:sp>
            <p:nvSpPr>
              <p:cNvPr id="14" name="Oval 13"/>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061627"/>
                <a:endParaRPr lang="en-US" sz="3323" b="1" dirty="0">
                  <a:solidFill>
                    <a:srgbClr val="149ED6"/>
                  </a:solidFill>
                  <a:cs typeface="Helvetica"/>
                </a:endParaRPr>
              </a:p>
            </p:txBody>
          </p:sp>
          <p:sp>
            <p:nvSpPr>
              <p:cNvPr id="15" name="TextBox 14"/>
              <p:cNvSpPr txBox="1"/>
              <p:nvPr/>
            </p:nvSpPr>
            <p:spPr>
              <a:xfrm>
                <a:off x="4499992" y="2522015"/>
                <a:ext cx="2016224" cy="567247"/>
              </a:xfrm>
              <a:prstGeom prst="rect">
                <a:avLst/>
              </a:prstGeom>
              <a:noFill/>
            </p:spPr>
            <p:txBody>
              <a:bodyPr wrap="square" rtlCol="0">
                <a:spAutoFit/>
              </a:bodyPr>
              <a:lstStyle/>
              <a:p>
                <a:pPr algn="ctr" defTabSz="1061627"/>
                <a:r>
                  <a:rPr lang="en-US" sz="3785" b="1" dirty="0">
                    <a:solidFill>
                      <a:srgbClr val="FFFFFF"/>
                    </a:solidFill>
                    <a:cs typeface="Helvetica"/>
                  </a:rPr>
                  <a:t>~ 100</a:t>
                </a:r>
              </a:p>
              <a:p>
                <a:pPr algn="ctr" defTabSz="1061627"/>
                <a:r>
                  <a:rPr lang="en-US" sz="1662" dirty="0">
                    <a:solidFill>
                      <a:srgbClr val="FFFFFF"/>
                    </a:solidFill>
                    <a:cs typeface="Helvetica"/>
                  </a:rPr>
                  <a:t>Collaborating Institutions</a:t>
                </a:r>
              </a:p>
            </p:txBody>
          </p:sp>
        </p:grpSp>
        <p:pic>
          <p:nvPicPr>
            <p:cNvPr id="3078" name="Picture 6" descr="mage result for PSI villigen"/>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43001" y="3725099"/>
              <a:ext cx="2033896" cy="13559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37931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 name="Group 202"/>
          <p:cNvGrpSpPr/>
          <p:nvPr/>
        </p:nvGrpSpPr>
        <p:grpSpPr>
          <a:xfrm>
            <a:off x="1835722" y="750302"/>
            <a:ext cx="4824535" cy="6107698"/>
            <a:chOff x="249914" y="779125"/>
            <a:chExt cx="4956797" cy="5664018"/>
          </a:xfrm>
        </p:grpSpPr>
        <p:grpSp>
          <p:nvGrpSpPr>
            <p:cNvPr id="204" name="Group 203"/>
            <p:cNvGrpSpPr/>
            <p:nvPr/>
          </p:nvGrpSpPr>
          <p:grpSpPr>
            <a:xfrm>
              <a:off x="249914" y="779125"/>
              <a:ext cx="4956797" cy="5664018"/>
              <a:chOff x="2071121" y="728315"/>
              <a:chExt cx="4793518" cy="5477443"/>
            </a:xfrm>
          </p:grpSpPr>
          <p:sp>
            <p:nvSpPr>
              <p:cNvPr id="245" name="Freeform 74"/>
              <p:cNvSpPr>
                <a:spLocks/>
              </p:cNvSpPr>
              <p:nvPr/>
            </p:nvSpPr>
            <p:spPr bwMode="auto">
              <a:xfrm>
                <a:off x="4307164" y="3209330"/>
                <a:ext cx="943331" cy="1218863"/>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46" name="Freeform 245"/>
              <p:cNvSpPr>
                <a:spLocks/>
              </p:cNvSpPr>
              <p:nvPr/>
            </p:nvSpPr>
            <p:spPr bwMode="auto">
              <a:xfrm>
                <a:off x="5827673" y="2779144"/>
                <a:ext cx="645658" cy="351725"/>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47" name="Freeform 192"/>
              <p:cNvSpPr>
                <a:spLocks noEditPoints="1"/>
              </p:cNvSpPr>
              <p:nvPr/>
            </p:nvSpPr>
            <p:spPr bwMode="auto">
              <a:xfrm>
                <a:off x="3120665" y="2136569"/>
                <a:ext cx="1004822" cy="1730218"/>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48" name="Freeform 247"/>
              <p:cNvSpPr>
                <a:spLocks/>
              </p:cNvSpPr>
              <p:nvPr/>
            </p:nvSpPr>
            <p:spPr bwMode="auto">
              <a:xfrm>
                <a:off x="5718667" y="3229623"/>
                <a:ext cx="287891" cy="154218"/>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49" name="Freeform 248"/>
              <p:cNvSpPr>
                <a:spLocks noEditPoints="1"/>
              </p:cNvSpPr>
              <p:nvPr/>
            </p:nvSpPr>
            <p:spPr bwMode="auto">
              <a:xfrm>
                <a:off x="4522384" y="728315"/>
                <a:ext cx="1830759" cy="1985894"/>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0" name="Freeform 249"/>
              <p:cNvSpPr>
                <a:spLocks/>
              </p:cNvSpPr>
              <p:nvPr/>
            </p:nvSpPr>
            <p:spPr bwMode="auto">
              <a:xfrm>
                <a:off x="6021930" y="731020"/>
                <a:ext cx="19566" cy="31114"/>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1" name="Freeform 250"/>
              <p:cNvSpPr>
                <a:spLocks/>
              </p:cNvSpPr>
              <p:nvPr/>
            </p:nvSpPr>
            <p:spPr bwMode="auto">
              <a:xfrm>
                <a:off x="5834662" y="785133"/>
                <a:ext cx="69878" cy="51406"/>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2" name="Freeform 251"/>
              <p:cNvSpPr>
                <a:spLocks/>
              </p:cNvSpPr>
              <p:nvPr/>
            </p:nvSpPr>
            <p:spPr bwMode="auto">
              <a:xfrm>
                <a:off x="5893357" y="828422"/>
                <a:ext cx="22361" cy="31114"/>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3" name="Freeform 252"/>
              <p:cNvSpPr>
                <a:spLocks/>
              </p:cNvSpPr>
              <p:nvPr/>
            </p:nvSpPr>
            <p:spPr bwMode="auto">
              <a:xfrm>
                <a:off x="5924103" y="801366"/>
                <a:ext cx="23757" cy="21645"/>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4" name="Freeform 253"/>
              <p:cNvSpPr>
                <a:spLocks/>
              </p:cNvSpPr>
              <p:nvPr/>
            </p:nvSpPr>
            <p:spPr bwMode="auto">
              <a:xfrm>
                <a:off x="5872394" y="862242"/>
                <a:ext cx="23757" cy="12176"/>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5" name="Freeform 254"/>
              <p:cNvSpPr>
                <a:spLocks/>
              </p:cNvSpPr>
              <p:nvPr/>
            </p:nvSpPr>
            <p:spPr bwMode="auto">
              <a:xfrm>
                <a:off x="5774568" y="893354"/>
                <a:ext cx="13976" cy="18940"/>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6" name="Freeform 255"/>
              <p:cNvSpPr>
                <a:spLocks/>
              </p:cNvSpPr>
              <p:nvPr/>
            </p:nvSpPr>
            <p:spPr bwMode="auto">
              <a:xfrm>
                <a:off x="5722858" y="879828"/>
                <a:ext cx="19566" cy="29762"/>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7" name="Freeform 256"/>
              <p:cNvSpPr>
                <a:spLocks/>
              </p:cNvSpPr>
              <p:nvPr/>
            </p:nvSpPr>
            <p:spPr bwMode="auto">
              <a:xfrm>
                <a:off x="5678138" y="912294"/>
                <a:ext cx="37733" cy="33819"/>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8" name="Freeform 257"/>
              <p:cNvSpPr>
                <a:spLocks/>
              </p:cNvSpPr>
              <p:nvPr/>
            </p:nvSpPr>
            <p:spPr bwMode="auto">
              <a:xfrm>
                <a:off x="5687920" y="878475"/>
                <a:ext cx="16770" cy="21645"/>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9" name="Freeform 258"/>
              <p:cNvSpPr>
                <a:spLocks/>
              </p:cNvSpPr>
              <p:nvPr/>
            </p:nvSpPr>
            <p:spPr bwMode="auto">
              <a:xfrm>
                <a:off x="5632019" y="944761"/>
                <a:ext cx="47516" cy="37878"/>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0" name="Freeform 259"/>
              <p:cNvSpPr>
                <a:spLocks/>
              </p:cNvSpPr>
              <p:nvPr/>
            </p:nvSpPr>
            <p:spPr bwMode="auto">
              <a:xfrm>
                <a:off x="5557952" y="997520"/>
                <a:ext cx="61491" cy="70345"/>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1" name="Freeform 260"/>
              <p:cNvSpPr>
                <a:spLocks/>
              </p:cNvSpPr>
              <p:nvPr/>
            </p:nvSpPr>
            <p:spPr bwMode="auto">
              <a:xfrm>
                <a:off x="5472702" y="1025929"/>
                <a:ext cx="58695" cy="52759"/>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2" name="Freeform 261"/>
              <p:cNvSpPr>
                <a:spLocks/>
              </p:cNvSpPr>
              <p:nvPr/>
            </p:nvSpPr>
            <p:spPr bwMode="auto">
              <a:xfrm>
                <a:off x="5409812" y="1093569"/>
                <a:ext cx="29349" cy="28409"/>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3" name="Freeform 262"/>
              <p:cNvSpPr>
                <a:spLocks/>
              </p:cNvSpPr>
              <p:nvPr/>
            </p:nvSpPr>
            <p:spPr bwMode="auto">
              <a:xfrm>
                <a:off x="5434969" y="1078688"/>
                <a:ext cx="23757" cy="52759"/>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4" name="Freeform 263"/>
              <p:cNvSpPr>
                <a:spLocks/>
              </p:cNvSpPr>
              <p:nvPr/>
            </p:nvSpPr>
            <p:spPr bwMode="auto">
              <a:xfrm>
                <a:off x="5448943" y="1089510"/>
                <a:ext cx="82454" cy="77109"/>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5" name="Freeform 264"/>
              <p:cNvSpPr>
                <a:spLocks/>
              </p:cNvSpPr>
              <p:nvPr/>
            </p:nvSpPr>
            <p:spPr bwMode="auto">
              <a:xfrm>
                <a:off x="5400031" y="1159856"/>
                <a:ext cx="40529" cy="36526"/>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6" name="Freeform 265"/>
              <p:cNvSpPr>
                <a:spLocks/>
              </p:cNvSpPr>
              <p:nvPr/>
            </p:nvSpPr>
            <p:spPr bwMode="auto">
              <a:xfrm>
                <a:off x="5341334" y="1174737"/>
                <a:ext cx="41927" cy="33819"/>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7" name="Freeform 266"/>
              <p:cNvSpPr>
                <a:spLocks/>
              </p:cNvSpPr>
              <p:nvPr/>
            </p:nvSpPr>
            <p:spPr bwMode="auto">
              <a:xfrm>
                <a:off x="5298010" y="1201791"/>
                <a:ext cx="23757" cy="36526"/>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8" name="Freeform 267"/>
              <p:cNvSpPr>
                <a:spLocks/>
              </p:cNvSpPr>
              <p:nvPr/>
            </p:nvSpPr>
            <p:spPr bwMode="auto">
              <a:xfrm>
                <a:off x="5236520" y="1479113"/>
                <a:ext cx="20964" cy="25703"/>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9" name="Freeform 268"/>
              <p:cNvSpPr>
                <a:spLocks/>
              </p:cNvSpPr>
              <p:nvPr/>
            </p:nvSpPr>
            <p:spPr bwMode="auto">
              <a:xfrm>
                <a:off x="4894125" y="1853836"/>
                <a:ext cx="51708" cy="29762"/>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70" name="Freeform 269"/>
              <p:cNvSpPr>
                <a:spLocks/>
              </p:cNvSpPr>
              <p:nvPr/>
            </p:nvSpPr>
            <p:spPr bwMode="auto">
              <a:xfrm>
                <a:off x="4896920" y="1826779"/>
                <a:ext cx="34940" cy="14881"/>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71" name="Freeform 270"/>
              <p:cNvSpPr>
                <a:spLocks/>
              </p:cNvSpPr>
              <p:nvPr/>
            </p:nvSpPr>
            <p:spPr bwMode="auto">
              <a:xfrm>
                <a:off x="4864777" y="1883597"/>
                <a:ext cx="23757" cy="18940"/>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72" name="Freeform 271"/>
              <p:cNvSpPr>
                <a:spLocks/>
              </p:cNvSpPr>
              <p:nvPr/>
            </p:nvSpPr>
            <p:spPr bwMode="auto">
              <a:xfrm>
                <a:off x="4576887" y="2261026"/>
                <a:ext cx="40529" cy="48700"/>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73" name="Freeform 272"/>
              <p:cNvSpPr>
                <a:spLocks/>
              </p:cNvSpPr>
              <p:nvPr/>
            </p:nvSpPr>
            <p:spPr bwMode="auto">
              <a:xfrm>
                <a:off x="4572694" y="2373307"/>
                <a:ext cx="13976" cy="2299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74" name="Freeform 273"/>
              <p:cNvSpPr>
                <a:spLocks/>
              </p:cNvSpPr>
              <p:nvPr/>
            </p:nvSpPr>
            <p:spPr bwMode="auto">
              <a:xfrm>
                <a:off x="4548937" y="2386834"/>
                <a:ext cx="16770" cy="2299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75" name="Freeform 274"/>
              <p:cNvSpPr>
                <a:spLocks/>
              </p:cNvSpPr>
              <p:nvPr/>
            </p:nvSpPr>
            <p:spPr bwMode="auto">
              <a:xfrm>
                <a:off x="4527973" y="2400362"/>
                <a:ext cx="13976" cy="18940"/>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76" name="Freeform 275"/>
              <p:cNvSpPr>
                <a:spLocks/>
              </p:cNvSpPr>
              <p:nvPr/>
            </p:nvSpPr>
            <p:spPr bwMode="auto">
              <a:xfrm>
                <a:off x="4522384" y="2481530"/>
                <a:ext cx="12579" cy="28409"/>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77" name="Freeform 276"/>
              <p:cNvSpPr>
                <a:spLocks/>
              </p:cNvSpPr>
              <p:nvPr/>
            </p:nvSpPr>
            <p:spPr bwMode="auto">
              <a:xfrm>
                <a:off x="4537757" y="728315"/>
                <a:ext cx="1815387" cy="1985894"/>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78" name="Freeform 277"/>
              <p:cNvSpPr>
                <a:spLocks noEditPoints="1"/>
              </p:cNvSpPr>
              <p:nvPr/>
            </p:nvSpPr>
            <p:spPr bwMode="auto">
              <a:xfrm>
                <a:off x="5004530" y="1065159"/>
                <a:ext cx="1002028" cy="2137406"/>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79" name="Freeform 278"/>
              <p:cNvSpPr>
                <a:spLocks/>
              </p:cNvSpPr>
              <p:nvPr/>
            </p:nvSpPr>
            <p:spPr bwMode="auto">
              <a:xfrm>
                <a:off x="5022698" y="2720974"/>
                <a:ext cx="25155" cy="2299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80" name="Freeform 279"/>
              <p:cNvSpPr>
                <a:spLocks/>
              </p:cNvSpPr>
              <p:nvPr/>
            </p:nvSpPr>
            <p:spPr bwMode="auto">
              <a:xfrm>
                <a:off x="5416799" y="2892779"/>
                <a:ext cx="74069" cy="182627"/>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81" name="Freeform 280"/>
              <p:cNvSpPr>
                <a:spLocks/>
              </p:cNvSpPr>
              <p:nvPr/>
            </p:nvSpPr>
            <p:spPr bwMode="auto">
              <a:xfrm>
                <a:off x="5576118" y="2800787"/>
                <a:ext cx="93635" cy="171805"/>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82" name="Freeform 281"/>
              <p:cNvSpPr>
                <a:spLocks noEditPoints="1"/>
              </p:cNvSpPr>
              <p:nvPr/>
            </p:nvSpPr>
            <p:spPr bwMode="auto">
              <a:xfrm>
                <a:off x="5713077" y="904178"/>
                <a:ext cx="880442" cy="1619288"/>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83" name="Freeform 282"/>
              <p:cNvSpPr>
                <a:spLocks/>
              </p:cNvSpPr>
              <p:nvPr/>
            </p:nvSpPr>
            <p:spPr bwMode="auto">
              <a:xfrm>
                <a:off x="5713077" y="2419300"/>
                <a:ext cx="57299" cy="6899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84" name="Freeform 283"/>
              <p:cNvSpPr>
                <a:spLocks/>
              </p:cNvSpPr>
              <p:nvPr/>
            </p:nvSpPr>
            <p:spPr bwMode="auto">
              <a:xfrm>
                <a:off x="5778761" y="904178"/>
                <a:ext cx="814758" cy="1619288"/>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85" name="Freeform 284"/>
              <p:cNvSpPr>
                <a:spLocks/>
              </p:cNvSpPr>
              <p:nvPr/>
            </p:nvSpPr>
            <p:spPr bwMode="auto">
              <a:xfrm>
                <a:off x="4815864" y="3124105"/>
                <a:ext cx="82454" cy="89283"/>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86" name="Freeform 285"/>
              <p:cNvSpPr>
                <a:spLocks/>
              </p:cNvSpPr>
              <p:nvPr/>
            </p:nvSpPr>
            <p:spPr bwMode="auto">
              <a:xfrm>
                <a:off x="4920678" y="3060523"/>
                <a:ext cx="146740" cy="183979"/>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87" name="Freeform 286"/>
              <p:cNvSpPr>
                <a:spLocks/>
              </p:cNvSpPr>
              <p:nvPr/>
            </p:nvSpPr>
            <p:spPr bwMode="auto">
              <a:xfrm>
                <a:off x="4891331" y="3078110"/>
                <a:ext cx="13976" cy="2299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88" name="Freeform 287"/>
              <p:cNvSpPr>
                <a:spLocks/>
              </p:cNvSpPr>
              <p:nvPr/>
            </p:nvSpPr>
            <p:spPr bwMode="auto">
              <a:xfrm>
                <a:off x="4796299" y="3201214"/>
                <a:ext cx="27951" cy="36526"/>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89" name="Freeform 288"/>
              <p:cNvSpPr>
                <a:spLocks/>
              </p:cNvSpPr>
              <p:nvPr/>
            </p:nvSpPr>
            <p:spPr bwMode="auto">
              <a:xfrm>
                <a:off x="4880150" y="3209330"/>
                <a:ext cx="32142" cy="56818"/>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90" name="Freeform 289"/>
              <p:cNvSpPr>
                <a:spLocks/>
              </p:cNvSpPr>
              <p:nvPr/>
            </p:nvSpPr>
            <p:spPr bwMode="auto">
              <a:xfrm>
                <a:off x="4912295" y="3243150"/>
                <a:ext cx="71274" cy="47348"/>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91" name="Freeform 290"/>
              <p:cNvSpPr>
                <a:spLocks/>
              </p:cNvSpPr>
              <p:nvPr/>
            </p:nvSpPr>
            <p:spPr bwMode="auto">
              <a:xfrm>
                <a:off x="4991951" y="3241797"/>
                <a:ext cx="75467" cy="55466"/>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92" name="Freeform 291"/>
              <p:cNvSpPr>
                <a:spLocks/>
              </p:cNvSpPr>
              <p:nvPr/>
            </p:nvSpPr>
            <p:spPr bwMode="auto">
              <a:xfrm>
                <a:off x="4943039" y="2861663"/>
                <a:ext cx="37733" cy="21645"/>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93" name="Freeform 292"/>
              <p:cNvSpPr>
                <a:spLocks/>
              </p:cNvSpPr>
              <p:nvPr/>
            </p:nvSpPr>
            <p:spPr bwMode="auto">
              <a:xfrm>
                <a:off x="5260278" y="3226916"/>
                <a:ext cx="36336" cy="39231"/>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94" name="Freeform 293"/>
              <p:cNvSpPr>
                <a:spLocks noEditPoints="1"/>
              </p:cNvSpPr>
              <p:nvPr/>
            </p:nvSpPr>
            <p:spPr bwMode="auto">
              <a:xfrm>
                <a:off x="5907333" y="2535641"/>
                <a:ext cx="514290" cy="315202"/>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95" name="Freeform 294"/>
              <p:cNvSpPr>
                <a:spLocks/>
              </p:cNvSpPr>
              <p:nvPr/>
            </p:nvSpPr>
            <p:spPr bwMode="auto">
              <a:xfrm>
                <a:off x="5928295" y="2635748"/>
                <a:ext cx="64286" cy="4599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96" name="Freeform 295"/>
              <p:cNvSpPr>
                <a:spLocks/>
              </p:cNvSpPr>
              <p:nvPr/>
            </p:nvSpPr>
            <p:spPr bwMode="auto">
              <a:xfrm>
                <a:off x="5907333" y="2703388"/>
                <a:ext cx="113201" cy="109575"/>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97" name="Freeform 296"/>
              <p:cNvSpPr>
                <a:spLocks/>
              </p:cNvSpPr>
              <p:nvPr/>
            </p:nvSpPr>
            <p:spPr bwMode="auto">
              <a:xfrm>
                <a:off x="5836058" y="3040232"/>
                <a:ext cx="514290" cy="389603"/>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98" name="Freeform 68"/>
              <p:cNvSpPr>
                <a:spLocks noEditPoints="1"/>
              </p:cNvSpPr>
              <p:nvPr/>
            </p:nvSpPr>
            <p:spPr bwMode="auto">
              <a:xfrm>
                <a:off x="5179220" y="3308085"/>
                <a:ext cx="995039" cy="900958"/>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99" name="Freeform 69"/>
              <p:cNvSpPr>
                <a:spLocks/>
              </p:cNvSpPr>
              <p:nvPr/>
            </p:nvSpPr>
            <p:spPr bwMode="auto">
              <a:xfrm>
                <a:off x="5191799" y="3421719"/>
                <a:ext cx="18168" cy="24350"/>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00" name="Freeform 70"/>
              <p:cNvSpPr>
                <a:spLocks/>
              </p:cNvSpPr>
              <p:nvPr/>
            </p:nvSpPr>
            <p:spPr bwMode="auto">
              <a:xfrm>
                <a:off x="5179220" y="3308085"/>
                <a:ext cx="995039" cy="900958"/>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301" name="Freeform 72"/>
              <p:cNvSpPr>
                <a:spLocks/>
              </p:cNvSpPr>
              <p:nvPr/>
            </p:nvSpPr>
            <p:spPr bwMode="auto">
              <a:xfrm>
                <a:off x="5165246" y="3382488"/>
                <a:ext cx="32142" cy="55466"/>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02" name="Freeform 73"/>
              <p:cNvSpPr>
                <a:spLocks/>
              </p:cNvSpPr>
              <p:nvPr/>
            </p:nvSpPr>
            <p:spPr bwMode="auto">
              <a:xfrm>
                <a:off x="5110742" y="3305378"/>
                <a:ext cx="57299" cy="67640"/>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03" name="Freeform 81"/>
              <p:cNvSpPr>
                <a:spLocks/>
              </p:cNvSpPr>
              <p:nvPr/>
            </p:nvSpPr>
            <p:spPr bwMode="auto">
              <a:xfrm>
                <a:off x="6037302" y="4940901"/>
                <a:ext cx="744883" cy="474830"/>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04" name="Freeform 84"/>
              <p:cNvSpPr>
                <a:spLocks/>
              </p:cNvSpPr>
              <p:nvPr/>
            </p:nvSpPr>
            <p:spPr bwMode="auto">
              <a:xfrm>
                <a:off x="5706088" y="5676818"/>
                <a:ext cx="65684" cy="59523"/>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05" name="Freeform 85"/>
              <p:cNvSpPr>
                <a:spLocks/>
              </p:cNvSpPr>
              <p:nvPr/>
            </p:nvSpPr>
            <p:spPr bwMode="auto">
              <a:xfrm>
                <a:off x="5822083" y="5829683"/>
                <a:ext cx="25155" cy="33819"/>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06" name="Freeform 86"/>
              <p:cNvSpPr>
                <a:spLocks/>
              </p:cNvSpPr>
              <p:nvPr/>
            </p:nvSpPr>
            <p:spPr bwMode="auto">
              <a:xfrm>
                <a:off x="5843047" y="5885147"/>
                <a:ext cx="18168" cy="25703"/>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07" name="Freeform 87"/>
              <p:cNvSpPr>
                <a:spLocks/>
              </p:cNvSpPr>
              <p:nvPr/>
            </p:nvSpPr>
            <p:spPr bwMode="auto">
              <a:xfrm>
                <a:off x="5809505" y="5893264"/>
                <a:ext cx="44720" cy="51406"/>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08" name="Freeform 88"/>
              <p:cNvSpPr>
                <a:spLocks/>
              </p:cNvSpPr>
              <p:nvPr/>
            </p:nvSpPr>
            <p:spPr bwMode="auto">
              <a:xfrm>
                <a:off x="5837456" y="5971727"/>
                <a:ext cx="40529" cy="35173"/>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09" name="Freeform 93"/>
              <p:cNvSpPr>
                <a:spLocks/>
              </p:cNvSpPr>
              <p:nvPr/>
            </p:nvSpPr>
            <p:spPr bwMode="auto">
              <a:xfrm>
                <a:off x="6311216" y="5498248"/>
                <a:ext cx="32142" cy="31114"/>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10" name="Freeform 94"/>
              <p:cNvSpPr>
                <a:spLocks/>
              </p:cNvSpPr>
              <p:nvPr/>
            </p:nvSpPr>
            <p:spPr bwMode="auto">
              <a:xfrm>
                <a:off x="6435597" y="5533421"/>
                <a:ext cx="22361" cy="14881"/>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11" name="Freeform 95"/>
              <p:cNvSpPr>
                <a:spLocks/>
              </p:cNvSpPr>
              <p:nvPr/>
            </p:nvSpPr>
            <p:spPr bwMode="auto">
              <a:xfrm>
                <a:off x="6383889" y="5613238"/>
                <a:ext cx="39131" cy="40583"/>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12" name="Freeform 98"/>
              <p:cNvSpPr>
                <a:spLocks/>
              </p:cNvSpPr>
              <p:nvPr/>
            </p:nvSpPr>
            <p:spPr bwMode="auto">
              <a:xfrm>
                <a:off x="6125346" y="5787746"/>
                <a:ext cx="218014" cy="160983"/>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13" name="Freeform 99"/>
              <p:cNvSpPr>
                <a:spLocks/>
              </p:cNvSpPr>
              <p:nvPr/>
            </p:nvSpPr>
            <p:spPr bwMode="auto">
              <a:xfrm>
                <a:off x="6355938" y="5944670"/>
                <a:ext cx="32142" cy="25703"/>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14" name="Freeform 100"/>
              <p:cNvSpPr>
                <a:spLocks/>
              </p:cNvSpPr>
              <p:nvPr/>
            </p:nvSpPr>
            <p:spPr bwMode="auto">
              <a:xfrm>
                <a:off x="6399262" y="5982548"/>
                <a:ext cx="27951" cy="18940"/>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15" name="Freeform 108"/>
              <p:cNvSpPr>
                <a:spLocks/>
              </p:cNvSpPr>
              <p:nvPr/>
            </p:nvSpPr>
            <p:spPr bwMode="auto">
              <a:xfrm>
                <a:off x="6330782" y="6128649"/>
                <a:ext cx="25155" cy="24350"/>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16" name="Freeform 109"/>
              <p:cNvSpPr>
                <a:spLocks/>
              </p:cNvSpPr>
              <p:nvPr/>
            </p:nvSpPr>
            <p:spPr bwMode="auto">
              <a:xfrm>
                <a:off x="6428610" y="6073185"/>
                <a:ext cx="11181" cy="16233"/>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17" name="Freeform 110"/>
              <p:cNvSpPr>
                <a:spLocks/>
              </p:cNvSpPr>
              <p:nvPr/>
            </p:nvSpPr>
            <p:spPr bwMode="auto">
              <a:xfrm>
                <a:off x="5752207" y="5311564"/>
                <a:ext cx="814758" cy="894194"/>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18" name="Freeform 112"/>
              <p:cNvSpPr>
                <a:spLocks/>
              </p:cNvSpPr>
              <p:nvPr/>
            </p:nvSpPr>
            <p:spPr bwMode="auto">
              <a:xfrm>
                <a:off x="6494294" y="5253395"/>
                <a:ext cx="370345" cy="340904"/>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19" name="Freeform 113"/>
              <p:cNvSpPr>
                <a:spLocks/>
              </p:cNvSpPr>
              <p:nvPr/>
            </p:nvSpPr>
            <p:spPr bwMode="auto">
              <a:xfrm>
                <a:off x="6460754" y="5567242"/>
                <a:ext cx="33542" cy="20292"/>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20" name="Freeform 115"/>
              <p:cNvSpPr>
                <a:spLocks/>
              </p:cNvSpPr>
              <p:nvPr/>
            </p:nvSpPr>
            <p:spPr bwMode="auto">
              <a:xfrm>
                <a:off x="5616648" y="4658168"/>
                <a:ext cx="486339" cy="62363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21" name="Freeform 117"/>
              <p:cNvSpPr>
                <a:spLocks/>
              </p:cNvSpPr>
              <p:nvPr/>
            </p:nvSpPr>
            <p:spPr bwMode="auto">
              <a:xfrm>
                <a:off x="5750809" y="5122173"/>
                <a:ext cx="213822" cy="223210"/>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22" name="Freeform 118"/>
              <p:cNvSpPr>
                <a:spLocks/>
              </p:cNvSpPr>
              <p:nvPr/>
            </p:nvSpPr>
            <p:spPr bwMode="auto">
              <a:xfrm>
                <a:off x="5750809" y="5122173"/>
                <a:ext cx="213822" cy="223210"/>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23" name="Freeform 119"/>
              <p:cNvSpPr>
                <a:spLocks/>
              </p:cNvSpPr>
              <p:nvPr/>
            </p:nvSpPr>
            <p:spPr bwMode="auto">
              <a:xfrm>
                <a:off x="5822083" y="5264217"/>
                <a:ext cx="289289" cy="252972"/>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24" name="Freeform 121"/>
              <p:cNvSpPr>
                <a:spLocks/>
              </p:cNvSpPr>
              <p:nvPr/>
            </p:nvSpPr>
            <p:spPr bwMode="auto">
              <a:xfrm>
                <a:off x="5668355" y="5222281"/>
                <a:ext cx="225003" cy="46130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25" name="Freeform 122"/>
              <p:cNvSpPr>
                <a:spLocks/>
              </p:cNvSpPr>
              <p:nvPr/>
            </p:nvSpPr>
            <p:spPr bwMode="auto">
              <a:xfrm>
                <a:off x="5668355" y="5222281"/>
                <a:ext cx="225003" cy="46130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26" name="Freeform 123"/>
              <p:cNvSpPr>
                <a:spLocks/>
              </p:cNvSpPr>
              <p:nvPr/>
            </p:nvSpPr>
            <p:spPr bwMode="auto">
              <a:xfrm>
                <a:off x="5567733" y="5078885"/>
                <a:ext cx="234785" cy="266500"/>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27" name="Freeform 125"/>
              <p:cNvSpPr>
                <a:spLocks/>
              </p:cNvSpPr>
              <p:nvPr/>
            </p:nvSpPr>
            <p:spPr bwMode="auto">
              <a:xfrm>
                <a:off x="5257483" y="4808326"/>
                <a:ext cx="440221" cy="424775"/>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28" name="Freeform 127"/>
              <p:cNvSpPr>
                <a:spLocks noEditPoints="1"/>
              </p:cNvSpPr>
              <p:nvPr/>
            </p:nvSpPr>
            <p:spPr bwMode="auto">
              <a:xfrm>
                <a:off x="5004530" y="4587823"/>
                <a:ext cx="672210" cy="672337"/>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29" name="Freeform 128"/>
              <p:cNvSpPr>
                <a:spLocks/>
              </p:cNvSpPr>
              <p:nvPr/>
            </p:nvSpPr>
            <p:spPr bwMode="auto">
              <a:xfrm>
                <a:off x="5096766" y="4842147"/>
                <a:ext cx="19566" cy="44643"/>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30" name="Freeform 129"/>
              <p:cNvSpPr>
                <a:spLocks/>
              </p:cNvSpPr>
              <p:nvPr/>
            </p:nvSpPr>
            <p:spPr bwMode="auto">
              <a:xfrm>
                <a:off x="5116332" y="4813738"/>
                <a:ext cx="27951" cy="31114"/>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31" name="Freeform 130"/>
              <p:cNvSpPr>
                <a:spLocks/>
              </p:cNvSpPr>
              <p:nvPr/>
            </p:nvSpPr>
            <p:spPr bwMode="auto">
              <a:xfrm>
                <a:off x="5147078" y="4905728"/>
                <a:ext cx="40529" cy="48700"/>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32" name="Freeform 131"/>
              <p:cNvSpPr>
                <a:spLocks/>
              </p:cNvSpPr>
              <p:nvPr/>
            </p:nvSpPr>
            <p:spPr bwMode="auto">
              <a:xfrm>
                <a:off x="5084190" y="4886789"/>
                <a:ext cx="26555" cy="39231"/>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33" name="Freeform 132"/>
              <p:cNvSpPr>
                <a:spLocks/>
              </p:cNvSpPr>
              <p:nvPr/>
            </p:nvSpPr>
            <p:spPr bwMode="auto">
              <a:xfrm>
                <a:off x="5149874" y="4982838"/>
                <a:ext cx="26555" cy="4193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34" name="Freeform 133"/>
              <p:cNvSpPr>
                <a:spLocks/>
              </p:cNvSpPr>
              <p:nvPr/>
            </p:nvSpPr>
            <p:spPr bwMode="auto">
              <a:xfrm>
                <a:off x="5177824" y="4990953"/>
                <a:ext cx="33542" cy="32467"/>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35" name="Freeform 134"/>
              <p:cNvSpPr>
                <a:spLocks/>
              </p:cNvSpPr>
              <p:nvPr/>
            </p:nvSpPr>
            <p:spPr bwMode="auto">
              <a:xfrm>
                <a:off x="5237917" y="5059947"/>
                <a:ext cx="15374" cy="12176"/>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36" name="Freeform 135"/>
              <p:cNvSpPr>
                <a:spLocks/>
              </p:cNvSpPr>
              <p:nvPr/>
            </p:nvSpPr>
            <p:spPr bwMode="auto">
              <a:xfrm>
                <a:off x="5335743" y="5111351"/>
                <a:ext cx="43323" cy="20292"/>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37" name="Freeform 136"/>
              <p:cNvSpPr>
                <a:spLocks/>
              </p:cNvSpPr>
              <p:nvPr/>
            </p:nvSpPr>
            <p:spPr bwMode="auto">
              <a:xfrm>
                <a:off x="5328756" y="5137056"/>
                <a:ext cx="75467" cy="20292"/>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38" name="Freeform 137"/>
              <p:cNvSpPr>
                <a:spLocks/>
              </p:cNvSpPr>
              <p:nvPr/>
            </p:nvSpPr>
            <p:spPr bwMode="auto">
              <a:xfrm>
                <a:off x="5359503" y="5172228"/>
                <a:ext cx="50312" cy="17588"/>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39" name="Freeform 138"/>
              <p:cNvSpPr>
                <a:spLocks/>
              </p:cNvSpPr>
              <p:nvPr/>
            </p:nvSpPr>
            <p:spPr bwMode="auto">
              <a:xfrm>
                <a:off x="5430775" y="5206048"/>
                <a:ext cx="51708" cy="18940"/>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40" name="Freeform 139"/>
              <p:cNvSpPr>
                <a:spLocks/>
              </p:cNvSpPr>
              <p:nvPr/>
            </p:nvSpPr>
            <p:spPr bwMode="auto">
              <a:xfrm>
                <a:off x="5411210" y="5161406"/>
                <a:ext cx="68478" cy="36526"/>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41" name="Freeform 140"/>
              <p:cNvSpPr>
                <a:spLocks/>
              </p:cNvSpPr>
              <p:nvPr/>
            </p:nvSpPr>
            <p:spPr bwMode="auto">
              <a:xfrm>
                <a:off x="5478292" y="5180344"/>
                <a:ext cx="95032" cy="79814"/>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42" name="Freeform 142"/>
              <p:cNvSpPr>
                <a:spLocks/>
              </p:cNvSpPr>
              <p:nvPr/>
            </p:nvSpPr>
            <p:spPr bwMode="auto">
              <a:xfrm>
                <a:off x="4950026" y="3880315"/>
                <a:ext cx="684788" cy="384192"/>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343" name="Freeform 144"/>
              <p:cNvSpPr>
                <a:spLocks/>
              </p:cNvSpPr>
              <p:nvPr/>
            </p:nvSpPr>
            <p:spPr bwMode="auto">
              <a:xfrm>
                <a:off x="5337143" y="4272623"/>
                <a:ext cx="732305" cy="457243"/>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44" name="Freeform 145"/>
              <p:cNvSpPr>
                <a:spLocks/>
              </p:cNvSpPr>
              <p:nvPr/>
            </p:nvSpPr>
            <p:spPr bwMode="auto">
              <a:xfrm>
                <a:off x="5337143" y="4272623"/>
                <a:ext cx="732305" cy="457243"/>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345" name="Freeform 146"/>
              <p:cNvSpPr>
                <a:spLocks/>
              </p:cNvSpPr>
              <p:nvPr/>
            </p:nvSpPr>
            <p:spPr bwMode="auto">
              <a:xfrm>
                <a:off x="5015710" y="4551297"/>
                <a:ext cx="329816" cy="228622"/>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46" name="Freeform 147"/>
              <p:cNvSpPr>
                <a:spLocks/>
              </p:cNvSpPr>
              <p:nvPr/>
            </p:nvSpPr>
            <p:spPr bwMode="auto">
              <a:xfrm>
                <a:off x="5015710" y="4551297"/>
                <a:ext cx="329816" cy="228622"/>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47" name="Freeform 148"/>
              <p:cNvSpPr>
                <a:spLocks/>
              </p:cNvSpPr>
              <p:nvPr/>
            </p:nvSpPr>
            <p:spPr bwMode="auto">
              <a:xfrm>
                <a:off x="5405620" y="4118405"/>
                <a:ext cx="617707" cy="301673"/>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48" name="Freeform 149"/>
              <p:cNvSpPr>
                <a:spLocks/>
              </p:cNvSpPr>
              <p:nvPr/>
            </p:nvSpPr>
            <p:spPr bwMode="auto">
              <a:xfrm>
                <a:off x="5405620" y="4118405"/>
                <a:ext cx="617707" cy="301673"/>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49" name="Freeform 150"/>
              <p:cNvSpPr>
                <a:spLocks/>
              </p:cNvSpPr>
              <p:nvPr/>
            </p:nvSpPr>
            <p:spPr bwMode="auto">
              <a:xfrm>
                <a:off x="4604838" y="4194162"/>
                <a:ext cx="831529" cy="420718"/>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50" name="Freeform 151"/>
              <p:cNvSpPr>
                <a:spLocks/>
              </p:cNvSpPr>
              <p:nvPr/>
            </p:nvSpPr>
            <p:spPr bwMode="auto">
              <a:xfrm>
                <a:off x="4604838" y="4194162"/>
                <a:ext cx="831529" cy="420718"/>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51" name="Freeform 152"/>
              <p:cNvSpPr>
                <a:spLocks/>
              </p:cNvSpPr>
              <p:nvPr/>
            </p:nvSpPr>
            <p:spPr bwMode="auto">
              <a:xfrm>
                <a:off x="4595055" y="4418724"/>
                <a:ext cx="26555" cy="4599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52" name="Freeform 153"/>
              <p:cNvSpPr>
                <a:spLocks/>
              </p:cNvSpPr>
              <p:nvPr/>
            </p:nvSpPr>
            <p:spPr bwMode="auto">
              <a:xfrm>
                <a:off x="4595055" y="4418724"/>
                <a:ext cx="26555" cy="4599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58" name="Freeform 158"/>
              <p:cNvSpPr>
                <a:spLocks/>
              </p:cNvSpPr>
              <p:nvPr/>
            </p:nvSpPr>
            <p:spPr bwMode="auto">
              <a:xfrm>
                <a:off x="4258251" y="3907369"/>
                <a:ext cx="74069" cy="110928"/>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73" name="Freeform 159"/>
              <p:cNvSpPr>
                <a:spLocks/>
              </p:cNvSpPr>
              <p:nvPr/>
            </p:nvSpPr>
            <p:spPr bwMode="auto">
              <a:xfrm>
                <a:off x="4258251" y="3907369"/>
                <a:ext cx="74069" cy="110928"/>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74" name="Freeform 160"/>
              <p:cNvSpPr>
                <a:spLocks/>
              </p:cNvSpPr>
              <p:nvPr/>
            </p:nvSpPr>
            <p:spPr bwMode="auto">
              <a:xfrm>
                <a:off x="3980142" y="3676044"/>
                <a:ext cx="350780" cy="328728"/>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75" name="Freeform 161"/>
              <p:cNvSpPr>
                <a:spLocks/>
              </p:cNvSpPr>
              <p:nvPr/>
            </p:nvSpPr>
            <p:spPr bwMode="auto">
              <a:xfrm>
                <a:off x="3980142" y="3676044"/>
                <a:ext cx="350780" cy="328728"/>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76" name="Freeform 183"/>
              <p:cNvSpPr>
                <a:spLocks noEditPoints="1"/>
              </p:cNvSpPr>
              <p:nvPr/>
            </p:nvSpPr>
            <p:spPr bwMode="auto">
              <a:xfrm>
                <a:off x="4230302" y="4470129"/>
                <a:ext cx="1336037" cy="1673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377" name="Freeform 184"/>
              <p:cNvSpPr>
                <a:spLocks/>
              </p:cNvSpPr>
              <p:nvPr/>
            </p:nvSpPr>
            <p:spPr bwMode="auto">
              <a:xfrm>
                <a:off x="4713845" y="6074537"/>
                <a:ext cx="18168" cy="17588"/>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78" name="Freeform 188"/>
              <p:cNvSpPr>
                <a:spLocks/>
              </p:cNvSpPr>
              <p:nvPr/>
            </p:nvSpPr>
            <p:spPr bwMode="auto">
              <a:xfrm>
                <a:off x="4848007" y="4973367"/>
                <a:ext cx="29349" cy="28409"/>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79" name="Freeform 201"/>
              <p:cNvSpPr>
                <a:spLocks/>
              </p:cNvSpPr>
              <p:nvPr/>
            </p:nvSpPr>
            <p:spPr bwMode="auto">
              <a:xfrm>
                <a:off x="3165384" y="2771027"/>
                <a:ext cx="222207" cy="239444"/>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grpSp>
            <p:nvGrpSpPr>
              <p:cNvPr id="380" name="Group 379"/>
              <p:cNvGrpSpPr/>
              <p:nvPr/>
            </p:nvGrpSpPr>
            <p:grpSpPr>
              <a:xfrm>
                <a:off x="3362436" y="2344899"/>
                <a:ext cx="504507" cy="715625"/>
                <a:chOff x="3534931" y="1977469"/>
                <a:chExt cx="466948" cy="662349"/>
              </a:xfrm>
            </p:grpSpPr>
            <p:sp>
              <p:nvSpPr>
                <p:cNvPr id="404" name="Freeform 197"/>
                <p:cNvSpPr>
                  <a:spLocks/>
                </p:cNvSpPr>
                <p:nvPr/>
              </p:nvSpPr>
              <p:spPr bwMode="auto">
                <a:xfrm>
                  <a:off x="3957901" y="1977469"/>
                  <a:ext cx="43978" cy="42570"/>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405" name="Freeform 199"/>
                <p:cNvSpPr>
                  <a:spLocks/>
                </p:cNvSpPr>
                <p:nvPr/>
              </p:nvSpPr>
              <p:spPr bwMode="auto">
                <a:xfrm>
                  <a:off x="3943672" y="2008770"/>
                  <a:ext cx="19403" cy="16278"/>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406" name="Freeform 202"/>
                <p:cNvSpPr>
                  <a:spLocks/>
                </p:cNvSpPr>
                <p:nvPr/>
              </p:nvSpPr>
              <p:spPr bwMode="auto">
                <a:xfrm>
                  <a:off x="3599606" y="2598499"/>
                  <a:ext cx="50447" cy="4131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407" name="Freeform 203"/>
                <p:cNvSpPr>
                  <a:spLocks/>
                </p:cNvSpPr>
                <p:nvPr/>
              </p:nvSpPr>
              <p:spPr bwMode="auto">
                <a:xfrm>
                  <a:off x="3607366" y="1987485"/>
                  <a:ext cx="109946" cy="85141"/>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408" name="Freeform 204"/>
                <p:cNvSpPr>
                  <a:spLocks/>
                </p:cNvSpPr>
                <p:nvPr/>
              </p:nvSpPr>
              <p:spPr bwMode="auto">
                <a:xfrm>
                  <a:off x="3567269" y="2068869"/>
                  <a:ext cx="29750" cy="21286"/>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409" name="Freeform 206"/>
                <p:cNvSpPr>
                  <a:spLocks/>
                </p:cNvSpPr>
                <p:nvPr/>
              </p:nvSpPr>
              <p:spPr bwMode="auto">
                <a:xfrm>
                  <a:off x="3560801" y="2096415"/>
                  <a:ext cx="21989" cy="15025"/>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410" name="Freeform 207"/>
                <p:cNvSpPr>
                  <a:spLocks/>
                </p:cNvSpPr>
                <p:nvPr/>
              </p:nvSpPr>
              <p:spPr bwMode="auto">
                <a:xfrm>
                  <a:off x="3550453" y="2117701"/>
                  <a:ext cx="14229" cy="30050"/>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411" name="Freeform 208"/>
                <p:cNvSpPr>
                  <a:spLocks/>
                </p:cNvSpPr>
                <p:nvPr/>
              </p:nvSpPr>
              <p:spPr bwMode="auto">
                <a:xfrm>
                  <a:off x="3616421" y="2093911"/>
                  <a:ext cx="65968" cy="101418"/>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412" name="Freeform 209"/>
                <p:cNvSpPr>
                  <a:spLocks/>
                </p:cNvSpPr>
                <p:nvPr/>
              </p:nvSpPr>
              <p:spPr bwMode="auto">
                <a:xfrm>
                  <a:off x="3582790" y="2235396"/>
                  <a:ext cx="56913" cy="60100"/>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413" name="Freeform 210"/>
                <p:cNvSpPr>
                  <a:spLocks/>
                </p:cNvSpPr>
                <p:nvPr/>
              </p:nvSpPr>
              <p:spPr bwMode="auto">
                <a:xfrm>
                  <a:off x="3534931" y="2338066"/>
                  <a:ext cx="41391" cy="4131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414" name="Freeform 211"/>
                <p:cNvSpPr>
                  <a:spLocks/>
                </p:cNvSpPr>
                <p:nvPr/>
              </p:nvSpPr>
              <p:spPr bwMode="auto">
                <a:xfrm>
                  <a:off x="3585378" y="2325546"/>
                  <a:ext cx="31044" cy="36310"/>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415" name="Freeform 212"/>
                <p:cNvSpPr>
                  <a:spLocks/>
                </p:cNvSpPr>
                <p:nvPr/>
              </p:nvSpPr>
              <p:spPr bwMode="auto">
                <a:xfrm>
                  <a:off x="3577617" y="2340571"/>
                  <a:ext cx="62087" cy="92654"/>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416" name="Freeform 213"/>
                <p:cNvSpPr>
                  <a:spLocks/>
                </p:cNvSpPr>
                <p:nvPr/>
              </p:nvSpPr>
              <p:spPr bwMode="auto">
                <a:xfrm>
                  <a:off x="3628062" y="2395662"/>
                  <a:ext cx="11642" cy="3255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417" name="Freeform 214"/>
                <p:cNvSpPr>
                  <a:spLocks/>
                </p:cNvSpPr>
                <p:nvPr/>
              </p:nvSpPr>
              <p:spPr bwMode="auto">
                <a:xfrm>
                  <a:off x="3647465" y="2338066"/>
                  <a:ext cx="32338" cy="37562"/>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grpSp>
          <p:sp>
            <p:nvSpPr>
              <p:cNvPr id="381" name="Freeform 217"/>
              <p:cNvSpPr>
                <a:spLocks/>
              </p:cNvSpPr>
              <p:nvPr/>
            </p:nvSpPr>
            <p:spPr bwMode="auto">
              <a:xfrm>
                <a:off x="3387591" y="3796440"/>
                <a:ext cx="16770" cy="18940"/>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82" name="Freeform 224"/>
              <p:cNvSpPr>
                <a:spLocks/>
              </p:cNvSpPr>
              <p:nvPr/>
            </p:nvSpPr>
            <p:spPr bwMode="auto">
              <a:xfrm>
                <a:off x="2782463" y="2777791"/>
                <a:ext cx="515688" cy="510002"/>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83" name="Freeform 225"/>
              <p:cNvSpPr>
                <a:spLocks/>
              </p:cNvSpPr>
              <p:nvPr/>
            </p:nvSpPr>
            <p:spPr bwMode="auto">
              <a:xfrm>
                <a:off x="2782463" y="2777791"/>
                <a:ext cx="515688" cy="510002"/>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84" name="Freeform 229"/>
              <p:cNvSpPr>
                <a:spLocks/>
              </p:cNvSpPr>
              <p:nvPr/>
            </p:nvSpPr>
            <p:spPr bwMode="auto">
              <a:xfrm>
                <a:off x="3361038" y="4351085"/>
                <a:ext cx="16770" cy="40583"/>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85" name="Freeform 230"/>
              <p:cNvSpPr>
                <a:spLocks/>
              </p:cNvSpPr>
              <p:nvPr/>
            </p:nvSpPr>
            <p:spPr bwMode="auto">
              <a:xfrm>
                <a:off x="3356846" y="4317266"/>
                <a:ext cx="30746" cy="17588"/>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grpSp>
            <p:nvGrpSpPr>
              <p:cNvPr id="386" name="Group 385"/>
              <p:cNvGrpSpPr/>
              <p:nvPr/>
            </p:nvGrpSpPr>
            <p:grpSpPr>
              <a:xfrm>
                <a:off x="2276558" y="1065159"/>
                <a:ext cx="3730000" cy="4895744"/>
                <a:chOff x="2529894" y="793003"/>
                <a:chExt cx="3452310" cy="4531267"/>
              </a:xfrm>
            </p:grpSpPr>
            <p:sp>
              <p:nvSpPr>
                <p:cNvPr id="396" name="Freeform 395"/>
                <p:cNvSpPr>
                  <a:spLocks/>
                </p:cNvSpPr>
                <p:nvPr/>
              </p:nvSpPr>
              <p:spPr bwMode="auto">
                <a:xfrm>
                  <a:off x="4644008" y="2497460"/>
                  <a:ext cx="278099" cy="430715"/>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397" name="Freeform 396"/>
                <p:cNvSpPr>
                  <a:spLocks/>
                </p:cNvSpPr>
                <p:nvPr/>
              </p:nvSpPr>
              <p:spPr bwMode="auto">
                <a:xfrm>
                  <a:off x="5054775" y="793003"/>
                  <a:ext cx="927429" cy="197828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398" name="Freeform 71"/>
                <p:cNvSpPr>
                  <a:spLocks noEditPoints="1"/>
                </p:cNvSpPr>
                <p:nvPr/>
              </p:nvSpPr>
              <p:spPr bwMode="auto">
                <a:xfrm>
                  <a:off x="4409326" y="2777545"/>
                  <a:ext cx="873102" cy="1128122"/>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399" name="Freeform 154"/>
                <p:cNvSpPr>
                  <a:spLocks/>
                </p:cNvSpPr>
                <p:nvPr/>
              </p:nvSpPr>
              <p:spPr bwMode="auto">
                <a:xfrm>
                  <a:off x="4278685" y="3802997"/>
                  <a:ext cx="483763" cy="286726"/>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400" name="Freeform 156"/>
                <p:cNvSpPr>
                  <a:spLocks/>
                </p:cNvSpPr>
                <p:nvPr/>
              </p:nvSpPr>
              <p:spPr bwMode="auto">
                <a:xfrm>
                  <a:off x="4184260" y="2974122"/>
                  <a:ext cx="407448" cy="360598"/>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401" name="Freeform 189"/>
                <p:cNvSpPr>
                  <a:spLocks/>
                </p:cNvSpPr>
                <p:nvPr/>
              </p:nvSpPr>
              <p:spPr bwMode="auto">
                <a:xfrm>
                  <a:off x="4338186" y="3944481"/>
                  <a:ext cx="1236571" cy="1379789"/>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402" name="Freeform 226"/>
                <p:cNvSpPr>
                  <a:spLocks noEditPoints="1"/>
                </p:cNvSpPr>
                <p:nvPr/>
              </p:nvSpPr>
              <p:spPr bwMode="auto">
                <a:xfrm>
                  <a:off x="3268474" y="3228294"/>
                  <a:ext cx="1324527" cy="1522526"/>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403" name="Freeform 234"/>
                <p:cNvSpPr>
                  <a:spLocks noEditPoints="1"/>
                </p:cNvSpPr>
                <p:nvPr/>
              </p:nvSpPr>
              <p:spPr bwMode="auto">
                <a:xfrm>
                  <a:off x="2529894" y="3938221"/>
                  <a:ext cx="1439648" cy="1190725"/>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grpSp>
          <p:sp>
            <p:nvSpPr>
              <p:cNvPr id="387" name="Freeform 235"/>
              <p:cNvSpPr>
                <a:spLocks/>
              </p:cNvSpPr>
              <p:nvPr/>
            </p:nvSpPr>
            <p:spPr bwMode="auto">
              <a:xfrm>
                <a:off x="3429517" y="5569948"/>
                <a:ext cx="23757" cy="18940"/>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88" name="Freeform 236"/>
              <p:cNvSpPr>
                <a:spLocks/>
              </p:cNvSpPr>
              <p:nvPr/>
            </p:nvSpPr>
            <p:spPr bwMode="auto">
              <a:xfrm>
                <a:off x="3404362" y="5495544"/>
                <a:ext cx="64286" cy="51406"/>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389" name="Freeform 237"/>
              <p:cNvSpPr>
                <a:spLocks/>
              </p:cNvSpPr>
              <p:nvPr/>
            </p:nvSpPr>
            <p:spPr bwMode="auto">
              <a:xfrm>
                <a:off x="3567873" y="5426553"/>
                <a:ext cx="139753" cy="93343"/>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390" name="Freeform 238"/>
              <p:cNvSpPr>
                <a:spLocks/>
              </p:cNvSpPr>
              <p:nvPr/>
            </p:nvSpPr>
            <p:spPr bwMode="auto">
              <a:xfrm>
                <a:off x="3757936" y="5418435"/>
                <a:ext cx="74069" cy="56818"/>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391" name="Freeform 240"/>
              <p:cNvSpPr>
                <a:spLocks/>
              </p:cNvSpPr>
              <p:nvPr/>
            </p:nvSpPr>
            <p:spPr bwMode="auto">
              <a:xfrm>
                <a:off x="2071121" y="4691989"/>
                <a:ext cx="540844" cy="777855"/>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92" name="Freeform 241"/>
              <p:cNvSpPr>
                <a:spLocks/>
              </p:cNvSpPr>
              <p:nvPr/>
            </p:nvSpPr>
            <p:spPr bwMode="auto">
              <a:xfrm>
                <a:off x="2071121" y="4691989"/>
                <a:ext cx="540844" cy="777855"/>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93" name="Freeform 242"/>
              <p:cNvSpPr>
                <a:spLocks/>
              </p:cNvSpPr>
              <p:nvPr/>
            </p:nvSpPr>
            <p:spPr bwMode="auto">
              <a:xfrm>
                <a:off x="3544114" y="4953075"/>
                <a:ext cx="51708" cy="43290"/>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94" name="Freeform 243"/>
              <p:cNvSpPr>
                <a:spLocks/>
              </p:cNvSpPr>
              <p:nvPr/>
            </p:nvSpPr>
            <p:spPr bwMode="auto">
              <a:xfrm>
                <a:off x="3544114" y="4953075"/>
                <a:ext cx="51708" cy="43290"/>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395" name="Freeform 394"/>
              <p:cNvSpPr>
                <a:spLocks noChangeAspect="1"/>
              </p:cNvSpPr>
              <p:nvPr/>
            </p:nvSpPr>
            <p:spPr>
              <a:xfrm>
                <a:off x="2907412" y="1338693"/>
                <a:ext cx="660461" cy="469594"/>
              </a:xfrm>
              <a:custGeom>
                <a:avLst/>
                <a:gdLst>
                  <a:gd name="connsiteX0" fmla="*/ 449385 w 2555631"/>
                  <a:gd name="connsiteY0" fmla="*/ 1582616 h 1817077"/>
                  <a:gd name="connsiteX1" fmla="*/ 449385 w 2555631"/>
                  <a:gd name="connsiteY1" fmla="*/ 1582616 h 1817077"/>
                  <a:gd name="connsiteX2" fmla="*/ 613508 w 2555631"/>
                  <a:gd name="connsiteY2" fmla="*/ 1574800 h 1817077"/>
                  <a:gd name="connsiteX3" fmla="*/ 629138 w 2555631"/>
                  <a:gd name="connsiteY3" fmla="*/ 1570893 h 1817077"/>
                  <a:gd name="connsiteX4" fmla="*/ 633046 w 2555631"/>
                  <a:gd name="connsiteY4" fmla="*/ 1555262 h 1817077"/>
                  <a:gd name="connsiteX5" fmla="*/ 719015 w 2555631"/>
                  <a:gd name="connsiteY5" fmla="*/ 1555262 h 1817077"/>
                  <a:gd name="connsiteX6" fmla="*/ 765908 w 2555631"/>
                  <a:gd name="connsiteY6" fmla="*/ 1543539 h 1817077"/>
                  <a:gd name="connsiteX7" fmla="*/ 769815 w 2555631"/>
                  <a:gd name="connsiteY7" fmla="*/ 1531816 h 1817077"/>
                  <a:gd name="connsiteX8" fmla="*/ 789354 w 2555631"/>
                  <a:gd name="connsiteY8" fmla="*/ 1547446 h 1817077"/>
                  <a:gd name="connsiteX9" fmla="*/ 793262 w 2555631"/>
                  <a:gd name="connsiteY9" fmla="*/ 1559170 h 1817077"/>
                  <a:gd name="connsiteX10" fmla="*/ 828431 w 2555631"/>
                  <a:gd name="connsiteY10" fmla="*/ 1578708 h 1817077"/>
                  <a:gd name="connsiteX11" fmla="*/ 847969 w 2555631"/>
                  <a:gd name="connsiteY11" fmla="*/ 1594339 h 1817077"/>
                  <a:gd name="connsiteX12" fmla="*/ 875323 w 2555631"/>
                  <a:gd name="connsiteY12" fmla="*/ 1609970 h 1817077"/>
                  <a:gd name="connsiteX13" fmla="*/ 887046 w 2555631"/>
                  <a:gd name="connsiteY13" fmla="*/ 1621693 h 1817077"/>
                  <a:gd name="connsiteX14" fmla="*/ 910492 w 2555631"/>
                  <a:gd name="connsiteY14" fmla="*/ 1629508 h 1817077"/>
                  <a:gd name="connsiteX15" fmla="*/ 926123 w 2555631"/>
                  <a:gd name="connsiteY15" fmla="*/ 1649046 h 1817077"/>
                  <a:gd name="connsiteX16" fmla="*/ 941754 w 2555631"/>
                  <a:gd name="connsiteY16" fmla="*/ 1664677 h 1817077"/>
                  <a:gd name="connsiteX17" fmla="*/ 949569 w 2555631"/>
                  <a:gd name="connsiteY17" fmla="*/ 1672493 h 1817077"/>
                  <a:gd name="connsiteX18" fmla="*/ 957385 w 2555631"/>
                  <a:gd name="connsiteY18" fmla="*/ 1680308 h 1817077"/>
                  <a:gd name="connsiteX19" fmla="*/ 976923 w 2555631"/>
                  <a:gd name="connsiteY19" fmla="*/ 1699846 h 1817077"/>
                  <a:gd name="connsiteX20" fmla="*/ 988646 w 2555631"/>
                  <a:gd name="connsiteY20" fmla="*/ 1723293 h 1817077"/>
                  <a:gd name="connsiteX21" fmla="*/ 1012092 w 2555631"/>
                  <a:gd name="connsiteY21" fmla="*/ 1731108 h 1817077"/>
                  <a:gd name="connsiteX22" fmla="*/ 1137138 w 2555631"/>
                  <a:gd name="connsiteY22" fmla="*/ 1738923 h 1817077"/>
                  <a:gd name="connsiteX23" fmla="*/ 1176215 w 2555631"/>
                  <a:gd name="connsiteY23" fmla="*/ 1754554 h 1817077"/>
                  <a:gd name="connsiteX24" fmla="*/ 1180123 w 2555631"/>
                  <a:gd name="connsiteY24" fmla="*/ 1770185 h 1817077"/>
                  <a:gd name="connsiteX25" fmla="*/ 1191846 w 2555631"/>
                  <a:gd name="connsiteY25" fmla="*/ 1778000 h 1817077"/>
                  <a:gd name="connsiteX26" fmla="*/ 1199662 w 2555631"/>
                  <a:gd name="connsiteY26" fmla="*/ 1785816 h 1817077"/>
                  <a:gd name="connsiteX27" fmla="*/ 1215292 w 2555631"/>
                  <a:gd name="connsiteY27" fmla="*/ 1789723 h 1817077"/>
                  <a:gd name="connsiteX28" fmla="*/ 1227015 w 2555631"/>
                  <a:gd name="connsiteY28" fmla="*/ 1793631 h 1817077"/>
                  <a:gd name="connsiteX29" fmla="*/ 1250462 w 2555631"/>
                  <a:gd name="connsiteY29" fmla="*/ 1805354 h 1817077"/>
                  <a:gd name="connsiteX30" fmla="*/ 1266092 w 2555631"/>
                  <a:gd name="connsiteY30" fmla="*/ 1809262 h 1817077"/>
                  <a:gd name="connsiteX31" fmla="*/ 1281723 w 2555631"/>
                  <a:gd name="connsiteY31" fmla="*/ 1817077 h 1817077"/>
                  <a:gd name="connsiteX32" fmla="*/ 1426308 w 2555631"/>
                  <a:gd name="connsiteY32" fmla="*/ 1805354 h 1817077"/>
                  <a:gd name="connsiteX33" fmla="*/ 1516185 w 2555631"/>
                  <a:gd name="connsiteY33" fmla="*/ 1762370 h 1817077"/>
                  <a:gd name="connsiteX34" fmla="*/ 1551354 w 2555631"/>
                  <a:gd name="connsiteY34" fmla="*/ 1711570 h 1817077"/>
                  <a:gd name="connsiteX35" fmla="*/ 1598246 w 2555631"/>
                  <a:gd name="connsiteY35" fmla="*/ 1637323 h 1817077"/>
                  <a:gd name="connsiteX36" fmla="*/ 1672492 w 2555631"/>
                  <a:gd name="connsiteY36" fmla="*/ 1602154 h 1817077"/>
                  <a:gd name="connsiteX37" fmla="*/ 1731108 w 2555631"/>
                  <a:gd name="connsiteY37" fmla="*/ 1598246 h 1817077"/>
                  <a:gd name="connsiteX38" fmla="*/ 1727200 w 2555631"/>
                  <a:gd name="connsiteY38" fmla="*/ 1551354 h 1817077"/>
                  <a:gd name="connsiteX39" fmla="*/ 1774092 w 2555631"/>
                  <a:gd name="connsiteY39" fmla="*/ 1563077 h 1817077"/>
                  <a:gd name="connsiteX40" fmla="*/ 1820985 w 2555631"/>
                  <a:gd name="connsiteY40" fmla="*/ 1574800 h 1817077"/>
                  <a:gd name="connsiteX41" fmla="*/ 1985108 w 2555631"/>
                  <a:gd name="connsiteY41" fmla="*/ 1395046 h 1817077"/>
                  <a:gd name="connsiteX42" fmla="*/ 2098431 w 2555631"/>
                  <a:gd name="connsiteY42" fmla="*/ 1359877 h 1817077"/>
                  <a:gd name="connsiteX43" fmla="*/ 2129692 w 2555631"/>
                  <a:gd name="connsiteY43" fmla="*/ 1312985 h 1817077"/>
                  <a:gd name="connsiteX44" fmla="*/ 2207846 w 2555631"/>
                  <a:gd name="connsiteY44" fmla="*/ 1359877 h 1817077"/>
                  <a:gd name="connsiteX45" fmla="*/ 2239108 w 2555631"/>
                  <a:gd name="connsiteY45" fmla="*/ 1305170 h 1817077"/>
                  <a:gd name="connsiteX46" fmla="*/ 2286000 w 2555631"/>
                  <a:gd name="connsiteY46" fmla="*/ 1254370 h 1817077"/>
                  <a:gd name="connsiteX47" fmla="*/ 2336800 w 2555631"/>
                  <a:gd name="connsiteY47" fmla="*/ 1238739 h 1817077"/>
                  <a:gd name="connsiteX48" fmla="*/ 2332892 w 2555631"/>
                  <a:gd name="connsiteY48" fmla="*/ 1184031 h 1817077"/>
                  <a:gd name="connsiteX49" fmla="*/ 2332892 w 2555631"/>
                  <a:gd name="connsiteY49" fmla="*/ 1184031 h 1817077"/>
                  <a:gd name="connsiteX50" fmla="*/ 2340708 w 2555631"/>
                  <a:gd name="connsiteY50" fmla="*/ 1113693 h 1817077"/>
                  <a:gd name="connsiteX51" fmla="*/ 2379785 w 2555631"/>
                  <a:gd name="connsiteY51" fmla="*/ 1109785 h 1817077"/>
                  <a:gd name="connsiteX52" fmla="*/ 2348523 w 2555631"/>
                  <a:gd name="connsiteY52" fmla="*/ 1062893 h 1817077"/>
                  <a:gd name="connsiteX53" fmla="*/ 2430585 w 2555631"/>
                  <a:gd name="connsiteY53" fmla="*/ 1090246 h 1817077"/>
                  <a:gd name="connsiteX54" fmla="*/ 2446215 w 2555631"/>
                  <a:gd name="connsiteY54" fmla="*/ 1039446 h 1817077"/>
                  <a:gd name="connsiteX55" fmla="*/ 2481385 w 2555631"/>
                  <a:gd name="connsiteY55" fmla="*/ 1016000 h 1817077"/>
                  <a:gd name="connsiteX56" fmla="*/ 2481385 w 2555631"/>
                  <a:gd name="connsiteY56" fmla="*/ 1016000 h 1817077"/>
                  <a:gd name="connsiteX57" fmla="*/ 2457938 w 2555631"/>
                  <a:gd name="connsiteY57" fmla="*/ 976923 h 1817077"/>
                  <a:gd name="connsiteX58" fmla="*/ 2504831 w 2555631"/>
                  <a:gd name="connsiteY58" fmla="*/ 961293 h 1817077"/>
                  <a:gd name="connsiteX59" fmla="*/ 2430585 w 2555631"/>
                  <a:gd name="connsiteY59" fmla="*/ 906585 h 1817077"/>
                  <a:gd name="connsiteX60" fmla="*/ 2454031 w 2555631"/>
                  <a:gd name="connsiteY60" fmla="*/ 871416 h 1817077"/>
                  <a:gd name="connsiteX61" fmla="*/ 2508738 w 2555631"/>
                  <a:gd name="connsiteY61" fmla="*/ 898770 h 1817077"/>
                  <a:gd name="connsiteX62" fmla="*/ 2555631 w 2555631"/>
                  <a:gd name="connsiteY62" fmla="*/ 890954 h 1817077"/>
                  <a:gd name="connsiteX63" fmla="*/ 2555631 w 2555631"/>
                  <a:gd name="connsiteY63" fmla="*/ 890954 h 1817077"/>
                  <a:gd name="connsiteX64" fmla="*/ 2520462 w 2555631"/>
                  <a:gd name="connsiteY64" fmla="*/ 836246 h 1817077"/>
                  <a:gd name="connsiteX65" fmla="*/ 2500923 w 2555631"/>
                  <a:gd name="connsiteY65" fmla="*/ 804985 h 1817077"/>
                  <a:gd name="connsiteX66" fmla="*/ 2540000 w 2555631"/>
                  <a:gd name="connsiteY66" fmla="*/ 777631 h 1817077"/>
                  <a:gd name="connsiteX67" fmla="*/ 2500923 w 2555631"/>
                  <a:gd name="connsiteY67" fmla="*/ 746370 h 1817077"/>
                  <a:gd name="connsiteX68" fmla="*/ 2457938 w 2555631"/>
                  <a:gd name="connsiteY68" fmla="*/ 750277 h 1817077"/>
                  <a:gd name="connsiteX69" fmla="*/ 2520462 w 2555631"/>
                  <a:gd name="connsiteY69" fmla="*/ 687754 h 1817077"/>
                  <a:gd name="connsiteX70" fmla="*/ 2540000 w 2555631"/>
                  <a:gd name="connsiteY70" fmla="*/ 629139 h 1817077"/>
                  <a:gd name="connsiteX71" fmla="*/ 2528277 w 2555631"/>
                  <a:gd name="connsiteY71" fmla="*/ 597877 h 1817077"/>
                  <a:gd name="connsiteX72" fmla="*/ 2481385 w 2555631"/>
                  <a:gd name="connsiteY72" fmla="*/ 597877 h 1817077"/>
                  <a:gd name="connsiteX73" fmla="*/ 2481385 w 2555631"/>
                  <a:gd name="connsiteY73" fmla="*/ 597877 h 1817077"/>
                  <a:gd name="connsiteX74" fmla="*/ 2446215 w 2555631"/>
                  <a:gd name="connsiteY74" fmla="*/ 562708 h 1817077"/>
                  <a:gd name="connsiteX75" fmla="*/ 2379785 w 2555631"/>
                  <a:gd name="connsiteY75" fmla="*/ 519723 h 1817077"/>
                  <a:gd name="connsiteX76" fmla="*/ 2364154 w 2555631"/>
                  <a:gd name="connsiteY76" fmla="*/ 488462 h 1817077"/>
                  <a:gd name="connsiteX77" fmla="*/ 2356338 w 2555631"/>
                  <a:gd name="connsiteY77" fmla="*/ 449385 h 1817077"/>
                  <a:gd name="connsiteX78" fmla="*/ 2278185 w 2555631"/>
                  <a:gd name="connsiteY78" fmla="*/ 484554 h 1817077"/>
                  <a:gd name="connsiteX79" fmla="*/ 2278185 w 2555631"/>
                  <a:gd name="connsiteY79" fmla="*/ 484554 h 1817077"/>
                  <a:gd name="connsiteX80" fmla="*/ 2258646 w 2555631"/>
                  <a:gd name="connsiteY80" fmla="*/ 422031 h 1817077"/>
                  <a:gd name="connsiteX81" fmla="*/ 2305538 w 2555631"/>
                  <a:gd name="connsiteY81" fmla="*/ 371231 h 1817077"/>
                  <a:gd name="connsiteX82" fmla="*/ 2297723 w 2555631"/>
                  <a:gd name="connsiteY82" fmla="*/ 324339 h 1817077"/>
                  <a:gd name="connsiteX83" fmla="*/ 2274277 w 2555631"/>
                  <a:gd name="connsiteY83" fmla="*/ 289170 h 1817077"/>
                  <a:gd name="connsiteX84" fmla="*/ 2219569 w 2555631"/>
                  <a:gd name="connsiteY84" fmla="*/ 304800 h 1817077"/>
                  <a:gd name="connsiteX85" fmla="*/ 2188308 w 2555631"/>
                  <a:gd name="connsiteY85" fmla="*/ 273539 h 1817077"/>
                  <a:gd name="connsiteX86" fmla="*/ 2188308 w 2555631"/>
                  <a:gd name="connsiteY86" fmla="*/ 273539 h 1817077"/>
                  <a:gd name="connsiteX87" fmla="*/ 2235200 w 2555631"/>
                  <a:gd name="connsiteY87" fmla="*/ 207108 h 1817077"/>
                  <a:gd name="connsiteX88" fmla="*/ 2231292 w 2555631"/>
                  <a:gd name="connsiteY88" fmla="*/ 156308 h 1817077"/>
                  <a:gd name="connsiteX89" fmla="*/ 2293815 w 2555631"/>
                  <a:gd name="connsiteY89" fmla="*/ 136770 h 1817077"/>
                  <a:gd name="connsiteX90" fmla="*/ 2250831 w 2555631"/>
                  <a:gd name="connsiteY90" fmla="*/ 89877 h 1817077"/>
                  <a:gd name="connsiteX91" fmla="*/ 2196123 w 2555631"/>
                  <a:gd name="connsiteY91" fmla="*/ 113323 h 1817077"/>
                  <a:gd name="connsiteX92" fmla="*/ 2176585 w 2555631"/>
                  <a:gd name="connsiteY92" fmla="*/ 160216 h 1817077"/>
                  <a:gd name="connsiteX93" fmla="*/ 2133600 w 2555631"/>
                  <a:gd name="connsiteY93" fmla="*/ 164123 h 1817077"/>
                  <a:gd name="connsiteX94" fmla="*/ 2133600 w 2555631"/>
                  <a:gd name="connsiteY94" fmla="*/ 222739 h 1817077"/>
                  <a:gd name="connsiteX95" fmla="*/ 2055446 w 2555631"/>
                  <a:gd name="connsiteY95" fmla="*/ 175846 h 1817077"/>
                  <a:gd name="connsiteX96" fmla="*/ 2063262 w 2555631"/>
                  <a:gd name="connsiteY96" fmla="*/ 113323 h 1817077"/>
                  <a:gd name="connsiteX97" fmla="*/ 2028092 w 2555631"/>
                  <a:gd name="connsiteY97" fmla="*/ 78154 h 1817077"/>
                  <a:gd name="connsiteX98" fmla="*/ 2028092 w 2555631"/>
                  <a:gd name="connsiteY98" fmla="*/ 78154 h 1817077"/>
                  <a:gd name="connsiteX99" fmla="*/ 2028092 w 2555631"/>
                  <a:gd name="connsiteY99" fmla="*/ 78154 h 1817077"/>
                  <a:gd name="connsiteX100" fmla="*/ 1985108 w 2555631"/>
                  <a:gd name="connsiteY100" fmla="*/ 74246 h 1817077"/>
                  <a:gd name="connsiteX101" fmla="*/ 1977292 w 2555631"/>
                  <a:gd name="connsiteY101" fmla="*/ 3908 h 1817077"/>
                  <a:gd name="connsiteX102" fmla="*/ 1934308 w 2555631"/>
                  <a:gd name="connsiteY102" fmla="*/ 0 h 1817077"/>
                  <a:gd name="connsiteX103" fmla="*/ 1906954 w 2555631"/>
                  <a:gd name="connsiteY103" fmla="*/ 39077 h 1817077"/>
                  <a:gd name="connsiteX104" fmla="*/ 1856154 w 2555631"/>
                  <a:gd name="connsiteY104" fmla="*/ 19539 h 1817077"/>
                  <a:gd name="connsiteX105" fmla="*/ 1824892 w 2555631"/>
                  <a:gd name="connsiteY105" fmla="*/ 54708 h 1817077"/>
                  <a:gd name="connsiteX106" fmla="*/ 1860062 w 2555631"/>
                  <a:gd name="connsiteY106" fmla="*/ 109416 h 1817077"/>
                  <a:gd name="connsiteX107" fmla="*/ 1871785 w 2555631"/>
                  <a:gd name="connsiteY107" fmla="*/ 160216 h 1817077"/>
                  <a:gd name="connsiteX108" fmla="*/ 1875692 w 2555631"/>
                  <a:gd name="connsiteY108" fmla="*/ 207108 h 1817077"/>
                  <a:gd name="connsiteX109" fmla="*/ 1762369 w 2555631"/>
                  <a:gd name="connsiteY109" fmla="*/ 265723 h 1817077"/>
                  <a:gd name="connsiteX110" fmla="*/ 1742831 w 2555631"/>
                  <a:gd name="connsiteY110" fmla="*/ 211016 h 1817077"/>
                  <a:gd name="connsiteX111" fmla="*/ 1707662 w 2555631"/>
                  <a:gd name="connsiteY111" fmla="*/ 214923 h 1817077"/>
                  <a:gd name="connsiteX112" fmla="*/ 1680308 w 2555631"/>
                  <a:gd name="connsiteY112" fmla="*/ 254000 h 1817077"/>
                  <a:gd name="connsiteX113" fmla="*/ 1664677 w 2555631"/>
                  <a:gd name="connsiteY113" fmla="*/ 320431 h 1817077"/>
                  <a:gd name="connsiteX114" fmla="*/ 1606062 w 2555631"/>
                  <a:gd name="connsiteY114" fmla="*/ 336062 h 1817077"/>
                  <a:gd name="connsiteX115" fmla="*/ 1582615 w 2555631"/>
                  <a:gd name="connsiteY115" fmla="*/ 289170 h 1817077"/>
                  <a:gd name="connsiteX116" fmla="*/ 1547446 w 2555631"/>
                  <a:gd name="connsiteY116" fmla="*/ 246185 h 1817077"/>
                  <a:gd name="connsiteX117" fmla="*/ 1500554 w 2555631"/>
                  <a:gd name="connsiteY117" fmla="*/ 238370 h 1817077"/>
                  <a:gd name="connsiteX118" fmla="*/ 1461477 w 2555631"/>
                  <a:gd name="connsiteY118" fmla="*/ 226646 h 1817077"/>
                  <a:gd name="connsiteX119" fmla="*/ 1434123 w 2555631"/>
                  <a:gd name="connsiteY119" fmla="*/ 257908 h 1817077"/>
                  <a:gd name="connsiteX120" fmla="*/ 1445846 w 2555631"/>
                  <a:gd name="connsiteY120" fmla="*/ 304800 h 1817077"/>
                  <a:gd name="connsiteX121" fmla="*/ 1457569 w 2555631"/>
                  <a:gd name="connsiteY121" fmla="*/ 351693 h 1817077"/>
                  <a:gd name="connsiteX122" fmla="*/ 1504462 w 2555631"/>
                  <a:gd name="connsiteY122" fmla="*/ 394677 h 1817077"/>
                  <a:gd name="connsiteX123" fmla="*/ 1508369 w 2555631"/>
                  <a:gd name="connsiteY123" fmla="*/ 445477 h 1817077"/>
                  <a:gd name="connsiteX124" fmla="*/ 1508369 w 2555631"/>
                  <a:gd name="connsiteY124" fmla="*/ 492370 h 1817077"/>
                  <a:gd name="connsiteX125" fmla="*/ 1508369 w 2555631"/>
                  <a:gd name="connsiteY125" fmla="*/ 492370 h 1817077"/>
                  <a:gd name="connsiteX126" fmla="*/ 1465385 w 2555631"/>
                  <a:gd name="connsiteY126" fmla="*/ 422031 h 1817077"/>
                  <a:gd name="connsiteX127" fmla="*/ 1441938 w 2555631"/>
                  <a:gd name="connsiteY127" fmla="*/ 371231 h 1817077"/>
                  <a:gd name="connsiteX128" fmla="*/ 1414585 w 2555631"/>
                  <a:gd name="connsiteY128" fmla="*/ 343877 h 1817077"/>
                  <a:gd name="connsiteX129" fmla="*/ 1395046 w 2555631"/>
                  <a:gd name="connsiteY129" fmla="*/ 281354 h 1817077"/>
                  <a:gd name="connsiteX130" fmla="*/ 1367692 w 2555631"/>
                  <a:gd name="connsiteY130" fmla="*/ 250093 h 1817077"/>
                  <a:gd name="connsiteX131" fmla="*/ 1367692 w 2555631"/>
                  <a:gd name="connsiteY131" fmla="*/ 250093 h 1817077"/>
                  <a:gd name="connsiteX132" fmla="*/ 1293446 w 2555631"/>
                  <a:gd name="connsiteY132" fmla="*/ 214923 h 1817077"/>
                  <a:gd name="connsiteX133" fmla="*/ 1293446 w 2555631"/>
                  <a:gd name="connsiteY133" fmla="*/ 214923 h 1817077"/>
                  <a:gd name="connsiteX134" fmla="*/ 1258277 w 2555631"/>
                  <a:gd name="connsiteY134" fmla="*/ 265723 h 1817077"/>
                  <a:gd name="connsiteX135" fmla="*/ 1195754 w 2555631"/>
                  <a:gd name="connsiteY135" fmla="*/ 285262 h 1817077"/>
                  <a:gd name="connsiteX136" fmla="*/ 1195754 w 2555631"/>
                  <a:gd name="connsiteY136" fmla="*/ 285262 h 1817077"/>
                  <a:gd name="connsiteX137" fmla="*/ 1199662 w 2555631"/>
                  <a:gd name="connsiteY137" fmla="*/ 332154 h 1817077"/>
                  <a:gd name="connsiteX138" fmla="*/ 1160585 w 2555631"/>
                  <a:gd name="connsiteY138" fmla="*/ 351693 h 1817077"/>
                  <a:gd name="connsiteX139" fmla="*/ 1168400 w 2555631"/>
                  <a:gd name="connsiteY139" fmla="*/ 386862 h 1817077"/>
                  <a:gd name="connsiteX140" fmla="*/ 1199662 w 2555631"/>
                  <a:gd name="connsiteY140" fmla="*/ 418123 h 1817077"/>
                  <a:gd name="connsiteX141" fmla="*/ 1203569 w 2555631"/>
                  <a:gd name="connsiteY141" fmla="*/ 457200 h 1817077"/>
                  <a:gd name="connsiteX142" fmla="*/ 1203569 w 2555631"/>
                  <a:gd name="connsiteY142" fmla="*/ 457200 h 1817077"/>
                  <a:gd name="connsiteX143" fmla="*/ 1144954 w 2555631"/>
                  <a:gd name="connsiteY143" fmla="*/ 484554 h 1817077"/>
                  <a:gd name="connsiteX144" fmla="*/ 1129323 w 2555631"/>
                  <a:gd name="connsiteY144" fmla="*/ 422031 h 1817077"/>
                  <a:gd name="connsiteX145" fmla="*/ 1109785 w 2555631"/>
                  <a:gd name="connsiteY145" fmla="*/ 379046 h 1817077"/>
                  <a:gd name="connsiteX146" fmla="*/ 1109785 w 2555631"/>
                  <a:gd name="connsiteY146" fmla="*/ 379046 h 1817077"/>
                  <a:gd name="connsiteX147" fmla="*/ 1062892 w 2555631"/>
                  <a:gd name="connsiteY147" fmla="*/ 379046 h 1817077"/>
                  <a:gd name="connsiteX148" fmla="*/ 1062892 w 2555631"/>
                  <a:gd name="connsiteY148" fmla="*/ 289170 h 1817077"/>
                  <a:gd name="connsiteX149" fmla="*/ 1019908 w 2555631"/>
                  <a:gd name="connsiteY149" fmla="*/ 250093 h 1817077"/>
                  <a:gd name="connsiteX150" fmla="*/ 969108 w 2555631"/>
                  <a:gd name="connsiteY150" fmla="*/ 265723 h 1817077"/>
                  <a:gd name="connsiteX151" fmla="*/ 949569 w 2555631"/>
                  <a:gd name="connsiteY151" fmla="*/ 304800 h 1817077"/>
                  <a:gd name="connsiteX152" fmla="*/ 957385 w 2555631"/>
                  <a:gd name="connsiteY152" fmla="*/ 363416 h 1817077"/>
                  <a:gd name="connsiteX153" fmla="*/ 957385 w 2555631"/>
                  <a:gd name="connsiteY153" fmla="*/ 363416 h 1817077"/>
                  <a:gd name="connsiteX154" fmla="*/ 984738 w 2555631"/>
                  <a:gd name="connsiteY154" fmla="*/ 433754 h 1817077"/>
                  <a:gd name="connsiteX155" fmla="*/ 992554 w 2555631"/>
                  <a:gd name="connsiteY155" fmla="*/ 484554 h 1817077"/>
                  <a:gd name="connsiteX156" fmla="*/ 984738 w 2555631"/>
                  <a:gd name="connsiteY156" fmla="*/ 531446 h 1817077"/>
                  <a:gd name="connsiteX157" fmla="*/ 980831 w 2555631"/>
                  <a:gd name="connsiteY157" fmla="*/ 570523 h 1817077"/>
                  <a:gd name="connsiteX158" fmla="*/ 949569 w 2555631"/>
                  <a:gd name="connsiteY158" fmla="*/ 625231 h 1817077"/>
                  <a:gd name="connsiteX159" fmla="*/ 949569 w 2555631"/>
                  <a:gd name="connsiteY159" fmla="*/ 625231 h 1817077"/>
                  <a:gd name="connsiteX160" fmla="*/ 894862 w 2555631"/>
                  <a:gd name="connsiteY160" fmla="*/ 550985 h 1817077"/>
                  <a:gd name="connsiteX161" fmla="*/ 898769 w 2555631"/>
                  <a:gd name="connsiteY161" fmla="*/ 500185 h 1817077"/>
                  <a:gd name="connsiteX162" fmla="*/ 847969 w 2555631"/>
                  <a:gd name="connsiteY162" fmla="*/ 593970 h 1817077"/>
                  <a:gd name="connsiteX163" fmla="*/ 820615 w 2555631"/>
                  <a:gd name="connsiteY163" fmla="*/ 636954 h 1817077"/>
                  <a:gd name="connsiteX164" fmla="*/ 840154 w 2555631"/>
                  <a:gd name="connsiteY164" fmla="*/ 691662 h 1817077"/>
                  <a:gd name="connsiteX165" fmla="*/ 820615 w 2555631"/>
                  <a:gd name="connsiteY165" fmla="*/ 738554 h 1817077"/>
                  <a:gd name="connsiteX166" fmla="*/ 816708 w 2555631"/>
                  <a:gd name="connsiteY166" fmla="*/ 793262 h 1817077"/>
                  <a:gd name="connsiteX167" fmla="*/ 793262 w 2555631"/>
                  <a:gd name="connsiteY167" fmla="*/ 746370 h 1817077"/>
                  <a:gd name="connsiteX168" fmla="*/ 793262 w 2555631"/>
                  <a:gd name="connsiteY168" fmla="*/ 746370 h 1817077"/>
                  <a:gd name="connsiteX169" fmla="*/ 781538 w 2555631"/>
                  <a:gd name="connsiteY169" fmla="*/ 664308 h 1817077"/>
                  <a:gd name="connsiteX170" fmla="*/ 746369 w 2555631"/>
                  <a:gd name="connsiteY170" fmla="*/ 640862 h 1817077"/>
                  <a:gd name="connsiteX171" fmla="*/ 781538 w 2555631"/>
                  <a:gd name="connsiteY171" fmla="*/ 578339 h 1817077"/>
                  <a:gd name="connsiteX172" fmla="*/ 722923 w 2555631"/>
                  <a:gd name="connsiteY172" fmla="*/ 543170 h 1817077"/>
                  <a:gd name="connsiteX173" fmla="*/ 679938 w 2555631"/>
                  <a:gd name="connsiteY173" fmla="*/ 539262 h 1817077"/>
                  <a:gd name="connsiteX174" fmla="*/ 652585 w 2555631"/>
                  <a:gd name="connsiteY174" fmla="*/ 492370 h 1817077"/>
                  <a:gd name="connsiteX175" fmla="*/ 652585 w 2555631"/>
                  <a:gd name="connsiteY175" fmla="*/ 492370 h 1817077"/>
                  <a:gd name="connsiteX176" fmla="*/ 719015 w 2555631"/>
                  <a:gd name="connsiteY176" fmla="*/ 508000 h 1817077"/>
                  <a:gd name="connsiteX177" fmla="*/ 746369 w 2555631"/>
                  <a:gd name="connsiteY177" fmla="*/ 472831 h 1817077"/>
                  <a:gd name="connsiteX178" fmla="*/ 777631 w 2555631"/>
                  <a:gd name="connsiteY178" fmla="*/ 445477 h 1817077"/>
                  <a:gd name="connsiteX179" fmla="*/ 758092 w 2555631"/>
                  <a:gd name="connsiteY179" fmla="*/ 351693 h 1817077"/>
                  <a:gd name="connsiteX180" fmla="*/ 719015 w 2555631"/>
                  <a:gd name="connsiteY180" fmla="*/ 312616 h 1817077"/>
                  <a:gd name="connsiteX181" fmla="*/ 715108 w 2555631"/>
                  <a:gd name="connsiteY181" fmla="*/ 265723 h 1817077"/>
                  <a:gd name="connsiteX182" fmla="*/ 676031 w 2555631"/>
                  <a:gd name="connsiteY182" fmla="*/ 281354 h 1817077"/>
                  <a:gd name="connsiteX183" fmla="*/ 652585 w 2555631"/>
                  <a:gd name="connsiteY183" fmla="*/ 218831 h 1817077"/>
                  <a:gd name="connsiteX184" fmla="*/ 621323 w 2555631"/>
                  <a:gd name="connsiteY184" fmla="*/ 207108 h 1817077"/>
                  <a:gd name="connsiteX185" fmla="*/ 578338 w 2555631"/>
                  <a:gd name="connsiteY185" fmla="*/ 175846 h 1817077"/>
                  <a:gd name="connsiteX186" fmla="*/ 578338 w 2555631"/>
                  <a:gd name="connsiteY186" fmla="*/ 175846 h 1817077"/>
                  <a:gd name="connsiteX187" fmla="*/ 496277 w 2555631"/>
                  <a:gd name="connsiteY187" fmla="*/ 70339 h 1817077"/>
                  <a:gd name="connsiteX188" fmla="*/ 461108 w 2555631"/>
                  <a:gd name="connsiteY188" fmla="*/ 31262 h 1817077"/>
                  <a:gd name="connsiteX189" fmla="*/ 437662 w 2555631"/>
                  <a:gd name="connsiteY189" fmla="*/ 66431 h 1817077"/>
                  <a:gd name="connsiteX190" fmla="*/ 379046 w 2555631"/>
                  <a:gd name="connsiteY190" fmla="*/ 39077 h 1817077"/>
                  <a:gd name="connsiteX191" fmla="*/ 339969 w 2555631"/>
                  <a:gd name="connsiteY191" fmla="*/ 54708 h 1817077"/>
                  <a:gd name="connsiteX192" fmla="*/ 324338 w 2555631"/>
                  <a:gd name="connsiteY192" fmla="*/ 109416 h 1817077"/>
                  <a:gd name="connsiteX193" fmla="*/ 363415 w 2555631"/>
                  <a:gd name="connsiteY193" fmla="*/ 160216 h 1817077"/>
                  <a:gd name="connsiteX194" fmla="*/ 425938 w 2555631"/>
                  <a:gd name="connsiteY194" fmla="*/ 144585 h 1817077"/>
                  <a:gd name="connsiteX195" fmla="*/ 468923 w 2555631"/>
                  <a:gd name="connsiteY195" fmla="*/ 175846 h 1817077"/>
                  <a:gd name="connsiteX196" fmla="*/ 410308 w 2555631"/>
                  <a:gd name="connsiteY196" fmla="*/ 183662 h 1817077"/>
                  <a:gd name="connsiteX197" fmla="*/ 375138 w 2555631"/>
                  <a:gd name="connsiteY197" fmla="*/ 214923 h 1817077"/>
                  <a:gd name="connsiteX198" fmla="*/ 418123 w 2555631"/>
                  <a:gd name="connsiteY198" fmla="*/ 254000 h 1817077"/>
                  <a:gd name="connsiteX199" fmla="*/ 480646 w 2555631"/>
                  <a:gd name="connsiteY199" fmla="*/ 281354 h 1817077"/>
                  <a:gd name="connsiteX200" fmla="*/ 488462 w 2555631"/>
                  <a:gd name="connsiteY200" fmla="*/ 324339 h 1817077"/>
                  <a:gd name="connsiteX201" fmla="*/ 488462 w 2555631"/>
                  <a:gd name="connsiteY201" fmla="*/ 324339 h 1817077"/>
                  <a:gd name="connsiteX202" fmla="*/ 508000 w 2555631"/>
                  <a:gd name="connsiteY202" fmla="*/ 422031 h 1817077"/>
                  <a:gd name="connsiteX203" fmla="*/ 457200 w 2555631"/>
                  <a:gd name="connsiteY203" fmla="*/ 332154 h 1817077"/>
                  <a:gd name="connsiteX204" fmla="*/ 433754 w 2555631"/>
                  <a:gd name="connsiteY204" fmla="*/ 289170 h 1817077"/>
                  <a:gd name="connsiteX205" fmla="*/ 394677 w 2555631"/>
                  <a:gd name="connsiteY205" fmla="*/ 336062 h 1817077"/>
                  <a:gd name="connsiteX206" fmla="*/ 394677 w 2555631"/>
                  <a:gd name="connsiteY206" fmla="*/ 336062 h 1817077"/>
                  <a:gd name="connsiteX207" fmla="*/ 316523 w 2555631"/>
                  <a:gd name="connsiteY207" fmla="*/ 222739 h 1817077"/>
                  <a:gd name="connsiteX208" fmla="*/ 277446 w 2555631"/>
                  <a:gd name="connsiteY208" fmla="*/ 218831 h 1817077"/>
                  <a:gd name="connsiteX209" fmla="*/ 214923 w 2555631"/>
                  <a:gd name="connsiteY209" fmla="*/ 242277 h 1817077"/>
                  <a:gd name="connsiteX210" fmla="*/ 214923 w 2555631"/>
                  <a:gd name="connsiteY210" fmla="*/ 242277 h 1817077"/>
                  <a:gd name="connsiteX211" fmla="*/ 250092 w 2555631"/>
                  <a:gd name="connsiteY211" fmla="*/ 300893 h 1817077"/>
                  <a:gd name="connsiteX212" fmla="*/ 187569 w 2555631"/>
                  <a:gd name="connsiteY212" fmla="*/ 304800 h 1817077"/>
                  <a:gd name="connsiteX213" fmla="*/ 175846 w 2555631"/>
                  <a:gd name="connsiteY213" fmla="*/ 351693 h 1817077"/>
                  <a:gd name="connsiteX214" fmla="*/ 250092 w 2555631"/>
                  <a:gd name="connsiteY214" fmla="*/ 402493 h 1817077"/>
                  <a:gd name="connsiteX215" fmla="*/ 293077 w 2555631"/>
                  <a:gd name="connsiteY215" fmla="*/ 422031 h 1817077"/>
                  <a:gd name="connsiteX216" fmla="*/ 160215 w 2555631"/>
                  <a:gd name="connsiteY216" fmla="*/ 390770 h 1817077"/>
                  <a:gd name="connsiteX217" fmla="*/ 171938 w 2555631"/>
                  <a:gd name="connsiteY217" fmla="*/ 441570 h 1817077"/>
                  <a:gd name="connsiteX218" fmla="*/ 257908 w 2555631"/>
                  <a:gd name="connsiteY218" fmla="*/ 476739 h 1817077"/>
                  <a:gd name="connsiteX219" fmla="*/ 308708 w 2555631"/>
                  <a:gd name="connsiteY219" fmla="*/ 476739 h 1817077"/>
                  <a:gd name="connsiteX220" fmla="*/ 308708 w 2555631"/>
                  <a:gd name="connsiteY220" fmla="*/ 476739 h 1817077"/>
                  <a:gd name="connsiteX221" fmla="*/ 242277 w 2555631"/>
                  <a:gd name="connsiteY221" fmla="*/ 504093 h 1817077"/>
                  <a:gd name="connsiteX222" fmla="*/ 281354 w 2555631"/>
                  <a:gd name="connsiteY222" fmla="*/ 539262 h 1817077"/>
                  <a:gd name="connsiteX223" fmla="*/ 281354 w 2555631"/>
                  <a:gd name="connsiteY223" fmla="*/ 539262 h 1817077"/>
                  <a:gd name="connsiteX224" fmla="*/ 160215 w 2555631"/>
                  <a:gd name="connsiteY224" fmla="*/ 484554 h 1817077"/>
                  <a:gd name="connsiteX225" fmla="*/ 113323 w 2555631"/>
                  <a:gd name="connsiteY225" fmla="*/ 449385 h 1817077"/>
                  <a:gd name="connsiteX226" fmla="*/ 97692 w 2555631"/>
                  <a:gd name="connsiteY226" fmla="*/ 504093 h 1817077"/>
                  <a:gd name="connsiteX227" fmla="*/ 132862 w 2555631"/>
                  <a:gd name="connsiteY227" fmla="*/ 543170 h 1817077"/>
                  <a:gd name="connsiteX228" fmla="*/ 128954 w 2555631"/>
                  <a:gd name="connsiteY228" fmla="*/ 586154 h 1817077"/>
                  <a:gd name="connsiteX229" fmla="*/ 46892 w 2555631"/>
                  <a:gd name="connsiteY229" fmla="*/ 554893 h 1817077"/>
                  <a:gd name="connsiteX230" fmla="*/ 35169 w 2555631"/>
                  <a:gd name="connsiteY230" fmla="*/ 597877 h 1817077"/>
                  <a:gd name="connsiteX231" fmla="*/ 0 w 2555631"/>
                  <a:gd name="connsiteY231" fmla="*/ 625231 h 1817077"/>
                  <a:gd name="connsiteX232" fmla="*/ 121138 w 2555631"/>
                  <a:gd name="connsiteY232" fmla="*/ 648677 h 1817077"/>
                  <a:gd name="connsiteX233" fmla="*/ 160215 w 2555631"/>
                  <a:gd name="connsiteY233" fmla="*/ 699477 h 1817077"/>
                  <a:gd name="connsiteX234" fmla="*/ 222738 w 2555631"/>
                  <a:gd name="connsiteY234" fmla="*/ 676031 h 1817077"/>
                  <a:gd name="connsiteX235" fmla="*/ 269631 w 2555631"/>
                  <a:gd name="connsiteY235" fmla="*/ 640862 h 1817077"/>
                  <a:gd name="connsiteX236" fmla="*/ 375138 w 2555631"/>
                  <a:gd name="connsiteY236" fmla="*/ 593970 h 1817077"/>
                  <a:gd name="connsiteX237" fmla="*/ 418123 w 2555631"/>
                  <a:gd name="connsiteY237" fmla="*/ 562708 h 1817077"/>
                  <a:gd name="connsiteX238" fmla="*/ 418123 w 2555631"/>
                  <a:gd name="connsiteY238" fmla="*/ 625231 h 1817077"/>
                  <a:gd name="connsiteX239" fmla="*/ 511908 w 2555631"/>
                  <a:gd name="connsiteY239" fmla="*/ 601785 h 1817077"/>
                  <a:gd name="connsiteX240" fmla="*/ 515815 w 2555631"/>
                  <a:gd name="connsiteY240" fmla="*/ 660400 h 1817077"/>
                  <a:gd name="connsiteX241" fmla="*/ 566615 w 2555631"/>
                  <a:gd name="connsiteY241" fmla="*/ 660400 h 1817077"/>
                  <a:gd name="connsiteX242" fmla="*/ 566615 w 2555631"/>
                  <a:gd name="connsiteY242" fmla="*/ 660400 h 1817077"/>
                  <a:gd name="connsiteX243" fmla="*/ 617415 w 2555631"/>
                  <a:gd name="connsiteY243" fmla="*/ 629139 h 1817077"/>
                  <a:gd name="connsiteX244" fmla="*/ 664308 w 2555631"/>
                  <a:gd name="connsiteY244" fmla="*/ 660400 h 1817077"/>
                  <a:gd name="connsiteX245" fmla="*/ 488462 w 2555631"/>
                  <a:gd name="connsiteY245" fmla="*/ 769816 h 1817077"/>
                  <a:gd name="connsiteX246" fmla="*/ 453292 w 2555631"/>
                  <a:gd name="connsiteY246" fmla="*/ 797170 h 1817077"/>
                  <a:gd name="connsiteX247" fmla="*/ 492369 w 2555631"/>
                  <a:gd name="connsiteY247" fmla="*/ 832339 h 1817077"/>
                  <a:gd name="connsiteX248" fmla="*/ 566615 w 2555631"/>
                  <a:gd name="connsiteY248" fmla="*/ 851877 h 1817077"/>
                  <a:gd name="connsiteX249" fmla="*/ 613508 w 2555631"/>
                  <a:gd name="connsiteY249" fmla="*/ 859693 h 1817077"/>
                  <a:gd name="connsiteX250" fmla="*/ 629138 w 2555631"/>
                  <a:gd name="connsiteY250" fmla="*/ 797170 h 1817077"/>
                  <a:gd name="connsiteX251" fmla="*/ 672123 w 2555631"/>
                  <a:gd name="connsiteY251" fmla="*/ 801077 h 1817077"/>
                  <a:gd name="connsiteX252" fmla="*/ 672123 w 2555631"/>
                  <a:gd name="connsiteY252" fmla="*/ 855785 h 1817077"/>
                  <a:gd name="connsiteX253" fmla="*/ 625231 w 2555631"/>
                  <a:gd name="connsiteY253" fmla="*/ 910493 h 1817077"/>
                  <a:gd name="connsiteX254" fmla="*/ 484554 w 2555631"/>
                  <a:gd name="connsiteY254" fmla="*/ 871416 h 1817077"/>
                  <a:gd name="connsiteX255" fmla="*/ 461108 w 2555631"/>
                  <a:gd name="connsiteY255" fmla="*/ 902677 h 1817077"/>
                  <a:gd name="connsiteX256" fmla="*/ 418123 w 2555631"/>
                  <a:gd name="connsiteY256" fmla="*/ 902677 h 1817077"/>
                  <a:gd name="connsiteX257" fmla="*/ 343877 w 2555631"/>
                  <a:gd name="connsiteY257" fmla="*/ 910493 h 1817077"/>
                  <a:gd name="connsiteX258" fmla="*/ 324338 w 2555631"/>
                  <a:gd name="connsiteY258" fmla="*/ 945662 h 1817077"/>
                  <a:gd name="connsiteX259" fmla="*/ 250092 w 2555631"/>
                  <a:gd name="connsiteY259" fmla="*/ 941754 h 1817077"/>
                  <a:gd name="connsiteX260" fmla="*/ 207108 w 2555631"/>
                  <a:gd name="connsiteY260" fmla="*/ 984739 h 1817077"/>
                  <a:gd name="connsiteX261" fmla="*/ 156308 w 2555631"/>
                  <a:gd name="connsiteY261" fmla="*/ 953477 h 1817077"/>
                  <a:gd name="connsiteX262" fmla="*/ 117231 w 2555631"/>
                  <a:gd name="connsiteY262" fmla="*/ 996462 h 1817077"/>
                  <a:gd name="connsiteX263" fmla="*/ 156308 w 2555631"/>
                  <a:gd name="connsiteY263" fmla="*/ 1058985 h 1817077"/>
                  <a:gd name="connsiteX264" fmla="*/ 218831 w 2555631"/>
                  <a:gd name="connsiteY264" fmla="*/ 1098062 h 1817077"/>
                  <a:gd name="connsiteX265" fmla="*/ 246185 w 2555631"/>
                  <a:gd name="connsiteY265" fmla="*/ 1039446 h 1817077"/>
                  <a:gd name="connsiteX266" fmla="*/ 293077 w 2555631"/>
                  <a:gd name="connsiteY266" fmla="*/ 1043354 h 1817077"/>
                  <a:gd name="connsiteX267" fmla="*/ 375138 w 2555631"/>
                  <a:gd name="connsiteY267" fmla="*/ 1023816 h 1817077"/>
                  <a:gd name="connsiteX268" fmla="*/ 433754 w 2555631"/>
                  <a:gd name="connsiteY268" fmla="*/ 1039446 h 1817077"/>
                  <a:gd name="connsiteX269" fmla="*/ 492369 w 2555631"/>
                  <a:gd name="connsiteY269" fmla="*/ 1031631 h 1817077"/>
                  <a:gd name="connsiteX270" fmla="*/ 511908 w 2555631"/>
                  <a:gd name="connsiteY270" fmla="*/ 1094154 h 1817077"/>
                  <a:gd name="connsiteX271" fmla="*/ 500185 w 2555631"/>
                  <a:gd name="connsiteY271" fmla="*/ 1144954 h 1817077"/>
                  <a:gd name="connsiteX272" fmla="*/ 531446 w 2555631"/>
                  <a:gd name="connsiteY272" fmla="*/ 1184031 h 1817077"/>
                  <a:gd name="connsiteX273" fmla="*/ 656492 w 2555631"/>
                  <a:gd name="connsiteY273" fmla="*/ 1160585 h 1817077"/>
                  <a:gd name="connsiteX274" fmla="*/ 586154 w 2555631"/>
                  <a:gd name="connsiteY274" fmla="*/ 1215293 h 1817077"/>
                  <a:gd name="connsiteX275" fmla="*/ 586154 w 2555631"/>
                  <a:gd name="connsiteY275" fmla="*/ 1266093 h 1817077"/>
                  <a:gd name="connsiteX276" fmla="*/ 586154 w 2555631"/>
                  <a:gd name="connsiteY276" fmla="*/ 1266093 h 1817077"/>
                  <a:gd name="connsiteX277" fmla="*/ 609600 w 2555631"/>
                  <a:gd name="connsiteY277" fmla="*/ 1305170 h 1817077"/>
                  <a:gd name="connsiteX278" fmla="*/ 672123 w 2555631"/>
                  <a:gd name="connsiteY278" fmla="*/ 1254370 h 1817077"/>
                  <a:gd name="connsiteX279" fmla="*/ 750277 w 2555631"/>
                  <a:gd name="connsiteY279" fmla="*/ 1270000 h 1817077"/>
                  <a:gd name="connsiteX280" fmla="*/ 668215 w 2555631"/>
                  <a:gd name="connsiteY280" fmla="*/ 1289539 h 1817077"/>
                  <a:gd name="connsiteX281" fmla="*/ 633046 w 2555631"/>
                  <a:gd name="connsiteY281" fmla="*/ 1312985 h 1817077"/>
                  <a:gd name="connsiteX282" fmla="*/ 644769 w 2555631"/>
                  <a:gd name="connsiteY282" fmla="*/ 1363785 h 1817077"/>
                  <a:gd name="connsiteX283" fmla="*/ 593969 w 2555631"/>
                  <a:gd name="connsiteY283" fmla="*/ 1426308 h 1817077"/>
                  <a:gd name="connsiteX284" fmla="*/ 558800 w 2555631"/>
                  <a:gd name="connsiteY284" fmla="*/ 1461477 h 1817077"/>
                  <a:gd name="connsiteX285" fmla="*/ 515815 w 2555631"/>
                  <a:gd name="connsiteY285" fmla="*/ 1481016 h 1817077"/>
                  <a:gd name="connsiteX286" fmla="*/ 480646 w 2555631"/>
                  <a:gd name="connsiteY286" fmla="*/ 1488831 h 1817077"/>
                  <a:gd name="connsiteX287" fmla="*/ 441569 w 2555631"/>
                  <a:gd name="connsiteY287" fmla="*/ 1438031 h 1817077"/>
                  <a:gd name="connsiteX288" fmla="*/ 418123 w 2555631"/>
                  <a:gd name="connsiteY288" fmla="*/ 1488831 h 1817077"/>
                  <a:gd name="connsiteX289" fmla="*/ 449385 w 2555631"/>
                  <a:gd name="connsiteY289" fmla="*/ 1582616 h 181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2555631" h="1817077">
                    <a:moveTo>
                      <a:pt x="449385" y="1582616"/>
                    </a:moveTo>
                    <a:lnTo>
                      <a:pt x="449385" y="1582616"/>
                    </a:lnTo>
                    <a:cubicBezTo>
                      <a:pt x="518133" y="1580706"/>
                      <a:pt x="557277" y="1586046"/>
                      <a:pt x="613508" y="1574800"/>
                    </a:cubicBezTo>
                    <a:cubicBezTo>
                      <a:pt x="618774" y="1573747"/>
                      <a:pt x="623928" y="1572195"/>
                      <a:pt x="629138" y="1570893"/>
                    </a:cubicBezTo>
                    <a:cubicBezTo>
                      <a:pt x="630441" y="1565683"/>
                      <a:pt x="628351" y="1557870"/>
                      <a:pt x="633046" y="1555262"/>
                    </a:cubicBezTo>
                    <a:cubicBezTo>
                      <a:pt x="648524" y="1546663"/>
                      <a:pt x="712891" y="1554825"/>
                      <a:pt x="719015" y="1555262"/>
                    </a:cubicBezTo>
                    <a:cubicBezTo>
                      <a:pt x="735940" y="1553569"/>
                      <a:pt x="756101" y="1559883"/>
                      <a:pt x="765908" y="1543539"/>
                    </a:cubicBezTo>
                    <a:cubicBezTo>
                      <a:pt x="768027" y="1540007"/>
                      <a:pt x="768513" y="1535724"/>
                      <a:pt x="769815" y="1531816"/>
                    </a:cubicBezTo>
                    <a:cubicBezTo>
                      <a:pt x="775138" y="1535365"/>
                      <a:pt x="785643" y="1541261"/>
                      <a:pt x="789354" y="1547446"/>
                    </a:cubicBezTo>
                    <a:cubicBezTo>
                      <a:pt x="791473" y="1550978"/>
                      <a:pt x="790349" y="1556257"/>
                      <a:pt x="793262" y="1559170"/>
                    </a:cubicBezTo>
                    <a:cubicBezTo>
                      <a:pt x="806697" y="1572605"/>
                      <a:pt x="813691" y="1573794"/>
                      <a:pt x="828431" y="1578708"/>
                    </a:cubicBezTo>
                    <a:cubicBezTo>
                      <a:pt x="845908" y="1604925"/>
                      <a:pt x="825320" y="1579239"/>
                      <a:pt x="847969" y="1594339"/>
                    </a:cubicBezTo>
                    <a:cubicBezTo>
                      <a:pt x="875906" y="1612964"/>
                      <a:pt x="842264" y="1601705"/>
                      <a:pt x="875323" y="1609970"/>
                    </a:cubicBezTo>
                    <a:cubicBezTo>
                      <a:pt x="879231" y="1613878"/>
                      <a:pt x="882215" y="1619009"/>
                      <a:pt x="887046" y="1621693"/>
                    </a:cubicBezTo>
                    <a:cubicBezTo>
                      <a:pt x="894247" y="1625694"/>
                      <a:pt x="910492" y="1629508"/>
                      <a:pt x="910492" y="1629508"/>
                    </a:cubicBezTo>
                    <a:cubicBezTo>
                      <a:pt x="937086" y="1656099"/>
                      <a:pt x="896561" y="1614557"/>
                      <a:pt x="926123" y="1649046"/>
                    </a:cubicBezTo>
                    <a:cubicBezTo>
                      <a:pt x="930918" y="1654641"/>
                      <a:pt x="936544" y="1659467"/>
                      <a:pt x="941754" y="1664677"/>
                    </a:cubicBezTo>
                    <a:lnTo>
                      <a:pt x="949569" y="1672493"/>
                    </a:lnTo>
                    <a:cubicBezTo>
                      <a:pt x="952174" y="1675098"/>
                      <a:pt x="955341" y="1677242"/>
                      <a:pt x="957385" y="1680308"/>
                    </a:cubicBezTo>
                    <a:cubicBezTo>
                      <a:pt x="967805" y="1695939"/>
                      <a:pt x="961292" y="1689426"/>
                      <a:pt x="976923" y="1699846"/>
                    </a:cubicBezTo>
                    <a:cubicBezTo>
                      <a:pt x="979052" y="1706233"/>
                      <a:pt x="982267" y="1719306"/>
                      <a:pt x="988646" y="1723293"/>
                    </a:cubicBezTo>
                    <a:cubicBezTo>
                      <a:pt x="995632" y="1727659"/>
                      <a:pt x="1003870" y="1730594"/>
                      <a:pt x="1012092" y="1731108"/>
                    </a:cubicBezTo>
                    <a:lnTo>
                      <a:pt x="1137138" y="1738923"/>
                    </a:lnTo>
                    <a:cubicBezTo>
                      <a:pt x="1151189" y="1741733"/>
                      <a:pt x="1165774" y="1742372"/>
                      <a:pt x="1176215" y="1754554"/>
                    </a:cubicBezTo>
                    <a:cubicBezTo>
                      <a:pt x="1179710" y="1758632"/>
                      <a:pt x="1177144" y="1765716"/>
                      <a:pt x="1180123" y="1770185"/>
                    </a:cubicBezTo>
                    <a:cubicBezTo>
                      <a:pt x="1182728" y="1774093"/>
                      <a:pt x="1188179" y="1775066"/>
                      <a:pt x="1191846" y="1778000"/>
                    </a:cubicBezTo>
                    <a:cubicBezTo>
                      <a:pt x="1194723" y="1780302"/>
                      <a:pt x="1196366" y="1784168"/>
                      <a:pt x="1199662" y="1785816"/>
                    </a:cubicBezTo>
                    <a:cubicBezTo>
                      <a:pt x="1204465" y="1788218"/>
                      <a:pt x="1210128" y="1788248"/>
                      <a:pt x="1215292" y="1789723"/>
                    </a:cubicBezTo>
                    <a:cubicBezTo>
                      <a:pt x="1219253" y="1790855"/>
                      <a:pt x="1223331" y="1791789"/>
                      <a:pt x="1227015" y="1793631"/>
                    </a:cubicBezTo>
                    <a:cubicBezTo>
                      <a:pt x="1249851" y="1805049"/>
                      <a:pt x="1227541" y="1798805"/>
                      <a:pt x="1250462" y="1805354"/>
                    </a:cubicBezTo>
                    <a:cubicBezTo>
                      <a:pt x="1255626" y="1806829"/>
                      <a:pt x="1261064" y="1807376"/>
                      <a:pt x="1266092" y="1809262"/>
                    </a:cubicBezTo>
                    <a:cubicBezTo>
                      <a:pt x="1271546" y="1811307"/>
                      <a:pt x="1281723" y="1817077"/>
                      <a:pt x="1281723" y="1817077"/>
                    </a:cubicBezTo>
                    <a:lnTo>
                      <a:pt x="1426308" y="1805354"/>
                    </a:lnTo>
                    <a:lnTo>
                      <a:pt x="1516185" y="1762370"/>
                    </a:lnTo>
                    <a:lnTo>
                      <a:pt x="1551354" y="1711570"/>
                    </a:lnTo>
                    <a:lnTo>
                      <a:pt x="1598246" y="1637323"/>
                    </a:lnTo>
                    <a:lnTo>
                      <a:pt x="1672492" y="1602154"/>
                    </a:lnTo>
                    <a:lnTo>
                      <a:pt x="1731108" y="1598246"/>
                    </a:lnTo>
                    <a:lnTo>
                      <a:pt x="1727200" y="1551354"/>
                    </a:lnTo>
                    <a:lnTo>
                      <a:pt x="1774092" y="1563077"/>
                    </a:lnTo>
                    <a:lnTo>
                      <a:pt x="1820985" y="1574800"/>
                    </a:lnTo>
                    <a:lnTo>
                      <a:pt x="1985108" y="1395046"/>
                    </a:lnTo>
                    <a:lnTo>
                      <a:pt x="2098431" y="1359877"/>
                    </a:lnTo>
                    <a:lnTo>
                      <a:pt x="2129692" y="1312985"/>
                    </a:lnTo>
                    <a:lnTo>
                      <a:pt x="2207846" y="1359877"/>
                    </a:lnTo>
                    <a:lnTo>
                      <a:pt x="2239108" y="1305170"/>
                    </a:lnTo>
                    <a:lnTo>
                      <a:pt x="2286000" y="1254370"/>
                    </a:lnTo>
                    <a:lnTo>
                      <a:pt x="2336800" y="1238739"/>
                    </a:lnTo>
                    <a:lnTo>
                      <a:pt x="2332892" y="1184031"/>
                    </a:lnTo>
                    <a:lnTo>
                      <a:pt x="2332892" y="1184031"/>
                    </a:lnTo>
                    <a:lnTo>
                      <a:pt x="2340708" y="1113693"/>
                    </a:lnTo>
                    <a:lnTo>
                      <a:pt x="2379785" y="1109785"/>
                    </a:lnTo>
                    <a:lnTo>
                      <a:pt x="2348523" y="1062893"/>
                    </a:lnTo>
                    <a:lnTo>
                      <a:pt x="2430585" y="1090246"/>
                    </a:lnTo>
                    <a:lnTo>
                      <a:pt x="2446215" y="1039446"/>
                    </a:lnTo>
                    <a:lnTo>
                      <a:pt x="2481385" y="1016000"/>
                    </a:lnTo>
                    <a:lnTo>
                      <a:pt x="2481385" y="1016000"/>
                    </a:lnTo>
                    <a:lnTo>
                      <a:pt x="2457938" y="976923"/>
                    </a:lnTo>
                    <a:lnTo>
                      <a:pt x="2504831" y="961293"/>
                    </a:lnTo>
                    <a:lnTo>
                      <a:pt x="2430585" y="906585"/>
                    </a:lnTo>
                    <a:lnTo>
                      <a:pt x="2454031" y="871416"/>
                    </a:lnTo>
                    <a:lnTo>
                      <a:pt x="2508738" y="898770"/>
                    </a:lnTo>
                    <a:lnTo>
                      <a:pt x="2555631" y="890954"/>
                    </a:lnTo>
                    <a:lnTo>
                      <a:pt x="2555631" y="890954"/>
                    </a:lnTo>
                    <a:lnTo>
                      <a:pt x="2520462" y="836246"/>
                    </a:lnTo>
                    <a:lnTo>
                      <a:pt x="2500923" y="804985"/>
                    </a:lnTo>
                    <a:lnTo>
                      <a:pt x="2540000" y="777631"/>
                    </a:lnTo>
                    <a:lnTo>
                      <a:pt x="2500923" y="746370"/>
                    </a:lnTo>
                    <a:lnTo>
                      <a:pt x="2457938" y="750277"/>
                    </a:lnTo>
                    <a:lnTo>
                      <a:pt x="2520462" y="687754"/>
                    </a:lnTo>
                    <a:lnTo>
                      <a:pt x="2540000" y="629139"/>
                    </a:lnTo>
                    <a:lnTo>
                      <a:pt x="2528277" y="597877"/>
                    </a:lnTo>
                    <a:lnTo>
                      <a:pt x="2481385" y="597877"/>
                    </a:lnTo>
                    <a:lnTo>
                      <a:pt x="2481385" y="597877"/>
                    </a:lnTo>
                    <a:lnTo>
                      <a:pt x="2446215" y="562708"/>
                    </a:lnTo>
                    <a:lnTo>
                      <a:pt x="2379785" y="519723"/>
                    </a:lnTo>
                    <a:lnTo>
                      <a:pt x="2364154" y="488462"/>
                    </a:lnTo>
                    <a:lnTo>
                      <a:pt x="2356338" y="449385"/>
                    </a:lnTo>
                    <a:lnTo>
                      <a:pt x="2278185" y="484554"/>
                    </a:lnTo>
                    <a:lnTo>
                      <a:pt x="2278185" y="484554"/>
                    </a:lnTo>
                    <a:lnTo>
                      <a:pt x="2258646" y="422031"/>
                    </a:lnTo>
                    <a:lnTo>
                      <a:pt x="2305538" y="371231"/>
                    </a:lnTo>
                    <a:lnTo>
                      <a:pt x="2297723" y="324339"/>
                    </a:lnTo>
                    <a:lnTo>
                      <a:pt x="2274277" y="289170"/>
                    </a:lnTo>
                    <a:lnTo>
                      <a:pt x="2219569" y="304800"/>
                    </a:lnTo>
                    <a:lnTo>
                      <a:pt x="2188308" y="273539"/>
                    </a:lnTo>
                    <a:lnTo>
                      <a:pt x="2188308" y="273539"/>
                    </a:lnTo>
                    <a:lnTo>
                      <a:pt x="2235200" y="207108"/>
                    </a:lnTo>
                    <a:lnTo>
                      <a:pt x="2231292" y="156308"/>
                    </a:lnTo>
                    <a:lnTo>
                      <a:pt x="2293815" y="136770"/>
                    </a:lnTo>
                    <a:lnTo>
                      <a:pt x="2250831" y="89877"/>
                    </a:lnTo>
                    <a:lnTo>
                      <a:pt x="2196123" y="113323"/>
                    </a:lnTo>
                    <a:lnTo>
                      <a:pt x="2176585" y="160216"/>
                    </a:lnTo>
                    <a:lnTo>
                      <a:pt x="2133600" y="164123"/>
                    </a:lnTo>
                    <a:lnTo>
                      <a:pt x="2133600" y="222739"/>
                    </a:lnTo>
                    <a:lnTo>
                      <a:pt x="2055446" y="175846"/>
                    </a:lnTo>
                    <a:lnTo>
                      <a:pt x="2063262" y="113323"/>
                    </a:lnTo>
                    <a:lnTo>
                      <a:pt x="2028092" y="78154"/>
                    </a:lnTo>
                    <a:lnTo>
                      <a:pt x="2028092" y="78154"/>
                    </a:lnTo>
                    <a:lnTo>
                      <a:pt x="2028092" y="78154"/>
                    </a:lnTo>
                    <a:lnTo>
                      <a:pt x="1985108" y="74246"/>
                    </a:lnTo>
                    <a:lnTo>
                      <a:pt x="1977292" y="3908"/>
                    </a:lnTo>
                    <a:lnTo>
                      <a:pt x="1934308" y="0"/>
                    </a:lnTo>
                    <a:lnTo>
                      <a:pt x="1906954" y="39077"/>
                    </a:lnTo>
                    <a:lnTo>
                      <a:pt x="1856154" y="19539"/>
                    </a:lnTo>
                    <a:lnTo>
                      <a:pt x="1824892" y="54708"/>
                    </a:lnTo>
                    <a:lnTo>
                      <a:pt x="1860062" y="109416"/>
                    </a:lnTo>
                    <a:lnTo>
                      <a:pt x="1871785" y="160216"/>
                    </a:lnTo>
                    <a:lnTo>
                      <a:pt x="1875692" y="207108"/>
                    </a:lnTo>
                    <a:lnTo>
                      <a:pt x="1762369" y="265723"/>
                    </a:lnTo>
                    <a:lnTo>
                      <a:pt x="1742831" y="211016"/>
                    </a:lnTo>
                    <a:lnTo>
                      <a:pt x="1707662" y="214923"/>
                    </a:lnTo>
                    <a:lnTo>
                      <a:pt x="1680308" y="254000"/>
                    </a:lnTo>
                    <a:lnTo>
                      <a:pt x="1664677" y="320431"/>
                    </a:lnTo>
                    <a:lnTo>
                      <a:pt x="1606062" y="336062"/>
                    </a:lnTo>
                    <a:lnTo>
                      <a:pt x="1582615" y="289170"/>
                    </a:lnTo>
                    <a:lnTo>
                      <a:pt x="1547446" y="246185"/>
                    </a:lnTo>
                    <a:lnTo>
                      <a:pt x="1500554" y="238370"/>
                    </a:lnTo>
                    <a:lnTo>
                      <a:pt x="1461477" y="226646"/>
                    </a:lnTo>
                    <a:lnTo>
                      <a:pt x="1434123" y="257908"/>
                    </a:lnTo>
                    <a:lnTo>
                      <a:pt x="1445846" y="304800"/>
                    </a:lnTo>
                    <a:lnTo>
                      <a:pt x="1457569" y="351693"/>
                    </a:lnTo>
                    <a:lnTo>
                      <a:pt x="1504462" y="394677"/>
                    </a:lnTo>
                    <a:lnTo>
                      <a:pt x="1508369" y="445477"/>
                    </a:lnTo>
                    <a:lnTo>
                      <a:pt x="1508369" y="492370"/>
                    </a:lnTo>
                    <a:lnTo>
                      <a:pt x="1508369" y="492370"/>
                    </a:lnTo>
                    <a:lnTo>
                      <a:pt x="1465385" y="422031"/>
                    </a:lnTo>
                    <a:lnTo>
                      <a:pt x="1441938" y="371231"/>
                    </a:lnTo>
                    <a:lnTo>
                      <a:pt x="1414585" y="343877"/>
                    </a:lnTo>
                    <a:lnTo>
                      <a:pt x="1395046" y="281354"/>
                    </a:lnTo>
                    <a:lnTo>
                      <a:pt x="1367692" y="250093"/>
                    </a:lnTo>
                    <a:lnTo>
                      <a:pt x="1367692" y="250093"/>
                    </a:lnTo>
                    <a:lnTo>
                      <a:pt x="1293446" y="214923"/>
                    </a:lnTo>
                    <a:lnTo>
                      <a:pt x="1293446" y="214923"/>
                    </a:lnTo>
                    <a:lnTo>
                      <a:pt x="1258277" y="265723"/>
                    </a:lnTo>
                    <a:lnTo>
                      <a:pt x="1195754" y="285262"/>
                    </a:lnTo>
                    <a:lnTo>
                      <a:pt x="1195754" y="285262"/>
                    </a:lnTo>
                    <a:lnTo>
                      <a:pt x="1199662" y="332154"/>
                    </a:lnTo>
                    <a:lnTo>
                      <a:pt x="1160585" y="351693"/>
                    </a:lnTo>
                    <a:lnTo>
                      <a:pt x="1168400" y="386862"/>
                    </a:lnTo>
                    <a:lnTo>
                      <a:pt x="1199662" y="418123"/>
                    </a:lnTo>
                    <a:lnTo>
                      <a:pt x="1203569" y="457200"/>
                    </a:lnTo>
                    <a:lnTo>
                      <a:pt x="1203569" y="457200"/>
                    </a:lnTo>
                    <a:lnTo>
                      <a:pt x="1144954" y="484554"/>
                    </a:lnTo>
                    <a:lnTo>
                      <a:pt x="1129323" y="422031"/>
                    </a:lnTo>
                    <a:lnTo>
                      <a:pt x="1109785" y="379046"/>
                    </a:lnTo>
                    <a:lnTo>
                      <a:pt x="1109785" y="379046"/>
                    </a:lnTo>
                    <a:lnTo>
                      <a:pt x="1062892" y="379046"/>
                    </a:lnTo>
                    <a:lnTo>
                      <a:pt x="1062892" y="289170"/>
                    </a:lnTo>
                    <a:lnTo>
                      <a:pt x="1019908" y="250093"/>
                    </a:lnTo>
                    <a:lnTo>
                      <a:pt x="969108" y="265723"/>
                    </a:lnTo>
                    <a:lnTo>
                      <a:pt x="949569" y="304800"/>
                    </a:lnTo>
                    <a:lnTo>
                      <a:pt x="957385" y="363416"/>
                    </a:lnTo>
                    <a:lnTo>
                      <a:pt x="957385" y="363416"/>
                    </a:lnTo>
                    <a:lnTo>
                      <a:pt x="984738" y="433754"/>
                    </a:lnTo>
                    <a:lnTo>
                      <a:pt x="992554" y="484554"/>
                    </a:lnTo>
                    <a:lnTo>
                      <a:pt x="984738" y="531446"/>
                    </a:lnTo>
                    <a:lnTo>
                      <a:pt x="980831" y="570523"/>
                    </a:lnTo>
                    <a:lnTo>
                      <a:pt x="949569" y="625231"/>
                    </a:lnTo>
                    <a:lnTo>
                      <a:pt x="949569" y="625231"/>
                    </a:lnTo>
                    <a:lnTo>
                      <a:pt x="894862" y="550985"/>
                    </a:lnTo>
                    <a:lnTo>
                      <a:pt x="898769" y="500185"/>
                    </a:lnTo>
                    <a:lnTo>
                      <a:pt x="847969" y="593970"/>
                    </a:lnTo>
                    <a:lnTo>
                      <a:pt x="820615" y="636954"/>
                    </a:lnTo>
                    <a:lnTo>
                      <a:pt x="840154" y="691662"/>
                    </a:lnTo>
                    <a:lnTo>
                      <a:pt x="820615" y="738554"/>
                    </a:lnTo>
                    <a:lnTo>
                      <a:pt x="816708" y="793262"/>
                    </a:lnTo>
                    <a:lnTo>
                      <a:pt x="793262" y="746370"/>
                    </a:lnTo>
                    <a:lnTo>
                      <a:pt x="793262" y="746370"/>
                    </a:lnTo>
                    <a:lnTo>
                      <a:pt x="781538" y="664308"/>
                    </a:lnTo>
                    <a:lnTo>
                      <a:pt x="746369" y="640862"/>
                    </a:lnTo>
                    <a:lnTo>
                      <a:pt x="781538" y="578339"/>
                    </a:lnTo>
                    <a:lnTo>
                      <a:pt x="722923" y="543170"/>
                    </a:lnTo>
                    <a:lnTo>
                      <a:pt x="679938" y="539262"/>
                    </a:lnTo>
                    <a:lnTo>
                      <a:pt x="652585" y="492370"/>
                    </a:lnTo>
                    <a:lnTo>
                      <a:pt x="652585" y="492370"/>
                    </a:lnTo>
                    <a:lnTo>
                      <a:pt x="719015" y="508000"/>
                    </a:lnTo>
                    <a:lnTo>
                      <a:pt x="746369" y="472831"/>
                    </a:lnTo>
                    <a:lnTo>
                      <a:pt x="777631" y="445477"/>
                    </a:lnTo>
                    <a:lnTo>
                      <a:pt x="758092" y="351693"/>
                    </a:lnTo>
                    <a:lnTo>
                      <a:pt x="719015" y="312616"/>
                    </a:lnTo>
                    <a:lnTo>
                      <a:pt x="715108" y="265723"/>
                    </a:lnTo>
                    <a:lnTo>
                      <a:pt x="676031" y="281354"/>
                    </a:lnTo>
                    <a:lnTo>
                      <a:pt x="652585" y="218831"/>
                    </a:lnTo>
                    <a:lnTo>
                      <a:pt x="621323" y="207108"/>
                    </a:lnTo>
                    <a:lnTo>
                      <a:pt x="578338" y="175846"/>
                    </a:lnTo>
                    <a:lnTo>
                      <a:pt x="578338" y="175846"/>
                    </a:lnTo>
                    <a:lnTo>
                      <a:pt x="496277" y="70339"/>
                    </a:lnTo>
                    <a:lnTo>
                      <a:pt x="461108" y="31262"/>
                    </a:lnTo>
                    <a:lnTo>
                      <a:pt x="437662" y="66431"/>
                    </a:lnTo>
                    <a:lnTo>
                      <a:pt x="379046" y="39077"/>
                    </a:lnTo>
                    <a:lnTo>
                      <a:pt x="339969" y="54708"/>
                    </a:lnTo>
                    <a:lnTo>
                      <a:pt x="324338" y="109416"/>
                    </a:lnTo>
                    <a:lnTo>
                      <a:pt x="363415" y="160216"/>
                    </a:lnTo>
                    <a:lnTo>
                      <a:pt x="425938" y="144585"/>
                    </a:lnTo>
                    <a:lnTo>
                      <a:pt x="468923" y="175846"/>
                    </a:lnTo>
                    <a:lnTo>
                      <a:pt x="410308" y="183662"/>
                    </a:lnTo>
                    <a:lnTo>
                      <a:pt x="375138" y="214923"/>
                    </a:lnTo>
                    <a:lnTo>
                      <a:pt x="418123" y="254000"/>
                    </a:lnTo>
                    <a:lnTo>
                      <a:pt x="480646" y="281354"/>
                    </a:lnTo>
                    <a:lnTo>
                      <a:pt x="488462" y="324339"/>
                    </a:lnTo>
                    <a:lnTo>
                      <a:pt x="488462" y="324339"/>
                    </a:lnTo>
                    <a:lnTo>
                      <a:pt x="508000" y="422031"/>
                    </a:lnTo>
                    <a:lnTo>
                      <a:pt x="457200" y="332154"/>
                    </a:lnTo>
                    <a:lnTo>
                      <a:pt x="433754" y="289170"/>
                    </a:lnTo>
                    <a:lnTo>
                      <a:pt x="394677" y="336062"/>
                    </a:lnTo>
                    <a:lnTo>
                      <a:pt x="394677" y="336062"/>
                    </a:lnTo>
                    <a:lnTo>
                      <a:pt x="316523" y="222739"/>
                    </a:lnTo>
                    <a:lnTo>
                      <a:pt x="277446" y="218831"/>
                    </a:lnTo>
                    <a:lnTo>
                      <a:pt x="214923" y="242277"/>
                    </a:lnTo>
                    <a:lnTo>
                      <a:pt x="214923" y="242277"/>
                    </a:lnTo>
                    <a:lnTo>
                      <a:pt x="250092" y="300893"/>
                    </a:lnTo>
                    <a:lnTo>
                      <a:pt x="187569" y="304800"/>
                    </a:lnTo>
                    <a:lnTo>
                      <a:pt x="175846" y="351693"/>
                    </a:lnTo>
                    <a:lnTo>
                      <a:pt x="250092" y="402493"/>
                    </a:lnTo>
                    <a:lnTo>
                      <a:pt x="293077" y="422031"/>
                    </a:lnTo>
                    <a:lnTo>
                      <a:pt x="160215" y="390770"/>
                    </a:lnTo>
                    <a:lnTo>
                      <a:pt x="171938" y="441570"/>
                    </a:lnTo>
                    <a:lnTo>
                      <a:pt x="257908" y="476739"/>
                    </a:lnTo>
                    <a:lnTo>
                      <a:pt x="308708" y="476739"/>
                    </a:lnTo>
                    <a:lnTo>
                      <a:pt x="308708" y="476739"/>
                    </a:lnTo>
                    <a:lnTo>
                      <a:pt x="242277" y="504093"/>
                    </a:lnTo>
                    <a:lnTo>
                      <a:pt x="281354" y="539262"/>
                    </a:lnTo>
                    <a:lnTo>
                      <a:pt x="281354" y="539262"/>
                    </a:lnTo>
                    <a:lnTo>
                      <a:pt x="160215" y="484554"/>
                    </a:lnTo>
                    <a:lnTo>
                      <a:pt x="113323" y="449385"/>
                    </a:lnTo>
                    <a:lnTo>
                      <a:pt x="97692" y="504093"/>
                    </a:lnTo>
                    <a:lnTo>
                      <a:pt x="132862" y="543170"/>
                    </a:lnTo>
                    <a:lnTo>
                      <a:pt x="128954" y="586154"/>
                    </a:lnTo>
                    <a:lnTo>
                      <a:pt x="46892" y="554893"/>
                    </a:lnTo>
                    <a:lnTo>
                      <a:pt x="35169" y="597877"/>
                    </a:lnTo>
                    <a:lnTo>
                      <a:pt x="0" y="625231"/>
                    </a:lnTo>
                    <a:lnTo>
                      <a:pt x="121138" y="648677"/>
                    </a:lnTo>
                    <a:lnTo>
                      <a:pt x="160215" y="699477"/>
                    </a:lnTo>
                    <a:lnTo>
                      <a:pt x="222738" y="676031"/>
                    </a:lnTo>
                    <a:lnTo>
                      <a:pt x="269631" y="640862"/>
                    </a:lnTo>
                    <a:lnTo>
                      <a:pt x="375138" y="593970"/>
                    </a:lnTo>
                    <a:lnTo>
                      <a:pt x="418123" y="562708"/>
                    </a:lnTo>
                    <a:lnTo>
                      <a:pt x="418123" y="625231"/>
                    </a:lnTo>
                    <a:lnTo>
                      <a:pt x="511908" y="601785"/>
                    </a:lnTo>
                    <a:lnTo>
                      <a:pt x="515815" y="660400"/>
                    </a:lnTo>
                    <a:lnTo>
                      <a:pt x="566615" y="660400"/>
                    </a:lnTo>
                    <a:lnTo>
                      <a:pt x="566615" y="660400"/>
                    </a:lnTo>
                    <a:lnTo>
                      <a:pt x="617415" y="629139"/>
                    </a:lnTo>
                    <a:lnTo>
                      <a:pt x="664308" y="660400"/>
                    </a:lnTo>
                    <a:lnTo>
                      <a:pt x="488462" y="769816"/>
                    </a:lnTo>
                    <a:lnTo>
                      <a:pt x="453292" y="797170"/>
                    </a:lnTo>
                    <a:lnTo>
                      <a:pt x="492369" y="832339"/>
                    </a:lnTo>
                    <a:lnTo>
                      <a:pt x="566615" y="851877"/>
                    </a:lnTo>
                    <a:lnTo>
                      <a:pt x="613508" y="859693"/>
                    </a:lnTo>
                    <a:lnTo>
                      <a:pt x="629138" y="797170"/>
                    </a:lnTo>
                    <a:lnTo>
                      <a:pt x="672123" y="801077"/>
                    </a:lnTo>
                    <a:lnTo>
                      <a:pt x="672123" y="855785"/>
                    </a:lnTo>
                    <a:lnTo>
                      <a:pt x="625231" y="910493"/>
                    </a:lnTo>
                    <a:lnTo>
                      <a:pt x="484554" y="871416"/>
                    </a:lnTo>
                    <a:lnTo>
                      <a:pt x="461108" y="902677"/>
                    </a:lnTo>
                    <a:lnTo>
                      <a:pt x="418123" y="902677"/>
                    </a:lnTo>
                    <a:lnTo>
                      <a:pt x="343877" y="910493"/>
                    </a:lnTo>
                    <a:lnTo>
                      <a:pt x="324338" y="945662"/>
                    </a:lnTo>
                    <a:lnTo>
                      <a:pt x="250092" y="941754"/>
                    </a:lnTo>
                    <a:lnTo>
                      <a:pt x="207108" y="984739"/>
                    </a:lnTo>
                    <a:lnTo>
                      <a:pt x="156308" y="953477"/>
                    </a:lnTo>
                    <a:lnTo>
                      <a:pt x="117231" y="996462"/>
                    </a:lnTo>
                    <a:lnTo>
                      <a:pt x="156308" y="1058985"/>
                    </a:lnTo>
                    <a:lnTo>
                      <a:pt x="218831" y="1098062"/>
                    </a:lnTo>
                    <a:lnTo>
                      <a:pt x="246185" y="1039446"/>
                    </a:lnTo>
                    <a:lnTo>
                      <a:pt x="293077" y="1043354"/>
                    </a:lnTo>
                    <a:lnTo>
                      <a:pt x="375138" y="1023816"/>
                    </a:lnTo>
                    <a:lnTo>
                      <a:pt x="433754" y="1039446"/>
                    </a:lnTo>
                    <a:lnTo>
                      <a:pt x="492369" y="1031631"/>
                    </a:lnTo>
                    <a:lnTo>
                      <a:pt x="511908" y="1094154"/>
                    </a:lnTo>
                    <a:lnTo>
                      <a:pt x="500185" y="1144954"/>
                    </a:lnTo>
                    <a:lnTo>
                      <a:pt x="531446" y="1184031"/>
                    </a:lnTo>
                    <a:lnTo>
                      <a:pt x="656492" y="1160585"/>
                    </a:lnTo>
                    <a:lnTo>
                      <a:pt x="586154" y="1215293"/>
                    </a:lnTo>
                    <a:lnTo>
                      <a:pt x="586154" y="1266093"/>
                    </a:lnTo>
                    <a:lnTo>
                      <a:pt x="586154" y="1266093"/>
                    </a:lnTo>
                    <a:lnTo>
                      <a:pt x="609600" y="1305170"/>
                    </a:lnTo>
                    <a:lnTo>
                      <a:pt x="672123" y="1254370"/>
                    </a:lnTo>
                    <a:lnTo>
                      <a:pt x="750277" y="1270000"/>
                    </a:lnTo>
                    <a:lnTo>
                      <a:pt x="668215" y="1289539"/>
                    </a:lnTo>
                    <a:lnTo>
                      <a:pt x="633046" y="1312985"/>
                    </a:lnTo>
                    <a:lnTo>
                      <a:pt x="644769" y="1363785"/>
                    </a:lnTo>
                    <a:lnTo>
                      <a:pt x="593969" y="1426308"/>
                    </a:lnTo>
                    <a:lnTo>
                      <a:pt x="558800" y="1461477"/>
                    </a:lnTo>
                    <a:lnTo>
                      <a:pt x="515815" y="1481016"/>
                    </a:lnTo>
                    <a:lnTo>
                      <a:pt x="480646" y="1488831"/>
                    </a:lnTo>
                    <a:lnTo>
                      <a:pt x="441569" y="1438031"/>
                    </a:lnTo>
                    <a:lnTo>
                      <a:pt x="418123" y="1488831"/>
                    </a:lnTo>
                    <a:lnTo>
                      <a:pt x="449385" y="158261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grpSp>
        <p:grpSp>
          <p:nvGrpSpPr>
            <p:cNvPr id="205" name="Group 204"/>
            <p:cNvGrpSpPr/>
            <p:nvPr/>
          </p:nvGrpSpPr>
          <p:grpSpPr>
            <a:xfrm>
              <a:off x="1192286" y="2445306"/>
              <a:ext cx="3467782" cy="3883575"/>
              <a:chOff x="1192286" y="2445306"/>
              <a:chExt cx="3467782" cy="3883575"/>
            </a:xfrm>
          </p:grpSpPr>
          <p:sp>
            <p:nvSpPr>
              <p:cNvPr id="206" name="Freeform 89"/>
              <p:cNvSpPr>
                <a:spLocks/>
              </p:cNvSpPr>
              <p:nvPr/>
            </p:nvSpPr>
            <p:spPr bwMode="auto">
              <a:xfrm>
                <a:off x="4332860" y="6274533"/>
                <a:ext cx="27951" cy="36526"/>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F5912C"/>
              </a:solidFill>
              <a:ln w="3175">
                <a:noFill/>
                <a:headEnd/>
                <a:tailEn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07" name="Connector 206"/>
              <p:cNvSpPr/>
              <p:nvPr/>
            </p:nvSpPr>
            <p:spPr>
              <a:xfrm>
                <a:off x="3927633" y="381329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08" name="Connector 207"/>
              <p:cNvSpPr/>
              <p:nvPr/>
            </p:nvSpPr>
            <p:spPr>
              <a:xfrm>
                <a:off x="4206017" y="3739190"/>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09" name="Connector 208"/>
              <p:cNvSpPr/>
              <p:nvPr/>
            </p:nvSpPr>
            <p:spPr>
              <a:xfrm>
                <a:off x="4218581" y="393264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10" name="Connector 209"/>
              <p:cNvSpPr/>
              <p:nvPr/>
            </p:nvSpPr>
            <p:spPr>
              <a:xfrm>
                <a:off x="3711949" y="402241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11" name="Connector 210"/>
              <p:cNvSpPr/>
              <p:nvPr/>
            </p:nvSpPr>
            <p:spPr>
              <a:xfrm>
                <a:off x="3654820" y="392666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12" name="Connector 211"/>
              <p:cNvSpPr/>
              <p:nvPr/>
            </p:nvSpPr>
            <p:spPr>
              <a:xfrm>
                <a:off x="4568462" y="2812505"/>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13" name="Connector 212"/>
              <p:cNvSpPr/>
              <p:nvPr/>
            </p:nvSpPr>
            <p:spPr>
              <a:xfrm>
                <a:off x="4506161" y="2695927"/>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14" name="Connector 213"/>
              <p:cNvSpPr/>
              <p:nvPr/>
            </p:nvSpPr>
            <p:spPr>
              <a:xfrm>
                <a:off x="4175227" y="453610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15" name="Connector 214"/>
              <p:cNvSpPr/>
              <p:nvPr/>
            </p:nvSpPr>
            <p:spPr>
              <a:xfrm>
                <a:off x="3941036" y="464454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16" name="Connector 215"/>
              <p:cNvSpPr/>
              <p:nvPr/>
            </p:nvSpPr>
            <p:spPr>
              <a:xfrm>
                <a:off x="3883401" y="459965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17" name="Connector 216"/>
              <p:cNvSpPr/>
              <p:nvPr/>
            </p:nvSpPr>
            <p:spPr>
              <a:xfrm>
                <a:off x="3476760" y="422271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18" name="Connector 217"/>
              <p:cNvSpPr/>
              <p:nvPr/>
            </p:nvSpPr>
            <p:spPr>
              <a:xfrm>
                <a:off x="3440100" y="417580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19" name="Connector 218"/>
              <p:cNvSpPr/>
              <p:nvPr/>
            </p:nvSpPr>
            <p:spPr>
              <a:xfrm>
                <a:off x="3041249" y="443264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20" name="Connector 219"/>
              <p:cNvSpPr/>
              <p:nvPr/>
            </p:nvSpPr>
            <p:spPr>
              <a:xfrm>
                <a:off x="2658496" y="4049230"/>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21" name="Connector 220"/>
              <p:cNvSpPr/>
              <p:nvPr/>
            </p:nvSpPr>
            <p:spPr>
              <a:xfrm>
                <a:off x="3090817" y="368698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22" name="Connector 221"/>
              <p:cNvSpPr/>
              <p:nvPr/>
            </p:nvSpPr>
            <p:spPr>
              <a:xfrm>
                <a:off x="3015044" y="361113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23" name="Connector 222"/>
              <p:cNvSpPr/>
              <p:nvPr/>
            </p:nvSpPr>
            <p:spPr>
              <a:xfrm>
                <a:off x="3705562" y="257379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24" name="Connector 223"/>
              <p:cNvSpPr/>
              <p:nvPr/>
            </p:nvSpPr>
            <p:spPr>
              <a:xfrm>
                <a:off x="3401081" y="3056457"/>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25" name="Connector 224"/>
              <p:cNvSpPr/>
              <p:nvPr/>
            </p:nvSpPr>
            <p:spPr>
              <a:xfrm>
                <a:off x="3250786" y="326372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26" name="Connector 225"/>
              <p:cNvSpPr/>
              <p:nvPr/>
            </p:nvSpPr>
            <p:spPr>
              <a:xfrm>
                <a:off x="2981521" y="324335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27" name="Connector 226"/>
              <p:cNvSpPr/>
              <p:nvPr/>
            </p:nvSpPr>
            <p:spPr>
              <a:xfrm>
                <a:off x="3287357" y="261518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28" name="Connector 227"/>
              <p:cNvSpPr/>
              <p:nvPr/>
            </p:nvSpPr>
            <p:spPr>
              <a:xfrm>
                <a:off x="3197857" y="244530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29" name="Connector 228"/>
              <p:cNvSpPr/>
              <p:nvPr/>
            </p:nvSpPr>
            <p:spPr>
              <a:xfrm>
                <a:off x="2950200" y="270870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30" name="Connector 229"/>
              <p:cNvSpPr/>
              <p:nvPr/>
            </p:nvSpPr>
            <p:spPr>
              <a:xfrm>
                <a:off x="2190613" y="417580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31" name="Connector 230"/>
              <p:cNvSpPr/>
              <p:nvPr/>
            </p:nvSpPr>
            <p:spPr>
              <a:xfrm>
                <a:off x="2134831" y="413900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32" name="Connector 231"/>
              <p:cNvSpPr/>
              <p:nvPr/>
            </p:nvSpPr>
            <p:spPr>
              <a:xfrm>
                <a:off x="2310670" y="4930340"/>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33" name="Connector 232"/>
              <p:cNvSpPr/>
              <p:nvPr/>
            </p:nvSpPr>
            <p:spPr>
              <a:xfrm>
                <a:off x="1192286" y="497522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34" name="Connector 233"/>
              <p:cNvSpPr/>
              <p:nvPr/>
            </p:nvSpPr>
            <p:spPr>
              <a:xfrm>
                <a:off x="2057772" y="359721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35" name="Connector 234"/>
              <p:cNvSpPr/>
              <p:nvPr/>
            </p:nvSpPr>
            <p:spPr>
              <a:xfrm>
                <a:off x="1826550" y="3555686"/>
                <a:ext cx="91606" cy="9936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36" name="Connector 235"/>
              <p:cNvSpPr/>
              <p:nvPr/>
            </p:nvSpPr>
            <p:spPr>
              <a:xfrm>
                <a:off x="1722703" y="338089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37" name="Connector 236"/>
              <p:cNvSpPr/>
              <p:nvPr/>
            </p:nvSpPr>
            <p:spPr>
              <a:xfrm>
                <a:off x="1794094" y="3348845"/>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38" name="Connector 237"/>
              <p:cNvSpPr/>
              <p:nvPr/>
            </p:nvSpPr>
            <p:spPr>
              <a:xfrm>
                <a:off x="1850556" y="300752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39" name="Connector 238"/>
              <p:cNvSpPr/>
              <p:nvPr/>
            </p:nvSpPr>
            <p:spPr>
              <a:xfrm>
                <a:off x="3274010" y="484907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40" name="Connector 239"/>
              <p:cNvSpPr/>
              <p:nvPr/>
            </p:nvSpPr>
            <p:spPr>
              <a:xfrm>
                <a:off x="3007748" y="503912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41" name="Connector 240"/>
              <p:cNvSpPr/>
              <p:nvPr/>
            </p:nvSpPr>
            <p:spPr>
              <a:xfrm>
                <a:off x="3337255" y="623910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42" name="Connector 241"/>
              <p:cNvSpPr/>
              <p:nvPr/>
            </p:nvSpPr>
            <p:spPr>
              <a:xfrm>
                <a:off x="2721528" y="489375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43" name="Connector 242"/>
              <p:cNvSpPr/>
              <p:nvPr/>
            </p:nvSpPr>
            <p:spPr>
              <a:xfrm>
                <a:off x="2657577" y="485181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sp>
            <p:nvSpPr>
              <p:cNvPr id="244" name="Connector 243"/>
              <p:cNvSpPr/>
              <p:nvPr/>
            </p:nvSpPr>
            <p:spPr>
              <a:xfrm>
                <a:off x="2617340" y="454535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grpSp>
      </p:grpSp>
      <p:sp>
        <p:nvSpPr>
          <p:cNvPr id="357" name="Slide Number Placeholder 3"/>
          <p:cNvSpPr>
            <a:spLocks noGrp="1"/>
          </p:cNvSpPr>
          <p:nvPr>
            <p:ph type="sldNum" sz="quarter" idx="12"/>
          </p:nvPr>
        </p:nvSpPr>
        <p:spPr>
          <a:xfrm>
            <a:off x="6553200" y="6356380"/>
            <a:ext cx="2133600" cy="365125"/>
          </a:xfrm>
        </p:spPr>
        <p:txBody>
          <a:bodyPr/>
          <a:lstStyle/>
          <a:p>
            <a:fld id="{551115BC-487E-4422-894C-CB7CD3E79223}" type="slidenum">
              <a:rPr lang="sv-SE" smtClean="0">
                <a:solidFill>
                  <a:schemeClr val="bg1"/>
                </a:solidFill>
              </a:rPr>
              <a:pPr/>
              <a:t>25</a:t>
            </a:fld>
            <a:endParaRPr lang="sv-SE" dirty="0">
              <a:solidFill>
                <a:schemeClr val="bg1"/>
              </a:solidFill>
            </a:endParaRPr>
          </a:p>
        </p:txBody>
      </p:sp>
      <p:sp>
        <p:nvSpPr>
          <p:cNvPr id="359" name="TextBox 358"/>
          <p:cNvSpPr txBox="1"/>
          <p:nvPr/>
        </p:nvSpPr>
        <p:spPr>
          <a:xfrm>
            <a:off x="107504" y="231848"/>
            <a:ext cx="6984776" cy="1107923"/>
          </a:xfrm>
          <a:prstGeom prst="rect">
            <a:avLst/>
          </a:prstGeom>
          <a:noFill/>
        </p:spPr>
        <p:txBody>
          <a:bodyPr wrap="square" lIns="91352" tIns="45676" rIns="91352" bIns="45676" rtlCol="0">
            <a:spAutoFit/>
          </a:bodyPr>
          <a:lstStyle/>
          <a:p>
            <a:pPr defTabSz="913441"/>
            <a:r>
              <a:rPr lang="en-GB" sz="2400" b="1" dirty="0">
                <a:solidFill>
                  <a:schemeClr val="bg1"/>
                </a:solidFill>
                <a:uFill>
                  <a:solidFill>
                    <a:srgbClr val="FFFFFF"/>
                  </a:solidFill>
                </a:uFill>
                <a:latin typeface="Helvetica"/>
                <a:cs typeface="Helvetica"/>
                <a:sym typeface="Arial"/>
              </a:rPr>
              <a:t>Partner institutions responsible for delivering the design &amp; construction of ESS</a:t>
            </a:r>
          </a:p>
          <a:p>
            <a:pPr defTabSz="913441"/>
            <a:endParaRPr lang="en-US" dirty="0">
              <a:solidFill>
                <a:schemeClr val="bg1"/>
              </a:solidFill>
              <a:latin typeface="Calibri"/>
            </a:endParaRPr>
          </a:p>
        </p:txBody>
      </p:sp>
      <p:sp>
        <p:nvSpPr>
          <p:cNvPr id="360" name="Rectangle 359"/>
          <p:cNvSpPr/>
          <p:nvPr/>
        </p:nvSpPr>
        <p:spPr>
          <a:xfrm>
            <a:off x="107504" y="1528003"/>
            <a:ext cx="4464496" cy="3742310"/>
          </a:xfrm>
          <a:prstGeom prst="rect">
            <a:avLst/>
          </a:prstGeom>
        </p:spPr>
        <p:txBody>
          <a:bodyPr wrap="square" lIns="91352" tIns="45676" rIns="91352" bIns="45676">
            <a:spAutoFit/>
          </a:bodyPr>
          <a:lstStyle/>
          <a:p>
            <a:pPr defTabSz="913441"/>
            <a:r>
              <a:rPr lang="en-US" sz="1000" dirty="0">
                <a:solidFill>
                  <a:schemeClr val="bg1"/>
                </a:solidFill>
                <a:latin typeface="Helvetica"/>
                <a:cs typeface="Helvetica"/>
              </a:rPr>
              <a:t>Aarhus University</a:t>
            </a:r>
          </a:p>
          <a:p>
            <a:pPr defTabSz="913441"/>
            <a:r>
              <a:rPr lang="en-US" sz="1000" dirty="0" err="1">
                <a:solidFill>
                  <a:schemeClr val="bg1"/>
                </a:solidFill>
                <a:latin typeface="Helvetica"/>
                <a:cs typeface="Helvetica"/>
              </a:rPr>
              <a:t>Atomki</a:t>
            </a:r>
            <a:r>
              <a:rPr lang="en-US" sz="1000" dirty="0">
                <a:solidFill>
                  <a:schemeClr val="bg1"/>
                </a:solidFill>
                <a:latin typeface="Helvetica"/>
                <a:cs typeface="Helvetica"/>
              </a:rPr>
              <a:t> - Institute for Nuclear Research</a:t>
            </a:r>
          </a:p>
          <a:p>
            <a:pPr defTabSz="913441"/>
            <a:r>
              <a:rPr lang="en-US" sz="1000" dirty="0" err="1">
                <a:solidFill>
                  <a:schemeClr val="bg1"/>
                </a:solidFill>
                <a:latin typeface="Helvetica"/>
                <a:cs typeface="Helvetica"/>
              </a:rPr>
              <a:t>Agder</a:t>
            </a:r>
            <a:r>
              <a:rPr lang="en-US" sz="1000" dirty="0">
                <a:solidFill>
                  <a:schemeClr val="bg1"/>
                </a:solidFill>
                <a:latin typeface="Helvetica"/>
                <a:cs typeface="Helvetica"/>
              </a:rPr>
              <a:t> University</a:t>
            </a:r>
          </a:p>
          <a:p>
            <a:pPr defTabSz="913441"/>
            <a:r>
              <a:rPr lang="en-US" sz="1000" dirty="0">
                <a:solidFill>
                  <a:schemeClr val="bg1"/>
                </a:solidFill>
                <a:latin typeface="Helvetica"/>
                <a:cs typeface="Helvetica"/>
              </a:rPr>
              <a:t>Bergen University</a:t>
            </a:r>
          </a:p>
          <a:p>
            <a:pPr defTabSz="913441"/>
            <a:r>
              <a:rPr lang="en-US" sz="1000" dirty="0">
                <a:solidFill>
                  <a:schemeClr val="bg1"/>
                </a:solidFill>
                <a:latin typeface="Helvetica"/>
                <a:cs typeface="Helvetica"/>
              </a:rPr>
              <a:t>CEA </a:t>
            </a:r>
            <a:r>
              <a:rPr lang="en-US" sz="1000" dirty="0" err="1">
                <a:solidFill>
                  <a:schemeClr val="bg1"/>
                </a:solidFill>
                <a:latin typeface="Helvetica"/>
                <a:cs typeface="Helvetica"/>
              </a:rPr>
              <a:t>Saclay</a:t>
            </a:r>
            <a:r>
              <a:rPr lang="en-US" sz="1000" dirty="0">
                <a:solidFill>
                  <a:schemeClr val="bg1"/>
                </a:solidFill>
                <a:latin typeface="Helvetica"/>
                <a:cs typeface="Helvetica"/>
              </a:rPr>
              <a:t>, Paris</a:t>
            </a:r>
          </a:p>
          <a:p>
            <a:pPr defTabSz="913441"/>
            <a:r>
              <a:rPr lang="en-US" sz="1000" dirty="0">
                <a:solidFill>
                  <a:schemeClr val="bg1"/>
                </a:solidFill>
                <a:latin typeface="Helvetica"/>
                <a:cs typeface="Helvetica"/>
              </a:rPr>
              <a:t>Centre for Energy Research, Budapest</a:t>
            </a:r>
          </a:p>
          <a:p>
            <a:pPr defTabSz="913441"/>
            <a:r>
              <a:rPr lang="en-US" sz="1000" dirty="0">
                <a:solidFill>
                  <a:schemeClr val="bg1"/>
                </a:solidFill>
                <a:latin typeface="Helvetica"/>
                <a:cs typeface="Helvetica"/>
              </a:rPr>
              <a:t>Centre for Nuclear Research, Poland, (NCBJ)</a:t>
            </a:r>
          </a:p>
          <a:p>
            <a:pPr defTabSz="913441"/>
            <a:r>
              <a:rPr lang="en-US" sz="1000" dirty="0">
                <a:solidFill>
                  <a:schemeClr val="bg1"/>
                </a:solidFill>
                <a:latin typeface="Helvetica"/>
                <a:cs typeface="Helvetica"/>
              </a:rPr>
              <a:t>CERN, Geneva</a:t>
            </a:r>
          </a:p>
          <a:p>
            <a:pPr defTabSz="913441"/>
            <a:r>
              <a:rPr lang="en-US" sz="1000" dirty="0">
                <a:solidFill>
                  <a:schemeClr val="bg1"/>
                </a:solidFill>
                <a:latin typeface="Helvetica"/>
                <a:cs typeface="Helvetica"/>
              </a:rPr>
              <a:t>CNR, Rome</a:t>
            </a:r>
          </a:p>
          <a:p>
            <a:pPr defTabSz="913441"/>
            <a:r>
              <a:rPr lang="en-US" sz="1000" dirty="0">
                <a:solidFill>
                  <a:schemeClr val="bg1"/>
                </a:solidFill>
                <a:latin typeface="Helvetica"/>
                <a:cs typeface="Helvetica"/>
              </a:rPr>
              <a:t>CNRS </a:t>
            </a:r>
            <a:r>
              <a:rPr lang="en-US" sz="1000" dirty="0" err="1">
                <a:solidFill>
                  <a:schemeClr val="bg1"/>
                </a:solidFill>
                <a:latin typeface="Helvetica"/>
                <a:cs typeface="Helvetica"/>
              </a:rPr>
              <a:t>Orsay</a:t>
            </a:r>
            <a:r>
              <a:rPr lang="en-US" sz="1000" dirty="0">
                <a:solidFill>
                  <a:schemeClr val="bg1"/>
                </a:solidFill>
                <a:latin typeface="Helvetica"/>
                <a:cs typeface="Helvetica"/>
              </a:rPr>
              <a:t>, Paris</a:t>
            </a:r>
          </a:p>
          <a:p>
            <a:pPr defTabSz="913441"/>
            <a:r>
              <a:rPr lang="en-US" sz="1000" dirty="0">
                <a:solidFill>
                  <a:schemeClr val="bg1"/>
                </a:solidFill>
                <a:latin typeface="Helvetica"/>
                <a:cs typeface="Helvetica"/>
              </a:rPr>
              <a:t>Cockcroft Institute, </a:t>
            </a:r>
            <a:r>
              <a:rPr lang="en-US" sz="1000" dirty="0" err="1">
                <a:solidFill>
                  <a:schemeClr val="bg1"/>
                </a:solidFill>
                <a:latin typeface="Helvetica"/>
                <a:cs typeface="Helvetica"/>
              </a:rPr>
              <a:t>Daresbury</a:t>
            </a:r>
            <a:endParaRPr lang="en-US" sz="1000" dirty="0">
              <a:solidFill>
                <a:schemeClr val="bg1"/>
              </a:solidFill>
              <a:latin typeface="Helvetica"/>
              <a:cs typeface="Helvetica"/>
            </a:endParaRPr>
          </a:p>
          <a:p>
            <a:pPr defTabSz="913441"/>
            <a:r>
              <a:rPr lang="en-US" sz="1000" dirty="0">
                <a:solidFill>
                  <a:schemeClr val="bg1"/>
                </a:solidFill>
                <a:latin typeface="Helvetica"/>
                <a:cs typeface="Helvetica"/>
              </a:rPr>
              <a:t>DESY, Hamburg</a:t>
            </a:r>
          </a:p>
          <a:p>
            <a:pPr defTabSz="913441"/>
            <a:r>
              <a:rPr lang="en-US" sz="1000" dirty="0">
                <a:solidFill>
                  <a:schemeClr val="bg1"/>
                </a:solidFill>
                <a:latin typeface="Helvetica"/>
                <a:cs typeface="Helvetica"/>
              </a:rPr>
              <a:t>Delft University of Technology</a:t>
            </a:r>
          </a:p>
          <a:p>
            <a:pPr defTabSz="913441"/>
            <a:r>
              <a:rPr lang="en-US" sz="1000" dirty="0">
                <a:solidFill>
                  <a:schemeClr val="bg1"/>
                </a:solidFill>
                <a:latin typeface="Helvetica"/>
                <a:cs typeface="Helvetica"/>
              </a:rPr>
              <a:t>Edinburgh University</a:t>
            </a:r>
          </a:p>
          <a:p>
            <a:pPr defTabSz="913441"/>
            <a:r>
              <a:rPr lang="en-US" sz="1000" dirty="0" err="1">
                <a:solidFill>
                  <a:schemeClr val="bg1"/>
                </a:solidFill>
                <a:latin typeface="Helvetica"/>
                <a:cs typeface="Helvetica"/>
              </a:rPr>
              <a:t>Elettra</a:t>
            </a:r>
            <a:r>
              <a:rPr lang="en-US" sz="1000" dirty="0">
                <a:solidFill>
                  <a:schemeClr val="bg1"/>
                </a:solidFill>
                <a:latin typeface="Helvetica"/>
                <a:cs typeface="Helvetica"/>
              </a:rPr>
              <a:t> – </a:t>
            </a:r>
            <a:r>
              <a:rPr lang="en-US" sz="1000" dirty="0" err="1">
                <a:solidFill>
                  <a:schemeClr val="bg1"/>
                </a:solidFill>
                <a:latin typeface="Helvetica"/>
                <a:cs typeface="Helvetica"/>
              </a:rPr>
              <a:t>Sincrotrone</a:t>
            </a:r>
            <a:r>
              <a:rPr lang="en-US" sz="1000" dirty="0">
                <a:solidFill>
                  <a:schemeClr val="bg1"/>
                </a:solidFill>
                <a:latin typeface="Helvetica"/>
                <a:cs typeface="Helvetica"/>
              </a:rPr>
              <a:t> Trieste</a:t>
            </a:r>
          </a:p>
          <a:p>
            <a:pPr defTabSz="913441"/>
            <a:r>
              <a:rPr lang="en-US" sz="1000" dirty="0">
                <a:solidFill>
                  <a:schemeClr val="bg1"/>
                </a:solidFill>
                <a:latin typeface="Helvetica"/>
                <a:cs typeface="Helvetica"/>
              </a:rPr>
              <a:t>ESS Bilbao</a:t>
            </a:r>
          </a:p>
          <a:p>
            <a:pPr defTabSz="913441"/>
            <a:r>
              <a:rPr lang="en-US" sz="1000" dirty="0" err="1">
                <a:solidFill>
                  <a:schemeClr val="bg1"/>
                </a:solidFill>
                <a:latin typeface="Helvetica"/>
                <a:cs typeface="Helvetica"/>
              </a:rPr>
              <a:t>Forschungszentrum</a:t>
            </a:r>
            <a:r>
              <a:rPr lang="en-US" sz="1000" dirty="0">
                <a:solidFill>
                  <a:schemeClr val="bg1"/>
                </a:solidFill>
                <a:latin typeface="Helvetica"/>
                <a:cs typeface="Helvetica"/>
              </a:rPr>
              <a:t> </a:t>
            </a:r>
            <a:r>
              <a:rPr lang="en-US" sz="1000" dirty="0" err="1">
                <a:solidFill>
                  <a:schemeClr val="bg1"/>
                </a:solidFill>
                <a:latin typeface="Helvetica"/>
                <a:cs typeface="Helvetica"/>
              </a:rPr>
              <a:t>Jülich</a:t>
            </a:r>
            <a:endParaRPr lang="en-US" sz="1000" dirty="0">
              <a:solidFill>
                <a:schemeClr val="bg1"/>
              </a:solidFill>
              <a:latin typeface="Helvetica"/>
              <a:cs typeface="Helvetica"/>
            </a:endParaRPr>
          </a:p>
          <a:p>
            <a:pPr defTabSz="913441"/>
            <a:r>
              <a:rPr lang="en-US" sz="1000" dirty="0">
                <a:solidFill>
                  <a:schemeClr val="bg1"/>
                </a:solidFill>
                <a:latin typeface="Helvetica"/>
                <a:cs typeface="Helvetica"/>
              </a:rPr>
              <a:t>Helmholtz-</a:t>
            </a:r>
            <a:r>
              <a:rPr lang="en-US" sz="1000" dirty="0" err="1">
                <a:solidFill>
                  <a:schemeClr val="bg1"/>
                </a:solidFill>
                <a:latin typeface="Helvetica"/>
                <a:cs typeface="Helvetica"/>
              </a:rPr>
              <a:t>Zentrum</a:t>
            </a:r>
            <a:r>
              <a:rPr lang="en-US" sz="1000" dirty="0">
                <a:solidFill>
                  <a:schemeClr val="bg1"/>
                </a:solidFill>
                <a:latin typeface="Helvetica"/>
                <a:cs typeface="Helvetica"/>
              </a:rPr>
              <a:t> </a:t>
            </a:r>
            <a:r>
              <a:rPr lang="en-US" sz="1000" dirty="0" err="1">
                <a:solidFill>
                  <a:schemeClr val="bg1"/>
                </a:solidFill>
                <a:latin typeface="Helvetica"/>
                <a:cs typeface="Helvetica"/>
              </a:rPr>
              <a:t>Geesthacht</a:t>
            </a:r>
            <a:endParaRPr lang="en-US" sz="1000" dirty="0">
              <a:solidFill>
                <a:schemeClr val="bg1"/>
              </a:solidFill>
              <a:latin typeface="Helvetica"/>
              <a:cs typeface="Helvetica"/>
            </a:endParaRPr>
          </a:p>
          <a:p>
            <a:pPr defTabSz="913441"/>
            <a:r>
              <a:rPr lang="en-US" sz="1000" dirty="0" err="1">
                <a:solidFill>
                  <a:schemeClr val="bg1"/>
                </a:solidFill>
                <a:latin typeface="Helvetica"/>
                <a:cs typeface="Helvetica"/>
              </a:rPr>
              <a:t>Huddersfield</a:t>
            </a:r>
            <a:r>
              <a:rPr lang="en-US" sz="1000" dirty="0">
                <a:solidFill>
                  <a:schemeClr val="bg1"/>
                </a:solidFill>
                <a:latin typeface="Helvetica"/>
                <a:cs typeface="Helvetica"/>
              </a:rPr>
              <a:t> </a:t>
            </a:r>
            <a:r>
              <a:rPr lang="en-US" sz="1000" dirty="0" err="1">
                <a:solidFill>
                  <a:schemeClr val="bg1"/>
                </a:solidFill>
                <a:latin typeface="Helvetica"/>
                <a:cs typeface="Helvetica"/>
              </a:rPr>
              <a:t>Univesrity</a:t>
            </a:r>
            <a:endParaRPr lang="en-US" sz="1000" dirty="0">
              <a:solidFill>
                <a:schemeClr val="bg1"/>
              </a:solidFill>
              <a:latin typeface="Helvetica"/>
              <a:cs typeface="Helvetica"/>
            </a:endParaRPr>
          </a:p>
          <a:p>
            <a:pPr defTabSz="913441"/>
            <a:r>
              <a:rPr lang="en-US" sz="1000" dirty="0">
                <a:solidFill>
                  <a:schemeClr val="bg1"/>
                </a:solidFill>
                <a:latin typeface="Helvetica"/>
                <a:cs typeface="Helvetica"/>
              </a:rPr>
              <a:t>IFJ PAN, Krakow</a:t>
            </a:r>
          </a:p>
          <a:p>
            <a:pPr defTabSz="913441"/>
            <a:r>
              <a:rPr lang="en-US" sz="1000" dirty="0">
                <a:solidFill>
                  <a:schemeClr val="bg1"/>
                </a:solidFill>
                <a:latin typeface="Helvetica"/>
                <a:cs typeface="Helvetica"/>
              </a:rPr>
              <a:t>INFN, Catania</a:t>
            </a:r>
          </a:p>
          <a:p>
            <a:pPr defTabSz="913441"/>
            <a:r>
              <a:rPr lang="en-US" sz="1000" dirty="0">
                <a:solidFill>
                  <a:schemeClr val="bg1"/>
                </a:solidFill>
                <a:latin typeface="Helvetica"/>
                <a:cs typeface="Helvetica"/>
              </a:rPr>
              <a:t>INFN, </a:t>
            </a:r>
            <a:r>
              <a:rPr lang="en-US" sz="1000" dirty="0" err="1">
                <a:solidFill>
                  <a:schemeClr val="bg1"/>
                </a:solidFill>
                <a:latin typeface="Helvetica"/>
                <a:cs typeface="Helvetica"/>
              </a:rPr>
              <a:t>Legnaro</a:t>
            </a:r>
            <a:endParaRPr lang="en-US" sz="1000" dirty="0">
              <a:solidFill>
                <a:schemeClr val="bg1"/>
              </a:solidFill>
              <a:latin typeface="Helvetica"/>
              <a:cs typeface="Helvetica"/>
            </a:endParaRPr>
          </a:p>
          <a:p>
            <a:pPr defTabSz="913441"/>
            <a:r>
              <a:rPr lang="en-US" sz="1000" dirty="0">
                <a:solidFill>
                  <a:schemeClr val="bg1"/>
                </a:solidFill>
                <a:latin typeface="Helvetica"/>
                <a:cs typeface="Helvetica"/>
              </a:rPr>
              <a:t>INFN, Milan</a:t>
            </a:r>
          </a:p>
        </p:txBody>
      </p:sp>
      <p:grpSp>
        <p:nvGrpSpPr>
          <p:cNvPr id="361" name="Group 360"/>
          <p:cNvGrpSpPr/>
          <p:nvPr/>
        </p:nvGrpSpPr>
        <p:grpSpPr>
          <a:xfrm>
            <a:off x="1835722" y="750302"/>
            <a:ext cx="4824535" cy="6107698"/>
            <a:chOff x="249914" y="779125"/>
            <a:chExt cx="4956797" cy="5664018"/>
          </a:xfrm>
        </p:grpSpPr>
        <p:grpSp>
          <p:nvGrpSpPr>
            <p:cNvPr id="362" name="Group 361"/>
            <p:cNvGrpSpPr/>
            <p:nvPr/>
          </p:nvGrpSpPr>
          <p:grpSpPr>
            <a:xfrm>
              <a:off x="249914" y="779125"/>
              <a:ext cx="4956797" cy="5664018"/>
              <a:chOff x="2071121" y="728315"/>
              <a:chExt cx="4793518" cy="5477443"/>
            </a:xfrm>
          </p:grpSpPr>
          <p:sp>
            <p:nvSpPr>
              <p:cNvPr id="451" name="Freeform 74"/>
              <p:cNvSpPr>
                <a:spLocks/>
              </p:cNvSpPr>
              <p:nvPr/>
            </p:nvSpPr>
            <p:spPr bwMode="auto">
              <a:xfrm>
                <a:off x="4307164" y="3209330"/>
                <a:ext cx="943331" cy="1218863"/>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52" name="Freeform 451"/>
              <p:cNvSpPr>
                <a:spLocks/>
              </p:cNvSpPr>
              <p:nvPr/>
            </p:nvSpPr>
            <p:spPr bwMode="auto">
              <a:xfrm>
                <a:off x="5827673" y="2779144"/>
                <a:ext cx="645658" cy="351725"/>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53" name="Freeform 192"/>
              <p:cNvSpPr>
                <a:spLocks noEditPoints="1"/>
              </p:cNvSpPr>
              <p:nvPr/>
            </p:nvSpPr>
            <p:spPr bwMode="auto">
              <a:xfrm>
                <a:off x="3120665" y="2136569"/>
                <a:ext cx="1004822" cy="1730218"/>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54" name="Freeform 453"/>
              <p:cNvSpPr>
                <a:spLocks/>
              </p:cNvSpPr>
              <p:nvPr/>
            </p:nvSpPr>
            <p:spPr bwMode="auto">
              <a:xfrm>
                <a:off x="5718667" y="3229623"/>
                <a:ext cx="287891" cy="154218"/>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55" name="Freeform 454"/>
              <p:cNvSpPr>
                <a:spLocks noEditPoints="1"/>
              </p:cNvSpPr>
              <p:nvPr/>
            </p:nvSpPr>
            <p:spPr bwMode="auto">
              <a:xfrm>
                <a:off x="4522384" y="728315"/>
                <a:ext cx="1830759" cy="1985894"/>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56" name="Freeform 455"/>
              <p:cNvSpPr>
                <a:spLocks/>
              </p:cNvSpPr>
              <p:nvPr/>
            </p:nvSpPr>
            <p:spPr bwMode="auto">
              <a:xfrm>
                <a:off x="6021930" y="731020"/>
                <a:ext cx="19566" cy="31114"/>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57" name="Freeform 456"/>
              <p:cNvSpPr>
                <a:spLocks/>
              </p:cNvSpPr>
              <p:nvPr/>
            </p:nvSpPr>
            <p:spPr bwMode="auto">
              <a:xfrm>
                <a:off x="5834662" y="785133"/>
                <a:ext cx="69878" cy="51406"/>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58" name="Freeform 457"/>
              <p:cNvSpPr>
                <a:spLocks/>
              </p:cNvSpPr>
              <p:nvPr/>
            </p:nvSpPr>
            <p:spPr bwMode="auto">
              <a:xfrm>
                <a:off x="5893357" y="828422"/>
                <a:ext cx="22361" cy="31114"/>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59" name="Freeform 458"/>
              <p:cNvSpPr>
                <a:spLocks/>
              </p:cNvSpPr>
              <p:nvPr/>
            </p:nvSpPr>
            <p:spPr bwMode="auto">
              <a:xfrm>
                <a:off x="5924103" y="801366"/>
                <a:ext cx="23757" cy="21645"/>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60" name="Freeform 459"/>
              <p:cNvSpPr>
                <a:spLocks/>
              </p:cNvSpPr>
              <p:nvPr/>
            </p:nvSpPr>
            <p:spPr bwMode="auto">
              <a:xfrm>
                <a:off x="5872394" y="862242"/>
                <a:ext cx="23757" cy="12176"/>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61" name="Freeform 460"/>
              <p:cNvSpPr>
                <a:spLocks/>
              </p:cNvSpPr>
              <p:nvPr/>
            </p:nvSpPr>
            <p:spPr bwMode="auto">
              <a:xfrm>
                <a:off x="5774568" y="893354"/>
                <a:ext cx="13976" cy="18940"/>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62" name="Freeform 461"/>
              <p:cNvSpPr>
                <a:spLocks/>
              </p:cNvSpPr>
              <p:nvPr/>
            </p:nvSpPr>
            <p:spPr bwMode="auto">
              <a:xfrm>
                <a:off x="5722858" y="879828"/>
                <a:ext cx="19566" cy="29762"/>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63" name="Freeform 462"/>
              <p:cNvSpPr>
                <a:spLocks/>
              </p:cNvSpPr>
              <p:nvPr/>
            </p:nvSpPr>
            <p:spPr bwMode="auto">
              <a:xfrm>
                <a:off x="5678138" y="912294"/>
                <a:ext cx="37733" cy="33819"/>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64" name="Freeform 463"/>
              <p:cNvSpPr>
                <a:spLocks/>
              </p:cNvSpPr>
              <p:nvPr/>
            </p:nvSpPr>
            <p:spPr bwMode="auto">
              <a:xfrm>
                <a:off x="5687920" y="878475"/>
                <a:ext cx="16770" cy="21645"/>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65" name="Freeform 464"/>
              <p:cNvSpPr>
                <a:spLocks/>
              </p:cNvSpPr>
              <p:nvPr/>
            </p:nvSpPr>
            <p:spPr bwMode="auto">
              <a:xfrm>
                <a:off x="5632019" y="944761"/>
                <a:ext cx="47516" cy="37878"/>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66" name="Freeform 465"/>
              <p:cNvSpPr>
                <a:spLocks/>
              </p:cNvSpPr>
              <p:nvPr/>
            </p:nvSpPr>
            <p:spPr bwMode="auto">
              <a:xfrm>
                <a:off x="5557952" y="997520"/>
                <a:ext cx="61491" cy="70345"/>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67" name="Freeform 466"/>
              <p:cNvSpPr>
                <a:spLocks/>
              </p:cNvSpPr>
              <p:nvPr/>
            </p:nvSpPr>
            <p:spPr bwMode="auto">
              <a:xfrm>
                <a:off x="5472702" y="1025929"/>
                <a:ext cx="58695" cy="52759"/>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68" name="Freeform 467"/>
              <p:cNvSpPr>
                <a:spLocks/>
              </p:cNvSpPr>
              <p:nvPr/>
            </p:nvSpPr>
            <p:spPr bwMode="auto">
              <a:xfrm>
                <a:off x="5409812" y="1093569"/>
                <a:ext cx="29349" cy="28409"/>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69" name="Freeform 468"/>
              <p:cNvSpPr>
                <a:spLocks/>
              </p:cNvSpPr>
              <p:nvPr/>
            </p:nvSpPr>
            <p:spPr bwMode="auto">
              <a:xfrm>
                <a:off x="5434969" y="1078688"/>
                <a:ext cx="23757" cy="52759"/>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70" name="Freeform 469"/>
              <p:cNvSpPr>
                <a:spLocks/>
              </p:cNvSpPr>
              <p:nvPr/>
            </p:nvSpPr>
            <p:spPr bwMode="auto">
              <a:xfrm>
                <a:off x="5448943" y="1089510"/>
                <a:ext cx="82454" cy="77109"/>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71" name="Freeform 470"/>
              <p:cNvSpPr>
                <a:spLocks/>
              </p:cNvSpPr>
              <p:nvPr/>
            </p:nvSpPr>
            <p:spPr bwMode="auto">
              <a:xfrm>
                <a:off x="5400031" y="1159856"/>
                <a:ext cx="40529" cy="36526"/>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72" name="Freeform 471"/>
              <p:cNvSpPr>
                <a:spLocks/>
              </p:cNvSpPr>
              <p:nvPr/>
            </p:nvSpPr>
            <p:spPr bwMode="auto">
              <a:xfrm>
                <a:off x="5341334" y="1174737"/>
                <a:ext cx="41927" cy="33819"/>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73" name="Freeform 472"/>
              <p:cNvSpPr>
                <a:spLocks/>
              </p:cNvSpPr>
              <p:nvPr/>
            </p:nvSpPr>
            <p:spPr bwMode="auto">
              <a:xfrm>
                <a:off x="5298010" y="1201791"/>
                <a:ext cx="23757" cy="36526"/>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74" name="Freeform 473"/>
              <p:cNvSpPr>
                <a:spLocks/>
              </p:cNvSpPr>
              <p:nvPr/>
            </p:nvSpPr>
            <p:spPr bwMode="auto">
              <a:xfrm>
                <a:off x="5236520" y="1479113"/>
                <a:ext cx="20964" cy="25703"/>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75" name="Freeform 474"/>
              <p:cNvSpPr>
                <a:spLocks/>
              </p:cNvSpPr>
              <p:nvPr/>
            </p:nvSpPr>
            <p:spPr bwMode="auto">
              <a:xfrm>
                <a:off x="4894125" y="1853836"/>
                <a:ext cx="51708" cy="29762"/>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76" name="Freeform 475"/>
              <p:cNvSpPr>
                <a:spLocks/>
              </p:cNvSpPr>
              <p:nvPr/>
            </p:nvSpPr>
            <p:spPr bwMode="auto">
              <a:xfrm>
                <a:off x="4896920" y="1826779"/>
                <a:ext cx="34940" cy="14881"/>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77" name="Freeform 476"/>
              <p:cNvSpPr>
                <a:spLocks/>
              </p:cNvSpPr>
              <p:nvPr/>
            </p:nvSpPr>
            <p:spPr bwMode="auto">
              <a:xfrm>
                <a:off x="4864777" y="1883597"/>
                <a:ext cx="23757" cy="18940"/>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78" name="Freeform 477"/>
              <p:cNvSpPr>
                <a:spLocks/>
              </p:cNvSpPr>
              <p:nvPr/>
            </p:nvSpPr>
            <p:spPr bwMode="auto">
              <a:xfrm>
                <a:off x="4576887" y="2261026"/>
                <a:ext cx="40529" cy="48700"/>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79" name="Freeform 478"/>
              <p:cNvSpPr>
                <a:spLocks/>
              </p:cNvSpPr>
              <p:nvPr/>
            </p:nvSpPr>
            <p:spPr bwMode="auto">
              <a:xfrm>
                <a:off x="4572694" y="2373307"/>
                <a:ext cx="13976" cy="2299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80" name="Freeform 479"/>
              <p:cNvSpPr>
                <a:spLocks/>
              </p:cNvSpPr>
              <p:nvPr/>
            </p:nvSpPr>
            <p:spPr bwMode="auto">
              <a:xfrm>
                <a:off x="4548937" y="2386834"/>
                <a:ext cx="16770" cy="2299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81" name="Freeform 480"/>
              <p:cNvSpPr>
                <a:spLocks/>
              </p:cNvSpPr>
              <p:nvPr/>
            </p:nvSpPr>
            <p:spPr bwMode="auto">
              <a:xfrm>
                <a:off x="4527973" y="2400362"/>
                <a:ext cx="13976" cy="18940"/>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82" name="Freeform 481"/>
              <p:cNvSpPr>
                <a:spLocks/>
              </p:cNvSpPr>
              <p:nvPr/>
            </p:nvSpPr>
            <p:spPr bwMode="auto">
              <a:xfrm>
                <a:off x="4522384" y="2481530"/>
                <a:ext cx="12579" cy="28409"/>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83" name="Freeform 482"/>
              <p:cNvSpPr>
                <a:spLocks/>
              </p:cNvSpPr>
              <p:nvPr/>
            </p:nvSpPr>
            <p:spPr bwMode="auto">
              <a:xfrm>
                <a:off x="4537757" y="728315"/>
                <a:ext cx="1815387" cy="1985894"/>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84" name="Freeform 483"/>
              <p:cNvSpPr>
                <a:spLocks noEditPoints="1"/>
              </p:cNvSpPr>
              <p:nvPr/>
            </p:nvSpPr>
            <p:spPr bwMode="auto">
              <a:xfrm>
                <a:off x="5004530" y="1065159"/>
                <a:ext cx="1002028" cy="2137406"/>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85" name="Freeform 484"/>
              <p:cNvSpPr>
                <a:spLocks/>
              </p:cNvSpPr>
              <p:nvPr/>
            </p:nvSpPr>
            <p:spPr bwMode="auto">
              <a:xfrm>
                <a:off x="5022698" y="2720974"/>
                <a:ext cx="25155" cy="2299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86" name="Freeform 485"/>
              <p:cNvSpPr>
                <a:spLocks/>
              </p:cNvSpPr>
              <p:nvPr/>
            </p:nvSpPr>
            <p:spPr bwMode="auto">
              <a:xfrm>
                <a:off x="5416799" y="2892779"/>
                <a:ext cx="74069" cy="182627"/>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87" name="Freeform 486"/>
              <p:cNvSpPr>
                <a:spLocks/>
              </p:cNvSpPr>
              <p:nvPr/>
            </p:nvSpPr>
            <p:spPr bwMode="auto">
              <a:xfrm>
                <a:off x="5576118" y="2800787"/>
                <a:ext cx="93635" cy="171805"/>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88" name="Freeform 487"/>
              <p:cNvSpPr>
                <a:spLocks noEditPoints="1"/>
              </p:cNvSpPr>
              <p:nvPr/>
            </p:nvSpPr>
            <p:spPr bwMode="auto">
              <a:xfrm>
                <a:off x="5713077" y="904178"/>
                <a:ext cx="880442" cy="1619288"/>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89" name="Freeform 488"/>
              <p:cNvSpPr>
                <a:spLocks/>
              </p:cNvSpPr>
              <p:nvPr/>
            </p:nvSpPr>
            <p:spPr bwMode="auto">
              <a:xfrm>
                <a:off x="5713077" y="2419300"/>
                <a:ext cx="57299" cy="6899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90" name="Freeform 489"/>
              <p:cNvSpPr>
                <a:spLocks/>
              </p:cNvSpPr>
              <p:nvPr/>
            </p:nvSpPr>
            <p:spPr bwMode="auto">
              <a:xfrm>
                <a:off x="5778761" y="904178"/>
                <a:ext cx="814758" cy="1619288"/>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91" name="Freeform 490"/>
              <p:cNvSpPr>
                <a:spLocks/>
              </p:cNvSpPr>
              <p:nvPr/>
            </p:nvSpPr>
            <p:spPr bwMode="auto">
              <a:xfrm>
                <a:off x="4815864" y="3124105"/>
                <a:ext cx="82454" cy="89283"/>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92" name="Freeform 491"/>
              <p:cNvSpPr>
                <a:spLocks/>
              </p:cNvSpPr>
              <p:nvPr/>
            </p:nvSpPr>
            <p:spPr bwMode="auto">
              <a:xfrm>
                <a:off x="4920678" y="3060523"/>
                <a:ext cx="146740" cy="183979"/>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93" name="Freeform 492"/>
              <p:cNvSpPr>
                <a:spLocks/>
              </p:cNvSpPr>
              <p:nvPr/>
            </p:nvSpPr>
            <p:spPr bwMode="auto">
              <a:xfrm>
                <a:off x="4891331" y="3078110"/>
                <a:ext cx="13976" cy="2299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494" name="Freeform 493"/>
              <p:cNvSpPr>
                <a:spLocks/>
              </p:cNvSpPr>
              <p:nvPr/>
            </p:nvSpPr>
            <p:spPr bwMode="auto">
              <a:xfrm>
                <a:off x="4796299" y="3201214"/>
                <a:ext cx="27951" cy="36526"/>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95" name="Freeform 494"/>
              <p:cNvSpPr>
                <a:spLocks/>
              </p:cNvSpPr>
              <p:nvPr/>
            </p:nvSpPr>
            <p:spPr bwMode="auto">
              <a:xfrm>
                <a:off x="4880150" y="3209330"/>
                <a:ext cx="32142" cy="56818"/>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96" name="Freeform 495"/>
              <p:cNvSpPr>
                <a:spLocks/>
              </p:cNvSpPr>
              <p:nvPr/>
            </p:nvSpPr>
            <p:spPr bwMode="auto">
              <a:xfrm>
                <a:off x="4912295" y="3243150"/>
                <a:ext cx="71274" cy="47348"/>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97" name="Freeform 496"/>
              <p:cNvSpPr>
                <a:spLocks/>
              </p:cNvSpPr>
              <p:nvPr/>
            </p:nvSpPr>
            <p:spPr bwMode="auto">
              <a:xfrm>
                <a:off x="4991951" y="3241797"/>
                <a:ext cx="75467" cy="55466"/>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98" name="Freeform 497"/>
              <p:cNvSpPr>
                <a:spLocks/>
              </p:cNvSpPr>
              <p:nvPr/>
            </p:nvSpPr>
            <p:spPr bwMode="auto">
              <a:xfrm>
                <a:off x="4943039" y="2861663"/>
                <a:ext cx="37733" cy="21645"/>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99" name="Freeform 498"/>
              <p:cNvSpPr>
                <a:spLocks/>
              </p:cNvSpPr>
              <p:nvPr/>
            </p:nvSpPr>
            <p:spPr bwMode="auto">
              <a:xfrm>
                <a:off x="5260278" y="3226916"/>
                <a:ext cx="36336" cy="39231"/>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00" name="Freeform 499"/>
              <p:cNvSpPr>
                <a:spLocks noEditPoints="1"/>
              </p:cNvSpPr>
              <p:nvPr/>
            </p:nvSpPr>
            <p:spPr bwMode="auto">
              <a:xfrm>
                <a:off x="5907333" y="2535641"/>
                <a:ext cx="514290" cy="315202"/>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01" name="Freeform 500"/>
              <p:cNvSpPr>
                <a:spLocks/>
              </p:cNvSpPr>
              <p:nvPr/>
            </p:nvSpPr>
            <p:spPr bwMode="auto">
              <a:xfrm>
                <a:off x="5928295" y="2635748"/>
                <a:ext cx="64286" cy="4599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02" name="Freeform 501"/>
              <p:cNvSpPr>
                <a:spLocks/>
              </p:cNvSpPr>
              <p:nvPr/>
            </p:nvSpPr>
            <p:spPr bwMode="auto">
              <a:xfrm>
                <a:off x="5907333" y="2703388"/>
                <a:ext cx="113201" cy="109575"/>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03" name="Freeform 502"/>
              <p:cNvSpPr>
                <a:spLocks/>
              </p:cNvSpPr>
              <p:nvPr/>
            </p:nvSpPr>
            <p:spPr bwMode="auto">
              <a:xfrm>
                <a:off x="5836058" y="3040232"/>
                <a:ext cx="514290" cy="389603"/>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04" name="Freeform 68"/>
              <p:cNvSpPr>
                <a:spLocks noEditPoints="1"/>
              </p:cNvSpPr>
              <p:nvPr/>
            </p:nvSpPr>
            <p:spPr bwMode="auto">
              <a:xfrm>
                <a:off x="5179220" y="3308085"/>
                <a:ext cx="995039" cy="900958"/>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05" name="Freeform 69"/>
              <p:cNvSpPr>
                <a:spLocks/>
              </p:cNvSpPr>
              <p:nvPr/>
            </p:nvSpPr>
            <p:spPr bwMode="auto">
              <a:xfrm>
                <a:off x="5191799" y="3421719"/>
                <a:ext cx="18168" cy="24350"/>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06" name="Freeform 70"/>
              <p:cNvSpPr>
                <a:spLocks/>
              </p:cNvSpPr>
              <p:nvPr/>
            </p:nvSpPr>
            <p:spPr bwMode="auto">
              <a:xfrm>
                <a:off x="5179220" y="3308085"/>
                <a:ext cx="995039" cy="900958"/>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07" name="Freeform 72"/>
              <p:cNvSpPr>
                <a:spLocks/>
              </p:cNvSpPr>
              <p:nvPr/>
            </p:nvSpPr>
            <p:spPr bwMode="auto">
              <a:xfrm>
                <a:off x="5165246" y="3382488"/>
                <a:ext cx="32142" cy="55466"/>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08" name="Freeform 73"/>
              <p:cNvSpPr>
                <a:spLocks/>
              </p:cNvSpPr>
              <p:nvPr/>
            </p:nvSpPr>
            <p:spPr bwMode="auto">
              <a:xfrm>
                <a:off x="5110742" y="3305378"/>
                <a:ext cx="57299" cy="67640"/>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09" name="Freeform 81"/>
              <p:cNvSpPr>
                <a:spLocks/>
              </p:cNvSpPr>
              <p:nvPr/>
            </p:nvSpPr>
            <p:spPr bwMode="auto">
              <a:xfrm>
                <a:off x="6037302" y="4940901"/>
                <a:ext cx="744883" cy="474830"/>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10" name="Freeform 84"/>
              <p:cNvSpPr>
                <a:spLocks/>
              </p:cNvSpPr>
              <p:nvPr/>
            </p:nvSpPr>
            <p:spPr bwMode="auto">
              <a:xfrm>
                <a:off x="5706088" y="5676818"/>
                <a:ext cx="65684" cy="59523"/>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11" name="Freeform 85"/>
              <p:cNvSpPr>
                <a:spLocks/>
              </p:cNvSpPr>
              <p:nvPr/>
            </p:nvSpPr>
            <p:spPr bwMode="auto">
              <a:xfrm>
                <a:off x="5822083" y="5829683"/>
                <a:ext cx="25155" cy="33819"/>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12" name="Freeform 86"/>
              <p:cNvSpPr>
                <a:spLocks/>
              </p:cNvSpPr>
              <p:nvPr/>
            </p:nvSpPr>
            <p:spPr bwMode="auto">
              <a:xfrm>
                <a:off x="5843047" y="5885147"/>
                <a:ext cx="18168" cy="25703"/>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13" name="Freeform 87"/>
              <p:cNvSpPr>
                <a:spLocks/>
              </p:cNvSpPr>
              <p:nvPr/>
            </p:nvSpPr>
            <p:spPr bwMode="auto">
              <a:xfrm>
                <a:off x="5809505" y="5893264"/>
                <a:ext cx="44720" cy="51406"/>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14" name="Freeform 88"/>
              <p:cNvSpPr>
                <a:spLocks/>
              </p:cNvSpPr>
              <p:nvPr/>
            </p:nvSpPr>
            <p:spPr bwMode="auto">
              <a:xfrm>
                <a:off x="5837456" y="5971727"/>
                <a:ext cx="40529" cy="35173"/>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15" name="Freeform 93"/>
              <p:cNvSpPr>
                <a:spLocks/>
              </p:cNvSpPr>
              <p:nvPr/>
            </p:nvSpPr>
            <p:spPr bwMode="auto">
              <a:xfrm>
                <a:off x="6311216" y="5498248"/>
                <a:ext cx="32142" cy="31114"/>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16" name="Freeform 94"/>
              <p:cNvSpPr>
                <a:spLocks/>
              </p:cNvSpPr>
              <p:nvPr/>
            </p:nvSpPr>
            <p:spPr bwMode="auto">
              <a:xfrm>
                <a:off x="6435597" y="5533421"/>
                <a:ext cx="22361" cy="14881"/>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17" name="Freeform 95"/>
              <p:cNvSpPr>
                <a:spLocks/>
              </p:cNvSpPr>
              <p:nvPr/>
            </p:nvSpPr>
            <p:spPr bwMode="auto">
              <a:xfrm>
                <a:off x="6383889" y="5613238"/>
                <a:ext cx="39131" cy="40583"/>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18" name="Freeform 98"/>
              <p:cNvSpPr>
                <a:spLocks/>
              </p:cNvSpPr>
              <p:nvPr/>
            </p:nvSpPr>
            <p:spPr bwMode="auto">
              <a:xfrm>
                <a:off x="6125346" y="5787746"/>
                <a:ext cx="218014" cy="160983"/>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19" name="Freeform 99"/>
              <p:cNvSpPr>
                <a:spLocks/>
              </p:cNvSpPr>
              <p:nvPr/>
            </p:nvSpPr>
            <p:spPr bwMode="auto">
              <a:xfrm>
                <a:off x="6355938" y="5944670"/>
                <a:ext cx="32142" cy="25703"/>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20" name="Freeform 100"/>
              <p:cNvSpPr>
                <a:spLocks/>
              </p:cNvSpPr>
              <p:nvPr/>
            </p:nvSpPr>
            <p:spPr bwMode="auto">
              <a:xfrm>
                <a:off x="6399262" y="5982548"/>
                <a:ext cx="27951" cy="18940"/>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21" name="Freeform 108"/>
              <p:cNvSpPr>
                <a:spLocks/>
              </p:cNvSpPr>
              <p:nvPr/>
            </p:nvSpPr>
            <p:spPr bwMode="auto">
              <a:xfrm>
                <a:off x="6330782" y="6128649"/>
                <a:ext cx="25155" cy="24350"/>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22" name="Freeform 109"/>
              <p:cNvSpPr>
                <a:spLocks/>
              </p:cNvSpPr>
              <p:nvPr/>
            </p:nvSpPr>
            <p:spPr bwMode="auto">
              <a:xfrm>
                <a:off x="6428610" y="6073185"/>
                <a:ext cx="11181" cy="16233"/>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23" name="Freeform 110"/>
              <p:cNvSpPr>
                <a:spLocks/>
              </p:cNvSpPr>
              <p:nvPr/>
            </p:nvSpPr>
            <p:spPr bwMode="auto">
              <a:xfrm>
                <a:off x="5752207" y="5311564"/>
                <a:ext cx="814758" cy="894194"/>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24" name="Freeform 112"/>
              <p:cNvSpPr>
                <a:spLocks/>
              </p:cNvSpPr>
              <p:nvPr/>
            </p:nvSpPr>
            <p:spPr bwMode="auto">
              <a:xfrm>
                <a:off x="6494294" y="5253395"/>
                <a:ext cx="370345" cy="340904"/>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25" name="Freeform 113"/>
              <p:cNvSpPr>
                <a:spLocks/>
              </p:cNvSpPr>
              <p:nvPr/>
            </p:nvSpPr>
            <p:spPr bwMode="auto">
              <a:xfrm>
                <a:off x="6460754" y="5567242"/>
                <a:ext cx="33542" cy="20292"/>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26" name="Freeform 115"/>
              <p:cNvSpPr>
                <a:spLocks/>
              </p:cNvSpPr>
              <p:nvPr/>
            </p:nvSpPr>
            <p:spPr bwMode="auto">
              <a:xfrm>
                <a:off x="5616648" y="4658168"/>
                <a:ext cx="486339" cy="62363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27" name="Freeform 117"/>
              <p:cNvSpPr>
                <a:spLocks/>
              </p:cNvSpPr>
              <p:nvPr/>
            </p:nvSpPr>
            <p:spPr bwMode="auto">
              <a:xfrm>
                <a:off x="5750809" y="5122173"/>
                <a:ext cx="213822" cy="223210"/>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28" name="Freeform 118"/>
              <p:cNvSpPr>
                <a:spLocks/>
              </p:cNvSpPr>
              <p:nvPr/>
            </p:nvSpPr>
            <p:spPr bwMode="auto">
              <a:xfrm>
                <a:off x="5750809" y="5122173"/>
                <a:ext cx="213822" cy="223210"/>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29" name="Freeform 119"/>
              <p:cNvSpPr>
                <a:spLocks/>
              </p:cNvSpPr>
              <p:nvPr/>
            </p:nvSpPr>
            <p:spPr bwMode="auto">
              <a:xfrm>
                <a:off x="5822083" y="5264217"/>
                <a:ext cx="289289" cy="252972"/>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30" name="Freeform 121"/>
              <p:cNvSpPr>
                <a:spLocks/>
              </p:cNvSpPr>
              <p:nvPr/>
            </p:nvSpPr>
            <p:spPr bwMode="auto">
              <a:xfrm>
                <a:off x="5668355" y="5222281"/>
                <a:ext cx="225003" cy="46130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31" name="Freeform 122"/>
              <p:cNvSpPr>
                <a:spLocks/>
              </p:cNvSpPr>
              <p:nvPr/>
            </p:nvSpPr>
            <p:spPr bwMode="auto">
              <a:xfrm>
                <a:off x="5668355" y="5222281"/>
                <a:ext cx="225003" cy="46130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32" name="Freeform 123"/>
              <p:cNvSpPr>
                <a:spLocks/>
              </p:cNvSpPr>
              <p:nvPr/>
            </p:nvSpPr>
            <p:spPr bwMode="auto">
              <a:xfrm>
                <a:off x="5567733" y="5078885"/>
                <a:ext cx="234785" cy="266500"/>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33" name="Freeform 125"/>
              <p:cNvSpPr>
                <a:spLocks/>
              </p:cNvSpPr>
              <p:nvPr/>
            </p:nvSpPr>
            <p:spPr bwMode="auto">
              <a:xfrm>
                <a:off x="5257483" y="4808326"/>
                <a:ext cx="440221" cy="424775"/>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34" name="Freeform 127"/>
              <p:cNvSpPr>
                <a:spLocks noEditPoints="1"/>
              </p:cNvSpPr>
              <p:nvPr/>
            </p:nvSpPr>
            <p:spPr bwMode="auto">
              <a:xfrm>
                <a:off x="5004530" y="4587823"/>
                <a:ext cx="672210" cy="672337"/>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35" name="Freeform 128"/>
              <p:cNvSpPr>
                <a:spLocks/>
              </p:cNvSpPr>
              <p:nvPr/>
            </p:nvSpPr>
            <p:spPr bwMode="auto">
              <a:xfrm>
                <a:off x="5096766" y="4842147"/>
                <a:ext cx="19566" cy="44643"/>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36" name="Freeform 129"/>
              <p:cNvSpPr>
                <a:spLocks/>
              </p:cNvSpPr>
              <p:nvPr/>
            </p:nvSpPr>
            <p:spPr bwMode="auto">
              <a:xfrm>
                <a:off x="5116332" y="4813738"/>
                <a:ext cx="27951" cy="31114"/>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37" name="Freeform 130"/>
              <p:cNvSpPr>
                <a:spLocks/>
              </p:cNvSpPr>
              <p:nvPr/>
            </p:nvSpPr>
            <p:spPr bwMode="auto">
              <a:xfrm>
                <a:off x="5147078" y="4905728"/>
                <a:ext cx="40529" cy="48700"/>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38" name="Freeform 131"/>
              <p:cNvSpPr>
                <a:spLocks/>
              </p:cNvSpPr>
              <p:nvPr/>
            </p:nvSpPr>
            <p:spPr bwMode="auto">
              <a:xfrm>
                <a:off x="5084190" y="4886789"/>
                <a:ext cx="26555" cy="39231"/>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39" name="Freeform 132"/>
              <p:cNvSpPr>
                <a:spLocks/>
              </p:cNvSpPr>
              <p:nvPr/>
            </p:nvSpPr>
            <p:spPr bwMode="auto">
              <a:xfrm>
                <a:off x="5149874" y="4982838"/>
                <a:ext cx="26555" cy="4193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40" name="Freeform 133"/>
              <p:cNvSpPr>
                <a:spLocks/>
              </p:cNvSpPr>
              <p:nvPr/>
            </p:nvSpPr>
            <p:spPr bwMode="auto">
              <a:xfrm>
                <a:off x="5177824" y="4990953"/>
                <a:ext cx="33542" cy="32467"/>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41" name="Freeform 134"/>
              <p:cNvSpPr>
                <a:spLocks/>
              </p:cNvSpPr>
              <p:nvPr/>
            </p:nvSpPr>
            <p:spPr bwMode="auto">
              <a:xfrm>
                <a:off x="5237917" y="5059947"/>
                <a:ext cx="15374" cy="12176"/>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42" name="Freeform 135"/>
              <p:cNvSpPr>
                <a:spLocks/>
              </p:cNvSpPr>
              <p:nvPr/>
            </p:nvSpPr>
            <p:spPr bwMode="auto">
              <a:xfrm>
                <a:off x="5335743" y="5111351"/>
                <a:ext cx="43323" cy="20292"/>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43" name="Freeform 136"/>
              <p:cNvSpPr>
                <a:spLocks/>
              </p:cNvSpPr>
              <p:nvPr/>
            </p:nvSpPr>
            <p:spPr bwMode="auto">
              <a:xfrm>
                <a:off x="5328756" y="5137056"/>
                <a:ext cx="75467" cy="20292"/>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44" name="Freeform 137"/>
              <p:cNvSpPr>
                <a:spLocks/>
              </p:cNvSpPr>
              <p:nvPr/>
            </p:nvSpPr>
            <p:spPr bwMode="auto">
              <a:xfrm>
                <a:off x="5359503" y="5172228"/>
                <a:ext cx="50312" cy="17588"/>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45" name="Freeform 138"/>
              <p:cNvSpPr>
                <a:spLocks/>
              </p:cNvSpPr>
              <p:nvPr/>
            </p:nvSpPr>
            <p:spPr bwMode="auto">
              <a:xfrm>
                <a:off x="5430775" y="5206048"/>
                <a:ext cx="51708" cy="18940"/>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46" name="Freeform 139"/>
              <p:cNvSpPr>
                <a:spLocks/>
              </p:cNvSpPr>
              <p:nvPr/>
            </p:nvSpPr>
            <p:spPr bwMode="auto">
              <a:xfrm>
                <a:off x="5411210" y="5161406"/>
                <a:ext cx="68478" cy="36526"/>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47" name="Freeform 140"/>
              <p:cNvSpPr>
                <a:spLocks/>
              </p:cNvSpPr>
              <p:nvPr/>
            </p:nvSpPr>
            <p:spPr bwMode="auto">
              <a:xfrm>
                <a:off x="5478292" y="5180344"/>
                <a:ext cx="95032" cy="79814"/>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48" name="Freeform 142"/>
              <p:cNvSpPr>
                <a:spLocks/>
              </p:cNvSpPr>
              <p:nvPr/>
            </p:nvSpPr>
            <p:spPr bwMode="auto">
              <a:xfrm>
                <a:off x="4950026" y="3880315"/>
                <a:ext cx="684788" cy="384192"/>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49" name="Freeform 548"/>
              <p:cNvSpPr>
                <a:spLocks/>
              </p:cNvSpPr>
              <p:nvPr/>
            </p:nvSpPr>
            <p:spPr bwMode="auto">
              <a:xfrm>
                <a:off x="5337143" y="4272623"/>
                <a:ext cx="732305" cy="457243"/>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50" name="Freeform 549"/>
              <p:cNvSpPr>
                <a:spLocks/>
              </p:cNvSpPr>
              <p:nvPr/>
            </p:nvSpPr>
            <p:spPr bwMode="auto">
              <a:xfrm>
                <a:off x="5337143" y="4272623"/>
                <a:ext cx="732305" cy="457243"/>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51" name="Freeform 550"/>
              <p:cNvSpPr>
                <a:spLocks/>
              </p:cNvSpPr>
              <p:nvPr/>
            </p:nvSpPr>
            <p:spPr bwMode="auto">
              <a:xfrm>
                <a:off x="5015710" y="4551297"/>
                <a:ext cx="329816" cy="228622"/>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52" name="Freeform 551"/>
              <p:cNvSpPr>
                <a:spLocks/>
              </p:cNvSpPr>
              <p:nvPr/>
            </p:nvSpPr>
            <p:spPr bwMode="auto">
              <a:xfrm>
                <a:off x="5015710" y="4551297"/>
                <a:ext cx="329816" cy="228622"/>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53" name="Freeform 552"/>
              <p:cNvSpPr>
                <a:spLocks/>
              </p:cNvSpPr>
              <p:nvPr/>
            </p:nvSpPr>
            <p:spPr bwMode="auto">
              <a:xfrm>
                <a:off x="5405620" y="4118405"/>
                <a:ext cx="617707" cy="301673"/>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54" name="Freeform 553"/>
              <p:cNvSpPr>
                <a:spLocks/>
              </p:cNvSpPr>
              <p:nvPr/>
            </p:nvSpPr>
            <p:spPr bwMode="auto">
              <a:xfrm>
                <a:off x="5405620" y="4118405"/>
                <a:ext cx="617707" cy="301673"/>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55" name="Freeform 554"/>
              <p:cNvSpPr>
                <a:spLocks/>
              </p:cNvSpPr>
              <p:nvPr/>
            </p:nvSpPr>
            <p:spPr bwMode="auto">
              <a:xfrm>
                <a:off x="4604838" y="4194162"/>
                <a:ext cx="831529" cy="420718"/>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56" name="Freeform 555"/>
              <p:cNvSpPr>
                <a:spLocks/>
              </p:cNvSpPr>
              <p:nvPr/>
            </p:nvSpPr>
            <p:spPr bwMode="auto">
              <a:xfrm>
                <a:off x="4604838" y="4194162"/>
                <a:ext cx="831529" cy="420718"/>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57" name="Freeform 556"/>
              <p:cNvSpPr>
                <a:spLocks/>
              </p:cNvSpPr>
              <p:nvPr/>
            </p:nvSpPr>
            <p:spPr bwMode="auto">
              <a:xfrm>
                <a:off x="4595055" y="4418724"/>
                <a:ext cx="26555" cy="4599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58" name="Freeform 557"/>
              <p:cNvSpPr>
                <a:spLocks/>
              </p:cNvSpPr>
              <p:nvPr/>
            </p:nvSpPr>
            <p:spPr bwMode="auto">
              <a:xfrm>
                <a:off x="4595055" y="4418724"/>
                <a:ext cx="26555" cy="4599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59" name="Freeform 158"/>
              <p:cNvSpPr>
                <a:spLocks/>
              </p:cNvSpPr>
              <p:nvPr/>
            </p:nvSpPr>
            <p:spPr bwMode="auto">
              <a:xfrm>
                <a:off x="4258251" y="3907369"/>
                <a:ext cx="74069" cy="110928"/>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60" name="Freeform 159"/>
              <p:cNvSpPr>
                <a:spLocks/>
              </p:cNvSpPr>
              <p:nvPr/>
            </p:nvSpPr>
            <p:spPr bwMode="auto">
              <a:xfrm>
                <a:off x="4258251" y="3907369"/>
                <a:ext cx="74069" cy="110928"/>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61" name="Freeform 160"/>
              <p:cNvSpPr>
                <a:spLocks/>
              </p:cNvSpPr>
              <p:nvPr/>
            </p:nvSpPr>
            <p:spPr bwMode="auto">
              <a:xfrm>
                <a:off x="3980142" y="3676044"/>
                <a:ext cx="350780" cy="328728"/>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62" name="Freeform 161"/>
              <p:cNvSpPr>
                <a:spLocks/>
              </p:cNvSpPr>
              <p:nvPr/>
            </p:nvSpPr>
            <p:spPr bwMode="auto">
              <a:xfrm>
                <a:off x="3980142" y="3676044"/>
                <a:ext cx="350780" cy="328728"/>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63" name="Freeform 183"/>
              <p:cNvSpPr>
                <a:spLocks noEditPoints="1"/>
              </p:cNvSpPr>
              <p:nvPr/>
            </p:nvSpPr>
            <p:spPr bwMode="auto">
              <a:xfrm>
                <a:off x="4230302" y="4470129"/>
                <a:ext cx="1336037" cy="1673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64" name="Freeform 184"/>
              <p:cNvSpPr>
                <a:spLocks/>
              </p:cNvSpPr>
              <p:nvPr/>
            </p:nvSpPr>
            <p:spPr bwMode="auto">
              <a:xfrm>
                <a:off x="4713845" y="6074537"/>
                <a:ext cx="18168" cy="17588"/>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65" name="Freeform 188"/>
              <p:cNvSpPr>
                <a:spLocks/>
              </p:cNvSpPr>
              <p:nvPr/>
            </p:nvSpPr>
            <p:spPr bwMode="auto">
              <a:xfrm>
                <a:off x="4848007" y="4973367"/>
                <a:ext cx="29349" cy="28409"/>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66" name="Freeform 201"/>
              <p:cNvSpPr>
                <a:spLocks/>
              </p:cNvSpPr>
              <p:nvPr/>
            </p:nvSpPr>
            <p:spPr bwMode="auto">
              <a:xfrm>
                <a:off x="3165384" y="2771027"/>
                <a:ext cx="222207" cy="239444"/>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grpSp>
            <p:nvGrpSpPr>
              <p:cNvPr id="567" name="Group 566"/>
              <p:cNvGrpSpPr/>
              <p:nvPr/>
            </p:nvGrpSpPr>
            <p:grpSpPr>
              <a:xfrm>
                <a:off x="3362436" y="2344899"/>
                <a:ext cx="504507" cy="715625"/>
                <a:chOff x="3534931" y="1977469"/>
                <a:chExt cx="466948" cy="662349"/>
              </a:xfrm>
            </p:grpSpPr>
            <p:sp>
              <p:nvSpPr>
                <p:cNvPr id="591" name="Freeform 197"/>
                <p:cNvSpPr>
                  <a:spLocks/>
                </p:cNvSpPr>
                <p:nvPr/>
              </p:nvSpPr>
              <p:spPr bwMode="auto">
                <a:xfrm>
                  <a:off x="3957901" y="1977469"/>
                  <a:ext cx="43978" cy="42570"/>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92" name="Freeform 199"/>
                <p:cNvSpPr>
                  <a:spLocks/>
                </p:cNvSpPr>
                <p:nvPr/>
              </p:nvSpPr>
              <p:spPr bwMode="auto">
                <a:xfrm>
                  <a:off x="3943672" y="2008770"/>
                  <a:ext cx="19403" cy="16278"/>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93" name="Freeform 202"/>
                <p:cNvSpPr>
                  <a:spLocks/>
                </p:cNvSpPr>
                <p:nvPr/>
              </p:nvSpPr>
              <p:spPr bwMode="auto">
                <a:xfrm>
                  <a:off x="3599606" y="2598499"/>
                  <a:ext cx="50447" cy="4131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94" name="Freeform 203"/>
                <p:cNvSpPr>
                  <a:spLocks/>
                </p:cNvSpPr>
                <p:nvPr/>
              </p:nvSpPr>
              <p:spPr bwMode="auto">
                <a:xfrm>
                  <a:off x="3607366" y="1987485"/>
                  <a:ext cx="109946" cy="85141"/>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95" name="Freeform 204"/>
                <p:cNvSpPr>
                  <a:spLocks/>
                </p:cNvSpPr>
                <p:nvPr/>
              </p:nvSpPr>
              <p:spPr bwMode="auto">
                <a:xfrm>
                  <a:off x="3567269" y="2068869"/>
                  <a:ext cx="29750" cy="21286"/>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96" name="Freeform 206"/>
                <p:cNvSpPr>
                  <a:spLocks/>
                </p:cNvSpPr>
                <p:nvPr/>
              </p:nvSpPr>
              <p:spPr bwMode="auto">
                <a:xfrm>
                  <a:off x="3560801" y="2096415"/>
                  <a:ext cx="21989" cy="15025"/>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97" name="Freeform 207"/>
                <p:cNvSpPr>
                  <a:spLocks/>
                </p:cNvSpPr>
                <p:nvPr/>
              </p:nvSpPr>
              <p:spPr bwMode="auto">
                <a:xfrm>
                  <a:off x="3550453" y="2117701"/>
                  <a:ext cx="14229" cy="30050"/>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98" name="Freeform 208"/>
                <p:cNvSpPr>
                  <a:spLocks/>
                </p:cNvSpPr>
                <p:nvPr/>
              </p:nvSpPr>
              <p:spPr bwMode="auto">
                <a:xfrm>
                  <a:off x="3616421" y="2093911"/>
                  <a:ext cx="65968" cy="101418"/>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99" name="Freeform 209"/>
                <p:cNvSpPr>
                  <a:spLocks/>
                </p:cNvSpPr>
                <p:nvPr/>
              </p:nvSpPr>
              <p:spPr bwMode="auto">
                <a:xfrm>
                  <a:off x="3582790" y="2235396"/>
                  <a:ext cx="56913" cy="60100"/>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600" name="Freeform 210"/>
                <p:cNvSpPr>
                  <a:spLocks/>
                </p:cNvSpPr>
                <p:nvPr/>
              </p:nvSpPr>
              <p:spPr bwMode="auto">
                <a:xfrm>
                  <a:off x="3534931" y="2338066"/>
                  <a:ext cx="41391" cy="4131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601" name="Freeform 211"/>
                <p:cNvSpPr>
                  <a:spLocks/>
                </p:cNvSpPr>
                <p:nvPr/>
              </p:nvSpPr>
              <p:spPr bwMode="auto">
                <a:xfrm>
                  <a:off x="3585378" y="2325546"/>
                  <a:ext cx="31044" cy="36310"/>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602" name="Freeform 212"/>
                <p:cNvSpPr>
                  <a:spLocks/>
                </p:cNvSpPr>
                <p:nvPr/>
              </p:nvSpPr>
              <p:spPr bwMode="auto">
                <a:xfrm>
                  <a:off x="3577617" y="2340571"/>
                  <a:ext cx="62087" cy="92654"/>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603" name="Freeform 213"/>
                <p:cNvSpPr>
                  <a:spLocks/>
                </p:cNvSpPr>
                <p:nvPr/>
              </p:nvSpPr>
              <p:spPr bwMode="auto">
                <a:xfrm>
                  <a:off x="3628062" y="2395662"/>
                  <a:ext cx="11642" cy="3255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604" name="Freeform 214"/>
                <p:cNvSpPr>
                  <a:spLocks/>
                </p:cNvSpPr>
                <p:nvPr/>
              </p:nvSpPr>
              <p:spPr bwMode="auto">
                <a:xfrm>
                  <a:off x="3647465" y="2338066"/>
                  <a:ext cx="32338" cy="37562"/>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grpSp>
          <p:sp>
            <p:nvSpPr>
              <p:cNvPr id="568" name="Freeform 217"/>
              <p:cNvSpPr>
                <a:spLocks/>
              </p:cNvSpPr>
              <p:nvPr/>
            </p:nvSpPr>
            <p:spPr bwMode="auto">
              <a:xfrm>
                <a:off x="3387591" y="3796440"/>
                <a:ext cx="16770" cy="18940"/>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69" name="Freeform 224"/>
              <p:cNvSpPr>
                <a:spLocks/>
              </p:cNvSpPr>
              <p:nvPr/>
            </p:nvSpPr>
            <p:spPr bwMode="auto">
              <a:xfrm>
                <a:off x="2782463" y="2777791"/>
                <a:ext cx="515688" cy="510002"/>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70" name="Freeform 225"/>
              <p:cNvSpPr>
                <a:spLocks/>
              </p:cNvSpPr>
              <p:nvPr/>
            </p:nvSpPr>
            <p:spPr bwMode="auto">
              <a:xfrm>
                <a:off x="2782463" y="2777791"/>
                <a:ext cx="515688" cy="510002"/>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71" name="Freeform 229"/>
              <p:cNvSpPr>
                <a:spLocks/>
              </p:cNvSpPr>
              <p:nvPr/>
            </p:nvSpPr>
            <p:spPr bwMode="auto">
              <a:xfrm>
                <a:off x="3361038" y="4351085"/>
                <a:ext cx="16770" cy="40583"/>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72" name="Freeform 230"/>
              <p:cNvSpPr>
                <a:spLocks/>
              </p:cNvSpPr>
              <p:nvPr/>
            </p:nvSpPr>
            <p:spPr bwMode="auto">
              <a:xfrm>
                <a:off x="3356846" y="4317266"/>
                <a:ext cx="30746" cy="17588"/>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grpSp>
            <p:nvGrpSpPr>
              <p:cNvPr id="573" name="Group 572"/>
              <p:cNvGrpSpPr/>
              <p:nvPr/>
            </p:nvGrpSpPr>
            <p:grpSpPr>
              <a:xfrm>
                <a:off x="2276558" y="1065159"/>
                <a:ext cx="3730000" cy="4895744"/>
                <a:chOff x="2529894" y="793003"/>
                <a:chExt cx="3452310" cy="4531267"/>
              </a:xfrm>
            </p:grpSpPr>
            <p:sp>
              <p:nvSpPr>
                <p:cNvPr id="583" name="Freeform 582"/>
                <p:cNvSpPr>
                  <a:spLocks/>
                </p:cNvSpPr>
                <p:nvPr/>
              </p:nvSpPr>
              <p:spPr bwMode="auto">
                <a:xfrm>
                  <a:off x="4644008" y="2497460"/>
                  <a:ext cx="278099" cy="430715"/>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84" name="Freeform 583"/>
                <p:cNvSpPr>
                  <a:spLocks/>
                </p:cNvSpPr>
                <p:nvPr/>
              </p:nvSpPr>
              <p:spPr bwMode="auto">
                <a:xfrm>
                  <a:off x="5054775" y="793003"/>
                  <a:ext cx="927429" cy="197828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85" name="Freeform 71"/>
                <p:cNvSpPr>
                  <a:spLocks noEditPoints="1"/>
                </p:cNvSpPr>
                <p:nvPr/>
              </p:nvSpPr>
              <p:spPr bwMode="auto">
                <a:xfrm>
                  <a:off x="4409326" y="2777545"/>
                  <a:ext cx="873102" cy="1128122"/>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86" name="Freeform 154"/>
                <p:cNvSpPr>
                  <a:spLocks/>
                </p:cNvSpPr>
                <p:nvPr/>
              </p:nvSpPr>
              <p:spPr bwMode="auto">
                <a:xfrm>
                  <a:off x="4278685" y="3802997"/>
                  <a:ext cx="483763" cy="286726"/>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87" name="Freeform 156"/>
                <p:cNvSpPr>
                  <a:spLocks/>
                </p:cNvSpPr>
                <p:nvPr/>
              </p:nvSpPr>
              <p:spPr bwMode="auto">
                <a:xfrm>
                  <a:off x="4184260" y="2974122"/>
                  <a:ext cx="407448" cy="360598"/>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88" name="Freeform 189"/>
                <p:cNvSpPr>
                  <a:spLocks/>
                </p:cNvSpPr>
                <p:nvPr/>
              </p:nvSpPr>
              <p:spPr bwMode="auto">
                <a:xfrm>
                  <a:off x="4338186" y="3944481"/>
                  <a:ext cx="1236571" cy="1379789"/>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89" name="Freeform 226"/>
                <p:cNvSpPr>
                  <a:spLocks noEditPoints="1"/>
                </p:cNvSpPr>
                <p:nvPr/>
              </p:nvSpPr>
              <p:spPr bwMode="auto">
                <a:xfrm>
                  <a:off x="3268474" y="3228294"/>
                  <a:ext cx="1324527" cy="1522526"/>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90" name="Freeform 234"/>
                <p:cNvSpPr>
                  <a:spLocks noEditPoints="1"/>
                </p:cNvSpPr>
                <p:nvPr/>
              </p:nvSpPr>
              <p:spPr bwMode="auto">
                <a:xfrm>
                  <a:off x="2529894" y="3938221"/>
                  <a:ext cx="1439648" cy="1190725"/>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grpSp>
          <p:sp>
            <p:nvSpPr>
              <p:cNvPr id="574" name="Freeform 235"/>
              <p:cNvSpPr>
                <a:spLocks/>
              </p:cNvSpPr>
              <p:nvPr/>
            </p:nvSpPr>
            <p:spPr bwMode="auto">
              <a:xfrm>
                <a:off x="3429517" y="5569948"/>
                <a:ext cx="23757" cy="18940"/>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75" name="Freeform 236"/>
              <p:cNvSpPr>
                <a:spLocks/>
              </p:cNvSpPr>
              <p:nvPr/>
            </p:nvSpPr>
            <p:spPr bwMode="auto">
              <a:xfrm>
                <a:off x="3404362" y="5495544"/>
                <a:ext cx="64286" cy="51406"/>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76" name="Freeform 237"/>
              <p:cNvSpPr>
                <a:spLocks/>
              </p:cNvSpPr>
              <p:nvPr/>
            </p:nvSpPr>
            <p:spPr bwMode="auto">
              <a:xfrm>
                <a:off x="3567873" y="5426553"/>
                <a:ext cx="139753" cy="93343"/>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77" name="Freeform 238"/>
              <p:cNvSpPr>
                <a:spLocks/>
              </p:cNvSpPr>
              <p:nvPr/>
            </p:nvSpPr>
            <p:spPr bwMode="auto">
              <a:xfrm>
                <a:off x="3757936" y="5418435"/>
                <a:ext cx="74069" cy="56818"/>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578" name="Freeform 240"/>
              <p:cNvSpPr>
                <a:spLocks/>
              </p:cNvSpPr>
              <p:nvPr/>
            </p:nvSpPr>
            <p:spPr bwMode="auto">
              <a:xfrm>
                <a:off x="2071121" y="4691989"/>
                <a:ext cx="540844" cy="777855"/>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79" name="Freeform 241"/>
              <p:cNvSpPr>
                <a:spLocks/>
              </p:cNvSpPr>
              <p:nvPr/>
            </p:nvSpPr>
            <p:spPr bwMode="auto">
              <a:xfrm>
                <a:off x="2071121" y="4691989"/>
                <a:ext cx="540844" cy="777855"/>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80" name="Freeform 242"/>
              <p:cNvSpPr>
                <a:spLocks/>
              </p:cNvSpPr>
              <p:nvPr/>
            </p:nvSpPr>
            <p:spPr bwMode="auto">
              <a:xfrm>
                <a:off x="3544114" y="4953075"/>
                <a:ext cx="51708" cy="43290"/>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81" name="Freeform 243"/>
              <p:cNvSpPr>
                <a:spLocks/>
              </p:cNvSpPr>
              <p:nvPr/>
            </p:nvSpPr>
            <p:spPr bwMode="auto">
              <a:xfrm>
                <a:off x="3544114" y="4953075"/>
                <a:ext cx="51708" cy="43290"/>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582" name="Freeform 581"/>
              <p:cNvSpPr>
                <a:spLocks noChangeAspect="1"/>
              </p:cNvSpPr>
              <p:nvPr/>
            </p:nvSpPr>
            <p:spPr>
              <a:xfrm>
                <a:off x="2907412" y="1338693"/>
                <a:ext cx="660461" cy="469594"/>
              </a:xfrm>
              <a:custGeom>
                <a:avLst/>
                <a:gdLst>
                  <a:gd name="connsiteX0" fmla="*/ 449385 w 2555631"/>
                  <a:gd name="connsiteY0" fmla="*/ 1582616 h 1817077"/>
                  <a:gd name="connsiteX1" fmla="*/ 449385 w 2555631"/>
                  <a:gd name="connsiteY1" fmla="*/ 1582616 h 1817077"/>
                  <a:gd name="connsiteX2" fmla="*/ 613508 w 2555631"/>
                  <a:gd name="connsiteY2" fmla="*/ 1574800 h 1817077"/>
                  <a:gd name="connsiteX3" fmla="*/ 629138 w 2555631"/>
                  <a:gd name="connsiteY3" fmla="*/ 1570893 h 1817077"/>
                  <a:gd name="connsiteX4" fmla="*/ 633046 w 2555631"/>
                  <a:gd name="connsiteY4" fmla="*/ 1555262 h 1817077"/>
                  <a:gd name="connsiteX5" fmla="*/ 719015 w 2555631"/>
                  <a:gd name="connsiteY5" fmla="*/ 1555262 h 1817077"/>
                  <a:gd name="connsiteX6" fmla="*/ 765908 w 2555631"/>
                  <a:gd name="connsiteY6" fmla="*/ 1543539 h 1817077"/>
                  <a:gd name="connsiteX7" fmla="*/ 769815 w 2555631"/>
                  <a:gd name="connsiteY7" fmla="*/ 1531816 h 1817077"/>
                  <a:gd name="connsiteX8" fmla="*/ 789354 w 2555631"/>
                  <a:gd name="connsiteY8" fmla="*/ 1547446 h 1817077"/>
                  <a:gd name="connsiteX9" fmla="*/ 793262 w 2555631"/>
                  <a:gd name="connsiteY9" fmla="*/ 1559170 h 1817077"/>
                  <a:gd name="connsiteX10" fmla="*/ 828431 w 2555631"/>
                  <a:gd name="connsiteY10" fmla="*/ 1578708 h 1817077"/>
                  <a:gd name="connsiteX11" fmla="*/ 847969 w 2555631"/>
                  <a:gd name="connsiteY11" fmla="*/ 1594339 h 1817077"/>
                  <a:gd name="connsiteX12" fmla="*/ 875323 w 2555631"/>
                  <a:gd name="connsiteY12" fmla="*/ 1609970 h 1817077"/>
                  <a:gd name="connsiteX13" fmla="*/ 887046 w 2555631"/>
                  <a:gd name="connsiteY13" fmla="*/ 1621693 h 1817077"/>
                  <a:gd name="connsiteX14" fmla="*/ 910492 w 2555631"/>
                  <a:gd name="connsiteY14" fmla="*/ 1629508 h 1817077"/>
                  <a:gd name="connsiteX15" fmla="*/ 926123 w 2555631"/>
                  <a:gd name="connsiteY15" fmla="*/ 1649046 h 1817077"/>
                  <a:gd name="connsiteX16" fmla="*/ 941754 w 2555631"/>
                  <a:gd name="connsiteY16" fmla="*/ 1664677 h 1817077"/>
                  <a:gd name="connsiteX17" fmla="*/ 949569 w 2555631"/>
                  <a:gd name="connsiteY17" fmla="*/ 1672493 h 1817077"/>
                  <a:gd name="connsiteX18" fmla="*/ 957385 w 2555631"/>
                  <a:gd name="connsiteY18" fmla="*/ 1680308 h 1817077"/>
                  <a:gd name="connsiteX19" fmla="*/ 976923 w 2555631"/>
                  <a:gd name="connsiteY19" fmla="*/ 1699846 h 1817077"/>
                  <a:gd name="connsiteX20" fmla="*/ 988646 w 2555631"/>
                  <a:gd name="connsiteY20" fmla="*/ 1723293 h 1817077"/>
                  <a:gd name="connsiteX21" fmla="*/ 1012092 w 2555631"/>
                  <a:gd name="connsiteY21" fmla="*/ 1731108 h 1817077"/>
                  <a:gd name="connsiteX22" fmla="*/ 1137138 w 2555631"/>
                  <a:gd name="connsiteY22" fmla="*/ 1738923 h 1817077"/>
                  <a:gd name="connsiteX23" fmla="*/ 1176215 w 2555631"/>
                  <a:gd name="connsiteY23" fmla="*/ 1754554 h 1817077"/>
                  <a:gd name="connsiteX24" fmla="*/ 1180123 w 2555631"/>
                  <a:gd name="connsiteY24" fmla="*/ 1770185 h 1817077"/>
                  <a:gd name="connsiteX25" fmla="*/ 1191846 w 2555631"/>
                  <a:gd name="connsiteY25" fmla="*/ 1778000 h 1817077"/>
                  <a:gd name="connsiteX26" fmla="*/ 1199662 w 2555631"/>
                  <a:gd name="connsiteY26" fmla="*/ 1785816 h 1817077"/>
                  <a:gd name="connsiteX27" fmla="*/ 1215292 w 2555631"/>
                  <a:gd name="connsiteY27" fmla="*/ 1789723 h 1817077"/>
                  <a:gd name="connsiteX28" fmla="*/ 1227015 w 2555631"/>
                  <a:gd name="connsiteY28" fmla="*/ 1793631 h 1817077"/>
                  <a:gd name="connsiteX29" fmla="*/ 1250462 w 2555631"/>
                  <a:gd name="connsiteY29" fmla="*/ 1805354 h 1817077"/>
                  <a:gd name="connsiteX30" fmla="*/ 1266092 w 2555631"/>
                  <a:gd name="connsiteY30" fmla="*/ 1809262 h 1817077"/>
                  <a:gd name="connsiteX31" fmla="*/ 1281723 w 2555631"/>
                  <a:gd name="connsiteY31" fmla="*/ 1817077 h 1817077"/>
                  <a:gd name="connsiteX32" fmla="*/ 1426308 w 2555631"/>
                  <a:gd name="connsiteY32" fmla="*/ 1805354 h 1817077"/>
                  <a:gd name="connsiteX33" fmla="*/ 1516185 w 2555631"/>
                  <a:gd name="connsiteY33" fmla="*/ 1762370 h 1817077"/>
                  <a:gd name="connsiteX34" fmla="*/ 1551354 w 2555631"/>
                  <a:gd name="connsiteY34" fmla="*/ 1711570 h 1817077"/>
                  <a:gd name="connsiteX35" fmla="*/ 1598246 w 2555631"/>
                  <a:gd name="connsiteY35" fmla="*/ 1637323 h 1817077"/>
                  <a:gd name="connsiteX36" fmla="*/ 1672492 w 2555631"/>
                  <a:gd name="connsiteY36" fmla="*/ 1602154 h 1817077"/>
                  <a:gd name="connsiteX37" fmla="*/ 1731108 w 2555631"/>
                  <a:gd name="connsiteY37" fmla="*/ 1598246 h 1817077"/>
                  <a:gd name="connsiteX38" fmla="*/ 1727200 w 2555631"/>
                  <a:gd name="connsiteY38" fmla="*/ 1551354 h 1817077"/>
                  <a:gd name="connsiteX39" fmla="*/ 1774092 w 2555631"/>
                  <a:gd name="connsiteY39" fmla="*/ 1563077 h 1817077"/>
                  <a:gd name="connsiteX40" fmla="*/ 1820985 w 2555631"/>
                  <a:gd name="connsiteY40" fmla="*/ 1574800 h 1817077"/>
                  <a:gd name="connsiteX41" fmla="*/ 1985108 w 2555631"/>
                  <a:gd name="connsiteY41" fmla="*/ 1395046 h 1817077"/>
                  <a:gd name="connsiteX42" fmla="*/ 2098431 w 2555631"/>
                  <a:gd name="connsiteY42" fmla="*/ 1359877 h 1817077"/>
                  <a:gd name="connsiteX43" fmla="*/ 2129692 w 2555631"/>
                  <a:gd name="connsiteY43" fmla="*/ 1312985 h 1817077"/>
                  <a:gd name="connsiteX44" fmla="*/ 2207846 w 2555631"/>
                  <a:gd name="connsiteY44" fmla="*/ 1359877 h 1817077"/>
                  <a:gd name="connsiteX45" fmla="*/ 2239108 w 2555631"/>
                  <a:gd name="connsiteY45" fmla="*/ 1305170 h 1817077"/>
                  <a:gd name="connsiteX46" fmla="*/ 2286000 w 2555631"/>
                  <a:gd name="connsiteY46" fmla="*/ 1254370 h 1817077"/>
                  <a:gd name="connsiteX47" fmla="*/ 2336800 w 2555631"/>
                  <a:gd name="connsiteY47" fmla="*/ 1238739 h 1817077"/>
                  <a:gd name="connsiteX48" fmla="*/ 2332892 w 2555631"/>
                  <a:gd name="connsiteY48" fmla="*/ 1184031 h 1817077"/>
                  <a:gd name="connsiteX49" fmla="*/ 2332892 w 2555631"/>
                  <a:gd name="connsiteY49" fmla="*/ 1184031 h 1817077"/>
                  <a:gd name="connsiteX50" fmla="*/ 2340708 w 2555631"/>
                  <a:gd name="connsiteY50" fmla="*/ 1113693 h 1817077"/>
                  <a:gd name="connsiteX51" fmla="*/ 2379785 w 2555631"/>
                  <a:gd name="connsiteY51" fmla="*/ 1109785 h 1817077"/>
                  <a:gd name="connsiteX52" fmla="*/ 2348523 w 2555631"/>
                  <a:gd name="connsiteY52" fmla="*/ 1062893 h 1817077"/>
                  <a:gd name="connsiteX53" fmla="*/ 2430585 w 2555631"/>
                  <a:gd name="connsiteY53" fmla="*/ 1090246 h 1817077"/>
                  <a:gd name="connsiteX54" fmla="*/ 2446215 w 2555631"/>
                  <a:gd name="connsiteY54" fmla="*/ 1039446 h 1817077"/>
                  <a:gd name="connsiteX55" fmla="*/ 2481385 w 2555631"/>
                  <a:gd name="connsiteY55" fmla="*/ 1016000 h 1817077"/>
                  <a:gd name="connsiteX56" fmla="*/ 2481385 w 2555631"/>
                  <a:gd name="connsiteY56" fmla="*/ 1016000 h 1817077"/>
                  <a:gd name="connsiteX57" fmla="*/ 2457938 w 2555631"/>
                  <a:gd name="connsiteY57" fmla="*/ 976923 h 1817077"/>
                  <a:gd name="connsiteX58" fmla="*/ 2504831 w 2555631"/>
                  <a:gd name="connsiteY58" fmla="*/ 961293 h 1817077"/>
                  <a:gd name="connsiteX59" fmla="*/ 2430585 w 2555631"/>
                  <a:gd name="connsiteY59" fmla="*/ 906585 h 1817077"/>
                  <a:gd name="connsiteX60" fmla="*/ 2454031 w 2555631"/>
                  <a:gd name="connsiteY60" fmla="*/ 871416 h 1817077"/>
                  <a:gd name="connsiteX61" fmla="*/ 2508738 w 2555631"/>
                  <a:gd name="connsiteY61" fmla="*/ 898770 h 1817077"/>
                  <a:gd name="connsiteX62" fmla="*/ 2555631 w 2555631"/>
                  <a:gd name="connsiteY62" fmla="*/ 890954 h 1817077"/>
                  <a:gd name="connsiteX63" fmla="*/ 2555631 w 2555631"/>
                  <a:gd name="connsiteY63" fmla="*/ 890954 h 1817077"/>
                  <a:gd name="connsiteX64" fmla="*/ 2520462 w 2555631"/>
                  <a:gd name="connsiteY64" fmla="*/ 836246 h 1817077"/>
                  <a:gd name="connsiteX65" fmla="*/ 2500923 w 2555631"/>
                  <a:gd name="connsiteY65" fmla="*/ 804985 h 1817077"/>
                  <a:gd name="connsiteX66" fmla="*/ 2540000 w 2555631"/>
                  <a:gd name="connsiteY66" fmla="*/ 777631 h 1817077"/>
                  <a:gd name="connsiteX67" fmla="*/ 2500923 w 2555631"/>
                  <a:gd name="connsiteY67" fmla="*/ 746370 h 1817077"/>
                  <a:gd name="connsiteX68" fmla="*/ 2457938 w 2555631"/>
                  <a:gd name="connsiteY68" fmla="*/ 750277 h 1817077"/>
                  <a:gd name="connsiteX69" fmla="*/ 2520462 w 2555631"/>
                  <a:gd name="connsiteY69" fmla="*/ 687754 h 1817077"/>
                  <a:gd name="connsiteX70" fmla="*/ 2540000 w 2555631"/>
                  <a:gd name="connsiteY70" fmla="*/ 629139 h 1817077"/>
                  <a:gd name="connsiteX71" fmla="*/ 2528277 w 2555631"/>
                  <a:gd name="connsiteY71" fmla="*/ 597877 h 1817077"/>
                  <a:gd name="connsiteX72" fmla="*/ 2481385 w 2555631"/>
                  <a:gd name="connsiteY72" fmla="*/ 597877 h 1817077"/>
                  <a:gd name="connsiteX73" fmla="*/ 2481385 w 2555631"/>
                  <a:gd name="connsiteY73" fmla="*/ 597877 h 1817077"/>
                  <a:gd name="connsiteX74" fmla="*/ 2446215 w 2555631"/>
                  <a:gd name="connsiteY74" fmla="*/ 562708 h 1817077"/>
                  <a:gd name="connsiteX75" fmla="*/ 2379785 w 2555631"/>
                  <a:gd name="connsiteY75" fmla="*/ 519723 h 1817077"/>
                  <a:gd name="connsiteX76" fmla="*/ 2364154 w 2555631"/>
                  <a:gd name="connsiteY76" fmla="*/ 488462 h 1817077"/>
                  <a:gd name="connsiteX77" fmla="*/ 2356338 w 2555631"/>
                  <a:gd name="connsiteY77" fmla="*/ 449385 h 1817077"/>
                  <a:gd name="connsiteX78" fmla="*/ 2278185 w 2555631"/>
                  <a:gd name="connsiteY78" fmla="*/ 484554 h 1817077"/>
                  <a:gd name="connsiteX79" fmla="*/ 2278185 w 2555631"/>
                  <a:gd name="connsiteY79" fmla="*/ 484554 h 1817077"/>
                  <a:gd name="connsiteX80" fmla="*/ 2258646 w 2555631"/>
                  <a:gd name="connsiteY80" fmla="*/ 422031 h 1817077"/>
                  <a:gd name="connsiteX81" fmla="*/ 2305538 w 2555631"/>
                  <a:gd name="connsiteY81" fmla="*/ 371231 h 1817077"/>
                  <a:gd name="connsiteX82" fmla="*/ 2297723 w 2555631"/>
                  <a:gd name="connsiteY82" fmla="*/ 324339 h 1817077"/>
                  <a:gd name="connsiteX83" fmla="*/ 2274277 w 2555631"/>
                  <a:gd name="connsiteY83" fmla="*/ 289170 h 1817077"/>
                  <a:gd name="connsiteX84" fmla="*/ 2219569 w 2555631"/>
                  <a:gd name="connsiteY84" fmla="*/ 304800 h 1817077"/>
                  <a:gd name="connsiteX85" fmla="*/ 2188308 w 2555631"/>
                  <a:gd name="connsiteY85" fmla="*/ 273539 h 1817077"/>
                  <a:gd name="connsiteX86" fmla="*/ 2188308 w 2555631"/>
                  <a:gd name="connsiteY86" fmla="*/ 273539 h 1817077"/>
                  <a:gd name="connsiteX87" fmla="*/ 2235200 w 2555631"/>
                  <a:gd name="connsiteY87" fmla="*/ 207108 h 1817077"/>
                  <a:gd name="connsiteX88" fmla="*/ 2231292 w 2555631"/>
                  <a:gd name="connsiteY88" fmla="*/ 156308 h 1817077"/>
                  <a:gd name="connsiteX89" fmla="*/ 2293815 w 2555631"/>
                  <a:gd name="connsiteY89" fmla="*/ 136770 h 1817077"/>
                  <a:gd name="connsiteX90" fmla="*/ 2250831 w 2555631"/>
                  <a:gd name="connsiteY90" fmla="*/ 89877 h 1817077"/>
                  <a:gd name="connsiteX91" fmla="*/ 2196123 w 2555631"/>
                  <a:gd name="connsiteY91" fmla="*/ 113323 h 1817077"/>
                  <a:gd name="connsiteX92" fmla="*/ 2176585 w 2555631"/>
                  <a:gd name="connsiteY92" fmla="*/ 160216 h 1817077"/>
                  <a:gd name="connsiteX93" fmla="*/ 2133600 w 2555631"/>
                  <a:gd name="connsiteY93" fmla="*/ 164123 h 1817077"/>
                  <a:gd name="connsiteX94" fmla="*/ 2133600 w 2555631"/>
                  <a:gd name="connsiteY94" fmla="*/ 222739 h 1817077"/>
                  <a:gd name="connsiteX95" fmla="*/ 2055446 w 2555631"/>
                  <a:gd name="connsiteY95" fmla="*/ 175846 h 1817077"/>
                  <a:gd name="connsiteX96" fmla="*/ 2063262 w 2555631"/>
                  <a:gd name="connsiteY96" fmla="*/ 113323 h 1817077"/>
                  <a:gd name="connsiteX97" fmla="*/ 2028092 w 2555631"/>
                  <a:gd name="connsiteY97" fmla="*/ 78154 h 1817077"/>
                  <a:gd name="connsiteX98" fmla="*/ 2028092 w 2555631"/>
                  <a:gd name="connsiteY98" fmla="*/ 78154 h 1817077"/>
                  <a:gd name="connsiteX99" fmla="*/ 2028092 w 2555631"/>
                  <a:gd name="connsiteY99" fmla="*/ 78154 h 1817077"/>
                  <a:gd name="connsiteX100" fmla="*/ 1985108 w 2555631"/>
                  <a:gd name="connsiteY100" fmla="*/ 74246 h 1817077"/>
                  <a:gd name="connsiteX101" fmla="*/ 1977292 w 2555631"/>
                  <a:gd name="connsiteY101" fmla="*/ 3908 h 1817077"/>
                  <a:gd name="connsiteX102" fmla="*/ 1934308 w 2555631"/>
                  <a:gd name="connsiteY102" fmla="*/ 0 h 1817077"/>
                  <a:gd name="connsiteX103" fmla="*/ 1906954 w 2555631"/>
                  <a:gd name="connsiteY103" fmla="*/ 39077 h 1817077"/>
                  <a:gd name="connsiteX104" fmla="*/ 1856154 w 2555631"/>
                  <a:gd name="connsiteY104" fmla="*/ 19539 h 1817077"/>
                  <a:gd name="connsiteX105" fmla="*/ 1824892 w 2555631"/>
                  <a:gd name="connsiteY105" fmla="*/ 54708 h 1817077"/>
                  <a:gd name="connsiteX106" fmla="*/ 1860062 w 2555631"/>
                  <a:gd name="connsiteY106" fmla="*/ 109416 h 1817077"/>
                  <a:gd name="connsiteX107" fmla="*/ 1871785 w 2555631"/>
                  <a:gd name="connsiteY107" fmla="*/ 160216 h 1817077"/>
                  <a:gd name="connsiteX108" fmla="*/ 1875692 w 2555631"/>
                  <a:gd name="connsiteY108" fmla="*/ 207108 h 1817077"/>
                  <a:gd name="connsiteX109" fmla="*/ 1762369 w 2555631"/>
                  <a:gd name="connsiteY109" fmla="*/ 265723 h 1817077"/>
                  <a:gd name="connsiteX110" fmla="*/ 1742831 w 2555631"/>
                  <a:gd name="connsiteY110" fmla="*/ 211016 h 1817077"/>
                  <a:gd name="connsiteX111" fmla="*/ 1707662 w 2555631"/>
                  <a:gd name="connsiteY111" fmla="*/ 214923 h 1817077"/>
                  <a:gd name="connsiteX112" fmla="*/ 1680308 w 2555631"/>
                  <a:gd name="connsiteY112" fmla="*/ 254000 h 1817077"/>
                  <a:gd name="connsiteX113" fmla="*/ 1664677 w 2555631"/>
                  <a:gd name="connsiteY113" fmla="*/ 320431 h 1817077"/>
                  <a:gd name="connsiteX114" fmla="*/ 1606062 w 2555631"/>
                  <a:gd name="connsiteY114" fmla="*/ 336062 h 1817077"/>
                  <a:gd name="connsiteX115" fmla="*/ 1582615 w 2555631"/>
                  <a:gd name="connsiteY115" fmla="*/ 289170 h 1817077"/>
                  <a:gd name="connsiteX116" fmla="*/ 1547446 w 2555631"/>
                  <a:gd name="connsiteY116" fmla="*/ 246185 h 1817077"/>
                  <a:gd name="connsiteX117" fmla="*/ 1500554 w 2555631"/>
                  <a:gd name="connsiteY117" fmla="*/ 238370 h 1817077"/>
                  <a:gd name="connsiteX118" fmla="*/ 1461477 w 2555631"/>
                  <a:gd name="connsiteY118" fmla="*/ 226646 h 1817077"/>
                  <a:gd name="connsiteX119" fmla="*/ 1434123 w 2555631"/>
                  <a:gd name="connsiteY119" fmla="*/ 257908 h 1817077"/>
                  <a:gd name="connsiteX120" fmla="*/ 1445846 w 2555631"/>
                  <a:gd name="connsiteY120" fmla="*/ 304800 h 1817077"/>
                  <a:gd name="connsiteX121" fmla="*/ 1457569 w 2555631"/>
                  <a:gd name="connsiteY121" fmla="*/ 351693 h 1817077"/>
                  <a:gd name="connsiteX122" fmla="*/ 1504462 w 2555631"/>
                  <a:gd name="connsiteY122" fmla="*/ 394677 h 1817077"/>
                  <a:gd name="connsiteX123" fmla="*/ 1508369 w 2555631"/>
                  <a:gd name="connsiteY123" fmla="*/ 445477 h 1817077"/>
                  <a:gd name="connsiteX124" fmla="*/ 1508369 w 2555631"/>
                  <a:gd name="connsiteY124" fmla="*/ 492370 h 1817077"/>
                  <a:gd name="connsiteX125" fmla="*/ 1508369 w 2555631"/>
                  <a:gd name="connsiteY125" fmla="*/ 492370 h 1817077"/>
                  <a:gd name="connsiteX126" fmla="*/ 1465385 w 2555631"/>
                  <a:gd name="connsiteY126" fmla="*/ 422031 h 1817077"/>
                  <a:gd name="connsiteX127" fmla="*/ 1441938 w 2555631"/>
                  <a:gd name="connsiteY127" fmla="*/ 371231 h 1817077"/>
                  <a:gd name="connsiteX128" fmla="*/ 1414585 w 2555631"/>
                  <a:gd name="connsiteY128" fmla="*/ 343877 h 1817077"/>
                  <a:gd name="connsiteX129" fmla="*/ 1395046 w 2555631"/>
                  <a:gd name="connsiteY129" fmla="*/ 281354 h 1817077"/>
                  <a:gd name="connsiteX130" fmla="*/ 1367692 w 2555631"/>
                  <a:gd name="connsiteY130" fmla="*/ 250093 h 1817077"/>
                  <a:gd name="connsiteX131" fmla="*/ 1367692 w 2555631"/>
                  <a:gd name="connsiteY131" fmla="*/ 250093 h 1817077"/>
                  <a:gd name="connsiteX132" fmla="*/ 1293446 w 2555631"/>
                  <a:gd name="connsiteY132" fmla="*/ 214923 h 1817077"/>
                  <a:gd name="connsiteX133" fmla="*/ 1293446 w 2555631"/>
                  <a:gd name="connsiteY133" fmla="*/ 214923 h 1817077"/>
                  <a:gd name="connsiteX134" fmla="*/ 1258277 w 2555631"/>
                  <a:gd name="connsiteY134" fmla="*/ 265723 h 1817077"/>
                  <a:gd name="connsiteX135" fmla="*/ 1195754 w 2555631"/>
                  <a:gd name="connsiteY135" fmla="*/ 285262 h 1817077"/>
                  <a:gd name="connsiteX136" fmla="*/ 1195754 w 2555631"/>
                  <a:gd name="connsiteY136" fmla="*/ 285262 h 1817077"/>
                  <a:gd name="connsiteX137" fmla="*/ 1199662 w 2555631"/>
                  <a:gd name="connsiteY137" fmla="*/ 332154 h 1817077"/>
                  <a:gd name="connsiteX138" fmla="*/ 1160585 w 2555631"/>
                  <a:gd name="connsiteY138" fmla="*/ 351693 h 1817077"/>
                  <a:gd name="connsiteX139" fmla="*/ 1168400 w 2555631"/>
                  <a:gd name="connsiteY139" fmla="*/ 386862 h 1817077"/>
                  <a:gd name="connsiteX140" fmla="*/ 1199662 w 2555631"/>
                  <a:gd name="connsiteY140" fmla="*/ 418123 h 1817077"/>
                  <a:gd name="connsiteX141" fmla="*/ 1203569 w 2555631"/>
                  <a:gd name="connsiteY141" fmla="*/ 457200 h 1817077"/>
                  <a:gd name="connsiteX142" fmla="*/ 1203569 w 2555631"/>
                  <a:gd name="connsiteY142" fmla="*/ 457200 h 1817077"/>
                  <a:gd name="connsiteX143" fmla="*/ 1144954 w 2555631"/>
                  <a:gd name="connsiteY143" fmla="*/ 484554 h 1817077"/>
                  <a:gd name="connsiteX144" fmla="*/ 1129323 w 2555631"/>
                  <a:gd name="connsiteY144" fmla="*/ 422031 h 1817077"/>
                  <a:gd name="connsiteX145" fmla="*/ 1109785 w 2555631"/>
                  <a:gd name="connsiteY145" fmla="*/ 379046 h 1817077"/>
                  <a:gd name="connsiteX146" fmla="*/ 1109785 w 2555631"/>
                  <a:gd name="connsiteY146" fmla="*/ 379046 h 1817077"/>
                  <a:gd name="connsiteX147" fmla="*/ 1062892 w 2555631"/>
                  <a:gd name="connsiteY147" fmla="*/ 379046 h 1817077"/>
                  <a:gd name="connsiteX148" fmla="*/ 1062892 w 2555631"/>
                  <a:gd name="connsiteY148" fmla="*/ 289170 h 1817077"/>
                  <a:gd name="connsiteX149" fmla="*/ 1019908 w 2555631"/>
                  <a:gd name="connsiteY149" fmla="*/ 250093 h 1817077"/>
                  <a:gd name="connsiteX150" fmla="*/ 969108 w 2555631"/>
                  <a:gd name="connsiteY150" fmla="*/ 265723 h 1817077"/>
                  <a:gd name="connsiteX151" fmla="*/ 949569 w 2555631"/>
                  <a:gd name="connsiteY151" fmla="*/ 304800 h 1817077"/>
                  <a:gd name="connsiteX152" fmla="*/ 957385 w 2555631"/>
                  <a:gd name="connsiteY152" fmla="*/ 363416 h 1817077"/>
                  <a:gd name="connsiteX153" fmla="*/ 957385 w 2555631"/>
                  <a:gd name="connsiteY153" fmla="*/ 363416 h 1817077"/>
                  <a:gd name="connsiteX154" fmla="*/ 984738 w 2555631"/>
                  <a:gd name="connsiteY154" fmla="*/ 433754 h 1817077"/>
                  <a:gd name="connsiteX155" fmla="*/ 992554 w 2555631"/>
                  <a:gd name="connsiteY155" fmla="*/ 484554 h 1817077"/>
                  <a:gd name="connsiteX156" fmla="*/ 984738 w 2555631"/>
                  <a:gd name="connsiteY156" fmla="*/ 531446 h 1817077"/>
                  <a:gd name="connsiteX157" fmla="*/ 980831 w 2555631"/>
                  <a:gd name="connsiteY157" fmla="*/ 570523 h 1817077"/>
                  <a:gd name="connsiteX158" fmla="*/ 949569 w 2555631"/>
                  <a:gd name="connsiteY158" fmla="*/ 625231 h 1817077"/>
                  <a:gd name="connsiteX159" fmla="*/ 949569 w 2555631"/>
                  <a:gd name="connsiteY159" fmla="*/ 625231 h 1817077"/>
                  <a:gd name="connsiteX160" fmla="*/ 894862 w 2555631"/>
                  <a:gd name="connsiteY160" fmla="*/ 550985 h 1817077"/>
                  <a:gd name="connsiteX161" fmla="*/ 898769 w 2555631"/>
                  <a:gd name="connsiteY161" fmla="*/ 500185 h 1817077"/>
                  <a:gd name="connsiteX162" fmla="*/ 847969 w 2555631"/>
                  <a:gd name="connsiteY162" fmla="*/ 593970 h 1817077"/>
                  <a:gd name="connsiteX163" fmla="*/ 820615 w 2555631"/>
                  <a:gd name="connsiteY163" fmla="*/ 636954 h 1817077"/>
                  <a:gd name="connsiteX164" fmla="*/ 840154 w 2555631"/>
                  <a:gd name="connsiteY164" fmla="*/ 691662 h 1817077"/>
                  <a:gd name="connsiteX165" fmla="*/ 820615 w 2555631"/>
                  <a:gd name="connsiteY165" fmla="*/ 738554 h 1817077"/>
                  <a:gd name="connsiteX166" fmla="*/ 816708 w 2555631"/>
                  <a:gd name="connsiteY166" fmla="*/ 793262 h 1817077"/>
                  <a:gd name="connsiteX167" fmla="*/ 793262 w 2555631"/>
                  <a:gd name="connsiteY167" fmla="*/ 746370 h 1817077"/>
                  <a:gd name="connsiteX168" fmla="*/ 793262 w 2555631"/>
                  <a:gd name="connsiteY168" fmla="*/ 746370 h 1817077"/>
                  <a:gd name="connsiteX169" fmla="*/ 781538 w 2555631"/>
                  <a:gd name="connsiteY169" fmla="*/ 664308 h 1817077"/>
                  <a:gd name="connsiteX170" fmla="*/ 746369 w 2555631"/>
                  <a:gd name="connsiteY170" fmla="*/ 640862 h 1817077"/>
                  <a:gd name="connsiteX171" fmla="*/ 781538 w 2555631"/>
                  <a:gd name="connsiteY171" fmla="*/ 578339 h 1817077"/>
                  <a:gd name="connsiteX172" fmla="*/ 722923 w 2555631"/>
                  <a:gd name="connsiteY172" fmla="*/ 543170 h 1817077"/>
                  <a:gd name="connsiteX173" fmla="*/ 679938 w 2555631"/>
                  <a:gd name="connsiteY173" fmla="*/ 539262 h 1817077"/>
                  <a:gd name="connsiteX174" fmla="*/ 652585 w 2555631"/>
                  <a:gd name="connsiteY174" fmla="*/ 492370 h 1817077"/>
                  <a:gd name="connsiteX175" fmla="*/ 652585 w 2555631"/>
                  <a:gd name="connsiteY175" fmla="*/ 492370 h 1817077"/>
                  <a:gd name="connsiteX176" fmla="*/ 719015 w 2555631"/>
                  <a:gd name="connsiteY176" fmla="*/ 508000 h 1817077"/>
                  <a:gd name="connsiteX177" fmla="*/ 746369 w 2555631"/>
                  <a:gd name="connsiteY177" fmla="*/ 472831 h 1817077"/>
                  <a:gd name="connsiteX178" fmla="*/ 777631 w 2555631"/>
                  <a:gd name="connsiteY178" fmla="*/ 445477 h 1817077"/>
                  <a:gd name="connsiteX179" fmla="*/ 758092 w 2555631"/>
                  <a:gd name="connsiteY179" fmla="*/ 351693 h 1817077"/>
                  <a:gd name="connsiteX180" fmla="*/ 719015 w 2555631"/>
                  <a:gd name="connsiteY180" fmla="*/ 312616 h 1817077"/>
                  <a:gd name="connsiteX181" fmla="*/ 715108 w 2555631"/>
                  <a:gd name="connsiteY181" fmla="*/ 265723 h 1817077"/>
                  <a:gd name="connsiteX182" fmla="*/ 676031 w 2555631"/>
                  <a:gd name="connsiteY182" fmla="*/ 281354 h 1817077"/>
                  <a:gd name="connsiteX183" fmla="*/ 652585 w 2555631"/>
                  <a:gd name="connsiteY183" fmla="*/ 218831 h 1817077"/>
                  <a:gd name="connsiteX184" fmla="*/ 621323 w 2555631"/>
                  <a:gd name="connsiteY184" fmla="*/ 207108 h 1817077"/>
                  <a:gd name="connsiteX185" fmla="*/ 578338 w 2555631"/>
                  <a:gd name="connsiteY185" fmla="*/ 175846 h 1817077"/>
                  <a:gd name="connsiteX186" fmla="*/ 578338 w 2555631"/>
                  <a:gd name="connsiteY186" fmla="*/ 175846 h 1817077"/>
                  <a:gd name="connsiteX187" fmla="*/ 496277 w 2555631"/>
                  <a:gd name="connsiteY187" fmla="*/ 70339 h 1817077"/>
                  <a:gd name="connsiteX188" fmla="*/ 461108 w 2555631"/>
                  <a:gd name="connsiteY188" fmla="*/ 31262 h 1817077"/>
                  <a:gd name="connsiteX189" fmla="*/ 437662 w 2555631"/>
                  <a:gd name="connsiteY189" fmla="*/ 66431 h 1817077"/>
                  <a:gd name="connsiteX190" fmla="*/ 379046 w 2555631"/>
                  <a:gd name="connsiteY190" fmla="*/ 39077 h 1817077"/>
                  <a:gd name="connsiteX191" fmla="*/ 339969 w 2555631"/>
                  <a:gd name="connsiteY191" fmla="*/ 54708 h 1817077"/>
                  <a:gd name="connsiteX192" fmla="*/ 324338 w 2555631"/>
                  <a:gd name="connsiteY192" fmla="*/ 109416 h 1817077"/>
                  <a:gd name="connsiteX193" fmla="*/ 363415 w 2555631"/>
                  <a:gd name="connsiteY193" fmla="*/ 160216 h 1817077"/>
                  <a:gd name="connsiteX194" fmla="*/ 425938 w 2555631"/>
                  <a:gd name="connsiteY194" fmla="*/ 144585 h 1817077"/>
                  <a:gd name="connsiteX195" fmla="*/ 468923 w 2555631"/>
                  <a:gd name="connsiteY195" fmla="*/ 175846 h 1817077"/>
                  <a:gd name="connsiteX196" fmla="*/ 410308 w 2555631"/>
                  <a:gd name="connsiteY196" fmla="*/ 183662 h 1817077"/>
                  <a:gd name="connsiteX197" fmla="*/ 375138 w 2555631"/>
                  <a:gd name="connsiteY197" fmla="*/ 214923 h 1817077"/>
                  <a:gd name="connsiteX198" fmla="*/ 418123 w 2555631"/>
                  <a:gd name="connsiteY198" fmla="*/ 254000 h 1817077"/>
                  <a:gd name="connsiteX199" fmla="*/ 480646 w 2555631"/>
                  <a:gd name="connsiteY199" fmla="*/ 281354 h 1817077"/>
                  <a:gd name="connsiteX200" fmla="*/ 488462 w 2555631"/>
                  <a:gd name="connsiteY200" fmla="*/ 324339 h 1817077"/>
                  <a:gd name="connsiteX201" fmla="*/ 488462 w 2555631"/>
                  <a:gd name="connsiteY201" fmla="*/ 324339 h 1817077"/>
                  <a:gd name="connsiteX202" fmla="*/ 508000 w 2555631"/>
                  <a:gd name="connsiteY202" fmla="*/ 422031 h 1817077"/>
                  <a:gd name="connsiteX203" fmla="*/ 457200 w 2555631"/>
                  <a:gd name="connsiteY203" fmla="*/ 332154 h 1817077"/>
                  <a:gd name="connsiteX204" fmla="*/ 433754 w 2555631"/>
                  <a:gd name="connsiteY204" fmla="*/ 289170 h 1817077"/>
                  <a:gd name="connsiteX205" fmla="*/ 394677 w 2555631"/>
                  <a:gd name="connsiteY205" fmla="*/ 336062 h 1817077"/>
                  <a:gd name="connsiteX206" fmla="*/ 394677 w 2555631"/>
                  <a:gd name="connsiteY206" fmla="*/ 336062 h 1817077"/>
                  <a:gd name="connsiteX207" fmla="*/ 316523 w 2555631"/>
                  <a:gd name="connsiteY207" fmla="*/ 222739 h 1817077"/>
                  <a:gd name="connsiteX208" fmla="*/ 277446 w 2555631"/>
                  <a:gd name="connsiteY208" fmla="*/ 218831 h 1817077"/>
                  <a:gd name="connsiteX209" fmla="*/ 214923 w 2555631"/>
                  <a:gd name="connsiteY209" fmla="*/ 242277 h 1817077"/>
                  <a:gd name="connsiteX210" fmla="*/ 214923 w 2555631"/>
                  <a:gd name="connsiteY210" fmla="*/ 242277 h 1817077"/>
                  <a:gd name="connsiteX211" fmla="*/ 250092 w 2555631"/>
                  <a:gd name="connsiteY211" fmla="*/ 300893 h 1817077"/>
                  <a:gd name="connsiteX212" fmla="*/ 187569 w 2555631"/>
                  <a:gd name="connsiteY212" fmla="*/ 304800 h 1817077"/>
                  <a:gd name="connsiteX213" fmla="*/ 175846 w 2555631"/>
                  <a:gd name="connsiteY213" fmla="*/ 351693 h 1817077"/>
                  <a:gd name="connsiteX214" fmla="*/ 250092 w 2555631"/>
                  <a:gd name="connsiteY214" fmla="*/ 402493 h 1817077"/>
                  <a:gd name="connsiteX215" fmla="*/ 293077 w 2555631"/>
                  <a:gd name="connsiteY215" fmla="*/ 422031 h 1817077"/>
                  <a:gd name="connsiteX216" fmla="*/ 160215 w 2555631"/>
                  <a:gd name="connsiteY216" fmla="*/ 390770 h 1817077"/>
                  <a:gd name="connsiteX217" fmla="*/ 171938 w 2555631"/>
                  <a:gd name="connsiteY217" fmla="*/ 441570 h 1817077"/>
                  <a:gd name="connsiteX218" fmla="*/ 257908 w 2555631"/>
                  <a:gd name="connsiteY218" fmla="*/ 476739 h 1817077"/>
                  <a:gd name="connsiteX219" fmla="*/ 308708 w 2555631"/>
                  <a:gd name="connsiteY219" fmla="*/ 476739 h 1817077"/>
                  <a:gd name="connsiteX220" fmla="*/ 308708 w 2555631"/>
                  <a:gd name="connsiteY220" fmla="*/ 476739 h 1817077"/>
                  <a:gd name="connsiteX221" fmla="*/ 242277 w 2555631"/>
                  <a:gd name="connsiteY221" fmla="*/ 504093 h 1817077"/>
                  <a:gd name="connsiteX222" fmla="*/ 281354 w 2555631"/>
                  <a:gd name="connsiteY222" fmla="*/ 539262 h 1817077"/>
                  <a:gd name="connsiteX223" fmla="*/ 281354 w 2555631"/>
                  <a:gd name="connsiteY223" fmla="*/ 539262 h 1817077"/>
                  <a:gd name="connsiteX224" fmla="*/ 160215 w 2555631"/>
                  <a:gd name="connsiteY224" fmla="*/ 484554 h 1817077"/>
                  <a:gd name="connsiteX225" fmla="*/ 113323 w 2555631"/>
                  <a:gd name="connsiteY225" fmla="*/ 449385 h 1817077"/>
                  <a:gd name="connsiteX226" fmla="*/ 97692 w 2555631"/>
                  <a:gd name="connsiteY226" fmla="*/ 504093 h 1817077"/>
                  <a:gd name="connsiteX227" fmla="*/ 132862 w 2555631"/>
                  <a:gd name="connsiteY227" fmla="*/ 543170 h 1817077"/>
                  <a:gd name="connsiteX228" fmla="*/ 128954 w 2555631"/>
                  <a:gd name="connsiteY228" fmla="*/ 586154 h 1817077"/>
                  <a:gd name="connsiteX229" fmla="*/ 46892 w 2555631"/>
                  <a:gd name="connsiteY229" fmla="*/ 554893 h 1817077"/>
                  <a:gd name="connsiteX230" fmla="*/ 35169 w 2555631"/>
                  <a:gd name="connsiteY230" fmla="*/ 597877 h 1817077"/>
                  <a:gd name="connsiteX231" fmla="*/ 0 w 2555631"/>
                  <a:gd name="connsiteY231" fmla="*/ 625231 h 1817077"/>
                  <a:gd name="connsiteX232" fmla="*/ 121138 w 2555631"/>
                  <a:gd name="connsiteY232" fmla="*/ 648677 h 1817077"/>
                  <a:gd name="connsiteX233" fmla="*/ 160215 w 2555631"/>
                  <a:gd name="connsiteY233" fmla="*/ 699477 h 1817077"/>
                  <a:gd name="connsiteX234" fmla="*/ 222738 w 2555631"/>
                  <a:gd name="connsiteY234" fmla="*/ 676031 h 1817077"/>
                  <a:gd name="connsiteX235" fmla="*/ 269631 w 2555631"/>
                  <a:gd name="connsiteY235" fmla="*/ 640862 h 1817077"/>
                  <a:gd name="connsiteX236" fmla="*/ 375138 w 2555631"/>
                  <a:gd name="connsiteY236" fmla="*/ 593970 h 1817077"/>
                  <a:gd name="connsiteX237" fmla="*/ 418123 w 2555631"/>
                  <a:gd name="connsiteY237" fmla="*/ 562708 h 1817077"/>
                  <a:gd name="connsiteX238" fmla="*/ 418123 w 2555631"/>
                  <a:gd name="connsiteY238" fmla="*/ 625231 h 1817077"/>
                  <a:gd name="connsiteX239" fmla="*/ 511908 w 2555631"/>
                  <a:gd name="connsiteY239" fmla="*/ 601785 h 1817077"/>
                  <a:gd name="connsiteX240" fmla="*/ 515815 w 2555631"/>
                  <a:gd name="connsiteY240" fmla="*/ 660400 h 1817077"/>
                  <a:gd name="connsiteX241" fmla="*/ 566615 w 2555631"/>
                  <a:gd name="connsiteY241" fmla="*/ 660400 h 1817077"/>
                  <a:gd name="connsiteX242" fmla="*/ 566615 w 2555631"/>
                  <a:gd name="connsiteY242" fmla="*/ 660400 h 1817077"/>
                  <a:gd name="connsiteX243" fmla="*/ 617415 w 2555631"/>
                  <a:gd name="connsiteY243" fmla="*/ 629139 h 1817077"/>
                  <a:gd name="connsiteX244" fmla="*/ 664308 w 2555631"/>
                  <a:gd name="connsiteY244" fmla="*/ 660400 h 1817077"/>
                  <a:gd name="connsiteX245" fmla="*/ 488462 w 2555631"/>
                  <a:gd name="connsiteY245" fmla="*/ 769816 h 1817077"/>
                  <a:gd name="connsiteX246" fmla="*/ 453292 w 2555631"/>
                  <a:gd name="connsiteY246" fmla="*/ 797170 h 1817077"/>
                  <a:gd name="connsiteX247" fmla="*/ 492369 w 2555631"/>
                  <a:gd name="connsiteY247" fmla="*/ 832339 h 1817077"/>
                  <a:gd name="connsiteX248" fmla="*/ 566615 w 2555631"/>
                  <a:gd name="connsiteY248" fmla="*/ 851877 h 1817077"/>
                  <a:gd name="connsiteX249" fmla="*/ 613508 w 2555631"/>
                  <a:gd name="connsiteY249" fmla="*/ 859693 h 1817077"/>
                  <a:gd name="connsiteX250" fmla="*/ 629138 w 2555631"/>
                  <a:gd name="connsiteY250" fmla="*/ 797170 h 1817077"/>
                  <a:gd name="connsiteX251" fmla="*/ 672123 w 2555631"/>
                  <a:gd name="connsiteY251" fmla="*/ 801077 h 1817077"/>
                  <a:gd name="connsiteX252" fmla="*/ 672123 w 2555631"/>
                  <a:gd name="connsiteY252" fmla="*/ 855785 h 1817077"/>
                  <a:gd name="connsiteX253" fmla="*/ 625231 w 2555631"/>
                  <a:gd name="connsiteY253" fmla="*/ 910493 h 1817077"/>
                  <a:gd name="connsiteX254" fmla="*/ 484554 w 2555631"/>
                  <a:gd name="connsiteY254" fmla="*/ 871416 h 1817077"/>
                  <a:gd name="connsiteX255" fmla="*/ 461108 w 2555631"/>
                  <a:gd name="connsiteY255" fmla="*/ 902677 h 1817077"/>
                  <a:gd name="connsiteX256" fmla="*/ 418123 w 2555631"/>
                  <a:gd name="connsiteY256" fmla="*/ 902677 h 1817077"/>
                  <a:gd name="connsiteX257" fmla="*/ 343877 w 2555631"/>
                  <a:gd name="connsiteY257" fmla="*/ 910493 h 1817077"/>
                  <a:gd name="connsiteX258" fmla="*/ 324338 w 2555631"/>
                  <a:gd name="connsiteY258" fmla="*/ 945662 h 1817077"/>
                  <a:gd name="connsiteX259" fmla="*/ 250092 w 2555631"/>
                  <a:gd name="connsiteY259" fmla="*/ 941754 h 1817077"/>
                  <a:gd name="connsiteX260" fmla="*/ 207108 w 2555631"/>
                  <a:gd name="connsiteY260" fmla="*/ 984739 h 1817077"/>
                  <a:gd name="connsiteX261" fmla="*/ 156308 w 2555631"/>
                  <a:gd name="connsiteY261" fmla="*/ 953477 h 1817077"/>
                  <a:gd name="connsiteX262" fmla="*/ 117231 w 2555631"/>
                  <a:gd name="connsiteY262" fmla="*/ 996462 h 1817077"/>
                  <a:gd name="connsiteX263" fmla="*/ 156308 w 2555631"/>
                  <a:gd name="connsiteY263" fmla="*/ 1058985 h 1817077"/>
                  <a:gd name="connsiteX264" fmla="*/ 218831 w 2555631"/>
                  <a:gd name="connsiteY264" fmla="*/ 1098062 h 1817077"/>
                  <a:gd name="connsiteX265" fmla="*/ 246185 w 2555631"/>
                  <a:gd name="connsiteY265" fmla="*/ 1039446 h 1817077"/>
                  <a:gd name="connsiteX266" fmla="*/ 293077 w 2555631"/>
                  <a:gd name="connsiteY266" fmla="*/ 1043354 h 1817077"/>
                  <a:gd name="connsiteX267" fmla="*/ 375138 w 2555631"/>
                  <a:gd name="connsiteY267" fmla="*/ 1023816 h 1817077"/>
                  <a:gd name="connsiteX268" fmla="*/ 433754 w 2555631"/>
                  <a:gd name="connsiteY268" fmla="*/ 1039446 h 1817077"/>
                  <a:gd name="connsiteX269" fmla="*/ 492369 w 2555631"/>
                  <a:gd name="connsiteY269" fmla="*/ 1031631 h 1817077"/>
                  <a:gd name="connsiteX270" fmla="*/ 511908 w 2555631"/>
                  <a:gd name="connsiteY270" fmla="*/ 1094154 h 1817077"/>
                  <a:gd name="connsiteX271" fmla="*/ 500185 w 2555631"/>
                  <a:gd name="connsiteY271" fmla="*/ 1144954 h 1817077"/>
                  <a:gd name="connsiteX272" fmla="*/ 531446 w 2555631"/>
                  <a:gd name="connsiteY272" fmla="*/ 1184031 h 1817077"/>
                  <a:gd name="connsiteX273" fmla="*/ 656492 w 2555631"/>
                  <a:gd name="connsiteY273" fmla="*/ 1160585 h 1817077"/>
                  <a:gd name="connsiteX274" fmla="*/ 586154 w 2555631"/>
                  <a:gd name="connsiteY274" fmla="*/ 1215293 h 1817077"/>
                  <a:gd name="connsiteX275" fmla="*/ 586154 w 2555631"/>
                  <a:gd name="connsiteY275" fmla="*/ 1266093 h 1817077"/>
                  <a:gd name="connsiteX276" fmla="*/ 586154 w 2555631"/>
                  <a:gd name="connsiteY276" fmla="*/ 1266093 h 1817077"/>
                  <a:gd name="connsiteX277" fmla="*/ 609600 w 2555631"/>
                  <a:gd name="connsiteY277" fmla="*/ 1305170 h 1817077"/>
                  <a:gd name="connsiteX278" fmla="*/ 672123 w 2555631"/>
                  <a:gd name="connsiteY278" fmla="*/ 1254370 h 1817077"/>
                  <a:gd name="connsiteX279" fmla="*/ 750277 w 2555631"/>
                  <a:gd name="connsiteY279" fmla="*/ 1270000 h 1817077"/>
                  <a:gd name="connsiteX280" fmla="*/ 668215 w 2555631"/>
                  <a:gd name="connsiteY280" fmla="*/ 1289539 h 1817077"/>
                  <a:gd name="connsiteX281" fmla="*/ 633046 w 2555631"/>
                  <a:gd name="connsiteY281" fmla="*/ 1312985 h 1817077"/>
                  <a:gd name="connsiteX282" fmla="*/ 644769 w 2555631"/>
                  <a:gd name="connsiteY282" fmla="*/ 1363785 h 1817077"/>
                  <a:gd name="connsiteX283" fmla="*/ 593969 w 2555631"/>
                  <a:gd name="connsiteY283" fmla="*/ 1426308 h 1817077"/>
                  <a:gd name="connsiteX284" fmla="*/ 558800 w 2555631"/>
                  <a:gd name="connsiteY284" fmla="*/ 1461477 h 1817077"/>
                  <a:gd name="connsiteX285" fmla="*/ 515815 w 2555631"/>
                  <a:gd name="connsiteY285" fmla="*/ 1481016 h 1817077"/>
                  <a:gd name="connsiteX286" fmla="*/ 480646 w 2555631"/>
                  <a:gd name="connsiteY286" fmla="*/ 1488831 h 1817077"/>
                  <a:gd name="connsiteX287" fmla="*/ 441569 w 2555631"/>
                  <a:gd name="connsiteY287" fmla="*/ 1438031 h 1817077"/>
                  <a:gd name="connsiteX288" fmla="*/ 418123 w 2555631"/>
                  <a:gd name="connsiteY288" fmla="*/ 1488831 h 1817077"/>
                  <a:gd name="connsiteX289" fmla="*/ 449385 w 2555631"/>
                  <a:gd name="connsiteY289" fmla="*/ 1582616 h 181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2555631" h="1817077">
                    <a:moveTo>
                      <a:pt x="449385" y="1582616"/>
                    </a:moveTo>
                    <a:lnTo>
                      <a:pt x="449385" y="1582616"/>
                    </a:lnTo>
                    <a:cubicBezTo>
                      <a:pt x="518133" y="1580706"/>
                      <a:pt x="557277" y="1586046"/>
                      <a:pt x="613508" y="1574800"/>
                    </a:cubicBezTo>
                    <a:cubicBezTo>
                      <a:pt x="618774" y="1573747"/>
                      <a:pt x="623928" y="1572195"/>
                      <a:pt x="629138" y="1570893"/>
                    </a:cubicBezTo>
                    <a:cubicBezTo>
                      <a:pt x="630441" y="1565683"/>
                      <a:pt x="628351" y="1557870"/>
                      <a:pt x="633046" y="1555262"/>
                    </a:cubicBezTo>
                    <a:cubicBezTo>
                      <a:pt x="648524" y="1546663"/>
                      <a:pt x="712891" y="1554825"/>
                      <a:pt x="719015" y="1555262"/>
                    </a:cubicBezTo>
                    <a:cubicBezTo>
                      <a:pt x="735940" y="1553569"/>
                      <a:pt x="756101" y="1559883"/>
                      <a:pt x="765908" y="1543539"/>
                    </a:cubicBezTo>
                    <a:cubicBezTo>
                      <a:pt x="768027" y="1540007"/>
                      <a:pt x="768513" y="1535724"/>
                      <a:pt x="769815" y="1531816"/>
                    </a:cubicBezTo>
                    <a:cubicBezTo>
                      <a:pt x="775138" y="1535365"/>
                      <a:pt x="785643" y="1541261"/>
                      <a:pt x="789354" y="1547446"/>
                    </a:cubicBezTo>
                    <a:cubicBezTo>
                      <a:pt x="791473" y="1550978"/>
                      <a:pt x="790349" y="1556257"/>
                      <a:pt x="793262" y="1559170"/>
                    </a:cubicBezTo>
                    <a:cubicBezTo>
                      <a:pt x="806697" y="1572605"/>
                      <a:pt x="813691" y="1573794"/>
                      <a:pt x="828431" y="1578708"/>
                    </a:cubicBezTo>
                    <a:cubicBezTo>
                      <a:pt x="845908" y="1604925"/>
                      <a:pt x="825320" y="1579239"/>
                      <a:pt x="847969" y="1594339"/>
                    </a:cubicBezTo>
                    <a:cubicBezTo>
                      <a:pt x="875906" y="1612964"/>
                      <a:pt x="842264" y="1601705"/>
                      <a:pt x="875323" y="1609970"/>
                    </a:cubicBezTo>
                    <a:cubicBezTo>
                      <a:pt x="879231" y="1613878"/>
                      <a:pt x="882215" y="1619009"/>
                      <a:pt x="887046" y="1621693"/>
                    </a:cubicBezTo>
                    <a:cubicBezTo>
                      <a:pt x="894247" y="1625694"/>
                      <a:pt x="910492" y="1629508"/>
                      <a:pt x="910492" y="1629508"/>
                    </a:cubicBezTo>
                    <a:cubicBezTo>
                      <a:pt x="937086" y="1656099"/>
                      <a:pt x="896561" y="1614557"/>
                      <a:pt x="926123" y="1649046"/>
                    </a:cubicBezTo>
                    <a:cubicBezTo>
                      <a:pt x="930918" y="1654641"/>
                      <a:pt x="936544" y="1659467"/>
                      <a:pt x="941754" y="1664677"/>
                    </a:cubicBezTo>
                    <a:lnTo>
                      <a:pt x="949569" y="1672493"/>
                    </a:lnTo>
                    <a:cubicBezTo>
                      <a:pt x="952174" y="1675098"/>
                      <a:pt x="955341" y="1677242"/>
                      <a:pt x="957385" y="1680308"/>
                    </a:cubicBezTo>
                    <a:cubicBezTo>
                      <a:pt x="967805" y="1695939"/>
                      <a:pt x="961292" y="1689426"/>
                      <a:pt x="976923" y="1699846"/>
                    </a:cubicBezTo>
                    <a:cubicBezTo>
                      <a:pt x="979052" y="1706233"/>
                      <a:pt x="982267" y="1719306"/>
                      <a:pt x="988646" y="1723293"/>
                    </a:cubicBezTo>
                    <a:cubicBezTo>
                      <a:pt x="995632" y="1727659"/>
                      <a:pt x="1003870" y="1730594"/>
                      <a:pt x="1012092" y="1731108"/>
                    </a:cubicBezTo>
                    <a:lnTo>
                      <a:pt x="1137138" y="1738923"/>
                    </a:lnTo>
                    <a:cubicBezTo>
                      <a:pt x="1151189" y="1741733"/>
                      <a:pt x="1165774" y="1742372"/>
                      <a:pt x="1176215" y="1754554"/>
                    </a:cubicBezTo>
                    <a:cubicBezTo>
                      <a:pt x="1179710" y="1758632"/>
                      <a:pt x="1177144" y="1765716"/>
                      <a:pt x="1180123" y="1770185"/>
                    </a:cubicBezTo>
                    <a:cubicBezTo>
                      <a:pt x="1182728" y="1774093"/>
                      <a:pt x="1188179" y="1775066"/>
                      <a:pt x="1191846" y="1778000"/>
                    </a:cubicBezTo>
                    <a:cubicBezTo>
                      <a:pt x="1194723" y="1780302"/>
                      <a:pt x="1196366" y="1784168"/>
                      <a:pt x="1199662" y="1785816"/>
                    </a:cubicBezTo>
                    <a:cubicBezTo>
                      <a:pt x="1204465" y="1788218"/>
                      <a:pt x="1210128" y="1788248"/>
                      <a:pt x="1215292" y="1789723"/>
                    </a:cubicBezTo>
                    <a:cubicBezTo>
                      <a:pt x="1219253" y="1790855"/>
                      <a:pt x="1223331" y="1791789"/>
                      <a:pt x="1227015" y="1793631"/>
                    </a:cubicBezTo>
                    <a:cubicBezTo>
                      <a:pt x="1249851" y="1805049"/>
                      <a:pt x="1227541" y="1798805"/>
                      <a:pt x="1250462" y="1805354"/>
                    </a:cubicBezTo>
                    <a:cubicBezTo>
                      <a:pt x="1255626" y="1806829"/>
                      <a:pt x="1261064" y="1807376"/>
                      <a:pt x="1266092" y="1809262"/>
                    </a:cubicBezTo>
                    <a:cubicBezTo>
                      <a:pt x="1271546" y="1811307"/>
                      <a:pt x="1281723" y="1817077"/>
                      <a:pt x="1281723" y="1817077"/>
                    </a:cubicBezTo>
                    <a:lnTo>
                      <a:pt x="1426308" y="1805354"/>
                    </a:lnTo>
                    <a:lnTo>
                      <a:pt x="1516185" y="1762370"/>
                    </a:lnTo>
                    <a:lnTo>
                      <a:pt x="1551354" y="1711570"/>
                    </a:lnTo>
                    <a:lnTo>
                      <a:pt x="1598246" y="1637323"/>
                    </a:lnTo>
                    <a:lnTo>
                      <a:pt x="1672492" y="1602154"/>
                    </a:lnTo>
                    <a:lnTo>
                      <a:pt x="1731108" y="1598246"/>
                    </a:lnTo>
                    <a:lnTo>
                      <a:pt x="1727200" y="1551354"/>
                    </a:lnTo>
                    <a:lnTo>
                      <a:pt x="1774092" y="1563077"/>
                    </a:lnTo>
                    <a:lnTo>
                      <a:pt x="1820985" y="1574800"/>
                    </a:lnTo>
                    <a:lnTo>
                      <a:pt x="1985108" y="1395046"/>
                    </a:lnTo>
                    <a:lnTo>
                      <a:pt x="2098431" y="1359877"/>
                    </a:lnTo>
                    <a:lnTo>
                      <a:pt x="2129692" y="1312985"/>
                    </a:lnTo>
                    <a:lnTo>
                      <a:pt x="2207846" y="1359877"/>
                    </a:lnTo>
                    <a:lnTo>
                      <a:pt x="2239108" y="1305170"/>
                    </a:lnTo>
                    <a:lnTo>
                      <a:pt x="2286000" y="1254370"/>
                    </a:lnTo>
                    <a:lnTo>
                      <a:pt x="2336800" y="1238739"/>
                    </a:lnTo>
                    <a:lnTo>
                      <a:pt x="2332892" y="1184031"/>
                    </a:lnTo>
                    <a:lnTo>
                      <a:pt x="2332892" y="1184031"/>
                    </a:lnTo>
                    <a:lnTo>
                      <a:pt x="2340708" y="1113693"/>
                    </a:lnTo>
                    <a:lnTo>
                      <a:pt x="2379785" y="1109785"/>
                    </a:lnTo>
                    <a:lnTo>
                      <a:pt x="2348523" y="1062893"/>
                    </a:lnTo>
                    <a:lnTo>
                      <a:pt x="2430585" y="1090246"/>
                    </a:lnTo>
                    <a:lnTo>
                      <a:pt x="2446215" y="1039446"/>
                    </a:lnTo>
                    <a:lnTo>
                      <a:pt x="2481385" y="1016000"/>
                    </a:lnTo>
                    <a:lnTo>
                      <a:pt x="2481385" y="1016000"/>
                    </a:lnTo>
                    <a:lnTo>
                      <a:pt x="2457938" y="976923"/>
                    </a:lnTo>
                    <a:lnTo>
                      <a:pt x="2504831" y="961293"/>
                    </a:lnTo>
                    <a:lnTo>
                      <a:pt x="2430585" y="906585"/>
                    </a:lnTo>
                    <a:lnTo>
                      <a:pt x="2454031" y="871416"/>
                    </a:lnTo>
                    <a:lnTo>
                      <a:pt x="2508738" y="898770"/>
                    </a:lnTo>
                    <a:lnTo>
                      <a:pt x="2555631" y="890954"/>
                    </a:lnTo>
                    <a:lnTo>
                      <a:pt x="2555631" y="890954"/>
                    </a:lnTo>
                    <a:lnTo>
                      <a:pt x="2520462" y="836246"/>
                    </a:lnTo>
                    <a:lnTo>
                      <a:pt x="2500923" y="804985"/>
                    </a:lnTo>
                    <a:lnTo>
                      <a:pt x="2540000" y="777631"/>
                    </a:lnTo>
                    <a:lnTo>
                      <a:pt x="2500923" y="746370"/>
                    </a:lnTo>
                    <a:lnTo>
                      <a:pt x="2457938" y="750277"/>
                    </a:lnTo>
                    <a:lnTo>
                      <a:pt x="2520462" y="687754"/>
                    </a:lnTo>
                    <a:lnTo>
                      <a:pt x="2540000" y="629139"/>
                    </a:lnTo>
                    <a:lnTo>
                      <a:pt x="2528277" y="597877"/>
                    </a:lnTo>
                    <a:lnTo>
                      <a:pt x="2481385" y="597877"/>
                    </a:lnTo>
                    <a:lnTo>
                      <a:pt x="2481385" y="597877"/>
                    </a:lnTo>
                    <a:lnTo>
                      <a:pt x="2446215" y="562708"/>
                    </a:lnTo>
                    <a:lnTo>
                      <a:pt x="2379785" y="519723"/>
                    </a:lnTo>
                    <a:lnTo>
                      <a:pt x="2364154" y="488462"/>
                    </a:lnTo>
                    <a:lnTo>
                      <a:pt x="2356338" y="449385"/>
                    </a:lnTo>
                    <a:lnTo>
                      <a:pt x="2278185" y="484554"/>
                    </a:lnTo>
                    <a:lnTo>
                      <a:pt x="2278185" y="484554"/>
                    </a:lnTo>
                    <a:lnTo>
                      <a:pt x="2258646" y="422031"/>
                    </a:lnTo>
                    <a:lnTo>
                      <a:pt x="2305538" y="371231"/>
                    </a:lnTo>
                    <a:lnTo>
                      <a:pt x="2297723" y="324339"/>
                    </a:lnTo>
                    <a:lnTo>
                      <a:pt x="2274277" y="289170"/>
                    </a:lnTo>
                    <a:lnTo>
                      <a:pt x="2219569" y="304800"/>
                    </a:lnTo>
                    <a:lnTo>
                      <a:pt x="2188308" y="273539"/>
                    </a:lnTo>
                    <a:lnTo>
                      <a:pt x="2188308" y="273539"/>
                    </a:lnTo>
                    <a:lnTo>
                      <a:pt x="2235200" y="207108"/>
                    </a:lnTo>
                    <a:lnTo>
                      <a:pt x="2231292" y="156308"/>
                    </a:lnTo>
                    <a:lnTo>
                      <a:pt x="2293815" y="136770"/>
                    </a:lnTo>
                    <a:lnTo>
                      <a:pt x="2250831" y="89877"/>
                    </a:lnTo>
                    <a:lnTo>
                      <a:pt x="2196123" y="113323"/>
                    </a:lnTo>
                    <a:lnTo>
                      <a:pt x="2176585" y="160216"/>
                    </a:lnTo>
                    <a:lnTo>
                      <a:pt x="2133600" y="164123"/>
                    </a:lnTo>
                    <a:lnTo>
                      <a:pt x="2133600" y="222739"/>
                    </a:lnTo>
                    <a:lnTo>
                      <a:pt x="2055446" y="175846"/>
                    </a:lnTo>
                    <a:lnTo>
                      <a:pt x="2063262" y="113323"/>
                    </a:lnTo>
                    <a:lnTo>
                      <a:pt x="2028092" y="78154"/>
                    </a:lnTo>
                    <a:lnTo>
                      <a:pt x="2028092" y="78154"/>
                    </a:lnTo>
                    <a:lnTo>
                      <a:pt x="2028092" y="78154"/>
                    </a:lnTo>
                    <a:lnTo>
                      <a:pt x="1985108" y="74246"/>
                    </a:lnTo>
                    <a:lnTo>
                      <a:pt x="1977292" y="3908"/>
                    </a:lnTo>
                    <a:lnTo>
                      <a:pt x="1934308" y="0"/>
                    </a:lnTo>
                    <a:lnTo>
                      <a:pt x="1906954" y="39077"/>
                    </a:lnTo>
                    <a:lnTo>
                      <a:pt x="1856154" y="19539"/>
                    </a:lnTo>
                    <a:lnTo>
                      <a:pt x="1824892" y="54708"/>
                    </a:lnTo>
                    <a:lnTo>
                      <a:pt x="1860062" y="109416"/>
                    </a:lnTo>
                    <a:lnTo>
                      <a:pt x="1871785" y="160216"/>
                    </a:lnTo>
                    <a:lnTo>
                      <a:pt x="1875692" y="207108"/>
                    </a:lnTo>
                    <a:lnTo>
                      <a:pt x="1762369" y="265723"/>
                    </a:lnTo>
                    <a:lnTo>
                      <a:pt x="1742831" y="211016"/>
                    </a:lnTo>
                    <a:lnTo>
                      <a:pt x="1707662" y="214923"/>
                    </a:lnTo>
                    <a:lnTo>
                      <a:pt x="1680308" y="254000"/>
                    </a:lnTo>
                    <a:lnTo>
                      <a:pt x="1664677" y="320431"/>
                    </a:lnTo>
                    <a:lnTo>
                      <a:pt x="1606062" y="336062"/>
                    </a:lnTo>
                    <a:lnTo>
                      <a:pt x="1582615" y="289170"/>
                    </a:lnTo>
                    <a:lnTo>
                      <a:pt x="1547446" y="246185"/>
                    </a:lnTo>
                    <a:lnTo>
                      <a:pt x="1500554" y="238370"/>
                    </a:lnTo>
                    <a:lnTo>
                      <a:pt x="1461477" y="226646"/>
                    </a:lnTo>
                    <a:lnTo>
                      <a:pt x="1434123" y="257908"/>
                    </a:lnTo>
                    <a:lnTo>
                      <a:pt x="1445846" y="304800"/>
                    </a:lnTo>
                    <a:lnTo>
                      <a:pt x="1457569" y="351693"/>
                    </a:lnTo>
                    <a:lnTo>
                      <a:pt x="1504462" y="394677"/>
                    </a:lnTo>
                    <a:lnTo>
                      <a:pt x="1508369" y="445477"/>
                    </a:lnTo>
                    <a:lnTo>
                      <a:pt x="1508369" y="492370"/>
                    </a:lnTo>
                    <a:lnTo>
                      <a:pt x="1508369" y="492370"/>
                    </a:lnTo>
                    <a:lnTo>
                      <a:pt x="1465385" y="422031"/>
                    </a:lnTo>
                    <a:lnTo>
                      <a:pt x="1441938" y="371231"/>
                    </a:lnTo>
                    <a:lnTo>
                      <a:pt x="1414585" y="343877"/>
                    </a:lnTo>
                    <a:lnTo>
                      <a:pt x="1395046" y="281354"/>
                    </a:lnTo>
                    <a:lnTo>
                      <a:pt x="1367692" y="250093"/>
                    </a:lnTo>
                    <a:lnTo>
                      <a:pt x="1367692" y="250093"/>
                    </a:lnTo>
                    <a:lnTo>
                      <a:pt x="1293446" y="214923"/>
                    </a:lnTo>
                    <a:lnTo>
                      <a:pt x="1293446" y="214923"/>
                    </a:lnTo>
                    <a:lnTo>
                      <a:pt x="1258277" y="265723"/>
                    </a:lnTo>
                    <a:lnTo>
                      <a:pt x="1195754" y="285262"/>
                    </a:lnTo>
                    <a:lnTo>
                      <a:pt x="1195754" y="285262"/>
                    </a:lnTo>
                    <a:lnTo>
                      <a:pt x="1199662" y="332154"/>
                    </a:lnTo>
                    <a:lnTo>
                      <a:pt x="1160585" y="351693"/>
                    </a:lnTo>
                    <a:lnTo>
                      <a:pt x="1168400" y="386862"/>
                    </a:lnTo>
                    <a:lnTo>
                      <a:pt x="1199662" y="418123"/>
                    </a:lnTo>
                    <a:lnTo>
                      <a:pt x="1203569" y="457200"/>
                    </a:lnTo>
                    <a:lnTo>
                      <a:pt x="1203569" y="457200"/>
                    </a:lnTo>
                    <a:lnTo>
                      <a:pt x="1144954" y="484554"/>
                    </a:lnTo>
                    <a:lnTo>
                      <a:pt x="1129323" y="422031"/>
                    </a:lnTo>
                    <a:lnTo>
                      <a:pt x="1109785" y="379046"/>
                    </a:lnTo>
                    <a:lnTo>
                      <a:pt x="1109785" y="379046"/>
                    </a:lnTo>
                    <a:lnTo>
                      <a:pt x="1062892" y="379046"/>
                    </a:lnTo>
                    <a:lnTo>
                      <a:pt x="1062892" y="289170"/>
                    </a:lnTo>
                    <a:lnTo>
                      <a:pt x="1019908" y="250093"/>
                    </a:lnTo>
                    <a:lnTo>
                      <a:pt x="969108" y="265723"/>
                    </a:lnTo>
                    <a:lnTo>
                      <a:pt x="949569" y="304800"/>
                    </a:lnTo>
                    <a:lnTo>
                      <a:pt x="957385" y="363416"/>
                    </a:lnTo>
                    <a:lnTo>
                      <a:pt x="957385" y="363416"/>
                    </a:lnTo>
                    <a:lnTo>
                      <a:pt x="984738" y="433754"/>
                    </a:lnTo>
                    <a:lnTo>
                      <a:pt x="992554" y="484554"/>
                    </a:lnTo>
                    <a:lnTo>
                      <a:pt x="984738" y="531446"/>
                    </a:lnTo>
                    <a:lnTo>
                      <a:pt x="980831" y="570523"/>
                    </a:lnTo>
                    <a:lnTo>
                      <a:pt x="949569" y="625231"/>
                    </a:lnTo>
                    <a:lnTo>
                      <a:pt x="949569" y="625231"/>
                    </a:lnTo>
                    <a:lnTo>
                      <a:pt x="894862" y="550985"/>
                    </a:lnTo>
                    <a:lnTo>
                      <a:pt x="898769" y="500185"/>
                    </a:lnTo>
                    <a:lnTo>
                      <a:pt x="847969" y="593970"/>
                    </a:lnTo>
                    <a:lnTo>
                      <a:pt x="820615" y="636954"/>
                    </a:lnTo>
                    <a:lnTo>
                      <a:pt x="840154" y="691662"/>
                    </a:lnTo>
                    <a:lnTo>
                      <a:pt x="820615" y="738554"/>
                    </a:lnTo>
                    <a:lnTo>
                      <a:pt x="816708" y="793262"/>
                    </a:lnTo>
                    <a:lnTo>
                      <a:pt x="793262" y="746370"/>
                    </a:lnTo>
                    <a:lnTo>
                      <a:pt x="793262" y="746370"/>
                    </a:lnTo>
                    <a:lnTo>
                      <a:pt x="781538" y="664308"/>
                    </a:lnTo>
                    <a:lnTo>
                      <a:pt x="746369" y="640862"/>
                    </a:lnTo>
                    <a:lnTo>
                      <a:pt x="781538" y="578339"/>
                    </a:lnTo>
                    <a:lnTo>
                      <a:pt x="722923" y="543170"/>
                    </a:lnTo>
                    <a:lnTo>
                      <a:pt x="679938" y="539262"/>
                    </a:lnTo>
                    <a:lnTo>
                      <a:pt x="652585" y="492370"/>
                    </a:lnTo>
                    <a:lnTo>
                      <a:pt x="652585" y="492370"/>
                    </a:lnTo>
                    <a:lnTo>
                      <a:pt x="719015" y="508000"/>
                    </a:lnTo>
                    <a:lnTo>
                      <a:pt x="746369" y="472831"/>
                    </a:lnTo>
                    <a:lnTo>
                      <a:pt x="777631" y="445477"/>
                    </a:lnTo>
                    <a:lnTo>
                      <a:pt x="758092" y="351693"/>
                    </a:lnTo>
                    <a:lnTo>
                      <a:pt x="719015" y="312616"/>
                    </a:lnTo>
                    <a:lnTo>
                      <a:pt x="715108" y="265723"/>
                    </a:lnTo>
                    <a:lnTo>
                      <a:pt x="676031" y="281354"/>
                    </a:lnTo>
                    <a:lnTo>
                      <a:pt x="652585" y="218831"/>
                    </a:lnTo>
                    <a:lnTo>
                      <a:pt x="621323" y="207108"/>
                    </a:lnTo>
                    <a:lnTo>
                      <a:pt x="578338" y="175846"/>
                    </a:lnTo>
                    <a:lnTo>
                      <a:pt x="578338" y="175846"/>
                    </a:lnTo>
                    <a:lnTo>
                      <a:pt x="496277" y="70339"/>
                    </a:lnTo>
                    <a:lnTo>
                      <a:pt x="461108" y="31262"/>
                    </a:lnTo>
                    <a:lnTo>
                      <a:pt x="437662" y="66431"/>
                    </a:lnTo>
                    <a:lnTo>
                      <a:pt x="379046" y="39077"/>
                    </a:lnTo>
                    <a:lnTo>
                      <a:pt x="339969" y="54708"/>
                    </a:lnTo>
                    <a:lnTo>
                      <a:pt x="324338" y="109416"/>
                    </a:lnTo>
                    <a:lnTo>
                      <a:pt x="363415" y="160216"/>
                    </a:lnTo>
                    <a:lnTo>
                      <a:pt x="425938" y="144585"/>
                    </a:lnTo>
                    <a:lnTo>
                      <a:pt x="468923" y="175846"/>
                    </a:lnTo>
                    <a:lnTo>
                      <a:pt x="410308" y="183662"/>
                    </a:lnTo>
                    <a:lnTo>
                      <a:pt x="375138" y="214923"/>
                    </a:lnTo>
                    <a:lnTo>
                      <a:pt x="418123" y="254000"/>
                    </a:lnTo>
                    <a:lnTo>
                      <a:pt x="480646" y="281354"/>
                    </a:lnTo>
                    <a:lnTo>
                      <a:pt x="488462" y="324339"/>
                    </a:lnTo>
                    <a:lnTo>
                      <a:pt x="488462" y="324339"/>
                    </a:lnTo>
                    <a:lnTo>
                      <a:pt x="508000" y="422031"/>
                    </a:lnTo>
                    <a:lnTo>
                      <a:pt x="457200" y="332154"/>
                    </a:lnTo>
                    <a:lnTo>
                      <a:pt x="433754" y="289170"/>
                    </a:lnTo>
                    <a:lnTo>
                      <a:pt x="394677" y="336062"/>
                    </a:lnTo>
                    <a:lnTo>
                      <a:pt x="394677" y="336062"/>
                    </a:lnTo>
                    <a:lnTo>
                      <a:pt x="316523" y="222739"/>
                    </a:lnTo>
                    <a:lnTo>
                      <a:pt x="277446" y="218831"/>
                    </a:lnTo>
                    <a:lnTo>
                      <a:pt x="214923" y="242277"/>
                    </a:lnTo>
                    <a:lnTo>
                      <a:pt x="214923" y="242277"/>
                    </a:lnTo>
                    <a:lnTo>
                      <a:pt x="250092" y="300893"/>
                    </a:lnTo>
                    <a:lnTo>
                      <a:pt x="187569" y="304800"/>
                    </a:lnTo>
                    <a:lnTo>
                      <a:pt x="175846" y="351693"/>
                    </a:lnTo>
                    <a:lnTo>
                      <a:pt x="250092" y="402493"/>
                    </a:lnTo>
                    <a:lnTo>
                      <a:pt x="293077" y="422031"/>
                    </a:lnTo>
                    <a:lnTo>
                      <a:pt x="160215" y="390770"/>
                    </a:lnTo>
                    <a:lnTo>
                      <a:pt x="171938" y="441570"/>
                    </a:lnTo>
                    <a:lnTo>
                      <a:pt x="257908" y="476739"/>
                    </a:lnTo>
                    <a:lnTo>
                      <a:pt x="308708" y="476739"/>
                    </a:lnTo>
                    <a:lnTo>
                      <a:pt x="308708" y="476739"/>
                    </a:lnTo>
                    <a:lnTo>
                      <a:pt x="242277" y="504093"/>
                    </a:lnTo>
                    <a:lnTo>
                      <a:pt x="281354" y="539262"/>
                    </a:lnTo>
                    <a:lnTo>
                      <a:pt x="281354" y="539262"/>
                    </a:lnTo>
                    <a:lnTo>
                      <a:pt x="160215" y="484554"/>
                    </a:lnTo>
                    <a:lnTo>
                      <a:pt x="113323" y="449385"/>
                    </a:lnTo>
                    <a:lnTo>
                      <a:pt x="97692" y="504093"/>
                    </a:lnTo>
                    <a:lnTo>
                      <a:pt x="132862" y="543170"/>
                    </a:lnTo>
                    <a:lnTo>
                      <a:pt x="128954" y="586154"/>
                    </a:lnTo>
                    <a:lnTo>
                      <a:pt x="46892" y="554893"/>
                    </a:lnTo>
                    <a:lnTo>
                      <a:pt x="35169" y="597877"/>
                    </a:lnTo>
                    <a:lnTo>
                      <a:pt x="0" y="625231"/>
                    </a:lnTo>
                    <a:lnTo>
                      <a:pt x="121138" y="648677"/>
                    </a:lnTo>
                    <a:lnTo>
                      <a:pt x="160215" y="699477"/>
                    </a:lnTo>
                    <a:lnTo>
                      <a:pt x="222738" y="676031"/>
                    </a:lnTo>
                    <a:lnTo>
                      <a:pt x="269631" y="640862"/>
                    </a:lnTo>
                    <a:lnTo>
                      <a:pt x="375138" y="593970"/>
                    </a:lnTo>
                    <a:lnTo>
                      <a:pt x="418123" y="562708"/>
                    </a:lnTo>
                    <a:lnTo>
                      <a:pt x="418123" y="625231"/>
                    </a:lnTo>
                    <a:lnTo>
                      <a:pt x="511908" y="601785"/>
                    </a:lnTo>
                    <a:lnTo>
                      <a:pt x="515815" y="660400"/>
                    </a:lnTo>
                    <a:lnTo>
                      <a:pt x="566615" y="660400"/>
                    </a:lnTo>
                    <a:lnTo>
                      <a:pt x="566615" y="660400"/>
                    </a:lnTo>
                    <a:lnTo>
                      <a:pt x="617415" y="629139"/>
                    </a:lnTo>
                    <a:lnTo>
                      <a:pt x="664308" y="660400"/>
                    </a:lnTo>
                    <a:lnTo>
                      <a:pt x="488462" y="769816"/>
                    </a:lnTo>
                    <a:lnTo>
                      <a:pt x="453292" y="797170"/>
                    </a:lnTo>
                    <a:lnTo>
                      <a:pt x="492369" y="832339"/>
                    </a:lnTo>
                    <a:lnTo>
                      <a:pt x="566615" y="851877"/>
                    </a:lnTo>
                    <a:lnTo>
                      <a:pt x="613508" y="859693"/>
                    </a:lnTo>
                    <a:lnTo>
                      <a:pt x="629138" y="797170"/>
                    </a:lnTo>
                    <a:lnTo>
                      <a:pt x="672123" y="801077"/>
                    </a:lnTo>
                    <a:lnTo>
                      <a:pt x="672123" y="855785"/>
                    </a:lnTo>
                    <a:lnTo>
                      <a:pt x="625231" y="910493"/>
                    </a:lnTo>
                    <a:lnTo>
                      <a:pt x="484554" y="871416"/>
                    </a:lnTo>
                    <a:lnTo>
                      <a:pt x="461108" y="902677"/>
                    </a:lnTo>
                    <a:lnTo>
                      <a:pt x="418123" y="902677"/>
                    </a:lnTo>
                    <a:lnTo>
                      <a:pt x="343877" y="910493"/>
                    </a:lnTo>
                    <a:lnTo>
                      <a:pt x="324338" y="945662"/>
                    </a:lnTo>
                    <a:lnTo>
                      <a:pt x="250092" y="941754"/>
                    </a:lnTo>
                    <a:lnTo>
                      <a:pt x="207108" y="984739"/>
                    </a:lnTo>
                    <a:lnTo>
                      <a:pt x="156308" y="953477"/>
                    </a:lnTo>
                    <a:lnTo>
                      <a:pt x="117231" y="996462"/>
                    </a:lnTo>
                    <a:lnTo>
                      <a:pt x="156308" y="1058985"/>
                    </a:lnTo>
                    <a:lnTo>
                      <a:pt x="218831" y="1098062"/>
                    </a:lnTo>
                    <a:lnTo>
                      <a:pt x="246185" y="1039446"/>
                    </a:lnTo>
                    <a:lnTo>
                      <a:pt x="293077" y="1043354"/>
                    </a:lnTo>
                    <a:lnTo>
                      <a:pt x="375138" y="1023816"/>
                    </a:lnTo>
                    <a:lnTo>
                      <a:pt x="433754" y="1039446"/>
                    </a:lnTo>
                    <a:lnTo>
                      <a:pt x="492369" y="1031631"/>
                    </a:lnTo>
                    <a:lnTo>
                      <a:pt x="511908" y="1094154"/>
                    </a:lnTo>
                    <a:lnTo>
                      <a:pt x="500185" y="1144954"/>
                    </a:lnTo>
                    <a:lnTo>
                      <a:pt x="531446" y="1184031"/>
                    </a:lnTo>
                    <a:lnTo>
                      <a:pt x="656492" y="1160585"/>
                    </a:lnTo>
                    <a:lnTo>
                      <a:pt x="586154" y="1215293"/>
                    </a:lnTo>
                    <a:lnTo>
                      <a:pt x="586154" y="1266093"/>
                    </a:lnTo>
                    <a:lnTo>
                      <a:pt x="586154" y="1266093"/>
                    </a:lnTo>
                    <a:lnTo>
                      <a:pt x="609600" y="1305170"/>
                    </a:lnTo>
                    <a:lnTo>
                      <a:pt x="672123" y="1254370"/>
                    </a:lnTo>
                    <a:lnTo>
                      <a:pt x="750277" y="1270000"/>
                    </a:lnTo>
                    <a:lnTo>
                      <a:pt x="668215" y="1289539"/>
                    </a:lnTo>
                    <a:lnTo>
                      <a:pt x="633046" y="1312985"/>
                    </a:lnTo>
                    <a:lnTo>
                      <a:pt x="644769" y="1363785"/>
                    </a:lnTo>
                    <a:lnTo>
                      <a:pt x="593969" y="1426308"/>
                    </a:lnTo>
                    <a:lnTo>
                      <a:pt x="558800" y="1461477"/>
                    </a:lnTo>
                    <a:lnTo>
                      <a:pt x="515815" y="1481016"/>
                    </a:lnTo>
                    <a:lnTo>
                      <a:pt x="480646" y="1488831"/>
                    </a:lnTo>
                    <a:lnTo>
                      <a:pt x="441569" y="1438031"/>
                    </a:lnTo>
                    <a:lnTo>
                      <a:pt x="418123" y="1488831"/>
                    </a:lnTo>
                    <a:lnTo>
                      <a:pt x="449385" y="158261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grpSp>
        <p:grpSp>
          <p:nvGrpSpPr>
            <p:cNvPr id="363" name="Group 362"/>
            <p:cNvGrpSpPr/>
            <p:nvPr/>
          </p:nvGrpSpPr>
          <p:grpSpPr>
            <a:xfrm>
              <a:off x="1192286" y="2445306"/>
              <a:ext cx="3467782" cy="3883575"/>
              <a:chOff x="1192286" y="2445306"/>
              <a:chExt cx="3467782" cy="3883575"/>
            </a:xfrm>
          </p:grpSpPr>
          <p:sp>
            <p:nvSpPr>
              <p:cNvPr id="364" name="Freeform 89"/>
              <p:cNvSpPr>
                <a:spLocks/>
              </p:cNvSpPr>
              <p:nvPr/>
            </p:nvSpPr>
            <p:spPr bwMode="auto">
              <a:xfrm>
                <a:off x="4332860" y="6274533"/>
                <a:ext cx="27951" cy="36526"/>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F5912C"/>
              </a:solidFill>
              <a:ln w="3175">
                <a:noFill/>
                <a:headEnd/>
                <a:tailEn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schemeClr val="bg1"/>
                  </a:solidFill>
                  <a:latin typeface="Calibri"/>
                </a:endParaRPr>
              </a:p>
            </p:txBody>
          </p:sp>
          <p:sp>
            <p:nvSpPr>
              <p:cNvPr id="365" name="Connector 364"/>
              <p:cNvSpPr/>
              <p:nvPr/>
            </p:nvSpPr>
            <p:spPr>
              <a:xfrm>
                <a:off x="3927633" y="381329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366" name="Connector 365"/>
              <p:cNvSpPr/>
              <p:nvPr/>
            </p:nvSpPr>
            <p:spPr>
              <a:xfrm>
                <a:off x="4206017" y="3739190"/>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367" name="Connector 366"/>
              <p:cNvSpPr/>
              <p:nvPr/>
            </p:nvSpPr>
            <p:spPr>
              <a:xfrm>
                <a:off x="4218581" y="393264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368" name="Connector 367"/>
              <p:cNvSpPr/>
              <p:nvPr/>
            </p:nvSpPr>
            <p:spPr>
              <a:xfrm>
                <a:off x="3711949" y="402241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369" name="Connector 368"/>
              <p:cNvSpPr/>
              <p:nvPr/>
            </p:nvSpPr>
            <p:spPr>
              <a:xfrm>
                <a:off x="3654820" y="392666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18" name="Connector 417"/>
              <p:cNvSpPr/>
              <p:nvPr/>
            </p:nvSpPr>
            <p:spPr>
              <a:xfrm>
                <a:off x="4568462" y="2812505"/>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19" name="Connector 418"/>
              <p:cNvSpPr/>
              <p:nvPr/>
            </p:nvSpPr>
            <p:spPr>
              <a:xfrm>
                <a:off x="4506161" y="2695927"/>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20" name="Connector 419"/>
              <p:cNvSpPr/>
              <p:nvPr/>
            </p:nvSpPr>
            <p:spPr>
              <a:xfrm>
                <a:off x="4175227" y="453610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21" name="Connector 420"/>
              <p:cNvSpPr/>
              <p:nvPr/>
            </p:nvSpPr>
            <p:spPr>
              <a:xfrm>
                <a:off x="3941036" y="464454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22" name="Connector 421"/>
              <p:cNvSpPr/>
              <p:nvPr/>
            </p:nvSpPr>
            <p:spPr>
              <a:xfrm>
                <a:off x="3883401" y="459965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23" name="Connector 422"/>
              <p:cNvSpPr/>
              <p:nvPr/>
            </p:nvSpPr>
            <p:spPr>
              <a:xfrm>
                <a:off x="3476760" y="422271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24" name="Connector 423"/>
              <p:cNvSpPr/>
              <p:nvPr/>
            </p:nvSpPr>
            <p:spPr>
              <a:xfrm>
                <a:off x="3440100" y="417580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25" name="Connector 424"/>
              <p:cNvSpPr/>
              <p:nvPr/>
            </p:nvSpPr>
            <p:spPr>
              <a:xfrm>
                <a:off x="3041249" y="443264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26" name="Connector 425"/>
              <p:cNvSpPr/>
              <p:nvPr/>
            </p:nvSpPr>
            <p:spPr>
              <a:xfrm>
                <a:off x="2658496" y="4049230"/>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27" name="Connector 426"/>
              <p:cNvSpPr/>
              <p:nvPr/>
            </p:nvSpPr>
            <p:spPr>
              <a:xfrm>
                <a:off x="3090817" y="368698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28" name="Connector 427"/>
              <p:cNvSpPr/>
              <p:nvPr/>
            </p:nvSpPr>
            <p:spPr>
              <a:xfrm>
                <a:off x="3015044" y="361113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29" name="Connector 428"/>
              <p:cNvSpPr/>
              <p:nvPr/>
            </p:nvSpPr>
            <p:spPr>
              <a:xfrm>
                <a:off x="3705562" y="257379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30" name="Connector 429"/>
              <p:cNvSpPr/>
              <p:nvPr/>
            </p:nvSpPr>
            <p:spPr>
              <a:xfrm>
                <a:off x="3401081" y="3056457"/>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31" name="Connector 430"/>
              <p:cNvSpPr/>
              <p:nvPr/>
            </p:nvSpPr>
            <p:spPr>
              <a:xfrm>
                <a:off x="3250786" y="326372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32" name="Connector 431"/>
              <p:cNvSpPr/>
              <p:nvPr/>
            </p:nvSpPr>
            <p:spPr>
              <a:xfrm>
                <a:off x="2981521" y="324335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33" name="Connector 432"/>
              <p:cNvSpPr/>
              <p:nvPr/>
            </p:nvSpPr>
            <p:spPr>
              <a:xfrm>
                <a:off x="3287357" y="261518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34" name="Connector 433"/>
              <p:cNvSpPr/>
              <p:nvPr/>
            </p:nvSpPr>
            <p:spPr>
              <a:xfrm>
                <a:off x="3197857" y="244530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35" name="Connector 434"/>
              <p:cNvSpPr/>
              <p:nvPr/>
            </p:nvSpPr>
            <p:spPr>
              <a:xfrm>
                <a:off x="2950200" y="270870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36" name="Connector 435"/>
              <p:cNvSpPr/>
              <p:nvPr/>
            </p:nvSpPr>
            <p:spPr>
              <a:xfrm>
                <a:off x="2190613" y="417580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37" name="Connector 436"/>
              <p:cNvSpPr/>
              <p:nvPr/>
            </p:nvSpPr>
            <p:spPr>
              <a:xfrm>
                <a:off x="2134831" y="413900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38" name="Connector 437"/>
              <p:cNvSpPr/>
              <p:nvPr/>
            </p:nvSpPr>
            <p:spPr>
              <a:xfrm>
                <a:off x="2310670" y="4930340"/>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39" name="Connector 438"/>
              <p:cNvSpPr/>
              <p:nvPr/>
            </p:nvSpPr>
            <p:spPr>
              <a:xfrm>
                <a:off x="1192286" y="497522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40" name="Connector 439"/>
              <p:cNvSpPr/>
              <p:nvPr/>
            </p:nvSpPr>
            <p:spPr>
              <a:xfrm>
                <a:off x="2057772" y="359721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41" name="Connector 440"/>
              <p:cNvSpPr/>
              <p:nvPr/>
            </p:nvSpPr>
            <p:spPr>
              <a:xfrm>
                <a:off x="1826550" y="3555686"/>
                <a:ext cx="91606" cy="9936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42" name="Connector 441"/>
              <p:cNvSpPr/>
              <p:nvPr/>
            </p:nvSpPr>
            <p:spPr>
              <a:xfrm>
                <a:off x="1722703" y="338089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43" name="Connector 442"/>
              <p:cNvSpPr/>
              <p:nvPr/>
            </p:nvSpPr>
            <p:spPr>
              <a:xfrm>
                <a:off x="1794094" y="3348845"/>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44" name="Connector 443"/>
              <p:cNvSpPr/>
              <p:nvPr/>
            </p:nvSpPr>
            <p:spPr>
              <a:xfrm>
                <a:off x="1850556" y="300752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45" name="Connector 444"/>
              <p:cNvSpPr/>
              <p:nvPr/>
            </p:nvSpPr>
            <p:spPr>
              <a:xfrm>
                <a:off x="3274010" y="484907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46" name="Connector 445"/>
              <p:cNvSpPr/>
              <p:nvPr/>
            </p:nvSpPr>
            <p:spPr>
              <a:xfrm>
                <a:off x="3007748" y="503912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47" name="Connector 446"/>
              <p:cNvSpPr/>
              <p:nvPr/>
            </p:nvSpPr>
            <p:spPr>
              <a:xfrm>
                <a:off x="3337255" y="623910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48" name="Connector 447"/>
              <p:cNvSpPr/>
              <p:nvPr/>
            </p:nvSpPr>
            <p:spPr>
              <a:xfrm>
                <a:off x="2721528" y="489375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49" name="Connector 448"/>
              <p:cNvSpPr/>
              <p:nvPr/>
            </p:nvSpPr>
            <p:spPr>
              <a:xfrm>
                <a:off x="2657577" y="485181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sp>
            <p:nvSpPr>
              <p:cNvPr id="450" name="Connector 449"/>
              <p:cNvSpPr/>
              <p:nvPr/>
            </p:nvSpPr>
            <p:spPr>
              <a:xfrm>
                <a:off x="2617340" y="454535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schemeClr val="bg1"/>
                  </a:solidFill>
                  <a:latin typeface="Calibri"/>
                </a:endParaRPr>
              </a:p>
            </p:txBody>
          </p:sp>
        </p:grpSp>
      </p:grpSp>
      <p:sp>
        <p:nvSpPr>
          <p:cNvPr id="605" name="Connector 604"/>
          <p:cNvSpPr/>
          <p:nvPr/>
        </p:nvSpPr>
        <p:spPr>
          <a:xfrm>
            <a:off x="3995936" y="3947482"/>
            <a:ext cx="8916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352" tIns="45676" rIns="91352" bIns="45676" rtlCol="0" anchor="ctr"/>
          <a:lstStyle/>
          <a:p>
            <a:pPr algn="ctr" defTabSz="913441"/>
            <a:endParaRPr lang="en-US">
              <a:solidFill>
                <a:schemeClr val="bg1"/>
              </a:solidFill>
              <a:latin typeface="Calibri"/>
            </a:endParaRPr>
          </a:p>
        </p:txBody>
      </p:sp>
      <p:sp>
        <p:nvSpPr>
          <p:cNvPr id="606" name="Connector 605"/>
          <p:cNvSpPr/>
          <p:nvPr/>
        </p:nvSpPr>
        <p:spPr>
          <a:xfrm>
            <a:off x="4067947" y="4897989"/>
            <a:ext cx="8916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352" tIns="45676" rIns="91352" bIns="45676" rtlCol="0" anchor="ctr"/>
          <a:lstStyle/>
          <a:p>
            <a:pPr algn="ctr" defTabSz="913441"/>
            <a:endParaRPr lang="en-US">
              <a:solidFill>
                <a:schemeClr val="bg1"/>
              </a:solidFill>
              <a:latin typeface="Calibri"/>
            </a:endParaRPr>
          </a:p>
        </p:txBody>
      </p:sp>
      <p:sp>
        <p:nvSpPr>
          <p:cNvPr id="607" name="Connector 606"/>
          <p:cNvSpPr/>
          <p:nvPr/>
        </p:nvSpPr>
        <p:spPr>
          <a:xfrm>
            <a:off x="4427984" y="2478519"/>
            <a:ext cx="8916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352" tIns="45676" rIns="91352" bIns="45676" rtlCol="0" anchor="ctr"/>
          <a:lstStyle/>
          <a:p>
            <a:pPr algn="ctr" defTabSz="913441"/>
            <a:endParaRPr lang="en-US">
              <a:solidFill>
                <a:schemeClr val="bg1"/>
              </a:solidFill>
              <a:latin typeface="Calibri"/>
            </a:endParaRPr>
          </a:p>
        </p:txBody>
      </p:sp>
      <p:sp>
        <p:nvSpPr>
          <p:cNvPr id="608" name="Connector 607"/>
          <p:cNvSpPr/>
          <p:nvPr/>
        </p:nvSpPr>
        <p:spPr>
          <a:xfrm>
            <a:off x="4785873" y="4165834"/>
            <a:ext cx="8916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352" tIns="45676" rIns="91352" bIns="45676" rtlCol="0" anchor="ctr"/>
          <a:lstStyle/>
          <a:p>
            <a:pPr algn="ctr" defTabSz="913441"/>
            <a:endParaRPr lang="en-US">
              <a:solidFill>
                <a:schemeClr val="bg1"/>
              </a:solidFill>
              <a:latin typeface="Calibri"/>
            </a:endParaRPr>
          </a:p>
        </p:txBody>
      </p:sp>
      <p:sp>
        <p:nvSpPr>
          <p:cNvPr id="609" name="Connector 608"/>
          <p:cNvSpPr/>
          <p:nvPr/>
        </p:nvSpPr>
        <p:spPr>
          <a:xfrm>
            <a:off x="4283968" y="4811578"/>
            <a:ext cx="8916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352" tIns="45676" rIns="91352" bIns="45676" rtlCol="0" anchor="ctr"/>
          <a:lstStyle/>
          <a:p>
            <a:pPr algn="ctr" defTabSz="913441"/>
            <a:endParaRPr lang="en-US">
              <a:solidFill>
                <a:schemeClr val="bg1"/>
              </a:solidFill>
              <a:latin typeface="Calibri"/>
            </a:endParaRPr>
          </a:p>
        </p:txBody>
      </p:sp>
      <p:sp>
        <p:nvSpPr>
          <p:cNvPr id="610" name="Rectangle 609"/>
          <p:cNvSpPr/>
          <p:nvPr/>
        </p:nvSpPr>
        <p:spPr>
          <a:xfrm>
            <a:off x="6505011" y="1528008"/>
            <a:ext cx="2891532" cy="3901008"/>
          </a:xfrm>
          <a:prstGeom prst="rect">
            <a:avLst/>
          </a:prstGeom>
        </p:spPr>
        <p:txBody>
          <a:bodyPr wrap="square" lIns="91352" tIns="45676" rIns="91352" bIns="45676">
            <a:spAutoFit/>
          </a:bodyPr>
          <a:lstStyle/>
          <a:p>
            <a:pPr defTabSz="913441"/>
            <a:r>
              <a:rPr lang="en-US" sz="1000" dirty="0">
                <a:solidFill>
                  <a:schemeClr val="bg1"/>
                </a:solidFill>
                <a:latin typeface="Helvetica"/>
                <a:cs typeface="Helvetica"/>
              </a:rPr>
              <a:t>Institute for Energy Research (IFE)</a:t>
            </a:r>
          </a:p>
          <a:p>
            <a:pPr defTabSz="913441"/>
            <a:r>
              <a:rPr lang="en-US" sz="1000" dirty="0" err="1">
                <a:solidFill>
                  <a:schemeClr val="bg1"/>
                </a:solidFill>
                <a:latin typeface="Helvetica"/>
                <a:cs typeface="Helvetica"/>
              </a:rPr>
              <a:t>Institut</a:t>
            </a:r>
            <a:r>
              <a:rPr lang="en-US" sz="1000" dirty="0">
                <a:solidFill>
                  <a:schemeClr val="bg1"/>
                </a:solidFill>
                <a:latin typeface="Helvetica"/>
                <a:cs typeface="Helvetica"/>
              </a:rPr>
              <a:t> Laue-</a:t>
            </a:r>
            <a:r>
              <a:rPr lang="en-US" sz="1000" dirty="0" err="1">
                <a:solidFill>
                  <a:schemeClr val="bg1"/>
                </a:solidFill>
                <a:latin typeface="Helvetica"/>
                <a:cs typeface="Helvetica"/>
              </a:rPr>
              <a:t>Langevin</a:t>
            </a:r>
            <a:r>
              <a:rPr lang="en-US" sz="1000" dirty="0">
                <a:solidFill>
                  <a:schemeClr val="bg1"/>
                </a:solidFill>
                <a:latin typeface="Helvetica"/>
                <a:cs typeface="Helvetica"/>
              </a:rPr>
              <a:t> (ILL)</a:t>
            </a:r>
          </a:p>
          <a:p>
            <a:pPr defTabSz="913441"/>
            <a:r>
              <a:rPr lang="en-US" sz="1000" dirty="0">
                <a:solidFill>
                  <a:schemeClr val="bg1"/>
                </a:solidFill>
                <a:latin typeface="Helvetica"/>
                <a:cs typeface="Helvetica"/>
              </a:rPr>
              <a:t>Rutherford-Appleton Laboratory, Oxford (ISIS)</a:t>
            </a:r>
          </a:p>
          <a:p>
            <a:pPr defTabSz="913441"/>
            <a:r>
              <a:rPr lang="en-US" sz="1000" dirty="0" err="1">
                <a:solidFill>
                  <a:schemeClr val="bg1"/>
                </a:solidFill>
                <a:latin typeface="Helvetica"/>
                <a:cs typeface="Helvetica"/>
              </a:rPr>
              <a:t>Kopenhagen</a:t>
            </a:r>
            <a:r>
              <a:rPr lang="en-US" sz="1000" dirty="0">
                <a:solidFill>
                  <a:schemeClr val="bg1"/>
                </a:solidFill>
                <a:latin typeface="Helvetica"/>
                <a:cs typeface="Helvetica"/>
              </a:rPr>
              <a:t> University</a:t>
            </a:r>
          </a:p>
          <a:p>
            <a:pPr defTabSz="913441"/>
            <a:r>
              <a:rPr lang="en-US" sz="1000" dirty="0" err="1">
                <a:solidFill>
                  <a:schemeClr val="bg1"/>
                </a:solidFill>
                <a:latin typeface="Helvetica"/>
                <a:cs typeface="Helvetica"/>
              </a:rPr>
              <a:t>Laboratoire</a:t>
            </a:r>
            <a:r>
              <a:rPr lang="en-US" sz="1000" dirty="0">
                <a:solidFill>
                  <a:schemeClr val="bg1"/>
                </a:solidFill>
                <a:latin typeface="Helvetica"/>
                <a:cs typeface="Helvetica"/>
              </a:rPr>
              <a:t> Léon </a:t>
            </a:r>
            <a:r>
              <a:rPr lang="en-US" sz="1000" dirty="0" err="1">
                <a:solidFill>
                  <a:schemeClr val="bg1"/>
                </a:solidFill>
                <a:latin typeface="Helvetica"/>
                <a:cs typeface="Helvetica"/>
              </a:rPr>
              <a:t>Brilouin</a:t>
            </a:r>
            <a:r>
              <a:rPr lang="en-US" sz="1000" dirty="0">
                <a:solidFill>
                  <a:schemeClr val="bg1"/>
                </a:solidFill>
                <a:latin typeface="Helvetica"/>
                <a:cs typeface="Helvetica"/>
              </a:rPr>
              <a:t> (LLB)</a:t>
            </a:r>
          </a:p>
          <a:p>
            <a:pPr defTabSz="913441"/>
            <a:r>
              <a:rPr lang="en-US" sz="1000" dirty="0">
                <a:solidFill>
                  <a:schemeClr val="bg1"/>
                </a:solidFill>
                <a:latin typeface="Helvetica"/>
                <a:cs typeface="Helvetica"/>
              </a:rPr>
              <a:t>Lodz University of Technology</a:t>
            </a:r>
          </a:p>
          <a:p>
            <a:pPr defTabSz="913441"/>
            <a:r>
              <a:rPr lang="en-US" sz="1000" dirty="0">
                <a:solidFill>
                  <a:schemeClr val="bg1"/>
                </a:solidFill>
                <a:latin typeface="Helvetica"/>
                <a:cs typeface="Helvetica"/>
              </a:rPr>
              <a:t>Lund University</a:t>
            </a:r>
          </a:p>
          <a:p>
            <a:pPr defTabSz="913441"/>
            <a:r>
              <a:rPr lang="en-US" sz="1000" dirty="0">
                <a:solidFill>
                  <a:schemeClr val="bg1"/>
                </a:solidFill>
                <a:latin typeface="Helvetica"/>
                <a:cs typeface="Helvetica"/>
              </a:rPr>
              <a:t>Nuclear Physics Institute of the ASCR</a:t>
            </a:r>
          </a:p>
          <a:p>
            <a:pPr defTabSz="913441"/>
            <a:r>
              <a:rPr lang="en-US" sz="1000" dirty="0">
                <a:solidFill>
                  <a:schemeClr val="bg1"/>
                </a:solidFill>
                <a:latin typeface="Helvetica"/>
                <a:cs typeface="Helvetica"/>
              </a:rPr>
              <a:t>Oslo University</a:t>
            </a:r>
          </a:p>
          <a:p>
            <a:pPr defTabSz="913441"/>
            <a:r>
              <a:rPr lang="en-US" sz="1000" dirty="0">
                <a:solidFill>
                  <a:schemeClr val="bg1"/>
                </a:solidFill>
                <a:latin typeface="Helvetica"/>
                <a:cs typeface="Helvetica"/>
              </a:rPr>
              <a:t>Paul </a:t>
            </a:r>
            <a:r>
              <a:rPr lang="en-US" sz="1000" dirty="0" err="1">
                <a:solidFill>
                  <a:schemeClr val="bg1"/>
                </a:solidFill>
                <a:latin typeface="Helvetica"/>
                <a:cs typeface="Helvetica"/>
              </a:rPr>
              <a:t>Sherrer</a:t>
            </a:r>
            <a:r>
              <a:rPr lang="en-US" sz="1000" dirty="0">
                <a:solidFill>
                  <a:schemeClr val="bg1"/>
                </a:solidFill>
                <a:latin typeface="Helvetica"/>
                <a:cs typeface="Helvetica"/>
              </a:rPr>
              <a:t> Institute</a:t>
            </a:r>
          </a:p>
          <a:p>
            <a:pPr defTabSz="913441"/>
            <a:r>
              <a:rPr lang="en-US" sz="1000" dirty="0">
                <a:solidFill>
                  <a:schemeClr val="bg1"/>
                </a:solidFill>
                <a:latin typeface="Helvetica"/>
                <a:cs typeface="Helvetica"/>
              </a:rPr>
              <a:t>Roskilde University</a:t>
            </a:r>
          </a:p>
          <a:p>
            <a:pPr defTabSz="913441"/>
            <a:r>
              <a:rPr lang="en-US" sz="1000" dirty="0">
                <a:solidFill>
                  <a:schemeClr val="bg1"/>
                </a:solidFill>
                <a:latin typeface="Helvetica"/>
                <a:cs typeface="Helvetica"/>
              </a:rPr>
              <a:t>Tallinn Technical </a:t>
            </a:r>
            <a:r>
              <a:rPr lang="en-US" sz="1000" dirty="0" err="1">
                <a:solidFill>
                  <a:schemeClr val="bg1"/>
                </a:solidFill>
                <a:latin typeface="Helvetica"/>
                <a:cs typeface="Helvetica"/>
              </a:rPr>
              <a:t>Univesrsity</a:t>
            </a:r>
            <a:endParaRPr lang="en-US" sz="1000" dirty="0">
              <a:solidFill>
                <a:schemeClr val="bg1"/>
              </a:solidFill>
              <a:latin typeface="Helvetica"/>
              <a:cs typeface="Helvetica"/>
            </a:endParaRPr>
          </a:p>
          <a:p>
            <a:pPr defTabSz="913441"/>
            <a:r>
              <a:rPr lang="en-US" sz="1000" dirty="0">
                <a:solidFill>
                  <a:schemeClr val="bg1"/>
                </a:solidFill>
                <a:latin typeface="Helvetica"/>
                <a:cs typeface="Helvetica"/>
              </a:rPr>
              <a:t>Technical University of Chemnitz</a:t>
            </a:r>
          </a:p>
          <a:p>
            <a:pPr defTabSz="913441"/>
            <a:r>
              <a:rPr lang="en-US" sz="1000" dirty="0">
                <a:solidFill>
                  <a:schemeClr val="bg1"/>
                </a:solidFill>
                <a:latin typeface="Helvetica"/>
                <a:cs typeface="Helvetica"/>
              </a:rPr>
              <a:t>Technical University of Denmark</a:t>
            </a:r>
          </a:p>
          <a:p>
            <a:pPr defTabSz="913441"/>
            <a:r>
              <a:rPr lang="en-US" sz="1000" dirty="0">
                <a:solidFill>
                  <a:schemeClr val="bg1"/>
                </a:solidFill>
                <a:latin typeface="Helvetica"/>
                <a:cs typeface="Helvetica"/>
              </a:rPr>
              <a:t>Technical University Munich</a:t>
            </a:r>
          </a:p>
          <a:p>
            <a:pPr defTabSz="913441"/>
            <a:r>
              <a:rPr lang="en-US" sz="1000" dirty="0">
                <a:solidFill>
                  <a:schemeClr val="bg1"/>
                </a:solidFill>
                <a:latin typeface="Helvetica"/>
                <a:cs typeface="Helvetica"/>
              </a:rPr>
              <a:t>Science and Technology Facilities Council </a:t>
            </a:r>
          </a:p>
          <a:p>
            <a:pPr defTabSz="913441"/>
            <a:r>
              <a:rPr lang="en-US" sz="1000" dirty="0">
                <a:solidFill>
                  <a:schemeClr val="bg1"/>
                </a:solidFill>
                <a:latin typeface="Helvetica"/>
                <a:cs typeface="Helvetica"/>
              </a:rPr>
              <a:t>(STFC)</a:t>
            </a:r>
          </a:p>
          <a:p>
            <a:pPr defTabSz="913441"/>
            <a:r>
              <a:rPr lang="en-US" sz="1000" dirty="0">
                <a:solidFill>
                  <a:schemeClr val="bg1"/>
                </a:solidFill>
                <a:latin typeface="Helvetica"/>
                <a:cs typeface="Helvetica"/>
              </a:rPr>
              <a:t>University of Tartu</a:t>
            </a:r>
          </a:p>
          <a:p>
            <a:pPr defTabSz="913441"/>
            <a:r>
              <a:rPr lang="en-US" sz="1000" dirty="0">
                <a:solidFill>
                  <a:schemeClr val="bg1"/>
                </a:solidFill>
                <a:latin typeface="Helvetica"/>
                <a:cs typeface="Helvetica"/>
              </a:rPr>
              <a:t>Uppsala University</a:t>
            </a:r>
          </a:p>
          <a:p>
            <a:pPr defTabSz="913441"/>
            <a:r>
              <a:rPr lang="en-US" sz="1000" dirty="0">
                <a:solidFill>
                  <a:schemeClr val="bg1"/>
                </a:solidFill>
                <a:latin typeface="Helvetica"/>
                <a:cs typeface="Helvetica"/>
              </a:rPr>
              <a:t>WIGNER Research Centre for Physics</a:t>
            </a:r>
          </a:p>
          <a:p>
            <a:pPr defTabSz="913441"/>
            <a:r>
              <a:rPr lang="en-US" sz="1000" dirty="0">
                <a:solidFill>
                  <a:schemeClr val="bg1"/>
                </a:solidFill>
                <a:latin typeface="Helvetica"/>
                <a:cs typeface="Helvetica"/>
              </a:rPr>
              <a:t>Wroclaw </a:t>
            </a:r>
            <a:r>
              <a:rPr lang="en-US" sz="1000" dirty="0" err="1">
                <a:solidFill>
                  <a:schemeClr val="bg1"/>
                </a:solidFill>
                <a:latin typeface="Helvetica"/>
                <a:cs typeface="Helvetica"/>
              </a:rPr>
              <a:t>Univesrity</a:t>
            </a:r>
            <a:r>
              <a:rPr lang="en-US" sz="1000" dirty="0">
                <a:solidFill>
                  <a:schemeClr val="bg1"/>
                </a:solidFill>
                <a:latin typeface="Helvetica"/>
                <a:cs typeface="Helvetica"/>
              </a:rPr>
              <a:t> of technology</a:t>
            </a:r>
          </a:p>
          <a:p>
            <a:pPr defTabSz="913441"/>
            <a:r>
              <a:rPr lang="en-US" sz="1000" dirty="0">
                <a:solidFill>
                  <a:schemeClr val="bg1"/>
                </a:solidFill>
                <a:latin typeface="Helvetica"/>
                <a:cs typeface="Helvetica"/>
              </a:rPr>
              <a:t>Warsaw University of Technology</a:t>
            </a:r>
          </a:p>
          <a:p>
            <a:pPr defTabSz="913441"/>
            <a:r>
              <a:rPr lang="en-US" sz="1000" dirty="0">
                <a:solidFill>
                  <a:schemeClr val="bg1"/>
                </a:solidFill>
                <a:latin typeface="Helvetica"/>
                <a:cs typeface="Helvetica"/>
              </a:rPr>
              <a:t>Zurich University of Applied Sciences </a:t>
            </a:r>
          </a:p>
          <a:p>
            <a:pPr defTabSz="913441"/>
            <a:r>
              <a:rPr lang="en-US" sz="1000" dirty="0">
                <a:solidFill>
                  <a:schemeClr val="bg1"/>
                </a:solidFill>
                <a:latin typeface="Helvetica"/>
                <a:cs typeface="Helvetica"/>
              </a:rPr>
              <a:t>(ZHAW)</a:t>
            </a:r>
          </a:p>
        </p:txBody>
      </p:sp>
    </p:spTree>
    <p:extLst>
      <p:ext uri="{BB962C8B-B14F-4D97-AF65-F5344CB8AC3E}">
        <p14:creationId xmlns:p14="http://schemas.microsoft.com/office/powerpoint/2010/main" val="19735733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a:spLocks noGrp="1"/>
          </p:cNvSpPr>
          <p:nvPr>
            <p:ph type="title"/>
          </p:nvPr>
        </p:nvSpPr>
        <p:spPr>
          <a:xfrm>
            <a:off x="211015" y="341436"/>
            <a:ext cx="7139136" cy="1055077"/>
          </a:xfrm>
        </p:spPr>
        <p:txBody>
          <a:bodyPr>
            <a:normAutofit/>
          </a:bodyPr>
          <a:lstStyle/>
          <a:p>
            <a:r>
              <a:rPr lang="en-US" dirty="0">
                <a:latin typeface="+mn-lt"/>
              </a:rPr>
              <a:t>Data Management and Software </a:t>
            </a:r>
            <a:r>
              <a:rPr lang="en-US" dirty="0" smtClean="0">
                <a:latin typeface="+mn-lt"/>
              </a:rPr>
              <a:t>Centre</a:t>
            </a:r>
            <a:br>
              <a:rPr lang="en-US" dirty="0" smtClean="0">
                <a:latin typeface="+mn-lt"/>
              </a:rPr>
            </a:br>
            <a:r>
              <a:rPr lang="en-US" sz="1662" dirty="0">
                <a:latin typeface="+mn-lt"/>
              </a:rPr>
              <a:t>COBIS, Copenhagen University North Campus</a:t>
            </a:r>
            <a:endParaRPr lang="en-US" sz="1662" dirty="0">
              <a:latin typeface="+mn-lt"/>
            </a:endParaRPr>
          </a:p>
        </p:txBody>
      </p:sp>
      <p:sp>
        <p:nvSpPr>
          <p:cNvPr id="3" name="Content Placeholder 2"/>
          <p:cNvSpPr>
            <a:spLocks noGrp="1"/>
          </p:cNvSpPr>
          <p:nvPr>
            <p:ph idx="1"/>
          </p:nvPr>
        </p:nvSpPr>
        <p:spPr>
          <a:xfrm>
            <a:off x="246185" y="1682268"/>
            <a:ext cx="4906115" cy="1664263"/>
          </a:xfrm>
        </p:spPr>
        <p:txBody>
          <a:bodyPr>
            <a:noAutofit/>
          </a:bodyPr>
          <a:lstStyle/>
          <a:p>
            <a:pPr marL="0" indent="0">
              <a:buNone/>
            </a:pPr>
            <a:r>
              <a:rPr lang="en-US" sz="1846" b="1" dirty="0">
                <a:solidFill>
                  <a:schemeClr val="tx1"/>
                </a:solidFill>
              </a:rPr>
              <a:t>Provide world leading scientific software and scientific computing </a:t>
            </a:r>
            <a:r>
              <a:rPr lang="en-US" sz="1846" b="1" dirty="0">
                <a:solidFill>
                  <a:schemeClr val="tx1"/>
                </a:solidFill>
              </a:rPr>
              <a:t>support</a:t>
            </a:r>
            <a:r>
              <a:rPr lang="en-US" sz="1846" b="1" i="1" dirty="0">
                <a:solidFill>
                  <a:schemeClr val="tx1"/>
                </a:solidFill>
              </a:rPr>
              <a:t> </a:t>
            </a:r>
            <a:r>
              <a:rPr lang="en-US" sz="1846" b="1" dirty="0">
                <a:solidFill>
                  <a:schemeClr val="tx1"/>
                </a:solidFill>
              </a:rPr>
              <a:t>for </a:t>
            </a:r>
            <a:r>
              <a:rPr lang="en-US" sz="1846" b="1" dirty="0">
                <a:solidFill>
                  <a:schemeClr val="tx1"/>
                </a:solidFill>
              </a:rPr>
              <a:t>neutron scattering at </a:t>
            </a:r>
            <a:r>
              <a:rPr lang="en-US" sz="1846" b="1" dirty="0">
                <a:solidFill>
                  <a:schemeClr val="tx1"/>
                </a:solidFill>
              </a:rPr>
              <a:t>ESS</a:t>
            </a:r>
            <a:endParaRPr lang="en-US" sz="1662" dirty="0">
              <a:solidFill>
                <a:schemeClr val="tx1"/>
              </a:solidFill>
            </a:endParaRPr>
          </a:p>
          <a:p>
            <a:pPr marL="0" indent="0">
              <a:buNone/>
            </a:pPr>
            <a:r>
              <a:rPr lang="en-US" sz="1662" b="1" dirty="0">
                <a:solidFill>
                  <a:srgbClr val="1394CA"/>
                </a:solidFill>
              </a:rPr>
              <a:t>Scientific Software </a:t>
            </a:r>
            <a:endParaRPr lang="en-US" sz="1662" b="1" dirty="0">
              <a:solidFill>
                <a:srgbClr val="1394CA"/>
              </a:solidFill>
            </a:endParaRPr>
          </a:p>
          <a:p>
            <a:pPr marL="0" indent="0">
              <a:buNone/>
            </a:pPr>
            <a:r>
              <a:rPr lang="en-US" sz="1477" dirty="0">
                <a:solidFill>
                  <a:schemeClr val="tx1"/>
                </a:solidFill>
              </a:rPr>
              <a:t>ESS </a:t>
            </a:r>
            <a:r>
              <a:rPr lang="en-US" sz="1477" dirty="0">
                <a:solidFill>
                  <a:schemeClr val="tx1"/>
                </a:solidFill>
              </a:rPr>
              <a:t>experiment control </a:t>
            </a:r>
            <a:r>
              <a:rPr lang="en-US" sz="1477" dirty="0">
                <a:solidFill>
                  <a:schemeClr val="tx1"/>
                </a:solidFill>
              </a:rPr>
              <a:t>system, Data acquisition, Data </a:t>
            </a:r>
            <a:r>
              <a:rPr lang="en-US" sz="1477" dirty="0">
                <a:solidFill>
                  <a:schemeClr val="tx1"/>
                </a:solidFill>
              </a:rPr>
              <a:t>correction </a:t>
            </a:r>
            <a:r>
              <a:rPr lang="en-US" sz="1477" dirty="0">
                <a:solidFill>
                  <a:schemeClr val="tx1"/>
                </a:solidFill>
              </a:rPr>
              <a:t>software, visualization, and software </a:t>
            </a:r>
            <a:r>
              <a:rPr lang="en-US" sz="1477" dirty="0">
                <a:solidFill>
                  <a:schemeClr val="tx1"/>
                </a:solidFill>
              </a:rPr>
              <a:t>to model and analyze experimental data sets</a:t>
            </a:r>
            <a:r>
              <a:rPr lang="en-US" sz="1477" dirty="0">
                <a:solidFill>
                  <a:schemeClr val="tx1"/>
                </a:solidFill>
              </a:rPr>
              <a:t>.</a:t>
            </a:r>
            <a:endParaRPr lang="en-US" sz="1477" dirty="0">
              <a:solidFill>
                <a:schemeClr val="tx1"/>
              </a:solidFill>
            </a:endParaRPr>
          </a:p>
          <a:p>
            <a:pPr marL="0" indent="0">
              <a:buNone/>
            </a:pPr>
            <a:r>
              <a:rPr lang="en-US" sz="1662" b="1" dirty="0">
                <a:solidFill>
                  <a:srgbClr val="1394CA"/>
                </a:solidFill>
              </a:rPr>
              <a:t>Data center </a:t>
            </a:r>
            <a:r>
              <a:rPr lang="en-US" sz="1662" b="1" dirty="0">
                <a:solidFill>
                  <a:srgbClr val="1394CA"/>
                </a:solidFill>
              </a:rPr>
              <a:t>operations</a:t>
            </a:r>
          </a:p>
          <a:p>
            <a:pPr marL="0" indent="0">
              <a:buNone/>
            </a:pPr>
            <a:r>
              <a:rPr lang="en-US" sz="1477" dirty="0">
                <a:solidFill>
                  <a:schemeClr val="tx1"/>
                </a:solidFill>
              </a:rPr>
              <a:t>Store and </a:t>
            </a:r>
            <a:r>
              <a:rPr lang="en-US" sz="1477" dirty="0">
                <a:solidFill>
                  <a:schemeClr val="tx1"/>
                </a:solidFill>
              </a:rPr>
              <a:t>catalogue ESS </a:t>
            </a:r>
            <a:r>
              <a:rPr lang="en-US" sz="1477" dirty="0">
                <a:solidFill>
                  <a:schemeClr val="tx1"/>
                </a:solidFill>
              </a:rPr>
              <a:t>datasets, provide </a:t>
            </a:r>
            <a:r>
              <a:rPr lang="en-US" sz="1477" dirty="0">
                <a:solidFill>
                  <a:schemeClr val="tx1"/>
                </a:solidFill>
              </a:rPr>
              <a:t>ESS users remote access to their </a:t>
            </a:r>
            <a:r>
              <a:rPr lang="en-US" sz="1477" dirty="0">
                <a:solidFill>
                  <a:schemeClr val="tx1"/>
                </a:solidFill>
              </a:rPr>
              <a:t>data, computing for </a:t>
            </a:r>
            <a:r>
              <a:rPr lang="en-US" sz="1477" dirty="0">
                <a:solidFill>
                  <a:schemeClr val="tx1"/>
                </a:solidFill>
              </a:rPr>
              <a:t>live data correction, </a:t>
            </a:r>
            <a:r>
              <a:rPr lang="en-US" sz="1477" dirty="0">
                <a:solidFill>
                  <a:schemeClr val="tx1"/>
                </a:solidFill>
              </a:rPr>
              <a:t>and </a:t>
            </a:r>
            <a:r>
              <a:rPr lang="en-US" sz="1477" dirty="0">
                <a:solidFill>
                  <a:schemeClr val="tx1"/>
                </a:solidFill>
              </a:rPr>
              <a:t>analysis software during and after experiments</a:t>
            </a:r>
            <a:r>
              <a:rPr lang="en-US" sz="1477" dirty="0">
                <a:solidFill>
                  <a:schemeClr val="tx1"/>
                </a:solidFill>
              </a:rPr>
              <a:t>.</a:t>
            </a:r>
            <a:endParaRPr lang="en-US" sz="1477" dirty="0">
              <a:solidFill>
                <a:schemeClr val="tx1"/>
              </a:solidFill>
            </a:endParaRPr>
          </a:p>
          <a:p>
            <a:pPr marL="0" indent="0">
              <a:buNone/>
            </a:pPr>
            <a:r>
              <a:rPr lang="en-US" sz="1662" b="1" dirty="0">
                <a:solidFill>
                  <a:srgbClr val="1394CA"/>
                </a:solidFill>
              </a:rPr>
              <a:t>User </a:t>
            </a:r>
            <a:r>
              <a:rPr lang="en-US" sz="1662" b="1" dirty="0">
                <a:solidFill>
                  <a:srgbClr val="1394CA"/>
                </a:solidFill>
              </a:rPr>
              <a:t>support </a:t>
            </a:r>
          </a:p>
          <a:p>
            <a:pPr marL="0" indent="0">
              <a:buNone/>
            </a:pPr>
            <a:r>
              <a:rPr lang="en-US" sz="1477" dirty="0">
                <a:solidFill>
                  <a:schemeClr val="tx1"/>
                </a:solidFill>
              </a:rPr>
              <a:t>S</a:t>
            </a:r>
            <a:r>
              <a:rPr lang="en-US" sz="1477" dirty="0">
                <a:solidFill>
                  <a:schemeClr val="tx1"/>
                </a:solidFill>
              </a:rPr>
              <a:t>upport ESS users with </a:t>
            </a:r>
            <a:br>
              <a:rPr lang="en-US" sz="1477" dirty="0">
                <a:solidFill>
                  <a:schemeClr val="tx1"/>
                </a:solidFill>
              </a:rPr>
            </a:br>
            <a:r>
              <a:rPr lang="en-US" sz="1477" dirty="0">
                <a:solidFill>
                  <a:schemeClr val="tx1"/>
                </a:solidFill>
              </a:rPr>
              <a:t>data </a:t>
            </a:r>
            <a:r>
              <a:rPr lang="en-US" sz="1477" dirty="0">
                <a:solidFill>
                  <a:schemeClr val="tx1"/>
                </a:solidFill>
              </a:rPr>
              <a:t>treatment </a:t>
            </a:r>
            <a:r>
              <a:rPr lang="en-US" sz="1477" dirty="0">
                <a:solidFill>
                  <a:schemeClr val="tx1"/>
                </a:solidFill>
              </a:rPr>
              <a:t>and </a:t>
            </a:r>
            <a:br>
              <a:rPr lang="en-US" sz="1477" dirty="0">
                <a:solidFill>
                  <a:schemeClr val="tx1"/>
                </a:solidFill>
              </a:rPr>
            </a:br>
            <a:r>
              <a:rPr lang="en-US" sz="1477" dirty="0">
                <a:solidFill>
                  <a:schemeClr val="tx1"/>
                </a:solidFill>
              </a:rPr>
              <a:t>analysis.</a:t>
            </a:r>
          </a:p>
          <a:p>
            <a:pPr marL="0" indent="0">
              <a:buNone/>
            </a:pPr>
            <a:endParaRPr lang="en-US" sz="1477" dirty="0">
              <a:solidFill>
                <a:schemeClr val="tx1"/>
              </a:solidFill>
            </a:endParaRPr>
          </a:p>
        </p:txBody>
      </p:sp>
      <p:sp>
        <p:nvSpPr>
          <p:cNvPr id="44" name="Slide Number Placeholder 3"/>
          <p:cNvSpPr txBox="1">
            <a:spLocks/>
          </p:cNvSpPr>
          <p:nvPr/>
        </p:nvSpPr>
        <p:spPr>
          <a:xfrm>
            <a:off x="6400800" y="6131171"/>
            <a:ext cx="1969477" cy="337038"/>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92"/>
              <a:pPr algn="r"/>
              <a:t>8</a:t>
            </a:fld>
            <a:endParaRPr lang="sv-SE" sz="1292"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39508" y="1619252"/>
            <a:ext cx="3692769" cy="4905093"/>
          </a:xfrm>
          <a:prstGeom prst="rect">
            <a:avLst/>
          </a:prstGeom>
        </p:spPr>
      </p:pic>
      <p:pic>
        <p:nvPicPr>
          <p:cNvPr id="7" name="Picture 6" descr="IMG_201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20841" y="4999338"/>
            <a:ext cx="2401626" cy="1468871"/>
          </a:xfrm>
          <a:prstGeom prst="rect">
            <a:avLst/>
          </a:prstGeom>
        </p:spPr>
      </p:pic>
      <p:sp>
        <p:nvSpPr>
          <p:cNvPr id="8" name="TextBox 7"/>
          <p:cNvSpPr txBox="1"/>
          <p:nvPr/>
        </p:nvSpPr>
        <p:spPr>
          <a:xfrm>
            <a:off x="246184" y="5906734"/>
            <a:ext cx="2447473" cy="433196"/>
          </a:xfrm>
          <a:prstGeom prst="rect">
            <a:avLst/>
          </a:prstGeom>
          <a:noFill/>
          <a:ln w="19050">
            <a:solidFill>
              <a:srgbClr val="0DABF1"/>
            </a:solidFill>
          </a:ln>
        </p:spPr>
        <p:txBody>
          <a:bodyPr wrap="square" rtlCol="0">
            <a:spAutoFit/>
          </a:bodyPr>
          <a:lstStyle>
            <a:defPPr>
              <a:defRPr lang="sv-SE"/>
            </a:defPPr>
            <a:lvl1pPr algn="ctr">
              <a:defRPr sz="1600" b="1">
                <a:solidFill>
                  <a:srgbClr val="0DABF1"/>
                </a:solidFill>
              </a:defRPr>
            </a:lvl1pPr>
          </a:lstStyle>
          <a:p>
            <a:r>
              <a:rPr lang="en-US" sz="1477" dirty="0">
                <a:solidFill>
                  <a:srgbClr val="1394CA"/>
                </a:solidFill>
              </a:rPr>
              <a:t>22* DMSC Staff now </a:t>
            </a:r>
            <a:r>
              <a:rPr lang="en-US" sz="1477" dirty="0">
                <a:solidFill>
                  <a:srgbClr val="1394CA"/>
                </a:solidFill>
                <a:sym typeface="Wingdings"/>
              </a:rPr>
              <a:t> 60</a:t>
            </a:r>
            <a:r>
              <a:rPr lang="en-US" sz="1477" dirty="0">
                <a:solidFill>
                  <a:srgbClr val="1394CA"/>
                </a:solidFill>
              </a:rPr>
              <a:t> </a:t>
            </a:r>
          </a:p>
          <a:p>
            <a:r>
              <a:rPr lang="en-US" sz="738" dirty="0">
                <a:solidFill>
                  <a:srgbClr val="1394CA"/>
                </a:solidFill>
              </a:rPr>
              <a:t>(*</a:t>
            </a:r>
            <a:r>
              <a:rPr lang="en-US" sz="738" dirty="0">
                <a:solidFill>
                  <a:srgbClr val="1394CA"/>
                </a:solidFill>
              </a:rPr>
              <a:t>20 FTEs and 2 part </a:t>
            </a:r>
            <a:r>
              <a:rPr lang="en-US" sz="738" dirty="0">
                <a:solidFill>
                  <a:srgbClr val="1394CA"/>
                </a:solidFill>
              </a:rPr>
              <a:t>time)</a:t>
            </a:r>
            <a:endParaRPr lang="en-US" sz="831" dirty="0">
              <a:solidFill>
                <a:srgbClr val="1394CA"/>
              </a:solidFill>
            </a:endParaRPr>
          </a:p>
        </p:txBody>
      </p:sp>
    </p:spTree>
    <p:extLst>
      <p:ext uri="{BB962C8B-B14F-4D97-AF65-F5344CB8AC3E}">
        <p14:creationId xmlns:p14="http://schemas.microsoft.com/office/powerpoint/2010/main" val="7889073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9</a:t>
            </a:fld>
            <a:endParaRPr lang="sv-SE" dirty="0">
              <a:solidFill>
                <a:prstClr val="black">
                  <a:tint val="75000"/>
                </a:prstClr>
              </a:solidFill>
            </a:endParaRPr>
          </a:p>
        </p:txBody>
      </p:sp>
      <p:pic>
        <p:nvPicPr>
          <p:cNvPr id="5" name="Picture 4" descr="ESS_sit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8492"/>
            <a:ext cx="9144000" cy="6460781"/>
          </a:xfrm>
          <a:prstGeom prst="rect">
            <a:avLst/>
          </a:prstGeom>
        </p:spPr>
      </p:pic>
      <p:pic>
        <p:nvPicPr>
          <p:cNvPr id="57" name="Bildobjekt 7" descr="ESS-vit-logga.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6551" y="5169095"/>
            <a:ext cx="2089692" cy="1140341"/>
          </a:xfrm>
          <a:prstGeom prst="rect">
            <a:avLst/>
          </a:prstGeom>
        </p:spPr>
      </p:pic>
      <p:cxnSp>
        <p:nvCxnSpPr>
          <p:cNvPr id="10" name="Straight Arrow Connector 9"/>
          <p:cNvCxnSpPr>
            <a:stCxn id="2" idx="0"/>
          </p:cNvCxnSpPr>
          <p:nvPr/>
        </p:nvCxnSpPr>
        <p:spPr>
          <a:xfrm flipH="1" flipV="1">
            <a:off x="2584939" y="3152044"/>
            <a:ext cx="813288" cy="1094642"/>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418135" y="938735"/>
            <a:ext cx="1828800" cy="652675"/>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825029" y="1938705"/>
            <a:ext cx="1022106" cy="1530178"/>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224454" y="4246686"/>
            <a:ext cx="2347546" cy="774058"/>
          </a:xfrm>
          <a:prstGeom prst="rect">
            <a:avLst/>
          </a:prstGeom>
          <a:solidFill>
            <a:schemeClr val="accent1"/>
          </a:solidFill>
        </p:spPr>
        <p:txBody>
          <a:bodyPr wrap="square" rtlCol="0">
            <a:spAutoFit/>
          </a:bodyPr>
          <a:lstStyle/>
          <a:p>
            <a:r>
              <a:rPr lang="en-US" sz="2215" dirty="0">
                <a:solidFill>
                  <a:prstClr val="white"/>
                </a:solidFill>
              </a:rPr>
              <a:t>Superconducting Proton Accelerator</a:t>
            </a:r>
            <a:endParaRPr lang="en-US" sz="2215" dirty="0">
              <a:solidFill>
                <a:prstClr val="white"/>
              </a:solidFill>
            </a:endParaRPr>
          </a:p>
        </p:txBody>
      </p:sp>
      <p:sp>
        <p:nvSpPr>
          <p:cNvPr id="8" name="TextBox 7"/>
          <p:cNvSpPr txBox="1"/>
          <p:nvPr/>
        </p:nvSpPr>
        <p:spPr>
          <a:xfrm>
            <a:off x="2123342" y="555198"/>
            <a:ext cx="2448658" cy="774058"/>
          </a:xfrm>
          <a:prstGeom prst="rect">
            <a:avLst/>
          </a:prstGeom>
          <a:solidFill>
            <a:schemeClr val="accent1"/>
          </a:solidFill>
        </p:spPr>
        <p:txBody>
          <a:bodyPr wrap="square" rtlCol="0">
            <a:spAutoFit/>
          </a:bodyPr>
          <a:lstStyle/>
          <a:p>
            <a:r>
              <a:rPr lang="en-US" sz="2215" dirty="0">
                <a:solidFill>
                  <a:prstClr val="white"/>
                </a:solidFill>
              </a:rPr>
              <a:t>Neutron </a:t>
            </a:r>
            <a:r>
              <a:rPr lang="en-US" sz="2215">
                <a:solidFill>
                  <a:prstClr val="white"/>
                </a:solidFill>
              </a:rPr>
              <a:t>Production Target</a:t>
            </a:r>
            <a:endParaRPr lang="en-US" sz="2215" dirty="0">
              <a:solidFill>
                <a:prstClr val="white"/>
              </a:solidFill>
            </a:endParaRPr>
          </a:p>
        </p:txBody>
      </p:sp>
      <p:sp>
        <p:nvSpPr>
          <p:cNvPr id="9" name="TextBox 8"/>
          <p:cNvSpPr txBox="1"/>
          <p:nvPr/>
        </p:nvSpPr>
        <p:spPr>
          <a:xfrm>
            <a:off x="5997819" y="3371859"/>
            <a:ext cx="1622181" cy="433196"/>
          </a:xfrm>
          <a:prstGeom prst="rect">
            <a:avLst/>
          </a:prstGeom>
          <a:solidFill>
            <a:schemeClr val="accent1"/>
          </a:solidFill>
        </p:spPr>
        <p:txBody>
          <a:bodyPr wrap="square" rtlCol="0">
            <a:spAutoFit/>
          </a:bodyPr>
          <a:lstStyle/>
          <a:p>
            <a:r>
              <a:rPr lang="en-US" sz="2215" dirty="0">
                <a:solidFill>
                  <a:prstClr val="white"/>
                </a:solidFill>
              </a:rPr>
              <a:t>Instruments</a:t>
            </a:r>
            <a:endParaRPr lang="en-US" sz="2215" dirty="0">
              <a:solidFill>
                <a:prstClr val="white"/>
              </a:solidFill>
            </a:endParaRPr>
          </a:p>
        </p:txBody>
      </p:sp>
    </p:spTree>
    <p:extLst>
      <p:ext uri="{BB962C8B-B14F-4D97-AF65-F5344CB8AC3E}">
        <p14:creationId xmlns:p14="http://schemas.microsoft.com/office/powerpoint/2010/main" val="489047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ESS Cor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 Core Powerpoint template.potx</Template>
  <TotalTime>22071</TotalTime>
  <Words>3967</Words>
  <Application>Microsoft Macintosh PowerPoint</Application>
  <PresentationFormat>On-screen Show (4:3)</PresentationFormat>
  <Paragraphs>971</Paragraphs>
  <Slides>59</Slides>
  <Notes>19</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7" baseType="lpstr">
      <vt:lpstr>Calibri</vt:lpstr>
      <vt:lpstr>Gill Sans</vt:lpstr>
      <vt:lpstr>Gill Sans Light</vt:lpstr>
      <vt:lpstr>Helvetica</vt:lpstr>
      <vt:lpstr>Helvetica Light</vt:lpstr>
      <vt:lpstr>Lucida Grande</vt:lpstr>
      <vt:lpstr>Lucida Sans Unicode</vt:lpstr>
      <vt:lpstr>ＭＳ Ｐゴシック</vt:lpstr>
      <vt:lpstr>Papyrus</vt:lpstr>
      <vt:lpstr>Symbol</vt:lpstr>
      <vt:lpstr>Tahoma Bold</vt:lpstr>
      <vt:lpstr>Times</vt:lpstr>
      <vt:lpstr>Times New Roman</vt:lpstr>
      <vt:lpstr>Wingdings</vt:lpstr>
      <vt:lpstr>ヒラギノ角ゴ ProN W3</vt:lpstr>
      <vt:lpstr>Arial</vt:lpstr>
      <vt:lpstr>ESS Core Powerpoint template</vt:lpstr>
      <vt:lpstr>Equation</vt:lpstr>
      <vt:lpstr>ESS Presentation Elements</vt:lpstr>
      <vt:lpstr>Outline</vt:lpstr>
      <vt:lpstr>PowerPoint Presentation</vt:lpstr>
      <vt:lpstr>PowerPoint Presentation</vt:lpstr>
      <vt:lpstr>Road to realizing the world’s leading facility for research using neutrons</vt:lpstr>
      <vt:lpstr>Organisation and People </vt:lpstr>
      <vt:lpstr>PowerPoint Presentation</vt:lpstr>
      <vt:lpstr>Data Management and Software Centre COBIS, Copenhagen University North Campus</vt:lpstr>
      <vt:lpstr>PowerPoint Presentation</vt:lpstr>
      <vt:lpstr>Helicopter view of ESS</vt:lpstr>
      <vt:lpstr>PowerPoint Presentation</vt:lpstr>
      <vt:lpstr>Tunnel</vt:lpstr>
      <vt:lpstr>Cryo Compressor Building</vt:lpstr>
      <vt:lpstr>Target Monolith &amp; Active Cells</vt:lpstr>
      <vt:lpstr>Outline</vt:lpstr>
      <vt:lpstr>Neutron Science Needs to Push the Boundaries</vt:lpstr>
      <vt:lpstr>Scientific challenges</vt:lpstr>
      <vt:lpstr>Why neutrons as a probe ? </vt:lpstr>
      <vt:lpstr>Why neutrons as a probe ? </vt:lpstr>
      <vt:lpstr>Electro-magnetic Spectrum &amp; Neutron Microscope</vt:lpstr>
      <vt:lpstr>Why neutrons as a probe ?</vt:lpstr>
      <vt:lpstr>PowerPoint Presentation</vt:lpstr>
      <vt:lpstr>Neutron Microscope – Length scales</vt:lpstr>
      <vt:lpstr>Neutron Microscope – Time &amp; energy scales</vt:lpstr>
      <vt:lpstr>Example : Experimental Setup</vt:lpstr>
      <vt:lpstr> Instruments  </vt:lpstr>
      <vt:lpstr>The 15 NSS Project Instruments  All are funded to be world leading in 2023</vt:lpstr>
      <vt:lpstr>Outline</vt:lpstr>
      <vt:lpstr>PowerPoint Presentation</vt:lpstr>
      <vt:lpstr>PowerPoint Presentation</vt:lpstr>
      <vt:lpstr>PowerPoint Presentation</vt:lpstr>
      <vt:lpstr>Short Pulse Neutron Spallation Sources</vt:lpstr>
      <vt:lpstr>ESS long pulse potential</vt:lpstr>
      <vt:lpstr>Long Pulse Concept</vt:lpstr>
      <vt:lpstr>Target Station includes systems that address nuclear hazards </vt:lpstr>
      <vt:lpstr>Target station converts protons to “slow” neutrons</vt:lpstr>
      <vt:lpstr>Outline</vt:lpstr>
      <vt:lpstr>High power H/D beams around the world </vt:lpstr>
      <vt:lpstr>High power SRF linacs: NC to SC transition </vt:lpstr>
      <vt:lpstr>What is 5 MegaWatts?</vt:lpstr>
      <vt:lpstr>Linac redesign to meet ESS cost objective</vt:lpstr>
      <vt:lpstr>Front End Section</vt:lpstr>
      <vt:lpstr>Front End Section</vt:lpstr>
      <vt:lpstr>Front End Section</vt:lpstr>
      <vt:lpstr>Super-Conducting Linac</vt:lpstr>
      <vt:lpstr>Cryomodule Interfaces</vt:lpstr>
      <vt:lpstr>ESS Requirements and RF Parameters</vt:lpstr>
      <vt:lpstr>SRF Cavities Development</vt:lpstr>
      <vt:lpstr>Spoke cavity Performances  (Jan-June 2015)</vt:lpstr>
      <vt:lpstr>Elliptical Cavity Preparation</vt:lpstr>
      <vt:lpstr>PowerPoint Presentation</vt:lpstr>
      <vt:lpstr>Spoke linac (352 MHz) RF System Layout</vt:lpstr>
      <vt:lpstr>Elliptical (704 MHz) RF System Layout</vt:lpstr>
      <vt:lpstr>Elliptical (704 MHz) RF System Layout</vt:lpstr>
      <vt:lpstr>PowerPoint Presentation</vt:lpstr>
      <vt:lpstr>Linac Design Choices</vt:lpstr>
      <vt:lpstr>Why neutrons as a probe ?</vt:lpstr>
      <vt:lpstr>Inelastic Scattering of plane wave</vt:lpstr>
      <vt:lpstr>Diffraction = Coherent Elastic Scattering of plane wave</vt:lpstr>
    </vt:vector>
  </TitlesOfParts>
  <Company>ESS</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Christine Darve</cp:lastModifiedBy>
  <cp:revision>321</cp:revision>
  <dcterms:created xsi:type="dcterms:W3CDTF">2013-10-29T16:05:10Z</dcterms:created>
  <dcterms:modified xsi:type="dcterms:W3CDTF">2017-08-16T10:24:46Z</dcterms:modified>
</cp:coreProperties>
</file>