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85" r:id="rId5"/>
    <p:sldId id="327" r:id="rId6"/>
    <p:sldId id="259" r:id="rId7"/>
    <p:sldId id="260" r:id="rId8"/>
    <p:sldId id="268" r:id="rId9"/>
    <p:sldId id="269" r:id="rId10"/>
    <p:sldId id="270" r:id="rId11"/>
    <p:sldId id="271" r:id="rId12"/>
    <p:sldId id="273" r:id="rId13"/>
    <p:sldId id="326" r:id="rId14"/>
    <p:sldId id="329" r:id="rId15"/>
    <p:sldId id="310" r:id="rId16"/>
    <p:sldId id="274" r:id="rId17"/>
    <p:sldId id="312" r:id="rId18"/>
    <p:sldId id="315" r:id="rId19"/>
    <p:sldId id="316" r:id="rId20"/>
    <p:sldId id="311" r:id="rId21"/>
    <p:sldId id="307" r:id="rId22"/>
    <p:sldId id="275" r:id="rId23"/>
    <p:sldId id="308" r:id="rId24"/>
    <p:sldId id="309" r:id="rId25"/>
    <p:sldId id="317" r:id="rId26"/>
    <p:sldId id="328" r:id="rId27"/>
    <p:sldId id="276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87" r:id="rId36"/>
    <p:sldId id="293" r:id="rId37"/>
    <p:sldId id="294" r:id="rId38"/>
    <p:sldId id="288" r:id="rId39"/>
    <p:sldId id="289" r:id="rId40"/>
    <p:sldId id="290" r:id="rId41"/>
    <p:sldId id="291" r:id="rId42"/>
    <p:sldId id="292" r:id="rId43"/>
    <p:sldId id="295" r:id="rId44"/>
    <p:sldId id="296" r:id="rId45"/>
    <p:sldId id="277" r:id="rId46"/>
    <p:sldId id="318" r:id="rId47"/>
    <p:sldId id="320" r:id="rId48"/>
    <p:sldId id="321" r:id="rId49"/>
    <p:sldId id="319" r:id="rId50"/>
    <p:sldId id="278" r:id="rId51"/>
    <p:sldId id="303" r:id="rId52"/>
    <p:sldId id="302" r:id="rId53"/>
    <p:sldId id="301" r:id="rId54"/>
    <p:sldId id="297" r:id="rId55"/>
    <p:sldId id="299" r:id="rId56"/>
    <p:sldId id="306" r:id="rId57"/>
    <p:sldId id="304" r:id="rId58"/>
    <p:sldId id="305" r:id="rId59"/>
    <p:sldId id="323" r:id="rId60"/>
    <p:sldId id="324" r:id="rId61"/>
    <p:sldId id="325" r:id="rId62"/>
    <p:sldId id="322" r:id="rId6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94742" autoAdjust="0"/>
  </p:normalViewPr>
  <p:slideViewPr>
    <p:cSldViewPr>
      <p:cViewPr>
        <p:scale>
          <a:sx n="100" d="100"/>
          <a:sy n="100" d="100"/>
        </p:scale>
        <p:origin x="856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Relationship Id="rId3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2017-09-14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435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14/09/2017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14/09/2017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14/09/2017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14/09/2017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1.wdp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0.tiff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tiff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Relationship Id="rId3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6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2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8.tiff"/><Relationship Id="rId5" Type="http://schemas.openxmlformats.org/officeDocument/2006/relationships/image" Target="../media/image69.tiff"/><Relationship Id="rId6" Type="http://schemas.openxmlformats.org/officeDocument/2006/relationships/image" Target="../media/image70.tiff"/><Relationship Id="rId7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6" Type="http://schemas.openxmlformats.org/officeDocument/2006/relationships/image" Target="../media/image7.png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tiff"/><Relationship Id="rId5" Type="http://schemas.openxmlformats.org/officeDocument/2006/relationships/image" Target="../media/image74.tiff"/><Relationship Id="rId6" Type="http://schemas.openxmlformats.org/officeDocument/2006/relationships/image" Target="../media/image75.tiff"/><Relationship Id="rId7" Type="http://schemas.openxmlformats.org/officeDocument/2006/relationships/image" Target="../media/image76.jpeg"/><Relationship Id="rId8" Type="http://schemas.openxmlformats.org/officeDocument/2006/relationships/image" Target="../media/image77.jpeg"/><Relationship Id="rId9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79.tiff"/><Relationship Id="rId5" Type="http://schemas.openxmlformats.org/officeDocument/2006/relationships/image" Target="../media/image80.tiff"/><Relationship Id="rId6" Type="http://schemas.openxmlformats.org/officeDocument/2006/relationships/image" Target="../media/image81.tiff"/><Relationship Id="rId7" Type="http://schemas.openxmlformats.org/officeDocument/2006/relationships/image" Target="../media/image82.tiff"/><Relationship Id="rId8" Type="http://schemas.openxmlformats.org/officeDocument/2006/relationships/image" Target="../media/image83.tiff"/><Relationship Id="rId9" Type="http://schemas.openxmlformats.org/officeDocument/2006/relationships/image" Target="../media/image84.tiff"/><Relationship Id="rId10" Type="http://schemas.openxmlformats.org/officeDocument/2006/relationships/image" Target="../media/image85.tiff"/><Relationship Id="rId11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87.tiff"/><Relationship Id="rId5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89.tiff"/><Relationship Id="rId5" Type="http://schemas.openxmlformats.org/officeDocument/2006/relationships/image" Target="../media/image90.tiff"/><Relationship Id="rId6" Type="http://schemas.openxmlformats.org/officeDocument/2006/relationships/image" Target="../media/image91.tiff"/><Relationship Id="rId7" Type="http://schemas.openxmlformats.org/officeDocument/2006/relationships/image" Target="../media/image9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8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tiff"/><Relationship Id="rId5" Type="http://schemas.openxmlformats.org/officeDocument/2006/relationships/image" Target="../media/image101.tiff"/><Relationship Id="rId6" Type="http://schemas.openxmlformats.org/officeDocument/2006/relationships/image" Target="../media/image102.tiff"/><Relationship Id="rId7" Type="http://schemas.openxmlformats.org/officeDocument/2006/relationships/image" Target="../media/image103.tiff"/><Relationship Id="rId8" Type="http://schemas.openxmlformats.org/officeDocument/2006/relationships/image" Target="../media/image104.tiff"/><Relationship Id="rId9" Type="http://schemas.openxmlformats.org/officeDocument/2006/relationships/image" Target="../media/image105.tiff"/><Relationship Id="rId10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4" Type="http://schemas.openxmlformats.org/officeDocument/2006/relationships/image" Target="../media/image1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115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19.png"/><Relationship Id="rId5" Type="http://schemas.openxmlformats.org/officeDocument/2006/relationships/image" Target="../media/image121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120.wmf"/><Relationship Id="rId8" Type="http://schemas.openxmlformats.org/officeDocument/2006/relationships/image" Target="../media/image12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4" Type="http://schemas.openxmlformats.org/officeDocument/2006/relationships/image" Target="../media/image126.tiff"/><Relationship Id="rId5" Type="http://schemas.openxmlformats.org/officeDocument/2006/relationships/image" Target="../media/image6.tiff"/><Relationship Id="rId6" Type="http://schemas.openxmlformats.org/officeDocument/2006/relationships/image" Target="../media/image127.jpeg"/><Relationship Id="rId7" Type="http://schemas.openxmlformats.org/officeDocument/2006/relationships/image" Target="../media/image128.tiff"/><Relationship Id="rId8" Type="http://schemas.openxmlformats.org/officeDocument/2006/relationships/image" Target="../media/image129.tiff"/><Relationship Id="rId9" Type="http://schemas.openxmlformats.org/officeDocument/2006/relationships/image" Target="../media/image130.tiff"/><Relationship Id="rId10" Type="http://schemas.openxmlformats.org/officeDocument/2006/relationships/image" Target="../media/image1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tiff"/><Relationship Id="rId3" Type="http://schemas.openxmlformats.org/officeDocument/2006/relationships/image" Target="../media/image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iff"/><Relationship Id="rId4" Type="http://schemas.openxmlformats.org/officeDocument/2006/relationships/image" Target="../media/image137.tiff"/><Relationship Id="rId5" Type="http://schemas.openxmlformats.org/officeDocument/2006/relationships/image" Target="../media/image138.tiff"/><Relationship Id="rId6" Type="http://schemas.openxmlformats.org/officeDocument/2006/relationships/image" Target="../media/image139.tiff"/><Relationship Id="rId7" Type="http://schemas.openxmlformats.org/officeDocument/2006/relationships/image" Target="../media/image140.tiff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4" Type="http://schemas.openxmlformats.org/officeDocument/2006/relationships/image" Target="../media/image143.jpeg"/><Relationship Id="rId5" Type="http://schemas.openxmlformats.org/officeDocument/2006/relationships/image" Target="../media/image144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145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s.web.cern.ch/" TargetMode="External"/><Relationship Id="rId3" Type="http://schemas.openxmlformats.org/officeDocument/2006/relationships/hyperlink" Target="http://www.esi-archamps.eu/Thematic-Schools/Discover-JUA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ESS Normal Conducting </a:t>
            </a:r>
            <a:r>
              <a:rPr lang="en-GB" sz="4000" dirty="0" err="1" smtClean="0"/>
              <a:t>Linac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Edgar Sargsyan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ESS Engineering Lecture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14 September,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In order to increase the energy of a beam of particles while keeping them confined in space, we need to provide a longitudinal field for </a:t>
            </a:r>
            <a:r>
              <a:rPr lang="en-US" dirty="0">
                <a:solidFill>
                  <a:srgbClr val="FF0000"/>
                </a:solidFill>
              </a:rPr>
              <a:t>ACCELERATION</a:t>
            </a:r>
            <a:r>
              <a:rPr lang="en-US" dirty="0">
                <a:solidFill>
                  <a:srgbClr val="0432FF"/>
                </a:solidFill>
              </a:rPr>
              <a:t> and a </a:t>
            </a:r>
            <a:r>
              <a:rPr lang="en-US" dirty="0" smtClean="0">
                <a:solidFill>
                  <a:srgbClr val="FF0000"/>
                </a:solidFill>
              </a:rPr>
              <a:t>TRANSVERSE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force for </a:t>
            </a:r>
            <a:r>
              <a:rPr lang="en-US" dirty="0">
                <a:solidFill>
                  <a:srgbClr val="FF0000"/>
                </a:solidFill>
              </a:rPr>
              <a:t>FOCUSING</a:t>
            </a:r>
            <a:r>
              <a:rPr lang="en-US" dirty="0">
                <a:solidFill>
                  <a:srgbClr val="0432FF"/>
                </a:solidFill>
              </a:rPr>
              <a:t>. </a:t>
            </a:r>
            <a:endParaRPr lang="en-US" dirty="0" smtClean="0">
              <a:solidFill>
                <a:srgbClr val="0432FF"/>
              </a:solidFill>
            </a:endParaRPr>
          </a:p>
          <a:p>
            <a:pPr algn="just">
              <a:buFont typeface="Arial" charset="0"/>
              <a:buChar char="•"/>
            </a:pPr>
            <a:endParaRPr lang="en-US" dirty="0">
              <a:solidFill>
                <a:srgbClr val="0432FF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en-AU" dirty="0">
                <a:solidFill>
                  <a:srgbClr val="0432FF"/>
                </a:solidFill>
              </a:rPr>
              <a:t>We need a beam structure on the scale of the RF wavelength to have a net transfer of energy to the beam </a:t>
            </a:r>
            <a:endParaRPr lang="en-AU" dirty="0" smtClean="0">
              <a:solidFill>
                <a:srgbClr val="0432FF"/>
              </a:solidFill>
            </a:endParaRPr>
          </a:p>
          <a:p>
            <a:pPr algn="just">
              <a:buFont typeface="Arial" charset="0"/>
              <a:buChar char="•"/>
            </a:pPr>
            <a:endParaRPr lang="en-AU" dirty="0">
              <a:solidFill>
                <a:srgbClr val="0432FF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en-AU" dirty="0">
                <a:solidFill>
                  <a:srgbClr val="0432FF"/>
                </a:solidFill>
              </a:rPr>
              <a:t>We need to bunch the beam and keep it bunched all the way through the </a:t>
            </a:r>
            <a:r>
              <a:rPr lang="en-AU" dirty="0" smtClean="0">
                <a:solidFill>
                  <a:srgbClr val="0432FF"/>
                </a:solidFill>
              </a:rPr>
              <a:t>acceleration - </a:t>
            </a:r>
            <a:r>
              <a:rPr lang="en-AU" dirty="0">
                <a:solidFill>
                  <a:srgbClr val="0432FF"/>
                </a:solidFill>
              </a:rPr>
              <a:t>need to provide </a:t>
            </a:r>
            <a:r>
              <a:rPr lang="en-AU" dirty="0">
                <a:solidFill>
                  <a:srgbClr val="FF0000"/>
                </a:solidFill>
              </a:rPr>
              <a:t>LONGITUDINAL </a:t>
            </a:r>
            <a:r>
              <a:rPr lang="en-AU" dirty="0" smtClean="0">
                <a:solidFill>
                  <a:srgbClr val="FF0000"/>
                </a:solidFill>
              </a:rPr>
              <a:t>FOCUSING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030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407159" cy="11178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The particle that we use to calculate the phase along the accelerator and whose velocity is used to determine the synchronicity with the electric field, is called a synchronous particle.</a:t>
            </a:r>
          </a:p>
          <a:p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grpSp>
        <p:nvGrpSpPr>
          <p:cNvPr id="5" name="Group 4"/>
          <p:cNvGrpSpPr/>
          <p:nvPr/>
        </p:nvGrpSpPr>
        <p:grpSpPr>
          <a:xfrm>
            <a:off x="3491880" y="2564904"/>
            <a:ext cx="5437838" cy="3231240"/>
            <a:chOff x="1204913" y="1490663"/>
            <a:chExt cx="6734175" cy="3876675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4913" y="1490663"/>
              <a:ext cx="6734175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3571868" y="1857364"/>
              <a:ext cx="1357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RF voltage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43636" y="3057955"/>
              <a:ext cx="1714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RF phase [deg]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29451" y="3447636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71736" y="3429000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-90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14876" y="3429000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90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57884" y="3429000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180</a:t>
              </a:r>
              <a:endParaRPr lang="en-US" sz="1600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857488" y="4714884"/>
            <a:ext cx="3429024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1" name="Equation" r:id="rId4" imgW="1676160" imgH="203040" progId="Equation.3">
                    <p:embed/>
                  </p:oleObj>
                </mc:Choice>
                <mc:Fallback>
                  <p:oleObj name="Equation" r:id="rId4" imgW="16761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488" y="4714884"/>
                          <a:ext cx="3429024" cy="4286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74970"/>
              </p:ext>
            </p:extLst>
          </p:nvPr>
        </p:nvGraphicFramePr>
        <p:xfrm>
          <a:off x="755154" y="4565662"/>
          <a:ext cx="295275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2" name="Equation" r:id="rId6" imgW="1333440" imgH="228600" progId="Equation.3">
                  <p:embed/>
                </p:oleObj>
              </mc:Choice>
              <mc:Fallback>
                <p:oleObj name="Equation" r:id="rId6" imgW="1333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54" y="4565662"/>
                        <a:ext cx="295275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5719" y="4071942"/>
            <a:ext cx="4142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432FF"/>
                </a:solidFill>
              </a:rPr>
              <a:t>Energy gain of the synch. particle</a:t>
            </a:r>
            <a:endParaRPr lang="en-US" sz="2200" dirty="0">
              <a:solidFill>
                <a:srgbClr val="0432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20" y="5143512"/>
            <a:ext cx="4309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432FF"/>
                </a:solidFill>
              </a:rPr>
              <a:t>F</a:t>
            </a:r>
            <a:r>
              <a:rPr lang="en-US" sz="2200" dirty="0" smtClean="0">
                <a:solidFill>
                  <a:srgbClr val="0432FF"/>
                </a:solidFill>
              </a:rPr>
              <a:t>or phase stability we need to accelerate when </a:t>
            </a:r>
            <a:r>
              <a:rPr lang="en-US" sz="2200" i="1" dirty="0" err="1" smtClean="0">
                <a:solidFill>
                  <a:srgbClr val="0432FF"/>
                </a:solidFill>
              </a:rPr>
              <a:t>dE</a:t>
            </a:r>
            <a:r>
              <a:rPr lang="en-US" sz="2200" i="1" baseline="-25000" dirty="0" err="1" smtClean="0">
                <a:solidFill>
                  <a:srgbClr val="0432FF"/>
                </a:solidFill>
              </a:rPr>
              <a:t>z</a:t>
            </a:r>
            <a:r>
              <a:rPr lang="en-US" sz="2200" i="1" dirty="0" smtClean="0">
                <a:solidFill>
                  <a:srgbClr val="0432FF"/>
                </a:solidFill>
              </a:rPr>
              <a:t>/</a:t>
            </a:r>
            <a:r>
              <a:rPr lang="en-US" sz="2200" i="1" dirty="0" err="1" smtClean="0">
                <a:solidFill>
                  <a:srgbClr val="0432FF"/>
                </a:solidFill>
              </a:rPr>
              <a:t>dz</a:t>
            </a:r>
            <a:r>
              <a:rPr lang="en-US" sz="2200" dirty="0" smtClean="0">
                <a:solidFill>
                  <a:srgbClr val="0432FF"/>
                </a:solidFill>
              </a:rPr>
              <a:t> &gt;0, i.e. on the rising slope of the RF wave</a:t>
            </a:r>
            <a:endParaRPr lang="en-US" sz="2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80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Font typeface="Arial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MAGNETIC FOCUSING </a:t>
            </a:r>
            <a:r>
              <a:rPr lang="en-GB" sz="2400" dirty="0">
                <a:solidFill>
                  <a:srgbClr val="0432FF"/>
                </a:solidFill>
              </a:rPr>
              <a:t>(dependent on particle velocity)</a:t>
            </a:r>
          </a:p>
          <a:p>
            <a:pPr lvl="1" algn="just">
              <a:buFont typeface="Arial" charset="0"/>
              <a:buChar char="•"/>
            </a:pPr>
            <a:endParaRPr lang="en-GB" dirty="0" smtClean="0">
              <a:solidFill>
                <a:srgbClr val="0432FF"/>
              </a:solidFill>
            </a:endParaRPr>
          </a:p>
          <a:p>
            <a:pPr lvl="1" algn="just">
              <a:buFont typeface="Arial" charset="0"/>
              <a:buChar char="•"/>
            </a:pPr>
            <a:endParaRPr lang="en-GB" dirty="0">
              <a:solidFill>
                <a:srgbClr val="0432FF"/>
              </a:solidFill>
            </a:endParaRPr>
          </a:p>
          <a:p>
            <a:pPr marL="457200" lvl="1" indent="0" algn="just">
              <a:buNone/>
            </a:pPr>
            <a:r>
              <a:rPr lang="en-GB" dirty="0" smtClean="0">
                <a:solidFill>
                  <a:srgbClr val="0432FF"/>
                </a:solidFill>
              </a:rPr>
              <a:t>example</a:t>
            </a:r>
            <a:r>
              <a:rPr lang="en-GB" dirty="0">
                <a:solidFill>
                  <a:srgbClr val="0432FF"/>
                </a:solidFill>
              </a:rPr>
              <a:t>: solenoid, </a:t>
            </a:r>
            <a:r>
              <a:rPr lang="en-GB" dirty="0" smtClean="0">
                <a:solidFill>
                  <a:srgbClr val="0432FF"/>
                </a:solidFill>
              </a:rPr>
              <a:t>quadrupole</a:t>
            </a:r>
            <a:endParaRPr lang="en-GB" sz="2400" dirty="0">
              <a:solidFill>
                <a:srgbClr val="0432FF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ELECTRIC FOCUSING </a:t>
            </a:r>
            <a:r>
              <a:rPr lang="en-GB" sz="2400" dirty="0">
                <a:solidFill>
                  <a:srgbClr val="0432FF"/>
                </a:solidFill>
              </a:rPr>
              <a:t>(independent of particle velocity)</a:t>
            </a:r>
          </a:p>
          <a:p>
            <a:pPr algn="just">
              <a:buFont typeface="Arial" charset="0"/>
              <a:buChar char="•"/>
            </a:pPr>
            <a:endParaRPr lang="en-GB" sz="2400" dirty="0">
              <a:solidFill>
                <a:srgbClr val="0432FF"/>
              </a:solidFill>
            </a:endParaRPr>
          </a:p>
          <a:p>
            <a:pPr algn="just">
              <a:buFont typeface="Arial" charset="0"/>
              <a:buChar char="•"/>
            </a:pPr>
            <a:endParaRPr lang="en-GB" sz="2400" dirty="0">
              <a:solidFill>
                <a:srgbClr val="0432FF"/>
              </a:solidFill>
            </a:endParaRPr>
          </a:p>
          <a:p>
            <a:pPr marL="457200" lvl="1" indent="0" algn="just">
              <a:buNone/>
            </a:pPr>
            <a:r>
              <a:rPr lang="en-GB" dirty="0">
                <a:solidFill>
                  <a:srgbClr val="0432FF"/>
                </a:solidFill>
              </a:rPr>
              <a:t>example: </a:t>
            </a:r>
            <a:r>
              <a:rPr lang="en-GB" dirty="0" err="1">
                <a:solidFill>
                  <a:srgbClr val="0432FF"/>
                </a:solidFill>
              </a:rPr>
              <a:t>Einzel</a:t>
            </a:r>
            <a:r>
              <a:rPr lang="en-GB" dirty="0">
                <a:solidFill>
                  <a:srgbClr val="0432FF"/>
                </a:solidFill>
              </a:rPr>
              <a:t> lens, RFQ</a:t>
            </a:r>
            <a:endParaRPr lang="en-US" dirty="0">
              <a:solidFill>
                <a:srgbClr val="0432FF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The transverse focusing force is characterized by </a:t>
            </a:r>
            <a:r>
              <a:rPr lang="en-US" sz="2400" dirty="0">
                <a:solidFill>
                  <a:srgbClr val="FF0000"/>
                </a:solidFill>
              </a:rPr>
              <a:t>transverse phase advance</a:t>
            </a:r>
          </a:p>
          <a:p>
            <a:pPr>
              <a:buFont typeface="Arial" charset="0"/>
              <a:buChar char="•"/>
            </a:pP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960156"/>
              </p:ext>
            </p:extLst>
          </p:nvPr>
        </p:nvGraphicFramePr>
        <p:xfrm>
          <a:off x="3327417" y="2204864"/>
          <a:ext cx="1820647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0" name="Equation" r:id="rId3" imgW="711200" imgH="228600" progId="Equation.3">
                  <p:embed/>
                </p:oleObj>
              </mc:Choice>
              <mc:Fallback>
                <p:oleObj name="Equation" r:id="rId3" imgW="71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417" y="2204864"/>
                        <a:ext cx="1820647" cy="5000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521744"/>
              </p:ext>
            </p:extLst>
          </p:nvPr>
        </p:nvGraphicFramePr>
        <p:xfrm>
          <a:off x="3400442" y="4005064"/>
          <a:ext cx="1603606" cy="500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1" name="Equation" r:id="rId5" imgW="609600" imgH="228600" progId="Equation.3">
                  <p:embed/>
                </p:oleObj>
              </mc:Choice>
              <mc:Fallback>
                <p:oleObj name="Equation" r:id="rId5" imgW="609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42" y="4005064"/>
                        <a:ext cx="1603606" cy="5000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27004"/>
              </p:ext>
            </p:extLst>
          </p:nvPr>
        </p:nvGraphicFramePr>
        <p:xfrm>
          <a:off x="3037917" y="5589240"/>
          <a:ext cx="4270387" cy="836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2" name="Equation" r:id="rId7" imgW="1854000" imgH="482400" progId="Equation.3">
                  <p:embed/>
                </p:oleObj>
              </mc:Choice>
              <mc:Fallback>
                <p:oleObj name="Equation" r:id="rId7" imgW="1854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7917" y="5589240"/>
                        <a:ext cx="4270387" cy="8366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6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 smtClean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 smtClean="0"/>
          </a:p>
          <a:p>
            <a:pPr marL="0" indent="0" algn="ctr">
              <a:buNone/>
            </a:pPr>
            <a:r>
              <a:rPr lang="en-US" sz="3200" b="1" dirty="0" smtClean="0"/>
              <a:t>- Overview of the ESS Normal Conducting </a:t>
            </a:r>
            <a:r>
              <a:rPr lang="en-US" sz="3200" b="1" dirty="0" err="1" smtClean="0"/>
              <a:t>Linac</a:t>
            </a:r>
            <a:r>
              <a:rPr lang="en-US" sz="3200" b="1" dirty="0" smtClean="0"/>
              <a:t> -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42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651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Main requirements for sources:</a:t>
            </a:r>
          </a:p>
          <a:p>
            <a:r>
              <a:rPr lang="en-US" dirty="0" smtClean="0"/>
              <a:t>Generation of requested particles and intensity (beam current)</a:t>
            </a:r>
          </a:p>
          <a:p>
            <a:r>
              <a:rPr lang="en-US" dirty="0" smtClean="0"/>
              <a:t>Beam quality (emittance) matched to the acceptance of following accelerator</a:t>
            </a:r>
          </a:p>
          <a:p>
            <a:r>
              <a:rPr lang="en-US" dirty="0" smtClean="0"/>
              <a:t>Stable performance (low beam fluctuations, min. maintenance)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79" y="2564904"/>
            <a:ext cx="4672242" cy="2930397"/>
          </a:xfrm>
          <a:prstGeom prst="rect">
            <a:avLst/>
          </a:prstGeom>
        </p:spPr>
      </p:pic>
      <p:sp>
        <p:nvSpPr>
          <p:cNvPr id="7" name="Textfeld 4"/>
          <p:cNvSpPr txBox="1"/>
          <p:nvPr/>
        </p:nvSpPr>
        <p:spPr>
          <a:xfrm>
            <a:off x="6130446" y="5587578"/>
            <a:ext cx="301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S. </a:t>
            </a:r>
            <a:r>
              <a:rPr lang="en-GB" sz="1200" dirty="0" err="1" smtClean="0"/>
              <a:t>Gammino</a:t>
            </a:r>
            <a:r>
              <a:rPr lang="en-GB" sz="1200" dirty="0" smtClean="0"/>
              <a:t>, “</a:t>
            </a:r>
            <a:r>
              <a:rPr lang="en-GB" sz="1200" dirty="0"/>
              <a:t>Ion sources for medical </a:t>
            </a:r>
            <a:r>
              <a:rPr lang="en-GB" sz="1200" dirty="0" smtClean="0"/>
              <a:t>applications </a:t>
            </a:r>
            <a:r>
              <a:rPr lang="en-US" sz="1200" dirty="0" smtClean="0"/>
              <a:t>“, CAS’5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089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Ion Source basics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520" y="1556792"/>
            <a:ext cx="4162762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51520" y="1484784"/>
            <a:ext cx="464400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The ion source has two main functions: </a:t>
            </a:r>
            <a:r>
              <a:rPr lang="en-US" b="1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creating </a:t>
            </a:r>
            <a:r>
              <a:rPr lang="en-US" b="1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the plasma and </a:t>
            </a:r>
            <a:r>
              <a:rPr lang="en-US" b="1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extracting </a:t>
            </a:r>
            <a:r>
              <a:rPr lang="en-US" b="1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the </a:t>
            </a:r>
            <a:r>
              <a:rPr lang="en-US" b="1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beam.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The 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plasma is created by a microwave discharge in a chamber filled with H</a:t>
            </a:r>
            <a:r>
              <a:rPr lang="en-US" sz="1600" baseline="-250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2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gas.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The RF 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power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is generated by the magnetron and injected into the plasma chamber. 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Three 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solenoids create an axial magnetic field that confines the plasma, and optimizes the ion production. </a:t>
            </a:r>
            <a:endParaRPr lang="en-US" sz="1600" dirty="0" smtClean="0">
              <a:solidFill>
                <a:srgbClr val="0432FF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The 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isolation transformer feeds the electrical power necessary for all the equipment sitting on the HV platform, and isolates this environment form ground potential. </a:t>
            </a:r>
            <a:endParaRPr lang="en-US" sz="1600" dirty="0" smtClean="0">
              <a:solidFill>
                <a:srgbClr val="0432FF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The 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equipment on the HV platform includes the magnetron power supply, the solenoid power supplies, and the controls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.</a:t>
            </a:r>
            <a:endParaRPr lang="en-US" sz="1600" dirty="0">
              <a:solidFill>
                <a:srgbClr val="0432FF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3788" y="4913873"/>
            <a:ext cx="39886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1600" smtClean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The HV platform 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is charged to 75 </a:t>
            </a:r>
            <a:r>
              <a:rPr lang="en-US" sz="1600" dirty="0" err="1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keV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 by a high voltage power supply. This allows the beam to be extracted and accelerated to 75 </a:t>
            </a:r>
            <a:r>
              <a:rPr lang="en-US" sz="1600" dirty="0" err="1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keV</a:t>
            </a:r>
            <a:r>
              <a:rPr lang="en-US" sz="1600" dirty="0">
                <a:solidFill>
                  <a:srgbClr val="0432FF"/>
                </a:solidFill>
                <a:latin typeface="Calibri" charset="0"/>
                <a:ea typeface="Calibri" charset="0"/>
                <a:cs typeface="Times New Roman" charset="0"/>
              </a:rPr>
              <a:t> by the extraction electrodes at ground potential.</a:t>
            </a:r>
          </a:p>
        </p:txBody>
      </p:sp>
    </p:spTree>
    <p:extLst>
      <p:ext uri="{BB962C8B-B14F-4D97-AF65-F5344CB8AC3E}">
        <p14:creationId xmlns:p14="http://schemas.microsoft.com/office/powerpoint/2010/main" val="850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89" b="98954" l="1349" r="99550">
                        <a14:foregroundMark x1="80210" y1="48745" x2="80210" y2="48745"/>
                        <a14:foregroundMark x1="86507" y1="54184" x2="86507" y2="54184"/>
                        <a14:foregroundMark x1="76612" y1="51046" x2="76612" y2="51046"/>
                        <a14:foregroundMark x1="86207" y1="77615" x2="86207" y2="77615"/>
                        <a14:foregroundMark x1="86957" y1="75732" x2="86957" y2="75732"/>
                        <a14:foregroundMark x1="86057" y1="83473" x2="86057" y2="83473"/>
                        <a14:foregroundMark x1="85757" y1="91841" x2="85757" y2="91841"/>
                        <a14:foregroundMark x1="47076" y1="17573" x2="47076" y2="17573"/>
                        <a14:foregroundMark x1="25037" y1="63389" x2="25037" y2="63389"/>
                        <a14:foregroundMark x1="30735" y1="66946" x2="30735" y2="66946"/>
                        <a14:foregroundMark x1="29835" y1="38912" x2="29835" y2="38912"/>
                        <a14:foregroundMark x1="88156" y1="57322" x2="88156" y2="57322"/>
                        <a14:foregroundMark x1="89505" y1="38703" x2="89505" y2="38703"/>
                        <a14:foregroundMark x1="76462" y1="33264" x2="76462" y2="33264"/>
                        <a14:foregroundMark x1="80660" y1="33682" x2="80660" y2="33682"/>
                        <a14:foregroundMark x1="75712" y1="56276" x2="75712" y2="56276"/>
                        <a14:foregroundMark x1="74513" y1="63180" x2="74513" y2="63180"/>
                        <a14:foregroundMark x1="76012" y1="63389" x2="76012" y2="63389"/>
                        <a14:foregroundMark x1="83208" y1="71967" x2="83208" y2="71967"/>
                        <a14:foregroundMark x1="84258" y1="74268" x2="84258" y2="74268"/>
                        <a14:foregroundMark x1="93253" y1="75732" x2="93253" y2="75732"/>
                        <a14:foregroundMark x1="96402" y1="68619" x2="96402" y2="68619"/>
                        <a14:foregroundMark x1="96102" y1="58159" x2="96102" y2="58159"/>
                        <a14:foregroundMark x1="95802" y1="48536" x2="95802" y2="48536"/>
                        <a14:foregroundMark x1="96252" y1="43305" x2="96252" y2="43305"/>
                        <a14:foregroundMark x1="97301" y1="36402" x2="97301" y2="36402"/>
                        <a14:foregroundMark x1="96552" y1="34310" x2="96552" y2="34310"/>
                        <a14:foregroundMark x1="94303" y1="33682" x2="94303" y2="33682"/>
                        <a14:foregroundMark x1="91454" y1="30335" x2="91454" y2="30335"/>
                        <a14:foregroundMark x1="81859" y1="42259" x2="81859" y2="42259"/>
                        <a14:foregroundMark x1="76912" y1="43933" x2="76912" y2="43933"/>
                        <a14:foregroundMark x1="76912" y1="49372" x2="76912" y2="49372"/>
                        <a14:foregroundMark x1="83058" y1="41423" x2="83058" y2="41423"/>
                        <a14:foregroundMark x1="85007" y1="39749" x2="85007" y2="39749"/>
                        <a14:foregroundMark x1="86507" y1="45188" x2="86507" y2="45188"/>
                        <a14:foregroundMark x1="30135" y1="42469" x2="30135" y2="42469"/>
                        <a14:foregroundMark x1="30135" y1="49372" x2="30135" y2="49372"/>
                        <a14:foregroundMark x1="26687" y1="54603" x2="26687" y2="54603"/>
                        <a14:foregroundMark x1="23088" y1="54603" x2="23088" y2="54603"/>
                        <a14:foregroundMark x1="20090" y1="54603" x2="20090" y2="54603"/>
                        <a14:foregroundMark x1="17691" y1="54603" x2="17691" y2="54603"/>
                        <a14:foregroundMark x1="16042" y1="54603" x2="16042" y2="54603"/>
                        <a14:foregroundMark x1="14243" y1="54603" x2="14243" y2="54603"/>
                        <a14:foregroundMark x1="13193" y1="53975" x2="13193" y2="53975"/>
                        <a14:foregroundMark x1="11544" y1="55021" x2="11544" y2="55021"/>
                        <a14:foregroundMark x1="11394" y1="53347" x2="11394" y2="53347"/>
                        <a14:foregroundMark x1="9295" y1="54812" x2="9295" y2="54812"/>
                        <a14:foregroundMark x1="69565" y1="32008" x2="69565" y2="32008"/>
                        <a14:foregroundMark x1="52024" y1="40795" x2="52024" y2="40795"/>
                        <a14:foregroundMark x1="69415" y1="73640" x2="69415" y2="73640"/>
                        <a14:foregroundMark x1="68366" y1="69874" x2="68366" y2="69874"/>
                        <a14:foregroundMark x1="73613" y1="71339" x2="73613" y2="71339"/>
                        <a14:foregroundMark x1="71514" y1="67992" x2="71514" y2="67992"/>
                        <a14:foregroundMark x1="73763" y1="66946" x2="73763" y2="66946"/>
                        <a14:foregroundMark x1="74063" y1="59833" x2="74063" y2="59833"/>
                        <a14:foregroundMark x1="74213" y1="41632" x2="74213" y2="41632"/>
                        <a14:foregroundMark x1="75262" y1="41004" x2="75262" y2="41004"/>
                        <a14:foregroundMark x1="79010" y1="37657" x2="79010" y2="37657"/>
                        <a14:foregroundMark x1="79010" y1="34310" x2="79010" y2="34310"/>
                        <a14:foregroundMark x1="85157" y1="37029" x2="85157" y2="37029"/>
                        <a14:foregroundMark x1="86207" y1="29707" x2="86207" y2="29707"/>
                        <a14:foregroundMark x1="83958" y1="22594" x2="83958" y2="22594"/>
                        <a14:foregroundMark x1="85757" y1="23013" x2="85757" y2="23013"/>
                        <a14:foregroundMark x1="88006" y1="19038" x2="88006" y2="19038"/>
                        <a14:foregroundMark x1="83208" y1="60251" x2="83208" y2="60251"/>
                        <a14:foregroundMark x1="82309" y1="68410" x2="82309" y2="68410"/>
                        <a14:foregroundMark x1="80060" y1="71130" x2="80060" y2="71130"/>
                        <a14:foregroundMark x1="77661" y1="75105" x2="77661" y2="75105"/>
                        <a14:foregroundMark x1="75412" y1="75941" x2="75412" y2="75941"/>
                        <a14:foregroundMark x1="78111" y1="78661" x2="78111" y2="78661"/>
                        <a14:foregroundMark x1="79460" y1="77824" x2="79460" y2="77824"/>
                        <a14:foregroundMark x1="79460" y1="79289" x2="79460" y2="79289"/>
                        <a14:foregroundMark x1="78111" y1="80753" x2="78111" y2="80753"/>
                        <a14:foregroundMark x1="76612" y1="78661" x2="76612" y2="78661"/>
                        <a14:foregroundMark x1="76612" y1="80335" x2="76612" y2="80335"/>
                        <a14:foregroundMark x1="55922" y1="81799" x2="55922" y2="81799"/>
                        <a14:foregroundMark x1="54273" y1="26360" x2="54273" y2="26360"/>
                        <a14:foregroundMark x1="65817" y1="26778" x2="65817" y2="26778"/>
                        <a14:foregroundMark x1="71514" y1="20921" x2="71514" y2="20921"/>
                        <a14:foregroundMark x1="40630" y1="94142" x2="40630" y2="94142"/>
                        <a14:foregroundMark x1="41529" y1="89958" x2="41529" y2="89958"/>
                        <a14:foregroundMark x1="48876" y1="93515" x2="48876" y2="93515"/>
                        <a14:foregroundMark x1="48276" y1="96444" x2="48276" y2="96444"/>
                        <a14:foregroundMark x1="50675" y1="94351" x2="50675" y2="94351"/>
                        <a14:foregroundMark x1="3448" y1="59833" x2="3448" y2="59833"/>
                        <a14:foregroundMark x1="8396" y1="57741" x2="8396" y2="57741"/>
                        <a14:foregroundMark x1="11994" y1="60251" x2="11994" y2="60251"/>
                        <a14:foregroundMark x1="30135" y1="69665" x2="30135" y2="69665"/>
                        <a14:foregroundMark x1="30285" y1="46234" x2="30285" y2="46234"/>
                        <a14:foregroundMark x1="2999" y1="48536" x2="2999" y2="48536"/>
                        <a14:foregroundMark x1="87406" y1="69665" x2="87406" y2="69665"/>
                        <a14:foregroundMark x1="88006" y1="71339" x2="88006" y2="71339"/>
                        <a14:foregroundMark x1="94003" y1="66527" x2="94003" y2="66527"/>
                        <a14:foregroundMark x1="92054" y1="70293" x2="92054" y2="70293"/>
                        <a14:foregroundMark x1="91604" y1="64435" x2="91604" y2="64435"/>
                        <a14:foregroundMark x1="93403" y1="61925" x2="93403" y2="61925"/>
                        <a14:foregroundMark x1="94303" y1="59205" x2="94303" y2="59205"/>
                        <a14:foregroundMark x1="91904" y1="55649" x2="91904" y2="55649"/>
                        <a14:foregroundMark x1="93403" y1="51883" x2="93403" y2="51883"/>
                        <a14:foregroundMark x1="84558" y1="77406" x2="84558" y2="77406"/>
                        <a14:foregroundMark x1="86507" y1="82008" x2="86507" y2="82008"/>
                        <a14:foregroundMark x1="83208" y1="92469" x2="83208" y2="92469"/>
                        <a14:foregroundMark x1="86657" y1="94770" x2="86657" y2="94770"/>
                        <a14:foregroundMark x1="89205" y1="92259" x2="89205" y2="92259"/>
                        <a14:foregroundMark x1="84858" y1="93933" x2="84858" y2="93933"/>
                        <a14:foregroundMark x1="88156" y1="95188" x2="88156" y2="95188"/>
                        <a14:foregroundMark x1="42129" y1="15063" x2="42129" y2="15063"/>
                        <a14:foregroundMark x1="33283" y1="90167" x2="33283" y2="90167"/>
                        <a14:foregroundMark x1="39280" y1="14644" x2="39280" y2="14644"/>
                        <a14:foregroundMark x1="51424" y1="14435" x2="51424" y2="14435"/>
                        <a14:foregroundMark x1="46477" y1="90167" x2="46477" y2="90167"/>
                        <a14:foregroundMark x1="47076" y1="93305" x2="47076" y2="93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874" y="1953059"/>
            <a:ext cx="5550942" cy="3971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Arrow Connector 24"/>
          <p:cNvCxnSpPr>
            <a:stCxn id="26" idx="3"/>
          </p:cNvCxnSpPr>
          <p:nvPr/>
        </p:nvCxnSpPr>
        <p:spPr>
          <a:xfrm>
            <a:off x="1370816" y="3558315"/>
            <a:ext cx="200224" cy="405278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7504" y="3373649"/>
            <a:ext cx="1263312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Waveguide</a:t>
            </a:r>
          </a:p>
        </p:txBody>
      </p:sp>
      <p:cxnSp>
        <p:nvCxnSpPr>
          <p:cNvPr id="27" name="Straight Arrow Connector 26"/>
          <p:cNvCxnSpPr>
            <a:stCxn id="28" idx="3"/>
          </p:cNvCxnSpPr>
          <p:nvPr/>
        </p:nvCxnSpPr>
        <p:spPr>
          <a:xfrm flipV="1">
            <a:off x="2337293" y="5073488"/>
            <a:ext cx="555056" cy="910272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7032" y="5799094"/>
            <a:ext cx="1890261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Solenoid</a:t>
            </a:r>
            <a:r>
              <a:rPr lang="en-US" sz="1600" dirty="0" smtClean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magnets</a:t>
            </a:r>
          </a:p>
        </p:txBody>
      </p:sp>
      <p:cxnSp>
        <p:nvCxnSpPr>
          <p:cNvPr id="29" name="Straight Arrow Connector 28"/>
          <p:cNvCxnSpPr>
            <a:stCxn id="30" idx="3"/>
          </p:cNvCxnSpPr>
          <p:nvPr/>
        </p:nvCxnSpPr>
        <p:spPr>
          <a:xfrm>
            <a:off x="2229928" y="2973815"/>
            <a:ext cx="822214" cy="1156428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1445" y="2789149"/>
            <a:ext cx="1768483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Plasma chamber</a:t>
            </a:r>
          </a:p>
        </p:txBody>
      </p:sp>
      <p:cxnSp>
        <p:nvCxnSpPr>
          <p:cNvPr id="31" name="Straight Arrow Connector 30"/>
          <p:cNvCxnSpPr>
            <a:stCxn id="32" idx="3"/>
          </p:cNvCxnSpPr>
          <p:nvPr/>
        </p:nvCxnSpPr>
        <p:spPr>
          <a:xfrm flipV="1">
            <a:off x="2088941" y="4479371"/>
            <a:ext cx="281974" cy="420445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3551" y="4715150"/>
            <a:ext cx="1425390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Gas injection</a:t>
            </a:r>
          </a:p>
        </p:txBody>
      </p:sp>
      <p:cxnSp>
        <p:nvCxnSpPr>
          <p:cNvPr id="33" name="Straight Arrow Connector 32"/>
          <p:cNvCxnSpPr>
            <a:stCxn id="34" idx="3"/>
          </p:cNvCxnSpPr>
          <p:nvPr/>
        </p:nvCxnSpPr>
        <p:spPr>
          <a:xfrm>
            <a:off x="3658622" y="2101498"/>
            <a:ext cx="421985" cy="988767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0816" y="1916832"/>
            <a:ext cx="2287806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High voltage insulator</a:t>
            </a:r>
          </a:p>
        </p:txBody>
      </p:sp>
      <p:cxnSp>
        <p:nvCxnSpPr>
          <p:cNvPr id="35" name="Straight Arrow Connector 34"/>
          <p:cNvCxnSpPr>
            <a:stCxn id="36" idx="1"/>
          </p:cNvCxnSpPr>
          <p:nvPr/>
        </p:nvCxnSpPr>
        <p:spPr>
          <a:xfrm flipH="1">
            <a:off x="3711030" y="2137048"/>
            <a:ext cx="946135" cy="1826545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57165" y="1952382"/>
            <a:ext cx="221527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Extraction </a:t>
            </a:r>
            <a:r>
              <a:rPr lang="en-US" dirty="0" smtClean="0">
                <a:solidFill>
                  <a:srgbClr val="0432FF"/>
                </a:solidFill>
              </a:rPr>
              <a:t>electrodes</a:t>
            </a:r>
            <a:endParaRPr lang="en-US" dirty="0">
              <a:solidFill>
                <a:srgbClr val="0432FF"/>
              </a:solidFill>
            </a:endParaRPr>
          </a:p>
        </p:txBody>
      </p:sp>
      <p:cxnSp>
        <p:nvCxnSpPr>
          <p:cNvPr id="37" name="Straight Arrow Connector 36"/>
          <p:cNvCxnSpPr>
            <a:stCxn id="38" idx="1"/>
          </p:cNvCxnSpPr>
          <p:nvPr/>
        </p:nvCxnSpPr>
        <p:spPr>
          <a:xfrm flipH="1" flipV="1">
            <a:off x="5912278" y="4353593"/>
            <a:ext cx="166479" cy="1026950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078757" y="5195877"/>
            <a:ext cx="1587356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Pumping ports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889082" y="5993465"/>
            <a:ext cx="3060000" cy="0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080455" y="5564299"/>
            <a:ext cx="7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432FF"/>
                </a:solidFill>
              </a:rPr>
              <a:t>50 cm</a:t>
            </a:r>
            <a:endParaRPr lang="en-GB" dirty="0">
              <a:solidFill>
                <a:srgbClr val="0432FF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728" y="3023015"/>
            <a:ext cx="2356754" cy="203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 Microwave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50" y="1529174"/>
            <a:ext cx="8904246" cy="37000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482986"/>
            <a:ext cx="59766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Microwave System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Magnetron </a:t>
            </a:r>
            <a:r>
              <a:rPr lang="en-US" dirty="0">
                <a:solidFill>
                  <a:srgbClr val="0432FF"/>
                </a:solidFill>
              </a:rPr>
              <a:t>up to 2kW @ 2.45 </a:t>
            </a:r>
            <a:r>
              <a:rPr lang="en-US" dirty="0" smtClean="0">
                <a:solidFill>
                  <a:srgbClr val="0432FF"/>
                </a:solidFill>
              </a:rPr>
              <a:t>GHz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WR340 Automatic </a:t>
            </a:r>
            <a:r>
              <a:rPr lang="en-US" dirty="0">
                <a:solidFill>
                  <a:srgbClr val="0432FF"/>
                </a:solidFill>
              </a:rPr>
              <a:t>Tuning Unit (ATU) for </a:t>
            </a:r>
            <a:r>
              <a:rPr lang="en-US" dirty="0" smtClean="0">
                <a:solidFill>
                  <a:srgbClr val="0432FF"/>
                </a:solidFill>
              </a:rPr>
              <a:t>measurement and </a:t>
            </a:r>
            <a:r>
              <a:rPr lang="en-US" dirty="0">
                <a:solidFill>
                  <a:srgbClr val="0432FF"/>
                </a:solidFill>
              </a:rPr>
              <a:t>matching of the “load impedance” (plasma </a:t>
            </a:r>
            <a:r>
              <a:rPr lang="en-US" dirty="0" smtClean="0">
                <a:solidFill>
                  <a:srgbClr val="0432FF"/>
                </a:solidFill>
              </a:rPr>
              <a:t>chamber)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Vacuum </a:t>
            </a:r>
            <a:r>
              <a:rPr lang="en-US" dirty="0">
                <a:solidFill>
                  <a:srgbClr val="0432FF"/>
                </a:solidFill>
              </a:rPr>
              <a:t>window + Tee/E-plane bend + Ridge </a:t>
            </a:r>
            <a:r>
              <a:rPr lang="en-US" dirty="0" smtClean="0">
                <a:solidFill>
                  <a:srgbClr val="0432FF"/>
                </a:solidFill>
              </a:rPr>
              <a:t>coupler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Matching </a:t>
            </a:r>
            <a:r>
              <a:rPr lang="en-US" dirty="0">
                <a:solidFill>
                  <a:srgbClr val="0432FF"/>
                </a:solidFill>
              </a:rPr>
              <a:t>transformer</a:t>
            </a:r>
            <a:endParaRPr lang="en-US" dirty="0">
              <a:solidFill>
                <a:srgbClr val="0432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5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Source-flexible magnetic system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5" y="274451"/>
            <a:ext cx="936103" cy="850293"/>
          </a:xfrm>
          <a:prstGeom prst="rect">
            <a:avLst/>
          </a:prstGeom>
        </p:spPr>
      </p:pic>
      <p:pic>
        <p:nvPicPr>
          <p:cNvPr id="15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477709"/>
            <a:ext cx="4075798" cy="1992139"/>
          </a:xfrm>
          <a:prstGeom prst="rect">
            <a:avLst/>
          </a:prstGeom>
          <a:ln w="38100">
            <a:noFill/>
          </a:ln>
        </p:spPr>
      </p:pic>
      <p:pic>
        <p:nvPicPr>
          <p:cNvPr id="16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900" y="4423296"/>
            <a:ext cx="4187124" cy="2046552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17" name="Immagin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34"/>
          <a:stretch/>
        </p:blipFill>
        <p:spPr>
          <a:xfrm>
            <a:off x="342900" y="1560616"/>
            <a:ext cx="3213100" cy="1976299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18" name="Immagine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900" y="1560616"/>
            <a:ext cx="4483100" cy="1965648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9" name="CasellaDiTesto 11"/>
          <p:cNvSpPr txBox="1"/>
          <p:nvPr/>
        </p:nvSpPr>
        <p:spPr>
          <a:xfrm>
            <a:off x="4127500" y="3526264"/>
            <a:ext cx="501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432FF"/>
                </a:solidFill>
              </a:rPr>
              <a:t>Three compact copper magnets (coils) with ARMCO iron in between to ensure maximum flexibility</a:t>
            </a:r>
            <a:endParaRPr lang="en-AU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 extraction electrodes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74" y="1496367"/>
            <a:ext cx="4274010" cy="2148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914" y="1462434"/>
            <a:ext cx="4520574" cy="2182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" y="4139021"/>
            <a:ext cx="3644114" cy="2458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367" y="4101712"/>
            <a:ext cx="3273129" cy="2495640"/>
          </a:xfrm>
          <a:prstGeom prst="rect">
            <a:avLst/>
          </a:prstGeom>
        </p:spPr>
      </p:pic>
      <p:sp>
        <p:nvSpPr>
          <p:cNvPr id="9" name="CasellaDiTesto 9"/>
          <p:cNvSpPr txBox="1"/>
          <p:nvPr/>
        </p:nvSpPr>
        <p:spPr>
          <a:xfrm>
            <a:off x="3635896" y="4623612"/>
            <a:ext cx="2127471" cy="132343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432FF"/>
                </a:solidFill>
              </a:rPr>
              <a:t>Electric field in the acceleration region is less than 80 kV/cm to reduce the probability of discharge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439316" y="3556945"/>
            <a:ext cx="2815769" cy="58477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432FF"/>
                </a:solidFill>
              </a:rPr>
              <a:t>2D beam extraction simulation (3 electrodes system)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11" name="CasellaDiTesto 9"/>
          <p:cNvSpPr txBox="1"/>
          <p:nvPr/>
        </p:nvSpPr>
        <p:spPr>
          <a:xfrm>
            <a:off x="1005486" y="3666510"/>
            <a:ext cx="2558402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432FF"/>
                </a:solidFill>
              </a:rPr>
              <a:t>Simulated </a:t>
            </a:r>
            <a:r>
              <a:rPr lang="en-US" sz="1600" smtClean="0">
                <a:solidFill>
                  <a:srgbClr val="0432FF"/>
                </a:solidFill>
              </a:rPr>
              <a:t>beam distribution</a:t>
            </a:r>
            <a:endParaRPr lang="en-US" sz="1600" dirty="0">
              <a:solidFill>
                <a:srgbClr val="0432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299" y="4221088"/>
            <a:ext cx="3116563" cy="2376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3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432FF"/>
                </a:solidFill>
              </a:rPr>
              <a:t>Basics of RF </a:t>
            </a:r>
            <a:r>
              <a:rPr lang="en-GB" dirty="0" err="1" smtClean="0">
                <a:solidFill>
                  <a:srgbClr val="0432FF"/>
                </a:solidFill>
              </a:rPr>
              <a:t>Linacs</a:t>
            </a:r>
            <a:endParaRPr lang="en-GB" dirty="0" smtClean="0">
              <a:solidFill>
                <a:srgbClr val="0432FF"/>
              </a:solidFill>
            </a:endParaRPr>
          </a:p>
          <a:p>
            <a:r>
              <a:rPr lang="en-GB" dirty="0">
                <a:solidFill>
                  <a:srgbClr val="0432FF"/>
                </a:solidFill>
              </a:rPr>
              <a:t>Overview of the ESS Normal Conducting </a:t>
            </a:r>
            <a:r>
              <a:rPr lang="en-GB" dirty="0" err="1" smtClean="0">
                <a:solidFill>
                  <a:srgbClr val="0432FF"/>
                </a:solidFill>
              </a:rPr>
              <a:t>Linac</a:t>
            </a:r>
            <a:endParaRPr lang="en-GB" dirty="0" smtClean="0">
              <a:solidFill>
                <a:srgbClr val="0432FF"/>
              </a:solidFill>
            </a:endParaRPr>
          </a:p>
          <a:p>
            <a:pPr lvl="1"/>
            <a:r>
              <a:rPr lang="en-GB" dirty="0" smtClean="0"/>
              <a:t>Ion Source (ISRC)</a:t>
            </a:r>
          </a:p>
          <a:p>
            <a:pPr lvl="1"/>
            <a:r>
              <a:rPr lang="en-GB" dirty="0" smtClean="0"/>
              <a:t>Low Energy Beam Transport (LEBT)</a:t>
            </a:r>
          </a:p>
          <a:p>
            <a:pPr lvl="1"/>
            <a:r>
              <a:rPr lang="en-GB" dirty="0" smtClean="0"/>
              <a:t>Radio Frequency Quadrupole (RFQ)</a:t>
            </a:r>
          </a:p>
          <a:p>
            <a:pPr lvl="1"/>
            <a:r>
              <a:rPr lang="en-GB" dirty="0" smtClean="0"/>
              <a:t>Medium Energy Beam Transport (MEBT)</a:t>
            </a:r>
          </a:p>
          <a:p>
            <a:pPr lvl="1"/>
            <a:r>
              <a:rPr lang="en-GB" dirty="0" smtClean="0"/>
              <a:t>Drift Tube </a:t>
            </a:r>
            <a:r>
              <a:rPr lang="en-GB" dirty="0" err="1" smtClean="0"/>
              <a:t>Linac</a:t>
            </a:r>
            <a:r>
              <a:rPr lang="en-GB" dirty="0" smtClean="0"/>
              <a:t> (DTL)</a:t>
            </a:r>
          </a:p>
          <a:p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 – HV platform (75 kV)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900608" y="16320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79512" y="2218379"/>
            <a:ext cx="5649631" cy="4032448"/>
            <a:chOff x="-328520" y="-147334"/>
            <a:chExt cx="5650103" cy="4032987"/>
          </a:xfrm>
        </p:grpSpPr>
        <p:pic>
          <p:nvPicPr>
            <p:cNvPr id="11" name="Picture 10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76999"/>
              <a:ext cx="3704265" cy="310786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Straight Arrow Connector 11"/>
            <p:cNvCxnSpPr>
              <a:stCxn id="13" idx="1"/>
            </p:cNvCxnSpPr>
            <p:nvPr/>
          </p:nvCxnSpPr>
          <p:spPr>
            <a:xfrm flipH="1">
              <a:off x="1745449" y="21966"/>
              <a:ext cx="205820" cy="623399"/>
            </a:xfrm>
            <a:prstGeom prst="straightConnector1">
              <a:avLst/>
            </a:prstGeom>
            <a:ln w="12700" cmpd="sng">
              <a:solidFill>
                <a:srgbClr val="0432FF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27"/>
            <p:cNvSpPr txBox="1"/>
            <p:nvPr/>
          </p:nvSpPr>
          <p:spPr>
            <a:xfrm>
              <a:off x="1951269" y="-147334"/>
              <a:ext cx="1969037" cy="338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kern="1200">
                  <a:solidFill>
                    <a:srgbClr val="0432FF"/>
                  </a:solidFill>
                  <a:effectLst/>
                  <a:latin typeface="Calibri" charset="0"/>
                  <a:ea typeface="Calibri" charset="0"/>
                  <a:cs typeface="Times New Roman" charset="0"/>
                </a:rPr>
                <a:t>Microwave generator</a:t>
              </a:r>
              <a:endParaRPr lang="en-US" sz="1600">
                <a:solidFill>
                  <a:srgbClr val="0432FF"/>
                </a:solidFill>
                <a:effectLst/>
                <a:latin typeface="Times" charset="0"/>
                <a:ea typeface="Calibri" charset="0"/>
                <a:cs typeface="Times New Roman" charset="0"/>
              </a:endParaRPr>
            </a:p>
          </p:txBody>
        </p:sp>
        <p:cxnSp>
          <p:nvCxnSpPr>
            <p:cNvPr id="14" name="Straight Arrow Connector 13"/>
            <p:cNvCxnSpPr>
              <a:stCxn id="15" idx="3"/>
            </p:cNvCxnSpPr>
            <p:nvPr/>
          </p:nvCxnSpPr>
          <p:spPr>
            <a:xfrm>
              <a:off x="780274" y="21967"/>
              <a:ext cx="731894" cy="730443"/>
            </a:xfrm>
            <a:prstGeom prst="straightConnector1">
              <a:avLst/>
            </a:prstGeom>
            <a:ln w="12700" cmpd="sng">
              <a:solidFill>
                <a:srgbClr val="0432FF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29"/>
            <p:cNvSpPr txBox="1"/>
            <p:nvPr/>
          </p:nvSpPr>
          <p:spPr>
            <a:xfrm>
              <a:off x="-328520" y="-147334"/>
              <a:ext cx="1108794" cy="338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kern="1200">
                  <a:solidFill>
                    <a:srgbClr val="0432FF"/>
                  </a:solidFill>
                  <a:effectLst/>
                  <a:latin typeface="Calibri" charset="0"/>
                  <a:ea typeface="Calibri" charset="0"/>
                  <a:cs typeface="Times New Roman" charset="0"/>
                </a:rPr>
                <a:t>Waveguide</a:t>
              </a:r>
              <a:endParaRPr lang="en-US" sz="1600">
                <a:solidFill>
                  <a:srgbClr val="0432FF"/>
                </a:solidFill>
                <a:effectLst/>
                <a:latin typeface="Times" charset="0"/>
                <a:ea typeface="Calibri" charset="0"/>
                <a:cs typeface="Times New Roman" charset="0"/>
              </a:endParaRPr>
            </a:p>
          </p:txBody>
        </p:sp>
        <p:cxnSp>
          <p:nvCxnSpPr>
            <p:cNvPr id="18" name="Straight Arrow Connector 17"/>
            <p:cNvCxnSpPr>
              <a:stCxn id="19" idx="0"/>
            </p:cNvCxnSpPr>
            <p:nvPr/>
          </p:nvCxnSpPr>
          <p:spPr>
            <a:xfrm flipH="1" flipV="1">
              <a:off x="1587844" y="2733371"/>
              <a:ext cx="178667" cy="813683"/>
            </a:xfrm>
            <a:prstGeom prst="straightConnector1">
              <a:avLst/>
            </a:prstGeom>
            <a:ln w="12700" cmpd="sng">
              <a:solidFill>
                <a:srgbClr val="0432FF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33"/>
            <p:cNvSpPr txBox="1"/>
            <p:nvPr/>
          </p:nvSpPr>
          <p:spPr>
            <a:xfrm>
              <a:off x="1129512" y="3547054"/>
              <a:ext cx="1273996" cy="33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kern="1200">
                  <a:solidFill>
                    <a:srgbClr val="0432FF"/>
                  </a:solidFill>
                  <a:effectLst/>
                  <a:latin typeface="Calibri" charset="0"/>
                  <a:ea typeface="Calibri" charset="0"/>
                  <a:cs typeface="Times New Roman" charset="0"/>
                </a:rPr>
                <a:t>HV insulators</a:t>
              </a:r>
              <a:endParaRPr lang="en-US" sz="1600">
                <a:solidFill>
                  <a:srgbClr val="0432FF"/>
                </a:solidFill>
                <a:effectLst/>
                <a:latin typeface="Times" charset="0"/>
                <a:ea typeface="Calibri" charset="0"/>
                <a:cs typeface="Times New Roman" charset="0"/>
              </a:endParaRPr>
            </a:p>
          </p:txBody>
        </p:sp>
        <p:cxnSp>
          <p:nvCxnSpPr>
            <p:cNvPr id="20" name="Straight Arrow Connector 19"/>
            <p:cNvCxnSpPr>
              <a:stCxn id="21" idx="0"/>
            </p:cNvCxnSpPr>
            <p:nvPr/>
          </p:nvCxnSpPr>
          <p:spPr>
            <a:xfrm flipV="1">
              <a:off x="326270" y="2013195"/>
              <a:ext cx="118724" cy="1533859"/>
            </a:xfrm>
            <a:prstGeom prst="straightConnector1">
              <a:avLst/>
            </a:prstGeom>
            <a:ln w="12700" cmpd="sng">
              <a:solidFill>
                <a:srgbClr val="0432FF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35"/>
            <p:cNvSpPr txBox="1"/>
            <p:nvPr/>
          </p:nvSpPr>
          <p:spPr>
            <a:xfrm>
              <a:off x="0" y="3547054"/>
              <a:ext cx="652541" cy="338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kern="1200" dirty="0">
                  <a:solidFill>
                    <a:srgbClr val="0432FF"/>
                  </a:solidFill>
                  <a:effectLst/>
                  <a:latin typeface="Calibri" charset="0"/>
                  <a:ea typeface="Calibri" charset="0"/>
                  <a:cs typeface="Times New Roman" charset="0"/>
                </a:rPr>
                <a:t>Racks</a:t>
              </a:r>
              <a:endParaRPr lang="en-US" sz="1600" dirty="0">
                <a:solidFill>
                  <a:srgbClr val="0432FF"/>
                </a:solidFill>
                <a:effectLst/>
                <a:latin typeface="Times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22" name="Text Box 36"/>
            <p:cNvSpPr txBox="1"/>
            <p:nvPr/>
          </p:nvSpPr>
          <p:spPr>
            <a:xfrm>
              <a:off x="3819265" y="2116342"/>
              <a:ext cx="1502318" cy="33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kern="1200">
                  <a:solidFill>
                    <a:srgbClr val="0432FF"/>
                  </a:solidFill>
                  <a:effectLst/>
                  <a:latin typeface="Calibri" charset="0"/>
                  <a:ea typeface="Calibri" charset="0"/>
                  <a:cs typeface="Times New Roman" charset="0"/>
                </a:rPr>
                <a:t>Proton source</a:t>
              </a:r>
              <a:endParaRPr lang="en-US" sz="1600">
                <a:solidFill>
                  <a:srgbClr val="0432FF"/>
                </a:solidFill>
                <a:effectLst/>
                <a:latin typeface="Times" charset="0"/>
                <a:ea typeface="Calibri" charset="0"/>
                <a:cs typeface="Times New Roman" charset="0"/>
              </a:endParaRPr>
            </a:p>
          </p:txBody>
        </p:sp>
        <p:cxnSp>
          <p:nvCxnSpPr>
            <p:cNvPr id="23" name="Straight Arrow Connector 22"/>
            <p:cNvCxnSpPr>
              <a:stCxn id="22" idx="1"/>
            </p:cNvCxnSpPr>
            <p:nvPr/>
          </p:nvCxnSpPr>
          <p:spPr>
            <a:xfrm flipH="1" flipV="1">
              <a:off x="2118149" y="1405798"/>
              <a:ext cx="1701116" cy="879844"/>
            </a:xfrm>
            <a:prstGeom prst="straightConnector1">
              <a:avLst/>
            </a:prstGeom>
            <a:ln w="12700" cmpd="sng">
              <a:solidFill>
                <a:srgbClr val="0432FF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6"/>
          <p:cNvSpPr txBox="1"/>
          <p:nvPr/>
        </p:nvSpPr>
        <p:spPr>
          <a:xfrm>
            <a:off x="4226616" y="3804089"/>
            <a:ext cx="101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kern="1200" smtClean="0">
                <a:solidFill>
                  <a:srgbClr val="0432FF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Extraction</a:t>
            </a:r>
            <a:endParaRPr lang="en-US" sz="1600">
              <a:solidFill>
                <a:srgbClr val="0432FF"/>
              </a:solidFill>
              <a:effectLst/>
              <a:latin typeface="Times" charset="0"/>
              <a:ea typeface="Calibri" charset="0"/>
              <a:cs typeface="Times New Roman" charset="0"/>
            </a:endParaRPr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 flipV="1">
            <a:off x="2814910" y="3804089"/>
            <a:ext cx="1411706" cy="169277"/>
          </a:xfrm>
          <a:prstGeom prst="straightConnector1">
            <a:avLst/>
          </a:prstGeom>
          <a:ln w="1270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141542" y="4481752"/>
            <a:ext cx="3349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074718" y="5017617"/>
            <a:ext cx="4017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357566" y="4481752"/>
            <a:ext cx="0" cy="5358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35"/>
          <p:cNvSpPr txBox="1"/>
          <p:nvPr/>
        </p:nvSpPr>
        <p:spPr>
          <a:xfrm>
            <a:off x="3372654" y="4594643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kern="1200" smtClean="0">
                <a:solidFill>
                  <a:srgbClr val="FF0000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75 kV</a:t>
            </a:r>
            <a:endParaRPr lang="en-US" sz="1600" dirty="0">
              <a:solidFill>
                <a:srgbClr val="FF0000"/>
              </a:solidFill>
              <a:effectLst/>
              <a:latin typeface="Times" charset="0"/>
              <a:ea typeface="Calibri" charset="0"/>
              <a:cs typeface="Times New Roman" charset="0"/>
            </a:endParaRPr>
          </a:p>
        </p:txBody>
      </p:sp>
      <p:sp>
        <p:nvSpPr>
          <p:cNvPr id="45" name="Text Box 35"/>
          <p:cNvSpPr txBox="1"/>
          <p:nvPr/>
        </p:nvSpPr>
        <p:spPr>
          <a:xfrm>
            <a:off x="3156860" y="5796553"/>
            <a:ext cx="172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 smtClean="0">
                <a:solidFill>
                  <a:srgbClr val="0432FF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Bottom plate </a:t>
            </a:r>
            <a:r>
              <a:rPr lang="en-US" sz="1600" kern="1200" smtClean="0">
                <a:solidFill>
                  <a:srgbClr val="0432FF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at ground potential</a:t>
            </a:r>
            <a:endParaRPr lang="en-US" sz="1600" dirty="0">
              <a:solidFill>
                <a:srgbClr val="0432FF"/>
              </a:solidFill>
              <a:effectLst/>
              <a:latin typeface="Times" charset="0"/>
              <a:ea typeface="Calibri" charset="0"/>
              <a:cs typeface="Times New Roman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2536652" y="5017617"/>
            <a:ext cx="604890" cy="915483"/>
          </a:xfrm>
          <a:prstGeom prst="straightConnector1">
            <a:avLst/>
          </a:prstGeom>
          <a:ln w="1270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5" y="4005064"/>
            <a:ext cx="1476041" cy="196805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580" y="1484783"/>
            <a:ext cx="4584924" cy="22084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209" y="4005064"/>
            <a:ext cx="1463317" cy="195108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99" y="1452630"/>
            <a:ext cx="1998643" cy="87229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5829143" y="5945630"/>
            <a:ext cx="144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HV Power Supply</a:t>
            </a:r>
            <a:endParaRPr lang="en-US" sz="1600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7582350" y="5945630"/>
            <a:ext cx="144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Isolation Transformer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522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Beam Transport (LEBT)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14030" y="1481628"/>
            <a:ext cx="5558469" cy="44676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6" y="2297639"/>
            <a:ext cx="3565028" cy="2643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432FF"/>
                </a:solidFill>
              </a:rPr>
              <a:t>Main functions</a:t>
            </a:r>
          </a:p>
          <a:p>
            <a:r>
              <a:rPr lang="en-US" sz="2100" dirty="0" smtClean="0">
                <a:solidFill>
                  <a:srgbClr val="0432FF"/>
                </a:solidFill>
              </a:rPr>
              <a:t>Shape </a:t>
            </a:r>
            <a:r>
              <a:rPr lang="en-US" sz="2100" dirty="0">
                <a:solidFill>
                  <a:srgbClr val="0432FF"/>
                </a:solidFill>
              </a:rPr>
              <a:t>the transverse and longitudinal beam </a:t>
            </a:r>
            <a:r>
              <a:rPr lang="en-US" sz="2100" dirty="0" smtClean="0">
                <a:solidFill>
                  <a:srgbClr val="0432FF"/>
                </a:solidFill>
              </a:rPr>
              <a:t>properties</a:t>
            </a:r>
          </a:p>
          <a:p>
            <a:endParaRPr lang="en-US" sz="2100" dirty="0" smtClean="0">
              <a:solidFill>
                <a:srgbClr val="0432FF"/>
              </a:solidFill>
            </a:endParaRPr>
          </a:p>
          <a:p>
            <a:r>
              <a:rPr lang="en-US" sz="2100" dirty="0" smtClean="0">
                <a:solidFill>
                  <a:srgbClr val="0432FF"/>
                </a:solidFill>
              </a:rPr>
              <a:t>Analyze </a:t>
            </a:r>
            <a:r>
              <a:rPr lang="en-US" sz="2100" dirty="0">
                <a:solidFill>
                  <a:srgbClr val="0432FF"/>
                </a:solidFill>
              </a:rPr>
              <a:t>the beam </a:t>
            </a:r>
            <a:r>
              <a:rPr lang="en-US" sz="2100" dirty="0" smtClean="0">
                <a:solidFill>
                  <a:srgbClr val="0432FF"/>
                </a:solidFill>
              </a:rPr>
              <a:t>properties</a:t>
            </a:r>
            <a:endParaRPr lang="en-US" sz="2100" dirty="0">
              <a:solidFill>
                <a:srgbClr val="0432FF"/>
              </a:solidFill>
            </a:endParaRPr>
          </a:p>
          <a:p>
            <a:endParaRPr lang="en-US" sz="2100" dirty="0" smtClean="0">
              <a:solidFill>
                <a:srgbClr val="0432FF"/>
              </a:solidFill>
            </a:endParaRPr>
          </a:p>
          <a:p>
            <a:r>
              <a:rPr lang="en-US" sz="2100" dirty="0" smtClean="0">
                <a:solidFill>
                  <a:srgbClr val="0432FF"/>
                </a:solidFill>
              </a:rPr>
              <a:t>Match the beam to the downstream section (RFQ)</a:t>
            </a:r>
            <a:endParaRPr lang="en-US" sz="2100" dirty="0">
              <a:solidFill>
                <a:srgbClr val="0432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0094" y="5949280"/>
            <a:ext cx="4514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LEBT as installed at INFN-LNS (Catania, Italy) including commissioning tank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808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Beam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pic>
        <p:nvPicPr>
          <p:cNvPr id="7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2008" y="2132856"/>
            <a:ext cx="9036496" cy="2364200"/>
          </a:xfrm>
          <a:prstGeom prst="rect">
            <a:avLst/>
          </a:prstGeom>
        </p:spPr>
      </p:pic>
      <p:pic>
        <p:nvPicPr>
          <p:cNvPr id="22" name="Immagin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5013176"/>
            <a:ext cx="2160240" cy="1615623"/>
          </a:xfrm>
          <a:prstGeom prst="rect">
            <a:avLst/>
          </a:prstGeom>
        </p:spPr>
      </p:pic>
      <p:pic>
        <p:nvPicPr>
          <p:cNvPr id="23" name="Immagin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5013176"/>
            <a:ext cx="1584176" cy="1616530"/>
          </a:xfrm>
          <a:prstGeom prst="rect">
            <a:avLst/>
          </a:prstGeom>
        </p:spPr>
      </p:pic>
      <p:pic>
        <p:nvPicPr>
          <p:cNvPr id="24" name="Picture 23" descr="C:\Users\Lorenzo\Desktop\chopper_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5020514"/>
            <a:ext cx="1224136" cy="16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5013176"/>
            <a:ext cx="1584176" cy="1596133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31" idx="0"/>
          </p:cNvCxnSpPr>
          <p:nvPr/>
        </p:nvCxnSpPr>
        <p:spPr>
          <a:xfrm flipV="1">
            <a:off x="917568" y="3429000"/>
            <a:ext cx="353447" cy="1080120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71706" y="3861048"/>
            <a:ext cx="509796" cy="648072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2" idx="0"/>
          </p:cNvCxnSpPr>
          <p:nvPr/>
        </p:nvCxnSpPr>
        <p:spPr>
          <a:xfrm flipH="1" flipV="1">
            <a:off x="4716020" y="3501008"/>
            <a:ext cx="90075" cy="1008112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724129" y="3429000"/>
            <a:ext cx="382406" cy="1241554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1" idx="0"/>
          </p:cNvCxnSpPr>
          <p:nvPr/>
        </p:nvCxnSpPr>
        <p:spPr>
          <a:xfrm flipV="1">
            <a:off x="8429734" y="3356992"/>
            <a:ext cx="102706" cy="1152128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5244" y="4509120"/>
            <a:ext cx="1284647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Proton source</a:t>
            </a:r>
          </a:p>
          <a:p>
            <a:pPr algn="ctr"/>
            <a:r>
              <a:rPr lang="en-US" sz="1400" b="1" dirty="0" smtClean="0"/>
              <a:t>creates the beam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067944" y="4509120"/>
            <a:ext cx="1476302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Iris</a:t>
            </a:r>
          </a:p>
          <a:p>
            <a:pPr algn="ctr"/>
            <a:r>
              <a:rPr lang="en-US" sz="1400" b="1" dirty="0" smtClean="0"/>
              <a:t>controls the current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652120" y="4509120"/>
            <a:ext cx="1844095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Chopper</a:t>
            </a:r>
            <a:endParaRPr lang="en-US" sz="1600" b="1" dirty="0">
              <a:solidFill>
                <a:srgbClr val="0432FF"/>
              </a:solidFill>
            </a:endParaRPr>
          </a:p>
          <a:p>
            <a:pPr algn="ctr"/>
            <a:r>
              <a:rPr lang="en-US" sz="1400" b="1" dirty="0" smtClean="0"/>
              <a:t>controls the pulse length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119829" y="4509120"/>
            <a:ext cx="1303755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Solenoid</a:t>
            </a:r>
          </a:p>
          <a:p>
            <a:pPr algn="ctr"/>
            <a:r>
              <a:rPr lang="en-US" sz="1400" b="1" dirty="0" smtClean="0"/>
              <a:t>focuses the beam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04330" y="1495914"/>
            <a:ext cx="1338443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Extraction</a:t>
            </a:r>
          </a:p>
          <a:p>
            <a:pPr algn="ctr"/>
            <a:r>
              <a:rPr lang="en-US" sz="1400" b="1" dirty="0" smtClean="0"/>
              <a:t>extracts the beam</a:t>
            </a:r>
            <a:endParaRPr lang="en-US" sz="1400" b="1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773552" y="1957579"/>
            <a:ext cx="918128" cy="1332473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547664" y="1495914"/>
            <a:ext cx="1160318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Pumping box</a:t>
            </a:r>
          </a:p>
          <a:p>
            <a:pPr algn="ctr"/>
            <a:r>
              <a:rPr lang="en-US" sz="1400" b="1" dirty="0"/>
              <a:t>c</a:t>
            </a:r>
            <a:r>
              <a:rPr lang="en-US" sz="1400" b="1" dirty="0" smtClean="0"/>
              <a:t>reates vacuum</a:t>
            </a:r>
            <a:endParaRPr lang="en-US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716016" y="1495914"/>
            <a:ext cx="2029465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Emittance-meter</a:t>
            </a:r>
          </a:p>
          <a:p>
            <a:pPr algn="ctr"/>
            <a:r>
              <a:rPr lang="en-US" sz="1400" b="1" dirty="0"/>
              <a:t>m</a:t>
            </a:r>
            <a:r>
              <a:rPr lang="en-US" sz="1400" b="1" dirty="0" smtClean="0"/>
              <a:t>easures beam emittance</a:t>
            </a:r>
            <a:endParaRPr lang="en-US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811070" y="1495914"/>
            <a:ext cx="176093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Faraday Cup</a:t>
            </a:r>
          </a:p>
          <a:p>
            <a:pPr algn="ctr"/>
            <a:r>
              <a:rPr lang="en-US" sz="1400" b="1" dirty="0" smtClean="0"/>
              <a:t>measures beam current</a:t>
            </a:r>
            <a:endParaRPr lang="en-US" sz="1400" b="1" dirty="0"/>
          </a:p>
        </p:txBody>
      </p:sp>
      <p:cxnSp>
        <p:nvCxnSpPr>
          <p:cNvPr id="45" name="Straight Arrow Connector 44"/>
          <p:cNvCxnSpPr>
            <a:stCxn id="41" idx="2"/>
          </p:cNvCxnSpPr>
          <p:nvPr/>
        </p:nvCxnSpPr>
        <p:spPr>
          <a:xfrm>
            <a:off x="2127823" y="1957579"/>
            <a:ext cx="325591" cy="1471421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3" idx="2"/>
          </p:cNvCxnSpPr>
          <p:nvPr/>
        </p:nvCxnSpPr>
        <p:spPr>
          <a:xfrm>
            <a:off x="3691535" y="1957579"/>
            <a:ext cx="2320625" cy="1315341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2" idx="2"/>
          </p:cNvCxnSpPr>
          <p:nvPr/>
        </p:nvCxnSpPr>
        <p:spPr>
          <a:xfrm>
            <a:off x="5730749" y="1957579"/>
            <a:ext cx="713459" cy="843723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829125" y="1497693"/>
            <a:ext cx="2267094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Beam Current Transformer</a:t>
            </a:r>
          </a:p>
          <a:p>
            <a:pPr algn="ctr"/>
            <a:r>
              <a:rPr lang="en-US" sz="1400" b="1" dirty="0" smtClean="0"/>
              <a:t>measures beam current</a:t>
            </a:r>
            <a:endParaRPr lang="en-US" sz="1400" b="1" dirty="0"/>
          </a:p>
        </p:txBody>
      </p:sp>
      <p:cxnSp>
        <p:nvCxnSpPr>
          <p:cNvPr id="58" name="Straight Arrow Connector 57"/>
          <p:cNvCxnSpPr>
            <a:stCxn id="51" idx="2"/>
          </p:cNvCxnSpPr>
          <p:nvPr/>
        </p:nvCxnSpPr>
        <p:spPr>
          <a:xfrm>
            <a:off x="7962672" y="1959358"/>
            <a:ext cx="607042" cy="1077752"/>
          </a:xfrm>
          <a:prstGeom prst="straightConnector1">
            <a:avLst/>
          </a:prstGeom>
          <a:ln w="19050" cmpd="sng">
            <a:solidFill>
              <a:srgbClr val="0432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6698" y="4509120"/>
            <a:ext cx="1106072" cy="677108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</a:rPr>
              <a:t>Collimator</a:t>
            </a:r>
            <a:endParaRPr lang="en-US" sz="1600" b="1" dirty="0">
              <a:solidFill>
                <a:srgbClr val="0432FF"/>
              </a:solidFill>
            </a:endParaRPr>
          </a:p>
          <a:p>
            <a:pPr algn="ctr"/>
            <a:r>
              <a:rPr lang="en-US" sz="1400" b="1" dirty="0"/>
              <a:t>d</a:t>
            </a:r>
            <a:r>
              <a:rPr lang="en-US" sz="1400" b="1" dirty="0" smtClean="0"/>
              <a:t>umps the </a:t>
            </a:r>
          </a:p>
          <a:p>
            <a:pPr algn="ctr"/>
            <a:r>
              <a:rPr lang="en-US" sz="1400" b="1" dirty="0" smtClean="0"/>
              <a:t>chopped beam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894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Solenoids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341297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Solenoid magnet with integrated horizontal &amp; vertical </a:t>
            </a:r>
            <a:r>
              <a:rPr lang="en-US" dirty="0" err="1" smtClean="0">
                <a:solidFill>
                  <a:srgbClr val="0432FF"/>
                </a:solidFill>
              </a:rPr>
              <a:t>steerer</a:t>
            </a:r>
            <a:r>
              <a:rPr lang="en-US" dirty="0" smtClean="0">
                <a:solidFill>
                  <a:srgbClr val="0432FF"/>
                </a:solidFill>
              </a:rPr>
              <a:t> coils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Based on design from CEA-</a:t>
            </a:r>
            <a:r>
              <a:rPr lang="en-US" dirty="0" err="1" smtClean="0">
                <a:solidFill>
                  <a:srgbClr val="0432FF"/>
                </a:solidFill>
              </a:rPr>
              <a:t>Saclay</a:t>
            </a:r>
            <a:r>
              <a:rPr lang="en-US" dirty="0" smtClean="0">
                <a:solidFill>
                  <a:srgbClr val="0432FF"/>
                </a:solidFill>
              </a:rPr>
              <a:t> for FAIR Project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Water-cooled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Solenoid</a:t>
            </a:r>
          </a:p>
          <a:p>
            <a:pPr lvl="1"/>
            <a:r>
              <a:rPr lang="en-US" dirty="0" smtClean="0"/>
              <a:t>B=0.486 T</a:t>
            </a:r>
          </a:p>
          <a:p>
            <a:pPr lvl="1"/>
            <a:r>
              <a:rPr lang="en-US" dirty="0" smtClean="0"/>
              <a:t>I=469 A</a:t>
            </a:r>
          </a:p>
          <a:p>
            <a:pPr lvl="1"/>
            <a:r>
              <a:rPr lang="en-US" dirty="0" smtClean="0"/>
              <a:t>P=12.5 kW</a:t>
            </a:r>
          </a:p>
          <a:p>
            <a:r>
              <a:rPr lang="en-US" dirty="0" err="1" smtClean="0">
                <a:solidFill>
                  <a:srgbClr val="0432FF"/>
                </a:solidFill>
              </a:rPr>
              <a:t>Steerers</a:t>
            </a:r>
            <a:endParaRPr lang="en-US" dirty="0" smtClean="0">
              <a:solidFill>
                <a:srgbClr val="0432FF"/>
              </a:solidFill>
            </a:endParaRPr>
          </a:p>
          <a:p>
            <a:pPr lvl="1"/>
            <a:r>
              <a:rPr lang="en-US" dirty="0" smtClean="0"/>
              <a:t>BL=14 </a:t>
            </a:r>
            <a:r>
              <a:rPr lang="en-US" dirty="0" err="1" smtClean="0"/>
              <a:t>mT.m</a:t>
            </a:r>
            <a:endParaRPr lang="en-US" dirty="0" smtClean="0"/>
          </a:p>
          <a:p>
            <a:pPr lvl="1"/>
            <a:r>
              <a:rPr lang="en-US" dirty="0" smtClean="0"/>
              <a:t>I=120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pic>
        <p:nvPicPr>
          <p:cNvPr id="7" name="Immagin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733" y="4221088"/>
            <a:ext cx="2273676" cy="2049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483376"/>
            <a:ext cx="4346383" cy="24676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6256" y="6271086"/>
            <a:ext cx="181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Steerer</a:t>
            </a:r>
            <a:r>
              <a:rPr lang="en-US" i="1" dirty="0" smtClean="0"/>
              <a:t> coils</a:t>
            </a:r>
            <a:endParaRPr lang="en-US" i="1" dirty="0"/>
          </a:p>
        </p:txBody>
      </p:sp>
      <p:pic>
        <p:nvPicPr>
          <p:cNvPr id="11" name="Immagin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9112" y="4221088"/>
            <a:ext cx="2741040" cy="2049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9492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Author: O. </a:t>
            </a:r>
            <a:r>
              <a:rPr lang="en-US" i="1" dirty="0" err="1" smtClean="0"/>
              <a:t>Delferriere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786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Iris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pic>
        <p:nvPicPr>
          <p:cNvPr id="7" name="Picture 3" descr="C:\Users\Lorenzo\Desktop\IRIS I_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364" y="1961773"/>
            <a:ext cx="4625660" cy="318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Lorenzo\Dropbox\Condivisa Lorenzo David\IRI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1961774"/>
            <a:ext cx="3995936" cy="3195418"/>
          </a:xfrm>
          <a:prstGeom prst="rect">
            <a:avLst/>
          </a:prstGeom>
          <a:noFill/>
          <a:ln>
            <a:solidFill>
              <a:srgbClr val="F796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" y="5374957"/>
            <a:ext cx="793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Hexagonal shape (6 water-cooled blades) to control aperture from 1 mm to 80 mm and consequently control beam current from 6 mA to 74 mA.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Chopper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54298"/>
            <a:ext cx="1152127" cy="1046515"/>
          </a:xfrm>
          <a:prstGeom prst="rect">
            <a:avLst/>
          </a:prstGeom>
        </p:spPr>
      </p:pic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5326187" y="2419673"/>
            <a:ext cx="0" cy="649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AutoShape 96"/>
          <p:cNvSpPr>
            <a:spLocks noChangeArrowheads="1"/>
          </p:cNvSpPr>
          <p:nvPr/>
        </p:nvSpPr>
        <p:spPr bwMode="auto">
          <a:xfrm>
            <a:off x="5254749" y="2276798"/>
            <a:ext cx="144463" cy="144462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Text Box 97"/>
          <p:cNvSpPr txBox="1">
            <a:spLocks noChangeArrowheads="1"/>
          </p:cNvSpPr>
          <p:nvPr/>
        </p:nvSpPr>
        <p:spPr bwMode="auto">
          <a:xfrm>
            <a:off x="4823520" y="1987873"/>
            <a:ext cx="935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+ 5 </a:t>
            </a:r>
            <a:r>
              <a:rPr lang="en-US" sz="1400" dirty="0" err="1" smtClean="0">
                <a:latin typeface="Calibri" pitchFamily="34" charset="0"/>
              </a:rPr>
              <a:t>Vdc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9" name="Line 98"/>
          <p:cNvSpPr>
            <a:spLocks noChangeShapeType="1"/>
          </p:cNvSpPr>
          <p:nvPr/>
        </p:nvSpPr>
        <p:spPr bwMode="auto">
          <a:xfrm>
            <a:off x="5110287" y="306896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" name="Gruppo 3"/>
          <p:cNvGrpSpPr/>
          <p:nvPr/>
        </p:nvGrpSpPr>
        <p:grpSpPr>
          <a:xfrm>
            <a:off x="1415175" y="4437112"/>
            <a:ext cx="720080" cy="1656184"/>
            <a:chOff x="2123728" y="1599084"/>
            <a:chExt cx="540000" cy="1267011"/>
          </a:xfrm>
        </p:grpSpPr>
        <p:cxnSp>
          <p:nvCxnSpPr>
            <p:cNvPr id="11" name="Connettore 1 4"/>
            <p:cNvCxnSpPr>
              <a:stCxn id="11" idx="3"/>
            </p:cNvCxnSpPr>
            <p:nvPr/>
          </p:nvCxnSpPr>
          <p:spPr>
            <a:xfrm flipV="1">
              <a:off x="2393728" y="1599084"/>
              <a:ext cx="0" cy="389756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" name="Connettore 1 5"/>
            <p:cNvCxnSpPr/>
            <p:nvPr/>
          </p:nvCxnSpPr>
          <p:spPr>
            <a:xfrm flipV="1">
              <a:off x="2394000" y="2348880"/>
              <a:ext cx="0" cy="396000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3" name="Ritaglia angolo stesso lato rettangolo 6"/>
            <p:cNvSpPr/>
            <p:nvPr/>
          </p:nvSpPr>
          <p:spPr>
            <a:xfrm>
              <a:off x="2123728" y="1988840"/>
              <a:ext cx="540000" cy="72000"/>
            </a:xfrm>
            <a:prstGeom prst="snip2Same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itaglia angolo stesso lato rettangolo 7"/>
            <p:cNvSpPr/>
            <p:nvPr/>
          </p:nvSpPr>
          <p:spPr>
            <a:xfrm flipV="1">
              <a:off x="2123728" y="2276880"/>
              <a:ext cx="540000" cy="72000"/>
            </a:xfrm>
            <a:prstGeom prst="snip2Same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776" y="2708920"/>
              <a:ext cx="396000" cy="1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6" name="Connettore 2 9"/>
          <p:cNvCxnSpPr/>
          <p:nvPr/>
        </p:nvCxnSpPr>
        <p:spPr>
          <a:xfrm>
            <a:off x="647056" y="5157192"/>
            <a:ext cx="223224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5831682" y="1772122"/>
            <a:ext cx="2016125" cy="1081087"/>
          </a:xfrm>
          <a:prstGeom prst="rect">
            <a:avLst/>
          </a:prstGeom>
          <a:solidFill>
            <a:srgbClr val="FFCC99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V="1">
            <a:off x="6694314" y="4005461"/>
            <a:ext cx="0" cy="43338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6551439" y="4437261"/>
            <a:ext cx="287337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 flipV="1">
            <a:off x="6406976" y="4437261"/>
            <a:ext cx="144463" cy="1444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 flipV="1">
            <a:off x="6551439" y="4437261"/>
            <a:ext cx="144462" cy="1444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 flipV="1">
            <a:off x="6695901" y="4437261"/>
            <a:ext cx="144463" cy="1444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5904707" y="1627659"/>
            <a:ext cx="1873250" cy="738664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Variable 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High Voltage Power Supply  0-10KV (30mA)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 flipV="1">
            <a:off x="6406976" y="4005461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Line 32"/>
          <p:cNvSpPr>
            <a:spLocks noChangeShapeType="1"/>
          </p:cNvSpPr>
          <p:nvPr/>
        </p:nvSpPr>
        <p:spPr bwMode="auto">
          <a:xfrm flipV="1">
            <a:off x="6406976" y="3860998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 flipH="1" flipV="1">
            <a:off x="6694314" y="2852936"/>
            <a:ext cx="1587" cy="10080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Line 99"/>
          <p:cNvSpPr>
            <a:spLocks noChangeShapeType="1"/>
          </p:cNvSpPr>
          <p:nvPr/>
        </p:nvSpPr>
        <p:spPr bwMode="auto">
          <a:xfrm flipV="1">
            <a:off x="8207723" y="1987624"/>
            <a:ext cx="0" cy="649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AutoShape 100"/>
          <p:cNvSpPr>
            <a:spLocks noChangeArrowheads="1"/>
          </p:cNvSpPr>
          <p:nvPr/>
        </p:nvSpPr>
        <p:spPr bwMode="auto">
          <a:xfrm>
            <a:off x="8136285" y="1844749"/>
            <a:ext cx="144463" cy="144463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7847807" y="2636912"/>
            <a:ext cx="35991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/>
          <p:cNvSpPr txBox="1">
            <a:spLocks noChangeArrowheads="1"/>
          </p:cNvSpPr>
          <p:nvPr/>
        </p:nvSpPr>
        <p:spPr bwMode="auto">
          <a:xfrm>
            <a:off x="5544666" y="3212976"/>
            <a:ext cx="935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0~10KV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1" name="Text Box 172"/>
          <p:cNvSpPr txBox="1">
            <a:spLocks noChangeArrowheads="1"/>
          </p:cNvSpPr>
          <p:nvPr/>
        </p:nvSpPr>
        <p:spPr bwMode="auto">
          <a:xfrm>
            <a:off x="6982792" y="4005461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Buffer Capacitor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974606" y="5517232"/>
            <a:ext cx="1873250" cy="954107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TTL Driving signal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Frequency ≤ 20Hz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Duty cycle 0.01-10 % 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Jitter &lt; 100 ns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33" name="CasellaDiTesto 65"/>
          <p:cNvSpPr txBox="1"/>
          <p:nvPr/>
        </p:nvSpPr>
        <p:spPr>
          <a:xfrm>
            <a:off x="2549605" y="47971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beam</a:t>
            </a:r>
            <a:endParaRPr lang="en-US"/>
          </a:p>
        </p:txBody>
      </p:sp>
      <p:sp>
        <p:nvSpPr>
          <p:cNvPr id="34" name="CasellaDiTesto 66"/>
          <p:cNvSpPr txBox="1"/>
          <p:nvPr/>
        </p:nvSpPr>
        <p:spPr>
          <a:xfrm>
            <a:off x="287016" y="449982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capacitance</a:t>
            </a:r>
            <a:endParaRPr lang="en-US" b="1" i="1" dirty="0"/>
          </a:p>
        </p:txBody>
      </p:sp>
      <p:sp>
        <p:nvSpPr>
          <p:cNvPr id="35" name="CasellaDiTesto 67"/>
          <p:cNvSpPr txBox="1"/>
          <p:nvPr/>
        </p:nvSpPr>
        <p:spPr>
          <a:xfrm>
            <a:off x="2174757" y="2852936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High </a:t>
            </a:r>
          </a:p>
          <a:p>
            <a:r>
              <a:rPr lang="en-US" b="1" i="1" dirty="0" smtClean="0"/>
              <a:t>voltage</a:t>
            </a:r>
            <a:endParaRPr lang="en-US" b="1" i="1" dirty="0"/>
          </a:p>
        </p:txBody>
      </p:sp>
      <p:sp>
        <p:nvSpPr>
          <p:cNvPr id="36" name="CasellaDiTesto 68"/>
          <p:cNvSpPr txBox="1"/>
          <p:nvPr/>
        </p:nvSpPr>
        <p:spPr>
          <a:xfrm>
            <a:off x="4534446" y="608400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frequency</a:t>
            </a:r>
            <a:endParaRPr lang="en-US" b="1" i="1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967">
            <a:off x="1604702" y="3064386"/>
            <a:ext cx="654021" cy="52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Gruppo 70"/>
          <p:cNvGrpSpPr/>
          <p:nvPr/>
        </p:nvGrpSpPr>
        <p:grpSpPr>
          <a:xfrm rot="2009511">
            <a:off x="4760322" y="5520733"/>
            <a:ext cx="708463" cy="569062"/>
            <a:chOff x="6279003" y="3267459"/>
            <a:chExt cx="1598398" cy="1176858"/>
          </a:xfrm>
        </p:grpSpPr>
        <p:cxnSp>
          <p:nvCxnSpPr>
            <p:cNvPr id="39" name="Connettore 1 71"/>
            <p:cNvCxnSpPr/>
            <p:nvPr/>
          </p:nvCxnSpPr>
          <p:spPr>
            <a:xfrm rot="19539381">
              <a:off x="6483898" y="4444317"/>
              <a:ext cx="374043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72"/>
            <p:cNvCxnSpPr/>
            <p:nvPr/>
          </p:nvCxnSpPr>
          <p:spPr>
            <a:xfrm rot="19539381">
              <a:off x="6571468" y="3517257"/>
              <a:ext cx="0" cy="9000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73"/>
            <p:cNvCxnSpPr/>
            <p:nvPr/>
          </p:nvCxnSpPr>
          <p:spPr>
            <a:xfrm rot="19539381">
              <a:off x="6279003" y="3470807"/>
              <a:ext cx="44278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74"/>
            <p:cNvCxnSpPr/>
            <p:nvPr/>
          </p:nvCxnSpPr>
          <p:spPr>
            <a:xfrm rot="19539381" flipV="1">
              <a:off x="6937059" y="3267459"/>
              <a:ext cx="0" cy="9000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75"/>
            <p:cNvCxnSpPr/>
            <p:nvPr/>
          </p:nvCxnSpPr>
          <p:spPr>
            <a:xfrm rot="19539381">
              <a:off x="7131218" y="3886329"/>
              <a:ext cx="746183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2087216" y="5497487"/>
            <a:ext cx="1440160" cy="307777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smtClean="0">
                <a:latin typeface="Calibri" pitchFamily="34" charset="0"/>
              </a:rPr>
              <a:t>Deflecting plates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45" name="CasellaDiTesto 77"/>
          <p:cNvSpPr txBox="1"/>
          <p:nvPr/>
        </p:nvSpPr>
        <p:spPr>
          <a:xfrm>
            <a:off x="575048" y="1772816"/>
            <a:ext cx="3357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432FF"/>
                </a:solidFill>
              </a:rPr>
              <a:t>The chopper in short is….</a:t>
            </a:r>
            <a:endParaRPr lang="en-US" sz="2400" b="1" i="1" dirty="0">
              <a:solidFill>
                <a:srgbClr val="0432FF"/>
              </a:solidFill>
            </a:endParaRP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3457054" y="2996952"/>
            <a:ext cx="2014538" cy="1152525"/>
          </a:xfrm>
          <a:prstGeom prst="rect">
            <a:avLst/>
          </a:prstGeom>
          <a:solidFill>
            <a:srgbClr val="FFCC99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48" name="Oval 5"/>
          <p:cNvSpPr>
            <a:spLocks noChangeArrowheads="1"/>
          </p:cNvSpPr>
          <p:nvPr/>
        </p:nvSpPr>
        <p:spPr bwMode="auto">
          <a:xfrm>
            <a:off x="4176192" y="3430538"/>
            <a:ext cx="144462" cy="1428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49" name="Oval 6"/>
          <p:cNvSpPr>
            <a:spLocks noChangeArrowheads="1"/>
          </p:cNvSpPr>
          <p:nvPr/>
        </p:nvSpPr>
        <p:spPr bwMode="auto">
          <a:xfrm>
            <a:off x="4786710" y="3717032"/>
            <a:ext cx="144462" cy="1428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0" name="Oval 7"/>
          <p:cNvSpPr>
            <a:spLocks noChangeArrowheads="1"/>
          </p:cNvSpPr>
          <p:nvPr/>
        </p:nvSpPr>
        <p:spPr bwMode="auto">
          <a:xfrm>
            <a:off x="4823892" y="3142233"/>
            <a:ext cx="144462" cy="1428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 flipV="1">
            <a:off x="4284116" y="3212801"/>
            <a:ext cx="576000" cy="28860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3521027" y="2636912"/>
            <a:ext cx="1123130" cy="523220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High Voltage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Switch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53" name="Connettore 4 60"/>
          <p:cNvCxnSpPr>
            <a:endCxn id="11" idx="3"/>
          </p:cNvCxnSpPr>
          <p:nvPr/>
        </p:nvCxnSpPr>
        <p:spPr>
          <a:xfrm rot="10800000" flipV="1">
            <a:off x="1775216" y="3501975"/>
            <a:ext cx="2400977" cy="1444609"/>
          </a:xfrm>
          <a:prstGeom prst="bentConnector2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4967728" y="3211137"/>
            <a:ext cx="1728000" cy="1839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" name="Line 91"/>
          <p:cNvSpPr>
            <a:spLocks noChangeShapeType="1"/>
          </p:cNvSpPr>
          <p:nvPr/>
        </p:nvSpPr>
        <p:spPr bwMode="auto">
          <a:xfrm>
            <a:off x="4534198" y="6021065"/>
            <a:ext cx="1441450" cy="0"/>
          </a:xfrm>
          <a:prstGeom prst="line">
            <a:avLst/>
          </a:prstGeom>
          <a:noFill/>
          <a:ln w="38100">
            <a:solidFill>
              <a:srgbClr val="339966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79"/>
          <p:cNvSpPr>
            <a:spLocks noChangeShapeType="1"/>
          </p:cNvSpPr>
          <p:nvPr/>
        </p:nvSpPr>
        <p:spPr bwMode="auto">
          <a:xfrm>
            <a:off x="4534198" y="3573214"/>
            <a:ext cx="248" cy="2447851"/>
          </a:xfrm>
          <a:prstGeom prst="line">
            <a:avLst/>
          </a:prstGeom>
          <a:noFill/>
          <a:ln w="38100">
            <a:solidFill>
              <a:srgbClr val="339966"/>
            </a:solidFill>
            <a:prstDash val="sysDash"/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 Box 101"/>
          <p:cNvSpPr txBox="1">
            <a:spLocks noChangeArrowheads="1"/>
          </p:cNvSpPr>
          <p:nvPr/>
        </p:nvSpPr>
        <p:spPr bwMode="auto">
          <a:xfrm>
            <a:off x="7775848" y="1484784"/>
            <a:ext cx="12961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230 VAC/50Hz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8" name="Line 24"/>
          <p:cNvSpPr>
            <a:spLocks noChangeShapeType="1"/>
          </p:cNvSpPr>
          <p:nvPr/>
        </p:nvSpPr>
        <p:spPr bwMode="auto">
          <a:xfrm flipH="1" flipV="1">
            <a:off x="5687268" y="3791569"/>
            <a:ext cx="1688" cy="151078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" name="Line 26"/>
          <p:cNvSpPr>
            <a:spLocks noChangeShapeType="1"/>
          </p:cNvSpPr>
          <p:nvPr/>
        </p:nvSpPr>
        <p:spPr bwMode="auto">
          <a:xfrm flipV="1">
            <a:off x="5399584" y="5300762"/>
            <a:ext cx="144463" cy="1444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" name="Line 27"/>
          <p:cNvSpPr>
            <a:spLocks noChangeShapeType="1"/>
          </p:cNvSpPr>
          <p:nvPr/>
        </p:nvSpPr>
        <p:spPr bwMode="auto">
          <a:xfrm flipV="1">
            <a:off x="5544047" y="5300762"/>
            <a:ext cx="144462" cy="1444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" name="Line 28"/>
          <p:cNvSpPr>
            <a:spLocks noChangeShapeType="1"/>
          </p:cNvSpPr>
          <p:nvPr/>
        </p:nvSpPr>
        <p:spPr bwMode="auto">
          <a:xfrm flipV="1">
            <a:off x="5688509" y="5300762"/>
            <a:ext cx="144463" cy="1444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" name="Line 25"/>
          <p:cNvSpPr>
            <a:spLocks noChangeShapeType="1"/>
          </p:cNvSpPr>
          <p:nvPr/>
        </p:nvSpPr>
        <p:spPr bwMode="auto">
          <a:xfrm>
            <a:off x="5543600" y="5300613"/>
            <a:ext cx="2873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3" name="Line 24"/>
          <p:cNvSpPr>
            <a:spLocks noChangeShapeType="1"/>
          </p:cNvSpPr>
          <p:nvPr/>
        </p:nvSpPr>
        <p:spPr bwMode="auto">
          <a:xfrm>
            <a:off x="4931170" y="3789040"/>
            <a:ext cx="774000" cy="252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187" y="2132856"/>
            <a:ext cx="1920661" cy="277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17" y="3573016"/>
            <a:ext cx="2786719" cy="102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" name="Gruppo 2"/>
          <p:cNvGrpSpPr/>
          <p:nvPr/>
        </p:nvGrpSpPr>
        <p:grpSpPr>
          <a:xfrm>
            <a:off x="3383360" y="3101728"/>
            <a:ext cx="2113411" cy="2127472"/>
            <a:chOff x="3419872" y="1877592"/>
            <a:chExt cx="2113411" cy="2127472"/>
          </a:xfrm>
        </p:grpSpPr>
        <p:pic>
          <p:nvPicPr>
            <p:cNvPr id="67" name="Picture 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877592"/>
              <a:ext cx="2113411" cy="1839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CasellaDiTesto 1"/>
            <p:cNvSpPr txBox="1"/>
            <p:nvPr/>
          </p:nvSpPr>
          <p:spPr>
            <a:xfrm>
              <a:off x="3625534" y="3697287"/>
              <a:ext cx="166654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BEHLKE HTS 151-0-3</a:t>
              </a:r>
              <a:endParaRPr lang="en-GB" sz="1400" dirty="0"/>
            </a:p>
          </p:txBody>
        </p:sp>
      </p:grpSp>
      <p:pic>
        <p:nvPicPr>
          <p:cNvPr id="69" name="Picture 68" descr="C:\Users\Lorenzo\Desktop\chopper_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5851" y="4921423"/>
            <a:ext cx="1224136" cy="16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551439" y="6453336"/>
            <a:ext cx="1729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432FF"/>
                </a:solidFill>
              </a:rPr>
              <a:t>Courtesy: A. Caruso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Frequency Quadrupole (RFQ)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432FF"/>
                </a:solidFill>
              </a:rPr>
              <a:t>Purpose</a:t>
            </a:r>
            <a:r>
              <a:rPr lang="en-US" dirty="0">
                <a:solidFill>
                  <a:srgbClr val="0432FF"/>
                </a:solidFill>
              </a:rPr>
              <a:t>: Transition between ion source </a:t>
            </a:r>
            <a:r>
              <a:rPr lang="en-US" dirty="0" smtClean="0">
                <a:solidFill>
                  <a:srgbClr val="0432FF"/>
                </a:solidFill>
              </a:rPr>
              <a:t>and </a:t>
            </a:r>
            <a:r>
              <a:rPr lang="en-US" dirty="0">
                <a:solidFill>
                  <a:srgbClr val="0432FF"/>
                </a:solidFill>
              </a:rPr>
              <a:t>DTL</a:t>
            </a:r>
          </a:p>
          <a:p>
            <a:pPr marL="0" indent="0">
              <a:buNone/>
            </a:pPr>
            <a:endParaRPr lang="en-US" dirty="0" smtClean="0">
              <a:solidFill>
                <a:srgbClr val="0432FF"/>
              </a:solidFill>
            </a:endParaRPr>
          </a:p>
          <a:p>
            <a:r>
              <a:rPr lang="en-US" dirty="0" smtClean="0">
                <a:solidFill>
                  <a:srgbClr val="0432FF"/>
                </a:solidFill>
              </a:rPr>
              <a:t>Create particle bunches out of continuous beam from ion source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Accelerate bunches to energy, which is acceptable for the following structure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432FF"/>
                </a:solidFill>
              </a:rPr>
              <a:t>Special about the RFQ: accelerate (longitudinal forces) and focus (transverse forces) by </a:t>
            </a:r>
            <a:r>
              <a:rPr lang="en-US" b="1" dirty="0" smtClean="0">
                <a:solidFill>
                  <a:srgbClr val="0432FF"/>
                </a:solidFill>
              </a:rPr>
              <a:t>electric</a:t>
            </a:r>
            <a:r>
              <a:rPr lang="en-US" dirty="0" smtClean="0">
                <a:solidFill>
                  <a:srgbClr val="0432FF"/>
                </a:solidFill>
              </a:rPr>
              <a:t> field</a:t>
            </a:r>
          </a:p>
          <a:p>
            <a:endParaRPr lang="en-US" dirty="0" smtClean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8" t="6894" r="23517" b="8764"/>
          <a:stretch/>
        </p:blipFill>
        <p:spPr>
          <a:xfrm>
            <a:off x="457200" y="4619675"/>
            <a:ext cx="1872208" cy="191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862365"/>
            <a:ext cx="6444208" cy="144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Frequency Quadrupole (RFQ)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 fontScale="625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In 1970 </a:t>
            </a:r>
            <a:r>
              <a:rPr lang="en-US" dirty="0" err="1">
                <a:solidFill>
                  <a:srgbClr val="0432FF"/>
                </a:solidFill>
              </a:rPr>
              <a:t>Kapchinsky</a:t>
            </a:r>
            <a:r>
              <a:rPr lang="en-US" dirty="0">
                <a:solidFill>
                  <a:srgbClr val="0432FF"/>
                </a:solidFill>
              </a:rPr>
              <a:t> and </a:t>
            </a:r>
            <a:r>
              <a:rPr lang="en-US" dirty="0" err="1">
                <a:solidFill>
                  <a:srgbClr val="0432FF"/>
                </a:solidFill>
              </a:rPr>
              <a:t>Teplyakov</a:t>
            </a:r>
            <a:r>
              <a:rPr lang="en-US" dirty="0">
                <a:solidFill>
                  <a:srgbClr val="0432FF"/>
                </a:solidFill>
              </a:rPr>
              <a:t> (K-T) proposed the idea of the radiofrequency quadrupole</a:t>
            </a:r>
            <a:r>
              <a:rPr lang="en-GB" dirty="0">
                <a:solidFill>
                  <a:srgbClr val="0432FF"/>
                </a:solidFill>
              </a:rPr>
              <a:t> </a:t>
            </a:r>
            <a:r>
              <a:rPr lang="en-GB" dirty="0" smtClean="0">
                <a:solidFill>
                  <a:srgbClr val="0432FF"/>
                </a:solidFill>
              </a:rPr>
              <a:t>(I</a:t>
            </a:r>
            <a:r>
              <a:rPr lang="en-GB" dirty="0">
                <a:solidFill>
                  <a:srgbClr val="0432FF"/>
                </a:solidFill>
              </a:rPr>
              <a:t>. M. </a:t>
            </a:r>
            <a:r>
              <a:rPr lang="en-GB" dirty="0" err="1">
                <a:solidFill>
                  <a:srgbClr val="0432FF"/>
                </a:solidFill>
              </a:rPr>
              <a:t>Kapchinsky</a:t>
            </a:r>
            <a:r>
              <a:rPr lang="en-GB" dirty="0">
                <a:solidFill>
                  <a:srgbClr val="0432FF"/>
                </a:solidFill>
              </a:rPr>
              <a:t> and V. A. </a:t>
            </a:r>
            <a:r>
              <a:rPr lang="en-GB" dirty="0" err="1">
                <a:solidFill>
                  <a:srgbClr val="0432FF"/>
                </a:solidFill>
              </a:rPr>
              <a:t>Teplvakov</a:t>
            </a:r>
            <a:r>
              <a:rPr lang="en-GB" dirty="0">
                <a:solidFill>
                  <a:srgbClr val="0432FF"/>
                </a:solidFill>
              </a:rPr>
              <a:t>, </a:t>
            </a:r>
            <a:r>
              <a:rPr lang="en-GB" dirty="0" err="1">
                <a:solidFill>
                  <a:srgbClr val="0432FF"/>
                </a:solidFill>
              </a:rPr>
              <a:t>Prib.Tekh</a:t>
            </a:r>
            <a:r>
              <a:rPr lang="en-GB" dirty="0">
                <a:solidFill>
                  <a:srgbClr val="0432FF"/>
                </a:solidFill>
              </a:rPr>
              <a:t>. </a:t>
            </a:r>
            <a:r>
              <a:rPr lang="en-GB" dirty="0" err="1">
                <a:solidFill>
                  <a:srgbClr val="0432FF"/>
                </a:solidFill>
              </a:rPr>
              <a:t>Eksp</a:t>
            </a:r>
            <a:r>
              <a:rPr lang="en-GB" dirty="0">
                <a:solidFill>
                  <a:srgbClr val="0432FF"/>
                </a:solidFill>
              </a:rPr>
              <a:t>. No. 2, 19 (1970))</a:t>
            </a:r>
            <a:endParaRPr lang="en-US" dirty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The </a:t>
            </a:r>
            <a:r>
              <a:rPr lang="en-US" dirty="0">
                <a:solidFill>
                  <a:srgbClr val="0432FF"/>
                </a:solidFill>
              </a:rPr>
              <a:t>resonating mode of the cavity is a focusing mode</a:t>
            </a: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Alternating </a:t>
            </a:r>
            <a:r>
              <a:rPr lang="en-US" dirty="0">
                <a:solidFill>
                  <a:srgbClr val="0432FF"/>
                </a:solidFill>
              </a:rPr>
              <a:t>the voltage on the electrodes produces an alternating focusing channel</a:t>
            </a: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A </a:t>
            </a:r>
            <a:r>
              <a:rPr lang="en-US" dirty="0">
                <a:solidFill>
                  <a:srgbClr val="0432FF"/>
                </a:solidFill>
              </a:rPr>
              <a:t>longitudinal modulation of the electrodes produces a field in the direction of propagation of the beam which bunches and accelerates the beam </a:t>
            </a: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Both </a:t>
            </a:r>
            <a:r>
              <a:rPr lang="en-US" dirty="0">
                <a:solidFill>
                  <a:srgbClr val="0432FF"/>
                </a:solidFill>
              </a:rPr>
              <a:t>the focusing as well as the bunching and acceleration </a:t>
            </a:r>
            <a:r>
              <a:rPr lang="en-US" dirty="0" smtClean="0">
                <a:solidFill>
                  <a:srgbClr val="0432FF"/>
                </a:solidFill>
              </a:rPr>
              <a:t>of the beam are </a:t>
            </a:r>
            <a:r>
              <a:rPr lang="en-US" dirty="0">
                <a:solidFill>
                  <a:srgbClr val="0432FF"/>
                </a:solidFill>
              </a:rPr>
              <a:t>performed by the RF field</a:t>
            </a: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The </a:t>
            </a:r>
            <a:r>
              <a:rPr lang="en-US" dirty="0">
                <a:solidFill>
                  <a:srgbClr val="0432FF"/>
                </a:solidFill>
              </a:rPr>
              <a:t>RFQ is the only RF linear accelerator that can accept a low energy CONTINOUS beam of </a:t>
            </a:r>
            <a:r>
              <a:rPr lang="en-US" dirty="0" smtClean="0">
                <a:solidFill>
                  <a:srgbClr val="0432FF"/>
                </a:solidFill>
              </a:rPr>
              <a:t>particles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45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00035" y="5371334"/>
            <a:ext cx="58579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432FF"/>
                </a:solidFill>
              </a:rPr>
              <a:t>cavity loaded with 4 </a:t>
            </a:r>
            <a:r>
              <a:rPr lang="en-US" sz="2400" dirty="0" smtClean="0">
                <a:solidFill>
                  <a:srgbClr val="0432FF"/>
                </a:solidFill>
              </a:rPr>
              <a:t>electrodes (TE mode)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0432FF"/>
                </a:solidFill>
              </a:rPr>
              <a:t>four-vane or four-rod </a:t>
            </a: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6" name="Picture 4" descr="Rocket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1" t="7222" r="4087" b="5801"/>
          <a:stretch/>
        </p:blipFill>
        <p:spPr>
          <a:xfrm>
            <a:off x="107504" y="1772816"/>
            <a:ext cx="5080078" cy="3384376"/>
          </a:xfr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556792"/>
            <a:ext cx="3820059" cy="2088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905" y="3784178"/>
            <a:ext cx="2610218" cy="20821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8264" y="58663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/>
              <a:t>CERN RFQ1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9708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Four-vane RFQ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6096000" cy="4625975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C</a:t>
            </a:r>
            <a:r>
              <a:rPr lang="en-GB" sz="2400" dirty="0" smtClean="0">
                <a:solidFill>
                  <a:srgbClr val="0432FF"/>
                </a:solidFill>
              </a:rPr>
              <a:t>apacitance between vane tips, inductance in the inter-vane space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E</a:t>
            </a:r>
            <a:r>
              <a:rPr lang="en-GB" sz="2400" dirty="0" smtClean="0">
                <a:solidFill>
                  <a:srgbClr val="0432FF"/>
                </a:solidFill>
              </a:rPr>
              <a:t>ach vane is a resonator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F</a:t>
            </a:r>
            <a:r>
              <a:rPr lang="en-GB" sz="2400" dirty="0" smtClean="0">
                <a:solidFill>
                  <a:srgbClr val="0432FF"/>
                </a:solidFill>
              </a:rPr>
              <a:t>requency depends on cylinder dimensions (good at freq. &gt;200 MHz, at lower frequency the diameter of the tank becomes too big)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V</a:t>
            </a:r>
            <a:r>
              <a:rPr lang="en-GB" sz="2400" dirty="0" smtClean="0">
                <a:solidFill>
                  <a:srgbClr val="0432FF"/>
                </a:solidFill>
              </a:rPr>
              <a:t>ane tips are machined by a computer controlled milling machine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N</a:t>
            </a:r>
            <a:r>
              <a:rPr lang="en-GB" sz="2400" dirty="0" smtClean="0">
                <a:solidFill>
                  <a:srgbClr val="0432FF"/>
                </a:solidFill>
              </a:rPr>
              <a:t>eed stabilization (problem of mixing with dipole mode TE</a:t>
            </a:r>
            <a:r>
              <a:rPr lang="en-GB" sz="2400" baseline="-25000" dirty="0" smtClean="0">
                <a:solidFill>
                  <a:srgbClr val="0432FF"/>
                </a:solidFill>
              </a:rPr>
              <a:t>110</a:t>
            </a:r>
            <a:r>
              <a:rPr lang="en-GB" sz="2400" dirty="0" smtClean="0">
                <a:solidFill>
                  <a:srgbClr val="0432FF"/>
                </a:solidFill>
              </a:rPr>
              <a:t>)</a:t>
            </a:r>
            <a:endParaRPr lang="en-US" sz="2400" baseline="-25000" dirty="0" smtClean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3796" y="1664710"/>
            <a:ext cx="25527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240" y="4146004"/>
            <a:ext cx="20955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73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Accelerator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2476"/>
            <a:ext cx="9144000" cy="14104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5496" y="1442476"/>
            <a:ext cx="3744416" cy="1554476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95936" y="1442476"/>
            <a:ext cx="2952328" cy="1554476"/>
          </a:xfrm>
          <a:prstGeom prst="roundRect">
            <a:avLst/>
          </a:prstGeom>
          <a:noFill/>
          <a:ln>
            <a:solidFill>
              <a:srgbClr val="0432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9969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Normal Conducting </a:t>
            </a:r>
            <a:r>
              <a:rPr lang="en-US" dirty="0" err="1" smtClean="0">
                <a:solidFill>
                  <a:srgbClr val="FF0000"/>
                </a:solidFill>
              </a:rPr>
              <a:t>Linac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5956" y="29969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432FF"/>
                </a:solidFill>
              </a:rPr>
              <a:t>Superconducting </a:t>
            </a:r>
            <a:r>
              <a:rPr lang="en-US" dirty="0" err="1" smtClean="0">
                <a:solidFill>
                  <a:srgbClr val="0432FF"/>
                </a:solidFill>
              </a:rPr>
              <a:t>Linac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3510300"/>
            <a:ext cx="8229600" cy="26158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Normal Conducting </a:t>
            </a:r>
            <a:r>
              <a:rPr lang="en-GB" b="1" dirty="0" err="1" smtClean="0">
                <a:solidFill>
                  <a:srgbClr val="FF0000"/>
                </a:solidFill>
              </a:rPr>
              <a:t>Linac</a:t>
            </a:r>
            <a:endParaRPr lang="en-GB" b="1" dirty="0" smtClean="0">
              <a:solidFill>
                <a:srgbClr val="FF00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GB" b="1" dirty="0" smtClean="0"/>
              <a:t>ISRC</a:t>
            </a:r>
            <a:r>
              <a:rPr lang="en-GB" dirty="0" smtClean="0"/>
              <a:t> – proton beam generation</a:t>
            </a:r>
          </a:p>
          <a:p>
            <a:pPr lvl="1">
              <a:buFont typeface="Arial" charset="0"/>
              <a:buChar char="•"/>
            </a:pPr>
            <a:r>
              <a:rPr lang="en-GB" b="1" dirty="0" smtClean="0"/>
              <a:t>LEBT</a:t>
            </a:r>
            <a:r>
              <a:rPr lang="en-GB" dirty="0" smtClean="0"/>
              <a:t> – beam transport, diagnostics, matching to the RFQ</a:t>
            </a:r>
          </a:p>
          <a:p>
            <a:pPr lvl="1">
              <a:buFont typeface="Arial" charset="0"/>
              <a:buChar char="•"/>
            </a:pPr>
            <a:r>
              <a:rPr lang="en-GB" b="1" dirty="0" smtClean="0"/>
              <a:t>RFQ</a:t>
            </a:r>
            <a:r>
              <a:rPr lang="en-GB" dirty="0"/>
              <a:t> </a:t>
            </a:r>
            <a:r>
              <a:rPr lang="en-GB" dirty="0" smtClean="0"/>
              <a:t>– beam bunching and acceleration</a:t>
            </a:r>
          </a:p>
          <a:p>
            <a:pPr lvl="1">
              <a:buFont typeface="Arial" charset="0"/>
              <a:buChar char="•"/>
            </a:pPr>
            <a:r>
              <a:rPr lang="en-GB" b="1" dirty="0" smtClean="0"/>
              <a:t>MEBT</a:t>
            </a:r>
            <a:r>
              <a:rPr lang="en-GB" dirty="0" smtClean="0"/>
              <a:t> – beam  transport</a:t>
            </a:r>
            <a:r>
              <a:rPr lang="en-GB" dirty="0"/>
              <a:t>, diagnostics, matching to </a:t>
            </a:r>
            <a:r>
              <a:rPr lang="en-GB" dirty="0" smtClean="0"/>
              <a:t>the DTL</a:t>
            </a:r>
          </a:p>
          <a:p>
            <a:pPr lvl="1">
              <a:buFont typeface="Arial" charset="0"/>
              <a:buChar char="•"/>
            </a:pPr>
            <a:r>
              <a:rPr lang="en-GB" b="1" dirty="0" smtClean="0"/>
              <a:t>DTL</a:t>
            </a:r>
            <a:r>
              <a:rPr lang="en-GB" dirty="0"/>
              <a:t> </a:t>
            </a:r>
            <a:r>
              <a:rPr lang="en-GB" dirty="0" smtClean="0"/>
              <a:t>– beam acceleration </a:t>
            </a:r>
          </a:p>
          <a:p>
            <a:endParaRPr lang="en-GB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focusing in RFQ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>
            <a:noAutofit/>
          </a:bodyPr>
          <a:lstStyle/>
          <a:p>
            <a:pPr lvl="0"/>
            <a:r>
              <a:rPr lang="en-GB" sz="2000" dirty="0">
                <a:solidFill>
                  <a:srgbClr val="0432FF"/>
                </a:solidFill>
              </a:rPr>
              <a:t>Close to the beam axis, an RF electric field is created between poles with transverse </a:t>
            </a:r>
            <a:r>
              <a:rPr lang="en-GB" sz="2000" dirty="0" err="1">
                <a:solidFill>
                  <a:srgbClr val="0432FF"/>
                </a:solidFill>
              </a:rPr>
              <a:t>quadrupolare</a:t>
            </a:r>
            <a:r>
              <a:rPr lang="en-GB" sz="2000" dirty="0">
                <a:solidFill>
                  <a:srgbClr val="0432FF"/>
                </a:solidFill>
              </a:rPr>
              <a:t> symmetry. The electric field contributes to beam transverse confinement (a time varying FODO channel</a:t>
            </a:r>
            <a:r>
              <a:rPr lang="en-GB" sz="2000" dirty="0" smtClean="0">
                <a:solidFill>
                  <a:srgbClr val="0432FF"/>
                </a:solidFill>
              </a:rPr>
              <a:t>).</a:t>
            </a:r>
            <a:endParaRPr lang="en-US" sz="2000" dirty="0">
              <a:solidFill>
                <a:srgbClr val="0432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grpSp>
        <p:nvGrpSpPr>
          <p:cNvPr id="5" name="Group 4"/>
          <p:cNvGrpSpPr/>
          <p:nvPr/>
        </p:nvGrpSpPr>
        <p:grpSpPr>
          <a:xfrm>
            <a:off x="2714612" y="1844965"/>
            <a:ext cx="3643338" cy="3024195"/>
            <a:chOff x="357158" y="1619251"/>
            <a:chExt cx="3643338" cy="3024195"/>
          </a:xfrm>
        </p:grpSpPr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357158" y="1619251"/>
              <a:ext cx="3643338" cy="3024195"/>
              <a:chOff x="1568" y="2198"/>
              <a:chExt cx="2880" cy="2437"/>
            </a:xfrm>
          </p:grpSpPr>
          <p:sp>
            <p:nvSpPr>
              <p:cNvPr id="12" name="Rectangle 31"/>
              <p:cNvSpPr>
                <a:spLocks noChangeArrowheads="1"/>
              </p:cNvSpPr>
              <p:nvPr/>
            </p:nvSpPr>
            <p:spPr bwMode="auto">
              <a:xfrm>
                <a:off x="1568" y="2198"/>
                <a:ext cx="2880" cy="243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32"/>
              <p:cNvGrpSpPr>
                <a:grpSpLocks/>
              </p:cNvGrpSpPr>
              <p:nvPr/>
            </p:nvGrpSpPr>
            <p:grpSpPr bwMode="auto">
              <a:xfrm>
                <a:off x="1569" y="2198"/>
                <a:ext cx="2879" cy="2437"/>
                <a:chOff x="3962" y="2198"/>
                <a:chExt cx="2879" cy="2437"/>
              </a:xfrm>
            </p:grpSpPr>
            <p:sp>
              <p:nvSpPr>
                <p:cNvPr id="14" name="Oval 33"/>
                <p:cNvSpPr>
                  <a:spLocks noChangeArrowheads="1"/>
                </p:cNvSpPr>
                <p:nvPr/>
              </p:nvSpPr>
              <p:spPr bwMode="auto">
                <a:xfrm>
                  <a:off x="4260" y="3124"/>
                  <a:ext cx="568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34"/>
                <p:cNvSpPr>
                  <a:spLocks noChangeShapeType="1"/>
                </p:cNvSpPr>
                <p:nvPr/>
              </p:nvSpPr>
              <p:spPr bwMode="auto">
                <a:xfrm>
                  <a:off x="5396" y="2840"/>
                  <a:ext cx="0" cy="113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35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136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36"/>
                <p:cNvSpPr>
                  <a:spLocks noChangeShapeType="1"/>
                </p:cNvSpPr>
                <p:nvPr/>
              </p:nvSpPr>
              <p:spPr bwMode="auto">
                <a:xfrm>
                  <a:off x="4538" y="2550"/>
                  <a:ext cx="1717" cy="171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4538" y="2550"/>
                  <a:ext cx="1717" cy="171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Oval 38"/>
                <p:cNvSpPr>
                  <a:spLocks noChangeArrowheads="1"/>
                </p:cNvSpPr>
                <p:nvPr/>
              </p:nvSpPr>
              <p:spPr bwMode="auto">
                <a:xfrm>
                  <a:off x="5112" y="2272"/>
                  <a:ext cx="568" cy="568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Oval 39"/>
                <p:cNvSpPr>
                  <a:spLocks noChangeArrowheads="1"/>
                </p:cNvSpPr>
                <p:nvPr/>
              </p:nvSpPr>
              <p:spPr bwMode="auto">
                <a:xfrm>
                  <a:off x="5112" y="3976"/>
                  <a:ext cx="568" cy="568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Oval 40"/>
                <p:cNvSpPr>
                  <a:spLocks noChangeArrowheads="1"/>
                </p:cNvSpPr>
                <p:nvPr/>
              </p:nvSpPr>
              <p:spPr bwMode="auto">
                <a:xfrm>
                  <a:off x="4260" y="3124"/>
                  <a:ext cx="568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Oval 41"/>
                <p:cNvSpPr>
                  <a:spLocks noChangeArrowheads="1"/>
                </p:cNvSpPr>
                <p:nvPr/>
              </p:nvSpPr>
              <p:spPr bwMode="auto">
                <a:xfrm>
                  <a:off x="5964" y="3124"/>
                  <a:ext cx="568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3" name="Group 42"/>
                <p:cNvGrpSpPr>
                  <a:grpSpLocks/>
                </p:cNvGrpSpPr>
                <p:nvPr/>
              </p:nvGrpSpPr>
              <p:grpSpPr bwMode="auto">
                <a:xfrm>
                  <a:off x="4733" y="2753"/>
                  <a:ext cx="649" cy="637"/>
                  <a:chOff x="4733" y="2753"/>
                  <a:chExt cx="649" cy="637"/>
                </a:xfrm>
              </p:grpSpPr>
              <p:sp>
                <p:nvSpPr>
                  <p:cNvPr id="94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33" y="2753"/>
                    <a:ext cx="442" cy="443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5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4791" y="3057"/>
                    <a:ext cx="525" cy="333"/>
                    <a:chOff x="4791" y="3057"/>
                    <a:chExt cx="525" cy="333"/>
                  </a:xfrm>
                </p:grpSpPr>
                <p:sp>
                  <p:nvSpPr>
                    <p:cNvPr id="111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4833" y="3237"/>
                      <a:ext cx="396" cy="1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4"/>
                        </a:cxn>
                        <a:cxn ang="0">
                          <a:pos x="90" y="105"/>
                        </a:cxn>
                        <a:cxn ang="0">
                          <a:pos x="171" y="93"/>
                        </a:cxn>
                        <a:cxn ang="0">
                          <a:pos x="237" y="75"/>
                        </a:cxn>
                        <a:cxn ang="0">
                          <a:pos x="297" y="54"/>
                        </a:cxn>
                        <a:cxn ang="0">
                          <a:pos x="345" y="33"/>
                        </a:cxn>
                        <a:cxn ang="0">
                          <a:pos x="378" y="15"/>
                        </a:cxn>
                        <a:cxn ang="0">
                          <a:pos x="396" y="0"/>
                        </a:cxn>
                      </a:cxnLst>
                      <a:rect l="0" t="0" r="r" b="b"/>
                      <a:pathLst>
                        <a:path w="396" h="114">
                          <a:moveTo>
                            <a:pt x="0" y="114"/>
                          </a:moveTo>
                          <a:lnTo>
                            <a:pt x="90" y="105"/>
                          </a:lnTo>
                          <a:lnTo>
                            <a:pt x="171" y="93"/>
                          </a:lnTo>
                          <a:lnTo>
                            <a:pt x="237" y="75"/>
                          </a:lnTo>
                          <a:lnTo>
                            <a:pt x="297" y="54"/>
                          </a:lnTo>
                          <a:lnTo>
                            <a:pt x="345" y="33"/>
                          </a:lnTo>
                          <a:lnTo>
                            <a:pt x="378" y="15"/>
                          </a:lnTo>
                          <a:lnTo>
                            <a:pt x="39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4818" y="3141"/>
                      <a:ext cx="309" cy="1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71"/>
                        </a:cxn>
                        <a:cxn ang="0">
                          <a:pos x="126" y="126"/>
                        </a:cxn>
                        <a:cxn ang="0">
                          <a:pos x="201" y="81"/>
                        </a:cxn>
                        <a:cxn ang="0">
                          <a:pos x="258" y="42"/>
                        </a:cxn>
                        <a:cxn ang="0">
                          <a:pos x="291" y="18"/>
                        </a:cxn>
                        <a:cxn ang="0">
                          <a:pos x="309" y="0"/>
                        </a:cxn>
                      </a:cxnLst>
                      <a:rect l="0" t="0" r="r" b="b"/>
                      <a:pathLst>
                        <a:path w="309" h="171">
                          <a:moveTo>
                            <a:pt x="0" y="171"/>
                          </a:moveTo>
                          <a:lnTo>
                            <a:pt x="126" y="126"/>
                          </a:lnTo>
                          <a:lnTo>
                            <a:pt x="201" y="81"/>
                          </a:lnTo>
                          <a:lnTo>
                            <a:pt x="258" y="42"/>
                          </a:lnTo>
                          <a:lnTo>
                            <a:pt x="291" y="18"/>
                          </a:lnTo>
                          <a:lnTo>
                            <a:pt x="30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791" y="3057"/>
                      <a:ext cx="258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2"/>
                        </a:cxn>
                        <a:cxn ang="0">
                          <a:pos x="78" y="144"/>
                        </a:cxn>
                        <a:cxn ang="0">
                          <a:pos x="156" y="90"/>
                        </a:cxn>
                        <a:cxn ang="0">
                          <a:pos x="219" y="36"/>
                        </a:cxn>
                        <a:cxn ang="0">
                          <a:pos x="258" y="0"/>
                        </a:cxn>
                      </a:cxnLst>
                      <a:rect l="0" t="0" r="r" b="b"/>
                      <a:pathLst>
                        <a:path w="258" h="192">
                          <a:moveTo>
                            <a:pt x="0" y="192"/>
                          </a:moveTo>
                          <a:lnTo>
                            <a:pt x="78" y="144"/>
                          </a:lnTo>
                          <a:lnTo>
                            <a:pt x="156" y="90"/>
                          </a:lnTo>
                          <a:lnTo>
                            <a:pt x="219" y="36"/>
                          </a:lnTo>
                          <a:lnTo>
                            <a:pt x="25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839" y="3327"/>
                      <a:ext cx="477" cy="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3"/>
                        </a:cxn>
                        <a:cxn ang="0">
                          <a:pos x="146" y="61"/>
                        </a:cxn>
                        <a:cxn ang="0">
                          <a:pos x="273" y="54"/>
                        </a:cxn>
                        <a:cxn ang="0">
                          <a:pos x="348" y="45"/>
                        </a:cxn>
                        <a:cxn ang="0">
                          <a:pos x="402" y="36"/>
                        </a:cxn>
                        <a:cxn ang="0">
                          <a:pos x="441" y="24"/>
                        </a:cxn>
                        <a:cxn ang="0">
                          <a:pos x="477" y="0"/>
                        </a:cxn>
                      </a:cxnLst>
                      <a:rect l="0" t="0" r="r" b="b"/>
                      <a:pathLst>
                        <a:path w="477" h="63">
                          <a:moveTo>
                            <a:pt x="0" y="63"/>
                          </a:moveTo>
                          <a:lnTo>
                            <a:pt x="146" y="61"/>
                          </a:lnTo>
                          <a:lnTo>
                            <a:pt x="273" y="54"/>
                          </a:lnTo>
                          <a:lnTo>
                            <a:pt x="348" y="45"/>
                          </a:lnTo>
                          <a:lnTo>
                            <a:pt x="402" y="36"/>
                          </a:lnTo>
                          <a:lnTo>
                            <a:pt x="441" y="24"/>
                          </a:lnTo>
                          <a:lnTo>
                            <a:pt x="477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6" name="Group 49"/>
                  <p:cNvGrpSpPr>
                    <a:grpSpLocks/>
                  </p:cNvGrpSpPr>
                  <p:nvPr/>
                </p:nvGrpSpPr>
                <p:grpSpPr bwMode="auto">
                  <a:xfrm rot="5452878" flipV="1">
                    <a:off x="4953" y="2898"/>
                    <a:ext cx="525" cy="333"/>
                    <a:chOff x="4791" y="3057"/>
                    <a:chExt cx="525" cy="333"/>
                  </a:xfrm>
                </p:grpSpPr>
                <p:sp>
                  <p:nvSpPr>
                    <p:cNvPr id="107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4833" y="3237"/>
                      <a:ext cx="396" cy="1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4"/>
                        </a:cxn>
                        <a:cxn ang="0">
                          <a:pos x="90" y="105"/>
                        </a:cxn>
                        <a:cxn ang="0">
                          <a:pos x="171" y="93"/>
                        </a:cxn>
                        <a:cxn ang="0">
                          <a:pos x="237" y="75"/>
                        </a:cxn>
                        <a:cxn ang="0">
                          <a:pos x="297" y="54"/>
                        </a:cxn>
                        <a:cxn ang="0">
                          <a:pos x="345" y="33"/>
                        </a:cxn>
                        <a:cxn ang="0">
                          <a:pos x="378" y="15"/>
                        </a:cxn>
                        <a:cxn ang="0">
                          <a:pos x="396" y="0"/>
                        </a:cxn>
                      </a:cxnLst>
                      <a:rect l="0" t="0" r="r" b="b"/>
                      <a:pathLst>
                        <a:path w="396" h="114">
                          <a:moveTo>
                            <a:pt x="0" y="114"/>
                          </a:moveTo>
                          <a:lnTo>
                            <a:pt x="90" y="105"/>
                          </a:lnTo>
                          <a:lnTo>
                            <a:pt x="171" y="93"/>
                          </a:lnTo>
                          <a:lnTo>
                            <a:pt x="237" y="75"/>
                          </a:lnTo>
                          <a:lnTo>
                            <a:pt x="297" y="54"/>
                          </a:lnTo>
                          <a:lnTo>
                            <a:pt x="345" y="33"/>
                          </a:lnTo>
                          <a:lnTo>
                            <a:pt x="378" y="15"/>
                          </a:lnTo>
                          <a:lnTo>
                            <a:pt x="39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4818" y="3141"/>
                      <a:ext cx="309" cy="1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71"/>
                        </a:cxn>
                        <a:cxn ang="0">
                          <a:pos x="126" y="126"/>
                        </a:cxn>
                        <a:cxn ang="0">
                          <a:pos x="201" y="81"/>
                        </a:cxn>
                        <a:cxn ang="0">
                          <a:pos x="258" y="42"/>
                        </a:cxn>
                        <a:cxn ang="0">
                          <a:pos x="291" y="18"/>
                        </a:cxn>
                        <a:cxn ang="0">
                          <a:pos x="309" y="0"/>
                        </a:cxn>
                      </a:cxnLst>
                      <a:rect l="0" t="0" r="r" b="b"/>
                      <a:pathLst>
                        <a:path w="309" h="171">
                          <a:moveTo>
                            <a:pt x="0" y="171"/>
                          </a:moveTo>
                          <a:lnTo>
                            <a:pt x="126" y="126"/>
                          </a:lnTo>
                          <a:lnTo>
                            <a:pt x="201" y="81"/>
                          </a:lnTo>
                          <a:lnTo>
                            <a:pt x="258" y="42"/>
                          </a:lnTo>
                          <a:lnTo>
                            <a:pt x="291" y="18"/>
                          </a:lnTo>
                          <a:lnTo>
                            <a:pt x="30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4791" y="3057"/>
                      <a:ext cx="258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2"/>
                        </a:cxn>
                        <a:cxn ang="0">
                          <a:pos x="78" y="144"/>
                        </a:cxn>
                        <a:cxn ang="0">
                          <a:pos x="156" y="90"/>
                        </a:cxn>
                        <a:cxn ang="0">
                          <a:pos x="219" y="36"/>
                        </a:cxn>
                        <a:cxn ang="0">
                          <a:pos x="258" y="0"/>
                        </a:cxn>
                      </a:cxnLst>
                      <a:rect l="0" t="0" r="r" b="b"/>
                      <a:pathLst>
                        <a:path w="258" h="192">
                          <a:moveTo>
                            <a:pt x="0" y="192"/>
                          </a:moveTo>
                          <a:lnTo>
                            <a:pt x="78" y="144"/>
                          </a:lnTo>
                          <a:lnTo>
                            <a:pt x="156" y="90"/>
                          </a:lnTo>
                          <a:lnTo>
                            <a:pt x="219" y="36"/>
                          </a:lnTo>
                          <a:lnTo>
                            <a:pt x="25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4839" y="3327"/>
                      <a:ext cx="477" cy="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3"/>
                        </a:cxn>
                        <a:cxn ang="0">
                          <a:pos x="146" y="61"/>
                        </a:cxn>
                        <a:cxn ang="0">
                          <a:pos x="273" y="54"/>
                        </a:cxn>
                        <a:cxn ang="0">
                          <a:pos x="348" y="45"/>
                        </a:cxn>
                        <a:cxn ang="0">
                          <a:pos x="402" y="36"/>
                        </a:cxn>
                        <a:cxn ang="0">
                          <a:pos x="441" y="24"/>
                        </a:cxn>
                        <a:cxn ang="0">
                          <a:pos x="477" y="0"/>
                        </a:cxn>
                      </a:cxnLst>
                      <a:rect l="0" t="0" r="r" b="b"/>
                      <a:pathLst>
                        <a:path w="477" h="63">
                          <a:moveTo>
                            <a:pt x="0" y="63"/>
                          </a:moveTo>
                          <a:lnTo>
                            <a:pt x="146" y="61"/>
                          </a:lnTo>
                          <a:lnTo>
                            <a:pt x="273" y="54"/>
                          </a:lnTo>
                          <a:lnTo>
                            <a:pt x="348" y="45"/>
                          </a:lnTo>
                          <a:lnTo>
                            <a:pt x="402" y="36"/>
                          </a:lnTo>
                          <a:lnTo>
                            <a:pt x="441" y="24"/>
                          </a:lnTo>
                          <a:lnTo>
                            <a:pt x="477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7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05" y="2970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" name="Line 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50" y="2973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5" y="3057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3060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" name="Line 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76" y="3138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21" y="3141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5" y="3234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20" y="3237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62" y="3324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07" y="3327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64"/>
                <p:cNvGrpSpPr>
                  <a:grpSpLocks/>
                </p:cNvGrpSpPr>
                <p:nvPr/>
              </p:nvGrpSpPr>
              <p:grpSpPr bwMode="auto">
                <a:xfrm flipH="1">
                  <a:off x="5414" y="2747"/>
                  <a:ext cx="649" cy="643"/>
                  <a:chOff x="4733" y="2753"/>
                  <a:chExt cx="649" cy="637"/>
                </a:xfrm>
              </p:grpSpPr>
              <p:sp>
                <p:nvSpPr>
                  <p:cNvPr id="73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33" y="2753"/>
                    <a:ext cx="442" cy="443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4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4791" y="3057"/>
                    <a:ext cx="525" cy="333"/>
                    <a:chOff x="4791" y="3057"/>
                    <a:chExt cx="525" cy="333"/>
                  </a:xfrm>
                </p:grpSpPr>
                <p:sp>
                  <p:nvSpPr>
                    <p:cNvPr id="90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4833" y="3237"/>
                      <a:ext cx="396" cy="1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4"/>
                        </a:cxn>
                        <a:cxn ang="0">
                          <a:pos x="90" y="105"/>
                        </a:cxn>
                        <a:cxn ang="0">
                          <a:pos x="171" y="93"/>
                        </a:cxn>
                        <a:cxn ang="0">
                          <a:pos x="237" y="75"/>
                        </a:cxn>
                        <a:cxn ang="0">
                          <a:pos x="297" y="54"/>
                        </a:cxn>
                        <a:cxn ang="0">
                          <a:pos x="345" y="33"/>
                        </a:cxn>
                        <a:cxn ang="0">
                          <a:pos x="378" y="15"/>
                        </a:cxn>
                        <a:cxn ang="0">
                          <a:pos x="396" y="0"/>
                        </a:cxn>
                      </a:cxnLst>
                      <a:rect l="0" t="0" r="r" b="b"/>
                      <a:pathLst>
                        <a:path w="396" h="114">
                          <a:moveTo>
                            <a:pt x="0" y="114"/>
                          </a:moveTo>
                          <a:lnTo>
                            <a:pt x="90" y="105"/>
                          </a:lnTo>
                          <a:lnTo>
                            <a:pt x="171" y="93"/>
                          </a:lnTo>
                          <a:lnTo>
                            <a:pt x="237" y="75"/>
                          </a:lnTo>
                          <a:lnTo>
                            <a:pt x="297" y="54"/>
                          </a:lnTo>
                          <a:lnTo>
                            <a:pt x="345" y="33"/>
                          </a:lnTo>
                          <a:lnTo>
                            <a:pt x="378" y="15"/>
                          </a:lnTo>
                          <a:lnTo>
                            <a:pt x="39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4818" y="3141"/>
                      <a:ext cx="309" cy="1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71"/>
                        </a:cxn>
                        <a:cxn ang="0">
                          <a:pos x="126" y="126"/>
                        </a:cxn>
                        <a:cxn ang="0">
                          <a:pos x="201" y="81"/>
                        </a:cxn>
                        <a:cxn ang="0">
                          <a:pos x="258" y="42"/>
                        </a:cxn>
                        <a:cxn ang="0">
                          <a:pos x="291" y="18"/>
                        </a:cxn>
                        <a:cxn ang="0">
                          <a:pos x="309" y="0"/>
                        </a:cxn>
                      </a:cxnLst>
                      <a:rect l="0" t="0" r="r" b="b"/>
                      <a:pathLst>
                        <a:path w="309" h="171">
                          <a:moveTo>
                            <a:pt x="0" y="171"/>
                          </a:moveTo>
                          <a:lnTo>
                            <a:pt x="126" y="126"/>
                          </a:lnTo>
                          <a:lnTo>
                            <a:pt x="201" y="81"/>
                          </a:lnTo>
                          <a:lnTo>
                            <a:pt x="258" y="42"/>
                          </a:lnTo>
                          <a:lnTo>
                            <a:pt x="291" y="18"/>
                          </a:lnTo>
                          <a:lnTo>
                            <a:pt x="30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4791" y="3057"/>
                      <a:ext cx="258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2"/>
                        </a:cxn>
                        <a:cxn ang="0">
                          <a:pos x="78" y="144"/>
                        </a:cxn>
                        <a:cxn ang="0">
                          <a:pos x="156" y="90"/>
                        </a:cxn>
                        <a:cxn ang="0">
                          <a:pos x="219" y="36"/>
                        </a:cxn>
                        <a:cxn ang="0">
                          <a:pos x="258" y="0"/>
                        </a:cxn>
                      </a:cxnLst>
                      <a:rect l="0" t="0" r="r" b="b"/>
                      <a:pathLst>
                        <a:path w="258" h="192">
                          <a:moveTo>
                            <a:pt x="0" y="192"/>
                          </a:moveTo>
                          <a:lnTo>
                            <a:pt x="78" y="144"/>
                          </a:lnTo>
                          <a:lnTo>
                            <a:pt x="156" y="90"/>
                          </a:lnTo>
                          <a:lnTo>
                            <a:pt x="219" y="36"/>
                          </a:lnTo>
                          <a:lnTo>
                            <a:pt x="25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4839" y="3327"/>
                      <a:ext cx="477" cy="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3"/>
                        </a:cxn>
                        <a:cxn ang="0">
                          <a:pos x="146" y="61"/>
                        </a:cxn>
                        <a:cxn ang="0">
                          <a:pos x="273" y="54"/>
                        </a:cxn>
                        <a:cxn ang="0">
                          <a:pos x="348" y="45"/>
                        </a:cxn>
                        <a:cxn ang="0">
                          <a:pos x="402" y="36"/>
                        </a:cxn>
                        <a:cxn ang="0">
                          <a:pos x="441" y="24"/>
                        </a:cxn>
                        <a:cxn ang="0">
                          <a:pos x="477" y="0"/>
                        </a:cxn>
                      </a:cxnLst>
                      <a:rect l="0" t="0" r="r" b="b"/>
                      <a:pathLst>
                        <a:path w="477" h="63">
                          <a:moveTo>
                            <a:pt x="0" y="63"/>
                          </a:moveTo>
                          <a:lnTo>
                            <a:pt x="146" y="61"/>
                          </a:lnTo>
                          <a:lnTo>
                            <a:pt x="273" y="54"/>
                          </a:lnTo>
                          <a:lnTo>
                            <a:pt x="348" y="45"/>
                          </a:lnTo>
                          <a:lnTo>
                            <a:pt x="402" y="36"/>
                          </a:lnTo>
                          <a:lnTo>
                            <a:pt x="441" y="24"/>
                          </a:lnTo>
                          <a:lnTo>
                            <a:pt x="477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5" name="Group 74"/>
                  <p:cNvGrpSpPr>
                    <a:grpSpLocks/>
                  </p:cNvGrpSpPr>
                  <p:nvPr/>
                </p:nvGrpSpPr>
                <p:grpSpPr bwMode="auto">
                  <a:xfrm rot="5452878" flipV="1">
                    <a:off x="4953" y="2898"/>
                    <a:ext cx="525" cy="333"/>
                    <a:chOff x="4791" y="3057"/>
                    <a:chExt cx="525" cy="333"/>
                  </a:xfrm>
                </p:grpSpPr>
                <p:sp>
                  <p:nvSpPr>
                    <p:cNvPr id="86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4833" y="3237"/>
                      <a:ext cx="396" cy="1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4"/>
                        </a:cxn>
                        <a:cxn ang="0">
                          <a:pos x="90" y="105"/>
                        </a:cxn>
                        <a:cxn ang="0">
                          <a:pos x="171" y="93"/>
                        </a:cxn>
                        <a:cxn ang="0">
                          <a:pos x="237" y="75"/>
                        </a:cxn>
                        <a:cxn ang="0">
                          <a:pos x="297" y="54"/>
                        </a:cxn>
                        <a:cxn ang="0">
                          <a:pos x="345" y="33"/>
                        </a:cxn>
                        <a:cxn ang="0">
                          <a:pos x="378" y="15"/>
                        </a:cxn>
                        <a:cxn ang="0">
                          <a:pos x="396" y="0"/>
                        </a:cxn>
                      </a:cxnLst>
                      <a:rect l="0" t="0" r="r" b="b"/>
                      <a:pathLst>
                        <a:path w="396" h="114">
                          <a:moveTo>
                            <a:pt x="0" y="114"/>
                          </a:moveTo>
                          <a:lnTo>
                            <a:pt x="90" y="105"/>
                          </a:lnTo>
                          <a:lnTo>
                            <a:pt x="171" y="93"/>
                          </a:lnTo>
                          <a:lnTo>
                            <a:pt x="237" y="75"/>
                          </a:lnTo>
                          <a:lnTo>
                            <a:pt x="297" y="54"/>
                          </a:lnTo>
                          <a:lnTo>
                            <a:pt x="345" y="33"/>
                          </a:lnTo>
                          <a:lnTo>
                            <a:pt x="378" y="15"/>
                          </a:lnTo>
                          <a:lnTo>
                            <a:pt x="39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4818" y="3141"/>
                      <a:ext cx="309" cy="1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71"/>
                        </a:cxn>
                        <a:cxn ang="0">
                          <a:pos x="126" y="126"/>
                        </a:cxn>
                        <a:cxn ang="0">
                          <a:pos x="201" y="81"/>
                        </a:cxn>
                        <a:cxn ang="0">
                          <a:pos x="258" y="42"/>
                        </a:cxn>
                        <a:cxn ang="0">
                          <a:pos x="291" y="18"/>
                        </a:cxn>
                        <a:cxn ang="0">
                          <a:pos x="309" y="0"/>
                        </a:cxn>
                      </a:cxnLst>
                      <a:rect l="0" t="0" r="r" b="b"/>
                      <a:pathLst>
                        <a:path w="309" h="171">
                          <a:moveTo>
                            <a:pt x="0" y="171"/>
                          </a:moveTo>
                          <a:lnTo>
                            <a:pt x="126" y="126"/>
                          </a:lnTo>
                          <a:lnTo>
                            <a:pt x="201" y="81"/>
                          </a:lnTo>
                          <a:lnTo>
                            <a:pt x="258" y="42"/>
                          </a:lnTo>
                          <a:lnTo>
                            <a:pt x="291" y="18"/>
                          </a:lnTo>
                          <a:lnTo>
                            <a:pt x="30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4791" y="3057"/>
                      <a:ext cx="258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2"/>
                        </a:cxn>
                        <a:cxn ang="0">
                          <a:pos x="78" y="144"/>
                        </a:cxn>
                        <a:cxn ang="0">
                          <a:pos x="156" y="90"/>
                        </a:cxn>
                        <a:cxn ang="0">
                          <a:pos x="219" y="36"/>
                        </a:cxn>
                        <a:cxn ang="0">
                          <a:pos x="258" y="0"/>
                        </a:cxn>
                      </a:cxnLst>
                      <a:rect l="0" t="0" r="r" b="b"/>
                      <a:pathLst>
                        <a:path w="258" h="192">
                          <a:moveTo>
                            <a:pt x="0" y="192"/>
                          </a:moveTo>
                          <a:lnTo>
                            <a:pt x="78" y="144"/>
                          </a:lnTo>
                          <a:lnTo>
                            <a:pt x="156" y="90"/>
                          </a:lnTo>
                          <a:lnTo>
                            <a:pt x="219" y="36"/>
                          </a:lnTo>
                          <a:lnTo>
                            <a:pt x="25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4839" y="3327"/>
                      <a:ext cx="477" cy="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3"/>
                        </a:cxn>
                        <a:cxn ang="0">
                          <a:pos x="146" y="61"/>
                        </a:cxn>
                        <a:cxn ang="0">
                          <a:pos x="273" y="54"/>
                        </a:cxn>
                        <a:cxn ang="0">
                          <a:pos x="348" y="45"/>
                        </a:cxn>
                        <a:cxn ang="0">
                          <a:pos x="402" y="36"/>
                        </a:cxn>
                        <a:cxn ang="0">
                          <a:pos x="441" y="24"/>
                        </a:cxn>
                        <a:cxn ang="0">
                          <a:pos x="477" y="0"/>
                        </a:cxn>
                      </a:cxnLst>
                      <a:rect l="0" t="0" r="r" b="b"/>
                      <a:pathLst>
                        <a:path w="477" h="63">
                          <a:moveTo>
                            <a:pt x="0" y="63"/>
                          </a:moveTo>
                          <a:lnTo>
                            <a:pt x="146" y="61"/>
                          </a:lnTo>
                          <a:lnTo>
                            <a:pt x="273" y="54"/>
                          </a:lnTo>
                          <a:lnTo>
                            <a:pt x="348" y="45"/>
                          </a:lnTo>
                          <a:lnTo>
                            <a:pt x="402" y="36"/>
                          </a:lnTo>
                          <a:lnTo>
                            <a:pt x="441" y="24"/>
                          </a:lnTo>
                          <a:lnTo>
                            <a:pt x="477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6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05" y="2970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" name="Line 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50" y="2973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5" y="3057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3060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76" y="3138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" name="Line 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21" y="3141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5" y="3234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Line 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20" y="3237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" name="Line 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62" y="3324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" name="Line 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07" y="3327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86"/>
                <p:cNvGrpSpPr>
                  <a:grpSpLocks/>
                </p:cNvGrpSpPr>
                <p:nvPr/>
              </p:nvGrpSpPr>
              <p:grpSpPr bwMode="auto">
                <a:xfrm rot="10800000">
                  <a:off x="5417" y="3428"/>
                  <a:ext cx="649" cy="637"/>
                  <a:chOff x="4733" y="2753"/>
                  <a:chExt cx="649" cy="637"/>
                </a:xfrm>
              </p:grpSpPr>
              <p:sp>
                <p:nvSpPr>
                  <p:cNvPr id="52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33" y="2753"/>
                    <a:ext cx="442" cy="443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3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4791" y="3057"/>
                    <a:ext cx="525" cy="333"/>
                    <a:chOff x="4791" y="3057"/>
                    <a:chExt cx="525" cy="333"/>
                  </a:xfrm>
                </p:grpSpPr>
                <p:sp>
                  <p:nvSpPr>
                    <p:cNvPr id="69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4833" y="3237"/>
                      <a:ext cx="396" cy="1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4"/>
                        </a:cxn>
                        <a:cxn ang="0">
                          <a:pos x="90" y="105"/>
                        </a:cxn>
                        <a:cxn ang="0">
                          <a:pos x="171" y="93"/>
                        </a:cxn>
                        <a:cxn ang="0">
                          <a:pos x="237" y="75"/>
                        </a:cxn>
                        <a:cxn ang="0">
                          <a:pos x="297" y="54"/>
                        </a:cxn>
                        <a:cxn ang="0">
                          <a:pos x="345" y="33"/>
                        </a:cxn>
                        <a:cxn ang="0">
                          <a:pos x="378" y="15"/>
                        </a:cxn>
                        <a:cxn ang="0">
                          <a:pos x="396" y="0"/>
                        </a:cxn>
                      </a:cxnLst>
                      <a:rect l="0" t="0" r="r" b="b"/>
                      <a:pathLst>
                        <a:path w="396" h="114">
                          <a:moveTo>
                            <a:pt x="0" y="114"/>
                          </a:moveTo>
                          <a:lnTo>
                            <a:pt x="90" y="105"/>
                          </a:lnTo>
                          <a:lnTo>
                            <a:pt x="171" y="93"/>
                          </a:lnTo>
                          <a:lnTo>
                            <a:pt x="237" y="75"/>
                          </a:lnTo>
                          <a:lnTo>
                            <a:pt x="297" y="54"/>
                          </a:lnTo>
                          <a:lnTo>
                            <a:pt x="345" y="33"/>
                          </a:lnTo>
                          <a:lnTo>
                            <a:pt x="378" y="15"/>
                          </a:lnTo>
                          <a:lnTo>
                            <a:pt x="39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4818" y="3141"/>
                      <a:ext cx="309" cy="1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71"/>
                        </a:cxn>
                        <a:cxn ang="0">
                          <a:pos x="126" y="126"/>
                        </a:cxn>
                        <a:cxn ang="0">
                          <a:pos x="201" y="81"/>
                        </a:cxn>
                        <a:cxn ang="0">
                          <a:pos x="258" y="42"/>
                        </a:cxn>
                        <a:cxn ang="0">
                          <a:pos x="291" y="18"/>
                        </a:cxn>
                        <a:cxn ang="0">
                          <a:pos x="309" y="0"/>
                        </a:cxn>
                      </a:cxnLst>
                      <a:rect l="0" t="0" r="r" b="b"/>
                      <a:pathLst>
                        <a:path w="309" h="171">
                          <a:moveTo>
                            <a:pt x="0" y="171"/>
                          </a:moveTo>
                          <a:lnTo>
                            <a:pt x="126" y="126"/>
                          </a:lnTo>
                          <a:lnTo>
                            <a:pt x="201" y="81"/>
                          </a:lnTo>
                          <a:lnTo>
                            <a:pt x="258" y="42"/>
                          </a:lnTo>
                          <a:lnTo>
                            <a:pt x="291" y="18"/>
                          </a:lnTo>
                          <a:lnTo>
                            <a:pt x="30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4791" y="3057"/>
                      <a:ext cx="258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2"/>
                        </a:cxn>
                        <a:cxn ang="0">
                          <a:pos x="78" y="144"/>
                        </a:cxn>
                        <a:cxn ang="0">
                          <a:pos x="156" y="90"/>
                        </a:cxn>
                        <a:cxn ang="0">
                          <a:pos x="219" y="36"/>
                        </a:cxn>
                        <a:cxn ang="0">
                          <a:pos x="258" y="0"/>
                        </a:cxn>
                      </a:cxnLst>
                      <a:rect l="0" t="0" r="r" b="b"/>
                      <a:pathLst>
                        <a:path w="258" h="192">
                          <a:moveTo>
                            <a:pt x="0" y="192"/>
                          </a:moveTo>
                          <a:lnTo>
                            <a:pt x="78" y="144"/>
                          </a:lnTo>
                          <a:lnTo>
                            <a:pt x="156" y="90"/>
                          </a:lnTo>
                          <a:lnTo>
                            <a:pt x="219" y="36"/>
                          </a:lnTo>
                          <a:lnTo>
                            <a:pt x="25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4839" y="3327"/>
                      <a:ext cx="477" cy="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3"/>
                        </a:cxn>
                        <a:cxn ang="0">
                          <a:pos x="146" y="61"/>
                        </a:cxn>
                        <a:cxn ang="0">
                          <a:pos x="273" y="54"/>
                        </a:cxn>
                        <a:cxn ang="0">
                          <a:pos x="348" y="45"/>
                        </a:cxn>
                        <a:cxn ang="0">
                          <a:pos x="402" y="36"/>
                        </a:cxn>
                        <a:cxn ang="0">
                          <a:pos x="441" y="24"/>
                        </a:cxn>
                        <a:cxn ang="0">
                          <a:pos x="477" y="0"/>
                        </a:cxn>
                      </a:cxnLst>
                      <a:rect l="0" t="0" r="r" b="b"/>
                      <a:pathLst>
                        <a:path w="477" h="63">
                          <a:moveTo>
                            <a:pt x="0" y="63"/>
                          </a:moveTo>
                          <a:lnTo>
                            <a:pt x="146" y="61"/>
                          </a:lnTo>
                          <a:lnTo>
                            <a:pt x="273" y="54"/>
                          </a:lnTo>
                          <a:lnTo>
                            <a:pt x="348" y="45"/>
                          </a:lnTo>
                          <a:lnTo>
                            <a:pt x="402" y="36"/>
                          </a:lnTo>
                          <a:lnTo>
                            <a:pt x="441" y="24"/>
                          </a:lnTo>
                          <a:lnTo>
                            <a:pt x="477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4" name="Group 93"/>
                  <p:cNvGrpSpPr>
                    <a:grpSpLocks/>
                  </p:cNvGrpSpPr>
                  <p:nvPr/>
                </p:nvGrpSpPr>
                <p:grpSpPr bwMode="auto">
                  <a:xfrm rot="5452878" flipV="1">
                    <a:off x="4953" y="2898"/>
                    <a:ext cx="525" cy="333"/>
                    <a:chOff x="4791" y="3057"/>
                    <a:chExt cx="525" cy="333"/>
                  </a:xfrm>
                </p:grpSpPr>
                <p:sp>
                  <p:nvSpPr>
                    <p:cNvPr id="65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833" y="3237"/>
                      <a:ext cx="396" cy="1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4"/>
                        </a:cxn>
                        <a:cxn ang="0">
                          <a:pos x="90" y="105"/>
                        </a:cxn>
                        <a:cxn ang="0">
                          <a:pos x="171" y="93"/>
                        </a:cxn>
                        <a:cxn ang="0">
                          <a:pos x="237" y="75"/>
                        </a:cxn>
                        <a:cxn ang="0">
                          <a:pos x="297" y="54"/>
                        </a:cxn>
                        <a:cxn ang="0">
                          <a:pos x="345" y="33"/>
                        </a:cxn>
                        <a:cxn ang="0">
                          <a:pos x="378" y="15"/>
                        </a:cxn>
                        <a:cxn ang="0">
                          <a:pos x="396" y="0"/>
                        </a:cxn>
                      </a:cxnLst>
                      <a:rect l="0" t="0" r="r" b="b"/>
                      <a:pathLst>
                        <a:path w="396" h="114">
                          <a:moveTo>
                            <a:pt x="0" y="114"/>
                          </a:moveTo>
                          <a:lnTo>
                            <a:pt x="90" y="105"/>
                          </a:lnTo>
                          <a:lnTo>
                            <a:pt x="171" y="93"/>
                          </a:lnTo>
                          <a:lnTo>
                            <a:pt x="237" y="75"/>
                          </a:lnTo>
                          <a:lnTo>
                            <a:pt x="297" y="54"/>
                          </a:lnTo>
                          <a:lnTo>
                            <a:pt x="345" y="33"/>
                          </a:lnTo>
                          <a:lnTo>
                            <a:pt x="378" y="15"/>
                          </a:lnTo>
                          <a:lnTo>
                            <a:pt x="39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818" y="3141"/>
                      <a:ext cx="309" cy="1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71"/>
                        </a:cxn>
                        <a:cxn ang="0">
                          <a:pos x="126" y="126"/>
                        </a:cxn>
                        <a:cxn ang="0">
                          <a:pos x="201" y="81"/>
                        </a:cxn>
                        <a:cxn ang="0">
                          <a:pos x="258" y="42"/>
                        </a:cxn>
                        <a:cxn ang="0">
                          <a:pos x="291" y="18"/>
                        </a:cxn>
                        <a:cxn ang="0">
                          <a:pos x="309" y="0"/>
                        </a:cxn>
                      </a:cxnLst>
                      <a:rect l="0" t="0" r="r" b="b"/>
                      <a:pathLst>
                        <a:path w="309" h="171">
                          <a:moveTo>
                            <a:pt x="0" y="171"/>
                          </a:moveTo>
                          <a:lnTo>
                            <a:pt x="126" y="126"/>
                          </a:lnTo>
                          <a:lnTo>
                            <a:pt x="201" y="81"/>
                          </a:lnTo>
                          <a:lnTo>
                            <a:pt x="258" y="42"/>
                          </a:lnTo>
                          <a:lnTo>
                            <a:pt x="291" y="18"/>
                          </a:lnTo>
                          <a:lnTo>
                            <a:pt x="30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4791" y="3057"/>
                      <a:ext cx="258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2"/>
                        </a:cxn>
                        <a:cxn ang="0">
                          <a:pos x="78" y="144"/>
                        </a:cxn>
                        <a:cxn ang="0">
                          <a:pos x="156" y="90"/>
                        </a:cxn>
                        <a:cxn ang="0">
                          <a:pos x="219" y="36"/>
                        </a:cxn>
                        <a:cxn ang="0">
                          <a:pos x="258" y="0"/>
                        </a:cxn>
                      </a:cxnLst>
                      <a:rect l="0" t="0" r="r" b="b"/>
                      <a:pathLst>
                        <a:path w="258" h="192">
                          <a:moveTo>
                            <a:pt x="0" y="192"/>
                          </a:moveTo>
                          <a:lnTo>
                            <a:pt x="78" y="144"/>
                          </a:lnTo>
                          <a:lnTo>
                            <a:pt x="156" y="90"/>
                          </a:lnTo>
                          <a:lnTo>
                            <a:pt x="219" y="36"/>
                          </a:lnTo>
                          <a:lnTo>
                            <a:pt x="25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4839" y="3327"/>
                      <a:ext cx="477" cy="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3"/>
                        </a:cxn>
                        <a:cxn ang="0">
                          <a:pos x="146" y="61"/>
                        </a:cxn>
                        <a:cxn ang="0">
                          <a:pos x="273" y="54"/>
                        </a:cxn>
                        <a:cxn ang="0">
                          <a:pos x="348" y="45"/>
                        </a:cxn>
                        <a:cxn ang="0">
                          <a:pos x="402" y="36"/>
                        </a:cxn>
                        <a:cxn ang="0">
                          <a:pos x="441" y="24"/>
                        </a:cxn>
                        <a:cxn ang="0">
                          <a:pos x="477" y="0"/>
                        </a:cxn>
                      </a:cxnLst>
                      <a:rect l="0" t="0" r="r" b="b"/>
                      <a:pathLst>
                        <a:path w="477" h="63">
                          <a:moveTo>
                            <a:pt x="0" y="63"/>
                          </a:moveTo>
                          <a:lnTo>
                            <a:pt x="146" y="61"/>
                          </a:lnTo>
                          <a:lnTo>
                            <a:pt x="273" y="54"/>
                          </a:lnTo>
                          <a:lnTo>
                            <a:pt x="348" y="45"/>
                          </a:lnTo>
                          <a:lnTo>
                            <a:pt x="402" y="36"/>
                          </a:lnTo>
                          <a:lnTo>
                            <a:pt x="441" y="24"/>
                          </a:lnTo>
                          <a:lnTo>
                            <a:pt x="477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5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05" y="2970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50" y="2973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5" y="3057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3060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76" y="3138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21" y="3141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5" y="3234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20" y="3237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62" y="3324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07" y="3327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108"/>
                <p:cNvGrpSpPr>
                  <a:grpSpLocks/>
                </p:cNvGrpSpPr>
                <p:nvPr/>
              </p:nvGrpSpPr>
              <p:grpSpPr bwMode="auto">
                <a:xfrm rot="10800000" flipH="1">
                  <a:off x="4733" y="3428"/>
                  <a:ext cx="649" cy="637"/>
                  <a:chOff x="4733" y="2753"/>
                  <a:chExt cx="649" cy="637"/>
                </a:xfrm>
              </p:grpSpPr>
              <p:sp>
                <p:nvSpPr>
                  <p:cNvPr id="31" name="Line 1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33" y="2753"/>
                    <a:ext cx="442" cy="443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2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4791" y="3057"/>
                    <a:ext cx="525" cy="333"/>
                    <a:chOff x="4791" y="3057"/>
                    <a:chExt cx="525" cy="333"/>
                  </a:xfrm>
                </p:grpSpPr>
                <p:sp>
                  <p:nvSpPr>
                    <p:cNvPr id="48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4833" y="3237"/>
                      <a:ext cx="396" cy="1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4"/>
                        </a:cxn>
                        <a:cxn ang="0">
                          <a:pos x="90" y="105"/>
                        </a:cxn>
                        <a:cxn ang="0">
                          <a:pos x="171" y="93"/>
                        </a:cxn>
                        <a:cxn ang="0">
                          <a:pos x="237" y="75"/>
                        </a:cxn>
                        <a:cxn ang="0">
                          <a:pos x="297" y="54"/>
                        </a:cxn>
                        <a:cxn ang="0">
                          <a:pos x="345" y="33"/>
                        </a:cxn>
                        <a:cxn ang="0">
                          <a:pos x="378" y="15"/>
                        </a:cxn>
                        <a:cxn ang="0">
                          <a:pos x="396" y="0"/>
                        </a:cxn>
                      </a:cxnLst>
                      <a:rect l="0" t="0" r="r" b="b"/>
                      <a:pathLst>
                        <a:path w="396" h="114">
                          <a:moveTo>
                            <a:pt x="0" y="114"/>
                          </a:moveTo>
                          <a:lnTo>
                            <a:pt x="90" y="105"/>
                          </a:lnTo>
                          <a:lnTo>
                            <a:pt x="171" y="93"/>
                          </a:lnTo>
                          <a:lnTo>
                            <a:pt x="237" y="75"/>
                          </a:lnTo>
                          <a:lnTo>
                            <a:pt x="297" y="54"/>
                          </a:lnTo>
                          <a:lnTo>
                            <a:pt x="345" y="33"/>
                          </a:lnTo>
                          <a:lnTo>
                            <a:pt x="378" y="15"/>
                          </a:lnTo>
                          <a:lnTo>
                            <a:pt x="39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4818" y="3141"/>
                      <a:ext cx="309" cy="1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71"/>
                        </a:cxn>
                        <a:cxn ang="0">
                          <a:pos x="126" y="126"/>
                        </a:cxn>
                        <a:cxn ang="0">
                          <a:pos x="201" y="81"/>
                        </a:cxn>
                        <a:cxn ang="0">
                          <a:pos x="258" y="42"/>
                        </a:cxn>
                        <a:cxn ang="0">
                          <a:pos x="291" y="18"/>
                        </a:cxn>
                        <a:cxn ang="0">
                          <a:pos x="309" y="0"/>
                        </a:cxn>
                      </a:cxnLst>
                      <a:rect l="0" t="0" r="r" b="b"/>
                      <a:pathLst>
                        <a:path w="309" h="171">
                          <a:moveTo>
                            <a:pt x="0" y="171"/>
                          </a:moveTo>
                          <a:lnTo>
                            <a:pt x="126" y="126"/>
                          </a:lnTo>
                          <a:lnTo>
                            <a:pt x="201" y="81"/>
                          </a:lnTo>
                          <a:lnTo>
                            <a:pt x="258" y="42"/>
                          </a:lnTo>
                          <a:lnTo>
                            <a:pt x="291" y="18"/>
                          </a:lnTo>
                          <a:lnTo>
                            <a:pt x="30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4791" y="3057"/>
                      <a:ext cx="258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2"/>
                        </a:cxn>
                        <a:cxn ang="0">
                          <a:pos x="78" y="144"/>
                        </a:cxn>
                        <a:cxn ang="0">
                          <a:pos x="156" y="90"/>
                        </a:cxn>
                        <a:cxn ang="0">
                          <a:pos x="219" y="36"/>
                        </a:cxn>
                        <a:cxn ang="0">
                          <a:pos x="258" y="0"/>
                        </a:cxn>
                      </a:cxnLst>
                      <a:rect l="0" t="0" r="r" b="b"/>
                      <a:pathLst>
                        <a:path w="258" h="192">
                          <a:moveTo>
                            <a:pt x="0" y="192"/>
                          </a:moveTo>
                          <a:lnTo>
                            <a:pt x="78" y="144"/>
                          </a:lnTo>
                          <a:lnTo>
                            <a:pt x="156" y="90"/>
                          </a:lnTo>
                          <a:lnTo>
                            <a:pt x="219" y="36"/>
                          </a:lnTo>
                          <a:lnTo>
                            <a:pt x="25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4839" y="3327"/>
                      <a:ext cx="477" cy="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3"/>
                        </a:cxn>
                        <a:cxn ang="0">
                          <a:pos x="146" y="61"/>
                        </a:cxn>
                        <a:cxn ang="0">
                          <a:pos x="273" y="54"/>
                        </a:cxn>
                        <a:cxn ang="0">
                          <a:pos x="348" y="45"/>
                        </a:cxn>
                        <a:cxn ang="0">
                          <a:pos x="402" y="36"/>
                        </a:cxn>
                        <a:cxn ang="0">
                          <a:pos x="441" y="24"/>
                        </a:cxn>
                        <a:cxn ang="0">
                          <a:pos x="477" y="0"/>
                        </a:cxn>
                      </a:cxnLst>
                      <a:rect l="0" t="0" r="r" b="b"/>
                      <a:pathLst>
                        <a:path w="477" h="63">
                          <a:moveTo>
                            <a:pt x="0" y="63"/>
                          </a:moveTo>
                          <a:lnTo>
                            <a:pt x="146" y="61"/>
                          </a:lnTo>
                          <a:lnTo>
                            <a:pt x="273" y="54"/>
                          </a:lnTo>
                          <a:lnTo>
                            <a:pt x="348" y="45"/>
                          </a:lnTo>
                          <a:lnTo>
                            <a:pt x="402" y="36"/>
                          </a:lnTo>
                          <a:lnTo>
                            <a:pt x="441" y="24"/>
                          </a:lnTo>
                          <a:lnTo>
                            <a:pt x="477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3" name="Group 115"/>
                  <p:cNvGrpSpPr>
                    <a:grpSpLocks/>
                  </p:cNvGrpSpPr>
                  <p:nvPr/>
                </p:nvGrpSpPr>
                <p:grpSpPr bwMode="auto">
                  <a:xfrm rot="5452878" flipV="1">
                    <a:off x="4953" y="2898"/>
                    <a:ext cx="525" cy="333"/>
                    <a:chOff x="4791" y="3057"/>
                    <a:chExt cx="525" cy="333"/>
                  </a:xfrm>
                </p:grpSpPr>
                <p:sp>
                  <p:nvSpPr>
                    <p:cNvPr id="44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4833" y="3237"/>
                      <a:ext cx="396" cy="1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4"/>
                        </a:cxn>
                        <a:cxn ang="0">
                          <a:pos x="90" y="105"/>
                        </a:cxn>
                        <a:cxn ang="0">
                          <a:pos x="171" y="93"/>
                        </a:cxn>
                        <a:cxn ang="0">
                          <a:pos x="237" y="75"/>
                        </a:cxn>
                        <a:cxn ang="0">
                          <a:pos x="297" y="54"/>
                        </a:cxn>
                        <a:cxn ang="0">
                          <a:pos x="345" y="33"/>
                        </a:cxn>
                        <a:cxn ang="0">
                          <a:pos x="378" y="15"/>
                        </a:cxn>
                        <a:cxn ang="0">
                          <a:pos x="396" y="0"/>
                        </a:cxn>
                      </a:cxnLst>
                      <a:rect l="0" t="0" r="r" b="b"/>
                      <a:pathLst>
                        <a:path w="396" h="114">
                          <a:moveTo>
                            <a:pt x="0" y="114"/>
                          </a:moveTo>
                          <a:lnTo>
                            <a:pt x="90" y="105"/>
                          </a:lnTo>
                          <a:lnTo>
                            <a:pt x="171" y="93"/>
                          </a:lnTo>
                          <a:lnTo>
                            <a:pt x="237" y="75"/>
                          </a:lnTo>
                          <a:lnTo>
                            <a:pt x="297" y="54"/>
                          </a:lnTo>
                          <a:lnTo>
                            <a:pt x="345" y="33"/>
                          </a:lnTo>
                          <a:lnTo>
                            <a:pt x="378" y="15"/>
                          </a:lnTo>
                          <a:lnTo>
                            <a:pt x="39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4818" y="3141"/>
                      <a:ext cx="309" cy="1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71"/>
                        </a:cxn>
                        <a:cxn ang="0">
                          <a:pos x="126" y="126"/>
                        </a:cxn>
                        <a:cxn ang="0">
                          <a:pos x="201" y="81"/>
                        </a:cxn>
                        <a:cxn ang="0">
                          <a:pos x="258" y="42"/>
                        </a:cxn>
                        <a:cxn ang="0">
                          <a:pos x="291" y="18"/>
                        </a:cxn>
                        <a:cxn ang="0">
                          <a:pos x="309" y="0"/>
                        </a:cxn>
                      </a:cxnLst>
                      <a:rect l="0" t="0" r="r" b="b"/>
                      <a:pathLst>
                        <a:path w="309" h="171">
                          <a:moveTo>
                            <a:pt x="0" y="171"/>
                          </a:moveTo>
                          <a:lnTo>
                            <a:pt x="126" y="126"/>
                          </a:lnTo>
                          <a:lnTo>
                            <a:pt x="201" y="81"/>
                          </a:lnTo>
                          <a:lnTo>
                            <a:pt x="258" y="42"/>
                          </a:lnTo>
                          <a:lnTo>
                            <a:pt x="291" y="18"/>
                          </a:lnTo>
                          <a:lnTo>
                            <a:pt x="30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4791" y="3057"/>
                      <a:ext cx="258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2"/>
                        </a:cxn>
                        <a:cxn ang="0">
                          <a:pos x="78" y="144"/>
                        </a:cxn>
                        <a:cxn ang="0">
                          <a:pos x="156" y="90"/>
                        </a:cxn>
                        <a:cxn ang="0">
                          <a:pos x="219" y="36"/>
                        </a:cxn>
                        <a:cxn ang="0">
                          <a:pos x="258" y="0"/>
                        </a:cxn>
                      </a:cxnLst>
                      <a:rect l="0" t="0" r="r" b="b"/>
                      <a:pathLst>
                        <a:path w="258" h="192">
                          <a:moveTo>
                            <a:pt x="0" y="192"/>
                          </a:moveTo>
                          <a:lnTo>
                            <a:pt x="78" y="144"/>
                          </a:lnTo>
                          <a:lnTo>
                            <a:pt x="156" y="90"/>
                          </a:lnTo>
                          <a:lnTo>
                            <a:pt x="219" y="36"/>
                          </a:lnTo>
                          <a:lnTo>
                            <a:pt x="25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4839" y="3327"/>
                      <a:ext cx="477" cy="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3"/>
                        </a:cxn>
                        <a:cxn ang="0">
                          <a:pos x="146" y="61"/>
                        </a:cxn>
                        <a:cxn ang="0">
                          <a:pos x="273" y="54"/>
                        </a:cxn>
                        <a:cxn ang="0">
                          <a:pos x="348" y="45"/>
                        </a:cxn>
                        <a:cxn ang="0">
                          <a:pos x="402" y="36"/>
                        </a:cxn>
                        <a:cxn ang="0">
                          <a:pos x="441" y="24"/>
                        </a:cxn>
                        <a:cxn ang="0">
                          <a:pos x="477" y="0"/>
                        </a:cxn>
                      </a:cxnLst>
                      <a:rect l="0" t="0" r="r" b="b"/>
                      <a:pathLst>
                        <a:path w="477" h="63">
                          <a:moveTo>
                            <a:pt x="0" y="63"/>
                          </a:moveTo>
                          <a:lnTo>
                            <a:pt x="146" y="61"/>
                          </a:lnTo>
                          <a:lnTo>
                            <a:pt x="273" y="54"/>
                          </a:lnTo>
                          <a:lnTo>
                            <a:pt x="348" y="45"/>
                          </a:lnTo>
                          <a:lnTo>
                            <a:pt x="402" y="36"/>
                          </a:lnTo>
                          <a:lnTo>
                            <a:pt x="441" y="24"/>
                          </a:lnTo>
                          <a:lnTo>
                            <a:pt x="477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4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05" y="2970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Line 1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50" y="2973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Line 1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5" y="3057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Line 1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3060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Line 1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76" y="3138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" name="Line 1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21" y="3141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Line 1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5" y="3234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" name="Line 1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20" y="3237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62" y="3324"/>
                    <a:ext cx="54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Line 1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07" y="3327"/>
                    <a:ext cx="9" cy="5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5535" y="2198"/>
                  <a:ext cx="623" cy="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 sz="1000"/>
                    <a:t>-V</a:t>
                  </a:r>
                  <a:r>
                    <a:rPr lang="fr-FR" sz="1000" baseline="-25000"/>
                    <a:t>0</a:t>
                  </a:r>
                </a:p>
              </p:txBody>
            </p:sp>
            <p:sp>
              <p:nvSpPr>
                <p:cNvPr id="28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5535" y="4200"/>
                  <a:ext cx="623" cy="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 sz="1000"/>
                    <a:t>-V</a:t>
                  </a:r>
                  <a:r>
                    <a:rPr lang="fr-FR" sz="1000" baseline="-25000"/>
                    <a:t>0</a:t>
                  </a:r>
                </a:p>
              </p:txBody>
            </p:sp>
            <p:sp>
              <p:nvSpPr>
                <p:cNvPr id="29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143" y="2789"/>
                  <a:ext cx="698" cy="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 sz="1000"/>
                    <a:t>+V</a:t>
                  </a:r>
                  <a:r>
                    <a:rPr lang="fr-FR" sz="1000" baseline="-25000"/>
                    <a:t>0</a:t>
                  </a:r>
                </a:p>
              </p:txBody>
            </p:sp>
            <p:sp>
              <p:nvSpPr>
                <p:cNvPr id="30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3962" y="2781"/>
                  <a:ext cx="698" cy="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 sz="1000"/>
                    <a:t>+V</a:t>
                  </a:r>
                  <a:r>
                    <a:rPr lang="fr-FR" sz="1000" baseline="-25000"/>
                    <a:t>0</a:t>
                  </a: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1643042" y="2657037"/>
              <a:ext cx="1071570" cy="958852"/>
              <a:chOff x="1857356" y="2755900"/>
              <a:chExt cx="615950" cy="744538"/>
            </a:xfrm>
          </p:grpSpPr>
          <p:sp>
            <p:nvSpPr>
              <p:cNvPr id="8" name="Line 1134"/>
              <p:cNvSpPr>
                <a:spLocks noChangeShapeType="1"/>
              </p:cNvSpPr>
              <p:nvPr/>
            </p:nvSpPr>
            <p:spPr bwMode="auto">
              <a:xfrm flipV="1">
                <a:off x="2165331" y="2755900"/>
                <a:ext cx="0" cy="29051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1135"/>
              <p:cNvSpPr>
                <a:spLocks noChangeShapeType="1"/>
              </p:cNvSpPr>
              <p:nvPr/>
            </p:nvSpPr>
            <p:spPr bwMode="auto">
              <a:xfrm>
                <a:off x="2165331" y="3222625"/>
                <a:ext cx="0" cy="27781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136"/>
              <p:cNvSpPr>
                <a:spLocks noChangeShapeType="1"/>
              </p:cNvSpPr>
              <p:nvPr/>
            </p:nvSpPr>
            <p:spPr bwMode="auto">
              <a:xfrm>
                <a:off x="1857356" y="3125788"/>
                <a:ext cx="2254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137"/>
              <p:cNvSpPr>
                <a:spLocks noChangeShapeType="1"/>
              </p:cNvSpPr>
              <p:nvPr/>
            </p:nvSpPr>
            <p:spPr bwMode="auto">
              <a:xfrm flipH="1">
                <a:off x="2247881" y="3125788"/>
                <a:ext cx="2254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4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Bunching in RFQ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4708807"/>
            <a:ext cx="8229600" cy="1888545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</a:rPr>
              <a:t>Pole modulation induces longitudinal electric field component,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</a:rPr>
              <a:t>Electric field amplitude is quasi-sinusoidal with</a:t>
            </a:r>
            <a:r>
              <a:rPr lang="en-US" sz="2000" i="1" dirty="0" smtClean="0">
                <a:solidFill>
                  <a:srgbClr val="0432FF"/>
                </a:solidFill>
              </a:rPr>
              <a:t> z,</a:t>
            </a:r>
            <a:endParaRPr lang="en-US" sz="2000" dirty="0" smtClean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The longitudinal electric field component is increased by progressively increasing the modulation of the poles.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484784"/>
            <a:ext cx="3707904" cy="3130475"/>
          </a:xfrm>
          <a:prstGeom prst="rect">
            <a:avLst/>
          </a:prstGeom>
        </p:spPr>
      </p:pic>
      <p:pic>
        <p:nvPicPr>
          <p:cNvPr id="6" name="Picture 6" descr="C:\Users\lombarda\AppData\Local\Microsoft\Windows\Temporary Internet Files\Content.Outlook\SAXYDI7W\DSC0128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1" y="1620409"/>
            <a:ext cx="3754760" cy="281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2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in RFQ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5720" y="4310766"/>
            <a:ext cx="8572560" cy="2214578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Arial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The continuous beam is injected into the RFQ at -90° RF phase of the synchronous particle </a:t>
            </a:r>
            <a:r>
              <a:rPr lang="en-GB" sz="2000" dirty="0">
                <a:solidFill>
                  <a:srgbClr val="0432FF"/>
                </a:solidFill>
                <a:sym typeface="Wingdings"/>
              </a:rPr>
              <a:t> no acceleration, maximum acceptance.</a:t>
            </a:r>
            <a:endParaRPr lang="en-GB" sz="2000" dirty="0">
              <a:solidFill>
                <a:srgbClr val="0432FF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Then the RF phase of the synchronous particle is shifted to higher values by progressively increasing the modulation period of the poles. </a:t>
            </a:r>
            <a:r>
              <a:rPr lang="en-GB" sz="2000" dirty="0">
                <a:solidFill>
                  <a:srgbClr val="0432FF"/>
                </a:solidFill>
                <a:sym typeface="Wingdings"/>
              </a:rPr>
              <a:t> adiabatic bunching </a:t>
            </a:r>
          </a:p>
          <a:p>
            <a:pPr algn="just">
              <a:buFont typeface="Arial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Up to ~ -30° for </a:t>
            </a:r>
            <a:r>
              <a:rPr lang="en-GB" sz="2000" dirty="0">
                <a:solidFill>
                  <a:srgbClr val="0432FF"/>
                </a:solidFill>
                <a:sym typeface="Wingdings"/>
              </a:rPr>
              <a:t> </a:t>
            </a:r>
            <a:r>
              <a:rPr lang="en-GB" sz="2000" dirty="0">
                <a:solidFill>
                  <a:srgbClr val="0432FF"/>
                </a:solidFill>
              </a:rPr>
              <a:t>acceleration. </a:t>
            </a:r>
            <a:endParaRPr lang="en-GB" sz="2000" dirty="0">
              <a:solidFill>
                <a:srgbClr val="0432FF"/>
              </a:solidFill>
              <a:sym typeface="Wingdings"/>
            </a:endParaRPr>
          </a:p>
          <a:p>
            <a:pPr algn="just">
              <a:buFont typeface="Arial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The process of adapting the RF synchronous phase is accompanied by bucket reduction. Beam should be bunched before acceleration process to accelerate as many particles as possible.</a:t>
            </a:r>
            <a:endParaRPr lang="en-US" sz="2000" dirty="0">
              <a:solidFill>
                <a:srgbClr val="0432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5650" y="1578675"/>
            <a:ext cx="7715250" cy="2589215"/>
            <a:chOff x="755650" y="1268413"/>
            <a:chExt cx="7715250" cy="4824412"/>
          </a:xfrm>
        </p:grpSpPr>
        <p:pic>
          <p:nvPicPr>
            <p:cNvPr id="7" name="Picture 207"/>
            <p:cNvPicPr>
              <a:picLocks noGrp="1" noChangeAspect="1" noChangeArrowheads="1"/>
            </p:cNvPicPr>
            <p:nvPr>
              <p:ph sz="half" idx="1"/>
            </p:nvPr>
          </p:nvPicPr>
          <p:blipFill>
            <a:blip r:embed="rId3"/>
            <a:srcRect/>
            <a:stretch>
              <a:fillRect/>
            </a:stretch>
          </p:blipFill>
          <p:spPr>
            <a:xfrm>
              <a:off x="755650" y="1628775"/>
              <a:ext cx="7715250" cy="4464050"/>
            </a:xfrm>
            <a:noFill/>
          </p:spPr>
        </p:pic>
        <p:sp>
          <p:nvSpPr>
            <p:cNvPr id="8" name="Line 210"/>
            <p:cNvSpPr>
              <a:spLocks noChangeShapeType="1"/>
            </p:cNvSpPr>
            <p:nvPr/>
          </p:nvSpPr>
          <p:spPr bwMode="auto">
            <a:xfrm>
              <a:off x="1908175" y="2205038"/>
              <a:ext cx="12954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12"/>
            <p:cNvSpPr>
              <a:spLocks noChangeShapeType="1"/>
            </p:cNvSpPr>
            <p:nvPr/>
          </p:nvSpPr>
          <p:spPr bwMode="auto">
            <a:xfrm>
              <a:off x="3162629" y="4602502"/>
              <a:ext cx="0" cy="13573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13"/>
            <p:cNvSpPr>
              <a:spLocks noChangeShapeType="1"/>
            </p:cNvSpPr>
            <p:nvPr/>
          </p:nvSpPr>
          <p:spPr bwMode="auto">
            <a:xfrm>
              <a:off x="4482130" y="2276475"/>
              <a:ext cx="0" cy="37080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214"/>
            <p:cNvSpPr txBox="1">
              <a:spLocks noChangeArrowheads="1"/>
            </p:cNvSpPr>
            <p:nvPr/>
          </p:nvSpPr>
          <p:spPr bwMode="auto">
            <a:xfrm>
              <a:off x="2195513" y="5157788"/>
              <a:ext cx="901700" cy="406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400">
                  <a:solidFill>
                    <a:srgbClr val="FF0000"/>
                  </a:solidFill>
                </a:rPr>
                <a:t>aperture</a:t>
              </a:r>
              <a:endParaRPr lang="en-US"/>
            </a:p>
          </p:txBody>
        </p:sp>
        <p:sp>
          <p:nvSpPr>
            <p:cNvPr id="12" name="Text Box 215"/>
            <p:cNvSpPr txBox="1">
              <a:spLocks noChangeArrowheads="1"/>
            </p:cNvSpPr>
            <p:nvPr/>
          </p:nvSpPr>
          <p:spPr bwMode="auto">
            <a:xfrm>
              <a:off x="4643438" y="4724400"/>
              <a:ext cx="2665412" cy="431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400" dirty="0">
                  <a:solidFill>
                    <a:srgbClr val="FF0000"/>
                  </a:solidFill>
                </a:rPr>
                <a:t>modulation </a:t>
              </a:r>
              <a:r>
                <a:rPr lang="en-US" sz="1400" dirty="0" smtClean="0">
                  <a:solidFill>
                    <a:srgbClr val="000000"/>
                  </a:solidFill>
                </a:rPr>
                <a:t>• aperture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220"/>
            <p:cNvSpPr txBox="1">
              <a:spLocks noChangeArrowheads="1"/>
            </p:cNvSpPr>
            <p:nvPr/>
          </p:nvSpPr>
          <p:spPr bwMode="auto">
            <a:xfrm>
              <a:off x="1835150" y="1341438"/>
              <a:ext cx="15843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4" name="Text Box 221"/>
            <p:cNvSpPr txBox="1">
              <a:spLocks noChangeArrowheads="1"/>
            </p:cNvSpPr>
            <p:nvPr/>
          </p:nvSpPr>
          <p:spPr bwMode="auto">
            <a:xfrm>
              <a:off x="1979613" y="1484313"/>
              <a:ext cx="1008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graphicFrame>
          <p:nvGraphicFramePr>
            <p:cNvPr id="15" name="Object 224"/>
            <p:cNvGraphicFramePr>
              <a:graphicFrameLocks noGrp="1" noChangeAspect="1"/>
            </p:cNvGraphicFramePr>
            <p:nvPr>
              <p:ph sz="half" idx="2"/>
              <p:extLst>
                <p:ext uri="{D42A27DB-BD31-4B8C-83A1-F6EECF244321}">
                  <p14:modId xmlns:p14="http://schemas.microsoft.com/office/powerpoint/2010/main" val="1176939014"/>
                </p:ext>
              </p:extLst>
            </p:nvPr>
          </p:nvGraphicFramePr>
          <p:xfrm>
            <a:off x="1979614" y="1268413"/>
            <a:ext cx="1223962" cy="79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57" name="Equation" r:id="rId4" imgW="787320" imgH="393480" progId="Equation.3">
                    <p:embed/>
                  </p:oleObj>
                </mc:Choice>
                <mc:Fallback>
                  <p:oleObj name="Equation" r:id="rId4" imgW="7873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9614" y="1268413"/>
                          <a:ext cx="1223962" cy="7921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226"/>
            <p:cNvSpPr>
              <a:spLocks noChangeShapeType="1"/>
            </p:cNvSpPr>
            <p:nvPr/>
          </p:nvSpPr>
          <p:spPr bwMode="auto">
            <a:xfrm flipV="1">
              <a:off x="7092950" y="2276475"/>
              <a:ext cx="0" cy="576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95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challenges in RFQ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Low peak field (&lt; 2 Kilpatrick),</a:t>
            </a: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Number of particles accelerated as high as possible,</a:t>
            </a: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Transmission as good as possible,</a:t>
            </a: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Control of beam losses,</a:t>
            </a: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Low emittance growth,</a:t>
            </a: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Low sensitivity to errors (misalignment </a:t>
            </a:r>
            <a:r>
              <a:rPr lang="en-GB" dirty="0" smtClean="0">
                <a:solidFill>
                  <a:srgbClr val="0432FF"/>
                </a:solidFill>
              </a:rPr>
              <a:t>…): tolerances,</a:t>
            </a:r>
            <a:endParaRPr lang="en-GB" dirty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Good vacuum properties,</a:t>
            </a: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Easy cooling,</a:t>
            </a: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Good RF stability,</a:t>
            </a:r>
          </a:p>
          <a:p>
            <a:pPr>
              <a:buFont typeface="Arial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 Easy tuning</a:t>
            </a:r>
            <a:r>
              <a:rPr lang="en-GB" dirty="0" smtClean="0">
                <a:solidFill>
                  <a:srgbClr val="0432FF"/>
                </a:solidFill>
              </a:rPr>
              <a:t>.</a:t>
            </a:r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563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RFQ -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1913870"/>
            <a:ext cx="4680519" cy="34593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11957"/>
            <a:ext cx="4248472" cy="4641379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432FF"/>
                </a:solidFill>
              </a:rPr>
              <a:t>Length 4.5 m (between inner walls);</a:t>
            </a:r>
          </a:p>
          <a:p>
            <a:r>
              <a:rPr lang="en-US" sz="1800" dirty="0" smtClean="0">
                <a:solidFill>
                  <a:srgbClr val="0432FF"/>
                </a:solidFill>
              </a:rPr>
              <a:t>5 sections of ~0.9 m;</a:t>
            </a:r>
          </a:p>
          <a:p>
            <a:r>
              <a:rPr lang="en-US" sz="1800" dirty="0" smtClean="0">
                <a:solidFill>
                  <a:srgbClr val="0432FF"/>
                </a:solidFill>
              </a:rPr>
              <a:t>Axis to vane tip distance r</a:t>
            </a:r>
            <a:r>
              <a:rPr lang="en-US" sz="1800" baseline="-25000" dirty="0" smtClean="0">
                <a:solidFill>
                  <a:srgbClr val="0432FF"/>
                </a:solidFill>
              </a:rPr>
              <a:t>0</a:t>
            </a:r>
            <a:r>
              <a:rPr lang="en-US" sz="1800" dirty="0" smtClean="0">
                <a:solidFill>
                  <a:srgbClr val="0432FF"/>
                </a:solidFill>
              </a:rPr>
              <a:t>= 3.530 to 5.332 mm;</a:t>
            </a:r>
          </a:p>
          <a:p>
            <a:r>
              <a:rPr lang="en-US" sz="1800" dirty="0" smtClean="0">
                <a:solidFill>
                  <a:srgbClr val="0432FF"/>
                </a:solidFill>
              </a:rPr>
              <a:t>Vane tip radius </a:t>
            </a:r>
            <a:r>
              <a:rPr lang="en-US" sz="18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800" dirty="0" smtClean="0">
                <a:solidFill>
                  <a:srgbClr val="0432FF"/>
                </a:solidFill>
              </a:rPr>
              <a:t>= 3.0 mm;</a:t>
            </a:r>
          </a:p>
          <a:p>
            <a:r>
              <a:rPr lang="en-US" sz="1800" dirty="0" smtClean="0">
                <a:solidFill>
                  <a:srgbClr val="0432FF"/>
                </a:solidFill>
              </a:rPr>
              <a:t>Inter-vane gap g= 3.235 to 5.783 mm;</a:t>
            </a:r>
          </a:p>
          <a:p>
            <a:r>
              <a:rPr lang="en-US" sz="1800" dirty="0" smtClean="0">
                <a:solidFill>
                  <a:srgbClr val="0432FF"/>
                </a:solidFill>
              </a:rPr>
              <a:t>Peak RF power 1.6 MW</a:t>
            </a:r>
          </a:p>
          <a:p>
            <a:r>
              <a:rPr lang="en-US" sz="1800" dirty="0" smtClean="0">
                <a:solidFill>
                  <a:srgbClr val="0432FF"/>
                </a:solidFill>
              </a:rPr>
              <a:t>Vane voltage 80-120 kV</a:t>
            </a:r>
          </a:p>
          <a:p>
            <a:r>
              <a:rPr lang="en-US" sz="1800" dirty="0" smtClean="0">
                <a:solidFill>
                  <a:srgbClr val="0432FF"/>
                </a:solidFill>
              </a:rPr>
              <a:t>Vanes machining precision 20 </a:t>
            </a:r>
            <a:r>
              <a:rPr lang="en-US" sz="1800" dirty="0" err="1" smtClean="0">
                <a:solidFill>
                  <a:srgbClr val="0432FF"/>
                </a:solidFill>
              </a:rPr>
              <a:t>μm</a:t>
            </a:r>
            <a:r>
              <a:rPr lang="en-US" sz="1800" dirty="0" smtClean="0">
                <a:solidFill>
                  <a:srgbClr val="0432FF"/>
                </a:solidFill>
              </a:rPr>
              <a:t>, positioning and brazing precision 30 </a:t>
            </a:r>
            <a:r>
              <a:rPr lang="en-US" sz="1800" dirty="0" err="1" smtClean="0">
                <a:solidFill>
                  <a:srgbClr val="0432FF"/>
                </a:solidFill>
              </a:rPr>
              <a:t>μm</a:t>
            </a:r>
            <a:endParaRPr lang="en-US" sz="1800" dirty="0" smtClean="0">
              <a:solidFill>
                <a:srgbClr val="0432FF"/>
              </a:solidFill>
            </a:endParaRPr>
          </a:p>
          <a:p>
            <a:r>
              <a:rPr lang="en-US" sz="1800" dirty="0" smtClean="0">
                <a:solidFill>
                  <a:srgbClr val="0432FF"/>
                </a:solidFill>
              </a:rPr>
              <a:t>Frequency tuning by cooling water temperature (skid)</a:t>
            </a:r>
          </a:p>
          <a:p>
            <a:r>
              <a:rPr lang="en-US" sz="1800" dirty="0">
                <a:solidFill>
                  <a:srgbClr val="0432FF"/>
                </a:solidFill>
              </a:rPr>
              <a:t>Cooling water temperature 30±0.1 </a:t>
            </a:r>
            <a:r>
              <a:rPr lang="en-US" sz="1800" baseline="30000" dirty="0" err="1" smtClean="0">
                <a:solidFill>
                  <a:srgbClr val="0432FF"/>
                </a:solidFill>
              </a:rPr>
              <a:t>o</a:t>
            </a:r>
            <a:r>
              <a:rPr lang="en-US" sz="1800" dirty="0" err="1" smtClean="0">
                <a:solidFill>
                  <a:srgbClr val="0432FF"/>
                </a:solidFill>
              </a:rPr>
              <a:t>C</a:t>
            </a:r>
            <a:endParaRPr lang="en-US" sz="1800" dirty="0" smtClean="0">
              <a:solidFill>
                <a:srgbClr val="0432FF"/>
              </a:solidFill>
            </a:endParaRPr>
          </a:p>
          <a:p>
            <a:endParaRPr lang="en-US" sz="1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RFQ -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  <p:pic>
        <p:nvPicPr>
          <p:cNvPr id="8" name="Image 3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1538236"/>
            <a:ext cx="7137384" cy="513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Connecteur droit avec flèche 7"/>
          <p:cNvCxnSpPr/>
          <p:nvPr/>
        </p:nvCxnSpPr>
        <p:spPr>
          <a:xfrm>
            <a:off x="2655586" y="3189728"/>
            <a:ext cx="550086" cy="750594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10"/>
          <p:cNvCxnSpPr>
            <a:stCxn id="17" idx="1"/>
          </p:cNvCxnSpPr>
          <p:nvPr/>
        </p:nvCxnSpPr>
        <p:spPr>
          <a:xfrm flipH="1">
            <a:off x="6981286" y="1973455"/>
            <a:ext cx="544084" cy="148588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3"/>
          <p:cNvCxnSpPr/>
          <p:nvPr/>
        </p:nvCxnSpPr>
        <p:spPr>
          <a:xfrm>
            <a:off x="3737209" y="2512347"/>
            <a:ext cx="965585" cy="90981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6"/>
          <p:cNvCxnSpPr/>
          <p:nvPr/>
        </p:nvCxnSpPr>
        <p:spPr>
          <a:xfrm flipV="1">
            <a:off x="5382969" y="4389993"/>
            <a:ext cx="0" cy="134390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8"/>
          <p:cNvCxnSpPr/>
          <p:nvPr/>
        </p:nvCxnSpPr>
        <p:spPr>
          <a:xfrm flipH="1" flipV="1">
            <a:off x="5291530" y="3629427"/>
            <a:ext cx="2088782" cy="190949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3"/>
          <p:cNvCxnSpPr/>
          <p:nvPr/>
        </p:nvCxnSpPr>
        <p:spPr>
          <a:xfrm>
            <a:off x="1466678" y="2874640"/>
            <a:ext cx="564777" cy="66379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26"/>
          <p:cNvSpPr txBox="1"/>
          <p:nvPr/>
        </p:nvSpPr>
        <p:spPr>
          <a:xfrm>
            <a:off x="981930" y="2512347"/>
            <a:ext cx="969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Tuner x60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ZoneTexte 28"/>
          <p:cNvSpPr txBox="1"/>
          <p:nvPr/>
        </p:nvSpPr>
        <p:spPr>
          <a:xfrm>
            <a:off x="4875685" y="5728175"/>
            <a:ext cx="183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 Power Coupler x2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ZoneTexte 29"/>
          <p:cNvSpPr txBox="1"/>
          <p:nvPr/>
        </p:nvSpPr>
        <p:spPr>
          <a:xfrm>
            <a:off x="7525370" y="1711845"/>
            <a:ext cx="15111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Pumping system x10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ZoneTexte 30"/>
          <p:cNvSpPr txBox="1"/>
          <p:nvPr/>
        </p:nvSpPr>
        <p:spPr>
          <a:xfrm>
            <a:off x="2131801" y="2640903"/>
            <a:ext cx="854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Pick up x22</a:t>
            </a:r>
            <a:endParaRPr lang="en-US" sz="14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ZoneTexte 31"/>
          <p:cNvSpPr txBox="1"/>
          <p:nvPr/>
        </p:nvSpPr>
        <p:spPr>
          <a:xfrm>
            <a:off x="6942980" y="5373216"/>
            <a:ext cx="209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Fiducials x30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(not represented here)</a:t>
            </a:r>
          </a:p>
        </p:txBody>
      </p:sp>
      <p:sp>
        <p:nvSpPr>
          <p:cNvPr id="20" name="ZoneTexte 32"/>
          <p:cNvSpPr txBox="1"/>
          <p:nvPr/>
        </p:nvSpPr>
        <p:spPr>
          <a:xfrm>
            <a:off x="2805127" y="1890698"/>
            <a:ext cx="1222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Cooling connector x80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5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RFQ -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432FF"/>
                </a:solidFill>
              </a:rPr>
              <a:t>Material specs based on:</a:t>
            </a:r>
            <a:endParaRPr lang="en-US" b="1" dirty="0">
              <a:solidFill>
                <a:srgbClr val="0432FF"/>
              </a:solidFill>
            </a:endParaRPr>
          </a:p>
          <a:p>
            <a:r>
              <a:rPr lang="en-US" dirty="0" smtClean="0">
                <a:solidFill>
                  <a:srgbClr val="0432FF"/>
                </a:solidFill>
              </a:rPr>
              <a:t>Radio-Frequency requirements</a:t>
            </a:r>
          </a:p>
          <a:p>
            <a:pPr lvl="1"/>
            <a:r>
              <a:rPr lang="en-US" dirty="0" smtClean="0"/>
              <a:t>High electrical conductivity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lectromagnetic field from RF</a:t>
            </a:r>
            <a:r>
              <a:rPr lang="en-US" dirty="0">
                <a:solidFill>
                  <a:srgbClr val="0432FF"/>
                </a:solidFill>
              </a:rPr>
              <a:t> 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Vacuum </a:t>
            </a:r>
            <a:r>
              <a:rPr lang="en-US" dirty="0">
                <a:solidFill>
                  <a:srgbClr val="0432FF"/>
                </a:solidFill>
              </a:rPr>
              <a:t>requirements </a:t>
            </a:r>
            <a:endParaRPr lang="en-US" dirty="0" smtClean="0">
              <a:solidFill>
                <a:srgbClr val="0432FF"/>
              </a:solidFill>
            </a:endParaRPr>
          </a:p>
          <a:p>
            <a:pPr lvl="1"/>
            <a:r>
              <a:rPr lang="en-US" dirty="0" smtClean="0"/>
              <a:t>Low outgassing rate for ultra-high vacuum</a:t>
            </a:r>
          </a:p>
          <a:p>
            <a:pPr lvl="2"/>
            <a:r>
              <a:rPr lang="en-US" dirty="0" smtClean="0"/>
              <a:t>Low pressure for RF and beam</a:t>
            </a:r>
            <a:endParaRPr lang="en-US" dirty="0"/>
          </a:p>
          <a:p>
            <a:r>
              <a:rPr lang="en-US" dirty="0" smtClean="0">
                <a:solidFill>
                  <a:srgbClr val="0432FF"/>
                </a:solidFill>
              </a:rPr>
              <a:t>Thermo-mechanics </a:t>
            </a:r>
            <a:r>
              <a:rPr lang="en-US" dirty="0">
                <a:solidFill>
                  <a:srgbClr val="0432FF"/>
                </a:solidFill>
              </a:rPr>
              <a:t>effect 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Cooling process</a:t>
            </a:r>
          </a:p>
          <a:p>
            <a:pPr lvl="1"/>
            <a:r>
              <a:rPr lang="en-US" dirty="0" smtClean="0"/>
              <a:t>High thermal conductivity</a:t>
            </a:r>
          </a:p>
          <a:p>
            <a:pPr lvl="2"/>
            <a:r>
              <a:rPr lang="en-US" dirty="0" smtClean="0"/>
              <a:t>Stable temperature</a:t>
            </a:r>
            <a:r>
              <a:rPr lang="en-US" dirty="0">
                <a:solidFill>
                  <a:srgbClr val="0432FF"/>
                </a:solidFill>
              </a:rPr>
              <a:t> 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Manufacturing </a:t>
            </a:r>
            <a:r>
              <a:rPr lang="en-US" dirty="0">
                <a:solidFill>
                  <a:srgbClr val="0432FF"/>
                </a:solidFill>
              </a:rPr>
              <a:t>procedure </a:t>
            </a:r>
            <a:endParaRPr lang="en-US" dirty="0" smtClean="0">
              <a:solidFill>
                <a:srgbClr val="0432FF"/>
              </a:solidFill>
            </a:endParaRPr>
          </a:p>
          <a:p>
            <a:pPr lvl="1"/>
            <a:r>
              <a:rPr lang="en-US" dirty="0" smtClean="0"/>
              <a:t>High machining precision</a:t>
            </a:r>
          </a:p>
          <a:p>
            <a:pPr lvl="2"/>
            <a:r>
              <a:rPr lang="en-US" dirty="0" smtClean="0"/>
              <a:t>Tolerance of ±20 microns (impacts RF and beam quality)</a:t>
            </a:r>
            <a:endParaRPr lang="en-US" dirty="0"/>
          </a:p>
          <a:p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RFQ -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Cu-OFE </a:t>
            </a:r>
            <a:r>
              <a:rPr lang="en-US" dirty="0">
                <a:solidFill>
                  <a:srgbClr val="0432FF"/>
                </a:solidFill>
              </a:rPr>
              <a:t>is chosen for our application (NF EN </a:t>
            </a:r>
            <a:r>
              <a:rPr lang="en-US" dirty="0" smtClean="0">
                <a:solidFill>
                  <a:srgbClr val="0432FF"/>
                </a:solidFill>
              </a:rPr>
              <a:t>13604 = </a:t>
            </a:r>
            <a:r>
              <a:rPr lang="hr-HR" dirty="0">
                <a:solidFill>
                  <a:srgbClr val="0432FF"/>
                </a:solidFill>
              </a:rPr>
              <a:t/>
            </a:r>
            <a:br>
              <a:rPr lang="hr-HR" dirty="0">
                <a:solidFill>
                  <a:srgbClr val="0432FF"/>
                </a:solidFill>
              </a:rPr>
            </a:br>
            <a:r>
              <a:rPr lang="hr-HR" dirty="0" smtClean="0">
                <a:solidFill>
                  <a:srgbClr val="0432FF"/>
                </a:solidFill>
              </a:rPr>
              <a:t>ASTM </a:t>
            </a:r>
            <a:r>
              <a:rPr lang="hr-HR" dirty="0">
                <a:solidFill>
                  <a:srgbClr val="0432FF"/>
                </a:solidFill>
              </a:rPr>
              <a:t>B170 Grade </a:t>
            </a:r>
            <a:r>
              <a:rPr lang="hr-HR" dirty="0" smtClean="0">
                <a:solidFill>
                  <a:srgbClr val="0432FF"/>
                </a:solidFill>
              </a:rPr>
              <a:t>1</a:t>
            </a:r>
            <a:r>
              <a:rPr lang="en-US" dirty="0" smtClean="0">
                <a:solidFill>
                  <a:srgbClr val="0432FF"/>
                </a:solidFill>
              </a:rPr>
              <a:t>)</a:t>
            </a:r>
            <a:r>
              <a:rPr lang="en-US" dirty="0">
                <a:solidFill>
                  <a:srgbClr val="0432FF"/>
                </a:solidFill>
              </a:rPr>
              <a:t> </a:t>
            </a:r>
          </a:p>
          <a:p>
            <a:pPr lvl="1"/>
            <a:r>
              <a:rPr lang="en-US" dirty="0" smtClean="0"/>
              <a:t>3D </a:t>
            </a:r>
            <a:r>
              <a:rPr lang="en-US" dirty="0"/>
              <a:t>hot forging (800/800/400°C) </a:t>
            </a:r>
          </a:p>
          <a:p>
            <a:pPr lvl="1"/>
            <a:r>
              <a:rPr lang="en-US" dirty="0" smtClean="0"/>
              <a:t>Annealing </a:t>
            </a:r>
            <a:r>
              <a:rPr lang="en-US" dirty="0"/>
              <a:t>(400°C / 1h) </a:t>
            </a:r>
          </a:p>
          <a:p>
            <a:pPr lvl="1"/>
            <a:r>
              <a:rPr lang="en-US" dirty="0" smtClean="0"/>
              <a:t>Grain </a:t>
            </a:r>
            <a:r>
              <a:rPr lang="en-US" dirty="0"/>
              <a:t>size &lt; 500 </a:t>
            </a:r>
            <a:r>
              <a:rPr lang="en-US" dirty="0" err="1"/>
              <a:t>μm</a:t>
            </a:r>
            <a:r>
              <a:rPr lang="en-US" dirty="0"/>
              <a:t> </a:t>
            </a:r>
          </a:p>
          <a:p>
            <a:pPr lvl="1"/>
            <a:r>
              <a:rPr lang="en-US" dirty="0" smtClean="0"/>
              <a:t>Hardness</a:t>
            </a:r>
            <a:r>
              <a:rPr lang="en-US" dirty="0"/>
              <a:t>: </a:t>
            </a:r>
            <a:r>
              <a:rPr lang="en-US" dirty="0" err="1"/>
              <a:t>Hv</a:t>
            </a:r>
            <a:r>
              <a:rPr lang="en-US" dirty="0"/>
              <a:t> = 45 +/- 5 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Has </a:t>
            </a:r>
            <a:r>
              <a:rPr lang="en-US" dirty="0">
                <a:solidFill>
                  <a:srgbClr val="0432FF"/>
                </a:solidFill>
              </a:rPr>
              <a:t>all required properties </a:t>
            </a:r>
          </a:p>
          <a:p>
            <a:pPr lvl="1"/>
            <a:r>
              <a:rPr lang="en-US" dirty="0" smtClean="0"/>
              <a:t>Low </a:t>
            </a:r>
            <a:r>
              <a:rPr lang="en-US" dirty="0"/>
              <a:t>outgassing rate: </a:t>
            </a:r>
            <a:r>
              <a:rPr lang="en-US" dirty="0" smtClean="0"/>
              <a:t>1.0e-6 Pa.m</a:t>
            </a:r>
            <a:r>
              <a:rPr lang="en-US" baseline="30000" dirty="0" smtClean="0"/>
              <a:t>3</a:t>
            </a:r>
            <a:r>
              <a:rPr lang="en-US" dirty="0" smtClean="0"/>
              <a:t>.s</a:t>
            </a:r>
            <a:r>
              <a:rPr lang="en-US" baseline="30000" dirty="0" smtClean="0"/>
              <a:t>-1</a:t>
            </a:r>
            <a:r>
              <a:rPr lang="en-US" dirty="0" smtClean="0"/>
              <a:t> (</a:t>
            </a:r>
            <a:r>
              <a:rPr lang="en-US" dirty="0"/>
              <a:t>after 10h) 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electrical conductivity: </a:t>
            </a:r>
            <a:r>
              <a:rPr lang="en-US" dirty="0" smtClean="0"/>
              <a:t>101% </a:t>
            </a:r>
            <a:r>
              <a:rPr lang="en-US" dirty="0"/>
              <a:t>IACS 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thermal conductivity: 390 W.m.K</a:t>
            </a:r>
            <a:r>
              <a:rPr lang="en-US" baseline="30000" dirty="0"/>
              <a:t>-1</a:t>
            </a:r>
            <a:r>
              <a:rPr lang="en-US" dirty="0">
                <a:solidFill>
                  <a:srgbClr val="0432FF"/>
                </a:solidFill>
              </a:rPr>
              <a:t> 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Already </a:t>
            </a:r>
            <a:r>
              <a:rPr lang="en-US" dirty="0">
                <a:solidFill>
                  <a:srgbClr val="0432FF"/>
                </a:solidFill>
              </a:rPr>
              <a:t>used for other </a:t>
            </a:r>
            <a:r>
              <a:rPr lang="en-US" dirty="0" smtClean="0">
                <a:solidFill>
                  <a:srgbClr val="0432FF"/>
                </a:solidFill>
              </a:rPr>
              <a:t>RFQs </a:t>
            </a:r>
            <a:r>
              <a:rPr lang="en-US" dirty="0">
                <a:solidFill>
                  <a:srgbClr val="0432FF"/>
                </a:solidFill>
              </a:rPr>
              <a:t>(IPHI, LINAC4, Spiral2) 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Cu-OFE </a:t>
            </a:r>
            <a:r>
              <a:rPr lang="en-US" dirty="0">
                <a:solidFill>
                  <a:srgbClr val="0432FF"/>
                </a:solidFill>
              </a:rPr>
              <a:t>can be machined and brazed </a:t>
            </a:r>
            <a:r>
              <a:rPr lang="en-US" dirty="0" smtClean="0">
                <a:solidFill>
                  <a:srgbClr val="0432FF"/>
                </a:solidFill>
              </a:rPr>
              <a:t>«easily»</a:t>
            </a:r>
            <a:r>
              <a:rPr lang="en-US" dirty="0">
                <a:solidFill>
                  <a:srgbClr val="0432FF"/>
                </a:solidFill>
              </a:rPr>
              <a:t> 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Addition </a:t>
            </a:r>
            <a:r>
              <a:rPr lang="en-US" dirty="0">
                <a:solidFill>
                  <a:srgbClr val="0432FF"/>
                </a:solidFill>
              </a:rPr>
              <a:t>of a prevention step: HIP (High Isostatic Pressing) 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avoid </a:t>
            </a:r>
            <a:r>
              <a:rPr lang="en-US" dirty="0" smtClean="0"/>
              <a:t>porosity/casting </a:t>
            </a:r>
            <a:r>
              <a:rPr lang="en-US" dirty="0"/>
              <a:t>defects </a:t>
            </a:r>
          </a:p>
          <a:p>
            <a:pPr lvl="1"/>
            <a:r>
              <a:rPr lang="en-US" dirty="0" smtClean="0"/>
              <a:t>After </a:t>
            </a:r>
            <a:r>
              <a:rPr lang="en-US" dirty="0"/>
              <a:t>copper delivery and before </a:t>
            </a:r>
            <a:r>
              <a:rPr lang="en-US" dirty="0" smtClean="0"/>
              <a:t>the </a:t>
            </a:r>
            <a:r>
              <a:rPr lang="en-US" dirty="0"/>
              <a:t>start </a:t>
            </a:r>
            <a:r>
              <a:rPr lang="en-US" dirty="0" smtClean="0"/>
              <a:t>of machining</a:t>
            </a: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608" y="1483473"/>
            <a:ext cx="2865896" cy="3097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RFQ RF Power Coupler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  <p:pic>
        <p:nvPicPr>
          <p:cNvPr id="7" name="Imag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8" t="4763" r="6332" b="5127"/>
          <a:stretch/>
        </p:blipFill>
        <p:spPr bwMode="auto">
          <a:xfrm>
            <a:off x="35498" y="1484785"/>
            <a:ext cx="3621343" cy="2599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necteur droit avec flèche 23"/>
          <p:cNvCxnSpPr/>
          <p:nvPr/>
        </p:nvCxnSpPr>
        <p:spPr>
          <a:xfrm flipH="1" flipV="1">
            <a:off x="179512" y="3789272"/>
            <a:ext cx="131755" cy="483949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23"/>
          <p:cNvCxnSpPr/>
          <p:nvPr/>
        </p:nvCxnSpPr>
        <p:spPr>
          <a:xfrm flipH="1">
            <a:off x="3533224" y="1606548"/>
            <a:ext cx="493544" cy="15430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26"/>
          <p:cNvSpPr txBox="1"/>
          <p:nvPr/>
        </p:nvSpPr>
        <p:spPr>
          <a:xfrm>
            <a:off x="4003149" y="1475304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4’’1/2 Coaxial connector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 SPINNER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Image 1"/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23728" y="4462133"/>
            <a:ext cx="4966526" cy="213521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ZoneTexte 26"/>
          <p:cNvSpPr txBox="1"/>
          <p:nvPr/>
        </p:nvSpPr>
        <p:spPr>
          <a:xfrm>
            <a:off x="3150753" y="6136194"/>
            <a:ext cx="81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Vacuum</a:t>
            </a:r>
            <a:endParaRPr lang="fr-FR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ZoneTexte 26"/>
          <p:cNvSpPr txBox="1"/>
          <p:nvPr/>
        </p:nvSpPr>
        <p:spPr>
          <a:xfrm>
            <a:off x="6147512" y="6136194"/>
            <a:ext cx="1892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pressure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Connecteur droit avec flèche 23"/>
          <p:cNvCxnSpPr>
            <a:stCxn id="19" idx="3"/>
          </p:cNvCxnSpPr>
          <p:nvPr/>
        </p:nvCxnSpPr>
        <p:spPr>
          <a:xfrm flipV="1">
            <a:off x="3962129" y="5795666"/>
            <a:ext cx="1045575" cy="49441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3"/>
          <p:cNvCxnSpPr>
            <a:stCxn id="20" idx="1"/>
          </p:cNvCxnSpPr>
          <p:nvPr/>
        </p:nvCxnSpPr>
        <p:spPr>
          <a:xfrm flipH="1" flipV="1">
            <a:off x="5674159" y="5795666"/>
            <a:ext cx="473353" cy="49441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6"/>
          <p:cNvSpPr txBox="1"/>
          <p:nvPr/>
        </p:nvSpPr>
        <p:spPr>
          <a:xfrm>
            <a:off x="5859793" y="4077072"/>
            <a:ext cx="26582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Ceramic RF window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(Alumina 97.6% pure)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Dimensional tolerance: 0.2 mm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roughness: Ra 0.8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Connecteur droit avec flèche 23"/>
          <p:cNvCxnSpPr/>
          <p:nvPr/>
        </p:nvCxnSpPr>
        <p:spPr>
          <a:xfrm flipH="1">
            <a:off x="5259128" y="4273221"/>
            <a:ext cx="651707" cy="96796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6"/>
          <p:cNvSpPr txBox="1"/>
          <p:nvPr/>
        </p:nvSpPr>
        <p:spPr>
          <a:xfrm>
            <a:off x="2920827" y="3965444"/>
            <a:ext cx="1941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Water-cooling circuits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Connecteur droit avec flèche 23"/>
          <p:cNvCxnSpPr>
            <a:stCxn id="28" idx="2"/>
          </p:cNvCxnSpPr>
          <p:nvPr/>
        </p:nvCxnSpPr>
        <p:spPr>
          <a:xfrm>
            <a:off x="3891734" y="4273221"/>
            <a:ext cx="1367394" cy="32737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23"/>
          <p:cNvCxnSpPr>
            <a:stCxn id="28" idx="2"/>
          </p:cNvCxnSpPr>
          <p:nvPr/>
        </p:nvCxnSpPr>
        <p:spPr>
          <a:xfrm>
            <a:off x="3891734" y="4273221"/>
            <a:ext cx="0" cy="54676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23"/>
          <p:cNvCxnSpPr>
            <a:stCxn id="28" idx="2"/>
          </p:cNvCxnSpPr>
          <p:nvPr/>
        </p:nvCxnSpPr>
        <p:spPr>
          <a:xfrm flipH="1">
            <a:off x="3635896" y="4273221"/>
            <a:ext cx="255838" cy="54676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26"/>
          <p:cNvSpPr txBox="1"/>
          <p:nvPr/>
        </p:nvSpPr>
        <p:spPr>
          <a:xfrm>
            <a:off x="251520" y="4274512"/>
            <a:ext cx="26582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 antenna (loop)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Dimensional tolerance: 0.2 mm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roughness: Ra 0.8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ZoneTexte 26"/>
          <p:cNvSpPr txBox="1"/>
          <p:nvPr/>
        </p:nvSpPr>
        <p:spPr>
          <a:xfrm>
            <a:off x="2699792" y="3137585"/>
            <a:ext cx="3504486" cy="64633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Couples 1.1 MW peak RF </a:t>
            </a:r>
            <a:r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 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 the RFQ cavity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RFQ Tuner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4938" y="1484784"/>
            <a:ext cx="3063206" cy="3994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640" y="1484784"/>
            <a:ext cx="2940864" cy="3820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7" y="1484785"/>
            <a:ext cx="2600300" cy="2610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7" y="3778633"/>
            <a:ext cx="2800350" cy="2760279"/>
          </a:xfrm>
          <a:prstGeom prst="rect">
            <a:avLst/>
          </a:prstGeom>
        </p:spPr>
      </p:pic>
      <p:sp>
        <p:nvSpPr>
          <p:cNvPr id="11" name="ZoneTexte 26"/>
          <p:cNvSpPr txBox="1"/>
          <p:nvPr/>
        </p:nvSpPr>
        <p:spPr>
          <a:xfrm>
            <a:off x="2051720" y="5867980"/>
            <a:ext cx="6224140" cy="64633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purpose of the tuner: ideal voltage law along the RFQ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Displacement range: 60 mm</a:t>
            </a:r>
            <a:endParaRPr lang="en-US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ZoneTexte 26"/>
          <p:cNvSpPr txBox="1"/>
          <p:nvPr/>
        </p:nvSpPr>
        <p:spPr>
          <a:xfrm>
            <a:off x="611560" y="1700808"/>
            <a:ext cx="873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Tuner IN</a:t>
            </a:r>
            <a:endParaRPr lang="fr-FR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ZoneTexte 26"/>
          <p:cNvSpPr txBox="1"/>
          <p:nvPr/>
        </p:nvSpPr>
        <p:spPr>
          <a:xfrm>
            <a:off x="531409" y="4215691"/>
            <a:ext cx="1033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Tuner OUT</a:t>
            </a:r>
            <a:endParaRPr lang="fr-FR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In-kind contribution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085" y="1441434"/>
            <a:ext cx="5399219" cy="5416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16" y="2990966"/>
            <a:ext cx="1096630" cy="89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149717"/>
            <a:ext cx="1775711" cy="1703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2675837"/>
            <a:ext cx="1646833" cy="1223055"/>
          </a:xfrm>
          <a:prstGeom prst="rect">
            <a:avLst/>
          </a:prstGeom>
        </p:spPr>
      </p:pic>
      <p:pic>
        <p:nvPicPr>
          <p:cNvPr id="9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510315"/>
            <a:ext cx="1810678" cy="910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686741"/>
            <a:ext cx="1152127" cy="10465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620654" y="3429000"/>
            <a:ext cx="1943234" cy="13806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27231" y="5001251"/>
            <a:ext cx="930991" cy="5832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1"/>
          </p:cNvCxnSpPr>
          <p:nvPr/>
        </p:nvCxnSpPr>
        <p:spPr>
          <a:xfrm flipH="1">
            <a:off x="5004048" y="5209999"/>
            <a:ext cx="2376264" cy="13289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>
            <a:off x="4583157" y="3287365"/>
            <a:ext cx="2797155" cy="20858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</p:cNvCxnSpPr>
          <p:nvPr/>
        </p:nvCxnSpPr>
        <p:spPr>
          <a:xfrm>
            <a:off x="3749147" y="2420888"/>
            <a:ext cx="834010" cy="14202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8040" y="3861048"/>
            <a:ext cx="73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432FF"/>
                </a:solidFill>
              </a:rPr>
              <a:t>RFQ</a:t>
            </a:r>
            <a:endParaRPr lang="en-US">
              <a:solidFill>
                <a:srgbClr val="0432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2326" y="5435932"/>
            <a:ext cx="73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432FF"/>
                </a:solidFill>
              </a:rPr>
              <a:t>MEBT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35924" y="3841107"/>
            <a:ext cx="73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432FF"/>
                </a:solidFill>
              </a:rPr>
              <a:t>DTL</a:t>
            </a:r>
            <a:endParaRPr lang="en-US">
              <a:solidFill>
                <a:srgbClr val="0432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454" y="5733256"/>
            <a:ext cx="121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432FF"/>
                </a:solidFill>
              </a:rPr>
              <a:t>Ion Source &amp; LEBT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RFQ </a:t>
            </a:r>
            <a:r>
              <a:rPr lang="en-US" dirty="0"/>
              <a:t>s</a:t>
            </a:r>
            <a:r>
              <a:rPr lang="en-US" dirty="0" smtClean="0"/>
              <a:t>ection </a:t>
            </a:r>
            <a:br>
              <a:rPr lang="en-US" dirty="0" smtClean="0"/>
            </a:br>
            <a:r>
              <a:rPr lang="en-US" dirty="0" smtClean="0"/>
              <a:t>manufacturing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40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283715"/>
            <a:ext cx="774123" cy="877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1" y="1484784"/>
            <a:ext cx="1211199" cy="1554480"/>
          </a:xfrm>
          <a:prstGeom prst="rect">
            <a:avLst/>
          </a:prstGeom>
        </p:spPr>
      </p:pic>
      <p:sp>
        <p:nvSpPr>
          <p:cNvPr id="9" name="ZoneTexte 26"/>
          <p:cNvSpPr txBox="1"/>
          <p:nvPr/>
        </p:nvSpPr>
        <p:spPr>
          <a:xfrm>
            <a:off x="35496" y="2996952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sample for validation of machining process (±20 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precision, Ra 0.8 </a:t>
            </a:r>
            <a:r>
              <a:rPr lang="en-US" sz="14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m)</a:t>
            </a:r>
          </a:p>
        </p:txBody>
      </p:sp>
      <p:sp>
        <p:nvSpPr>
          <p:cNvPr id="10" name="ZoneTexte 26"/>
          <p:cNvSpPr txBox="1"/>
          <p:nvPr/>
        </p:nvSpPr>
        <p:spPr>
          <a:xfrm>
            <a:off x="2455740" y="2348880"/>
            <a:ext cx="2908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sample for validation of deep drilling process (10 mm holes with ±0.5 mm longitudinal deviation on 1m section)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609" y="1484794"/>
            <a:ext cx="3625887" cy="1535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546" y="1557674"/>
            <a:ext cx="2618510" cy="710738"/>
          </a:xfrm>
          <a:prstGeom prst="rect">
            <a:avLst/>
          </a:prstGeom>
        </p:spPr>
      </p:pic>
      <p:sp>
        <p:nvSpPr>
          <p:cNvPr id="12" name="ZoneTexte 26"/>
          <p:cNvSpPr txBox="1"/>
          <p:nvPr/>
        </p:nvSpPr>
        <p:spPr>
          <a:xfrm>
            <a:off x="5929808" y="2977788"/>
            <a:ext cx="253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sample for validation </a:t>
            </a:r>
            <a:r>
              <a:rPr lang="en-US" sz="140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brazing process (Cu/Cu)</a:t>
            </a:r>
            <a:endParaRPr lang="en-US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592761"/>
            <a:ext cx="3398242" cy="2546355"/>
          </a:xfrm>
          <a:prstGeom prst="rect">
            <a:avLst/>
          </a:prstGeom>
        </p:spPr>
      </p:pic>
      <p:sp>
        <p:nvSpPr>
          <p:cNvPr id="14" name="ZoneTexte 26"/>
          <p:cNvSpPr txBox="1"/>
          <p:nvPr/>
        </p:nvSpPr>
        <p:spPr>
          <a:xfrm>
            <a:off x="2627784" y="6165304"/>
            <a:ext cx="320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Brazing mock-up in oven at </a:t>
            </a:r>
            <a:r>
              <a:rPr lang="en-U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Bodycote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(±30 </a:t>
            </a:r>
            <a:r>
              <a:rPr lang="en-US" sz="14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sz="14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positioning precision)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7" name="Image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3573016"/>
            <a:ext cx="1789776" cy="2553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ZoneTexte 26"/>
          <p:cNvSpPr txBox="1"/>
          <p:nvPr/>
        </p:nvSpPr>
        <p:spPr>
          <a:xfrm>
            <a:off x="6300192" y="6146140"/>
            <a:ext cx="233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Brazing mock-up </a:t>
            </a:r>
            <a:r>
              <a:rPr lang="en-U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leak test (leaks &lt;</a:t>
            </a:r>
            <a:r>
              <a:rPr lang="is-I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1.10</a:t>
            </a:r>
            <a:r>
              <a:rPr lang="is-IS" sz="1400" baseline="300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-11</a:t>
            </a:r>
            <a:r>
              <a:rPr lang="is-IS" sz="14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  </a:t>
            </a:r>
            <a:r>
              <a:rPr lang="is-I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Pa.m</a:t>
            </a:r>
            <a:r>
              <a:rPr lang="is-IS" sz="1400" baseline="300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3</a:t>
            </a:r>
            <a:r>
              <a:rPr lang="is-I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/s</a:t>
            </a:r>
            <a:r>
              <a:rPr lang="en-US" sz="14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s-I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9" name="Imag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456" y="3735616"/>
            <a:ext cx="1765264" cy="2501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oneTexte 26"/>
          <p:cNvSpPr txBox="1"/>
          <p:nvPr/>
        </p:nvSpPr>
        <p:spPr>
          <a:xfrm>
            <a:off x="107504" y="6218148"/>
            <a:ext cx="225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3D measurements of the machining </a:t>
            </a:r>
            <a:r>
              <a:rPr lang="en-US" sz="14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mock-up vane </a:t>
            </a:r>
          </a:p>
        </p:txBody>
      </p:sp>
    </p:spTree>
    <p:extLst>
      <p:ext uri="{BB962C8B-B14F-4D97-AF65-F5344CB8AC3E}">
        <p14:creationId xmlns:p14="http://schemas.microsoft.com/office/powerpoint/2010/main" val="17035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RFQ section </a:t>
            </a:r>
            <a:br>
              <a:rPr lang="en-US" dirty="0"/>
            </a:br>
            <a:r>
              <a:rPr lang="en-US" dirty="0"/>
              <a:t>manufacturing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2" y="1509517"/>
            <a:ext cx="1801986" cy="1430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301" y="1509518"/>
            <a:ext cx="1790390" cy="142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942" y="1509518"/>
            <a:ext cx="1921360" cy="142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2" y="3212977"/>
            <a:ext cx="2796781" cy="1775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2" y="5080216"/>
            <a:ext cx="942721" cy="1256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71" y="5060654"/>
            <a:ext cx="1701426" cy="12760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715" y="3212977"/>
            <a:ext cx="4164997" cy="31237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630" y="3212976"/>
            <a:ext cx="1992866" cy="2675683"/>
          </a:xfrm>
          <a:prstGeom prst="rect">
            <a:avLst/>
          </a:prstGeom>
        </p:spPr>
      </p:pic>
      <p:sp>
        <p:nvSpPr>
          <p:cNvPr id="16" name="ZoneTexte 26"/>
          <p:cNvSpPr txBox="1"/>
          <p:nvPr/>
        </p:nvSpPr>
        <p:spPr>
          <a:xfrm>
            <a:off x="46862" y="2858625"/>
            <a:ext cx="1955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Complete </a:t>
            </a:r>
            <a:r>
              <a:rPr lang="en-US" sz="14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RFQ section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ZoneTexte 26"/>
          <p:cNvSpPr txBox="1"/>
          <p:nvPr/>
        </p:nvSpPr>
        <p:spPr>
          <a:xfrm>
            <a:off x="7164288" y="1412776"/>
            <a:ext cx="117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Major vane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ZoneTexte 26"/>
          <p:cNvSpPr txBox="1"/>
          <p:nvPr/>
        </p:nvSpPr>
        <p:spPr>
          <a:xfrm>
            <a:off x="7433872" y="2564904"/>
            <a:ext cx="117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Minor vane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9" name="Connecteur droit avec flèche 23"/>
          <p:cNvCxnSpPr>
            <a:stCxn id="17" idx="1"/>
          </p:cNvCxnSpPr>
          <p:nvPr/>
        </p:nvCxnSpPr>
        <p:spPr>
          <a:xfrm flipH="1">
            <a:off x="6804248" y="1566665"/>
            <a:ext cx="360040" cy="27247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3"/>
          <p:cNvCxnSpPr>
            <a:stCxn id="18" idx="1"/>
          </p:cNvCxnSpPr>
          <p:nvPr/>
        </p:nvCxnSpPr>
        <p:spPr>
          <a:xfrm flipH="1" flipV="1">
            <a:off x="7164288" y="2352022"/>
            <a:ext cx="269584" cy="36677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6"/>
          <p:cNvSpPr txBox="1"/>
          <p:nvPr/>
        </p:nvSpPr>
        <p:spPr>
          <a:xfrm>
            <a:off x="7199430" y="5929535"/>
            <a:ext cx="163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One step brazing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24879" y="6356350"/>
            <a:ext cx="1045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Machining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8" name="ZoneTexte 26"/>
          <p:cNvSpPr txBox="1"/>
          <p:nvPr/>
        </p:nvSpPr>
        <p:spPr>
          <a:xfrm>
            <a:off x="4366772" y="6356350"/>
            <a:ext cx="962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Assembly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406127"/>
            <a:ext cx="4315938" cy="2427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406127"/>
            <a:ext cx="4340058" cy="2442792"/>
          </a:xfrm>
          <a:prstGeom prst="rect">
            <a:avLst/>
          </a:prstGeom>
        </p:spPr>
      </p:pic>
      <p:sp>
        <p:nvSpPr>
          <p:cNvPr id="9" name="ZoneTexte 26"/>
          <p:cNvSpPr txBox="1"/>
          <p:nvPr/>
        </p:nvSpPr>
        <p:spPr>
          <a:xfrm>
            <a:off x="982779" y="4849415"/>
            <a:ext cx="2565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Vacuum leak </a:t>
            </a:r>
            <a:r>
              <a:rPr lang="en-US" sz="14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test validation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ZoneTexte 26"/>
          <p:cNvSpPr txBox="1"/>
          <p:nvPr/>
        </p:nvSpPr>
        <p:spPr>
          <a:xfrm>
            <a:off x="5008053" y="4849415"/>
            <a:ext cx="3755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RF test validation (bead-pull measurements)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RFQ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74638"/>
            <a:ext cx="1096630" cy="89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60" y="234775"/>
            <a:ext cx="860436" cy="975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490416"/>
            <a:ext cx="3604746" cy="2377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030" y="1490416"/>
            <a:ext cx="3330453" cy="2377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1490416"/>
            <a:ext cx="2088232" cy="2377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7317" y="2595226"/>
            <a:ext cx="622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bead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192954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endParaRPr lang="en-US" sz="1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2" y="288220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pulleys</a:t>
            </a:r>
            <a:endParaRPr lang="en-US" sz="1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0242" y="3861048"/>
            <a:ext cx="53962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The electric and magnetic field can be separately measured in the </a:t>
            </a:r>
            <a:r>
              <a:rPr lang="en-US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same location 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by using both a metallic bead, which removes E and H-field </a:t>
            </a:r>
            <a:r>
              <a:rPr lang="en-US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volume, and 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then retracing the path with a dielectric bead, which alters the E-field only</a:t>
            </a:r>
            <a:r>
              <a:rPr lang="en-US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endParaRPr lang="en-US" dirty="0" smtClean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Subtracting 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one measurement from the other will separate the E and H </a:t>
            </a:r>
            <a:r>
              <a:rPr lang="en-US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fields in 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the path of the bead</a:t>
            </a:r>
            <a:r>
              <a:rPr lang="en-US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 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4472682"/>
            <a:ext cx="3474329" cy="16926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95736" y="2420888"/>
            <a:ext cx="1615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f</a:t>
            </a:r>
            <a:r>
              <a:rPr lang="en-US" sz="14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requency/phase meter</a:t>
            </a:r>
            <a:endParaRPr lang="en-US" sz="14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</a:t>
            </a:r>
            <a:r>
              <a:rPr lang="en-US" dirty="0" smtClean="0"/>
              <a:t>resonators (4-vanes)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44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57503"/>
            <a:ext cx="3738880" cy="2440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088" y="1457501"/>
            <a:ext cx="2879344" cy="244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096" y="3957701"/>
            <a:ext cx="4389120" cy="27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Energy Beam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45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625" y="348668"/>
            <a:ext cx="1775711" cy="79208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2876" y="2297639"/>
            <a:ext cx="3565028" cy="2643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432FF"/>
                </a:solidFill>
              </a:rPr>
              <a:t>Main functions</a:t>
            </a:r>
          </a:p>
          <a:p>
            <a:r>
              <a:rPr lang="en-US" sz="2100" dirty="0" smtClean="0">
                <a:solidFill>
                  <a:srgbClr val="0432FF"/>
                </a:solidFill>
              </a:rPr>
              <a:t>Shape </a:t>
            </a:r>
            <a:r>
              <a:rPr lang="en-US" sz="2100" dirty="0">
                <a:solidFill>
                  <a:srgbClr val="0432FF"/>
                </a:solidFill>
              </a:rPr>
              <a:t>the transverse and longitudinal beam </a:t>
            </a:r>
            <a:r>
              <a:rPr lang="en-US" sz="2100" dirty="0" smtClean="0">
                <a:solidFill>
                  <a:srgbClr val="0432FF"/>
                </a:solidFill>
              </a:rPr>
              <a:t>properties</a:t>
            </a:r>
          </a:p>
          <a:p>
            <a:endParaRPr lang="en-US" sz="2100" dirty="0" smtClean="0">
              <a:solidFill>
                <a:srgbClr val="0432FF"/>
              </a:solidFill>
            </a:endParaRPr>
          </a:p>
          <a:p>
            <a:r>
              <a:rPr lang="en-US" sz="2100" dirty="0" smtClean="0">
                <a:solidFill>
                  <a:srgbClr val="0432FF"/>
                </a:solidFill>
              </a:rPr>
              <a:t>Analyze </a:t>
            </a:r>
            <a:r>
              <a:rPr lang="en-US" sz="2100" dirty="0">
                <a:solidFill>
                  <a:srgbClr val="0432FF"/>
                </a:solidFill>
              </a:rPr>
              <a:t>the beam </a:t>
            </a:r>
            <a:r>
              <a:rPr lang="en-US" sz="2100" dirty="0" smtClean="0">
                <a:solidFill>
                  <a:srgbClr val="0432FF"/>
                </a:solidFill>
              </a:rPr>
              <a:t>properties</a:t>
            </a:r>
            <a:endParaRPr lang="en-US" sz="2100" dirty="0">
              <a:solidFill>
                <a:srgbClr val="0432FF"/>
              </a:solidFill>
            </a:endParaRPr>
          </a:p>
          <a:p>
            <a:endParaRPr lang="en-US" sz="2100" dirty="0" smtClean="0">
              <a:solidFill>
                <a:srgbClr val="0432FF"/>
              </a:solidFill>
            </a:endParaRPr>
          </a:p>
          <a:p>
            <a:r>
              <a:rPr lang="en-US" sz="2100" dirty="0" smtClean="0">
                <a:solidFill>
                  <a:srgbClr val="0432FF"/>
                </a:solidFill>
              </a:rPr>
              <a:t>Match the beam to the downstream section (DTL)</a:t>
            </a:r>
            <a:endParaRPr lang="en-US" sz="2100" dirty="0">
              <a:solidFill>
                <a:srgbClr val="0432FF"/>
              </a:solidFill>
            </a:endParaRP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91"/>
          <a:stretch/>
        </p:blipFill>
        <p:spPr>
          <a:xfrm>
            <a:off x="3561775" y="1779700"/>
            <a:ext cx="5498385" cy="3737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5656" y="58772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Integration of large amount of components in a </a:t>
            </a:r>
            <a:r>
              <a:rPr lang="en-US" b="1" smtClean="0"/>
              <a:t>small space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731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4902"/>
            <a:ext cx="8229600" cy="229437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Magnets – beam focusing and trajectory steering</a:t>
            </a:r>
          </a:p>
          <a:p>
            <a:r>
              <a:rPr lang="en-US" sz="2400" dirty="0" err="1" smtClean="0">
                <a:solidFill>
                  <a:srgbClr val="0432FF"/>
                </a:solidFill>
              </a:rPr>
              <a:t>Buncher</a:t>
            </a:r>
            <a:r>
              <a:rPr lang="en-US" sz="2400" dirty="0" smtClean="0">
                <a:solidFill>
                  <a:srgbClr val="0432FF"/>
                </a:solidFill>
              </a:rPr>
              <a:t> cavities – keep beam bunched, match to the DTL</a:t>
            </a:r>
          </a:p>
          <a:p>
            <a:r>
              <a:rPr lang="en-US" sz="2400" dirty="0" smtClean="0">
                <a:solidFill>
                  <a:srgbClr val="0432FF"/>
                </a:solidFill>
              </a:rPr>
              <a:t>Chopper &amp; dump – remove unwanted beam</a:t>
            </a:r>
          </a:p>
          <a:p>
            <a:r>
              <a:rPr lang="en-US" sz="2400" dirty="0" smtClean="0">
                <a:solidFill>
                  <a:srgbClr val="0432FF"/>
                </a:solidFill>
              </a:rPr>
              <a:t>Collimators – remove beam halo</a:t>
            </a:r>
          </a:p>
          <a:p>
            <a:r>
              <a:rPr lang="en-US" sz="2400" dirty="0" smtClean="0">
                <a:solidFill>
                  <a:srgbClr val="0432FF"/>
                </a:solidFill>
              </a:rPr>
              <a:t>Beam Diagnostics – monitor and measure beam properties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625" y="348668"/>
            <a:ext cx="1775711" cy="792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1484784"/>
            <a:ext cx="8964488" cy="16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magnets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625" y="348668"/>
            <a:ext cx="1775711" cy="792088"/>
          </a:xfrm>
          <a:prstGeom prst="rect">
            <a:avLst/>
          </a:prstGeom>
        </p:spPr>
      </p:pic>
      <p:pic>
        <p:nvPicPr>
          <p:cNvPr id="6" name="Picture 5" descr="../../../Seafile/MEBT/3.8%20QUAD/01%20MAGNETS/02-PRODUCTION/4-SEGUIMIENTO/20170612%20PDR%20II/Quad_base_modificati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5832" y="1556792"/>
            <a:ext cx="2688336" cy="263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379" y="1484784"/>
            <a:ext cx="3049605" cy="3222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564928"/>
            <a:ext cx="1967573" cy="1192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484" y="1611708"/>
            <a:ext cx="1890384" cy="1145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019" y="4628157"/>
            <a:ext cx="2304256" cy="1728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261" y="4584840"/>
            <a:ext cx="2362011" cy="1771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628157"/>
            <a:ext cx="2304256" cy="17281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4628157"/>
            <a:ext cx="2304256" cy="17281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31640" y="635634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2D dipole fields</a:t>
            </a:r>
            <a:endParaRPr lang="en-US" i="1"/>
          </a:p>
        </p:txBody>
      </p:sp>
      <p:sp>
        <p:nvSpPr>
          <p:cNvPr id="20" name="TextBox 19"/>
          <p:cNvSpPr txBox="1"/>
          <p:nvPr/>
        </p:nvSpPr>
        <p:spPr>
          <a:xfrm>
            <a:off x="5582129" y="6352143"/>
            <a:ext cx="230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2D quadrupole fields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28365" y="4144752"/>
            <a:ext cx="278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Magnet design by </a:t>
            </a:r>
            <a:r>
              <a:rPr lang="en-US" i="1" dirty="0" err="1" smtClean="0"/>
              <a:t>Danfysik</a:t>
            </a:r>
            <a:endParaRPr lang="en-US" i="1" dirty="0"/>
          </a:p>
        </p:txBody>
      </p:sp>
      <p:sp>
        <p:nvSpPr>
          <p:cNvPr id="22" name="Rectangle 21"/>
          <p:cNvSpPr/>
          <p:nvPr/>
        </p:nvSpPr>
        <p:spPr>
          <a:xfrm>
            <a:off x="149118" y="1556792"/>
            <a:ext cx="1997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OFHC hollow copper conductor </a:t>
            </a:r>
            <a:r>
              <a:rPr lang="en-US" sz="1400" dirty="0">
                <a:solidFill>
                  <a:srgbClr val="FFFF00"/>
                </a:solidFill>
              </a:rPr>
              <a:t>for </a:t>
            </a:r>
            <a:r>
              <a:rPr lang="en-US" sz="1400" dirty="0" smtClean="0">
                <a:solidFill>
                  <a:srgbClr val="FFFF00"/>
                </a:solidFill>
              </a:rPr>
              <a:t>quad coils</a:t>
            </a:r>
            <a:endParaRPr lang="en-US" sz="1400" dirty="0">
              <a:solidFill>
                <a:srgbClr val="FFFF00"/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58209" y="1556792"/>
            <a:ext cx="2070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rgbClr val="FFFF00"/>
                </a:solidFill>
              </a:rPr>
              <a:t>OFHC solid </a:t>
            </a:r>
            <a:r>
              <a:rPr lang="en-US" sz="1400" dirty="0" smtClean="0">
                <a:solidFill>
                  <a:srgbClr val="FFFF00"/>
                </a:solidFill>
              </a:rPr>
              <a:t>copper conductor </a:t>
            </a:r>
            <a:r>
              <a:rPr lang="en-US" sz="1400">
                <a:solidFill>
                  <a:srgbClr val="FFFF00"/>
                </a:solidFill>
              </a:rPr>
              <a:t>for </a:t>
            </a:r>
            <a:r>
              <a:rPr lang="en-US" sz="1400" smtClean="0">
                <a:solidFill>
                  <a:srgbClr val="FFFF00"/>
                </a:solidFill>
              </a:rPr>
              <a:t>dipole </a:t>
            </a:r>
            <a:r>
              <a:rPr lang="en-US" sz="1400" dirty="0" smtClean="0">
                <a:solidFill>
                  <a:srgbClr val="FFFF00"/>
                </a:solidFill>
              </a:rPr>
              <a:t>coils</a:t>
            </a:r>
            <a:endParaRPr lang="en-US" sz="1400" dirty="0">
              <a:solidFill>
                <a:srgbClr val="FFFF00"/>
              </a:solidFill>
              <a:effectLst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3896130" y="2533816"/>
            <a:ext cx="579321" cy="61218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3"/>
          <p:cNvCxnSpPr/>
          <p:nvPr/>
        </p:nvCxnSpPr>
        <p:spPr>
          <a:xfrm>
            <a:off x="1972562" y="2276872"/>
            <a:ext cx="519125" cy="214259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136505" y="3821791"/>
            <a:ext cx="1989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432FF"/>
                </a:solidFill>
              </a:rPr>
              <a:t>High </a:t>
            </a:r>
            <a:r>
              <a:rPr lang="en-US" sz="1400" dirty="0">
                <a:solidFill>
                  <a:srgbClr val="0432FF"/>
                </a:solidFill>
              </a:rPr>
              <a:t>purity iron with low carbon </a:t>
            </a:r>
            <a:r>
              <a:rPr lang="en-US" sz="1400" dirty="0" smtClean="0">
                <a:solidFill>
                  <a:srgbClr val="0432FF"/>
                </a:solidFill>
              </a:rPr>
              <a:t>content for yoke</a:t>
            </a:r>
            <a:endParaRPr lang="en-US" sz="1400" dirty="0">
              <a:solidFill>
                <a:srgbClr val="0432FF"/>
              </a:solidFill>
              <a:effectLst/>
            </a:endParaRPr>
          </a:p>
        </p:txBody>
      </p:sp>
      <p:cxnSp>
        <p:nvCxnSpPr>
          <p:cNvPr id="29" name="Connecteur droit avec flèche 23"/>
          <p:cNvCxnSpPr/>
          <p:nvPr/>
        </p:nvCxnSpPr>
        <p:spPr>
          <a:xfrm flipH="1">
            <a:off x="3570744" y="4005064"/>
            <a:ext cx="630740" cy="17960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</a:t>
            </a:r>
            <a:r>
              <a:rPr lang="en-US" dirty="0" err="1" smtClean="0"/>
              <a:t>buncher</a:t>
            </a:r>
            <a:r>
              <a:rPr lang="en-US" dirty="0" smtClean="0"/>
              <a:t> cavities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48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625" y="348668"/>
            <a:ext cx="1775711" cy="792088"/>
          </a:xfrm>
          <a:prstGeom prst="rect">
            <a:avLst/>
          </a:prstGeom>
        </p:spPr>
      </p:pic>
      <p:pic>
        <p:nvPicPr>
          <p:cNvPr id="50" name="Imagen 4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628800"/>
            <a:ext cx="2612390" cy="2518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n 4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5959" y="1628800"/>
            <a:ext cx="1047115" cy="2581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42 Elipse"/>
          <p:cNvSpPr/>
          <p:nvPr/>
        </p:nvSpPr>
        <p:spPr>
          <a:xfrm>
            <a:off x="296099" y="2687980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3" name="43 Elipse"/>
          <p:cNvSpPr/>
          <p:nvPr/>
        </p:nvSpPr>
        <p:spPr>
          <a:xfrm>
            <a:off x="809179" y="2149500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4" name="44 Elipse"/>
          <p:cNvSpPr/>
          <p:nvPr/>
        </p:nvSpPr>
        <p:spPr>
          <a:xfrm>
            <a:off x="1580069" y="1788820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5" name="45 Elipse"/>
          <p:cNvSpPr/>
          <p:nvPr/>
        </p:nvSpPr>
        <p:spPr>
          <a:xfrm>
            <a:off x="2189669" y="2149500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6" name="46 Elipse"/>
          <p:cNvSpPr/>
          <p:nvPr/>
        </p:nvSpPr>
        <p:spPr>
          <a:xfrm>
            <a:off x="1374329" y="3387750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7" name="47 Elipse"/>
          <p:cNvSpPr/>
          <p:nvPr/>
        </p:nvSpPr>
        <p:spPr>
          <a:xfrm>
            <a:off x="2258249" y="2747035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48 Elipse"/>
          <p:cNvSpPr/>
          <p:nvPr/>
        </p:nvSpPr>
        <p:spPr>
          <a:xfrm>
            <a:off x="1374964" y="3829075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G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9" name="49 Elipse"/>
          <p:cNvSpPr/>
          <p:nvPr/>
        </p:nvSpPr>
        <p:spPr>
          <a:xfrm>
            <a:off x="2923729" y="2920390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x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0" name="50 Elipse"/>
          <p:cNvSpPr/>
          <p:nvPr/>
        </p:nvSpPr>
        <p:spPr>
          <a:xfrm>
            <a:off x="3728909" y="2917215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x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1" name="51 Elipse"/>
          <p:cNvSpPr/>
          <p:nvPr/>
        </p:nvSpPr>
        <p:spPr>
          <a:xfrm>
            <a:off x="3728909" y="2425725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z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2" name="52 Elipse"/>
          <p:cNvSpPr/>
          <p:nvPr/>
        </p:nvSpPr>
        <p:spPr>
          <a:xfrm>
            <a:off x="2932619" y="2425725"/>
            <a:ext cx="242570" cy="2298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20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y</a:t>
            </a:r>
            <a:endParaRPr lang="en-US" sz="120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283968" y="1556792"/>
            <a:ext cx="2523383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A</a:t>
            </a:r>
            <a:r>
              <a:rPr lang="fr-FR" sz="16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: Vacuum </a:t>
            </a:r>
            <a:r>
              <a:rPr lang="fr-FR" sz="1600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Port</a:t>
            </a:r>
          </a:p>
          <a:p>
            <a:r>
              <a:rPr lang="fr-FR" sz="1600" dirty="0">
                <a:solidFill>
                  <a:srgbClr val="FF0000"/>
                </a:solidFill>
              </a:rPr>
              <a:t>B</a:t>
            </a:r>
            <a:r>
              <a:rPr lang="fr-FR" sz="1600" dirty="0">
                <a:solidFill>
                  <a:srgbClr val="0432FF"/>
                </a:solidFill>
              </a:rPr>
              <a:t>: Tuner Port</a:t>
            </a:r>
            <a:endParaRPr lang="en-US" sz="1600" dirty="0">
              <a:solidFill>
                <a:srgbClr val="0432FF"/>
              </a:solidFill>
            </a:endParaRPr>
          </a:p>
          <a:p>
            <a:pPr>
              <a:spcAft>
                <a:spcPts val="0"/>
              </a:spcAft>
            </a:pPr>
            <a:r>
              <a:rPr lang="fr-FR" sz="1600" dirty="0">
                <a:solidFill>
                  <a:srgbClr val="FF0000"/>
                </a:solidFill>
              </a:rPr>
              <a:t>C</a:t>
            </a:r>
            <a:r>
              <a:rPr lang="fr-FR" sz="1600" dirty="0">
                <a:solidFill>
                  <a:srgbClr val="0432FF"/>
                </a:solidFill>
              </a:rPr>
              <a:t>: RF power Port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endParaRPr lang="en-US" sz="1600" dirty="0" smtClean="0">
              <a:solidFill>
                <a:srgbClr val="0432FF"/>
              </a:solidFill>
            </a:endParaRPr>
          </a:p>
          <a:p>
            <a:pPr>
              <a:spcAft>
                <a:spcPts val="0"/>
              </a:spcAft>
            </a:pPr>
            <a:r>
              <a:rPr lang="fr-FR" sz="1600" dirty="0">
                <a:solidFill>
                  <a:srgbClr val="FF0000"/>
                </a:solidFill>
              </a:rPr>
              <a:t>D</a:t>
            </a:r>
            <a:r>
              <a:rPr lang="fr-FR" sz="1600" dirty="0">
                <a:solidFill>
                  <a:srgbClr val="0432FF"/>
                </a:solidFill>
              </a:rPr>
              <a:t>: Tuner Port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endParaRPr lang="en-US" sz="1600" dirty="0" smtClean="0">
              <a:solidFill>
                <a:srgbClr val="0432FF"/>
              </a:solidFill>
            </a:endParaRPr>
          </a:p>
          <a:p>
            <a:pPr>
              <a:spcAft>
                <a:spcPts val="0"/>
              </a:spcAft>
            </a:pPr>
            <a:r>
              <a:rPr lang="fr-FR" sz="1600" dirty="0">
                <a:solidFill>
                  <a:srgbClr val="FF0000"/>
                </a:solidFill>
              </a:rPr>
              <a:t>E</a:t>
            </a:r>
            <a:r>
              <a:rPr lang="fr-FR" sz="1600" dirty="0">
                <a:solidFill>
                  <a:srgbClr val="0432FF"/>
                </a:solidFill>
              </a:rPr>
              <a:t>: Pick-Up Port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endParaRPr lang="en-US" sz="1600" dirty="0" smtClean="0">
              <a:solidFill>
                <a:srgbClr val="0432FF"/>
              </a:solidFill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</a:rPr>
              <a:t>F</a:t>
            </a:r>
            <a:r>
              <a:rPr lang="en-US" sz="1600" dirty="0">
                <a:solidFill>
                  <a:srgbClr val="0432FF"/>
                </a:solidFill>
              </a:rPr>
              <a:t>: </a:t>
            </a:r>
            <a:r>
              <a:rPr lang="fr-FR" sz="1600" dirty="0">
                <a:solidFill>
                  <a:srgbClr val="0432FF"/>
                </a:solidFill>
              </a:rPr>
              <a:t>Gauge </a:t>
            </a:r>
            <a:r>
              <a:rPr lang="en-US" sz="1600" dirty="0">
                <a:solidFill>
                  <a:srgbClr val="0432FF"/>
                </a:solidFill>
              </a:rPr>
              <a:t>Port </a:t>
            </a:r>
            <a:endParaRPr lang="en-US" sz="1600" dirty="0" smtClean="0">
              <a:solidFill>
                <a:srgbClr val="0432FF"/>
              </a:solidFill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</a:rPr>
              <a:t>G</a:t>
            </a:r>
            <a:r>
              <a:rPr lang="en-US" sz="1600" dirty="0">
                <a:solidFill>
                  <a:srgbClr val="0432FF"/>
                </a:solidFill>
              </a:rPr>
              <a:t>: Support </a:t>
            </a:r>
            <a:endParaRPr lang="en-US" sz="1600" dirty="0" smtClean="0">
              <a:solidFill>
                <a:srgbClr val="0432FF"/>
              </a:solidFill>
            </a:endParaRPr>
          </a:p>
          <a:p>
            <a:pPr>
              <a:spcAft>
                <a:spcPts val="0"/>
              </a:spcAft>
            </a:pPr>
            <a:endParaRPr lang="en-US" sz="1600" dirty="0">
              <a:solidFill>
                <a:srgbClr val="0432FF"/>
              </a:solidFill>
              <a:effectLst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n-US" sz="1600" dirty="0">
                <a:solidFill>
                  <a:srgbClr val="0432FF"/>
                </a:solidFill>
              </a:rPr>
              <a:t>: Blank Flange (Beam Pipe) </a:t>
            </a:r>
            <a:endParaRPr lang="en-US" sz="1600" dirty="0" smtClean="0">
              <a:solidFill>
                <a:srgbClr val="0432FF"/>
              </a:solidFill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n-US" sz="1600" dirty="0">
                <a:solidFill>
                  <a:srgbClr val="0432FF"/>
                </a:solidFill>
              </a:rPr>
              <a:t>: Body </a:t>
            </a:r>
            <a:endParaRPr lang="en-US" sz="1600" dirty="0" smtClean="0">
              <a:solidFill>
                <a:srgbClr val="0432FF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z</a:t>
            </a:r>
            <a:r>
              <a:rPr lang="en-US" sz="1600" dirty="0">
                <a:solidFill>
                  <a:srgbClr val="0432FF"/>
                </a:solidFill>
              </a:rPr>
              <a:t>: </a:t>
            </a:r>
            <a:r>
              <a:rPr lang="en-US" sz="1600" dirty="0" smtClean="0">
                <a:solidFill>
                  <a:srgbClr val="0432FF"/>
                </a:solidFill>
              </a:rPr>
              <a:t>Cover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35618" y="4509120"/>
            <a:ext cx="496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Cavity machined out of AISI 304L stainless steel, inner surface copper-plated (</a:t>
            </a:r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30µm)</a:t>
            </a:r>
          </a:p>
          <a:p>
            <a:endParaRPr lang="en-US" dirty="0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Diameter: 530 mm</a:t>
            </a:r>
          </a:p>
          <a:p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Frequency: 352.2 MHz</a:t>
            </a:r>
          </a:p>
          <a:p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Peak power: 20 kW</a:t>
            </a:r>
          </a:p>
          <a:p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Effective voltage (E0TL): 150 kV</a:t>
            </a: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91" name="Imagen 53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6101" y="1497224"/>
            <a:ext cx="1890395" cy="2021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" name="Imagen 54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6102" y="3796184"/>
            <a:ext cx="1893704" cy="1721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3" name="Imagen 56" descr="C:\Users\Zugazaga\AppData\Local\Microsoft\Windows\Temporary Internet Files\Content.Outlook\G7168J6V\MEBT-RC-0000-ESS.02-PCK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0556" y="4509120"/>
            <a:ext cx="2455545" cy="1990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7740352" y="34290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Cover</a:t>
            </a:r>
            <a:endParaRPr lang="en-US" i="1"/>
          </a:p>
        </p:txBody>
      </p:sp>
      <p:sp>
        <p:nvSpPr>
          <p:cNvPr id="96" name="TextBox 95"/>
          <p:cNvSpPr txBox="1"/>
          <p:nvPr/>
        </p:nvSpPr>
        <p:spPr>
          <a:xfrm>
            <a:off x="7740352" y="545020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Body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5076056" y="645459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Cooling channels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904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– assembly &amp;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625" y="348668"/>
            <a:ext cx="1775711" cy="792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96" y="1484784"/>
            <a:ext cx="8542784" cy="4981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339" y="1493801"/>
            <a:ext cx="4614909" cy="51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 smtClean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r>
              <a:rPr lang="en-US" sz="4800" b="1" dirty="0" smtClean="0"/>
              <a:t>- BASICS OF RF LINACS -</a:t>
            </a:r>
            <a:endParaRPr lang="en-US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24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Tube </a:t>
            </a:r>
            <a:r>
              <a:rPr lang="en-US" dirty="0" err="1" smtClean="0"/>
              <a:t>Linac</a:t>
            </a:r>
            <a:r>
              <a:rPr lang="en-US" dirty="0" smtClean="0"/>
              <a:t> (DTL)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50</a:t>
            </a:fld>
            <a:endParaRPr lang="en-GB" noProof="0"/>
          </a:p>
        </p:txBody>
      </p:sp>
      <p:pic>
        <p:nvPicPr>
          <p:cNvPr id="7" name="Picture 26" descr="CavityAssembl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2" y="2060848"/>
            <a:ext cx="2438028" cy="325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56" y="2060848"/>
            <a:ext cx="4887327" cy="32616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7908" y="536392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CERN Linac4 DTL in the tunnel </a:t>
            </a:r>
            <a:endParaRPr lang="en-US" i="1"/>
          </a:p>
        </p:txBody>
      </p:sp>
      <p:sp>
        <p:nvSpPr>
          <p:cNvPr id="11" name="TextBox 10"/>
          <p:cNvSpPr txBox="1"/>
          <p:nvPr/>
        </p:nvSpPr>
        <p:spPr>
          <a:xfrm>
            <a:off x="6089290" y="5374957"/>
            <a:ext cx="24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CERN Linac4 </a:t>
            </a:r>
            <a:r>
              <a:rPr lang="en-US" i="1" smtClean="0"/>
              <a:t>DTL during the assembly 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738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452" y="4653136"/>
            <a:ext cx="3331096" cy="18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454" y="2853661"/>
            <a:ext cx="3977041" cy="1583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DTL essential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51</a:t>
            </a:fld>
            <a:endParaRPr lang="en-GB" noProof="0"/>
          </a:p>
        </p:txBody>
      </p:sp>
      <p:sp>
        <p:nvSpPr>
          <p:cNvPr id="7" name="Rectangle 6"/>
          <p:cNvSpPr/>
          <p:nvPr/>
        </p:nvSpPr>
        <p:spPr>
          <a:xfrm>
            <a:off x="179512" y="1556792"/>
            <a:ext cx="51576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Frequency range : 100 </a:t>
            </a:r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  <a:sym typeface="Symbol" charset="2"/>
              </a:rPr>
              <a:t></a:t>
            </a:r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400 MHz</a:t>
            </a:r>
            <a:endParaRPr lang="en-US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(quadrupoles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 few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cm in the drift tube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  <a:sym typeface="Symbol" charset="2"/>
              </a:rPr>
              <a:t>at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bl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minimum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endParaRPr lang="en-US" b="1" dirty="0" smtClean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b="1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Diameter</a:t>
            </a:r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: 40 </a:t>
            </a:r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  <a:sym typeface="Symbol" charset="2"/>
              </a:rPr>
              <a:t></a:t>
            </a:r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150 cm</a:t>
            </a:r>
            <a:endParaRPr lang="en-US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 </a:t>
            </a:r>
            <a:endParaRPr lang="en-US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Tank length: 2 </a:t>
            </a:r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  <a:sym typeface="Symbol" charset="2"/>
              </a:rPr>
              <a:t></a:t>
            </a:r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20 </a:t>
            </a:r>
            <a:r>
              <a:rPr lang="en-US" b="1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m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(maximum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length allowed by the available RF source (MW’s))</a:t>
            </a:r>
          </a:p>
          <a:p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There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is space to insert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quadrupoles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in the drift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tubes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to provide the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strong transverse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focusing needed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at low energy</a:t>
            </a:r>
          </a:p>
          <a:p>
            <a:pPr marL="285750" indent="-285750">
              <a:spcAft>
                <a:spcPts val="0"/>
              </a:spcAft>
              <a:buFont typeface="Arial" charset="0"/>
              <a:buChar char="•"/>
            </a:pPr>
            <a:endParaRPr lang="en-US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cell length 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bl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) can increase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account for the increase in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particle energy</a:t>
            </a:r>
          </a:p>
          <a:p>
            <a:endParaRPr lang="en-US" dirty="0" smtClean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DTL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becomes less efficient (shunt impedance </a:t>
            </a:r>
            <a:r>
              <a:rPr lang="en-US" dirty="0">
                <a:latin typeface="Tahoma" charset="0"/>
                <a:ea typeface="Tahoma" charset="0"/>
                <a:cs typeface="Tahoma" charset="0"/>
                <a:sym typeface="Symbol" charset="2"/>
              </a:rPr>
              <a:t>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at high energies (~50 - 100 MeV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200" y="1648693"/>
            <a:ext cx="3699294" cy="5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DTL operation principle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52</a:t>
            </a:fld>
            <a:endParaRPr lang="en-GB" noProof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CEFECA3-9F12-2E45-BD23-CB5DDF0060B1}" type="slidenum">
              <a:rPr lang="en-US" altLang="en-US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US" altLang="en-US" sz="14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657600" y="1930400"/>
            <a:ext cx="502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The DTL operates in </a:t>
            </a:r>
            <a:r>
              <a:rPr lang="en-US" altLang="en-US" sz="18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0 </a:t>
            </a:r>
            <a:r>
              <a:rPr lang="en-US" altLang="en-US" sz="18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mode</a:t>
            </a:r>
            <a:r>
              <a:rPr lang="en-US" altLang="en-US" sz="18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en-US" sz="18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protons and heavy ions in the </a:t>
            </a:r>
            <a:r>
              <a:rPr lang="en-US" altLang="en-US" sz="18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range of </a:t>
            </a:r>
            <a:r>
              <a:rPr lang="en-US" altLang="en-US" sz="18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altLang="en-US" sz="18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=0.04-0.5 </a:t>
            </a: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(750 </a:t>
            </a:r>
            <a:r>
              <a:rPr lang="en-US" altLang="en-US" sz="1800" dirty="0" err="1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keV</a:t>
            </a: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 - 150 MeV)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037305"/>
              </p:ext>
            </p:extLst>
          </p:nvPr>
        </p:nvGraphicFramePr>
        <p:xfrm>
          <a:off x="838200" y="1676400"/>
          <a:ext cx="2362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4" name="Bitmap Image" r:id="rId3" imgW="6038523" imgH="3219670" progId="Paint.Picture">
                  <p:embed/>
                </p:oleObj>
              </mc:Choice>
              <mc:Fallback>
                <p:oleObj name="Bitmap Image" r:id="rId3" imgW="6038523" imgH="321967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76400"/>
                        <a:ext cx="23622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572000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62400" y="3073400"/>
            <a:ext cx="3566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Synchronism condition</a:t>
            </a:r>
            <a:r>
              <a:rPr lang="en-US" altLang="en-US" sz="18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(0 mode):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2057400" y="3657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25146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2057400" y="3810000"/>
            <a:ext cx="457200" cy="76200"/>
          </a:xfrm>
          <a:prstGeom prst="leftRightArrow">
            <a:avLst>
              <a:gd name="adj1" fmla="val 50000"/>
              <a:gd name="adj2" fmla="val 12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81200" y="4038600"/>
            <a:ext cx="70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latin typeface="Times New Roman" charset="0"/>
              </a:rPr>
              <a:t>l=</a:t>
            </a:r>
            <a:r>
              <a:rPr lang="en-US" altLang="en-US" sz="2000" i="1">
                <a:latin typeface="Symbol" charset="2"/>
              </a:rPr>
              <a:t>bl</a:t>
            </a:r>
            <a:endParaRPr lang="en-US" altLang="en-US" sz="2000" i="1">
              <a:latin typeface="Times New Roman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971800" y="3276600"/>
            <a:ext cx="296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charset="0"/>
              </a:rPr>
              <a:t>z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443488"/>
              </p:ext>
            </p:extLst>
          </p:nvPr>
        </p:nvGraphicFramePr>
        <p:xfrm>
          <a:off x="5181600" y="3429000"/>
          <a:ext cx="1406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5" name="Equation" r:id="rId6" imgW="761669" imgH="418918" progId="Equation.3">
                  <p:embed/>
                </p:oleObj>
              </mc:Choice>
              <mc:Fallback>
                <p:oleObj name="Equation" r:id="rId6" imgW="761669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429000"/>
                        <a:ext cx="1406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33" r="8000" b="46666"/>
          <a:stretch>
            <a:fillRect/>
          </a:stretch>
        </p:blipFill>
        <p:spPr bwMode="auto">
          <a:xfrm>
            <a:off x="1219200" y="3124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51" t="13333" r="19501" b="46666"/>
          <a:stretch>
            <a:fillRect/>
          </a:stretch>
        </p:blipFill>
        <p:spPr bwMode="auto">
          <a:xfrm>
            <a:off x="2209800" y="3124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838200" y="312420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charset="0"/>
              </a:rPr>
              <a:t>E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657600" y="4138613"/>
            <a:ext cx="4817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The beam is inside the “drift tubes” when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electric field is decelerating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657600" y="5053013"/>
            <a:ext cx="49325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The fields of the 0-mode are such that if we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eliminate the walls between cells </a:t>
            </a:r>
            <a:r>
              <a:rPr lang="en-US" altLang="en-US" sz="1800" u="sng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the fields are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u="sng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not affected</a:t>
            </a: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, but we have less RF currents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and higher shunt impedance</a:t>
            </a:r>
          </a:p>
        </p:txBody>
      </p:sp>
    </p:spTree>
    <p:extLst>
      <p:ext uri="{BB962C8B-B14F-4D97-AF65-F5344CB8AC3E}">
        <p14:creationId xmlns:p14="http://schemas.microsoft.com/office/powerpoint/2010/main" val="9972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DTL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53</a:t>
            </a:fld>
            <a:endParaRPr lang="en-GB" noProof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260053" y="1557362"/>
            <a:ext cx="6264275" cy="4679950"/>
            <a:chOff x="618" y="632"/>
            <a:chExt cx="4534" cy="3216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618" y="1008"/>
              <a:ext cx="4534" cy="2390"/>
              <a:chOff x="549" y="858"/>
              <a:chExt cx="4534" cy="2390"/>
            </a:xfrm>
          </p:grpSpPr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" y="858"/>
                <a:ext cx="4534" cy="2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" name="Group 7"/>
              <p:cNvGrpSpPr>
                <a:grpSpLocks/>
              </p:cNvGrpSpPr>
              <p:nvPr/>
            </p:nvGrpSpPr>
            <p:grpSpPr bwMode="auto">
              <a:xfrm>
                <a:off x="1470" y="2064"/>
                <a:ext cx="267" cy="159"/>
                <a:chOff x="1470" y="2064"/>
                <a:chExt cx="267" cy="159"/>
              </a:xfrm>
            </p:grpSpPr>
            <p:sp>
              <p:nvSpPr>
                <p:cNvPr id="26" name="Freeform 8"/>
                <p:cNvSpPr>
                  <a:spLocks/>
                </p:cNvSpPr>
                <p:nvPr/>
              </p:nvSpPr>
              <p:spPr bwMode="auto">
                <a:xfrm>
                  <a:off x="1470" y="2064"/>
                  <a:ext cx="267" cy="159"/>
                </a:xfrm>
                <a:custGeom>
                  <a:avLst/>
                  <a:gdLst>
                    <a:gd name="T0" fmla="*/ 0 w 267"/>
                    <a:gd name="T1" fmla="*/ 21 h 159"/>
                    <a:gd name="T2" fmla="*/ 267 w 267"/>
                    <a:gd name="T3" fmla="*/ 0 h 159"/>
                    <a:gd name="T4" fmla="*/ 267 w 267"/>
                    <a:gd name="T5" fmla="*/ 138 h 159"/>
                    <a:gd name="T6" fmla="*/ 0 w 267"/>
                    <a:gd name="T7" fmla="*/ 159 h 159"/>
                    <a:gd name="T8" fmla="*/ 0 w 267"/>
                    <a:gd name="T9" fmla="*/ 21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7"/>
                    <a:gd name="T16" fmla="*/ 0 h 159"/>
                    <a:gd name="T17" fmla="*/ 267 w 267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7" h="159">
                      <a:moveTo>
                        <a:pt x="0" y="21"/>
                      </a:moveTo>
                      <a:lnTo>
                        <a:pt x="267" y="0"/>
                      </a:lnTo>
                      <a:lnTo>
                        <a:pt x="267" y="138"/>
                      </a:lnTo>
                      <a:lnTo>
                        <a:pt x="0" y="159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CC66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9"/>
                <p:cNvSpPr>
                  <a:spLocks noChangeShapeType="1"/>
                </p:cNvSpPr>
                <p:nvPr/>
              </p:nvSpPr>
              <p:spPr bwMode="auto">
                <a:xfrm>
                  <a:off x="1470" y="2085"/>
                  <a:ext cx="267" cy="1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470" y="2064"/>
                  <a:ext cx="267" cy="1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1"/>
              <p:cNvGrpSpPr>
                <a:grpSpLocks/>
              </p:cNvGrpSpPr>
              <p:nvPr/>
            </p:nvGrpSpPr>
            <p:grpSpPr bwMode="auto">
              <a:xfrm>
                <a:off x="1471" y="2287"/>
                <a:ext cx="267" cy="159"/>
                <a:chOff x="1470" y="2064"/>
                <a:chExt cx="267" cy="159"/>
              </a:xfrm>
            </p:grpSpPr>
            <p:sp>
              <p:nvSpPr>
                <p:cNvPr id="23" name="Freeform 12"/>
                <p:cNvSpPr>
                  <a:spLocks/>
                </p:cNvSpPr>
                <p:nvPr/>
              </p:nvSpPr>
              <p:spPr bwMode="auto">
                <a:xfrm>
                  <a:off x="1470" y="2064"/>
                  <a:ext cx="267" cy="159"/>
                </a:xfrm>
                <a:custGeom>
                  <a:avLst/>
                  <a:gdLst>
                    <a:gd name="T0" fmla="*/ 0 w 267"/>
                    <a:gd name="T1" fmla="*/ 21 h 159"/>
                    <a:gd name="T2" fmla="*/ 267 w 267"/>
                    <a:gd name="T3" fmla="*/ 0 h 159"/>
                    <a:gd name="T4" fmla="*/ 267 w 267"/>
                    <a:gd name="T5" fmla="*/ 138 h 159"/>
                    <a:gd name="T6" fmla="*/ 0 w 267"/>
                    <a:gd name="T7" fmla="*/ 159 h 159"/>
                    <a:gd name="T8" fmla="*/ 0 w 267"/>
                    <a:gd name="T9" fmla="*/ 21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7"/>
                    <a:gd name="T16" fmla="*/ 0 h 159"/>
                    <a:gd name="T17" fmla="*/ 267 w 267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7" h="159">
                      <a:moveTo>
                        <a:pt x="0" y="21"/>
                      </a:moveTo>
                      <a:lnTo>
                        <a:pt x="267" y="0"/>
                      </a:lnTo>
                      <a:lnTo>
                        <a:pt x="267" y="138"/>
                      </a:lnTo>
                      <a:lnTo>
                        <a:pt x="0" y="159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CC66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13"/>
                <p:cNvSpPr>
                  <a:spLocks noChangeShapeType="1"/>
                </p:cNvSpPr>
                <p:nvPr/>
              </p:nvSpPr>
              <p:spPr bwMode="auto">
                <a:xfrm>
                  <a:off x="1470" y="2085"/>
                  <a:ext cx="267" cy="1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470" y="2064"/>
                  <a:ext cx="267" cy="15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1077" y="2102"/>
                <a:ext cx="195" cy="153"/>
                <a:chOff x="1077" y="2102"/>
                <a:chExt cx="195" cy="153"/>
              </a:xfrm>
            </p:grpSpPr>
            <p:sp>
              <p:nvSpPr>
                <p:cNvPr id="20" name="Freeform 19"/>
                <p:cNvSpPr>
                  <a:spLocks/>
                </p:cNvSpPr>
                <p:nvPr/>
              </p:nvSpPr>
              <p:spPr bwMode="auto">
                <a:xfrm>
                  <a:off x="1077" y="2102"/>
                  <a:ext cx="195" cy="153"/>
                </a:xfrm>
                <a:custGeom>
                  <a:avLst/>
                  <a:gdLst>
                    <a:gd name="T0" fmla="*/ 0 w 195"/>
                    <a:gd name="T1" fmla="*/ 15 h 153"/>
                    <a:gd name="T2" fmla="*/ 195 w 195"/>
                    <a:gd name="T3" fmla="*/ 0 h 153"/>
                    <a:gd name="T4" fmla="*/ 195 w 195"/>
                    <a:gd name="T5" fmla="*/ 138 h 153"/>
                    <a:gd name="T6" fmla="*/ 0 w 195"/>
                    <a:gd name="T7" fmla="*/ 153 h 153"/>
                    <a:gd name="T8" fmla="*/ 0 w 195"/>
                    <a:gd name="T9" fmla="*/ 15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5"/>
                    <a:gd name="T16" fmla="*/ 0 h 153"/>
                    <a:gd name="T17" fmla="*/ 195 w 195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5" h="153">
                      <a:moveTo>
                        <a:pt x="0" y="15"/>
                      </a:moveTo>
                      <a:lnTo>
                        <a:pt x="195" y="0"/>
                      </a:lnTo>
                      <a:lnTo>
                        <a:pt x="195" y="138"/>
                      </a:lnTo>
                      <a:lnTo>
                        <a:pt x="0" y="15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CC66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17"/>
                <p:cNvSpPr>
                  <a:spLocks noChangeShapeType="1"/>
                </p:cNvSpPr>
                <p:nvPr/>
              </p:nvSpPr>
              <p:spPr bwMode="auto">
                <a:xfrm>
                  <a:off x="1079" y="2117"/>
                  <a:ext cx="193" cy="12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079" y="2102"/>
                  <a:ext cx="193" cy="1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19"/>
              <p:cNvGrpSpPr>
                <a:grpSpLocks/>
              </p:cNvGrpSpPr>
              <p:nvPr/>
            </p:nvGrpSpPr>
            <p:grpSpPr bwMode="auto">
              <a:xfrm>
                <a:off x="1077" y="2325"/>
                <a:ext cx="195" cy="153"/>
                <a:chOff x="1077" y="2102"/>
                <a:chExt cx="195" cy="153"/>
              </a:xfrm>
            </p:grpSpPr>
            <p:sp>
              <p:nvSpPr>
                <p:cNvPr id="17" name="Freeform 20"/>
                <p:cNvSpPr>
                  <a:spLocks/>
                </p:cNvSpPr>
                <p:nvPr/>
              </p:nvSpPr>
              <p:spPr bwMode="auto">
                <a:xfrm>
                  <a:off x="1077" y="2102"/>
                  <a:ext cx="195" cy="153"/>
                </a:xfrm>
                <a:custGeom>
                  <a:avLst/>
                  <a:gdLst>
                    <a:gd name="T0" fmla="*/ 0 w 195"/>
                    <a:gd name="T1" fmla="*/ 15 h 153"/>
                    <a:gd name="T2" fmla="*/ 195 w 195"/>
                    <a:gd name="T3" fmla="*/ 0 h 153"/>
                    <a:gd name="T4" fmla="*/ 195 w 195"/>
                    <a:gd name="T5" fmla="*/ 138 h 153"/>
                    <a:gd name="T6" fmla="*/ 0 w 195"/>
                    <a:gd name="T7" fmla="*/ 153 h 153"/>
                    <a:gd name="T8" fmla="*/ 0 w 195"/>
                    <a:gd name="T9" fmla="*/ 15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5"/>
                    <a:gd name="T16" fmla="*/ 0 h 153"/>
                    <a:gd name="T17" fmla="*/ 195 w 195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5" h="153">
                      <a:moveTo>
                        <a:pt x="0" y="15"/>
                      </a:moveTo>
                      <a:lnTo>
                        <a:pt x="195" y="0"/>
                      </a:lnTo>
                      <a:lnTo>
                        <a:pt x="195" y="138"/>
                      </a:lnTo>
                      <a:lnTo>
                        <a:pt x="0" y="15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CC66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1"/>
                <p:cNvSpPr>
                  <a:spLocks noChangeShapeType="1"/>
                </p:cNvSpPr>
                <p:nvPr/>
              </p:nvSpPr>
              <p:spPr bwMode="auto">
                <a:xfrm>
                  <a:off x="1079" y="2117"/>
                  <a:ext cx="193" cy="12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079" y="2102"/>
                  <a:ext cx="193" cy="1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AutoShape 23"/>
            <p:cNvSpPr>
              <a:spLocks/>
            </p:cNvSpPr>
            <p:nvPr/>
          </p:nvSpPr>
          <p:spPr bwMode="auto">
            <a:xfrm>
              <a:off x="4330" y="632"/>
              <a:ext cx="752" cy="439"/>
            </a:xfrm>
            <a:prstGeom prst="callout2">
              <a:avLst>
                <a:gd name="adj1" fmla="val 16403"/>
                <a:gd name="adj2" fmla="val -6384"/>
                <a:gd name="adj3" fmla="val 16403"/>
                <a:gd name="adj4" fmla="val -44949"/>
                <a:gd name="adj5" fmla="val 290431"/>
                <a:gd name="adj6" fmla="val -74468"/>
              </a:avLst>
            </a:prstGeom>
            <a:solidFill>
              <a:srgbClr val="FFFFCC"/>
            </a:solidFill>
            <a:ln w="19050">
              <a:solidFill>
                <a:schemeClr val="accent2"/>
              </a:solidFill>
              <a:miter lim="800000"/>
              <a:headEnd/>
              <a:tailEnd type="oval" w="sm" len="sm"/>
            </a:ln>
          </p:spPr>
          <p:txBody>
            <a:bodyPr lIns="18000" tIns="18000" rIns="18000" bIns="18000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i="1">
                  <a:solidFill>
                    <a:srgbClr val="000099"/>
                  </a:solidFill>
                  <a:latin typeface="Times New Roman" charset="0"/>
                </a:rPr>
                <a:t>Tuning plunger</a:t>
              </a:r>
            </a:p>
          </p:txBody>
        </p:sp>
        <p:sp>
          <p:nvSpPr>
            <p:cNvPr id="8" name="AutoShape 24"/>
            <p:cNvSpPr>
              <a:spLocks/>
            </p:cNvSpPr>
            <p:nvPr/>
          </p:nvSpPr>
          <p:spPr bwMode="auto">
            <a:xfrm>
              <a:off x="1690" y="785"/>
              <a:ext cx="999" cy="448"/>
            </a:xfrm>
            <a:prstGeom prst="callout2">
              <a:avLst>
                <a:gd name="adj1" fmla="val 17227"/>
                <a:gd name="adj2" fmla="val -5542"/>
                <a:gd name="adj3" fmla="val 17227"/>
                <a:gd name="adj4" fmla="val -32449"/>
                <a:gd name="adj5" fmla="val 350389"/>
                <a:gd name="adj6" fmla="val -48213"/>
              </a:avLst>
            </a:prstGeom>
            <a:solidFill>
              <a:srgbClr val="FFFFCC"/>
            </a:solidFill>
            <a:ln w="19050">
              <a:solidFill>
                <a:schemeClr val="accent2"/>
              </a:solidFill>
              <a:miter lim="800000"/>
              <a:headEnd/>
              <a:tailEnd type="oval" w="sm" len="sm"/>
            </a:ln>
          </p:spPr>
          <p:txBody>
            <a:bodyPr lIns="18000" tIns="18000" rIns="18000" bIns="1800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i="1">
                  <a:solidFill>
                    <a:srgbClr val="000099"/>
                  </a:solidFill>
                  <a:latin typeface="Times New Roman" charset="0"/>
                </a:rPr>
                <a:t>Quadrupole lens</a:t>
              </a:r>
            </a:p>
          </p:txBody>
        </p:sp>
        <p:sp>
          <p:nvSpPr>
            <p:cNvPr id="9" name="AutoShape 25"/>
            <p:cNvSpPr>
              <a:spLocks/>
            </p:cNvSpPr>
            <p:nvPr/>
          </p:nvSpPr>
          <p:spPr bwMode="auto">
            <a:xfrm>
              <a:off x="3161" y="701"/>
              <a:ext cx="392" cy="407"/>
            </a:xfrm>
            <a:prstGeom prst="callout2">
              <a:avLst>
                <a:gd name="adj1" fmla="val 17227"/>
                <a:gd name="adj2" fmla="val -12245"/>
                <a:gd name="adj3" fmla="val 17227"/>
                <a:gd name="adj4" fmla="val -74491"/>
                <a:gd name="adj5" fmla="val 355741"/>
                <a:gd name="adj6" fmla="val -122194"/>
              </a:avLst>
            </a:prstGeom>
            <a:solidFill>
              <a:srgbClr val="FFFFCC"/>
            </a:solidFill>
            <a:ln w="19050">
              <a:solidFill>
                <a:schemeClr val="accent2"/>
              </a:solidFill>
              <a:miter lim="800000"/>
              <a:headEnd/>
              <a:tailEnd type="oval" w="sm" len="sm"/>
            </a:ln>
          </p:spPr>
          <p:txBody>
            <a:bodyPr lIns="18000" tIns="18000" rIns="18000" bIns="1800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i="1">
                  <a:solidFill>
                    <a:srgbClr val="000099"/>
                  </a:solidFill>
                  <a:latin typeface="Times New Roman" charset="0"/>
                </a:rPr>
                <a:t>Drift tube </a:t>
              </a:r>
            </a:p>
          </p:txBody>
        </p:sp>
        <p:sp>
          <p:nvSpPr>
            <p:cNvPr id="10" name="AutoShape 26"/>
            <p:cNvSpPr>
              <a:spLocks/>
            </p:cNvSpPr>
            <p:nvPr/>
          </p:nvSpPr>
          <p:spPr bwMode="auto">
            <a:xfrm>
              <a:off x="795" y="3628"/>
              <a:ext cx="824" cy="220"/>
            </a:xfrm>
            <a:prstGeom prst="callout2">
              <a:avLst>
                <a:gd name="adj1" fmla="val 31856"/>
                <a:gd name="adj2" fmla="val 105824"/>
                <a:gd name="adj3" fmla="val 31856"/>
                <a:gd name="adj4" fmla="val 140171"/>
                <a:gd name="adj5" fmla="val -166370"/>
                <a:gd name="adj6" fmla="val 191139"/>
              </a:avLst>
            </a:prstGeom>
            <a:solidFill>
              <a:srgbClr val="FFFFCC"/>
            </a:solidFill>
            <a:ln w="19050">
              <a:solidFill>
                <a:schemeClr val="accent2"/>
              </a:solidFill>
              <a:miter lim="800000"/>
              <a:headEnd/>
              <a:tailEnd type="oval" w="sm" len="sm"/>
            </a:ln>
          </p:spPr>
          <p:txBody>
            <a:bodyPr lIns="18000" tIns="18000" rIns="18000" bIns="1800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i="1">
                  <a:solidFill>
                    <a:srgbClr val="000099"/>
                  </a:solidFill>
                  <a:latin typeface="Times New Roman" charset="0"/>
                </a:rPr>
                <a:t>Cavity shell</a:t>
              </a:r>
            </a:p>
          </p:txBody>
        </p:sp>
        <p:sp>
          <p:nvSpPr>
            <p:cNvPr id="11" name="AutoShape 27"/>
            <p:cNvSpPr>
              <a:spLocks/>
            </p:cNvSpPr>
            <p:nvPr/>
          </p:nvSpPr>
          <p:spPr bwMode="auto">
            <a:xfrm>
              <a:off x="2689" y="3448"/>
              <a:ext cx="895" cy="220"/>
            </a:xfrm>
            <a:prstGeom prst="callout2">
              <a:avLst>
                <a:gd name="adj1" fmla="val 31856"/>
                <a:gd name="adj2" fmla="val 105361"/>
                <a:gd name="adj3" fmla="val 31856"/>
                <a:gd name="adj4" fmla="val 121005"/>
                <a:gd name="adj5" fmla="val -210620"/>
                <a:gd name="adj6" fmla="val 142458"/>
              </a:avLst>
            </a:prstGeom>
            <a:solidFill>
              <a:srgbClr val="FFFFCC"/>
            </a:solidFill>
            <a:ln w="19050">
              <a:solidFill>
                <a:schemeClr val="accent2"/>
              </a:solidFill>
              <a:miter lim="800000"/>
              <a:headEnd type="none" w="lg" len="lg"/>
              <a:tailEnd type="oval" w="sm" len="sm"/>
            </a:ln>
          </p:spPr>
          <p:txBody>
            <a:bodyPr lIns="18000" tIns="18000" rIns="18000" bIns="1800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i="1">
                  <a:solidFill>
                    <a:srgbClr val="000099"/>
                  </a:solidFill>
                  <a:latin typeface="Times New Roman" charset="0"/>
                </a:rPr>
                <a:t>Post coupler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1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513484"/>
            <a:ext cx="7056784" cy="35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Drift Tube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717032"/>
            <a:ext cx="6552728" cy="3004442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0432FF"/>
                </a:solidFill>
              </a:rPr>
              <a:t>DTL </a:t>
            </a:r>
            <a:r>
              <a:rPr lang="en-US" sz="1600" dirty="0">
                <a:solidFill>
                  <a:srgbClr val="0432FF"/>
                </a:solidFill>
              </a:rPr>
              <a:t>total length is ~</a:t>
            </a:r>
            <a:r>
              <a:rPr lang="en-US" sz="1600" dirty="0" smtClean="0">
                <a:solidFill>
                  <a:srgbClr val="0432FF"/>
                </a:solidFill>
              </a:rPr>
              <a:t>39 </a:t>
            </a:r>
            <a:r>
              <a:rPr lang="en-US" sz="1600" dirty="0">
                <a:solidFill>
                  <a:srgbClr val="0432FF"/>
                </a:solidFill>
              </a:rPr>
              <a:t>m;</a:t>
            </a:r>
          </a:p>
          <a:p>
            <a:r>
              <a:rPr lang="en-US" sz="1600" dirty="0" smtClean="0">
                <a:solidFill>
                  <a:srgbClr val="0432FF"/>
                </a:solidFill>
              </a:rPr>
              <a:t>5 </a:t>
            </a:r>
            <a:r>
              <a:rPr lang="en-US" sz="1600" dirty="0">
                <a:solidFill>
                  <a:srgbClr val="0432FF"/>
                </a:solidFill>
              </a:rPr>
              <a:t>independent tanks with 4 segments/modules each;</a:t>
            </a:r>
          </a:p>
          <a:p>
            <a:r>
              <a:rPr lang="en-US" sz="1600" dirty="0" smtClean="0">
                <a:solidFill>
                  <a:srgbClr val="0432FF"/>
                </a:solidFill>
              </a:rPr>
              <a:t>Segment/module </a:t>
            </a:r>
            <a:r>
              <a:rPr lang="en-US" sz="1600" dirty="0">
                <a:solidFill>
                  <a:srgbClr val="0432FF"/>
                </a:solidFill>
              </a:rPr>
              <a:t>length </a:t>
            </a:r>
            <a:r>
              <a:rPr lang="en-US" sz="1600" dirty="0" smtClean="0">
                <a:solidFill>
                  <a:srgbClr val="0432FF"/>
                </a:solidFill>
              </a:rPr>
              <a:t>1740-1990 </a:t>
            </a:r>
            <a:r>
              <a:rPr lang="en-US" sz="1600" dirty="0">
                <a:solidFill>
                  <a:srgbClr val="0432FF"/>
                </a:solidFill>
              </a:rPr>
              <a:t>mm;</a:t>
            </a:r>
          </a:p>
          <a:p>
            <a:r>
              <a:rPr lang="en-US" sz="1600" dirty="0">
                <a:solidFill>
                  <a:srgbClr val="0432FF"/>
                </a:solidFill>
              </a:rPr>
              <a:t>Each segment of tank (equipped) weight is ~</a:t>
            </a:r>
            <a:r>
              <a:rPr lang="en-US" sz="1600" dirty="0" smtClean="0">
                <a:solidFill>
                  <a:srgbClr val="0432FF"/>
                </a:solidFill>
              </a:rPr>
              <a:t>1700 </a:t>
            </a:r>
            <a:r>
              <a:rPr lang="en-US" sz="1600" dirty="0">
                <a:solidFill>
                  <a:srgbClr val="0432FF"/>
                </a:solidFill>
              </a:rPr>
              <a:t>kg;</a:t>
            </a:r>
          </a:p>
          <a:p>
            <a:r>
              <a:rPr lang="en-US" sz="1600" dirty="0" smtClean="0">
                <a:solidFill>
                  <a:srgbClr val="0432FF"/>
                </a:solidFill>
              </a:rPr>
              <a:t>Drift-tube </a:t>
            </a:r>
            <a:r>
              <a:rPr lang="en-US" sz="1600" dirty="0">
                <a:solidFill>
                  <a:srgbClr val="0432FF"/>
                </a:solidFill>
              </a:rPr>
              <a:t>length ~</a:t>
            </a:r>
            <a:r>
              <a:rPr lang="en-US" sz="1600" dirty="0" smtClean="0">
                <a:solidFill>
                  <a:srgbClr val="0432FF"/>
                </a:solidFill>
              </a:rPr>
              <a:t>63 mm </a:t>
            </a:r>
            <a:r>
              <a:rPr lang="en-US" sz="1600" dirty="0">
                <a:solidFill>
                  <a:srgbClr val="0432FF"/>
                </a:solidFill>
              </a:rPr>
              <a:t>to ~</a:t>
            </a:r>
            <a:r>
              <a:rPr lang="en-US" sz="1600" dirty="0" smtClean="0">
                <a:solidFill>
                  <a:srgbClr val="0432FF"/>
                </a:solidFill>
              </a:rPr>
              <a:t>225 mm;</a:t>
            </a:r>
          </a:p>
          <a:p>
            <a:r>
              <a:rPr lang="en-US" sz="1600" dirty="0" smtClean="0">
                <a:solidFill>
                  <a:srgbClr val="0432FF"/>
                </a:solidFill>
              </a:rPr>
              <a:t>168 drift-tubes in total, each of them is unique;</a:t>
            </a:r>
          </a:p>
          <a:p>
            <a:r>
              <a:rPr lang="en-US" sz="1600" dirty="0" smtClean="0">
                <a:solidFill>
                  <a:srgbClr val="0432FF"/>
                </a:solidFill>
              </a:rPr>
              <a:t>89 Permanent Magnet Quadrupoles (PMQ) inside drift-tubes;</a:t>
            </a: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 smtClean="0">
                <a:solidFill>
                  <a:srgbClr val="0432FF"/>
                </a:solidFill>
              </a:rPr>
              <a:t>4 Inter-tank sections to </a:t>
            </a:r>
            <a:r>
              <a:rPr lang="en-US" sz="1600" dirty="0">
                <a:solidFill>
                  <a:srgbClr val="0432FF"/>
                </a:solidFill>
              </a:rPr>
              <a:t>house the </a:t>
            </a:r>
            <a:r>
              <a:rPr lang="en-US" sz="1600" dirty="0" smtClean="0">
                <a:solidFill>
                  <a:srgbClr val="0432FF"/>
                </a:solidFill>
              </a:rPr>
              <a:t>beam instrumentation</a:t>
            </a:r>
          </a:p>
          <a:p>
            <a:r>
              <a:rPr lang="en-US" sz="1600" dirty="0" smtClean="0">
                <a:solidFill>
                  <a:srgbClr val="0432FF"/>
                </a:solidFill>
              </a:rPr>
              <a:t>RF peak power per tank ~2.2 MW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54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3" y="2498417"/>
            <a:ext cx="1688402" cy="1362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493516"/>
            <a:ext cx="1688403" cy="10683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83768" y="1417638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License agreement for Linac4 DTL design and related patent  signed between INFN and CERN</a:t>
            </a:r>
            <a:endParaRPr lang="en-US" sz="16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487" y="145332"/>
            <a:ext cx="1646833" cy="1223055"/>
          </a:xfrm>
          <a:prstGeom prst="rect">
            <a:avLst/>
          </a:prstGeom>
        </p:spPr>
      </p:pic>
      <p:pic>
        <p:nvPicPr>
          <p:cNvPr id="10" name="Picture 2" descr="C:\Users\comunian\Desktop\grespan\ESS-DTL\Prototyping\PMQ\WP_20150324_00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285768" y="4595121"/>
            <a:ext cx="650050" cy="7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5" y="3861048"/>
            <a:ext cx="752299" cy="729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183" y="3861048"/>
            <a:ext cx="886217" cy="1445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699" y="5405071"/>
            <a:ext cx="1546375" cy="832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5306425"/>
            <a:ext cx="1243280" cy="14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DTL Tank 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z="1600" noProof="0" smtClean="0">
                <a:latin typeface="Tahoma" charset="0"/>
                <a:ea typeface="Tahoma" charset="0"/>
                <a:cs typeface="Tahoma" charset="0"/>
              </a:rPr>
              <a:t>55</a:t>
            </a:fld>
            <a:endParaRPr lang="en-GB" sz="1600" noProof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36" y="1480169"/>
            <a:ext cx="5575324" cy="41202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1628800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Girder </a:t>
            </a:r>
            <a:r>
              <a:rPr lang="en-US" sz="16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housing</a:t>
            </a:r>
            <a:endParaRPr lang="en-US" sz="16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492896"/>
            <a:ext cx="2088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Water </a:t>
            </a:r>
            <a:r>
              <a:rPr lang="en-US" sz="16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distribution </a:t>
            </a:r>
            <a:endParaRPr lang="en-US" sz="1600" dirty="0">
              <a:solidFill>
                <a:srgbClr val="0432FF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841" y="3358733"/>
            <a:ext cx="2015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Water </a:t>
            </a:r>
            <a:r>
              <a:rPr lang="en-US" sz="160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connector </a:t>
            </a:r>
            <a:r>
              <a:rPr lang="en-US" sz="16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housing</a:t>
            </a:r>
            <a:endParaRPr lang="en-US" sz="1600" dirty="0">
              <a:solidFill>
                <a:srgbClr val="0432FF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3856" y="4241788"/>
            <a:ext cx="14535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Pick-up port</a:t>
            </a:r>
            <a:endParaRPr lang="en-US" sz="1600" dirty="0">
              <a:solidFill>
                <a:srgbClr val="0432FF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84" y="5647907"/>
            <a:ext cx="2155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Laser </a:t>
            </a:r>
            <a:r>
              <a:rPr lang="en-US" sz="16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Tracker </a:t>
            </a:r>
            <a:r>
              <a:rPr lang="en-US" sz="160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reflector </a:t>
            </a:r>
            <a:r>
              <a:rPr lang="en-US" sz="16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housing</a:t>
            </a:r>
            <a:endParaRPr lang="en-US" sz="16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5936" y="4869160"/>
            <a:ext cx="1411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Hoist point</a:t>
            </a:r>
            <a:endParaRPr lang="en-US" sz="1600" dirty="0">
              <a:solidFill>
                <a:srgbClr val="0432FF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09876" y="2077978"/>
            <a:ext cx="1776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Post-coupler port</a:t>
            </a:r>
            <a:endParaRPr lang="en-US" sz="1600" dirty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32240" y="1484784"/>
            <a:ext cx="1346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Tuner port</a:t>
            </a:r>
            <a:endParaRPr lang="en-US" sz="1600" dirty="0">
              <a:solidFill>
                <a:srgbClr val="0432FF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500" y="4364086"/>
            <a:ext cx="1210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M20 </a:t>
            </a:r>
            <a:r>
              <a:rPr lang="en-US" sz="1600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stud </a:t>
            </a:r>
            <a:r>
              <a:rPr lang="en-US" sz="1600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hole</a:t>
            </a:r>
            <a:endParaRPr lang="en-US" sz="1600" dirty="0">
              <a:solidFill>
                <a:srgbClr val="0432FF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4079" y="5878410"/>
            <a:ext cx="1542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Key aperture</a:t>
            </a:r>
            <a:endParaRPr lang="en-US" sz="1600" dirty="0">
              <a:solidFill>
                <a:srgbClr val="0432FF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8" name="Connecteur droit avec flèche 23"/>
          <p:cNvCxnSpPr/>
          <p:nvPr/>
        </p:nvCxnSpPr>
        <p:spPr>
          <a:xfrm>
            <a:off x="1557118" y="1798077"/>
            <a:ext cx="1654628" cy="152939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3"/>
          <p:cNvCxnSpPr/>
          <p:nvPr/>
        </p:nvCxnSpPr>
        <p:spPr>
          <a:xfrm flipV="1">
            <a:off x="1115616" y="3934609"/>
            <a:ext cx="593614" cy="61436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3"/>
          <p:cNvCxnSpPr/>
          <p:nvPr/>
        </p:nvCxnSpPr>
        <p:spPr>
          <a:xfrm>
            <a:off x="1774561" y="3539520"/>
            <a:ext cx="436314" cy="56653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3"/>
          <p:cNvCxnSpPr/>
          <p:nvPr/>
        </p:nvCxnSpPr>
        <p:spPr>
          <a:xfrm>
            <a:off x="1857871" y="2662173"/>
            <a:ext cx="980508" cy="109197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3"/>
          <p:cNvCxnSpPr/>
          <p:nvPr/>
        </p:nvCxnSpPr>
        <p:spPr>
          <a:xfrm flipV="1">
            <a:off x="1458592" y="4022287"/>
            <a:ext cx="1147724" cy="178929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23"/>
          <p:cNvCxnSpPr/>
          <p:nvPr/>
        </p:nvCxnSpPr>
        <p:spPr>
          <a:xfrm flipH="1" flipV="1">
            <a:off x="2726182" y="4770177"/>
            <a:ext cx="394214" cy="114815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23"/>
          <p:cNvCxnSpPr/>
          <p:nvPr/>
        </p:nvCxnSpPr>
        <p:spPr>
          <a:xfrm flipH="1" flipV="1">
            <a:off x="3352850" y="4022288"/>
            <a:ext cx="693186" cy="1016149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23"/>
          <p:cNvCxnSpPr>
            <a:stCxn id="15" idx="1"/>
          </p:cNvCxnSpPr>
          <p:nvPr/>
        </p:nvCxnSpPr>
        <p:spPr>
          <a:xfrm flipH="1">
            <a:off x="6084168" y="1654061"/>
            <a:ext cx="648072" cy="70514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23"/>
          <p:cNvCxnSpPr/>
          <p:nvPr/>
        </p:nvCxnSpPr>
        <p:spPr>
          <a:xfrm flipH="1">
            <a:off x="6300192" y="2233400"/>
            <a:ext cx="611484" cy="79518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23"/>
          <p:cNvCxnSpPr/>
          <p:nvPr/>
        </p:nvCxnSpPr>
        <p:spPr>
          <a:xfrm flipH="1" flipV="1">
            <a:off x="4456848" y="3382701"/>
            <a:ext cx="339158" cy="1009014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4469098"/>
            <a:ext cx="2795005" cy="162419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725579" y="6169226"/>
            <a:ext cx="2870757" cy="523220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Housing of the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Helicoflex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seal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Vacuum tightness + RF continuity</a:t>
            </a:r>
            <a:endParaRPr lang="en-US" sz="1400" dirty="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433451" y="3068960"/>
            <a:ext cx="2675053" cy="1384995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Inter-Segment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Ring can be re-machined to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allow alignment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between segments and to compensate possible machining errors of the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modules. Alignment precision 0.08 mm.</a:t>
            </a:r>
            <a:endParaRPr lang="en-US" sz="1400" dirty="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61" name="Connecteur droit avec flèche 23"/>
          <p:cNvCxnSpPr>
            <a:stCxn id="46" idx="0"/>
          </p:cNvCxnSpPr>
          <p:nvPr/>
        </p:nvCxnSpPr>
        <p:spPr>
          <a:xfrm flipH="1">
            <a:off x="7489139" y="4469098"/>
            <a:ext cx="208556" cy="51976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23"/>
          <p:cNvCxnSpPr/>
          <p:nvPr/>
        </p:nvCxnSpPr>
        <p:spPr>
          <a:xfrm flipH="1" flipV="1">
            <a:off x="7541632" y="5709960"/>
            <a:ext cx="54704" cy="45926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487" y="145332"/>
            <a:ext cx="1646833" cy="12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DTL Tank and Girder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1883785"/>
            <a:ext cx="3960440" cy="3381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556792"/>
            <a:ext cx="5400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The design of the ESS DTL is derived from the </a:t>
            </a:r>
            <a:r>
              <a:rPr lang="en-US" b="1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CERN LINAC4 </a:t>
            </a:r>
            <a:r>
              <a:rPr lang="en-US" b="1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DTL</a:t>
            </a:r>
          </a:p>
          <a:p>
            <a:endParaRPr lang="en-US" b="1" dirty="0" smtClean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b="1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TANK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endParaRPr lang="en-US" dirty="0" smtClean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MASTER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structure acting as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high stiffness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support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AISI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304L forged cylinder, machined with internal Cu-plating 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on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finished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surface;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Housing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Helicoflex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sealing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drift-tubes.</a:t>
            </a:r>
            <a:endParaRPr lang="en-US" sz="1600" dirty="0">
              <a:latin typeface="Tahoma" charset="0"/>
              <a:ea typeface="Tahoma" charset="0"/>
              <a:cs typeface="Tahoma" charset="0"/>
            </a:endParaRPr>
          </a:p>
          <a:p>
            <a:endParaRPr lang="en-US" b="1" dirty="0" smtClean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b="1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GIRDER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endParaRPr lang="en-US" dirty="0" smtClean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SLAVE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structure for the precise positioning of the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drift-tubes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EN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AW5083 Al alloy machined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bar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Housing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for the water in and out connectors for the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drift-tube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stems</a:t>
            </a:r>
          </a:p>
          <a:p>
            <a:endParaRPr lang="en-US" b="1" dirty="0" smtClean="0">
              <a:solidFill>
                <a:srgbClr val="0432FF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en-US" b="1" dirty="0" smtClean="0">
                <a:solidFill>
                  <a:srgbClr val="0432FF"/>
                </a:solidFill>
                <a:latin typeface="Tahoma" charset="0"/>
                <a:ea typeface="Tahoma" charset="0"/>
                <a:cs typeface="Tahoma" charset="0"/>
              </a:rPr>
              <a:t>BLOCK: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Belleville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washer loaded system to give the </a:t>
            </a:r>
            <a:r>
              <a:rPr lang="en-US" sz="1600" dirty="0" err="1">
                <a:latin typeface="Tahoma" charset="0"/>
                <a:ea typeface="Tahoma" charset="0"/>
                <a:cs typeface="Tahoma" charset="0"/>
              </a:rPr>
              <a:t>H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elicoflex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sealing load between stem and tank</a:t>
            </a:r>
            <a:endParaRPr lang="en-US" sz="1600" dirty="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5085184"/>
            <a:ext cx="720080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432FF"/>
                </a:solidFill>
              </a:rPr>
              <a:t>TANK</a:t>
            </a:r>
            <a:endParaRPr lang="en-US" b="1">
              <a:solidFill>
                <a:srgbClr val="0432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6720" y="3389652"/>
            <a:ext cx="925760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432FF"/>
                </a:solidFill>
              </a:rPr>
              <a:t>GIRDER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2320" y="2174953"/>
            <a:ext cx="864096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432FF"/>
                </a:solidFill>
              </a:rPr>
              <a:t>BLOCK</a:t>
            </a:r>
            <a:endParaRPr lang="en-US" b="1">
              <a:solidFill>
                <a:srgbClr val="0432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487" y="145332"/>
            <a:ext cx="1646833" cy="12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Tubes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1556792"/>
            <a:ext cx="3347864" cy="1224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815619"/>
            <a:ext cx="3347864" cy="1425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388" y="4581128"/>
            <a:ext cx="1584176" cy="1884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4581128"/>
            <a:ext cx="1618184" cy="1884162"/>
          </a:xfrm>
          <a:prstGeom prst="rect">
            <a:avLst/>
          </a:prstGeom>
        </p:spPr>
      </p:pic>
      <p:cxnSp>
        <p:nvCxnSpPr>
          <p:cNvPr id="9" name="Connecteur droit avec flèche 23"/>
          <p:cNvCxnSpPr/>
          <p:nvPr/>
        </p:nvCxnSpPr>
        <p:spPr>
          <a:xfrm>
            <a:off x="5333746" y="4426179"/>
            <a:ext cx="1326486" cy="4429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23"/>
          <p:cNvCxnSpPr/>
          <p:nvPr/>
        </p:nvCxnSpPr>
        <p:spPr>
          <a:xfrm flipH="1">
            <a:off x="6659672" y="4581128"/>
            <a:ext cx="144576" cy="20637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32240" y="4293096"/>
            <a:ext cx="651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432FF"/>
                </a:solidFill>
                <a:ea typeface="Tahoma" charset="0"/>
                <a:cs typeface="Tahoma" charset="0"/>
              </a:rPr>
              <a:t>EBW</a:t>
            </a:r>
            <a:endParaRPr lang="en-US" sz="1600">
              <a:solidFill>
                <a:srgbClr val="0432FF"/>
              </a:solidFill>
              <a:ea typeface="Tahoma" charset="0"/>
              <a:cs typeface="Tahoma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44408" y="5373216"/>
            <a:ext cx="370384" cy="36004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eur droit avec flèche 23"/>
          <p:cNvCxnSpPr/>
          <p:nvPr/>
        </p:nvCxnSpPr>
        <p:spPr>
          <a:xfrm>
            <a:off x="5333746" y="4426179"/>
            <a:ext cx="735500" cy="36132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23"/>
          <p:cNvCxnSpPr/>
          <p:nvPr/>
        </p:nvCxnSpPr>
        <p:spPr>
          <a:xfrm>
            <a:off x="5305022" y="4426179"/>
            <a:ext cx="691656" cy="51627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23"/>
          <p:cNvCxnSpPr/>
          <p:nvPr/>
        </p:nvCxnSpPr>
        <p:spPr>
          <a:xfrm>
            <a:off x="5305022" y="4426179"/>
            <a:ext cx="528412" cy="6833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06162" y="4149080"/>
            <a:ext cx="857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ea typeface="Tahoma" charset="0"/>
                <a:cs typeface="Tahoma" charset="0"/>
              </a:rPr>
              <a:t>Vacuum brazing</a:t>
            </a:r>
            <a:endParaRPr lang="en-US" sz="1600">
              <a:solidFill>
                <a:srgbClr val="FF0000"/>
              </a:solidFill>
              <a:ea typeface="Tahoma" charset="0"/>
              <a:cs typeface="Tahom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5416" y="1484784"/>
            <a:ext cx="52459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The vacuum brazing technique is a very well known and widely used technology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at INFN-LNL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G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ood/excellent </a:t>
            </a: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results in terms of maintaining the geometrical tolerances of the brazed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components</a:t>
            </a:r>
            <a:endParaRPr lang="en-US" sz="1600" dirty="0">
              <a:solidFill>
                <a:srgbClr val="0432FF"/>
              </a:solidFill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rgbClr val="0432FF"/>
              </a:solidFill>
              <a:latin typeface="Calibri" charset="0"/>
            </a:endParaRPr>
          </a:p>
          <a:p>
            <a:r>
              <a:rPr lang="en-US" sz="1600" b="1" dirty="0" smtClean="0">
                <a:solidFill>
                  <a:srgbClr val="0432FF"/>
                </a:solidFill>
                <a:latin typeface="Calibri" charset="0"/>
              </a:rPr>
              <a:t>Vacuum </a:t>
            </a:r>
            <a:r>
              <a:rPr lang="en-US" sz="1600" b="1" dirty="0">
                <a:solidFill>
                  <a:srgbClr val="0432FF"/>
                </a:solidFill>
                <a:latin typeface="Calibri" charset="0"/>
              </a:rPr>
              <a:t>brazing has therefore been used instead of some EBWs of the LINAC4 design </a:t>
            </a:r>
            <a:endParaRPr lang="en-US" sz="1600" b="1" dirty="0">
              <a:solidFill>
                <a:srgbClr val="0432FF"/>
              </a:solidFill>
              <a:effectLst/>
              <a:latin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183707"/>
            <a:ext cx="4053251" cy="6134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559966"/>
            <a:ext cx="4053251" cy="519323"/>
          </a:xfrm>
          <a:prstGeom prst="rect">
            <a:avLst/>
          </a:prstGeom>
        </p:spPr>
      </p:pic>
      <p:sp>
        <p:nvSpPr>
          <p:cNvPr id="27" name="Down Arrow 26"/>
          <p:cNvSpPr/>
          <p:nvPr/>
        </p:nvSpPr>
        <p:spPr>
          <a:xfrm>
            <a:off x="6112530" y="1494292"/>
            <a:ext cx="230946" cy="216024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6688775" y="2576391"/>
            <a:ext cx="230946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52078" y="1372126"/>
            <a:ext cx="1244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432FF"/>
                </a:solidFill>
                <a:ea typeface="Tahoma" charset="0"/>
                <a:cs typeface="Tahoma" charset="0"/>
              </a:rPr>
              <a:t>w</a:t>
            </a:r>
            <a:r>
              <a:rPr lang="en-US" sz="1600" smtClean="0">
                <a:solidFill>
                  <a:srgbClr val="0432FF"/>
                </a:solidFill>
                <a:ea typeface="Tahoma" charset="0"/>
                <a:cs typeface="Tahoma" charset="0"/>
              </a:rPr>
              <a:t>ater inlet</a:t>
            </a:r>
            <a:endParaRPr lang="en-US" sz="1600">
              <a:solidFill>
                <a:srgbClr val="0432FF"/>
              </a:solidFill>
              <a:ea typeface="Tahoma" charset="0"/>
              <a:cs typeface="Tahom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24999" y="2539689"/>
            <a:ext cx="1463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ea typeface="Tahoma" charset="0"/>
                <a:cs typeface="Tahoma" charset="0"/>
              </a:rPr>
              <a:t>w</a:t>
            </a:r>
            <a:r>
              <a:rPr lang="en-US" sz="1600" smtClean="0">
                <a:solidFill>
                  <a:srgbClr val="FF0000"/>
                </a:solidFill>
                <a:ea typeface="Tahoma" charset="0"/>
                <a:cs typeface="Tahoma" charset="0"/>
              </a:rPr>
              <a:t>ater outlet</a:t>
            </a:r>
            <a:endParaRPr lang="en-US" sz="1600">
              <a:solidFill>
                <a:srgbClr val="FF0000"/>
              </a:solidFill>
              <a:ea typeface="Tahoma" charset="0"/>
              <a:cs typeface="Tahoma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5416" y="4883676"/>
            <a:ext cx="52577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432FF"/>
                </a:solidFill>
                <a:latin typeface="Calibri" charset="0"/>
              </a:rPr>
              <a:t>Stainless steel </a:t>
            </a:r>
            <a:r>
              <a:rPr lang="en-US" sz="1600" b="1" dirty="0">
                <a:solidFill>
                  <a:srgbClr val="0432FF"/>
                </a:solidFill>
                <a:latin typeface="Calibri" charset="0"/>
              </a:rPr>
              <a:t>stem </a:t>
            </a:r>
            <a:r>
              <a:rPr lang="en-US" sz="1600" b="1" dirty="0" smtClean="0">
                <a:solidFill>
                  <a:srgbClr val="0432FF"/>
                </a:solidFill>
                <a:latin typeface="Calibri" charset="0"/>
              </a:rPr>
              <a:t>(Cu-plated)</a:t>
            </a:r>
            <a:endParaRPr lang="en-US" sz="1600" b="1" dirty="0">
              <a:solidFill>
                <a:srgbClr val="0432FF"/>
              </a:solidFill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To increase the inner space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for </a:t>
            </a: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the passage of cables for BPM and </a:t>
            </a:r>
            <a:r>
              <a:rPr lang="en-US" sz="1600" dirty="0" err="1" smtClean="0">
                <a:solidFill>
                  <a:srgbClr val="0432FF"/>
                </a:solidFill>
                <a:latin typeface="Calibri" charset="0"/>
              </a:rPr>
              <a:t>steerer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 with </a:t>
            </a: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same mechanical characteristics;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To avoid the annealing of the copper during the brazing;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To have steel/steel surfaces for the </a:t>
            </a:r>
            <a:r>
              <a:rPr lang="en-US" sz="1600" dirty="0" err="1">
                <a:solidFill>
                  <a:srgbClr val="0432FF"/>
                </a:solidFill>
                <a:latin typeface="Calibri" charset="0"/>
              </a:rPr>
              <a:t>H</a:t>
            </a:r>
            <a:r>
              <a:rPr lang="en-US" sz="1600" dirty="0" err="1" smtClean="0">
                <a:solidFill>
                  <a:srgbClr val="0432FF"/>
                </a:solidFill>
                <a:latin typeface="Calibri" charset="0"/>
              </a:rPr>
              <a:t>elicoflex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 sealing </a:t>
            </a: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between stem and tank</a:t>
            </a:r>
            <a:endParaRPr lang="en-US" sz="1600" dirty="0">
              <a:solidFill>
                <a:srgbClr val="0432FF"/>
              </a:solidFill>
              <a:effectLst/>
              <a:latin typeface="Calibri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487" y="145332"/>
            <a:ext cx="1646833" cy="12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Drift-Tube with PMQ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58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406" y="3139506"/>
            <a:ext cx="1791807" cy="2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27" y="3032772"/>
            <a:ext cx="681328" cy="22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3948306"/>
            <a:ext cx="1262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charset="0"/>
              </a:rPr>
              <a:t>Stem references </a:t>
            </a:r>
            <a:endParaRPr lang="en-US" sz="1600" i="1" dirty="0">
              <a:effectLst/>
              <a:latin typeface="Calibri" charset="0"/>
            </a:endParaRPr>
          </a:p>
        </p:txBody>
      </p:sp>
      <p:cxnSp>
        <p:nvCxnSpPr>
          <p:cNvPr id="9" name="Connecteur droit avec flèche 23"/>
          <p:cNvCxnSpPr/>
          <p:nvPr/>
        </p:nvCxnSpPr>
        <p:spPr>
          <a:xfrm flipV="1">
            <a:off x="1307319" y="3139508"/>
            <a:ext cx="136184" cy="106793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23"/>
          <p:cNvCxnSpPr/>
          <p:nvPr/>
        </p:nvCxnSpPr>
        <p:spPr>
          <a:xfrm flipV="1">
            <a:off x="1307319" y="3291908"/>
            <a:ext cx="288584" cy="91553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23"/>
          <p:cNvCxnSpPr/>
          <p:nvPr/>
        </p:nvCxnSpPr>
        <p:spPr>
          <a:xfrm>
            <a:off x="1307319" y="4207441"/>
            <a:ext cx="206081" cy="62071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97622" y="4337277"/>
            <a:ext cx="1226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Calibri" charset="0"/>
              </a:rPr>
              <a:t>Drift-tube </a:t>
            </a:r>
            <a:r>
              <a:rPr lang="en-US" sz="1600" i="1" dirty="0">
                <a:latin typeface="Calibri" charset="0"/>
              </a:rPr>
              <a:t>references</a:t>
            </a:r>
            <a:endParaRPr lang="en-US" sz="1600" i="1" dirty="0">
              <a:effectLst/>
              <a:latin typeface="Calibri" charset="0"/>
            </a:endParaRPr>
          </a:p>
        </p:txBody>
      </p:sp>
      <p:cxnSp>
        <p:nvCxnSpPr>
          <p:cNvPr id="18" name="Connecteur droit avec flèche 23"/>
          <p:cNvCxnSpPr>
            <a:stCxn id="17" idx="1"/>
          </p:cNvCxnSpPr>
          <p:nvPr/>
        </p:nvCxnSpPr>
        <p:spPr>
          <a:xfrm flipH="1" flipV="1">
            <a:off x="6038136" y="4517801"/>
            <a:ext cx="359486" cy="111864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677542" y="5127986"/>
            <a:ext cx="1528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>
                <a:latin typeface="Calibri" charset="0"/>
              </a:rPr>
              <a:t>PMQ references</a:t>
            </a:r>
            <a:endParaRPr lang="en-US" sz="1600" i="1">
              <a:effectLst/>
              <a:latin typeface="Calibri" charset="0"/>
            </a:endParaRPr>
          </a:p>
        </p:txBody>
      </p:sp>
      <p:cxnSp>
        <p:nvCxnSpPr>
          <p:cNvPr id="21" name="Connecteur droit avec flèche 23"/>
          <p:cNvCxnSpPr/>
          <p:nvPr/>
        </p:nvCxnSpPr>
        <p:spPr>
          <a:xfrm flipH="1" flipV="1">
            <a:off x="5428262" y="4911081"/>
            <a:ext cx="249280" cy="40157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3"/>
          <p:cNvCxnSpPr/>
          <p:nvPr/>
        </p:nvCxnSpPr>
        <p:spPr>
          <a:xfrm flipH="1" flipV="1">
            <a:off x="5178982" y="5077490"/>
            <a:ext cx="498560" cy="26241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comunian\Desktop\grespan\ESS-DTL\Prototyping\PMQ\WP_20150324_00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443146" y="3394079"/>
            <a:ext cx="167453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urved Connector 31"/>
          <p:cNvCxnSpPr/>
          <p:nvPr/>
        </p:nvCxnSpPr>
        <p:spPr>
          <a:xfrm flipV="1">
            <a:off x="5219064" y="3948306"/>
            <a:ext cx="2405081" cy="452997"/>
          </a:xfrm>
          <a:prstGeom prst="curvedConnector3">
            <a:avLst/>
          </a:prstGeom>
          <a:ln w="28575">
            <a:solidFill>
              <a:srgbClr val="0432FF"/>
            </a:solidFill>
            <a:headEnd type="triangl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427984" y="5461213"/>
            <a:ext cx="3871804" cy="584775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The PMQ housing is machined to have radial and longitudinal references for the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PMQ</a:t>
            </a:r>
            <a:endParaRPr lang="en-US" sz="1600" dirty="0">
              <a:solidFill>
                <a:srgbClr val="0432FF"/>
              </a:solidFill>
              <a:effectLst/>
              <a:latin typeface="Calibri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7505" y="5302648"/>
            <a:ext cx="3138796" cy="1077218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The </a:t>
            </a: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stem is machined to have the references for the assembly of the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drift-tube </a:t>
            </a: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with the positioning references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on </a:t>
            </a: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the </a:t>
            </a:r>
            <a:r>
              <a:rPr lang="en-US" sz="1600" dirty="0" smtClean="0">
                <a:solidFill>
                  <a:srgbClr val="0432FF"/>
                </a:solidFill>
                <a:latin typeface="Calibri" charset="0"/>
              </a:rPr>
              <a:t>girder</a:t>
            </a:r>
            <a:endParaRPr lang="en-US" sz="1600" dirty="0">
              <a:solidFill>
                <a:srgbClr val="0432FF"/>
              </a:solidFill>
              <a:effectLst/>
              <a:latin typeface="Calibri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860032" y="6084585"/>
            <a:ext cx="3023784" cy="584775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432FF"/>
                </a:solidFill>
                <a:latin typeface="Calibri" charset="0"/>
              </a:rPr>
              <a:t>The </a:t>
            </a:r>
            <a:r>
              <a:rPr lang="en-US" sz="1600" dirty="0">
                <a:solidFill>
                  <a:srgbClr val="0432FF"/>
                </a:solidFill>
                <a:latin typeface="Calibri" charset="0"/>
              </a:rPr>
              <a:t>DT body is machined to have laser tracker fiducials housing (3x) </a:t>
            </a:r>
            <a:endParaRPr lang="en-US" sz="1600" dirty="0">
              <a:solidFill>
                <a:srgbClr val="0432FF"/>
              </a:solidFill>
              <a:effectLst/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519" y="3364142"/>
            <a:ext cx="1791593" cy="152388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3184" y="1556792"/>
            <a:ext cx="8579296" cy="1200329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alibri" charset="0"/>
              </a:rPr>
              <a:t>The </a:t>
            </a:r>
            <a:r>
              <a:rPr lang="en-US" b="1" dirty="0" smtClean="0">
                <a:solidFill>
                  <a:srgbClr val="0432FF"/>
                </a:solidFill>
                <a:latin typeface="Calibri" charset="0"/>
              </a:rPr>
              <a:t>PMQ drift-tube </a:t>
            </a:r>
            <a:r>
              <a:rPr lang="en-US" b="1" dirty="0">
                <a:solidFill>
                  <a:srgbClr val="0432FF"/>
                </a:solidFill>
                <a:latin typeface="Calibri" charset="0"/>
              </a:rPr>
              <a:t>is assembled in a two-step brazing procedure:</a:t>
            </a:r>
          </a:p>
          <a:p>
            <a:r>
              <a:rPr lang="en-US" b="1" u="sng" dirty="0">
                <a:solidFill>
                  <a:srgbClr val="0432FF"/>
                </a:solidFill>
                <a:latin typeface="Calibri" charset="0"/>
              </a:rPr>
              <a:t>Step 1</a:t>
            </a:r>
            <a:r>
              <a:rPr lang="en-US" dirty="0">
                <a:solidFill>
                  <a:srgbClr val="0432FF"/>
                </a:solidFill>
                <a:latin typeface="Calibri" charset="0"/>
              </a:rPr>
              <a:t>: brazing of the DT body with the internal components (sleeve, separation cylinder);</a:t>
            </a:r>
          </a:p>
          <a:p>
            <a:r>
              <a:rPr lang="en-US" b="1" u="sng" dirty="0">
                <a:solidFill>
                  <a:srgbClr val="0432FF"/>
                </a:solidFill>
                <a:latin typeface="Calibri" charset="0"/>
              </a:rPr>
              <a:t>Step 2</a:t>
            </a:r>
            <a:r>
              <a:rPr lang="en-US" dirty="0">
                <a:solidFill>
                  <a:srgbClr val="0432FF"/>
                </a:solidFill>
                <a:latin typeface="Calibri" charset="0"/>
              </a:rPr>
              <a:t>: brazing of the stem and internal pipe with the DT body;</a:t>
            </a:r>
          </a:p>
          <a:p>
            <a:r>
              <a:rPr lang="en-US" dirty="0">
                <a:solidFill>
                  <a:srgbClr val="0432FF"/>
                </a:solidFill>
                <a:latin typeface="Calibri" charset="0"/>
              </a:rPr>
              <a:t>After each brazing step a vacuum leak test is carried out </a:t>
            </a:r>
            <a:endParaRPr lang="en-US" dirty="0">
              <a:solidFill>
                <a:srgbClr val="0432FF"/>
              </a:solidFill>
              <a:effectLst/>
              <a:latin typeface="Calibri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487" y="145332"/>
            <a:ext cx="1646833" cy="12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DTL Technological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487" y="145332"/>
            <a:ext cx="1646833" cy="1223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546944"/>
            <a:ext cx="1954560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432FF"/>
                </a:solidFill>
              </a:rPr>
              <a:t>Copper-plating</a:t>
            </a:r>
            <a:endParaRPr lang="en-US" b="1">
              <a:solidFill>
                <a:srgbClr val="0432FF"/>
              </a:solidFill>
            </a:endParaRPr>
          </a:p>
        </p:txBody>
      </p:sp>
      <p:sp>
        <p:nvSpPr>
          <p:cNvPr id="9" name="Rettangolo 6"/>
          <p:cNvSpPr/>
          <p:nvPr/>
        </p:nvSpPr>
        <p:spPr>
          <a:xfrm>
            <a:off x="254840" y="3031292"/>
            <a:ext cx="2408257" cy="93610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ttangolo 7"/>
          <p:cNvSpPr/>
          <p:nvPr/>
        </p:nvSpPr>
        <p:spPr>
          <a:xfrm>
            <a:off x="254840" y="2731505"/>
            <a:ext cx="2408257" cy="2076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254840" y="2939145"/>
            <a:ext cx="2408257" cy="921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llout 10 11"/>
          <p:cNvSpPr/>
          <p:nvPr/>
        </p:nvSpPr>
        <p:spPr>
          <a:xfrm>
            <a:off x="3522000" y="2293537"/>
            <a:ext cx="2389839" cy="338554"/>
          </a:xfrm>
          <a:prstGeom prst="callout2">
            <a:avLst>
              <a:gd name="adj1" fmla="val 50006"/>
              <a:gd name="adj2" fmla="val 129"/>
              <a:gd name="adj3" fmla="val 47149"/>
              <a:gd name="adj4" fmla="val -16299"/>
              <a:gd name="adj5" fmla="val 158207"/>
              <a:gd name="adj6" fmla="val -36366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Electroplating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3" name="Callout 10 12"/>
          <p:cNvSpPr/>
          <p:nvPr/>
        </p:nvSpPr>
        <p:spPr>
          <a:xfrm>
            <a:off x="3477030" y="2755276"/>
            <a:ext cx="2389839" cy="338554"/>
          </a:xfrm>
          <a:prstGeom prst="callout2">
            <a:avLst>
              <a:gd name="adj1" fmla="val 50006"/>
              <a:gd name="adj2" fmla="val 129"/>
              <a:gd name="adj3" fmla="val 47149"/>
              <a:gd name="adj4" fmla="val -16299"/>
              <a:gd name="adj5" fmla="val 66792"/>
              <a:gd name="adj6" fmla="val -35998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Buffer Layer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4" name="Callout 10 13"/>
          <p:cNvSpPr/>
          <p:nvPr/>
        </p:nvSpPr>
        <p:spPr>
          <a:xfrm>
            <a:off x="3462039" y="3274923"/>
            <a:ext cx="2389839" cy="338554"/>
          </a:xfrm>
          <a:prstGeom prst="callout2">
            <a:avLst>
              <a:gd name="adj1" fmla="val 50006"/>
              <a:gd name="adj2" fmla="val 129"/>
              <a:gd name="adj3" fmla="val 47149"/>
              <a:gd name="adj4" fmla="val -16299"/>
              <a:gd name="adj5" fmla="val 66792"/>
              <a:gd name="adj6" fmla="val -35998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Substrate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776387" y="1802746"/>
            <a:ext cx="69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Layer</a:t>
            </a:r>
            <a:endParaRPr lang="it-IT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099569" y="180274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Material</a:t>
            </a:r>
            <a:endParaRPr lang="it-IT" b="1" dirty="0"/>
          </a:p>
        </p:txBody>
      </p:sp>
      <p:sp>
        <p:nvSpPr>
          <p:cNvPr id="17" name="Rettangolo 16"/>
          <p:cNvSpPr/>
          <p:nvPr/>
        </p:nvSpPr>
        <p:spPr>
          <a:xfrm>
            <a:off x="5210561" y="2370746"/>
            <a:ext cx="17315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Copper</a:t>
            </a:r>
            <a:endParaRPr lang="it-IT" sz="1400" dirty="0"/>
          </a:p>
        </p:txBody>
      </p:sp>
      <p:sp>
        <p:nvSpPr>
          <p:cNvPr id="18" name="Rettangolo 17"/>
          <p:cNvSpPr/>
          <p:nvPr/>
        </p:nvSpPr>
        <p:spPr>
          <a:xfrm>
            <a:off x="5210561" y="2785257"/>
            <a:ext cx="17315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Nickel</a:t>
            </a:r>
            <a:r>
              <a:rPr lang="en-US" sz="1400" dirty="0" smtClean="0"/>
              <a:t> / </a:t>
            </a:r>
            <a:r>
              <a:rPr lang="en-US" sz="1600" dirty="0" smtClean="0"/>
              <a:t>Copper</a:t>
            </a:r>
            <a:endParaRPr lang="it-IT" sz="1400" dirty="0"/>
          </a:p>
        </p:txBody>
      </p:sp>
      <p:sp>
        <p:nvSpPr>
          <p:cNvPr id="19" name="Rettangolo 18"/>
          <p:cNvSpPr/>
          <p:nvPr/>
        </p:nvSpPr>
        <p:spPr>
          <a:xfrm>
            <a:off x="5210560" y="3274923"/>
            <a:ext cx="35142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AISI 316L</a:t>
            </a:r>
            <a:endParaRPr lang="it-IT" sz="1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225698" y="1772816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Thickness</a:t>
            </a:r>
            <a:endParaRPr lang="it-IT" b="1" dirty="0"/>
          </a:p>
        </p:txBody>
      </p:sp>
      <p:sp>
        <p:nvSpPr>
          <p:cNvPr id="21" name="Rettangolo 20"/>
          <p:cNvSpPr/>
          <p:nvPr/>
        </p:nvSpPr>
        <p:spPr>
          <a:xfrm>
            <a:off x="6667990" y="2370745"/>
            <a:ext cx="23664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x3÷x4 skin depth = 30</a:t>
            </a:r>
            <a:r>
              <a:rPr lang="it-IT" sz="1600" dirty="0" smtClean="0">
                <a:latin typeface="Symbol" panose="05050102010706020507" pitchFamily="18" charset="2"/>
              </a:rPr>
              <a:t> m</a:t>
            </a:r>
            <a:r>
              <a:rPr lang="it-IT" sz="1600" dirty="0" smtClean="0"/>
              <a:t>m</a:t>
            </a:r>
            <a:endParaRPr lang="it-IT" sz="1600" dirty="0"/>
          </a:p>
        </p:txBody>
      </p:sp>
      <p:sp>
        <p:nvSpPr>
          <p:cNvPr id="22" name="Rettangolo 21"/>
          <p:cNvSpPr/>
          <p:nvPr/>
        </p:nvSpPr>
        <p:spPr>
          <a:xfrm>
            <a:off x="7335052" y="2743738"/>
            <a:ext cx="9129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2÷4 </a:t>
            </a:r>
            <a:r>
              <a:rPr lang="it-IT" sz="1600" dirty="0">
                <a:latin typeface="Symbol" panose="05050102010706020507" pitchFamily="18" charset="2"/>
              </a:rPr>
              <a:t>m</a:t>
            </a:r>
            <a:r>
              <a:rPr lang="it-IT" sz="1600" dirty="0"/>
              <a:t>m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7264149" y="3228214"/>
            <a:ext cx="11741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≈ 50 mm</a:t>
            </a:r>
            <a:endParaRPr lang="it-IT" sz="1600" dirty="0"/>
          </a:p>
        </p:txBody>
      </p:sp>
      <p:sp>
        <p:nvSpPr>
          <p:cNvPr id="126" name="CasellaDiTesto 7"/>
          <p:cNvSpPr txBox="1"/>
          <p:nvPr/>
        </p:nvSpPr>
        <p:spPr>
          <a:xfrm>
            <a:off x="2866371" y="4217020"/>
            <a:ext cx="3721853" cy="230832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en-US" b="1" dirty="0" smtClean="0">
                <a:solidFill>
                  <a:srgbClr val="0432FF"/>
                </a:solidFill>
              </a:rPr>
              <a:t>Copper Plating</a:t>
            </a:r>
          </a:p>
          <a:p>
            <a:pPr lvl="0"/>
            <a:r>
              <a:rPr lang="en-US" dirty="0" smtClean="0"/>
              <a:t>Copper Sulfate CuSO4 • 5 H</a:t>
            </a:r>
            <a:r>
              <a:rPr lang="en-US" baseline="-25000" dirty="0" smtClean="0"/>
              <a:t>2</a:t>
            </a:r>
            <a:r>
              <a:rPr lang="en-US" dirty="0" smtClean="0"/>
              <a:t>O: 75 g/l </a:t>
            </a:r>
          </a:p>
          <a:p>
            <a:pPr lvl="0"/>
            <a:r>
              <a:rPr lang="en-US" dirty="0" smtClean="0"/>
              <a:t>Sulfuric Acid (conc.): 100 ml/l </a:t>
            </a:r>
          </a:p>
          <a:p>
            <a:pPr lvl="0"/>
            <a:r>
              <a:rPr lang="en-US" dirty="0" smtClean="0"/>
              <a:t>Chloride: 0.075 g/l </a:t>
            </a:r>
          </a:p>
          <a:p>
            <a:pPr lvl="0"/>
            <a:r>
              <a:rPr lang="en-US" dirty="0" smtClean="0"/>
              <a:t>Voltage: 1.5 – 3.5 V</a:t>
            </a:r>
          </a:p>
          <a:p>
            <a:pPr lvl="0"/>
            <a:r>
              <a:rPr lang="en-US" dirty="0" smtClean="0"/>
              <a:t>Temperature: 20-30°C</a:t>
            </a:r>
          </a:p>
          <a:p>
            <a:pPr lvl="0"/>
            <a:r>
              <a:rPr lang="en-US" dirty="0" smtClean="0"/>
              <a:t>Current Density: 1.8-2 A/dm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0"/>
            <a:r>
              <a:rPr lang="en-US" dirty="0" smtClean="0"/>
              <a:t>Time: 75 minutes (equal to 30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15416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Acceleration </a:t>
            </a:r>
            <a:r>
              <a:rPr lang="en-US" dirty="0" smtClean="0">
                <a:solidFill>
                  <a:srgbClr val="0432FF"/>
                </a:solidFill>
              </a:rPr>
              <a:t>by time varying electromagnetic </a:t>
            </a:r>
            <a:r>
              <a:rPr lang="en-US" dirty="0">
                <a:solidFill>
                  <a:srgbClr val="0432FF"/>
                </a:solidFill>
              </a:rPr>
              <a:t>field overcomes the limitation of static acceleration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First experiment towards an RF </a:t>
            </a:r>
            <a:r>
              <a:rPr lang="en-US" dirty="0" err="1" smtClean="0">
                <a:solidFill>
                  <a:srgbClr val="0432FF"/>
                </a:solidFill>
              </a:rPr>
              <a:t>linac</a:t>
            </a:r>
            <a:r>
              <a:rPr lang="en-US" dirty="0" smtClean="0">
                <a:solidFill>
                  <a:srgbClr val="0432FF"/>
                </a:solidFill>
              </a:rPr>
              <a:t>: </a:t>
            </a:r>
            <a:r>
              <a:rPr lang="en-US" dirty="0" err="1">
                <a:solidFill>
                  <a:srgbClr val="0432FF"/>
                </a:solidFill>
              </a:rPr>
              <a:t>Wideroe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err="1">
                <a:solidFill>
                  <a:srgbClr val="0432FF"/>
                </a:solidFill>
              </a:rPr>
              <a:t>linac</a:t>
            </a:r>
            <a:r>
              <a:rPr lang="en-US" dirty="0">
                <a:solidFill>
                  <a:srgbClr val="0432FF"/>
                </a:solidFill>
              </a:rPr>
              <a:t> 1928 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First realization of a </a:t>
            </a:r>
            <a:r>
              <a:rPr lang="en-US" dirty="0" err="1" smtClean="0">
                <a:solidFill>
                  <a:srgbClr val="0432FF"/>
                </a:solidFill>
              </a:rPr>
              <a:t>linac</a:t>
            </a:r>
            <a:r>
              <a:rPr lang="en-US" dirty="0" smtClean="0">
                <a:solidFill>
                  <a:srgbClr val="0432FF"/>
                </a:solidFill>
              </a:rPr>
              <a:t>: </a:t>
            </a:r>
            <a:r>
              <a:rPr lang="en-US" dirty="0">
                <a:solidFill>
                  <a:srgbClr val="0432FF"/>
                </a:solidFill>
              </a:rPr>
              <a:t>1931 by Sloan and Lawrence at Berkeley </a:t>
            </a:r>
            <a:r>
              <a:rPr lang="en-US" dirty="0" smtClean="0">
                <a:solidFill>
                  <a:srgbClr val="0432FF"/>
                </a:solidFill>
              </a:rPr>
              <a:t>Laboratory</a:t>
            </a:r>
            <a:endParaRPr lang="en-US" dirty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rgbClr val="0432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The realization of the first </a:t>
            </a:r>
            <a:r>
              <a:rPr lang="en-US" dirty="0" err="1">
                <a:solidFill>
                  <a:srgbClr val="0432FF"/>
                </a:solidFill>
              </a:rPr>
              <a:t>linac</a:t>
            </a:r>
            <a:r>
              <a:rPr lang="en-US" dirty="0">
                <a:solidFill>
                  <a:srgbClr val="0432FF"/>
                </a:solidFill>
              </a:rPr>
              <a:t> was made possible by the availability of  high-frequency power generators developed for radar application during World War II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598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DTL Technological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60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487" y="145332"/>
            <a:ext cx="1646833" cy="1223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1546944"/>
            <a:ext cx="2520280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432FF"/>
                </a:solidFill>
              </a:rPr>
              <a:t>Electron </a:t>
            </a:r>
            <a:r>
              <a:rPr lang="en-US" b="1" smtClean="0">
                <a:solidFill>
                  <a:srgbClr val="0432FF"/>
                </a:solidFill>
              </a:rPr>
              <a:t>Beam Welding</a:t>
            </a:r>
            <a:endParaRPr lang="en-US" b="1" dirty="0">
              <a:solidFill>
                <a:srgbClr val="0432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60" y="2393057"/>
            <a:ext cx="4236517" cy="3638305"/>
          </a:xfrm>
          <a:prstGeom prst="rect">
            <a:avLst/>
          </a:prstGeom>
        </p:spPr>
      </p:pic>
      <p:sp>
        <p:nvSpPr>
          <p:cNvPr id="25" name="Rettangolo 5"/>
          <p:cNvSpPr/>
          <p:nvPr/>
        </p:nvSpPr>
        <p:spPr>
          <a:xfrm>
            <a:off x="4499992" y="1700808"/>
            <a:ext cx="4464496" cy="4559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single </a:t>
            </a:r>
            <a:r>
              <a:rPr lang="en-US" sz="1600" b="1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pass</a:t>
            </a:r>
            <a:r>
              <a:rPr lang="en-US" sz="1600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 </a:t>
            </a:r>
            <a:r>
              <a:rPr lang="en-US" sz="1600" dirty="0">
                <a:ea typeface="Calibri" panose="020F0502020204030204" pitchFamily="34" charset="0"/>
                <a:cs typeface="TimesNewRoman"/>
              </a:rPr>
              <a:t>welding;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NewRoman"/>
              </a:rPr>
              <a:t>welding </a:t>
            </a:r>
            <a:r>
              <a:rPr lang="en-US" sz="1600" b="1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without filler material</a:t>
            </a:r>
            <a:r>
              <a:rPr lang="en-US" sz="1600" dirty="0">
                <a:ea typeface="Calibri" panose="020F0502020204030204" pitchFamily="34" charset="0"/>
                <a:cs typeface="TimesNewRoman"/>
              </a:rPr>
              <a:t> when there is no gap between the parts to be joined;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NewRoman"/>
              </a:rPr>
              <a:t>welding of very </a:t>
            </a:r>
            <a:r>
              <a:rPr lang="en-US" sz="1600" b="1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thick parts</a:t>
            </a:r>
            <a:r>
              <a:rPr lang="en-US" sz="1600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 </a:t>
            </a:r>
            <a:r>
              <a:rPr lang="en-US" sz="1600" dirty="0">
                <a:ea typeface="Calibri" panose="020F0502020204030204" pitchFamily="34" charset="0"/>
                <a:cs typeface="TimesNewRoman"/>
              </a:rPr>
              <a:t>(tenths of </a:t>
            </a:r>
            <a:r>
              <a:rPr lang="en-US" sz="1600" dirty="0" smtClean="0">
                <a:ea typeface="Calibri" panose="020F0502020204030204" pitchFamily="34" charset="0"/>
                <a:cs typeface="TimesNewRoman"/>
              </a:rPr>
              <a:t>mm) </a:t>
            </a:r>
            <a:r>
              <a:rPr lang="en-US" sz="1600" dirty="0">
                <a:ea typeface="Calibri" panose="020F0502020204030204" pitchFamily="34" charset="0"/>
                <a:cs typeface="TimesNewRoman"/>
              </a:rPr>
              <a:t>by the formation of a vapor capillary</a:t>
            </a:r>
            <a:r>
              <a:rPr lang="en-US" sz="1600" dirty="0" smtClean="0">
                <a:ea typeface="Calibri" panose="020F0502020204030204" pitchFamily="34" charset="0"/>
                <a:cs typeface="TimesNewRoman"/>
              </a:rPr>
              <a:t>.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TimesNewRoman"/>
              </a:rPr>
              <a:t>very </a:t>
            </a:r>
            <a:r>
              <a:rPr lang="en-US" sz="1600" b="1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narrow welds</a:t>
            </a:r>
            <a:r>
              <a:rPr lang="en-US" sz="1600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 </a:t>
            </a:r>
            <a:r>
              <a:rPr lang="en-US" sz="1600" dirty="0">
                <a:ea typeface="Calibri" panose="020F0502020204030204" pitchFamily="34" charset="0"/>
                <a:cs typeface="TimesNewRoman"/>
              </a:rPr>
              <a:t>(molten zone and heat affected zone) because of the very high energy density;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NewRoman"/>
              </a:rPr>
              <a:t>welds inducing very </a:t>
            </a:r>
            <a:r>
              <a:rPr lang="en-US" sz="1600" b="1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low distortion</a:t>
            </a:r>
            <a:r>
              <a:rPr lang="en-US" sz="1600" dirty="0">
                <a:ea typeface="Calibri" panose="020F0502020204030204" pitchFamily="34" charset="0"/>
                <a:cs typeface="TimesNewRoman"/>
              </a:rPr>
              <a:t>, which makes these two processes a precision mechanical solution, since it thus becomes possible to weld machined parts or parts </a:t>
            </a:r>
            <a:r>
              <a:rPr lang="en-US" sz="1600" b="1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not requiring deformation correction after welding</a:t>
            </a:r>
            <a:r>
              <a:rPr lang="en-US" sz="1600" dirty="0">
                <a:ea typeface="Calibri" panose="020F0502020204030204" pitchFamily="34" charset="0"/>
                <a:cs typeface="TimesNewRoman"/>
              </a:rPr>
              <a:t>.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NewRoman"/>
              </a:rPr>
              <a:t>welds </a:t>
            </a:r>
            <a:r>
              <a:rPr lang="en-US" sz="1600" b="1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under vacuum</a:t>
            </a:r>
            <a:r>
              <a:rPr lang="en-US" sz="1600" dirty="0">
                <a:solidFill>
                  <a:srgbClr val="0432FF"/>
                </a:solidFill>
                <a:ea typeface="Calibri" panose="020F0502020204030204" pitchFamily="34" charset="0"/>
                <a:cs typeface="TimesNewRoman"/>
              </a:rPr>
              <a:t> </a:t>
            </a:r>
            <a:r>
              <a:rPr lang="en-US" sz="1600" dirty="0">
                <a:ea typeface="Calibri" panose="020F0502020204030204" pitchFamily="34" charset="0"/>
                <a:cs typeface="TimesNewRoman"/>
              </a:rPr>
              <a:t>(electron beam), which ensures a good protection against the oxidation of the molten zones and heat affected zones.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DTL Technological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487" y="145332"/>
            <a:ext cx="1646833" cy="1223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130" y="1541991"/>
            <a:ext cx="1954560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432FF"/>
                </a:solidFill>
              </a:rPr>
              <a:t>Vacuum Brazing</a:t>
            </a:r>
            <a:endParaRPr lang="en-US" b="1" dirty="0">
              <a:solidFill>
                <a:srgbClr val="0432FF"/>
              </a:solidFill>
            </a:endParaRPr>
          </a:p>
        </p:txBody>
      </p:sp>
      <p:pic>
        <p:nvPicPr>
          <p:cNvPr id="24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7" y="2011932"/>
            <a:ext cx="3702673" cy="112903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ttangolo 10"/>
          <p:cNvSpPr/>
          <p:nvPr/>
        </p:nvSpPr>
        <p:spPr>
          <a:xfrm>
            <a:off x="3747089" y="4217436"/>
            <a:ext cx="2131197" cy="933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magin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/>
          <a:stretch/>
        </p:blipFill>
        <p:spPr>
          <a:xfrm>
            <a:off x="4139952" y="1484785"/>
            <a:ext cx="2523406" cy="1800200"/>
          </a:xfrm>
          <a:prstGeom prst="rect">
            <a:avLst/>
          </a:prstGeom>
        </p:spPr>
      </p:pic>
      <p:sp>
        <p:nvSpPr>
          <p:cNvPr id="27" name="Rettangolo 12"/>
          <p:cNvSpPr/>
          <p:nvPr/>
        </p:nvSpPr>
        <p:spPr>
          <a:xfrm>
            <a:off x="321966" y="3284984"/>
            <a:ext cx="842649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432FF"/>
                </a:solidFill>
              </a:rPr>
              <a:t>Main features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Brazing </a:t>
            </a:r>
            <a:r>
              <a:rPr lang="en-US" sz="1600" dirty="0"/>
              <a:t>does </a:t>
            </a:r>
            <a:r>
              <a:rPr lang="en-US" sz="1600" b="1" dirty="0">
                <a:solidFill>
                  <a:srgbClr val="0432FF"/>
                </a:solidFill>
              </a:rPr>
              <a:t>not</a:t>
            </a:r>
            <a:r>
              <a:rPr lang="en-US" sz="1600" dirty="0"/>
              <a:t> involve any substantial </a:t>
            </a:r>
            <a:r>
              <a:rPr lang="en-US" sz="1600" b="1" dirty="0">
                <a:solidFill>
                  <a:srgbClr val="0432FF"/>
                </a:solidFill>
              </a:rPr>
              <a:t>melting</a:t>
            </a:r>
            <a:r>
              <a:rPr lang="en-US" sz="1600" dirty="0"/>
              <a:t> of the base metals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Maintain </a:t>
            </a:r>
            <a:r>
              <a:rPr lang="en-US" sz="1600" b="1" dirty="0">
                <a:solidFill>
                  <a:srgbClr val="0432FF"/>
                </a:solidFill>
              </a:rPr>
              <a:t>closer assembly tolerances </a:t>
            </a:r>
            <a:r>
              <a:rPr lang="en-US" sz="1600" dirty="0"/>
              <a:t>and </a:t>
            </a:r>
            <a:r>
              <a:rPr lang="en-US" sz="1600" dirty="0" smtClean="0"/>
              <a:t>produce </a:t>
            </a:r>
            <a:r>
              <a:rPr lang="en-US" sz="1600" dirty="0"/>
              <a:t>a cosmetically </a:t>
            </a:r>
            <a:r>
              <a:rPr lang="en-US" sz="1600" b="1" dirty="0">
                <a:solidFill>
                  <a:srgbClr val="0432FF"/>
                </a:solidFill>
              </a:rPr>
              <a:t>neater joint </a:t>
            </a:r>
            <a:r>
              <a:rPr lang="en-US" sz="1600" dirty="0"/>
              <a:t>without costly secondary </a:t>
            </a:r>
            <a:r>
              <a:rPr lang="en-US" sz="1600" dirty="0" smtClean="0"/>
              <a:t>operations.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Brazing </a:t>
            </a:r>
            <a:r>
              <a:rPr lang="en-US" sz="1600" dirty="0"/>
              <a:t>makes it possible to join </a:t>
            </a:r>
            <a:r>
              <a:rPr lang="en-US" sz="1600" b="1" dirty="0">
                <a:solidFill>
                  <a:srgbClr val="0432FF"/>
                </a:solidFill>
              </a:rPr>
              <a:t>dissimilar metals </a:t>
            </a:r>
            <a:r>
              <a:rPr lang="en-US" sz="1600" dirty="0"/>
              <a:t>(or metals to ceramics</a:t>
            </a:r>
            <a:r>
              <a:rPr lang="en-US" sz="1600" dirty="0" smtClean="0"/>
              <a:t>). </a:t>
            </a:r>
            <a:r>
              <a:rPr lang="en-US" sz="1600" dirty="0"/>
              <a:t>Therefore, </a:t>
            </a:r>
            <a:r>
              <a:rPr lang="en-US" sz="1600" i="1" dirty="0">
                <a:solidFill>
                  <a:srgbClr val="0432FF"/>
                </a:solidFill>
              </a:rPr>
              <a:t>steel can be brazed to copper as easily as to another </a:t>
            </a:r>
            <a:r>
              <a:rPr lang="en-US" sz="1600" i="1" dirty="0" smtClean="0">
                <a:solidFill>
                  <a:srgbClr val="0432FF"/>
                </a:solidFill>
              </a:rPr>
              <a:t>steel</a:t>
            </a:r>
            <a:r>
              <a:rPr 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Brazing also generally produces </a:t>
            </a:r>
            <a:r>
              <a:rPr lang="en-US" sz="1600" b="1" dirty="0">
                <a:solidFill>
                  <a:srgbClr val="0432FF"/>
                </a:solidFill>
              </a:rPr>
              <a:t>less thermally induced </a:t>
            </a:r>
            <a:r>
              <a:rPr lang="en-US" sz="1600" b="1" dirty="0" smtClean="0">
                <a:solidFill>
                  <a:srgbClr val="0432FF"/>
                </a:solidFill>
              </a:rPr>
              <a:t>distortion</a:t>
            </a:r>
            <a:r>
              <a:rPr lang="en-US" sz="1600" dirty="0" smtClean="0"/>
              <a:t>. </a:t>
            </a:r>
            <a:r>
              <a:rPr lang="en-US" sz="1600" dirty="0"/>
              <a:t>An entire part can be brought up to the same brazing </a:t>
            </a:r>
            <a:r>
              <a:rPr lang="en-US" sz="1600" dirty="0" smtClean="0"/>
              <a:t>temperature.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Brazing </a:t>
            </a:r>
            <a:r>
              <a:rPr lang="en-US" sz="1600" dirty="0"/>
              <a:t>readily lends itself to </a:t>
            </a:r>
            <a:r>
              <a:rPr lang="en-US" sz="1600" b="1" dirty="0">
                <a:solidFill>
                  <a:srgbClr val="0432FF"/>
                </a:solidFill>
              </a:rPr>
              <a:t>mass-production techniques</a:t>
            </a:r>
            <a:r>
              <a:rPr lang="en-US" sz="1600" dirty="0" smtClean="0"/>
              <a:t>. In </a:t>
            </a:r>
            <a:r>
              <a:rPr lang="en-US" sz="1600" dirty="0"/>
              <a:t>fact, given the proper clearance conditions and heat, a brazed joint tends to make itself and is </a:t>
            </a:r>
            <a:r>
              <a:rPr lang="en-US" sz="1600" b="1" dirty="0">
                <a:solidFill>
                  <a:srgbClr val="0432FF"/>
                </a:solidFill>
              </a:rPr>
              <a:t>not dependent on operator skill</a:t>
            </a:r>
            <a:r>
              <a:rPr lang="en-US" sz="1600" dirty="0"/>
              <a:t>, as are most fusion welding processes</a:t>
            </a:r>
            <a:r>
              <a:rPr 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As a rule, the </a:t>
            </a:r>
            <a:r>
              <a:rPr lang="en-US" sz="1600" b="1" dirty="0" smtClean="0">
                <a:solidFill>
                  <a:srgbClr val="0432FF"/>
                </a:solidFill>
              </a:rPr>
              <a:t>heat-affected zone (HAZ) </a:t>
            </a:r>
            <a:r>
              <a:rPr lang="en-US" sz="1600" b="1" dirty="0">
                <a:solidFill>
                  <a:srgbClr val="0432FF"/>
                </a:solidFill>
              </a:rPr>
              <a:t>produced during brazing is wider</a:t>
            </a:r>
            <a:r>
              <a:rPr lang="en-US" sz="1600" b="1" dirty="0"/>
              <a:t> </a:t>
            </a:r>
            <a:r>
              <a:rPr lang="en-US" sz="1600" dirty="0"/>
              <a:t>and less sharply defined than those resulting from other fusion-related processes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2667474" y="2049336"/>
            <a:ext cx="1049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/>
              <a:t>Cu-Ag-</a:t>
            </a:r>
            <a:r>
              <a:rPr lang="en-US" dirty="0" err="1"/>
              <a:t>Pd</a:t>
            </a:r>
            <a:endParaRPr lang="en-US" dirty="0"/>
          </a:p>
        </p:txBody>
      </p:sp>
      <p:pic>
        <p:nvPicPr>
          <p:cNvPr id="29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8264" y="1514941"/>
            <a:ext cx="1929780" cy="21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&amp;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u="sng" dirty="0" smtClean="0">
                <a:solidFill>
                  <a:srgbClr val="0432FF"/>
                </a:solidFill>
              </a:rPr>
              <a:t>Material of the lecture from</a:t>
            </a:r>
          </a:p>
          <a:p>
            <a:pPr marL="0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400050" lvl="1" indent="0">
              <a:buNone/>
            </a:pPr>
            <a:r>
              <a:rPr lang="en-US" b="1" u="sng" dirty="0" smtClean="0">
                <a:solidFill>
                  <a:srgbClr val="0432FF"/>
                </a:solidFill>
              </a:rPr>
              <a:t>CERN</a:t>
            </a:r>
            <a:r>
              <a:rPr lang="en-US" dirty="0" smtClean="0">
                <a:solidFill>
                  <a:srgbClr val="0432FF"/>
                </a:solidFill>
              </a:rPr>
              <a:t>: </a:t>
            </a:r>
            <a:r>
              <a:rPr lang="en-US" dirty="0" smtClean="0"/>
              <a:t>A. Lombardi, M. </a:t>
            </a:r>
            <a:r>
              <a:rPr lang="en-US" dirty="0" err="1" smtClean="0"/>
              <a:t>Vretenar</a:t>
            </a:r>
            <a:endParaRPr lang="en-US" dirty="0" smtClean="0"/>
          </a:p>
          <a:p>
            <a:pPr marL="400050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400050" lvl="1" indent="0">
              <a:buNone/>
            </a:pPr>
            <a:r>
              <a:rPr lang="en-US" b="1" u="sng" dirty="0" smtClean="0">
                <a:solidFill>
                  <a:srgbClr val="0432FF"/>
                </a:solidFill>
              </a:rPr>
              <a:t>INFN-LNS</a:t>
            </a:r>
            <a:r>
              <a:rPr lang="en-US" dirty="0" smtClean="0">
                <a:solidFill>
                  <a:srgbClr val="0432FF"/>
                </a:solidFill>
              </a:rPr>
              <a:t>: </a:t>
            </a:r>
            <a:r>
              <a:rPr lang="en-US" dirty="0"/>
              <a:t>L. Allegra, </a:t>
            </a:r>
            <a:r>
              <a:rPr lang="fr-FR" dirty="0"/>
              <a:t>A. Caruso, </a:t>
            </a:r>
            <a:r>
              <a:rPr lang="en-US" dirty="0"/>
              <a:t>L. Celona, G. Gallo, S. </a:t>
            </a:r>
            <a:r>
              <a:rPr lang="en-US" dirty="0" err="1"/>
              <a:t>Gammino</a:t>
            </a:r>
            <a:r>
              <a:rPr lang="en-US" dirty="0"/>
              <a:t>, </a:t>
            </a:r>
            <a:r>
              <a:rPr lang="en-US" dirty="0" smtClean="0"/>
              <a:t>   </a:t>
            </a:r>
            <a:r>
              <a:rPr lang="fr-FR" dirty="0" smtClean="0"/>
              <a:t>D</a:t>
            </a:r>
            <a:r>
              <a:rPr lang="fr-FR" dirty="0"/>
              <a:t>. </a:t>
            </a:r>
            <a:r>
              <a:rPr lang="fr-FR" dirty="0" err="1"/>
              <a:t>Mascali</a:t>
            </a:r>
            <a:r>
              <a:rPr lang="fr-FR" dirty="0"/>
              <a:t>, </a:t>
            </a:r>
            <a:r>
              <a:rPr lang="en-US" dirty="0"/>
              <a:t>L. </a:t>
            </a:r>
            <a:r>
              <a:rPr lang="en-US" dirty="0" err="1"/>
              <a:t>Neri</a:t>
            </a:r>
            <a:r>
              <a:rPr lang="en-US" dirty="0"/>
              <a:t>, S. </a:t>
            </a:r>
            <a:r>
              <a:rPr lang="en-US" dirty="0" err="1"/>
              <a:t>Passarello</a:t>
            </a:r>
            <a:r>
              <a:rPr lang="en-US" dirty="0"/>
              <a:t>, </a:t>
            </a:r>
            <a:r>
              <a:rPr lang="fr-FR" dirty="0"/>
              <a:t>G. </a:t>
            </a:r>
            <a:r>
              <a:rPr lang="fr-FR" dirty="0" err="1" smtClean="0"/>
              <a:t>Torrisi</a:t>
            </a:r>
            <a:endParaRPr lang="en-US" dirty="0" smtClean="0"/>
          </a:p>
          <a:p>
            <a:pPr marL="400050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400050" lvl="1" indent="0">
              <a:buNone/>
            </a:pPr>
            <a:r>
              <a:rPr lang="en-US" b="1" u="sng" dirty="0" smtClean="0">
                <a:solidFill>
                  <a:srgbClr val="0432FF"/>
                </a:solidFill>
              </a:rPr>
              <a:t>CEA-</a:t>
            </a:r>
            <a:r>
              <a:rPr lang="en-US" b="1" u="sng" dirty="0" err="1" smtClean="0">
                <a:solidFill>
                  <a:srgbClr val="0432FF"/>
                </a:solidFill>
              </a:rPr>
              <a:t>Saclay</a:t>
            </a:r>
            <a:r>
              <a:rPr lang="en-US" dirty="0" smtClean="0">
                <a:solidFill>
                  <a:srgbClr val="0432FF"/>
                </a:solidFill>
              </a:rPr>
              <a:t>: </a:t>
            </a:r>
            <a:r>
              <a:rPr lang="en-US" dirty="0" smtClean="0"/>
              <a:t>A. </a:t>
            </a:r>
            <a:r>
              <a:rPr lang="en-US" dirty="0" err="1" smtClean="0"/>
              <a:t>Alberi</a:t>
            </a:r>
            <a:r>
              <a:rPr lang="en-US" dirty="0" smtClean="0"/>
              <a:t>, </a:t>
            </a:r>
            <a:r>
              <a:rPr lang="fr-FR" dirty="0" smtClean="0"/>
              <a:t>D</a:t>
            </a:r>
            <a:r>
              <a:rPr lang="fr-FR" dirty="0"/>
              <a:t>. </a:t>
            </a:r>
            <a:r>
              <a:rPr lang="fr-FR" dirty="0" err="1"/>
              <a:t>Chirpaz</a:t>
            </a:r>
            <a:r>
              <a:rPr lang="fr-FR" dirty="0"/>
              <a:t>, M. </a:t>
            </a:r>
            <a:r>
              <a:rPr lang="fr-FR" dirty="0" err="1"/>
              <a:t>Desmons</a:t>
            </a:r>
            <a:r>
              <a:rPr lang="fr-FR" dirty="0"/>
              <a:t>, A. France, </a:t>
            </a:r>
            <a:r>
              <a:rPr lang="fr-FR" dirty="0" smtClean="0"/>
              <a:t>M. Lacroix, N. </a:t>
            </a:r>
            <a:r>
              <a:rPr lang="fr-FR" dirty="0" err="1" smtClean="0"/>
              <a:t>Misiara</a:t>
            </a:r>
            <a:r>
              <a:rPr lang="fr-FR" dirty="0" smtClean="0"/>
              <a:t>, O</a:t>
            </a:r>
            <a:r>
              <a:rPr lang="fr-FR" dirty="0"/>
              <a:t>. Piquet, B. </a:t>
            </a:r>
            <a:r>
              <a:rPr lang="fr-FR" dirty="0" err="1" smtClean="0"/>
              <a:t>Pottin</a:t>
            </a:r>
            <a:endParaRPr lang="en-US" dirty="0" smtClean="0"/>
          </a:p>
          <a:p>
            <a:pPr marL="400050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400050" lvl="1" indent="0">
              <a:buNone/>
            </a:pPr>
            <a:r>
              <a:rPr lang="en-US" b="1" u="sng" dirty="0" smtClean="0">
                <a:solidFill>
                  <a:srgbClr val="0432FF"/>
                </a:solidFill>
              </a:rPr>
              <a:t>ESS-Bilbao</a:t>
            </a:r>
            <a:r>
              <a:rPr lang="en-US" dirty="0" smtClean="0">
                <a:solidFill>
                  <a:srgbClr val="0432FF"/>
                </a:solidFill>
              </a:rPr>
              <a:t>: </a:t>
            </a:r>
            <a:r>
              <a:rPr lang="en-US" dirty="0"/>
              <a:t>I. </a:t>
            </a:r>
            <a:r>
              <a:rPr lang="en-US" dirty="0" err="1"/>
              <a:t>Bustinduy</a:t>
            </a:r>
            <a:r>
              <a:rPr lang="en-US" dirty="0"/>
              <a:t>, Fernandez-</a:t>
            </a:r>
            <a:r>
              <a:rPr lang="en-US" dirty="0" err="1"/>
              <a:t>Cañoto</a:t>
            </a:r>
            <a:r>
              <a:rPr lang="en-US" dirty="0"/>
              <a:t>, N. </a:t>
            </a:r>
            <a:r>
              <a:rPr lang="en-US" dirty="0" err="1"/>
              <a:t>Garmendia</a:t>
            </a:r>
            <a:r>
              <a:rPr lang="en-US" dirty="0"/>
              <a:t>, D. JL Muñoz, </a:t>
            </a:r>
            <a:r>
              <a:rPr lang="es-ES" dirty="0"/>
              <a:t>J. Martin, </a:t>
            </a:r>
            <a:r>
              <a:rPr lang="en-US" dirty="0"/>
              <a:t>I. Rueda, </a:t>
            </a:r>
            <a:r>
              <a:rPr lang="es-ES" dirty="0"/>
              <a:t>A. </a:t>
            </a:r>
            <a:r>
              <a:rPr lang="es-ES" dirty="0" err="1" smtClean="0"/>
              <a:t>Zugazaga</a:t>
            </a:r>
            <a:endParaRPr lang="en-US" dirty="0" smtClean="0"/>
          </a:p>
          <a:p>
            <a:pPr marL="400050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400050" lvl="1" indent="0">
              <a:buNone/>
            </a:pPr>
            <a:r>
              <a:rPr lang="en-US" b="1" u="sng" dirty="0" smtClean="0">
                <a:solidFill>
                  <a:srgbClr val="0432FF"/>
                </a:solidFill>
              </a:rPr>
              <a:t>INFN-LNL</a:t>
            </a:r>
            <a:r>
              <a:rPr lang="en-US" dirty="0" smtClean="0">
                <a:solidFill>
                  <a:srgbClr val="0432FF"/>
                </a:solidFill>
              </a:rPr>
              <a:t>: </a:t>
            </a:r>
            <a:r>
              <a:rPr lang="fr-FR" dirty="0"/>
              <a:t>F. </a:t>
            </a:r>
            <a:r>
              <a:rPr lang="fr-FR" dirty="0" err="1"/>
              <a:t>Grespan</a:t>
            </a:r>
            <a:r>
              <a:rPr lang="fr-FR" dirty="0"/>
              <a:t>, P. </a:t>
            </a:r>
            <a:r>
              <a:rPr lang="fr-FR" dirty="0" err="1"/>
              <a:t>Mereu</a:t>
            </a:r>
            <a:r>
              <a:rPr lang="fr-FR" dirty="0"/>
              <a:t>, A. Pisent, C. </a:t>
            </a:r>
            <a:r>
              <a:rPr lang="fr-FR" dirty="0" err="1" smtClean="0"/>
              <a:t>Roncolato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u="sng" dirty="0" smtClean="0">
                <a:solidFill>
                  <a:srgbClr val="0432FF"/>
                </a:solidFill>
              </a:rPr>
              <a:t>Accelerator </a:t>
            </a:r>
            <a:r>
              <a:rPr lang="fr-FR" b="1" u="sng" dirty="0" err="1" smtClean="0">
                <a:solidFill>
                  <a:srgbClr val="0432FF"/>
                </a:solidFill>
              </a:rPr>
              <a:t>Schools</a:t>
            </a:r>
            <a:r>
              <a:rPr lang="fr-FR" b="1" u="sng" dirty="0" smtClean="0">
                <a:solidFill>
                  <a:srgbClr val="0432FF"/>
                </a:solidFill>
              </a:rPr>
              <a:t>:</a:t>
            </a:r>
            <a:endParaRPr lang="fr-FR" b="1" u="sng" dirty="0">
              <a:solidFill>
                <a:srgbClr val="0432FF"/>
              </a:solidFill>
            </a:endParaRPr>
          </a:p>
          <a:p>
            <a:pPr lvl="1">
              <a:buFont typeface="Wingdings" charset="2"/>
              <a:buChar char="v"/>
            </a:pPr>
            <a:r>
              <a:rPr lang="en-US" dirty="0"/>
              <a:t>CERN Accelerator School, </a:t>
            </a:r>
            <a:r>
              <a:rPr lang="en-US" dirty="0">
                <a:hlinkClick r:id="rId2"/>
              </a:rPr>
              <a:t>http://cas.web.cern.ch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  <a:p>
            <a:pPr lvl="1">
              <a:buFont typeface="Wingdings" charset="2"/>
              <a:buChar char="v"/>
            </a:pPr>
            <a:r>
              <a:rPr lang="en-US" dirty="0"/>
              <a:t>JUAS,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www.esi-archamps.eu/Thematic-Schools/Discover-JUAS</a:t>
            </a:r>
            <a:endParaRPr lang="en-US" dirty="0" smtClean="0"/>
          </a:p>
          <a:p>
            <a:pPr marL="0" indent="0">
              <a:buNone/>
            </a:pPr>
            <a:endParaRPr lang="en-US" b="1" u="sng" dirty="0" smtClean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-US" b="1" u="sng" dirty="0" smtClean="0">
                <a:solidFill>
                  <a:srgbClr val="0432FF"/>
                </a:solidFill>
              </a:rPr>
              <a:t>Further reading:</a:t>
            </a:r>
          </a:p>
          <a:p>
            <a:pPr lvl="1">
              <a:buFont typeface="Wingdings" charset="2"/>
              <a:buChar char="v"/>
            </a:pPr>
            <a:r>
              <a:rPr lang="en-US" dirty="0"/>
              <a:t>RF Linear Accelerators, T.P. </a:t>
            </a:r>
            <a:r>
              <a:rPr lang="en-US" dirty="0" err="1"/>
              <a:t>Wangler</a:t>
            </a:r>
            <a:r>
              <a:rPr lang="en-US" dirty="0"/>
              <a:t>, Wiley, 2008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An </a:t>
            </a:r>
            <a:r>
              <a:rPr lang="en-US" dirty="0"/>
              <a:t>introduction to particle accelerators, E.J.N. Wilson, Oxford Univ. Press, 2001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72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principle of an RF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67946" cy="4525963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dirty="0">
                <a:solidFill>
                  <a:srgbClr val="0432FF"/>
                </a:solidFill>
              </a:rPr>
              <a:t>RF power source</a:t>
            </a:r>
            <a:r>
              <a:rPr lang="en-US" dirty="0"/>
              <a:t>:  generator of electromagnetic wave of a specified frequency. It feeds a</a:t>
            </a:r>
          </a:p>
          <a:p>
            <a:pPr marL="609600" indent="-609600">
              <a:lnSpc>
                <a:spcPct val="80000"/>
              </a:lnSpc>
              <a:buFont typeface="+mj-lt"/>
              <a:buAutoNum type="arabicPeriod"/>
            </a:pPr>
            <a:endParaRPr lang="en-US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n-US" dirty="0" smtClean="0">
                <a:solidFill>
                  <a:srgbClr val="CC0066"/>
                </a:solidFill>
              </a:rPr>
              <a:t>Cavity</a:t>
            </a:r>
            <a:r>
              <a:rPr lang="en-US" dirty="0" smtClean="0"/>
              <a:t>: </a:t>
            </a:r>
            <a:r>
              <a:rPr lang="en-US" dirty="0"/>
              <a:t>space enclosed in a metallic boundary which resonates with the frequency of the wave and tailors </a:t>
            </a:r>
            <a:r>
              <a:rPr lang="en-US" dirty="0" smtClean="0"/>
              <a:t>the </a:t>
            </a:r>
            <a:r>
              <a:rPr lang="en-US" dirty="0"/>
              <a:t>field pattern to the 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US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n-US" dirty="0" smtClean="0">
                <a:solidFill>
                  <a:srgbClr val="FF9900"/>
                </a:solidFill>
              </a:rPr>
              <a:t>Beam</a:t>
            </a:r>
            <a:r>
              <a:rPr lang="en-US" dirty="0" smtClean="0"/>
              <a:t>: </a:t>
            </a:r>
            <a:r>
              <a:rPr lang="en-US" dirty="0"/>
              <a:t>flux of particles that we push through the cavity when the field is maximized as to increase its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US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n-US" dirty="0"/>
              <a:t>Energy.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652120" y="1518369"/>
            <a:ext cx="3308350" cy="5006975"/>
            <a:chOff x="3552" y="715"/>
            <a:chExt cx="2084" cy="3154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954" y="715"/>
              <a:ext cx="1682" cy="2064"/>
              <a:chOff x="3954" y="715"/>
              <a:chExt cx="1682" cy="2064"/>
            </a:xfrm>
          </p:grpSpPr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4405" y="1770"/>
                <a:ext cx="214" cy="61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4405" y="2372"/>
                <a:ext cx="214" cy="229"/>
              </a:xfrm>
              <a:prstGeom prst="rect">
                <a:avLst/>
              </a:prstGeom>
              <a:solidFill>
                <a:schemeClr val="bg1"/>
              </a:solidFill>
              <a:ln w="38100" cap="rnd">
                <a:solidFill>
                  <a:srgbClr val="00800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23" name="Arc 8"/>
              <p:cNvSpPr>
                <a:spLocks/>
              </p:cNvSpPr>
              <p:nvPr/>
            </p:nvSpPr>
            <p:spPr bwMode="auto">
              <a:xfrm rot="5400000" flipH="1" flipV="1">
                <a:off x="4118" y="2200"/>
                <a:ext cx="1003" cy="143"/>
              </a:xfrm>
              <a:custGeom>
                <a:avLst/>
                <a:gdLst>
                  <a:gd name="T0" fmla="*/ 0 w 14018"/>
                  <a:gd name="T1" fmla="*/ 24 h 21600"/>
                  <a:gd name="T2" fmla="*/ 1003 w 14018"/>
                  <a:gd name="T3" fmla="*/ 1 h 21600"/>
                  <a:gd name="T4" fmla="*/ 856 w 14018"/>
                  <a:gd name="T5" fmla="*/ 143 h 21600"/>
                  <a:gd name="T6" fmla="*/ 0 60000 65536"/>
                  <a:gd name="T7" fmla="*/ 0 60000 65536"/>
                  <a:gd name="T8" fmla="*/ 0 60000 65536"/>
                  <a:gd name="T9" fmla="*/ 0 w 14018"/>
                  <a:gd name="T10" fmla="*/ 0 h 21600"/>
                  <a:gd name="T11" fmla="*/ 14018 w 140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018" h="21600" fill="none" extrusionOk="0">
                    <a:moveTo>
                      <a:pt x="-1" y="3614"/>
                    </a:moveTo>
                    <a:cubicBezTo>
                      <a:pt x="3543" y="1257"/>
                      <a:pt x="7705" y="-1"/>
                      <a:pt x="11962" y="0"/>
                    </a:cubicBezTo>
                    <a:cubicBezTo>
                      <a:pt x="12648" y="0"/>
                      <a:pt x="13334" y="32"/>
                      <a:pt x="14017" y="98"/>
                    </a:cubicBezTo>
                  </a:path>
                  <a:path w="14018" h="21600" stroke="0" extrusionOk="0">
                    <a:moveTo>
                      <a:pt x="-1" y="3614"/>
                    </a:moveTo>
                    <a:cubicBezTo>
                      <a:pt x="3543" y="1257"/>
                      <a:pt x="7705" y="-1"/>
                      <a:pt x="11962" y="0"/>
                    </a:cubicBezTo>
                    <a:cubicBezTo>
                      <a:pt x="12648" y="0"/>
                      <a:pt x="13334" y="32"/>
                      <a:pt x="14017" y="98"/>
                    </a:cubicBezTo>
                    <a:lnTo>
                      <a:pt x="11962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 type="arrow" w="med" len="med"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24" name="Arc 9"/>
              <p:cNvSpPr>
                <a:spLocks/>
              </p:cNvSpPr>
              <p:nvPr/>
            </p:nvSpPr>
            <p:spPr bwMode="auto">
              <a:xfrm rot="16200000" flipV="1">
                <a:off x="3865" y="2168"/>
                <a:ext cx="1085" cy="137"/>
              </a:xfrm>
              <a:custGeom>
                <a:avLst/>
                <a:gdLst>
                  <a:gd name="T0" fmla="*/ 0 w 17329"/>
                  <a:gd name="T1" fmla="*/ 23 h 21600"/>
                  <a:gd name="T2" fmla="*/ 1085 w 17329"/>
                  <a:gd name="T3" fmla="*/ 4 h 21600"/>
                  <a:gd name="T4" fmla="*/ 749 w 17329"/>
                  <a:gd name="T5" fmla="*/ 137 h 21600"/>
                  <a:gd name="T6" fmla="*/ 0 60000 65536"/>
                  <a:gd name="T7" fmla="*/ 0 60000 65536"/>
                  <a:gd name="T8" fmla="*/ 0 60000 65536"/>
                  <a:gd name="T9" fmla="*/ 0 w 17329"/>
                  <a:gd name="T10" fmla="*/ 0 h 21600"/>
                  <a:gd name="T11" fmla="*/ 17329 w 173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29" h="21600" fill="none" extrusionOk="0">
                    <a:moveTo>
                      <a:pt x="-1" y="3614"/>
                    </a:moveTo>
                    <a:cubicBezTo>
                      <a:pt x="3543" y="1257"/>
                      <a:pt x="7705" y="-1"/>
                      <a:pt x="11962" y="0"/>
                    </a:cubicBezTo>
                    <a:cubicBezTo>
                      <a:pt x="13772" y="0"/>
                      <a:pt x="15575" y="227"/>
                      <a:pt x="17328" y="677"/>
                    </a:cubicBezTo>
                  </a:path>
                  <a:path w="17329" h="21600" stroke="0" extrusionOk="0">
                    <a:moveTo>
                      <a:pt x="-1" y="3614"/>
                    </a:moveTo>
                    <a:cubicBezTo>
                      <a:pt x="3543" y="1257"/>
                      <a:pt x="7705" y="-1"/>
                      <a:pt x="11962" y="0"/>
                    </a:cubicBezTo>
                    <a:cubicBezTo>
                      <a:pt x="13772" y="0"/>
                      <a:pt x="15575" y="227"/>
                      <a:pt x="17328" y="677"/>
                    </a:cubicBezTo>
                    <a:lnTo>
                      <a:pt x="11962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 type="arrow" w="med" len="med"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4121" y="1008"/>
                <a:ext cx="782" cy="762"/>
              </a:xfrm>
              <a:prstGeom prst="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/>
            </p:nvSpPr>
            <p:spPr bwMode="auto">
              <a:xfrm>
                <a:off x="3954" y="715"/>
                <a:ext cx="1218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/>
                <a:r>
                  <a:rPr lang="en-GB" sz="2000" dirty="0">
                    <a:solidFill>
                      <a:srgbClr val="0432FF"/>
                    </a:solidFill>
                    <a:latin typeface="Times New Roman" pitchFamily="18" charset="0"/>
                  </a:rPr>
                  <a:t>RF power </a:t>
                </a:r>
                <a:r>
                  <a:rPr lang="en-GB" sz="2000" dirty="0" smtClean="0">
                    <a:solidFill>
                      <a:srgbClr val="0432FF"/>
                    </a:solidFill>
                    <a:latin typeface="Times New Roman" pitchFamily="18" charset="0"/>
                  </a:rPr>
                  <a:t>source</a:t>
                </a:r>
                <a:endParaRPr lang="en-GB" sz="2000" dirty="0">
                  <a:solidFill>
                    <a:srgbClr val="0432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" name="Rectangle 12"/>
              <p:cNvSpPr>
                <a:spLocks noChangeArrowheads="1"/>
              </p:cNvSpPr>
              <p:nvPr/>
            </p:nvSpPr>
            <p:spPr bwMode="auto">
              <a:xfrm>
                <a:off x="4616" y="1915"/>
                <a:ext cx="88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/>
                <a:r>
                  <a:rPr lang="en-GB" sz="2000">
                    <a:latin typeface="Times New Roman" pitchFamily="18" charset="0"/>
                  </a:rPr>
                  <a:t>Wave guide</a:t>
                </a:r>
              </a:p>
            </p:txBody>
          </p:sp>
          <p:sp>
            <p:nvSpPr>
              <p:cNvPr id="28" name="Rectangle 13"/>
              <p:cNvSpPr>
                <a:spLocks noChangeArrowheads="1"/>
              </p:cNvSpPr>
              <p:nvPr/>
            </p:nvSpPr>
            <p:spPr bwMode="auto">
              <a:xfrm>
                <a:off x="4594" y="2299"/>
                <a:ext cx="104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/>
                <a:r>
                  <a:rPr lang="en-GB" sz="2000">
                    <a:solidFill>
                      <a:srgbClr val="008000"/>
                    </a:solidFill>
                    <a:latin typeface="Times New Roman" pitchFamily="18" charset="0"/>
                  </a:rPr>
                  <a:t>Power coupler</a:t>
                </a:r>
              </a:p>
            </p:txBody>
          </p:sp>
        </p:grp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4285" y="3619"/>
              <a:ext cx="5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algn="ctr" eaLnBrk="0" hangingPunct="0"/>
              <a:r>
                <a:rPr lang="en-GB" sz="2000" dirty="0">
                  <a:solidFill>
                    <a:srgbClr val="990099"/>
                  </a:solidFill>
                  <a:latin typeface="Times New Roman" pitchFamily="18" charset="0"/>
                </a:rPr>
                <a:t>Cavity</a:t>
              </a:r>
            </a:p>
          </p:txBody>
        </p: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3765" y="2533"/>
              <a:ext cx="1494" cy="1067"/>
              <a:chOff x="3765" y="2533"/>
              <a:chExt cx="1494" cy="1067"/>
            </a:xfrm>
          </p:grpSpPr>
          <p:sp>
            <p:nvSpPr>
              <p:cNvPr id="19" name="Freeform 16"/>
              <p:cNvSpPr>
                <a:spLocks/>
              </p:cNvSpPr>
              <p:nvPr/>
            </p:nvSpPr>
            <p:spPr bwMode="auto">
              <a:xfrm>
                <a:off x="3765" y="2533"/>
                <a:ext cx="1494" cy="381"/>
              </a:xfrm>
              <a:custGeom>
                <a:avLst/>
                <a:gdLst>
                  <a:gd name="T0" fmla="*/ 0 w 1008"/>
                  <a:gd name="T1" fmla="*/ 240 h 240"/>
                  <a:gd name="T2" fmla="*/ 48 w 1008"/>
                  <a:gd name="T3" fmla="*/ 0 h 240"/>
                  <a:gd name="T4" fmla="*/ 960 w 1008"/>
                  <a:gd name="T5" fmla="*/ 0 h 240"/>
                  <a:gd name="T6" fmla="*/ 1008 w 1008"/>
                  <a:gd name="T7" fmla="*/ 240 h 2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8"/>
                  <a:gd name="T13" fmla="*/ 0 h 240"/>
                  <a:gd name="T14" fmla="*/ 1008 w 1008"/>
                  <a:gd name="T15" fmla="*/ 240 h 2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8" h="240">
                    <a:moveTo>
                      <a:pt x="0" y="240"/>
                    </a:moveTo>
                    <a:lnTo>
                      <a:pt x="48" y="0"/>
                    </a:lnTo>
                    <a:lnTo>
                      <a:pt x="960" y="0"/>
                    </a:lnTo>
                    <a:lnTo>
                      <a:pt x="1008" y="24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 flipV="1">
                <a:off x="3765" y="3219"/>
                <a:ext cx="1494" cy="381"/>
              </a:xfrm>
              <a:custGeom>
                <a:avLst/>
                <a:gdLst>
                  <a:gd name="T0" fmla="*/ 0 w 1008"/>
                  <a:gd name="T1" fmla="*/ 240 h 240"/>
                  <a:gd name="T2" fmla="*/ 48 w 1008"/>
                  <a:gd name="T3" fmla="*/ 0 h 240"/>
                  <a:gd name="T4" fmla="*/ 960 w 1008"/>
                  <a:gd name="T5" fmla="*/ 0 h 240"/>
                  <a:gd name="T6" fmla="*/ 1008 w 1008"/>
                  <a:gd name="T7" fmla="*/ 240 h 2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8"/>
                  <a:gd name="T13" fmla="*/ 0 h 240"/>
                  <a:gd name="T14" fmla="*/ 1008 w 1008"/>
                  <a:gd name="T15" fmla="*/ 240 h 2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8" h="240">
                    <a:moveTo>
                      <a:pt x="0" y="240"/>
                    </a:moveTo>
                    <a:lnTo>
                      <a:pt x="48" y="0"/>
                    </a:lnTo>
                    <a:lnTo>
                      <a:pt x="960" y="0"/>
                    </a:lnTo>
                    <a:lnTo>
                      <a:pt x="1008" y="24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</p:grp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3765" y="2609"/>
              <a:ext cx="1494" cy="915"/>
              <a:chOff x="3765" y="2609"/>
              <a:chExt cx="1494" cy="915"/>
            </a:xfrm>
          </p:grpSpPr>
          <p:sp>
            <p:nvSpPr>
              <p:cNvPr id="11" name="Arc 19"/>
              <p:cNvSpPr>
                <a:spLocks/>
              </p:cNvSpPr>
              <p:nvPr/>
            </p:nvSpPr>
            <p:spPr bwMode="auto">
              <a:xfrm flipV="1">
                <a:off x="4476" y="2838"/>
                <a:ext cx="783" cy="152"/>
              </a:xfrm>
              <a:custGeom>
                <a:avLst/>
                <a:gdLst>
                  <a:gd name="T0" fmla="*/ 0 w 21600"/>
                  <a:gd name="T1" fmla="*/ 0 h 21600"/>
                  <a:gd name="T2" fmla="*/ 783 w 21600"/>
                  <a:gd name="T3" fmla="*/ 152 h 21600"/>
                  <a:gd name="T4" fmla="*/ 0 w 21600"/>
                  <a:gd name="T5" fmla="*/ 15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2" name="Arc 20"/>
              <p:cNvSpPr>
                <a:spLocks/>
              </p:cNvSpPr>
              <p:nvPr/>
            </p:nvSpPr>
            <p:spPr bwMode="auto">
              <a:xfrm flipH="1" flipV="1">
                <a:off x="3765" y="2838"/>
                <a:ext cx="783" cy="152"/>
              </a:xfrm>
              <a:custGeom>
                <a:avLst/>
                <a:gdLst>
                  <a:gd name="T0" fmla="*/ 0 w 21600"/>
                  <a:gd name="T1" fmla="*/ 0 h 21600"/>
                  <a:gd name="T2" fmla="*/ 783 w 21600"/>
                  <a:gd name="T3" fmla="*/ 152 h 21600"/>
                  <a:gd name="T4" fmla="*/ 0 w 21600"/>
                  <a:gd name="T5" fmla="*/ 15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 type="arrow" w="med" len="med"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3" name="Arc 21"/>
              <p:cNvSpPr>
                <a:spLocks/>
              </p:cNvSpPr>
              <p:nvPr/>
            </p:nvSpPr>
            <p:spPr bwMode="auto">
              <a:xfrm>
                <a:off x="4476" y="3143"/>
                <a:ext cx="783" cy="152"/>
              </a:xfrm>
              <a:custGeom>
                <a:avLst/>
                <a:gdLst>
                  <a:gd name="T0" fmla="*/ 0 w 21600"/>
                  <a:gd name="T1" fmla="*/ 0 h 21600"/>
                  <a:gd name="T2" fmla="*/ 783 w 21600"/>
                  <a:gd name="T3" fmla="*/ 152 h 21600"/>
                  <a:gd name="T4" fmla="*/ 0 w 21600"/>
                  <a:gd name="T5" fmla="*/ 15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4" name="Arc 22"/>
              <p:cNvSpPr>
                <a:spLocks/>
              </p:cNvSpPr>
              <p:nvPr/>
            </p:nvSpPr>
            <p:spPr bwMode="auto">
              <a:xfrm flipH="1">
                <a:off x="3765" y="3143"/>
                <a:ext cx="783" cy="152"/>
              </a:xfrm>
              <a:custGeom>
                <a:avLst/>
                <a:gdLst>
                  <a:gd name="T0" fmla="*/ 0 w 21600"/>
                  <a:gd name="T1" fmla="*/ 0 h 21600"/>
                  <a:gd name="T2" fmla="*/ 783 w 21600"/>
                  <a:gd name="T3" fmla="*/ 152 h 21600"/>
                  <a:gd name="T4" fmla="*/ 0 w 21600"/>
                  <a:gd name="T5" fmla="*/ 15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 type="arrow" w="med" len="med"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5" name="Arc 23"/>
              <p:cNvSpPr>
                <a:spLocks/>
              </p:cNvSpPr>
              <p:nvPr/>
            </p:nvSpPr>
            <p:spPr bwMode="auto">
              <a:xfrm flipV="1">
                <a:off x="4479" y="2609"/>
                <a:ext cx="709" cy="229"/>
              </a:xfrm>
              <a:custGeom>
                <a:avLst/>
                <a:gdLst>
                  <a:gd name="T0" fmla="*/ 0 w 21600"/>
                  <a:gd name="T1" fmla="*/ 0 h 21600"/>
                  <a:gd name="T2" fmla="*/ 709 w 21600"/>
                  <a:gd name="T3" fmla="*/ 229 h 21600"/>
                  <a:gd name="T4" fmla="*/ 0 w 21600"/>
                  <a:gd name="T5" fmla="*/ 22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6" name="Arc 24"/>
              <p:cNvSpPr>
                <a:spLocks/>
              </p:cNvSpPr>
              <p:nvPr/>
            </p:nvSpPr>
            <p:spPr bwMode="auto">
              <a:xfrm flipH="1" flipV="1">
                <a:off x="3836" y="2609"/>
                <a:ext cx="709" cy="229"/>
              </a:xfrm>
              <a:custGeom>
                <a:avLst/>
                <a:gdLst>
                  <a:gd name="T0" fmla="*/ 0 w 21600"/>
                  <a:gd name="T1" fmla="*/ 0 h 21600"/>
                  <a:gd name="T2" fmla="*/ 709 w 21600"/>
                  <a:gd name="T3" fmla="*/ 229 h 21600"/>
                  <a:gd name="T4" fmla="*/ 0 w 21600"/>
                  <a:gd name="T5" fmla="*/ 22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 type="arrow" w="med" len="med"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7" name="Arc 25"/>
              <p:cNvSpPr>
                <a:spLocks/>
              </p:cNvSpPr>
              <p:nvPr/>
            </p:nvSpPr>
            <p:spPr bwMode="auto">
              <a:xfrm>
                <a:off x="4479" y="3295"/>
                <a:ext cx="709" cy="229"/>
              </a:xfrm>
              <a:custGeom>
                <a:avLst/>
                <a:gdLst>
                  <a:gd name="T0" fmla="*/ 0 w 21600"/>
                  <a:gd name="T1" fmla="*/ 0 h 21600"/>
                  <a:gd name="T2" fmla="*/ 709 w 21600"/>
                  <a:gd name="T3" fmla="*/ 229 h 21600"/>
                  <a:gd name="T4" fmla="*/ 0 w 21600"/>
                  <a:gd name="T5" fmla="*/ 22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8" name="Arc 26"/>
              <p:cNvSpPr>
                <a:spLocks/>
              </p:cNvSpPr>
              <p:nvPr/>
            </p:nvSpPr>
            <p:spPr bwMode="auto">
              <a:xfrm flipH="1">
                <a:off x="3836" y="3295"/>
                <a:ext cx="709" cy="229"/>
              </a:xfrm>
              <a:custGeom>
                <a:avLst/>
                <a:gdLst>
                  <a:gd name="T0" fmla="*/ 0 w 21600"/>
                  <a:gd name="T1" fmla="*/ 0 h 21600"/>
                  <a:gd name="T2" fmla="*/ 709 w 21600"/>
                  <a:gd name="T3" fmla="*/ 229 h 21600"/>
                  <a:gd name="T4" fmla="*/ 0 w 21600"/>
                  <a:gd name="T5" fmla="*/ 22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 type="arrow" w="med" len="med"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</p:grpSp>
        <p:sp>
          <p:nvSpPr>
            <p:cNvPr id="10" name="Line 27"/>
            <p:cNvSpPr>
              <a:spLocks noChangeShapeType="1"/>
            </p:cNvSpPr>
            <p:nvPr/>
          </p:nvSpPr>
          <p:spPr bwMode="auto">
            <a:xfrm>
              <a:off x="3552" y="3066"/>
              <a:ext cx="192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984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limit in a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Normal </a:t>
            </a:r>
            <a:r>
              <a:rPr lang="en-US" dirty="0" smtClean="0">
                <a:solidFill>
                  <a:srgbClr val="FF0000"/>
                </a:solidFill>
              </a:rPr>
              <a:t>conducting</a:t>
            </a:r>
            <a:r>
              <a:rPr lang="en-US" dirty="0" smtClean="0">
                <a:solidFill>
                  <a:srgbClr val="0432FF"/>
                </a:solidFill>
              </a:rPr>
              <a:t>: </a:t>
            </a:r>
            <a:endParaRPr lang="en-US" dirty="0">
              <a:solidFill>
                <a:srgbClr val="0432FF"/>
              </a:solidFill>
            </a:endParaRP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Heating</a:t>
            </a:r>
            <a:endParaRPr lang="en-US" dirty="0"/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Electric </a:t>
            </a:r>
            <a:r>
              <a:rPr lang="en-US" dirty="0"/>
              <a:t>peak field on the cavity surface (sparking)  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endParaRPr lang="en-US" dirty="0">
              <a:solidFill>
                <a:srgbClr val="0432FF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Superconducting: </a:t>
            </a:r>
            <a:endParaRPr lang="en-US" dirty="0">
              <a:solidFill>
                <a:srgbClr val="0432FF"/>
              </a:solidFill>
            </a:endParaRP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Quenching </a:t>
            </a:r>
            <a:endParaRPr lang="en-US" dirty="0"/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Magnetic </a:t>
            </a:r>
            <a:r>
              <a:rPr lang="en-US" dirty="0"/>
              <a:t>peak field on the surface (in Niobium max 200mT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2782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Kilpatrick sparking criterion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In 1950 W.D. Kilpatrick analyzed the data on RF breakdown and defined conditions for breakdown-free operation of cavities as 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432FF"/>
                </a:solidFill>
              </a:rPr>
              <a:t>f </a:t>
            </a:r>
            <a:r>
              <a:rPr lang="en-US" sz="2400" b="1" dirty="0">
                <a:solidFill>
                  <a:srgbClr val="0432FF"/>
                </a:solidFill>
              </a:rPr>
              <a:t>= 1.64 E</a:t>
            </a:r>
            <a:r>
              <a:rPr lang="en-US" sz="2400" b="1" baseline="30000" dirty="0">
                <a:solidFill>
                  <a:srgbClr val="0432FF"/>
                </a:solidFill>
              </a:rPr>
              <a:t>2</a:t>
            </a:r>
            <a:r>
              <a:rPr lang="en-US" sz="2400" b="1" dirty="0">
                <a:solidFill>
                  <a:srgbClr val="0432FF"/>
                </a:solidFill>
              </a:rPr>
              <a:t> </a:t>
            </a:r>
            <a:r>
              <a:rPr lang="en-US" sz="2400" b="1" dirty="0" err="1">
                <a:solidFill>
                  <a:srgbClr val="0432FF"/>
                </a:solidFill>
              </a:rPr>
              <a:t>exp</a:t>
            </a:r>
            <a:r>
              <a:rPr lang="en-US" sz="2400" b="1" dirty="0">
                <a:solidFill>
                  <a:srgbClr val="0432FF"/>
                </a:solidFill>
              </a:rPr>
              <a:t> (-8.5/E)</a:t>
            </a:r>
            <a:endParaRPr lang="en-US" sz="2400" dirty="0">
              <a:solidFill>
                <a:srgbClr val="0432FF"/>
              </a:solidFill>
            </a:endParaRPr>
          </a:p>
          <a:p>
            <a:endParaRPr lang="en-US" sz="2400" dirty="0" smtClean="0">
              <a:solidFill>
                <a:srgbClr val="0432FF"/>
              </a:solidFill>
            </a:endParaRPr>
          </a:p>
          <a:p>
            <a:endParaRPr lang="en-US" sz="2400" dirty="0">
              <a:solidFill>
                <a:srgbClr val="0432FF"/>
              </a:solidFill>
            </a:endParaRPr>
          </a:p>
          <a:p>
            <a:endParaRPr lang="en-US" sz="2400" dirty="0" smtClean="0">
              <a:solidFill>
                <a:srgbClr val="0432FF"/>
              </a:solidFill>
            </a:endParaRPr>
          </a:p>
          <a:p>
            <a:endParaRPr lang="en-US" sz="2400" dirty="0">
              <a:solidFill>
                <a:srgbClr val="0432FF"/>
              </a:solidFill>
            </a:endParaRPr>
          </a:p>
          <a:p>
            <a:endParaRPr lang="en-US" sz="2400" dirty="0" smtClean="0">
              <a:solidFill>
                <a:srgbClr val="0432FF"/>
              </a:solidFill>
            </a:endParaRPr>
          </a:p>
          <a:p>
            <a:endParaRPr lang="en-US" sz="2400" dirty="0">
              <a:solidFill>
                <a:srgbClr val="0432FF"/>
              </a:solidFill>
            </a:endParaRPr>
          </a:p>
          <a:p>
            <a:endParaRPr lang="en-US" sz="2400" dirty="0" smtClean="0">
              <a:solidFill>
                <a:srgbClr val="0432FF"/>
              </a:solidFill>
            </a:endParaRPr>
          </a:p>
          <a:p>
            <a:r>
              <a:rPr lang="en-US" sz="2400" dirty="0">
                <a:solidFill>
                  <a:srgbClr val="0432FF"/>
                </a:solidFill>
              </a:rPr>
              <a:t>Nowadays </a:t>
            </a:r>
            <a:r>
              <a:rPr lang="en-US" sz="2400" dirty="0" smtClean="0">
                <a:solidFill>
                  <a:srgbClr val="0432FF"/>
                </a:solidFill>
              </a:rPr>
              <a:t>a </a:t>
            </a:r>
            <a:r>
              <a:rPr lang="en-US" sz="2400" dirty="0">
                <a:solidFill>
                  <a:srgbClr val="0432FF"/>
                </a:solidFill>
              </a:rPr>
              <a:t>peak surface field </a:t>
            </a:r>
            <a:r>
              <a:rPr lang="en-US" sz="2400" dirty="0" smtClean="0">
                <a:solidFill>
                  <a:srgbClr val="0432FF"/>
                </a:solidFill>
              </a:rPr>
              <a:t>of up </a:t>
            </a:r>
            <a:r>
              <a:rPr lang="en-US" sz="2400" dirty="0">
                <a:solidFill>
                  <a:srgbClr val="0432FF"/>
                </a:solidFill>
              </a:rPr>
              <a:t>to </a:t>
            </a:r>
            <a:r>
              <a:rPr lang="en-US" sz="2400" dirty="0" smtClean="0">
                <a:solidFill>
                  <a:srgbClr val="0432FF"/>
                </a:solidFill>
              </a:rPr>
              <a:t>2xKilpatrick </a:t>
            </a:r>
            <a:r>
              <a:rPr lang="en-US" sz="2400" dirty="0">
                <a:solidFill>
                  <a:srgbClr val="0432FF"/>
                </a:solidFill>
              </a:rPr>
              <a:t>field is </a:t>
            </a:r>
            <a:r>
              <a:rPr lang="en-US" sz="2400" dirty="0" smtClean="0">
                <a:solidFill>
                  <a:srgbClr val="0432FF"/>
                </a:solidFill>
              </a:rPr>
              <a:t>possible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4826" y="2704504"/>
            <a:ext cx="4843438" cy="284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4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4810</TotalTime>
  <Words>3259</Words>
  <Application>Microsoft Macintosh PowerPoint</Application>
  <PresentationFormat>On-screen Show (4:3)</PresentationFormat>
  <Paragraphs>648</Paragraphs>
  <Slides>62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Calibri</vt:lpstr>
      <vt:lpstr>Symbol</vt:lpstr>
      <vt:lpstr>Tahoma</vt:lpstr>
      <vt:lpstr>Times</vt:lpstr>
      <vt:lpstr>Times New Roman</vt:lpstr>
      <vt:lpstr>TimesNewRoman</vt:lpstr>
      <vt:lpstr>Verdana</vt:lpstr>
      <vt:lpstr>Wingdings</vt:lpstr>
      <vt:lpstr>Arial</vt:lpstr>
      <vt:lpstr>Office Theme</vt:lpstr>
      <vt:lpstr>Equation</vt:lpstr>
      <vt:lpstr>Bitmap Image</vt:lpstr>
      <vt:lpstr>ESS Normal Conducting Linac</vt:lpstr>
      <vt:lpstr>Outline</vt:lpstr>
      <vt:lpstr>ESS Accelerator</vt:lpstr>
      <vt:lpstr>In-kind contribution partners</vt:lpstr>
      <vt:lpstr>PowerPoint Presentation</vt:lpstr>
      <vt:lpstr>RF Linac</vt:lpstr>
      <vt:lpstr>Basic principle of an RF Linac</vt:lpstr>
      <vt:lpstr>Field limit in a cavity</vt:lpstr>
      <vt:lpstr>Kilpatrick sparking criterion</vt:lpstr>
      <vt:lpstr>Beam optics</vt:lpstr>
      <vt:lpstr>Acceleration</vt:lpstr>
      <vt:lpstr>Transverse focusing</vt:lpstr>
      <vt:lpstr>PowerPoint Presentation</vt:lpstr>
      <vt:lpstr>Particle sources</vt:lpstr>
      <vt:lpstr>ESS Ion Source basics</vt:lpstr>
      <vt:lpstr>Ion Source</vt:lpstr>
      <vt:lpstr>Ion Source Microwave System</vt:lpstr>
      <vt:lpstr>Ion Source-flexible magnetic system</vt:lpstr>
      <vt:lpstr>Ion Source extraction electrodes</vt:lpstr>
      <vt:lpstr>Ion Source – HV platform (75 kV)</vt:lpstr>
      <vt:lpstr>Low Energy Beam Transport (LEBT)</vt:lpstr>
      <vt:lpstr>Low Energy Beam Transport</vt:lpstr>
      <vt:lpstr>LEBT Solenoids</vt:lpstr>
      <vt:lpstr>LEBT Iris</vt:lpstr>
      <vt:lpstr>LEBT Chopper</vt:lpstr>
      <vt:lpstr>Radio Frequency Quadrupole (RFQ)</vt:lpstr>
      <vt:lpstr>Radio Frequency Quadrupole (RFQ)</vt:lpstr>
      <vt:lpstr>RFQ</vt:lpstr>
      <vt:lpstr>Four-vane RFQ</vt:lpstr>
      <vt:lpstr>Transverse focusing in RFQ</vt:lpstr>
      <vt:lpstr>Bunching in RFQ</vt:lpstr>
      <vt:lpstr>Acceleration in RFQ</vt:lpstr>
      <vt:lpstr>Main challenges in RFQ design</vt:lpstr>
      <vt:lpstr>ESS RFQ - overview</vt:lpstr>
      <vt:lpstr>ESS RFQ - overview</vt:lpstr>
      <vt:lpstr>ESS RFQ - material</vt:lpstr>
      <vt:lpstr>ESS RFQ - material</vt:lpstr>
      <vt:lpstr>ESS RFQ RF Power Coupler</vt:lpstr>
      <vt:lpstr>ESS RFQ Tuner </vt:lpstr>
      <vt:lpstr>ESS RFQ section  manufacturing</vt:lpstr>
      <vt:lpstr>ESS RFQ section  manufacturing</vt:lpstr>
      <vt:lpstr>RFQ validation</vt:lpstr>
      <vt:lpstr>ESS RFQ tuning</vt:lpstr>
      <vt:lpstr>RFQ resonators (4-vanes)</vt:lpstr>
      <vt:lpstr>Medium Energy Beam Transport</vt:lpstr>
      <vt:lpstr>MEBT components</vt:lpstr>
      <vt:lpstr>MEBT magnets</vt:lpstr>
      <vt:lpstr>MEBT buncher cavities</vt:lpstr>
      <vt:lpstr>MEBT – assembly &amp; alignment</vt:lpstr>
      <vt:lpstr>Drift Tube Linac (DTL)</vt:lpstr>
      <vt:lpstr>DTL essential features</vt:lpstr>
      <vt:lpstr>DTL operation principle</vt:lpstr>
      <vt:lpstr>DTL components</vt:lpstr>
      <vt:lpstr>ESS Drift Tube Linac</vt:lpstr>
      <vt:lpstr>DTL Tank Module</vt:lpstr>
      <vt:lpstr>DTL Tank and Girder</vt:lpstr>
      <vt:lpstr>Drift Tubes</vt:lpstr>
      <vt:lpstr>Drift-Tube with PMQ</vt:lpstr>
      <vt:lpstr>ESS DTL Technological Methods</vt:lpstr>
      <vt:lpstr>ESS DTL Technological Methods</vt:lpstr>
      <vt:lpstr>ESS DTL Technological Methods</vt:lpstr>
      <vt:lpstr>Acknowledgements &amp; References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Normal-Conducting Linac</dc:title>
  <dc:creator>Edgar Sargsyan</dc:creator>
  <cp:lastModifiedBy>Edgar Sargsyan</cp:lastModifiedBy>
  <cp:revision>394</cp:revision>
  <dcterms:created xsi:type="dcterms:W3CDTF">2017-09-04T17:30:56Z</dcterms:created>
  <dcterms:modified xsi:type="dcterms:W3CDTF">2017-09-14T09:03:30Z</dcterms:modified>
</cp:coreProperties>
</file>