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454" r:id="rId2"/>
    <p:sldId id="1040" r:id="rId3"/>
    <p:sldId id="855" r:id="rId4"/>
    <p:sldId id="1042" r:id="rId5"/>
    <p:sldId id="1043" r:id="rId6"/>
    <p:sldId id="1044" r:id="rId7"/>
    <p:sldId id="1030" r:id="rId8"/>
    <p:sldId id="1062" r:id="rId9"/>
    <p:sldId id="1000" r:id="rId10"/>
    <p:sldId id="1001" r:id="rId11"/>
    <p:sldId id="1002" r:id="rId12"/>
    <p:sldId id="1003" r:id="rId13"/>
    <p:sldId id="1041" r:id="rId14"/>
    <p:sldId id="911" r:id="rId15"/>
    <p:sldId id="912" r:id="rId16"/>
    <p:sldId id="1050" r:id="rId17"/>
    <p:sldId id="1027" r:id="rId18"/>
    <p:sldId id="1047" r:id="rId19"/>
    <p:sldId id="1026" r:id="rId20"/>
    <p:sldId id="1045" r:id="rId21"/>
    <p:sldId id="917" r:id="rId22"/>
    <p:sldId id="918" r:id="rId23"/>
    <p:sldId id="1010" r:id="rId24"/>
    <p:sldId id="919" r:id="rId25"/>
    <p:sldId id="928" r:id="rId26"/>
    <p:sldId id="1046" r:id="rId27"/>
    <p:sldId id="1051" r:id="rId28"/>
    <p:sldId id="1052" r:id="rId29"/>
    <p:sldId id="1053" r:id="rId30"/>
    <p:sldId id="1048" r:id="rId31"/>
    <p:sldId id="929" r:id="rId32"/>
    <p:sldId id="926" r:id="rId33"/>
    <p:sldId id="931" r:id="rId34"/>
    <p:sldId id="932" r:id="rId35"/>
    <p:sldId id="1016" r:id="rId36"/>
    <p:sldId id="1049" r:id="rId37"/>
    <p:sldId id="916" r:id="rId38"/>
    <p:sldId id="1020" r:id="rId39"/>
    <p:sldId id="1054" r:id="rId40"/>
    <p:sldId id="1055" r:id="rId41"/>
    <p:sldId id="1056" r:id="rId42"/>
    <p:sldId id="1014" r:id="rId43"/>
    <p:sldId id="1057" r:id="rId44"/>
    <p:sldId id="1060" r:id="rId45"/>
    <p:sldId id="1058" r:id="rId46"/>
    <p:sldId id="1059" r:id="rId47"/>
    <p:sldId id="1061" r:id="rId48"/>
    <p:sldId id="1063" r:id="rId49"/>
    <p:sldId id="1064" r:id="rId5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437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rve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B1DD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4" autoAdjust="0"/>
    <p:restoredTop sz="90470" autoAdjust="0"/>
  </p:normalViewPr>
  <p:slideViewPr>
    <p:cSldViewPr>
      <p:cViewPr varScale="1">
        <p:scale>
          <a:sx n="109" d="100"/>
          <a:sy n="109" d="100"/>
        </p:scale>
        <p:origin x="536" y="184"/>
      </p:cViewPr>
      <p:guideLst>
        <p:guide orient="horz" pos="2205"/>
        <p:guide pos="43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inedarve:Documents:#ESS_TechDoc:ESS_LeadEngineers:0_LE_Requirements:DmG_OPTIMUS_PowerProfil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edarve/Documents/%23ESS_TechDoc/0_Meetings_and_Workshops/000_TTC_Meetings/0_TTC_Feb2017_MSU/TTC17_MyTalk/Ref__Romea%20&amp;%20Giulietta%20test%20results%20after%20650&#176;C%20annealing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edarve/Documents/%23ESS_TechDoc/0_Meetings_and_Workshops/000_TTC_Meetings/0_TTC_Feb2017_MSU/TTC17_MyTalk/Ref__Romea%20&amp;%20Giulietta%20test%20results%20after%20650&#176;C%20annealing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2416849349"/>
          <c:y val="0.0679028466962653"/>
          <c:w val="0.759244512368759"/>
          <c:h val="0.6399574904163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Sheet1!$B$1:$B$2</c:f>
              <c:strCache>
                <c:ptCount val="1"/>
                <c:pt idx="0">
                  <c:v>Accelerating gradient MV/m</c:v>
                </c:pt>
              </c:strCache>
            </c:strRef>
          </c:tx>
          <c:spPr>
            <a:ln w="47625">
              <a:noFill/>
            </a:ln>
          </c:spPr>
          <c:marker>
            <c:symbol val="dot"/>
            <c:size val="9"/>
          </c:marker>
          <c:xVal>
            <c:numRef>
              <c:f>Sheet1!$A$3:$A$148</c:f>
              <c:numCache>
                <c:formatCode>General</c:formatCode>
                <c:ptCount val="146"/>
                <c:pt idx="0">
                  <c:v>0.416</c:v>
                </c:pt>
                <c:pt idx="1">
                  <c:v>0.425</c:v>
                </c:pt>
                <c:pt idx="2">
                  <c:v>0.433</c:v>
                </c:pt>
                <c:pt idx="3">
                  <c:v>0.442</c:v>
                </c:pt>
                <c:pt idx="4">
                  <c:v>0.45</c:v>
                </c:pt>
                <c:pt idx="5">
                  <c:v>0.459</c:v>
                </c:pt>
                <c:pt idx="6">
                  <c:v>0.467</c:v>
                </c:pt>
                <c:pt idx="7">
                  <c:v>0.475</c:v>
                </c:pt>
                <c:pt idx="8">
                  <c:v>0.483</c:v>
                </c:pt>
                <c:pt idx="9">
                  <c:v>0.491</c:v>
                </c:pt>
                <c:pt idx="10">
                  <c:v>0.498</c:v>
                </c:pt>
                <c:pt idx="11">
                  <c:v>0.505</c:v>
                </c:pt>
                <c:pt idx="12">
                  <c:v>0.512</c:v>
                </c:pt>
                <c:pt idx="13">
                  <c:v>0.519</c:v>
                </c:pt>
                <c:pt idx="14">
                  <c:v>0.526</c:v>
                </c:pt>
                <c:pt idx="15">
                  <c:v>0.532</c:v>
                </c:pt>
                <c:pt idx="16">
                  <c:v>0.538</c:v>
                </c:pt>
                <c:pt idx="17">
                  <c:v>0.544</c:v>
                </c:pt>
                <c:pt idx="18">
                  <c:v>0.55</c:v>
                </c:pt>
                <c:pt idx="19">
                  <c:v>0.555</c:v>
                </c:pt>
                <c:pt idx="20">
                  <c:v>0.561</c:v>
                </c:pt>
                <c:pt idx="21">
                  <c:v>0.566</c:v>
                </c:pt>
                <c:pt idx="22">
                  <c:v>0.571</c:v>
                </c:pt>
                <c:pt idx="23">
                  <c:v>0.575</c:v>
                </c:pt>
                <c:pt idx="24">
                  <c:v>0.58</c:v>
                </c:pt>
                <c:pt idx="25">
                  <c:v>0.584</c:v>
                </c:pt>
                <c:pt idx="26">
                  <c:v>0.587</c:v>
                </c:pt>
                <c:pt idx="27">
                  <c:v>0.591</c:v>
                </c:pt>
                <c:pt idx="28">
                  <c:v>0.594</c:v>
                </c:pt>
                <c:pt idx="29">
                  <c:v>0.597</c:v>
                </c:pt>
                <c:pt idx="30">
                  <c:v>0.601</c:v>
                </c:pt>
                <c:pt idx="31">
                  <c:v>0.605</c:v>
                </c:pt>
                <c:pt idx="32">
                  <c:v>0.609</c:v>
                </c:pt>
                <c:pt idx="33">
                  <c:v>0.614</c:v>
                </c:pt>
                <c:pt idx="34">
                  <c:v>0.619</c:v>
                </c:pt>
                <c:pt idx="35">
                  <c:v>0.624</c:v>
                </c:pt>
                <c:pt idx="36">
                  <c:v>0.629</c:v>
                </c:pt>
                <c:pt idx="37">
                  <c:v>0.635</c:v>
                </c:pt>
                <c:pt idx="38">
                  <c:v>0.641</c:v>
                </c:pt>
                <c:pt idx="39">
                  <c:v>0.648</c:v>
                </c:pt>
                <c:pt idx="40">
                  <c:v>0.654</c:v>
                </c:pt>
                <c:pt idx="41">
                  <c:v>0.661</c:v>
                </c:pt>
                <c:pt idx="42">
                  <c:v>0.668</c:v>
                </c:pt>
                <c:pt idx="43">
                  <c:v>0.676</c:v>
                </c:pt>
                <c:pt idx="44">
                  <c:v>0.683</c:v>
                </c:pt>
                <c:pt idx="45">
                  <c:v>0.69</c:v>
                </c:pt>
                <c:pt idx="46">
                  <c:v>0.698</c:v>
                </c:pt>
                <c:pt idx="47">
                  <c:v>0.705</c:v>
                </c:pt>
                <c:pt idx="48">
                  <c:v>0.712</c:v>
                </c:pt>
                <c:pt idx="49">
                  <c:v>0.719</c:v>
                </c:pt>
                <c:pt idx="50">
                  <c:v>0.726</c:v>
                </c:pt>
                <c:pt idx="51">
                  <c:v>0.732</c:v>
                </c:pt>
                <c:pt idx="52">
                  <c:v>0.738</c:v>
                </c:pt>
                <c:pt idx="53">
                  <c:v>0.744</c:v>
                </c:pt>
                <c:pt idx="54">
                  <c:v>0.75</c:v>
                </c:pt>
                <c:pt idx="55">
                  <c:v>0.755</c:v>
                </c:pt>
                <c:pt idx="56">
                  <c:v>0.76</c:v>
                </c:pt>
                <c:pt idx="57">
                  <c:v>0.765</c:v>
                </c:pt>
                <c:pt idx="58">
                  <c:v>0.77</c:v>
                </c:pt>
                <c:pt idx="59">
                  <c:v>0.774</c:v>
                </c:pt>
                <c:pt idx="60">
                  <c:v>0.778</c:v>
                </c:pt>
                <c:pt idx="61">
                  <c:v>0.782</c:v>
                </c:pt>
                <c:pt idx="62">
                  <c:v>0.787</c:v>
                </c:pt>
                <c:pt idx="63">
                  <c:v>0.791</c:v>
                </c:pt>
                <c:pt idx="64">
                  <c:v>0.795</c:v>
                </c:pt>
                <c:pt idx="65">
                  <c:v>0.8</c:v>
                </c:pt>
                <c:pt idx="66">
                  <c:v>0.804</c:v>
                </c:pt>
                <c:pt idx="67">
                  <c:v>0.808</c:v>
                </c:pt>
                <c:pt idx="68">
                  <c:v>0.812</c:v>
                </c:pt>
                <c:pt idx="69">
                  <c:v>0.816</c:v>
                </c:pt>
                <c:pt idx="70">
                  <c:v>0.82</c:v>
                </c:pt>
                <c:pt idx="71">
                  <c:v>0.824</c:v>
                </c:pt>
                <c:pt idx="72">
                  <c:v>0.827</c:v>
                </c:pt>
                <c:pt idx="73">
                  <c:v>0.831</c:v>
                </c:pt>
                <c:pt idx="74">
                  <c:v>0.834</c:v>
                </c:pt>
                <c:pt idx="75">
                  <c:v>0.838</c:v>
                </c:pt>
                <c:pt idx="76">
                  <c:v>0.841</c:v>
                </c:pt>
                <c:pt idx="77">
                  <c:v>0.844</c:v>
                </c:pt>
                <c:pt idx="78">
                  <c:v>0.848</c:v>
                </c:pt>
                <c:pt idx="79">
                  <c:v>0.851</c:v>
                </c:pt>
                <c:pt idx="80">
                  <c:v>0.854</c:v>
                </c:pt>
                <c:pt idx="81">
                  <c:v>0.857</c:v>
                </c:pt>
                <c:pt idx="82">
                  <c:v>0.86</c:v>
                </c:pt>
                <c:pt idx="83">
                  <c:v>0.862</c:v>
                </c:pt>
                <c:pt idx="84">
                  <c:v>0.865</c:v>
                </c:pt>
                <c:pt idx="85">
                  <c:v>0.868</c:v>
                </c:pt>
                <c:pt idx="86">
                  <c:v>0.87</c:v>
                </c:pt>
                <c:pt idx="87">
                  <c:v>0.873</c:v>
                </c:pt>
                <c:pt idx="88">
                  <c:v>0.875</c:v>
                </c:pt>
                <c:pt idx="89">
                  <c:v>0.878</c:v>
                </c:pt>
                <c:pt idx="90">
                  <c:v>0.88</c:v>
                </c:pt>
                <c:pt idx="91">
                  <c:v>0.882</c:v>
                </c:pt>
                <c:pt idx="92">
                  <c:v>0.884</c:v>
                </c:pt>
                <c:pt idx="93">
                  <c:v>0.886</c:v>
                </c:pt>
                <c:pt idx="94">
                  <c:v>0.888</c:v>
                </c:pt>
                <c:pt idx="95">
                  <c:v>0.89</c:v>
                </c:pt>
                <c:pt idx="96">
                  <c:v>0.892</c:v>
                </c:pt>
                <c:pt idx="97">
                  <c:v>0.894</c:v>
                </c:pt>
                <c:pt idx="98">
                  <c:v>0.896</c:v>
                </c:pt>
                <c:pt idx="99">
                  <c:v>0.898</c:v>
                </c:pt>
                <c:pt idx="100">
                  <c:v>0.9</c:v>
                </c:pt>
                <c:pt idx="101">
                  <c:v>0.901</c:v>
                </c:pt>
                <c:pt idx="102">
                  <c:v>0.903</c:v>
                </c:pt>
                <c:pt idx="103">
                  <c:v>0.905</c:v>
                </c:pt>
                <c:pt idx="104">
                  <c:v>0.906</c:v>
                </c:pt>
                <c:pt idx="105">
                  <c:v>0.908</c:v>
                </c:pt>
                <c:pt idx="106">
                  <c:v>0.909</c:v>
                </c:pt>
                <c:pt idx="107">
                  <c:v>0.911</c:v>
                </c:pt>
                <c:pt idx="108">
                  <c:v>0.912</c:v>
                </c:pt>
                <c:pt idx="109">
                  <c:v>0.914</c:v>
                </c:pt>
                <c:pt idx="110">
                  <c:v>0.915</c:v>
                </c:pt>
                <c:pt idx="111">
                  <c:v>0.916</c:v>
                </c:pt>
                <c:pt idx="112">
                  <c:v>0.918</c:v>
                </c:pt>
                <c:pt idx="113">
                  <c:v>0.919</c:v>
                </c:pt>
                <c:pt idx="114">
                  <c:v>0.92</c:v>
                </c:pt>
                <c:pt idx="115">
                  <c:v>0.921</c:v>
                </c:pt>
                <c:pt idx="116">
                  <c:v>0.923</c:v>
                </c:pt>
                <c:pt idx="117">
                  <c:v>0.924</c:v>
                </c:pt>
                <c:pt idx="118">
                  <c:v>0.925</c:v>
                </c:pt>
                <c:pt idx="119">
                  <c:v>0.926</c:v>
                </c:pt>
                <c:pt idx="120">
                  <c:v>0.927</c:v>
                </c:pt>
                <c:pt idx="121">
                  <c:v>0.928</c:v>
                </c:pt>
                <c:pt idx="122">
                  <c:v>0.929</c:v>
                </c:pt>
                <c:pt idx="123">
                  <c:v>0.93</c:v>
                </c:pt>
                <c:pt idx="124">
                  <c:v>0.931</c:v>
                </c:pt>
                <c:pt idx="125">
                  <c:v>0.932</c:v>
                </c:pt>
                <c:pt idx="126">
                  <c:v>0.933</c:v>
                </c:pt>
                <c:pt idx="127">
                  <c:v>0.934</c:v>
                </c:pt>
                <c:pt idx="128">
                  <c:v>0.935</c:v>
                </c:pt>
                <c:pt idx="129">
                  <c:v>0.936</c:v>
                </c:pt>
                <c:pt idx="130">
                  <c:v>0.937</c:v>
                </c:pt>
                <c:pt idx="131">
                  <c:v>0.937</c:v>
                </c:pt>
                <c:pt idx="132">
                  <c:v>0.938</c:v>
                </c:pt>
                <c:pt idx="133">
                  <c:v>0.939</c:v>
                </c:pt>
                <c:pt idx="134">
                  <c:v>0.94</c:v>
                </c:pt>
                <c:pt idx="135">
                  <c:v>0.941</c:v>
                </c:pt>
                <c:pt idx="136">
                  <c:v>0.941</c:v>
                </c:pt>
                <c:pt idx="137">
                  <c:v>0.942</c:v>
                </c:pt>
                <c:pt idx="138">
                  <c:v>0.943</c:v>
                </c:pt>
                <c:pt idx="139">
                  <c:v>0.944</c:v>
                </c:pt>
                <c:pt idx="140">
                  <c:v>0.944</c:v>
                </c:pt>
                <c:pt idx="141">
                  <c:v>0.945</c:v>
                </c:pt>
                <c:pt idx="142">
                  <c:v>0.946</c:v>
                </c:pt>
                <c:pt idx="143">
                  <c:v>0.946</c:v>
                </c:pt>
                <c:pt idx="144">
                  <c:v>0.947</c:v>
                </c:pt>
                <c:pt idx="145">
                  <c:v>0.948</c:v>
                </c:pt>
              </c:numCache>
            </c:numRef>
          </c:xVal>
          <c:yVal>
            <c:numRef>
              <c:f>Sheet1!$B$3:$B$148</c:f>
              <c:numCache>
                <c:formatCode>General</c:formatCode>
                <c:ptCount val="146"/>
                <c:pt idx="0">
                  <c:v>7.535346414444052</c:v>
                </c:pt>
                <c:pt idx="1">
                  <c:v>7.817334429953394</c:v>
                </c:pt>
                <c:pt idx="2">
                  <c:v>8.083656444601103</c:v>
                </c:pt>
                <c:pt idx="3">
                  <c:v>8.30298045666393</c:v>
                </c:pt>
                <c:pt idx="4">
                  <c:v>8.475306466141855</c:v>
                </c:pt>
                <c:pt idx="5">
                  <c:v>8.631966474758148</c:v>
                </c:pt>
                <c:pt idx="6">
                  <c:v>8.757294481651098</c:v>
                </c:pt>
                <c:pt idx="7">
                  <c:v>8.851290486820977</c:v>
                </c:pt>
                <c:pt idx="8">
                  <c:v>8.913954490267496</c:v>
                </c:pt>
                <c:pt idx="9">
                  <c:v>8.960952492852387</c:v>
                </c:pt>
                <c:pt idx="10">
                  <c:v>8.99228449457565</c:v>
                </c:pt>
                <c:pt idx="11">
                  <c:v>8.99228449457565</c:v>
                </c:pt>
                <c:pt idx="12">
                  <c:v>8.99228449457565</c:v>
                </c:pt>
                <c:pt idx="13">
                  <c:v>8.976618493714017</c:v>
                </c:pt>
                <c:pt idx="14">
                  <c:v>8.945286491990757</c:v>
                </c:pt>
                <c:pt idx="15">
                  <c:v>8.913954490267496</c:v>
                </c:pt>
                <c:pt idx="16">
                  <c:v>8.86695648768261</c:v>
                </c:pt>
                <c:pt idx="17">
                  <c:v>8.819958485097715</c:v>
                </c:pt>
                <c:pt idx="18">
                  <c:v>8.772960482512722</c:v>
                </c:pt>
                <c:pt idx="19">
                  <c:v>8.710296479066304</c:v>
                </c:pt>
                <c:pt idx="20">
                  <c:v>8.663298476481415</c:v>
                </c:pt>
                <c:pt idx="21">
                  <c:v>8.600634473034895</c:v>
                </c:pt>
                <c:pt idx="22">
                  <c:v>8.537970469588368</c:v>
                </c:pt>
                <c:pt idx="23">
                  <c:v>8.475306466141855</c:v>
                </c:pt>
                <c:pt idx="24">
                  <c:v>8.114988446324363</c:v>
                </c:pt>
                <c:pt idx="25">
                  <c:v>8.036658442016213</c:v>
                </c:pt>
                <c:pt idx="26">
                  <c:v>4.103556942113538</c:v>
                </c:pt>
                <c:pt idx="27">
                  <c:v>4.267231577981262</c:v>
                </c:pt>
                <c:pt idx="28">
                  <c:v>4.465979350106465</c:v>
                </c:pt>
                <c:pt idx="29">
                  <c:v>4.629653985974252</c:v>
                </c:pt>
                <c:pt idx="30">
                  <c:v>5.424645074474882</c:v>
                </c:pt>
                <c:pt idx="31">
                  <c:v>5.623392846600025</c:v>
                </c:pt>
                <c:pt idx="32">
                  <c:v>5.833831664144327</c:v>
                </c:pt>
                <c:pt idx="33">
                  <c:v>6.032579436269478</c:v>
                </c:pt>
                <c:pt idx="34">
                  <c:v>7.43550488656471</c:v>
                </c:pt>
                <c:pt idx="35">
                  <c:v>7.70439893120463</c:v>
                </c:pt>
                <c:pt idx="36">
                  <c:v>7.97329297584455</c:v>
                </c:pt>
                <c:pt idx="37">
                  <c:v>8.218804929646212</c:v>
                </c:pt>
                <c:pt idx="38">
                  <c:v>10.4751766955377</c:v>
                </c:pt>
                <c:pt idx="39">
                  <c:v>10.80252596727326</c:v>
                </c:pt>
                <c:pt idx="40">
                  <c:v>11.09480210275143</c:v>
                </c:pt>
                <c:pt idx="41">
                  <c:v>11.35200510197222</c:v>
                </c:pt>
                <c:pt idx="42">
                  <c:v>13.56161268618721</c:v>
                </c:pt>
                <c:pt idx="43">
                  <c:v>13.79543359456975</c:v>
                </c:pt>
                <c:pt idx="44">
                  <c:v>14.02925450295228</c:v>
                </c:pt>
                <c:pt idx="45">
                  <c:v>14.14616495714355</c:v>
                </c:pt>
                <c:pt idx="46">
                  <c:v>16.36746358677766</c:v>
                </c:pt>
                <c:pt idx="47">
                  <c:v>16.48437404096892</c:v>
                </c:pt>
                <c:pt idx="48">
                  <c:v>16.48437404096892</c:v>
                </c:pt>
                <c:pt idx="49">
                  <c:v>16.48437404096892</c:v>
                </c:pt>
                <c:pt idx="50">
                  <c:v>16.71819494935147</c:v>
                </c:pt>
                <c:pt idx="51">
                  <c:v>16.6012844951602</c:v>
                </c:pt>
                <c:pt idx="52">
                  <c:v>16.48437404096892</c:v>
                </c:pt>
                <c:pt idx="53">
                  <c:v>16.25055313258639</c:v>
                </c:pt>
                <c:pt idx="54">
                  <c:v>16.13364267839512</c:v>
                </c:pt>
                <c:pt idx="55">
                  <c:v>15.89982177001259</c:v>
                </c:pt>
                <c:pt idx="56">
                  <c:v>15.78291131582132</c:v>
                </c:pt>
                <c:pt idx="57">
                  <c:v>15.54909040743878</c:v>
                </c:pt>
                <c:pt idx="58">
                  <c:v>15.43217995324751</c:v>
                </c:pt>
                <c:pt idx="59">
                  <c:v>15.19835904486497</c:v>
                </c:pt>
                <c:pt idx="60">
                  <c:v>14.96453813648244</c:v>
                </c:pt>
                <c:pt idx="61">
                  <c:v>14.7307172280999</c:v>
                </c:pt>
                <c:pt idx="62">
                  <c:v>15.19237757976681</c:v>
                </c:pt>
                <c:pt idx="63">
                  <c:v>15.52027062105675</c:v>
                </c:pt>
                <c:pt idx="64">
                  <c:v>15.84816366234668</c:v>
                </c:pt>
                <c:pt idx="65">
                  <c:v>16.06675902320663</c:v>
                </c:pt>
                <c:pt idx="66">
                  <c:v>16.72254510578649</c:v>
                </c:pt>
                <c:pt idx="67">
                  <c:v>16.94114046664645</c:v>
                </c:pt>
                <c:pt idx="68">
                  <c:v>17.26903350793618</c:v>
                </c:pt>
                <c:pt idx="69">
                  <c:v>17.48762886879632</c:v>
                </c:pt>
                <c:pt idx="70">
                  <c:v>17.59692654922631</c:v>
                </c:pt>
                <c:pt idx="71">
                  <c:v>17.81552191008626</c:v>
                </c:pt>
                <c:pt idx="72">
                  <c:v>18.03411727094622</c:v>
                </c:pt>
                <c:pt idx="73">
                  <c:v>18.1434149513762</c:v>
                </c:pt>
                <c:pt idx="74">
                  <c:v>18.36201031223615</c:v>
                </c:pt>
                <c:pt idx="75">
                  <c:v>18.47130799266613</c:v>
                </c:pt>
                <c:pt idx="76">
                  <c:v>18.58060567309611</c:v>
                </c:pt>
                <c:pt idx="77">
                  <c:v>18.68990335352608</c:v>
                </c:pt>
                <c:pt idx="78">
                  <c:v>18.90849871438603</c:v>
                </c:pt>
                <c:pt idx="79">
                  <c:v>18.90849871438603</c:v>
                </c:pt>
                <c:pt idx="80">
                  <c:v>19.01779639481601</c:v>
                </c:pt>
                <c:pt idx="81">
                  <c:v>19.12709407524599</c:v>
                </c:pt>
                <c:pt idx="82">
                  <c:v>19.23639175567597</c:v>
                </c:pt>
                <c:pt idx="83">
                  <c:v>19.34568943610588</c:v>
                </c:pt>
                <c:pt idx="84">
                  <c:v>19.34568943610588</c:v>
                </c:pt>
                <c:pt idx="85">
                  <c:v>19.45498711653592</c:v>
                </c:pt>
                <c:pt idx="86">
                  <c:v>19.45498711653592</c:v>
                </c:pt>
                <c:pt idx="87">
                  <c:v>19.5642847969659</c:v>
                </c:pt>
                <c:pt idx="88">
                  <c:v>19.5642847969659</c:v>
                </c:pt>
                <c:pt idx="89">
                  <c:v>19.67358247739588</c:v>
                </c:pt>
                <c:pt idx="90">
                  <c:v>19.67358247739588</c:v>
                </c:pt>
                <c:pt idx="91">
                  <c:v>19.67358247739588</c:v>
                </c:pt>
                <c:pt idx="92">
                  <c:v>19.78288015782585</c:v>
                </c:pt>
                <c:pt idx="93">
                  <c:v>19.78288015782585</c:v>
                </c:pt>
                <c:pt idx="94">
                  <c:v>19.78288015782585</c:v>
                </c:pt>
                <c:pt idx="95">
                  <c:v>19.78288015782585</c:v>
                </c:pt>
                <c:pt idx="96">
                  <c:v>19.89217783825583</c:v>
                </c:pt>
                <c:pt idx="97">
                  <c:v>19.89217783825583</c:v>
                </c:pt>
                <c:pt idx="98">
                  <c:v>19.89217783825583</c:v>
                </c:pt>
                <c:pt idx="99">
                  <c:v>19.89217783825583</c:v>
                </c:pt>
                <c:pt idx="100">
                  <c:v>19.89217783825583</c:v>
                </c:pt>
                <c:pt idx="101">
                  <c:v>19.89217783825583</c:v>
                </c:pt>
                <c:pt idx="102">
                  <c:v>19.89217783825583</c:v>
                </c:pt>
                <c:pt idx="103">
                  <c:v>19.89217783825583</c:v>
                </c:pt>
                <c:pt idx="104">
                  <c:v>19.89217783825583</c:v>
                </c:pt>
                <c:pt idx="105">
                  <c:v>19.89217783825583</c:v>
                </c:pt>
                <c:pt idx="106">
                  <c:v>19.89217783825583</c:v>
                </c:pt>
                <c:pt idx="107">
                  <c:v>19.89217783825583</c:v>
                </c:pt>
                <c:pt idx="108">
                  <c:v>19.89217783825583</c:v>
                </c:pt>
                <c:pt idx="109">
                  <c:v>19.89217783825583</c:v>
                </c:pt>
                <c:pt idx="110">
                  <c:v>19.89217783825583</c:v>
                </c:pt>
                <c:pt idx="111">
                  <c:v>19.89217783825583</c:v>
                </c:pt>
                <c:pt idx="112">
                  <c:v>19.89217783825583</c:v>
                </c:pt>
                <c:pt idx="113">
                  <c:v>19.89217783825583</c:v>
                </c:pt>
                <c:pt idx="114">
                  <c:v>19.89217783825583</c:v>
                </c:pt>
                <c:pt idx="115">
                  <c:v>19.89217783825583</c:v>
                </c:pt>
                <c:pt idx="116">
                  <c:v>19.89217783825583</c:v>
                </c:pt>
                <c:pt idx="117">
                  <c:v>19.89217783825583</c:v>
                </c:pt>
                <c:pt idx="118">
                  <c:v>19.89217783825583</c:v>
                </c:pt>
                <c:pt idx="119">
                  <c:v>19.89217783825583</c:v>
                </c:pt>
                <c:pt idx="120">
                  <c:v>19.89217783825583</c:v>
                </c:pt>
                <c:pt idx="121">
                  <c:v>19.89217783825583</c:v>
                </c:pt>
                <c:pt idx="122">
                  <c:v>19.89217783825583</c:v>
                </c:pt>
                <c:pt idx="123">
                  <c:v>19.89217783825583</c:v>
                </c:pt>
                <c:pt idx="124">
                  <c:v>19.89217783825583</c:v>
                </c:pt>
                <c:pt idx="125">
                  <c:v>19.89217783825583</c:v>
                </c:pt>
                <c:pt idx="126">
                  <c:v>19.89217783825583</c:v>
                </c:pt>
                <c:pt idx="127">
                  <c:v>19.89217783825583</c:v>
                </c:pt>
                <c:pt idx="128">
                  <c:v>19.78288015782585</c:v>
                </c:pt>
                <c:pt idx="129">
                  <c:v>19.78288015782585</c:v>
                </c:pt>
                <c:pt idx="130">
                  <c:v>19.78288015782585</c:v>
                </c:pt>
                <c:pt idx="131">
                  <c:v>19.78288015782585</c:v>
                </c:pt>
                <c:pt idx="132">
                  <c:v>19.78288015782585</c:v>
                </c:pt>
                <c:pt idx="133">
                  <c:v>19.78288015782585</c:v>
                </c:pt>
                <c:pt idx="134">
                  <c:v>19.78288015782585</c:v>
                </c:pt>
                <c:pt idx="135">
                  <c:v>19.78288015782585</c:v>
                </c:pt>
                <c:pt idx="136">
                  <c:v>19.78288015782585</c:v>
                </c:pt>
                <c:pt idx="137">
                  <c:v>19.78288015782585</c:v>
                </c:pt>
                <c:pt idx="138">
                  <c:v>19.78288015782585</c:v>
                </c:pt>
                <c:pt idx="139">
                  <c:v>19.67358247739588</c:v>
                </c:pt>
                <c:pt idx="140">
                  <c:v>19.67358247739588</c:v>
                </c:pt>
                <c:pt idx="141">
                  <c:v>19.67358247739588</c:v>
                </c:pt>
                <c:pt idx="142">
                  <c:v>19.67358247739588</c:v>
                </c:pt>
                <c:pt idx="143">
                  <c:v>19.67358247739588</c:v>
                </c:pt>
                <c:pt idx="144">
                  <c:v>19.67358247739588</c:v>
                </c:pt>
                <c:pt idx="145">
                  <c:v>19.67358247739588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4778224"/>
        <c:axId val="332787680"/>
      </c:scatterChart>
      <c:valAx>
        <c:axId val="-104778224"/>
        <c:scaling>
          <c:orientation val="minMax"/>
          <c:min val="0.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Beam Beta</a:t>
                </a:r>
              </a:p>
            </c:rich>
          </c:tx>
          <c:layout>
            <c:manualLayout>
              <c:xMode val="edge"/>
              <c:yMode val="edge"/>
              <c:x val="0.509063655950796"/>
              <c:y val="0.7977295732572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32787680"/>
        <c:crosses val="autoZero"/>
        <c:crossBetween val="midCat"/>
      </c:valAx>
      <c:valAx>
        <c:axId val="332787680"/>
        <c:scaling>
          <c:orientation val="minMax"/>
          <c:max val="2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Accelerating gradient MV/m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0477822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83348568190687"/>
          <c:y val="0.0241500052493438"/>
          <c:w val="0.921211518621272"/>
          <c:h val="0.885422530183727"/>
        </c:manualLayout>
      </c:layout>
      <c:scatterChart>
        <c:scatterStyle val="lineMarker"/>
        <c:varyColors val="0"/>
        <c:ser>
          <c:idx val="3"/>
          <c:order val="0"/>
          <c:tx>
            <c:v>February 2016 (2K) with no baking nor heat treatment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3"/>
              </a:solidFill>
              <a:ln>
                <a:noFill/>
              </a:ln>
            </c:spPr>
          </c:marker>
          <c:xVal>
            <c:numRef>
              <c:f>'/Users/christinedarve/Documents/[Resultats CV Spoke Proto.xlsx]Resultats Spoke Proto'!$G$23:$G$67</c:f>
              <c:numCache>
                <c:formatCode>General</c:formatCode>
                <c:ptCount val="45"/>
                <c:pt idx="0">
                  <c:v>1.0411528408</c:v>
                </c:pt>
                <c:pt idx="1">
                  <c:v>1.3636863344</c:v>
                </c:pt>
                <c:pt idx="2">
                  <c:v>1.7960337294</c:v>
                </c:pt>
                <c:pt idx="3">
                  <c:v>2.3785620664</c:v>
                </c:pt>
                <c:pt idx="4">
                  <c:v>3.1616550763</c:v>
                </c:pt>
                <c:pt idx="5">
                  <c:v>4.2512288902</c:v>
                </c:pt>
                <c:pt idx="6">
                  <c:v>5.691994718299967</c:v>
                </c:pt>
                <c:pt idx="7">
                  <c:v>7.607894620699959</c:v>
                </c:pt>
                <c:pt idx="8">
                  <c:v>9.2889042977</c:v>
                </c:pt>
                <c:pt idx="9">
                  <c:v>10.4909420585</c:v>
                </c:pt>
                <c:pt idx="10">
                  <c:v>11.4872080919</c:v>
                </c:pt>
                <c:pt idx="11">
                  <c:v>11.9857299507</c:v>
                </c:pt>
                <c:pt idx="12">
                  <c:v>12.4685080044</c:v>
                </c:pt>
                <c:pt idx="13">
                  <c:v>12.8918275788</c:v>
                </c:pt>
                <c:pt idx="14">
                  <c:v>13.3249162609</c:v>
                </c:pt>
                <c:pt idx="15">
                  <c:v>8.5175460142</c:v>
                </c:pt>
                <c:pt idx="16">
                  <c:v>6.779762624</c:v>
                </c:pt>
                <c:pt idx="17">
                  <c:v>10.4511598048</c:v>
                </c:pt>
                <c:pt idx="18">
                  <c:v>10.9336329049</c:v>
                </c:pt>
                <c:pt idx="19">
                  <c:v>12.4269482109</c:v>
                </c:pt>
                <c:pt idx="20">
                  <c:v>12.6477854083</c:v>
                </c:pt>
                <c:pt idx="21">
                  <c:v>12.8547752644</c:v>
                </c:pt>
                <c:pt idx="22">
                  <c:v>5.4158233259</c:v>
                </c:pt>
                <c:pt idx="23">
                  <c:v>4.8190839113</c:v>
                </c:pt>
                <c:pt idx="24">
                  <c:v>6.086456023099998</c:v>
                </c:pt>
                <c:pt idx="25">
                  <c:v>8.9797550147</c:v>
                </c:pt>
                <c:pt idx="26">
                  <c:v>9.3468331122</c:v>
                </c:pt>
                <c:pt idx="27">
                  <c:v>9.5019882365</c:v>
                </c:pt>
                <c:pt idx="28">
                  <c:v>10.0176184989</c:v>
                </c:pt>
                <c:pt idx="29">
                  <c:v>10.530875743</c:v>
                </c:pt>
                <c:pt idx="30">
                  <c:v>11.0170288936</c:v>
                </c:pt>
                <c:pt idx="31">
                  <c:v>12.4900589582</c:v>
                </c:pt>
                <c:pt idx="32">
                  <c:v>12.7047021662</c:v>
                </c:pt>
                <c:pt idx="33">
                  <c:v>12.9155970886</c:v>
                </c:pt>
                <c:pt idx="34">
                  <c:v>12.8933118907</c:v>
                </c:pt>
                <c:pt idx="35">
                  <c:v>7.8499065817</c:v>
                </c:pt>
                <c:pt idx="36">
                  <c:v>7.1798354067</c:v>
                </c:pt>
                <c:pt idx="37">
                  <c:v>6.404931485999999</c:v>
                </c:pt>
                <c:pt idx="38">
                  <c:v>3.3908961438</c:v>
                </c:pt>
                <c:pt idx="39">
                  <c:v>3.6835323509</c:v>
                </c:pt>
                <c:pt idx="40">
                  <c:v>0.4931902569189</c:v>
                </c:pt>
                <c:pt idx="41">
                  <c:v>0.4095571275839</c:v>
                </c:pt>
                <c:pt idx="42">
                  <c:v>0.3096096499948</c:v>
                </c:pt>
                <c:pt idx="43">
                  <c:v>12.6638129862</c:v>
                </c:pt>
                <c:pt idx="44">
                  <c:v>12.8769938544</c:v>
                </c:pt>
              </c:numCache>
            </c:numRef>
          </c:xVal>
          <c:yVal>
            <c:numRef>
              <c:f>'/Users/christinedarve/Documents/[Resultats CV Spoke Proto.xlsx]Resultats Spoke Proto'!$H$23:$H$67</c:f>
              <c:numCache>
                <c:formatCode>General</c:formatCode>
                <c:ptCount val="45"/>
                <c:pt idx="0">
                  <c:v>2.48118139728E10</c:v>
                </c:pt>
                <c:pt idx="1">
                  <c:v>2.50555126868262E10</c:v>
                </c:pt>
                <c:pt idx="2">
                  <c:v>2.49047455950754E10</c:v>
                </c:pt>
                <c:pt idx="3">
                  <c:v>2.41495921025771E10</c:v>
                </c:pt>
                <c:pt idx="4">
                  <c:v>2.3544677975847E10</c:v>
                </c:pt>
                <c:pt idx="5">
                  <c:v>2.12823559572568E10</c:v>
                </c:pt>
                <c:pt idx="6">
                  <c:v>1.90224384119148E10</c:v>
                </c:pt>
                <c:pt idx="7">
                  <c:v>1.54402672587082E10</c:v>
                </c:pt>
                <c:pt idx="8">
                  <c:v>1.0532305345458E10</c:v>
                </c:pt>
                <c:pt idx="9">
                  <c:v>9.75181201875191E9</c:v>
                </c:pt>
                <c:pt idx="10">
                  <c:v>8.0176409269093E9</c:v>
                </c:pt>
                <c:pt idx="11">
                  <c:v>7.20109257061858E9</c:v>
                </c:pt>
                <c:pt idx="12">
                  <c:v>6.45345306654863E9</c:v>
                </c:pt>
                <c:pt idx="13">
                  <c:v>5.78927271202841E9</c:v>
                </c:pt>
                <c:pt idx="14">
                  <c:v>5.14745141771148E9</c:v>
                </c:pt>
                <c:pt idx="15">
                  <c:v>1.30520282400197E10</c:v>
                </c:pt>
                <c:pt idx="16">
                  <c:v>1.6057237942365E10</c:v>
                </c:pt>
                <c:pt idx="17">
                  <c:v>9.47847766478033E9</c:v>
                </c:pt>
                <c:pt idx="18">
                  <c:v>8.66646659574208E9</c:v>
                </c:pt>
                <c:pt idx="19">
                  <c:v>6.34523249576393E9</c:v>
                </c:pt>
                <c:pt idx="20">
                  <c:v>6.01022884269508E9</c:v>
                </c:pt>
                <c:pt idx="21">
                  <c:v>5.70628327022951E9</c:v>
                </c:pt>
                <c:pt idx="22">
                  <c:v>1.86782149239497E10</c:v>
                </c:pt>
                <c:pt idx="23">
                  <c:v>1.97102153635366E10</c:v>
                </c:pt>
                <c:pt idx="24">
                  <c:v>1.77705093737967E10</c:v>
                </c:pt>
                <c:pt idx="25">
                  <c:v>1.26040100224852E10</c:v>
                </c:pt>
                <c:pt idx="26">
                  <c:v>1.07106663147803E10</c:v>
                </c:pt>
                <c:pt idx="27">
                  <c:v>1.18895467458404E10</c:v>
                </c:pt>
                <c:pt idx="28">
                  <c:v>1.0841777626341E10</c:v>
                </c:pt>
                <c:pt idx="29">
                  <c:v>9.8733170802164E9</c:v>
                </c:pt>
                <c:pt idx="30">
                  <c:v>9.01699501571148E9</c:v>
                </c:pt>
                <c:pt idx="31">
                  <c:v>6.4282974846623E9</c:v>
                </c:pt>
                <c:pt idx="32">
                  <c:v>5.46231919638907E9</c:v>
                </c:pt>
                <c:pt idx="33">
                  <c:v>5.11079271305355E9</c:v>
                </c:pt>
                <c:pt idx="34">
                  <c:v>5.13112543448962E9</c:v>
                </c:pt>
                <c:pt idx="35">
                  <c:v>1.4477346579471E10</c:v>
                </c:pt>
                <c:pt idx="36">
                  <c:v>1.5524401516623E10</c:v>
                </c:pt>
                <c:pt idx="37">
                  <c:v>1.69496269239104E10</c:v>
                </c:pt>
                <c:pt idx="38">
                  <c:v>2.21819494634208E10</c:v>
                </c:pt>
                <c:pt idx="39">
                  <c:v>2.13713578871672E10</c:v>
                </c:pt>
                <c:pt idx="40">
                  <c:v>2.56409078058863E10</c:v>
                </c:pt>
                <c:pt idx="41">
                  <c:v>2.40989062921639E10</c:v>
                </c:pt>
                <c:pt idx="42">
                  <c:v>2.59403598892546E10</c:v>
                </c:pt>
                <c:pt idx="43">
                  <c:v>5.48118911910601E9</c:v>
                </c:pt>
                <c:pt idx="44">
                  <c:v>5.11137285617705E9</c:v>
                </c:pt>
              </c:numCache>
            </c:numRef>
          </c:yVal>
          <c:smooth val="0"/>
        </c:ser>
        <c:ser>
          <c:idx val="0"/>
          <c:order val="1"/>
          <c:tx>
            <c:v>January 2017, 1st cool down (2K): no baking, heat treatment @ 650°C, 10h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('/Users/christinedarve/Documents/3_ZA02_GIULIETTA/TEST CV/2017_Janvier_GIULIETTA-TEST #-- (Sans étuvage, avec recuit 650°C)/[Courbes Qo_giulietta_dégazée.xlsx]Qo_CV_Giulietta_dégazée_18 01 2'!$O$36:$O$43,'/Users/christinedarve/Documents/3_ZA02_GIULIETTA/TEST CV/2017_Janvier_GIULIETTA-TEST #-- (Sans étuvage, avec recuit 650°C)/[Courbes Qo_giulietta_dégazée.xlsx]Qo_CV_Giulietta_dégazée_18 01 2'!$O$50,'/Users/christinedarve/Documents/3_ZA02_GIULIETTA/TEST CV/2017_Janvier_GIULIETTA-TEST #-- (Sans étuvage, avec recuit 650°C)/[Courbes Qo_giulietta_dégazée.xlsx]Qo_CV_Giulietta_dégazée_18 01 2'!$O$52:$O$58,'/Users/christinedarve/Documents/3_ZA02_GIULIETTA/TEST CV/2017_Janvier_GIULIETTA-TEST #-- (Sans étuvage, avec recuit 650°C)/[Courbes Qo_giulietta_dégazée.xlsx]Qo_CV_Giulietta_dégazée_18 01 2'!$O$60,'/Users/christinedarve/Documents/3_ZA02_GIULIETTA/TEST CV/2017_Janvier_GIULIETTA-TEST #-- (Sans étuvage, avec recuit 650°C)/[Courbes Qo_giulietta_dégazée.xlsx]Qo_CV_Giulietta_dégazée_18 01 2'!$O$62:$O$63,'/Users/christinedarve/Documents/3_ZA02_GIULIETTA/TEST CV/2017_Janvier_GIULIETTA-TEST #-- (Sans étuvage, avec recuit 650°C)/[Courbes Qo_giulietta_dégazée.xlsx]Qo_CV_Giulietta_dégazée_18 01 2'!$O$65,'/Users/christinedarve/Documents/3_ZA02_GIULIETTA/TEST CV/2017_Janvier_GIULIETTA-TEST #-- (Sans étuvage, avec recuit 650°C)/[Courbes Qo_giulietta_dégazée.xlsx]Qo_CV_Giulietta_dégazée_18 01 2'!$O$67:$O$68,'/Users/christinedarve/Documents/3_ZA02_GIULIETTA/TEST CV/2017_Janvier_GIULIETTA-TEST #-- (Sans étuvage, avec recuit 650°C)/[Courbes Qo_giulietta_dégazée.xlsx]Qo_CV_Giulietta_dégazée_18 01 2'!$O$70,'/Users/christinedarve/Documents/3_ZA02_GIULIETTA/TEST CV/2017_Janvier_GIULIETTA-TEST #-- (Sans étuvage, avec recuit 650°C)/[Courbes Qo_giulietta_dégazée.xlsx]Qo_CV_Giulietta_dégazée_18 01 2'!$O$72,'/Users/christinedarve/Documents/3_ZA02_GIULIETTA/TEST CV/2017_Janvier_GIULIETTA-TEST #-- (Sans étuvage, avec recuit 650°C)/[Courbes Qo_giulietta_dégazée.xlsx]Qo_CV_Giulietta_dégazée_18 01 2'!$O$74)</c:f>
              <c:numCache>
                <c:formatCode>General</c:formatCode>
                <c:ptCount val="25"/>
                <c:pt idx="0">
                  <c:v>2.5684267852</c:v>
                </c:pt>
                <c:pt idx="1">
                  <c:v>0.8195344047935</c:v>
                </c:pt>
                <c:pt idx="2">
                  <c:v>1.4464958446</c:v>
                </c:pt>
                <c:pt idx="3">
                  <c:v>1.922725076</c:v>
                </c:pt>
                <c:pt idx="4">
                  <c:v>3.4361110439</c:v>
                </c:pt>
                <c:pt idx="5">
                  <c:v>4.635186258599941</c:v>
                </c:pt>
                <c:pt idx="6">
                  <c:v>6.2354412311</c:v>
                </c:pt>
                <c:pt idx="7">
                  <c:v>8.5038813163</c:v>
                </c:pt>
                <c:pt idx="8">
                  <c:v>7.5434009193</c:v>
                </c:pt>
                <c:pt idx="9">
                  <c:v>10.3161391226</c:v>
                </c:pt>
                <c:pt idx="10">
                  <c:v>10.5564328715</c:v>
                </c:pt>
                <c:pt idx="11">
                  <c:v>10.7403192413</c:v>
                </c:pt>
                <c:pt idx="12">
                  <c:v>11.8540618901</c:v>
                </c:pt>
                <c:pt idx="13">
                  <c:v>12.7326027739</c:v>
                </c:pt>
                <c:pt idx="14">
                  <c:v>2.5625195675</c:v>
                </c:pt>
                <c:pt idx="15">
                  <c:v>8.5087779531</c:v>
                </c:pt>
                <c:pt idx="16">
                  <c:v>9.6686800789</c:v>
                </c:pt>
                <c:pt idx="17">
                  <c:v>10.8222407352</c:v>
                </c:pt>
                <c:pt idx="18">
                  <c:v>11.9417284248</c:v>
                </c:pt>
                <c:pt idx="19">
                  <c:v>12.8297203566</c:v>
                </c:pt>
                <c:pt idx="20">
                  <c:v>12.8755915255</c:v>
                </c:pt>
                <c:pt idx="21">
                  <c:v>12.8904236345</c:v>
                </c:pt>
                <c:pt idx="22">
                  <c:v>10.8759497001</c:v>
                </c:pt>
                <c:pt idx="23">
                  <c:v>12.027273595</c:v>
                </c:pt>
                <c:pt idx="24">
                  <c:v>12.9067586894</c:v>
                </c:pt>
              </c:numCache>
            </c:numRef>
          </c:xVal>
          <c:yVal>
            <c:numRef>
              <c:f>('/Users/christinedarve/Documents/3_ZA02_GIULIETTA/TEST CV/2017_Janvier_GIULIETTA-TEST #-- (Sans étuvage, avec recuit 650°C)/[Courbes Qo_giulietta_dégazée.xlsx]Qo_CV_Giulietta_dégazée_18 01 2'!$U$36:$U$43,'/Users/christinedarve/Documents/3_ZA02_GIULIETTA/TEST CV/2017_Janvier_GIULIETTA-TEST #-- (Sans étuvage, avec recuit 650°C)/[Courbes Qo_giulietta_dégazée.xlsx]Qo_CV_Giulietta_dégazée_18 01 2'!$U$50,'/Users/christinedarve/Documents/3_ZA02_GIULIETTA/TEST CV/2017_Janvier_GIULIETTA-TEST #-- (Sans étuvage, avec recuit 650°C)/[Courbes Qo_giulietta_dégazée.xlsx]Qo_CV_Giulietta_dégazée_18 01 2'!$U$52:$U$58,'/Users/christinedarve/Documents/3_ZA02_GIULIETTA/TEST CV/2017_Janvier_GIULIETTA-TEST #-- (Sans étuvage, avec recuit 650°C)/[Courbes Qo_giulietta_dégazée.xlsx]Qo_CV_Giulietta_dégazée_18 01 2'!$U$60,'/Users/christinedarve/Documents/3_ZA02_GIULIETTA/TEST CV/2017_Janvier_GIULIETTA-TEST #-- (Sans étuvage, avec recuit 650°C)/[Courbes Qo_giulietta_dégazée.xlsx]Qo_CV_Giulietta_dégazée_18 01 2'!$U$62:$U$63,'/Users/christinedarve/Documents/3_ZA02_GIULIETTA/TEST CV/2017_Janvier_GIULIETTA-TEST #-- (Sans étuvage, avec recuit 650°C)/[Courbes Qo_giulietta_dégazée.xlsx]Qo_CV_Giulietta_dégazée_18 01 2'!$U$65,'/Users/christinedarve/Documents/3_ZA02_GIULIETTA/TEST CV/2017_Janvier_GIULIETTA-TEST #-- (Sans étuvage, avec recuit 650°C)/[Courbes Qo_giulietta_dégazée.xlsx]Qo_CV_Giulietta_dégazée_18 01 2'!$U$67:$U$68,'/Users/christinedarve/Documents/3_ZA02_GIULIETTA/TEST CV/2017_Janvier_GIULIETTA-TEST #-- (Sans étuvage, avec recuit 650°C)/[Courbes Qo_giulietta_dégazée.xlsx]Qo_CV_Giulietta_dégazée_18 01 2'!$U$70,'/Users/christinedarve/Documents/3_ZA02_GIULIETTA/TEST CV/2017_Janvier_GIULIETTA-TEST #-- (Sans étuvage, avec recuit 650°C)/[Courbes Qo_giulietta_dégazée.xlsx]Qo_CV_Giulietta_dégazée_18 01 2'!$U$72,'/Users/christinedarve/Documents/3_ZA02_GIULIETTA/TEST CV/2017_Janvier_GIULIETTA-TEST #-- (Sans étuvage, avec recuit 650°C)/[Courbes Qo_giulietta_dégazée.xlsx]Qo_CV_Giulietta_dégazée_18 01 2'!$U$74)</c:f>
              <c:numCache>
                <c:formatCode>General</c:formatCode>
                <c:ptCount val="25"/>
                <c:pt idx="0">
                  <c:v>3.46196240965E10</c:v>
                </c:pt>
                <c:pt idx="1">
                  <c:v>3.62379373036E10</c:v>
                </c:pt>
                <c:pt idx="2">
                  <c:v>3.49790346475E10</c:v>
                </c:pt>
                <c:pt idx="3">
                  <c:v>3.47998397909E10</c:v>
                </c:pt>
                <c:pt idx="4">
                  <c:v>3.41970078497E10</c:v>
                </c:pt>
                <c:pt idx="5">
                  <c:v>3.41812672613E10</c:v>
                </c:pt>
                <c:pt idx="6">
                  <c:v>3.26319413592E10</c:v>
                </c:pt>
                <c:pt idx="7">
                  <c:v>2.97188316892E10</c:v>
                </c:pt>
                <c:pt idx="8">
                  <c:v>3.09925826644E10</c:v>
                </c:pt>
                <c:pt idx="9">
                  <c:v>1.61617505928E10</c:v>
                </c:pt>
                <c:pt idx="10">
                  <c:v>1.91326093465E10</c:v>
                </c:pt>
                <c:pt idx="11">
                  <c:v>2.19729663211E10</c:v>
                </c:pt>
                <c:pt idx="12">
                  <c:v>1.68866931763E10</c:v>
                </c:pt>
                <c:pt idx="13">
                  <c:v>1.20397354489E10</c:v>
                </c:pt>
                <c:pt idx="14">
                  <c:v>3.3768083768E10</c:v>
                </c:pt>
                <c:pt idx="15">
                  <c:v>2.9688980455E10</c:v>
                </c:pt>
                <c:pt idx="16">
                  <c:v>2.75439491767E10</c:v>
                </c:pt>
                <c:pt idx="17">
                  <c:v>2.37030000025E10</c:v>
                </c:pt>
                <c:pt idx="18">
                  <c:v>1.79385903983E10</c:v>
                </c:pt>
                <c:pt idx="19">
                  <c:v>1.26201722956E10</c:v>
                </c:pt>
                <c:pt idx="20">
                  <c:v>1.31070513445E10</c:v>
                </c:pt>
                <c:pt idx="21">
                  <c:v>1.30202652986E10</c:v>
                </c:pt>
                <c:pt idx="22">
                  <c:v>2.54023814138E10</c:v>
                </c:pt>
                <c:pt idx="23">
                  <c:v>1.91344262825E10</c:v>
                </c:pt>
                <c:pt idx="24">
                  <c:v>1.31459772068E10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B9-4DF6-9093-716B946501D7}"/>
            </c:ext>
          </c:extLst>
        </c:ser>
        <c:ser>
          <c:idx val="1"/>
          <c:order val="2"/>
          <c:tx>
            <c:v>January 2017, 2nd cool down (1.7 K)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'/Users/christinedarve/Documents/3_ZA02_GIULIETTA/TEST CV/2017_Janvier_GIULIETTA-TEST #-- (Sans étuvage, avec recuit 650°C)/[Courbes Qo_giulietta_dégazée.xlsx]Qo_CV_Giulietta_dégazée_18  (2'!$O$9:$O$32</c:f>
              <c:numCache>
                <c:formatCode>General</c:formatCode>
                <c:ptCount val="24"/>
                <c:pt idx="0">
                  <c:v>0.8275937274289</c:v>
                </c:pt>
                <c:pt idx="1">
                  <c:v>0.4723535572805</c:v>
                </c:pt>
                <c:pt idx="2">
                  <c:v>1.0951338182</c:v>
                </c:pt>
                <c:pt idx="3">
                  <c:v>1.4642566004</c:v>
                </c:pt>
                <c:pt idx="4">
                  <c:v>1.961856286</c:v>
                </c:pt>
                <c:pt idx="5">
                  <c:v>2.6095594207</c:v>
                </c:pt>
                <c:pt idx="6">
                  <c:v>3.5104855552</c:v>
                </c:pt>
                <c:pt idx="7">
                  <c:v>4.741515671999974</c:v>
                </c:pt>
                <c:pt idx="8">
                  <c:v>6.4012853971</c:v>
                </c:pt>
                <c:pt idx="9">
                  <c:v>7.265528159900001</c:v>
                </c:pt>
                <c:pt idx="10">
                  <c:v>8.218966122799998</c:v>
                </c:pt>
                <c:pt idx="12">
                  <c:v>9.3555040338</c:v>
                </c:pt>
                <c:pt idx="14">
                  <c:v>10.4910073275</c:v>
                </c:pt>
                <c:pt idx="16">
                  <c:v>11.0628542409</c:v>
                </c:pt>
                <c:pt idx="18">
                  <c:v>11.0526696665</c:v>
                </c:pt>
                <c:pt idx="19">
                  <c:v>11.5416311353</c:v>
                </c:pt>
                <c:pt idx="21">
                  <c:v>11.7048860574</c:v>
                </c:pt>
                <c:pt idx="22">
                  <c:v>12.0508363938</c:v>
                </c:pt>
                <c:pt idx="23">
                  <c:v>9.0524720037</c:v>
                </c:pt>
              </c:numCache>
            </c:numRef>
          </c:xVal>
          <c:yVal>
            <c:numRef>
              <c:f>'/Users/christinedarve/Documents/3_ZA02_GIULIETTA/TEST CV/2017_Janvier_GIULIETTA-TEST #-- (Sans étuvage, avec recuit 650°C)/[Courbes Qo_giulietta_dégazée.xlsx]Qo_CV_Giulietta_dégazée_18  (2'!$U$9:$U$32</c:f>
              <c:numCache>
                <c:formatCode>General</c:formatCode>
                <c:ptCount val="24"/>
                <c:pt idx="0">
                  <c:v>4.43208184356E10</c:v>
                </c:pt>
                <c:pt idx="1">
                  <c:v>4.50927597607E10</c:v>
                </c:pt>
                <c:pt idx="2">
                  <c:v>4.58105553551E10</c:v>
                </c:pt>
                <c:pt idx="3">
                  <c:v>4.38459571543E10</c:v>
                </c:pt>
                <c:pt idx="4">
                  <c:v>4.54482313927E10</c:v>
                </c:pt>
                <c:pt idx="5">
                  <c:v>4.46730287678E10</c:v>
                </c:pt>
                <c:pt idx="6">
                  <c:v>4.50660112135E10</c:v>
                </c:pt>
                <c:pt idx="7">
                  <c:v>4.56099766054E10</c:v>
                </c:pt>
                <c:pt idx="8">
                  <c:v>4.45499381332E10</c:v>
                </c:pt>
                <c:pt idx="9">
                  <c:v>4.36687177217E10</c:v>
                </c:pt>
                <c:pt idx="10">
                  <c:v>4.25924235942E10</c:v>
                </c:pt>
                <c:pt idx="12">
                  <c:v>3.93985550728E10</c:v>
                </c:pt>
                <c:pt idx="14">
                  <c:v>3.29768141045E10</c:v>
                </c:pt>
                <c:pt idx="16">
                  <c:v>2.78127524425E10</c:v>
                </c:pt>
                <c:pt idx="18">
                  <c:v>2.74433862566E10</c:v>
                </c:pt>
                <c:pt idx="19">
                  <c:v>2.22320972334E10</c:v>
                </c:pt>
                <c:pt idx="21">
                  <c:v>1.51243534335E10</c:v>
                </c:pt>
                <c:pt idx="22">
                  <c:v>9.1545050469E9</c:v>
                </c:pt>
                <c:pt idx="23">
                  <c:v>3.7041983192E10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6B9-4DF6-9093-716B946501D7}"/>
            </c:ext>
          </c:extLst>
        </c:ser>
        <c:ser>
          <c:idx val="9"/>
          <c:order val="3"/>
          <c:tx>
            <c:v>Cavity losses=2W (4% d.c.)</c:v>
          </c:tx>
          <c:spPr>
            <a:ln w="28575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'/Users/christinedarve/Documents/2_ZA01_ROMEA/TEST CV/2016-Décembre_ROMEA-TEST après recuit 650°C/[Comparaison_Qo_Romea_Giulietta_Germaine_sans_traitement.xlsx]DATA'!$M$4:$M$38</c:f>
              <c:numCache>
                <c:formatCode>General</c:formatCode>
                <c:ptCount val="35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5.5</c:v>
                </c:pt>
                <c:pt idx="11">
                  <c:v>6.0</c:v>
                </c:pt>
                <c:pt idx="12">
                  <c:v>6.5</c:v>
                </c:pt>
                <c:pt idx="13">
                  <c:v>7.0</c:v>
                </c:pt>
                <c:pt idx="14">
                  <c:v>7.5</c:v>
                </c:pt>
                <c:pt idx="15">
                  <c:v>8.0</c:v>
                </c:pt>
                <c:pt idx="16">
                  <c:v>8.5</c:v>
                </c:pt>
                <c:pt idx="17">
                  <c:v>9.0</c:v>
                </c:pt>
                <c:pt idx="18">
                  <c:v>9.5</c:v>
                </c:pt>
                <c:pt idx="19">
                  <c:v>10.0</c:v>
                </c:pt>
                <c:pt idx="20">
                  <c:v>10.5</c:v>
                </c:pt>
                <c:pt idx="21">
                  <c:v>11.0</c:v>
                </c:pt>
                <c:pt idx="22">
                  <c:v>11.5</c:v>
                </c:pt>
                <c:pt idx="23">
                  <c:v>12.0</c:v>
                </c:pt>
                <c:pt idx="24">
                  <c:v>12.5</c:v>
                </c:pt>
                <c:pt idx="25">
                  <c:v>13.0</c:v>
                </c:pt>
                <c:pt idx="26">
                  <c:v>14.0</c:v>
                </c:pt>
                <c:pt idx="27">
                  <c:v>15.0</c:v>
                </c:pt>
                <c:pt idx="28">
                  <c:v>16.0</c:v>
                </c:pt>
                <c:pt idx="29">
                  <c:v>17.0</c:v>
                </c:pt>
                <c:pt idx="30">
                  <c:v>18.0</c:v>
                </c:pt>
                <c:pt idx="31">
                  <c:v>19.0</c:v>
                </c:pt>
                <c:pt idx="32">
                  <c:v>20.0</c:v>
                </c:pt>
                <c:pt idx="33">
                  <c:v>21.0</c:v>
                </c:pt>
                <c:pt idx="34">
                  <c:v>22.0</c:v>
                </c:pt>
              </c:numCache>
            </c:numRef>
          </c:xVal>
          <c:yVal>
            <c:numRef>
              <c:f>'/Users/christinedarve/Documents/2_ZA01_ROMEA/TEST CV/2016-Décembre_ROMEA-TEST après recuit 650°C/[Comparaison_Qo_Romea_Giulietta_Germaine_sans_traitement.xlsx]DATA'!$N$4:$N$38</c:f>
              <c:numCache>
                <c:formatCode>General</c:formatCode>
                <c:ptCount val="35"/>
                <c:pt idx="0">
                  <c:v>4.79253131919217E6</c:v>
                </c:pt>
                <c:pt idx="1">
                  <c:v>1.91701252767687E7</c:v>
                </c:pt>
                <c:pt idx="2">
                  <c:v>4.31327818727295E7</c:v>
                </c:pt>
                <c:pt idx="3">
                  <c:v>7.66805011070748E7</c:v>
                </c:pt>
                <c:pt idx="4">
                  <c:v>1.19813282979804E8</c:v>
                </c:pt>
                <c:pt idx="5">
                  <c:v>1.72531127490918E8</c:v>
                </c:pt>
                <c:pt idx="6">
                  <c:v>2.34834034640416E8</c:v>
                </c:pt>
                <c:pt idx="7">
                  <c:v>3.067220044283E8</c:v>
                </c:pt>
                <c:pt idx="8">
                  <c:v>3.88195036854566E8</c:v>
                </c:pt>
                <c:pt idx="9">
                  <c:v>4.79253131919217E8</c:v>
                </c:pt>
                <c:pt idx="10">
                  <c:v>5.79896289622253E8</c:v>
                </c:pt>
                <c:pt idx="11">
                  <c:v>6.90124509963673E8</c:v>
                </c:pt>
                <c:pt idx="12">
                  <c:v>8.09937792943477E8</c:v>
                </c:pt>
                <c:pt idx="13">
                  <c:v>9.39336138561666E8</c:v>
                </c:pt>
                <c:pt idx="14">
                  <c:v>1.07831954681824E9</c:v>
                </c:pt>
                <c:pt idx="15">
                  <c:v>1.2268880177132E9</c:v>
                </c:pt>
                <c:pt idx="16">
                  <c:v>1.38504155124654E9</c:v>
                </c:pt>
                <c:pt idx="17">
                  <c:v>1.55278014741826E9</c:v>
                </c:pt>
                <c:pt idx="18">
                  <c:v>1.73010380622837E9</c:v>
                </c:pt>
                <c:pt idx="19">
                  <c:v>1.91701252767687E9</c:v>
                </c:pt>
                <c:pt idx="20">
                  <c:v>2.11350631176375E9</c:v>
                </c:pt>
                <c:pt idx="21">
                  <c:v>2.31958515848901E9</c:v>
                </c:pt>
                <c:pt idx="22">
                  <c:v>2.53524906785266E9</c:v>
                </c:pt>
                <c:pt idx="23">
                  <c:v>2.76049803985469E9</c:v>
                </c:pt>
                <c:pt idx="24">
                  <c:v>2.99533207449511E9</c:v>
                </c:pt>
                <c:pt idx="25">
                  <c:v>3.23975117177391E9</c:v>
                </c:pt>
                <c:pt idx="26">
                  <c:v>3.75734455424666E9</c:v>
                </c:pt>
                <c:pt idx="27">
                  <c:v>4.31327818727295E9</c:v>
                </c:pt>
                <c:pt idx="28">
                  <c:v>4.90755207085278E9</c:v>
                </c:pt>
                <c:pt idx="29">
                  <c:v>5.54016620498615E9</c:v>
                </c:pt>
                <c:pt idx="30">
                  <c:v>6.21112058967305E9</c:v>
                </c:pt>
                <c:pt idx="31">
                  <c:v>6.9204152249135E9</c:v>
                </c:pt>
                <c:pt idx="32">
                  <c:v>7.66805011070748E9</c:v>
                </c:pt>
                <c:pt idx="33">
                  <c:v>8.454025247055E9</c:v>
                </c:pt>
                <c:pt idx="34">
                  <c:v>9.27834063395605E9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8581840"/>
        <c:axId val="272083952"/>
      </c:scatterChart>
      <c:valAx>
        <c:axId val="-88581840"/>
        <c:scaling>
          <c:orientation val="minMax"/>
          <c:max val="16.0"/>
        </c:scaling>
        <c:delete val="0"/>
        <c:axPos val="b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Eacc</a:t>
                </a:r>
                <a:r>
                  <a:rPr lang="fr-FR" sz="1400" dirty="0"/>
                  <a:t> (MV/m)</a:t>
                </a:r>
              </a:p>
            </c:rich>
          </c:tx>
          <c:layout>
            <c:manualLayout>
              <c:xMode val="edge"/>
              <c:yMode val="edge"/>
              <c:x val="0.424549699513293"/>
              <c:y val="0.86385888402965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72083952"/>
        <c:crosses val="autoZero"/>
        <c:crossBetween val="midCat"/>
        <c:majorUnit val="1.0"/>
      </c:valAx>
      <c:valAx>
        <c:axId val="272083952"/>
        <c:scaling>
          <c:logBase val="10.0"/>
          <c:orientation val="minMax"/>
          <c:max val="1.0E11"/>
          <c:min val="1.0E8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Qo</a:t>
                </a:r>
              </a:p>
            </c:rich>
          </c:tx>
          <c:layout>
            <c:manualLayout>
              <c:xMode val="edge"/>
              <c:yMode val="edge"/>
              <c:x val="0.059515464452983"/>
              <c:y val="0.434574395309692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ysClr val="windowText" lastClr="000000"/>
                </a:solidFill>
              </a:defRPr>
            </a:pPr>
            <a:endParaRPr lang="en-US"/>
          </a:p>
        </c:txPr>
        <c:crossAx val="-88581840"/>
        <c:crosses val="autoZero"/>
        <c:crossBetween val="midCat"/>
      </c:valAx>
      <c:spPr>
        <a:noFill/>
      </c:spPr>
    </c:plotArea>
    <c:legend>
      <c:legendPos val="r"/>
      <c:layout>
        <c:manualLayout>
          <c:xMode val="edge"/>
          <c:yMode val="edge"/>
          <c:x val="0.0980757447536376"/>
          <c:y val="0.600532932382026"/>
          <c:w val="0.896964633208614"/>
          <c:h val="0.257993485874207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noFill/>
        </a:ln>
      </c:spPr>
      <c:txPr>
        <a:bodyPr/>
        <a:lstStyle/>
        <a:p>
          <a:pPr>
            <a:lnSpc>
              <a:spcPct val="100000"/>
            </a:lnSpc>
            <a:defRPr sz="1050"/>
          </a:pPr>
          <a:endParaRPr lang="en-US"/>
        </a:p>
      </c:txPr>
    </c:legend>
    <c:plotVisOnly val="1"/>
    <c:dispBlanksAs val="gap"/>
    <c:showDLblsOverMax val="0"/>
  </c:chart>
  <c:spPr>
    <a:solidFill>
      <a:schemeClr val="accent4">
        <a:lumMod val="20000"/>
        <a:lumOff val="80000"/>
      </a:schemeClr>
    </a:solidFill>
  </c:spPr>
  <c:txPr>
    <a:bodyPr/>
    <a:lstStyle/>
    <a:p>
      <a:pPr>
        <a:defRPr sz="1600" b="1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24190715911403"/>
          <c:y val="0.0232500964205748"/>
          <c:w val="0.898429631485259"/>
          <c:h val="0.874082654994921"/>
        </c:manualLayout>
      </c:layout>
      <c:scatterChart>
        <c:scatterStyle val="lineMarker"/>
        <c:varyColors val="0"/>
        <c:ser>
          <c:idx val="2"/>
          <c:order val="0"/>
          <c:tx>
            <c:v>June 2015 (2K) with no baking nor heat treatment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'/Users/christinedarve/Documents/2_ZA01_ROMEA/TEST CV/2016-Décembre_ROMEA-TEST après recuit 650°C/[Comparaison_Qo_Romea_Giulietta_Germaine_sans_traitement.xlsx]DATA'!$B$36:$B$59</c:f>
              <c:numCache>
                <c:formatCode>General</c:formatCode>
                <c:ptCount val="24"/>
                <c:pt idx="0">
                  <c:v>0.5780946296218</c:v>
                </c:pt>
                <c:pt idx="1">
                  <c:v>0.7962490641163</c:v>
                </c:pt>
                <c:pt idx="2">
                  <c:v>1.0835499462</c:v>
                </c:pt>
                <c:pt idx="3">
                  <c:v>1.4694301106</c:v>
                </c:pt>
                <c:pt idx="4">
                  <c:v>1.9870048853</c:v>
                </c:pt>
                <c:pt idx="5">
                  <c:v>2.6881217504</c:v>
                </c:pt>
                <c:pt idx="6">
                  <c:v>3.663944908</c:v>
                </c:pt>
                <c:pt idx="7">
                  <c:v>4.960197109</c:v>
                </c:pt>
                <c:pt idx="8">
                  <c:v>5.9415387637</c:v>
                </c:pt>
                <c:pt idx="9">
                  <c:v>7.6014936122</c:v>
                </c:pt>
                <c:pt idx="10">
                  <c:v>6.719685307400001</c:v>
                </c:pt>
                <c:pt idx="11">
                  <c:v>8.5683842629</c:v>
                </c:pt>
                <c:pt idx="12">
                  <c:v>9.6827548155</c:v>
                </c:pt>
                <c:pt idx="13">
                  <c:v>10.2293711167</c:v>
                </c:pt>
                <c:pt idx="14">
                  <c:v>10.8454839227</c:v>
                </c:pt>
                <c:pt idx="15">
                  <c:v>11.4749006711</c:v>
                </c:pt>
                <c:pt idx="16">
                  <c:v>12.1324618645</c:v>
                </c:pt>
                <c:pt idx="17">
                  <c:v>12.7452669112</c:v>
                </c:pt>
                <c:pt idx="18">
                  <c:v>13.3751584271</c:v>
                </c:pt>
                <c:pt idx="19">
                  <c:v>13.9427658773</c:v>
                </c:pt>
                <c:pt idx="20">
                  <c:v>14.4826799998</c:v>
                </c:pt>
                <c:pt idx="21">
                  <c:v>14.9347836235</c:v>
                </c:pt>
                <c:pt idx="22">
                  <c:v>15.3549686783</c:v>
                </c:pt>
                <c:pt idx="23">
                  <c:v>15.3320043884</c:v>
                </c:pt>
              </c:numCache>
            </c:numRef>
          </c:xVal>
          <c:yVal>
            <c:numRef>
              <c:f>'/Users/christinedarve/Documents/2_ZA01_ROMEA/TEST CV/2016-Décembre_ROMEA-TEST après recuit 650°C/[Comparaison_Qo_Romea_Giulietta_Germaine_sans_traitement.xlsx]DATA'!$C$36:$C$59</c:f>
              <c:numCache>
                <c:formatCode>General</c:formatCode>
                <c:ptCount val="24"/>
                <c:pt idx="0">
                  <c:v>1.6716381292E10</c:v>
                </c:pt>
                <c:pt idx="1">
                  <c:v>1.66006482318E10</c:v>
                </c:pt>
                <c:pt idx="2">
                  <c:v>1.63828064252E10</c:v>
                </c:pt>
                <c:pt idx="3">
                  <c:v>1.62089049407E10</c:v>
                </c:pt>
                <c:pt idx="4">
                  <c:v>1.57168818264E10</c:v>
                </c:pt>
                <c:pt idx="5">
                  <c:v>1.53623030486E10</c:v>
                </c:pt>
                <c:pt idx="6">
                  <c:v>1.44498322166E10</c:v>
                </c:pt>
                <c:pt idx="7">
                  <c:v>1.35924412413E10</c:v>
                </c:pt>
                <c:pt idx="8">
                  <c:v>1.27292197047E10</c:v>
                </c:pt>
                <c:pt idx="9">
                  <c:v>1.15306516227E10</c:v>
                </c:pt>
                <c:pt idx="10">
                  <c:v>1.2166657627E10</c:v>
                </c:pt>
                <c:pt idx="11">
                  <c:v>1.07297670332E10</c:v>
                </c:pt>
                <c:pt idx="12">
                  <c:v>9.8375041933E9</c:v>
                </c:pt>
                <c:pt idx="13">
                  <c:v>9.3550747167E9</c:v>
                </c:pt>
                <c:pt idx="14">
                  <c:v>8.8454758251E9</c:v>
                </c:pt>
                <c:pt idx="15">
                  <c:v>8.3626634838E9</c:v>
                </c:pt>
                <c:pt idx="16">
                  <c:v>7.8805243002E9</c:v>
                </c:pt>
                <c:pt idx="17">
                  <c:v>7.3728643433E9</c:v>
                </c:pt>
                <c:pt idx="18">
                  <c:v>6.7469509017E9</c:v>
                </c:pt>
                <c:pt idx="19">
                  <c:v>6.1380959874E9</c:v>
                </c:pt>
                <c:pt idx="20">
                  <c:v>5.4724935309E9</c:v>
                </c:pt>
                <c:pt idx="21">
                  <c:v>4.8779349893E9</c:v>
                </c:pt>
                <c:pt idx="22">
                  <c:v>4.3124500729E9</c:v>
                </c:pt>
                <c:pt idx="23">
                  <c:v>4.3048288557E9</c:v>
                </c:pt>
              </c:numCache>
            </c:numRef>
          </c:yVal>
          <c:smooth val="0"/>
        </c:ser>
        <c:ser>
          <c:idx val="0"/>
          <c:order val="1"/>
          <c:tx>
            <c:v>Dec 2016, 1st cool down (2K): no baking, heat treatment @ 650°C, 10h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'/Users/christinedarve/Documents/2_ZA01_ROMEA/TEST CV/2016-Décembre_ROMEA-TEST après recuit 650°C/[Comparaison_Qo_Romea_Giulietta_Germaine_sans_traitement.xlsx]DATA'!$B$97:$B$121</c:f>
              <c:numCache>
                <c:formatCode>General</c:formatCode>
                <c:ptCount val="25"/>
                <c:pt idx="0">
                  <c:v>0.6742103507023</c:v>
                </c:pt>
                <c:pt idx="1">
                  <c:v>0.6764651313999</c:v>
                </c:pt>
                <c:pt idx="2">
                  <c:v>1.2066891719</c:v>
                </c:pt>
                <c:pt idx="3">
                  <c:v>2.1406487701</c:v>
                </c:pt>
                <c:pt idx="4">
                  <c:v>2.8849973307</c:v>
                </c:pt>
                <c:pt idx="5">
                  <c:v>3.8984809437</c:v>
                </c:pt>
                <c:pt idx="6">
                  <c:v>5.2710291221</c:v>
                </c:pt>
                <c:pt idx="7">
                  <c:v>7.2284539008</c:v>
                </c:pt>
                <c:pt idx="8">
                  <c:v>9.3518044219</c:v>
                </c:pt>
                <c:pt idx="9">
                  <c:v>10.6351939817</c:v>
                </c:pt>
                <c:pt idx="10">
                  <c:v>11.9769273628</c:v>
                </c:pt>
                <c:pt idx="11">
                  <c:v>13.3658140777</c:v>
                </c:pt>
                <c:pt idx="12">
                  <c:v>13.9683598809</c:v>
                </c:pt>
                <c:pt idx="13">
                  <c:v>14.5494111146</c:v>
                </c:pt>
                <c:pt idx="14">
                  <c:v>15.0416478072</c:v>
                </c:pt>
                <c:pt idx="15">
                  <c:v>15.0156942183</c:v>
                </c:pt>
                <c:pt idx="16">
                  <c:v>7.2802352927</c:v>
                </c:pt>
                <c:pt idx="17">
                  <c:v>15.0105088768</c:v>
                </c:pt>
                <c:pt idx="18">
                  <c:v>14.9742615896</c:v>
                </c:pt>
                <c:pt idx="19">
                  <c:v>14.9759856644</c:v>
                </c:pt>
                <c:pt idx="20">
                  <c:v>14.9260679941</c:v>
                </c:pt>
                <c:pt idx="21">
                  <c:v>15.2368578426</c:v>
                </c:pt>
                <c:pt idx="22">
                  <c:v>15.2210781464</c:v>
                </c:pt>
                <c:pt idx="23">
                  <c:v>13.3473612729</c:v>
                </c:pt>
                <c:pt idx="24">
                  <c:v>11.9907242506</c:v>
                </c:pt>
              </c:numCache>
            </c:numRef>
          </c:xVal>
          <c:yVal>
            <c:numRef>
              <c:f>'/Users/christinedarve/Documents/2_ZA01_ROMEA/TEST CV/2016-Décembre_ROMEA-TEST après recuit 650°C/[Comparaison_Qo_Romea_Giulietta_Germaine_sans_traitement.xlsx]DATA'!$C$97:$C$121</c:f>
              <c:numCache>
                <c:formatCode>General</c:formatCode>
                <c:ptCount val="25"/>
                <c:pt idx="0">
                  <c:v>2.60747742027E10</c:v>
                </c:pt>
                <c:pt idx="1">
                  <c:v>2.73000821218E10</c:v>
                </c:pt>
                <c:pt idx="2">
                  <c:v>2.63312626248E10</c:v>
                </c:pt>
                <c:pt idx="3">
                  <c:v>2.5987500753E10</c:v>
                </c:pt>
                <c:pt idx="4">
                  <c:v>2.63289354455E10</c:v>
                </c:pt>
                <c:pt idx="5">
                  <c:v>2.6424964478E10</c:v>
                </c:pt>
                <c:pt idx="6">
                  <c:v>2.54254934205E10</c:v>
                </c:pt>
                <c:pt idx="7">
                  <c:v>2.4648171204E10</c:v>
                </c:pt>
                <c:pt idx="8">
                  <c:v>2.28534470745E10</c:v>
                </c:pt>
                <c:pt idx="9">
                  <c:v>2.19499612703E10</c:v>
                </c:pt>
                <c:pt idx="10">
                  <c:v>1.96189737743E10</c:v>
                </c:pt>
                <c:pt idx="11">
                  <c:v>1.5855596564E10</c:v>
                </c:pt>
                <c:pt idx="12">
                  <c:v>1.37583549332E10</c:v>
                </c:pt>
                <c:pt idx="13">
                  <c:v>1.15472159939E10</c:v>
                </c:pt>
                <c:pt idx="14">
                  <c:v>9.714813555E9</c:v>
                </c:pt>
                <c:pt idx="15">
                  <c:v>9.6100275442E9</c:v>
                </c:pt>
                <c:pt idx="16">
                  <c:v>2.47799630689E10</c:v>
                </c:pt>
                <c:pt idx="17">
                  <c:v>9.6677958757E9</c:v>
                </c:pt>
                <c:pt idx="18">
                  <c:v>9.4940778494E9</c:v>
                </c:pt>
                <c:pt idx="19">
                  <c:v>9.4470603047E9</c:v>
                </c:pt>
                <c:pt idx="20">
                  <c:v>9.2977562113E9</c:v>
                </c:pt>
                <c:pt idx="21">
                  <c:v>8.8259497404E9</c:v>
                </c:pt>
                <c:pt idx="22">
                  <c:v>8.7383668095E9</c:v>
                </c:pt>
                <c:pt idx="23">
                  <c:v>1.53647145005E10</c:v>
                </c:pt>
                <c:pt idx="24">
                  <c:v>1.95407859805E10</c:v>
                </c:pt>
              </c:numCache>
            </c:numRef>
          </c:yVal>
          <c:smooth val="0"/>
        </c:ser>
        <c:ser>
          <c:idx val="4"/>
          <c:order val="2"/>
          <c:tx>
            <c:v>Dec 2016, 2nd cool dow (1.7K) after 30h @ 100K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C000"/>
              </a:solidFill>
              <a:ln>
                <a:noFill/>
              </a:ln>
            </c:spPr>
          </c:marker>
          <c:xVal>
            <c:numRef>
              <c:f>'/Users/christinedarve/Documents/2_ZA01_ROMEA/TEST CV/2016-Décembre_ROMEA-TEST après recuit 650°C/[Comparaison_Qo_Romea_Giulietta_Germaine_sans_traitement.xlsx]DATA'!$B$124:$B$139</c:f>
              <c:numCache>
                <c:formatCode>General</c:formatCode>
                <c:ptCount val="16"/>
                <c:pt idx="0">
                  <c:v>0.6913459382826</c:v>
                </c:pt>
                <c:pt idx="1">
                  <c:v>0.6926206182271</c:v>
                </c:pt>
                <c:pt idx="2">
                  <c:v>0.9083336758753</c:v>
                </c:pt>
                <c:pt idx="3">
                  <c:v>0.9198042579393</c:v>
                </c:pt>
                <c:pt idx="4">
                  <c:v>1.2323821964</c:v>
                </c:pt>
                <c:pt idx="5">
                  <c:v>1.6432188781</c:v>
                </c:pt>
                <c:pt idx="6">
                  <c:v>2.938295132399999</c:v>
                </c:pt>
                <c:pt idx="7">
                  <c:v>3.9705019685</c:v>
                </c:pt>
                <c:pt idx="8">
                  <c:v>10.1145232182</c:v>
                </c:pt>
                <c:pt idx="9">
                  <c:v>8.9432509156</c:v>
                </c:pt>
                <c:pt idx="10">
                  <c:v>7.3755670536</c:v>
                </c:pt>
                <c:pt idx="11">
                  <c:v>6.106542944899997</c:v>
                </c:pt>
                <c:pt idx="12">
                  <c:v>5.0739410321</c:v>
                </c:pt>
                <c:pt idx="13">
                  <c:v>12.1295702936</c:v>
                </c:pt>
                <c:pt idx="15">
                  <c:v>2.2039179175</c:v>
                </c:pt>
              </c:numCache>
            </c:numRef>
          </c:xVal>
          <c:yVal>
            <c:numRef>
              <c:f>'/Users/christinedarve/Documents/2_ZA01_ROMEA/TEST CV/2016-Décembre_ROMEA-TEST après recuit 650°C/[Comparaison_Qo_Romea_Giulietta_Germaine_sans_traitement.xlsx]DATA'!$C$124:$C$139</c:f>
              <c:numCache>
                <c:formatCode>General</c:formatCode>
                <c:ptCount val="16"/>
                <c:pt idx="0">
                  <c:v>3.61487869567E10</c:v>
                </c:pt>
                <c:pt idx="1">
                  <c:v>3.87896124995E10</c:v>
                </c:pt>
                <c:pt idx="2">
                  <c:v>3.13276738094E10</c:v>
                </c:pt>
                <c:pt idx="3">
                  <c:v>3.87858121495E10</c:v>
                </c:pt>
                <c:pt idx="4">
                  <c:v>3.80666451562E10</c:v>
                </c:pt>
                <c:pt idx="5">
                  <c:v>3.79173115626E10</c:v>
                </c:pt>
                <c:pt idx="6">
                  <c:v>3.73020345349E10</c:v>
                </c:pt>
                <c:pt idx="7">
                  <c:v>3.80506747741E10</c:v>
                </c:pt>
                <c:pt idx="8">
                  <c:v>3.09724571726E10</c:v>
                </c:pt>
                <c:pt idx="9">
                  <c:v>3.41406998765E10</c:v>
                </c:pt>
                <c:pt idx="10">
                  <c:v>3.64176556439E10</c:v>
                </c:pt>
                <c:pt idx="11">
                  <c:v>3.73934521373E10</c:v>
                </c:pt>
                <c:pt idx="12">
                  <c:v>3.73118812776E10</c:v>
                </c:pt>
                <c:pt idx="13">
                  <c:v>2.55496178328E10</c:v>
                </c:pt>
                <c:pt idx="15">
                  <c:v>3.68811604912E10</c:v>
                </c:pt>
              </c:numCache>
            </c:numRef>
          </c:yVal>
          <c:smooth val="0"/>
        </c:ser>
        <c:ser>
          <c:idx val="1"/>
          <c:order val="3"/>
          <c:tx>
            <c:v>Cavity losses=2W (4% d.c.)</c:v>
          </c:tx>
          <c:spPr>
            <a:ln w="28575"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'/Users/christinedarve/Documents/2_ZA01_ROMEA/TEST CV/2016-Décembre_ROMEA-TEST après recuit 650°C/[Comparaison_Qo_Romea_Giulietta_Germaine_sans_traitement.xlsx]DATA'!$M$4:$M$38</c:f>
              <c:numCache>
                <c:formatCode>General</c:formatCode>
                <c:ptCount val="35"/>
                <c:pt idx="0">
                  <c:v>0.5</c:v>
                </c:pt>
                <c:pt idx="1">
                  <c:v>1.0</c:v>
                </c:pt>
                <c:pt idx="2">
                  <c:v>1.5</c:v>
                </c:pt>
                <c:pt idx="3">
                  <c:v>2.0</c:v>
                </c:pt>
                <c:pt idx="4">
                  <c:v>2.5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5.5</c:v>
                </c:pt>
                <c:pt idx="11">
                  <c:v>6.0</c:v>
                </c:pt>
                <c:pt idx="12">
                  <c:v>6.5</c:v>
                </c:pt>
                <c:pt idx="13">
                  <c:v>7.0</c:v>
                </c:pt>
                <c:pt idx="14">
                  <c:v>7.5</c:v>
                </c:pt>
                <c:pt idx="15">
                  <c:v>8.0</c:v>
                </c:pt>
                <c:pt idx="16">
                  <c:v>8.5</c:v>
                </c:pt>
                <c:pt idx="17">
                  <c:v>9.0</c:v>
                </c:pt>
                <c:pt idx="18">
                  <c:v>9.5</c:v>
                </c:pt>
                <c:pt idx="19">
                  <c:v>10.0</c:v>
                </c:pt>
                <c:pt idx="20">
                  <c:v>10.5</c:v>
                </c:pt>
                <c:pt idx="21">
                  <c:v>11.0</c:v>
                </c:pt>
                <c:pt idx="22">
                  <c:v>11.5</c:v>
                </c:pt>
                <c:pt idx="23">
                  <c:v>12.0</c:v>
                </c:pt>
                <c:pt idx="24">
                  <c:v>12.5</c:v>
                </c:pt>
                <c:pt idx="25">
                  <c:v>13.0</c:v>
                </c:pt>
                <c:pt idx="26">
                  <c:v>14.0</c:v>
                </c:pt>
                <c:pt idx="27">
                  <c:v>15.0</c:v>
                </c:pt>
                <c:pt idx="28">
                  <c:v>16.0</c:v>
                </c:pt>
                <c:pt idx="29">
                  <c:v>17.0</c:v>
                </c:pt>
                <c:pt idx="30">
                  <c:v>18.0</c:v>
                </c:pt>
                <c:pt idx="31">
                  <c:v>19.0</c:v>
                </c:pt>
                <c:pt idx="32">
                  <c:v>20.0</c:v>
                </c:pt>
                <c:pt idx="33">
                  <c:v>21.0</c:v>
                </c:pt>
                <c:pt idx="34">
                  <c:v>22.0</c:v>
                </c:pt>
              </c:numCache>
            </c:numRef>
          </c:xVal>
          <c:yVal>
            <c:numRef>
              <c:f>'/Users/christinedarve/Documents/2_ZA01_ROMEA/TEST CV/2016-Décembre_ROMEA-TEST après recuit 650°C/[Comparaison_Qo_Romea_Giulietta_Germaine_sans_traitement.xlsx]DATA'!$N$4:$N$38</c:f>
              <c:numCache>
                <c:formatCode>General</c:formatCode>
                <c:ptCount val="35"/>
                <c:pt idx="0">
                  <c:v>4.79253131919217E6</c:v>
                </c:pt>
                <c:pt idx="1">
                  <c:v>1.91701252767687E7</c:v>
                </c:pt>
                <c:pt idx="2">
                  <c:v>4.31327818727295E7</c:v>
                </c:pt>
                <c:pt idx="3">
                  <c:v>7.66805011070748E7</c:v>
                </c:pt>
                <c:pt idx="4">
                  <c:v>1.19813282979804E8</c:v>
                </c:pt>
                <c:pt idx="5">
                  <c:v>1.72531127490918E8</c:v>
                </c:pt>
                <c:pt idx="6">
                  <c:v>2.34834034640416E8</c:v>
                </c:pt>
                <c:pt idx="7">
                  <c:v>3.067220044283E8</c:v>
                </c:pt>
                <c:pt idx="8">
                  <c:v>3.88195036854566E8</c:v>
                </c:pt>
                <c:pt idx="9">
                  <c:v>4.79253131919217E8</c:v>
                </c:pt>
                <c:pt idx="10">
                  <c:v>5.79896289622253E8</c:v>
                </c:pt>
                <c:pt idx="11">
                  <c:v>6.90124509963673E8</c:v>
                </c:pt>
                <c:pt idx="12">
                  <c:v>8.09937792943477E8</c:v>
                </c:pt>
                <c:pt idx="13">
                  <c:v>9.39336138561666E8</c:v>
                </c:pt>
                <c:pt idx="14">
                  <c:v>1.07831954681824E9</c:v>
                </c:pt>
                <c:pt idx="15">
                  <c:v>1.2268880177132E9</c:v>
                </c:pt>
                <c:pt idx="16">
                  <c:v>1.38504155124654E9</c:v>
                </c:pt>
                <c:pt idx="17">
                  <c:v>1.55278014741826E9</c:v>
                </c:pt>
                <c:pt idx="18">
                  <c:v>1.73010380622837E9</c:v>
                </c:pt>
                <c:pt idx="19">
                  <c:v>1.91701252767687E9</c:v>
                </c:pt>
                <c:pt idx="20">
                  <c:v>2.11350631176375E9</c:v>
                </c:pt>
                <c:pt idx="21">
                  <c:v>2.31958515848901E9</c:v>
                </c:pt>
                <c:pt idx="22">
                  <c:v>2.53524906785266E9</c:v>
                </c:pt>
                <c:pt idx="23">
                  <c:v>2.76049803985469E9</c:v>
                </c:pt>
                <c:pt idx="24">
                  <c:v>2.99533207449511E9</c:v>
                </c:pt>
                <c:pt idx="25">
                  <c:v>3.23975117177391E9</c:v>
                </c:pt>
                <c:pt idx="26">
                  <c:v>3.75734455424666E9</c:v>
                </c:pt>
                <c:pt idx="27">
                  <c:v>4.31327818727295E9</c:v>
                </c:pt>
                <c:pt idx="28">
                  <c:v>4.90755207085278E9</c:v>
                </c:pt>
                <c:pt idx="29">
                  <c:v>5.54016620498615E9</c:v>
                </c:pt>
                <c:pt idx="30">
                  <c:v>6.21112058967305E9</c:v>
                </c:pt>
                <c:pt idx="31">
                  <c:v>6.9204152249135E9</c:v>
                </c:pt>
                <c:pt idx="32">
                  <c:v>7.66805011070748E9</c:v>
                </c:pt>
                <c:pt idx="33">
                  <c:v>8.454025247055E9</c:v>
                </c:pt>
                <c:pt idx="34">
                  <c:v>9.27834063395605E9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3555648"/>
        <c:axId val="-90558960"/>
      </c:scatterChart>
      <c:valAx>
        <c:axId val="-103555648"/>
        <c:scaling>
          <c:orientation val="minMax"/>
          <c:max val="16.0"/>
          <c:min val="0.0"/>
        </c:scaling>
        <c:delete val="0"/>
        <c:axPos val="b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Eacc (MV/m)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90558960"/>
        <c:crosses val="autoZero"/>
        <c:crossBetween val="midCat"/>
        <c:majorUnit val="1.0"/>
      </c:valAx>
      <c:valAx>
        <c:axId val="-90558960"/>
        <c:scaling>
          <c:logBase val="10.0"/>
          <c:orientation val="minMax"/>
          <c:max val="1.0E11"/>
          <c:min val="1.0E8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Qo</a:t>
                </a:r>
              </a:p>
            </c:rich>
          </c:tx>
          <c:layout>
            <c:manualLayout>
              <c:xMode val="edge"/>
              <c:yMode val="edge"/>
              <c:x val="0.0437676257850764"/>
              <c:y val="0.428036118594916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035556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60489865689311"/>
          <c:y val="0.676976788307151"/>
          <c:w val="0.685453288642557"/>
          <c:h val="0.185967303740398"/>
        </c:manualLayout>
      </c:layout>
      <c:overlay val="0"/>
      <c:spPr>
        <a:solidFill>
          <a:schemeClr val="accent4">
            <a:lumMod val="20000"/>
            <a:lumOff val="80000"/>
          </a:schemeClr>
        </a:solidFill>
      </c:spPr>
      <c:txPr>
        <a:bodyPr/>
        <a:lstStyle/>
        <a:p>
          <a:pPr>
            <a:defRPr sz="1200">
              <a:solidFill>
                <a:schemeClr val="accent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 b="1"/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.gif"/><Relationship Id="rId2" Type="http://schemas.openxmlformats.org/officeDocument/2006/relationships/image" Target="../media/image93.jpe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.gif"/><Relationship Id="rId2" Type="http://schemas.openxmlformats.org/officeDocument/2006/relationships/image" Target="../media/image93.jpe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wmf"/><Relationship Id="rId5" Type="http://schemas.openxmlformats.org/officeDocument/2006/relationships/image" Target="../media/image28.wmf"/><Relationship Id="rId1" Type="http://schemas.openxmlformats.org/officeDocument/2006/relationships/image" Target="../media/image24.wmf"/><Relationship Id="rId2" Type="http://schemas.openxmlformats.org/officeDocument/2006/relationships/image" Target="../media/image2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0.56437</cdr:x>
      <cdr:y>0.5337</cdr:y>
    </cdr:from>
    <cdr:to>
      <cdr:x>0.60666</cdr:x>
      <cdr:y>0.5928</cdr:y>
    </cdr:to>
    <cdr:sp macro="" textlink="">
      <cdr:nvSpPr>
        <cdr:cNvPr id="2" name="Multiplier 1"/>
        <cdr:cNvSpPr/>
      </cdr:nvSpPr>
      <cdr:spPr>
        <a:xfrm xmlns:a="http://schemas.openxmlformats.org/drawingml/2006/main">
          <a:off x="5278854" y="3177209"/>
          <a:ext cx="395561" cy="351830"/>
        </a:xfrm>
        <a:prstGeom xmlns:a="http://schemas.openxmlformats.org/drawingml/2006/main" prst="mathMultiply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0.42254</cdr:x>
      <cdr:y>0.42881</cdr:y>
    </cdr:from>
    <cdr:to>
      <cdr:x>0.6927</cdr:x>
      <cdr:y>0.59511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164002" y="1501250"/>
          <a:ext cx="1383555" cy="5822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b="1" dirty="0">
              <a:solidFill>
                <a:schemeClr val="accent6">
                  <a:lumMod val="75000"/>
                </a:schemeClr>
              </a:solidFill>
            </a:rPr>
            <a:t>ESS goal: 1.55</a:t>
          </a:r>
          <a:r>
            <a:rPr lang="en-GB" sz="1100" b="1" baseline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GB" sz="1100" b="1" baseline="0" dirty="0" smtClean="0">
              <a:solidFill>
                <a:schemeClr val="accent6">
                  <a:lumMod val="75000"/>
                </a:schemeClr>
              </a:solidFill>
            </a:rPr>
            <a:t>10</a:t>
          </a:r>
          <a:r>
            <a:rPr lang="en-GB" sz="1100" b="1" baseline="30000" dirty="0" smtClean="0">
              <a:solidFill>
                <a:schemeClr val="accent6">
                  <a:lumMod val="75000"/>
                </a:schemeClr>
              </a:solidFill>
            </a:rPr>
            <a:t>9</a:t>
          </a:r>
          <a:r>
            <a:rPr lang="en-GB" sz="1100" b="1" dirty="0" smtClean="0">
              <a:solidFill>
                <a:schemeClr val="accent6">
                  <a:lumMod val="75000"/>
                </a:schemeClr>
              </a:solidFill>
            </a:rPr>
            <a:t> </a:t>
          </a:r>
        </a:p>
        <a:p xmlns:a="http://schemas.openxmlformats.org/drawingml/2006/main">
          <a:r>
            <a:rPr lang="en-GB" sz="1100" b="1" dirty="0" smtClean="0">
              <a:solidFill>
                <a:schemeClr val="accent6">
                  <a:lumMod val="75000"/>
                </a:schemeClr>
              </a:solidFill>
            </a:rPr>
            <a:t>9 MV/m</a:t>
          </a:r>
          <a:endParaRPr lang="en-GB" sz="1100" b="1" dirty="0">
            <a:solidFill>
              <a:schemeClr val="accent6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0.12088</cdr:x>
      <cdr:y>0</cdr:y>
    </cdr:from>
    <cdr:to>
      <cdr:x>0.86444</cdr:x>
      <cdr:y>0.10435</cdr:y>
    </cdr:to>
    <cdr:grpSp>
      <cdr:nvGrpSpPr>
        <cdr:cNvPr id="7" name="Groupe 6"/>
        <cdr:cNvGrpSpPr/>
      </cdr:nvGrpSpPr>
      <cdr:grpSpPr>
        <a:xfrm xmlns:a="http://schemas.openxmlformats.org/drawingml/2006/main">
          <a:off x="619070" y="0"/>
          <a:ext cx="3808037" cy="365330"/>
          <a:chOff x="358108" y="0"/>
          <a:chExt cx="7845896" cy="725366"/>
        </a:xfrm>
      </cdr:grpSpPr>
      <cdr:sp macro="" textlink="">
        <cdr:nvSpPr>
          <cdr:cNvPr id="4" name="Rectangle 3"/>
          <cdr:cNvSpPr/>
        </cdr:nvSpPr>
        <cdr:spPr>
          <a:xfrm xmlns:a="http://schemas.openxmlformats.org/drawingml/2006/main">
            <a:off x="427155" y="0"/>
            <a:ext cx="7762122" cy="725366"/>
          </a:xfrm>
          <a:prstGeom xmlns:a="http://schemas.openxmlformats.org/drawingml/2006/main" prst="rect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 anchor="ctr"/>
          <a:lstStyle xmlns:a="http://schemas.openxmlformats.org/drawingml/2006/main"/>
          <a:p xmlns:a="http://schemas.openxmlformats.org/drawingml/2006/main">
            <a:pPr algn="ctr"/>
            <a:r>
              <a:rPr lang="en-US" sz="1400" b="1" dirty="0"/>
              <a:t>ZA-02 GIULIETTA</a:t>
            </a:r>
            <a:r>
              <a:rPr lang="en-US" sz="1400" b="1" baseline="0" dirty="0"/>
              <a:t> Double-Spoke</a:t>
            </a:r>
          </a:p>
          <a:p xmlns:a="http://schemas.openxmlformats.org/drawingml/2006/main">
            <a:pPr algn="ctr"/>
            <a:r>
              <a:rPr lang="en-US" sz="1400" b="1" baseline="0" dirty="0"/>
              <a:t>Vertical Tests results</a:t>
            </a:r>
            <a:endParaRPr lang="en-US" sz="1400" b="1" dirty="0"/>
          </a:p>
        </cdr:txBody>
      </cdr:sp>
      <cdr:pic>
        <cdr:nvPicPr>
          <cdr:cNvPr id="5" name="Image 4" descr="IPN_gif64trans_L200px.gif"/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 cstate="print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358108" y="25599"/>
            <a:ext cx="1176448" cy="688221"/>
          </a:xfrm>
          <a:prstGeom xmlns:a="http://schemas.openxmlformats.org/drawingml/2006/main" prst="rect">
            <a:avLst/>
          </a:prstGeom>
        </cdr:spPr>
      </cdr:pic>
      <cdr:pic>
        <cdr:nvPicPr>
          <cdr:cNvPr id="6" name="Picture 2" descr="Afficher l'image d'origine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6979868" y="59528"/>
            <a:ext cx="1224136" cy="658691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</cdr:grpSp>
  </cdr:relSizeAnchor>
  <cdr:relSizeAnchor xmlns:cdr="http://schemas.openxmlformats.org/drawingml/2006/chartDrawing">
    <cdr:from>
      <cdr:x>0.76516</cdr:x>
      <cdr:y>0.31235</cdr:y>
    </cdr:from>
    <cdr:to>
      <cdr:x>0.98401</cdr:x>
      <cdr:y>0.48781</cdr:y>
    </cdr:to>
    <cdr:sp macro="" textlink="">
      <cdr:nvSpPr>
        <cdr:cNvPr id="8" name="ZoneTexte 7"/>
        <cdr:cNvSpPr txBox="1"/>
      </cdr:nvSpPr>
      <cdr:spPr>
        <a:xfrm xmlns:a="http://schemas.openxmlformats.org/drawingml/2006/main">
          <a:off x="3918658" y="1093540"/>
          <a:ext cx="1120833" cy="614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field emission</a:t>
          </a:r>
        </a:p>
      </cdr:txBody>
    </cdr:sp>
  </cdr:relSizeAnchor>
  <cdr:relSizeAnchor xmlns:cdr="http://schemas.openxmlformats.org/drawingml/2006/chartDrawing">
    <cdr:from>
      <cdr:x>0.00443</cdr:x>
      <cdr:y>0.1113</cdr:y>
    </cdr:from>
    <cdr:to>
      <cdr:x>0.17231</cdr:x>
      <cdr:y>0.20883</cdr:y>
    </cdr:to>
    <cdr:sp macro="" textlink="">
      <cdr:nvSpPr>
        <cdr:cNvPr id="39" name="ZoneTexte 1"/>
        <cdr:cNvSpPr txBox="1"/>
      </cdr:nvSpPr>
      <cdr:spPr>
        <a:xfrm xmlns:a="http://schemas.openxmlformats.org/drawingml/2006/main">
          <a:off x="22688" y="389662"/>
          <a:ext cx="859756" cy="3414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b="1" smtClean="0">
              <a:solidFill>
                <a:sysClr val="windowText" lastClr="000000"/>
              </a:solidFill>
            </a:rPr>
            <a:t>Rs~2.5 </a:t>
          </a:r>
          <a:r>
            <a:rPr lang="en-GB" sz="1200" b="1" dirty="0">
              <a:solidFill>
                <a:sysClr val="windowText" lastClr="000000"/>
              </a:solidFill>
            </a:rPr>
            <a:t>n</a:t>
          </a:r>
          <a:r>
            <a:rPr lang="el-GR" sz="1200" b="1" dirty="0" err="1">
              <a:solidFill>
                <a:sysClr val="windowText" lastClr="000000"/>
              </a:solidFill>
            </a:rPr>
            <a:t>Ω</a:t>
          </a:r>
          <a:endParaRPr lang="en-GB" sz="1200" b="1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0.56614</cdr:x>
      <cdr:y>0.5184</cdr:y>
    </cdr:from>
    <cdr:to>
      <cdr:x>0.60843</cdr:x>
      <cdr:y>0.5775</cdr:y>
    </cdr:to>
    <cdr:sp macro="" textlink="">
      <cdr:nvSpPr>
        <cdr:cNvPr id="2" name="Multiplier 1"/>
        <cdr:cNvSpPr/>
      </cdr:nvSpPr>
      <cdr:spPr>
        <a:xfrm xmlns:a="http://schemas.openxmlformats.org/drawingml/2006/main">
          <a:off x="5297365" y="3084634"/>
          <a:ext cx="395654" cy="351693"/>
        </a:xfrm>
        <a:prstGeom xmlns:a="http://schemas.openxmlformats.org/drawingml/2006/main" prst="mathMultiply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0.34212</cdr:x>
      <cdr:y>0.41631</cdr:y>
    </cdr:from>
    <cdr:to>
      <cdr:x>0.56235</cdr:x>
      <cdr:y>0.53154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2411338" y="1981465"/>
          <a:ext cx="1552192" cy="548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b="1" dirty="0">
              <a:solidFill>
                <a:schemeClr val="accent6">
                  <a:lumMod val="75000"/>
                </a:schemeClr>
              </a:solidFill>
            </a:rPr>
            <a:t>ESS goal: 1.55</a:t>
          </a:r>
          <a:r>
            <a:rPr lang="en-GB" sz="1100" b="1" baseline="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GB" sz="1100" b="1" baseline="0" dirty="0" smtClean="0">
              <a:solidFill>
                <a:schemeClr val="accent6">
                  <a:lumMod val="75000"/>
                </a:schemeClr>
              </a:solidFill>
            </a:rPr>
            <a:t>10</a:t>
          </a:r>
          <a:r>
            <a:rPr lang="en-GB" sz="1100" b="1" baseline="30000" dirty="0" smtClean="0">
              <a:solidFill>
                <a:schemeClr val="accent6">
                  <a:lumMod val="75000"/>
                </a:schemeClr>
              </a:solidFill>
            </a:rPr>
            <a:t>9</a:t>
          </a:r>
          <a:endParaRPr lang="en-GB" b="1" dirty="0">
            <a:solidFill>
              <a:schemeClr val="accent6">
                <a:lumMod val="75000"/>
              </a:schemeClr>
            </a:solidFill>
          </a:endParaRPr>
        </a:p>
        <a:p xmlns:a="http://schemas.openxmlformats.org/drawingml/2006/main">
          <a:r>
            <a:rPr lang="en-GB" sz="1100" b="1" dirty="0" smtClean="0">
              <a:solidFill>
                <a:schemeClr val="accent6">
                  <a:lumMod val="75000"/>
                </a:schemeClr>
              </a:solidFill>
            </a:rPr>
            <a:t>9 MV/m</a:t>
          </a:r>
          <a:endParaRPr lang="en-GB" sz="1100" b="1" dirty="0">
            <a:solidFill>
              <a:schemeClr val="accent6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0.23894</cdr:x>
      <cdr:y>0</cdr:y>
    </cdr:from>
    <cdr:to>
      <cdr:x>0.85575</cdr:x>
      <cdr:y>0.10435</cdr:y>
    </cdr:to>
    <cdr:grpSp>
      <cdr:nvGrpSpPr>
        <cdr:cNvPr id="7" name="Groupe 6"/>
        <cdr:cNvGrpSpPr/>
      </cdr:nvGrpSpPr>
      <cdr:grpSpPr>
        <a:xfrm xmlns:a="http://schemas.openxmlformats.org/drawingml/2006/main">
          <a:off x="1684082" y="0"/>
          <a:ext cx="4347360" cy="496667"/>
          <a:chOff x="1261191" y="0"/>
          <a:chExt cx="5771490" cy="725366"/>
        </a:xfrm>
      </cdr:grpSpPr>
      <cdr:sp macro="" textlink="">
        <cdr:nvSpPr>
          <cdr:cNvPr id="4" name="Rectangle 3"/>
          <cdr:cNvSpPr/>
        </cdr:nvSpPr>
        <cdr:spPr>
          <a:xfrm xmlns:a="http://schemas.openxmlformats.org/drawingml/2006/main">
            <a:off x="1326173" y="0"/>
            <a:ext cx="5575789" cy="725366"/>
          </a:xfrm>
          <a:prstGeom xmlns:a="http://schemas.openxmlformats.org/drawingml/2006/main" prst="rect">
            <a:avLst/>
          </a:prstGeom>
        </cdr:spPr>
        <cdr:style>
          <a:lnRef xmlns:a="http://schemas.openxmlformats.org/drawingml/2006/main" idx="2">
            <a:schemeClr val="accent4">
              <a:shade val="50000"/>
            </a:schemeClr>
          </a:lnRef>
          <a:fillRef xmlns:a="http://schemas.openxmlformats.org/drawingml/2006/main" idx="1">
            <a:schemeClr val="accent4"/>
          </a:fillRef>
          <a:effectRef xmlns:a="http://schemas.openxmlformats.org/drawingml/2006/main" idx="0">
            <a:schemeClr val="accent4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 anchor="ctr"/>
          <a:lstStyle xmlns:a="http://schemas.openxmlformats.org/drawingml/2006/main"/>
          <a:p xmlns:a="http://schemas.openxmlformats.org/drawingml/2006/main">
            <a:pPr algn="ctr"/>
            <a:r>
              <a:rPr lang="en-US" sz="1600" b="1"/>
              <a:t>ZA-01 ROMEA</a:t>
            </a:r>
            <a:r>
              <a:rPr lang="en-US" sz="1600" b="1" baseline="0"/>
              <a:t> Double-Spoke</a:t>
            </a:r>
          </a:p>
          <a:p xmlns:a="http://schemas.openxmlformats.org/drawingml/2006/main">
            <a:pPr algn="ctr"/>
            <a:r>
              <a:rPr lang="en-US" sz="1600" b="1" baseline="0"/>
              <a:t>Vertical Tests results</a:t>
            </a:r>
            <a:endParaRPr lang="en-US" sz="1600" b="1"/>
          </a:p>
        </cdr:txBody>
      </cdr:sp>
      <cdr:pic>
        <cdr:nvPicPr>
          <cdr:cNvPr id="5" name="Image 4" descr="IPN_gif64trans_L200px.gif"/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 cstate="print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261191" y="21032"/>
            <a:ext cx="1176448" cy="688222"/>
          </a:xfrm>
          <a:prstGeom xmlns:a="http://schemas.openxmlformats.org/drawingml/2006/main" prst="rect">
            <a:avLst/>
          </a:prstGeom>
        </cdr:spPr>
      </cdr:pic>
      <cdr:pic>
        <cdr:nvPicPr>
          <cdr:cNvPr id="6" name="Picture 2" descr="Afficher l'image d'origine"/>
          <cdr:cNvPicPr>
            <a:picLocks xmlns:a="http://schemas.openxmlformats.org/drawingml/2006/main" noChangeAspect="1" noChangeArrowheads="1"/>
          </cdr:cNvPicPr>
        </cdr:nvPicPr>
        <cdr:blipFill>
          <a:blip xmlns:a="http://schemas.openxmlformats.org/drawingml/2006/main"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xmlns:a="http://schemas.openxmlformats.org/drawingml/2006/main"/>
          <a:stretch xmlns:a="http://schemas.openxmlformats.org/drawingml/2006/main">
            <a:fillRect/>
          </a:stretch>
        </cdr:blipFill>
        <cdr:spPr bwMode="auto">
          <a:xfrm xmlns:a="http://schemas.openxmlformats.org/drawingml/2006/main">
            <a:off x="5808545" y="37198"/>
            <a:ext cx="1224136" cy="658691"/>
          </a:xfrm>
          <a:prstGeom xmlns:a="http://schemas.openxmlformats.org/drawingml/2006/main" prst="rect">
            <a:avLst/>
          </a:prstGeom>
          <a:noFill xmlns:a="http://schemas.openxmlformats.org/drawingml/2006/main"/>
          <a:extLst xmlns:a="http://schemas.openxmlformats.org/drawingml/2006/main"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cdr:spPr>
      </cdr:pic>
    </cdr:grpSp>
  </cdr:relSizeAnchor>
  <cdr:relSizeAnchor xmlns:cdr="http://schemas.openxmlformats.org/drawingml/2006/chartDrawing">
    <cdr:from>
      <cdr:x>0.76782</cdr:x>
      <cdr:y>0.176</cdr:y>
    </cdr:from>
    <cdr:to>
      <cdr:x>0.88785</cdr:x>
      <cdr:y>0.28235</cdr:y>
    </cdr:to>
    <cdr:sp macro="" textlink="">
      <cdr:nvSpPr>
        <cdr:cNvPr id="8" name="ZoneTexte 7"/>
        <cdr:cNvSpPr txBox="1"/>
      </cdr:nvSpPr>
      <cdr:spPr>
        <a:xfrm xmlns:a="http://schemas.openxmlformats.org/drawingml/2006/main">
          <a:off x="5411701" y="837694"/>
          <a:ext cx="846004" cy="506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out of helium</a:t>
          </a:r>
        </a:p>
      </cdr:txBody>
    </cdr:sp>
  </cdr:relSizeAnchor>
  <cdr:relSizeAnchor xmlns:cdr="http://schemas.openxmlformats.org/drawingml/2006/chartDrawing">
    <cdr:from>
      <cdr:x>0</cdr:x>
      <cdr:y>0.13804</cdr:y>
    </cdr:from>
    <cdr:to>
      <cdr:x>0.12582</cdr:x>
      <cdr:y>0.20793</cdr:y>
    </cdr:to>
    <cdr:sp macro="" textlink="">
      <cdr:nvSpPr>
        <cdr:cNvPr id="10" name="ZoneTexte 1"/>
        <cdr:cNvSpPr txBox="1"/>
      </cdr:nvSpPr>
      <cdr:spPr>
        <a:xfrm xmlns:a="http://schemas.openxmlformats.org/drawingml/2006/main">
          <a:off x="0" y="657015"/>
          <a:ext cx="886807" cy="332656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</a:schemeClr>
        </a:solidFill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200" b="1" dirty="0" err="1" smtClean="0">
              <a:solidFill>
                <a:sysClr val="windowText" lastClr="000000"/>
              </a:solidFill>
            </a:rPr>
            <a:t>Rs</a:t>
          </a:r>
          <a:r>
            <a:rPr lang="en-GB" sz="1200" b="1" dirty="0" smtClean="0">
              <a:solidFill>
                <a:sysClr val="windowText" lastClr="000000"/>
              </a:solidFill>
            </a:rPr>
            <a:t> ~3.5 </a:t>
          </a:r>
          <a:r>
            <a:rPr lang="en-GB" sz="1200" b="1" dirty="0">
              <a:solidFill>
                <a:sysClr val="windowText" lastClr="000000"/>
              </a:solidFill>
            </a:rPr>
            <a:t>n</a:t>
          </a:r>
          <a:r>
            <a:rPr lang="el-GR" sz="1200" b="1" dirty="0" err="1">
              <a:solidFill>
                <a:sysClr val="windowText" lastClr="000000"/>
              </a:solidFill>
            </a:rPr>
            <a:t>Ω</a:t>
          </a:r>
          <a:endParaRPr lang="en-GB" sz="12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2017-09-12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657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 dirty="0" smtClean="0">
                <a:latin typeface="Arial"/>
                <a:cs typeface="Arial"/>
              </a:rPr>
              <a:t>Germaine</a:t>
            </a:r>
            <a:r>
              <a:rPr lang="en-US" sz="1200" baseline="0" dirty="0" smtClean="0">
                <a:latin typeface="Arial"/>
                <a:cs typeface="Arial"/>
              </a:rPr>
              <a:t> died after final BCP (after HPR)</a:t>
            </a:r>
            <a:endParaRPr lang="en-US" sz="1200" dirty="0" smtClean="0">
              <a:latin typeface="Arial"/>
              <a:cs typeface="Arial"/>
            </a:endParaRP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 err="1" smtClean="0">
                <a:latin typeface="Arial"/>
                <a:cs typeface="Arial"/>
              </a:rPr>
              <a:t>Eacc_max</a:t>
            </a:r>
            <a:r>
              <a:rPr lang="en-US" sz="1200" dirty="0" smtClean="0">
                <a:latin typeface="Arial"/>
                <a:cs typeface="Arial"/>
              </a:rPr>
              <a:t>=15.3 MV/m achieved with “</a:t>
            </a:r>
            <a:r>
              <a:rPr lang="en-US" sz="1200" dirty="0" err="1" smtClean="0">
                <a:latin typeface="Arial"/>
                <a:cs typeface="Arial"/>
              </a:rPr>
              <a:t>Romea</a:t>
            </a:r>
            <a:r>
              <a:rPr lang="en-US" sz="1200" dirty="0" smtClean="0">
                <a:latin typeface="Arial"/>
                <a:cs typeface="Arial"/>
              </a:rPr>
              <a:t>” ,</a:t>
            </a:r>
            <a:r>
              <a:rPr lang="en-US" sz="1200" baseline="0" dirty="0" smtClean="0">
                <a:latin typeface="Arial"/>
                <a:cs typeface="Arial"/>
              </a:rPr>
              <a:t> </a:t>
            </a:r>
            <a:r>
              <a:rPr lang="en-US" sz="1200" dirty="0" err="1" smtClean="0">
                <a:latin typeface="Arial"/>
                <a:cs typeface="Arial"/>
              </a:rPr>
              <a:t>Qo</a:t>
            </a:r>
            <a:r>
              <a:rPr lang="en-US" sz="1200" dirty="0" smtClean="0">
                <a:latin typeface="Arial"/>
                <a:cs typeface="Arial"/>
              </a:rPr>
              <a:t> &gt; 1.6 10</a:t>
            </a:r>
            <a:r>
              <a:rPr lang="en-US" sz="1200" baseline="30000" dirty="0" smtClean="0">
                <a:latin typeface="Arial"/>
                <a:cs typeface="Arial"/>
              </a:rPr>
              <a:t>10</a:t>
            </a:r>
          </a:p>
          <a:p>
            <a:pPr marL="285750" indent="-285750">
              <a:buFont typeface="Arial"/>
              <a:buChar char="•"/>
            </a:pPr>
            <a:endParaRPr lang="en-US" sz="600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1200" dirty="0" smtClean="0">
                <a:latin typeface="Arial"/>
                <a:cs typeface="Arial"/>
              </a:rPr>
              <a:t>Several MP barriers but easily processed.</a:t>
            </a:r>
            <a:endParaRPr lang="en-US" sz="600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1200" dirty="0" smtClean="0">
                <a:latin typeface="Arial"/>
                <a:cs typeface="Arial"/>
              </a:rPr>
              <a:t>Strong FE at max gradient</a:t>
            </a:r>
          </a:p>
          <a:p>
            <a:pPr marL="285750" indent="-285750">
              <a:buFontTx/>
              <a:buChar char="•"/>
            </a:pPr>
            <a:endParaRPr lang="en-US" sz="600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1200" dirty="0" smtClean="0">
                <a:latin typeface="Arial"/>
                <a:cs typeface="Arial"/>
              </a:rPr>
              <a:t>Limitation is the cooling capacity (unstable conditions, cavity in vertical position)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6957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Infrastructure</a:t>
            </a:r>
            <a:r>
              <a:rPr lang="en-US" baseline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 adapted from earlier use (e.g. Spiral2)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Heat treatment furnace by the earlier cooperation agreement – chemical treatment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Conditioning of power-coupler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091B7E8-D899-4BD6-AA29-42740F2F1953}" type="datetime3">
              <a:rPr lang="en-US" smtClean="0"/>
              <a:t>13 September 2017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QA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50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Only minor differences: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Length of the inter-cavity bellows, </a:t>
            </a:r>
            <a:r>
              <a:rPr lang="fr-FR" sz="1400" dirty="0" err="1" smtClean="0" bmk="">
                <a:latin typeface="Arial"/>
                <a:cs typeface="Arial"/>
              </a:rPr>
              <a:t>details</a:t>
            </a:r>
            <a:r>
              <a:rPr lang="fr-FR" sz="1400" dirty="0" smtClean="0" bmk="">
                <a:latin typeface="Arial"/>
                <a:cs typeface="Arial"/>
              </a:rPr>
              <a:t> in </a:t>
            </a:r>
            <a:r>
              <a:rPr lang="fr-FR" sz="1400" dirty="0" err="1" smtClean="0" bmk="">
                <a:latin typeface="Arial"/>
                <a:cs typeface="Arial"/>
              </a:rPr>
              <a:t>cryo</a:t>
            </a:r>
            <a:r>
              <a:rPr lang="fr-FR" sz="1400" dirty="0" smtClean="0" bmk="">
                <a:latin typeface="Arial"/>
                <a:cs typeface="Arial"/>
              </a:rPr>
              <a:t> </a:t>
            </a:r>
            <a:r>
              <a:rPr lang="fr-FR" sz="1400" dirty="0" err="1" smtClean="0" bmk="">
                <a:latin typeface="Arial"/>
                <a:cs typeface="Arial"/>
              </a:rPr>
              <a:t>piping</a:t>
            </a:r>
            <a:r>
              <a:rPr lang="fr-FR" sz="1400" dirty="0" smtClean="0" bmk="">
                <a:latin typeface="Arial"/>
                <a:cs typeface="Arial"/>
              </a:rPr>
              <a:t>, </a:t>
            </a:r>
            <a:r>
              <a:rPr lang="fr-FR" sz="1400" dirty="0" err="1" smtClean="0" bmk="">
                <a:latin typeface="Arial"/>
                <a:cs typeface="Arial"/>
              </a:rPr>
              <a:t>beam</a:t>
            </a:r>
            <a:r>
              <a:rPr lang="fr-FR" sz="1400" dirty="0" smtClean="0" bmk="">
                <a:latin typeface="Arial"/>
                <a:cs typeface="Arial"/>
              </a:rPr>
              <a:t> pipe </a:t>
            </a:r>
            <a:r>
              <a:rPr lang="fr-FR" sz="1400" dirty="0" err="1" smtClean="0" bmk="">
                <a:latin typeface="Arial"/>
                <a:cs typeface="Arial"/>
              </a:rPr>
              <a:t>bellows</a:t>
            </a:r>
            <a:endParaRPr lang="en-US" sz="1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Tuner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piezo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frames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Penetration of the antenna for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ext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adjustment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20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Only minor differences: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Length of the inter-cavity bellows, </a:t>
            </a:r>
            <a:r>
              <a:rPr lang="fr-FR" sz="1400" dirty="0" err="1" smtClean="0" bmk="">
                <a:latin typeface="Arial"/>
                <a:cs typeface="Arial"/>
              </a:rPr>
              <a:t>details</a:t>
            </a:r>
            <a:r>
              <a:rPr lang="fr-FR" sz="1400" dirty="0" smtClean="0" bmk="">
                <a:latin typeface="Arial"/>
                <a:cs typeface="Arial"/>
              </a:rPr>
              <a:t> in </a:t>
            </a:r>
            <a:r>
              <a:rPr lang="fr-FR" sz="1400" dirty="0" err="1" smtClean="0" bmk="">
                <a:latin typeface="Arial"/>
                <a:cs typeface="Arial"/>
              </a:rPr>
              <a:t>cryo</a:t>
            </a:r>
            <a:r>
              <a:rPr lang="fr-FR" sz="1400" dirty="0" smtClean="0" bmk="">
                <a:latin typeface="Arial"/>
                <a:cs typeface="Arial"/>
              </a:rPr>
              <a:t> </a:t>
            </a:r>
            <a:r>
              <a:rPr lang="fr-FR" sz="1400" dirty="0" err="1" smtClean="0" bmk="">
                <a:latin typeface="Arial"/>
                <a:cs typeface="Arial"/>
              </a:rPr>
              <a:t>piping</a:t>
            </a:r>
            <a:r>
              <a:rPr lang="fr-FR" sz="1400" dirty="0" smtClean="0" bmk="">
                <a:latin typeface="Arial"/>
                <a:cs typeface="Arial"/>
              </a:rPr>
              <a:t>, </a:t>
            </a:r>
            <a:r>
              <a:rPr lang="fr-FR" sz="1400" dirty="0" err="1" smtClean="0" bmk="">
                <a:latin typeface="Arial"/>
                <a:cs typeface="Arial"/>
              </a:rPr>
              <a:t>beam</a:t>
            </a:r>
            <a:r>
              <a:rPr lang="fr-FR" sz="1400" dirty="0" smtClean="0" bmk="">
                <a:latin typeface="Arial"/>
                <a:cs typeface="Arial"/>
              </a:rPr>
              <a:t> pipe </a:t>
            </a:r>
            <a:r>
              <a:rPr lang="fr-FR" sz="1400" dirty="0" err="1" smtClean="0" bmk="">
                <a:latin typeface="Arial"/>
                <a:cs typeface="Arial"/>
              </a:rPr>
              <a:t>bellows</a:t>
            </a:r>
            <a:endParaRPr lang="en-US" sz="1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Tuner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piezo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frames</a:t>
            </a:r>
          </a:p>
          <a:p>
            <a:pPr marL="928489" lvl="1" indent="-321400" algn="l">
              <a:buFont typeface="Arial" pitchFamily="34" charset="0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Penetration of the antenna for </a:t>
            </a:r>
            <a:r>
              <a:rPr lang="en-US" sz="1400" kern="0" dirty="0" err="1" smtClean="0">
                <a:solidFill>
                  <a:srgbClr val="000000"/>
                </a:solidFill>
                <a:latin typeface="Arial"/>
                <a:cs typeface="Arial"/>
              </a:rPr>
              <a:t>Q</a:t>
            </a:r>
            <a:r>
              <a:rPr lang="en-US" sz="1400" kern="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ext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</a:rPr>
              <a:t> adjustment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044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an earlier collaboration with UU </a:t>
            </a:r>
            <a:r>
              <a:rPr lang="en-US" b="1" dirty="0" smtClean="0"/>
              <a:t>to build up</a:t>
            </a:r>
            <a:r>
              <a:rPr lang="en-US" b="1" baseline="0" dirty="0" smtClean="0"/>
              <a:t> capacity in UU</a:t>
            </a:r>
            <a:r>
              <a:rPr lang="en-US" b="0" baseline="0" dirty="0" smtClean="0"/>
              <a:t> from 2011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support for multi-disciplinary</a:t>
            </a:r>
            <a:r>
              <a:rPr lang="en-US" baseline="0" dirty="0" smtClean="0"/>
              <a:t> cryostat and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091B7E8-D899-4BD6-AA29-42740F2F1953}" type="datetime3">
              <a:rPr lang="en-US" smtClean="0"/>
              <a:t>13 September 2017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9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1200" dirty="0" smtClean="0">
                <a:latin typeface="Arial Bold"/>
              </a:rPr>
              <a:t>Design</a:t>
            </a:r>
            <a:r>
              <a:rPr lang="en-US" altLang="fr-FR" sz="1200" baseline="0" dirty="0" smtClean="0">
                <a:latin typeface="Arial Bold"/>
              </a:rPr>
              <a:t> of Mb (even if </a:t>
            </a:r>
            <a:r>
              <a:rPr lang="en-US" altLang="fr-FR" sz="1200" baseline="0" dirty="0" err="1" smtClean="0">
                <a:latin typeface="Arial Bold"/>
              </a:rPr>
              <a:t>Hb</a:t>
            </a:r>
            <a:r>
              <a:rPr lang="en-US" altLang="fr-FR" sz="1200" baseline="0" dirty="0" smtClean="0">
                <a:latin typeface="Arial Bold"/>
              </a:rPr>
              <a:t> first proto in the framework of the cooperation agreement).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1200" baseline="0" dirty="0" smtClean="0">
                <a:latin typeface="Arial Bold"/>
              </a:rPr>
              <a:t>Test of 6 Mb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fr-FR" sz="1200" baseline="0" dirty="0" smtClean="0">
              <a:latin typeface="Arial Bold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1200" baseline="0" dirty="0" smtClean="0">
                <a:latin typeface="Arial Bold"/>
              </a:rPr>
              <a:t>Added LASA in the SRF collaboration at a later stage.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à"/>
              <a:tabLst/>
              <a:defRPr/>
            </a:pPr>
            <a:r>
              <a:rPr lang="en-US" altLang="fr-FR" sz="1200" baseline="0" dirty="0" smtClean="0">
                <a:latin typeface="Arial Bold"/>
              </a:rPr>
              <a:t>Complete a new RF design plug-compatible with Mb </a:t>
            </a:r>
            <a:r>
              <a:rPr lang="en-US" altLang="fr-FR" sz="1200" baseline="0" dirty="0" err="1" smtClean="0">
                <a:latin typeface="Arial Bold"/>
              </a:rPr>
              <a:t>cryomodule</a:t>
            </a:r>
            <a:r>
              <a:rPr lang="en-US" altLang="fr-FR" sz="1200" baseline="0" dirty="0" smtClean="0">
                <a:latin typeface="Arial Bold"/>
              </a:rPr>
              <a:t>. test</a:t>
            </a:r>
            <a:endParaRPr lang="en-US" altLang="fr-FR" sz="1200" dirty="0" smtClean="0">
              <a:latin typeface="Arial Bold"/>
            </a:endParaRPr>
          </a:p>
          <a:p>
            <a:endParaRPr lang="fr-C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</a:rPr>
              <a:t>Cell to cell coupling, k</a:t>
            </a:r>
          </a:p>
          <a:p>
            <a:r>
              <a:rPr lang="en-US" sz="1200" dirty="0" smtClean="0">
                <a:effectLst/>
              </a:rPr>
              <a:t>Pi and 5pi/6 separation mode +30%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3491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422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026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400</a:t>
            </a:r>
            <a:r>
              <a:rPr lang="en-US" baseline="0" dirty="0" smtClean="0"/>
              <a:t> m/ 600 m tunnel = SRF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23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DC0D-F906-415F-B459-BC5B629448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2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D55F5-7B08-40E3-99B0-A0BA3FE5223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485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 spoke – 3 gap</a:t>
            </a:r>
          </a:p>
          <a:p>
            <a:pPr>
              <a:defRPr/>
            </a:pPr>
            <a:r>
              <a:rPr lang="en-US" dirty="0" smtClean="0"/>
              <a:t>4 cavity – SNS like</a:t>
            </a:r>
          </a:p>
          <a:p>
            <a:pPr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 smtClean="0"/>
              <a:t>Segmented</a:t>
            </a:r>
            <a:r>
              <a:rPr lang="fr-FR" sz="1200" dirty="0" smtClean="0"/>
              <a:t> SRF </a:t>
            </a:r>
            <a:r>
              <a:rPr lang="fr-FR" sz="1200" dirty="0" err="1" smtClean="0"/>
              <a:t>linac</a:t>
            </a:r>
            <a:r>
              <a:rPr lang="fr-FR" sz="1200" dirty="0" smtClean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RT </a:t>
            </a:r>
            <a:r>
              <a:rPr lang="fr-FR" sz="1200" dirty="0" err="1" smtClean="0"/>
              <a:t>focusing</a:t>
            </a:r>
            <a:r>
              <a:rPr lang="fr-FR" sz="1200" dirty="0" smtClean="0"/>
              <a:t> </a:t>
            </a:r>
            <a:r>
              <a:rPr lang="fr-FR" sz="1200" dirty="0" err="1" smtClean="0"/>
              <a:t>elements</a:t>
            </a:r>
            <a:endParaRPr lang="en-US" sz="1200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376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fr-FR" sz="1200" dirty="0" smtClean="0">
                <a:latin typeface="Arial Bold"/>
              </a:rPr>
              <a:t>between coaxial power coupler and WR2300 waveguide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fr-FR" sz="1200" dirty="0" smtClean="0">
              <a:latin typeface="Arial Bold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</a:t>
            </a:r>
            <a:r>
              <a:rPr lang="en-US" sz="1200" dirty="0" err="1" smtClean="0"/>
              <a:t>eg</a:t>
            </a:r>
            <a:r>
              <a:rPr lang="en-US" sz="1200" dirty="0" smtClean="0"/>
              <a:t>. mag. Shield cooling validated</a:t>
            </a:r>
            <a:r>
              <a:rPr lang="en-US" sz="1200" baseline="0" dirty="0" smtClean="0"/>
              <a:t> at HNOSS !</a:t>
            </a:r>
            <a:r>
              <a:rPr lang="en-US" sz="1200" dirty="0" smtClean="0"/>
              <a:t>)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333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5ED7AC81-318B-4D49-A602-9E30227C87EC}" type="datetime1">
              <a:rPr lang="sv-SE" smtClean="0"/>
              <a:pPr/>
              <a:t>2017-09-12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sv-SE" dirty="0" smtClean="0"/>
              <a:t>CD - 24/03/14</a:t>
            </a:r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603830" cy="4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976735"/>
            <a:ext cx="468030" cy="4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2017-09-12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603830" cy="4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976735"/>
            <a:ext cx="468030" cy="4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sv-SE" dirty="0" smtClean="0"/>
              <a:t>CD - 24/03/14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603830" cy="4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976735"/>
            <a:ext cx="468030" cy="4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603830" cy="4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976735"/>
            <a:ext cx="468030" cy="4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0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56628C"/>
          </a:solidFill>
          <a:ln>
            <a:noFill/>
          </a:ln>
          <a:effectLst>
            <a:glow rad="127000">
              <a:srgbClr val="56628C">
                <a:alpha val="40000"/>
              </a:srgbClr>
            </a:glo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-2445" y="6467682"/>
            <a:ext cx="9144000" cy="390317"/>
          </a:xfrm>
          <a:prstGeom prst="rect">
            <a:avLst/>
          </a:prstGeom>
          <a:solidFill>
            <a:srgbClr val="56628C"/>
          </a:solidFill>
          <a:ln>
            <a:noFill/>
          </a:ln>
          <a:effectLst>
            <a:glow rad="127000">
              <a:srgbClr val="56628C">
                <a:alpha val="40000"/>
              </a:srgbClr>
            </a:glo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971600" y="-27384"/>
            <a:ext cx="8172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3563888" y="6650245"/>
            <a:ext cx="5040000" cy="0"/>
          </a:xfrm>
          <a:prstGeom prst="line">
            <a:avLst/>
          </a:prstGeom>
          <a:ln w="19050">
            <a:solidFill>
              <a:schemeClr val="bg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pied de page 4"/>
          <p:cNvSpPr txBox="1">
            <a:spLocks/>
          </p:cNvSpPr>
          <p:nvPr userDrawn="1"/>
        </p:nvSpPr>
        <p:spPr>
          <a:xfrm>
            <a:off x="35496" y="6467683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French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inkind</a:t>
            </a:r>
            <a:r>
              <a:rPr lang="fr-FR" baseline="0" dirty="0" smtClean="0"/>
              <a:t> contribution</a:t>
            </a:r>
            <a:r>
              <a:rPr lang="fr-FR" dirty="0" smtClean="0"/>
              <a:t> to ESS - 2016 </a:t>
            </a:r>
            <a:r>
              <a:rPr lang="fr-FR" dirty="0" err="1" smtClean="0"/>
              <a:t>february</a:t>
            </a:r>
            <a:r>
              <a:rPr lang="fr-FR" dirty="0" smtClean="0"/>
              <a:t> 2</a:t>
            </a:r>
            <a:r>
              <a:rPr lang="fr-FR" baseline="30000" dirty="0" smtClean="0"/>
              <a:t>nd</a:t>
            </a:r>
            <a:endParaRPr lang="fr-FR" baseline="30000" dirty="0"/>
          </a:p>
        </p:txBody>
      </p:sp>
      <p:sp>
        <p:nvSpPr>
          <p:cNvPr id="19" name="Espace réservé du numéro de diapositive 5"/>
          <p:cNvSpPr txBox="1">
            <a:spLocks/>
          </p:cNvSpPr>
          <p:nvPr userDrawn="1"/>
        </p:nvSpPr>
        <p:spPr>
          <a:xfrm>
            <a:off x="6974904" y="64676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F43006-22BA-4B65-9153-CA4D1108557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0"/>
          </p:nvPr>
        </p:nvSpPr>
        <p:spPr>
          <a:xfrm>
            <a:off x="179512" y="692696"/>
            <a:ext cx="8964488" cy="5774986"/>
          </a:xfrm>
        </p:spPr>
        <p:txBody>
          <a:bodyPr lIns="18000" rIns="18000" bIns="18000"/>
          <a:lstStyle>
            <a:lvl1pPr marL="342900" indent="-342900">
              <a:buFontTx/>
              <a:buBlip>
                <a:blip r:embed="rId2"/>
              </a:buBlip>
              <a:defRPr sz="2000" b="1">
                <a:solidFill>
                  <a:srgbClr val="C3004A"/>
                </a:solidFill>
              </a:defRPr>
            </a:lvl1pPr>
            <a:lvl2pPr marL="630238" indent="-274638">
              <a:spcBef>
                <a:spcPts val="300"/>
              </a:spcBef>
              <a:buFontTx/>
              <a:buBlip>
                <a:blip r:embed="rId3"/>
              </a:buBlip>
              <a:defRPr sz="2000">
                <a:solidFill>
                  <a:srgbClr val="7030A0"/>
                </a:solidFill>
              </a:defRPr>
            </a:lvl2pPr>
            <a:lvl3pPr marL="985838" indent="-182563">
              <a:spcBef>
                <a:spcPts val="0"/>
              </a:spcBef>
              <a:buFont typeface="Wingdings" pitchFamily="2" charset="2"/>
              <a:buChar char="ü"/>
              <a:defRPr sz="1800"/>
            </a:lvl3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80688"/>
            <a:ext cx="937642" cy="540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3" y="80688"/>
            <a:ext cx="555818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 descr="C:\Users\reynet\Desktop\Ligne Spoke 4.png"/>
          <p:cNvPicPr>
            <a:picLocks noChangeAspect="1" noChangeArrowheads="1"/>
          </p:cNvPicPr>
          <p:nvPr userDrawn="1"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763688" y="91177"/>
            <a:ext cx="1728193" cy="4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3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r>
              <a:rPr lang="sv-SE" dirty="0" smtClean="0"/>
              <a:t>CD - </a:t>
            </a:r>
            <a:fld id="{7103233B-D569-4A6E-878F-CDE152514C47}" type="datetime1">
              <a:rPr lang="sv-SE" smtClean="0"/>
              <a:pPr/>
              <a:t>2017-09-12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71" r:id="rId5"/>
    <p:sldLayoutId id="2147483675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rgbClr val="000000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 baseline="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2.pn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jpeg"/><Relationship Id="rId1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63.jpe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2.xml"/><Relationship Id="rId12" Type="http://schemas.openxmlformats.org/officeDocument/2006/relationships/chart" Target="../charts/chart3.xml"/><Relationship Id="rId13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2.jpe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jpeg"/><Relationship Id="rId12" Type="http://schemas.openxmlformats.org/officeDocument/2006/relationships/image" Target="../media/image104.jpeg"/><Relationship Id="rId13" Type="http://schemas.openxmlformats.org/officeDocument/2006/relationships/image" Target="../media/image105.jpeg"/><Relationship Id="rId1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7" Type="http://schemas.openxmlformats.org/officeDocument/2006/relationships/image" Target="../media/image99.jpeg"/><Relationship Id="rId8" Type="http://schemas.openxmlformats.org/officeDocument/2006/relationships/image" Target="../media/image100.jpeg"/><Relationship Id="rId9" Type="http://schemas.openxmlformats.org/officeDocument/2006/relationships/image" Target="../media/image101.jpeg"/><Relationship Id="rId10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1.emf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50.png"/><Relationship Id="rId5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6" Type="http://schemas.openxmlformats.org/officeDocument/2006/relationships/image" Target="../media/image115.png"/><Relationship Id="rId7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50.png"/><Relationship Id="rId5" Type="http://schemas.openxmlformats.org/officeDocument/2006/relationships/image" Target="../media/image118.jpeg"/><Relationship Id="rId6" Type="http://schemas.openxmlformats.org/officeDocument/2006/relationships/image" Target="../media/image119.jpeg"/><Relationship Id="rId7" Type="http://schemas.openxmlformats.org/officeDocument/2006/relationships/image" Target="../media/image120.jpeg"/><Relationship Id="rId8" Type="http://schemas.openxmlformats.org/officeDocument/2006/relationships/image" Target="../media/image121.jpeg"/><Relationship Id="rId9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jpeg"/><Relationship Id="rId3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81.jpeg"/><Relationship Id="rId6" Type="http://schemas.openxmlformats.org/officeDocument/2006/relationships/image" Target="../media/image132.jpe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tiff"/><Relationship Id="rId11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jpeg"/><Relationship Id="rId5" Type="http://schemas.openxmlformats.org/officeDocument/2006/relationships/image" Target="../media/image830.png"/><Relationship Id="rId6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uspas.fnal.gov/materials/materials-table.shtml" TargetMode="External"/><Relationship Id="rId4" Type="http://schemas.openxmlformats.org/officeDocument/2006/relationships/hyperlink" Target="http://cas.web.cern.ch/cas" TargetMode="External"/><Relationship Id="rId5" Type="http://schemas.openxmlformats.org/officeDocument/2006/relationships/hyperlink" Target="https://espace.cern.ch/juas/SitePages/Home.aspx" TargetMode="External"/><Relationship Id="rId6" Type="http://schemas.openxmlformats.org/officeDocument/2006/relationships/hyperlink" Target="https://npap.eu/" TargetMode="External"/><Relationship Id="rId7" Type="http://schemas.openxmlformats.org/officeDocument/2006/relationships/image" Target="../media/image149.jpeg"/><Relationship Id="rId8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fluence.esss.lu.se/display/CRYOM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27.wmf"/><Relationship Id="rId13" Type="http://schemas.openxmlformats.org/officeDocument/2006/relationships/image" Target="../media/image31.png"/><Relationship Id="rId14" Type="http://schemas.openxmlformats.org/officeDocument/2006/relationships/oleObject" Target="../embeddings/oleObject5.bin"/><Relationship Id="rId15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9.wmf"/><Relationship Id="rId5" Type="http://schemas.openxmlformats.org/officeDocument/2006/relationships/image" Target="../media/image3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4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6.wmf"/><Relationship Id="rId10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microsoft.com/office/2007/relationships/hdphoto" Target="../media/hdphoto1.wdp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4000" dirty="0" smtClean="0"/>
              <a:t>ESS </a:t>
            </a:r>
            <a:r>
              <a:rPr lang="en-US" sz="4000" dirty="0" smtClean="0"/>
              <a:t>Cryomodules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645024"/>
            <a:ext cx="7416824" cy="220709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Helvetica"/>
              </a:rPr>
              <a:t>Christine </a:t>
            </a:r>
            <a:r>
              <a:rPr lang="en-US" sz="2000" dirty="0" smtClean="0">
                <a:solidFill>
                  <a:schemeClr val="bg1"/>
                </a:solidFill>
                <a:cs typeface="Helvetica"/>
              </a:rPr>
              <a:t>Darve</a:t>
            </a:r>
          </a:p>
          <a:p>
            <a:r>
              <a:rPr lang="en-US" sz="2000" dirty="0" smtClean="0">
                <a:solidFill>
                  <a:schemeClr val="bg1"/>
                </a:solidFill>
                <a:cs typeface="Helvetica"/>
              </a:rPr>
              <a:t>(with input from CNRS-IPNO and CEA-IRFU)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ESS Engineering </a:t>
            </a:r>
            <a:r>
              <a:rPr lang="en-US" sz="2000" dirty="0" smtClean="0">
                <a:solidFill>
                  <a:srgbClr val="FFFFFF"/>
                </a:solidFill>
              </a:rPr>
              <a:t>Lecture</a:t>
            </a: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Lund </a:t>
            </a:r>
            <a:r>
              <a:rPr lang="fr-FR" sz="2000" dirty="0" err="1" smtClean="0">
                <a:solidFill>
                  <a:schemeClr val="bg1"/>
                </a:solidFill>
              </a:rPr>
              <a:t>University</a:t>
            </a:r>
            <a:endParaRPr lang="fr-FR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rgbClr val="FFFFFF"/>
                </a:solidFill>
              </a:rPr>
              <a:t>September 14, 2017</a:t>
            </a:r>
            <a:endParaRPr lang="en-GB" sz="2000" dirty="0">
              <a:solidFill>
                <a:srgbClr val="FFFFFF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330" y="4005064"/>
            <a:ext cx="603830" cy="46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02" y="4001071"/>
            <a:ext cx="468030" cy="4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7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79512" y="692696"/>
            <a:ext cx="8964488" cy="5774986"/>
          </a:xfrm>
        </p:spPr>
        <p:txBody>
          <a:bodyPr/>
          <a:lstStyle/>
          <a:p>
            <a:r>
              <a:rPr lang="en-US" dirty="0" smtClean="0"/>
              <a:t>A cryomodule: what is it and what for? </a:t>
            </a: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5985665" y="1146018"/>
            <a:ext cx="375430" cy="12587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 rot="16200000">
            <a:off x="5505950" y="1402723"/>
            <a:ext cx="1308051" cy="46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Supports</a:t>
            </a:r>
            <a:endParaRPr lang="en-GB" sz="1400" b="1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cryomodule</a:t>
            </a:r>
            <a:endParaRPr lang="en-US" dirty="0"/>
          </a:p>
        </p:txBody>
      </p:sp>
      <p:cxnSp>
        <p:nvCxnSpPr>
          <p:cNvPr id="61" name="Connecteur droit 60"/>
          <p:cNvCxnSpPr/>
          <p:nvPr/>
        </p:nvCxnSpPr>
        <p:spPr>
          <a:xfrm>
            <a:off x="337714" y="2957297"/>
            <a:ext cx="8573436" cy="0"/>
          </a:xfrm>
          <a:prstGeom prst="line">
            <a:avLst/>
          </a:prstGeom>
          <a:ln w="19050">
            <a:solidFill>
              <a:srgbClr val="339933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ZoneTexte 165"/>
          <p:cNvSpPr txBox="1"/>
          <p:nvPr/>
        </p:nvSpPr>
        <p:spPr>
          <a:xfrm>
            <a:off x="6585132" y="836712"/>
            <a:ext cx="160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Vacuum </a:t>
            </a:r>
            <a:r>
              <a:rPr lang="fr-FR" sz="1400" b="1" dirty="0" err="1" smtClean="0">
                <a:solidFill>
                  <a:srgbClr val="C00000"/>
                </a:solidFill>
              </a:rPr>
              <a:t>vessel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71" name="Rectangle à coins arrondis 170"/>
          <p:cNvSpPr/>
          <p:nvPr/>
        </p:nvSpPr>
        <p:spPr>
          <a:xfrm>
            <a:off x="1260822" y="1146016"/>
            <a:ext cx="7055595" cy="298586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1" name="Rectangle 1030"/>
          <p:cNvSpPr/>
          <p:nvPr/>
        </p:nvSpPr>
        <p:spPr>
          <a:xfrm>
            <a:off x="-241316" y="5086489"/>
            <a:ext cx="9379316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2/ To support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cavities and perform accurate alignment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	- with respect to the beam axis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with respect to other linac components (cryomodules, diagnostics, tunnel)  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NB: alignment must be preserved during thermal and pressure cycles 	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5403702" y="2297873"/>
            <a:ext cx="1976610" cy="2139215"/>
            <a:chOff x="3161616" y="3253292"/>
            <a:chExt cx="1267262" cy="1421664"/>
          </a:xfrm>
        </p:grpSpPr>
        <p:pic>
          <p:nvPicPr>
            <p:cNvPr id="41" name="Picture 20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4105978"/>
              <a:ext cx="1267262" cy="568978"/>
            </a:xfrm>
            <a:prstGeom prst="rect">
              <a:avLst/>
            </a:prstGeom>
            <a:noFill/>
          </p:spPr>
        </p:pic>
        <p:pic>
          <p:nvPicPr>
            <p:cNvPr id="42" name="Picture 20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3253292"/>
              <a:ext cx="1267262" cy="882394"/>
            </a:xfrm>
            <a:prstGeom prst="rect">
              <a:avLst/>
            </a:prstGeom>
            <a:noFill/>
          </p:spPr>
        </p:pic>
      </p:grpSp>
      <p:grpSp>
        <p:nvGrpSpPr>
          <p:cNvPr id="5" name="Groupe 4"/>
          <p:cNvGrpSpPr/>
          <p:nvPr/>
        </p:nvGrpSpPr>
        <p:grpSpPr>
          <a:xfrm>
            <a:off x="7351021" y="2505893"/>
            <a:ext cx="934915" cy="934915"/>
            <a:chOff x="368510" y="2350069"/>
            <a:chExt cx="934915" cy="934915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rot="16200000"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Ellipse 70"/>
            <p:cNvSpPr>
              <a:spLocks noChangeAspect="1"/>
            </p:cNvSpPr>
            <p:nvPr/>
          </p:nvSpPr>
          <p:spPr>
            <a:xfrm flipV="1">
              <a:off x="598752" y="2580311"/>
              <a:ext cx="474431" cy="474431"/>
            </a:xfrm>
            <a:prstGeom prst="ellipse">
              <a:avLst/>
            </a:prstGeom>
            <a:noFill/>
            <a:ln w="5715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4429173" y="2482212"/>
            <a:ext cx="934915" cy="934915"/>
            <a:chOff x="368510" y="2350069"/>
            <a:chExt cx="934915" cy="934915"/>
          </a:xfrm>
        </p:grpSpPr>
        <p:cxnSp>
          <p:nvCxnSpPr>
            <p:cNvPr id="74" name="Connecteur droit 73"/>
            <p:cNvCxnSpPr/>
            <p:nvPr/>
          </p:nvCxnSpPr>
          <p:spPr>
            <a:xfrm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rot="16200000"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lipse 76"/>
            <p:cNvSpPr>
              <a:spLocks noChangeAspect="1"/>
            </p:cNvSpPr>
            <p:nvPr/>
          </p:nvSpPr>
          <p:spPr>
            <a:xfrm flipV="1">
              <a:off x="598752" y="2580311"/>
              <a:ext cx="474431" cy="474431"/>
            </a:xfrm>
            <a:prstGeom prst="ellipse">
              <a:avLst/>
            </a:prstGeom>
            <a:noFill/>
            <a:ln w="5715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2451374" y="2314987"/>
            <a:ext cx="1976610" cy="2139215"/>
            <a:chOff x="3161616" y="3253292"/>
            <a:chExt cx="1267262" cy="1421664"/>
          </a:xfrm>
        </p:grpSpPr>
        <p:pic>
          <p:nvPicPr>
            <p:cNvPr id="83" name="Picture 20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4105978"/>
              <a:ext cx="1267262" cy="568978"/>
            </a:xfrm>
            <a:prstGeom prst="rect">
              <a:avLst/>
            </a:prstGeom>
            <a:noFill/>
          </p:spPr>
        </p:pic>
        <p:pic>
          <p:nvPicPr>
            <p:cNvPr id="85" name="Picture 20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3253292"/>
              <a:ext cx="1267262" cy="882394"/>
            </a:xfrm>
            <a:prstGeom prst="rect">
              <a:avLst/>
            </a:prstGeom>
            <a:noFill/>
          </p:spPr>
        </p:pic>
      </p:grpSp>
      <p:grpSp>
        <p:nvGrpSpPr>
          <p:cNvPr id="86" name="Groupe 85"/>
          <p:cNvGrpSpPr/>
          <p:nvPr/>
        </p:nvGrpSpPr>
        <p:grpSpPr>
          <a:xfrm>
            <a:off x="1548853" y="2482211"/>
            <a:ext cx="934915" cy="934915"/>
            <a:chOff x="368510" y="2350069"/>
            <a:chExt cx="934915" cy="934915"/>
          </a:xfrm>
        </p:grpSpPr>
        <p:cxnSp>
          <p:nvCxnSpPr>
            <p:cNvPr id="87" name="Connecteur droit 86"/>
            <p:cNvCxnSpPr/>
            <p:nvPr/>
          </p:nvCxnSpPr>
          <p:spPr>
            <a:xfrm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rot="16200000"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lipse 88"/>
            <p:cNvSpPr>
              <a:spLocks noChangeAspect="1"/>
            </p:cNvSpPr>
            <p:nvPr/>
          </p:nvSpPr>
          <p:spPr>
            <a:xfrm flipV="1">
              <a:off x="598752" y="2580311"/>
              <a:ext cx="474431" cy="474431"/>
            </a:xfrm>
            <a:prstGeom prst="ellipse">
              <a:avLst/>
            </a:prstGeom>
            <a:noFill/>
            <a:ln w="5715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131841" y="1023528"/>
            <a:ext cx="464062" cy="1397852"/>
            <a:chOff x="2843809" y="1167544"/>
            <a:chExt cx="464062" cy="1397852"/>
          </a:xfrm>
        </p:grpSpPr>
        <p:sp>
          <p:nvSpPr>
            <p:cNvPr id="90" name="Rectangle 89"/>
            <p:cNvSpPr/>
            <p:nvPr/>
          </p:nvSpPr>
          <p:spPr>
            <a:xfrm>
              <a:off x="2901529" y="1290033"/>
              <a:ext cx="375430" cy="127536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ZoneTexte 90"/>
            <p:cNvSpPr txBox="1"/>
            <p:nvPr/>
          </p:nvSpPr>
          <p:spPr>
            <a:xfrm rot="16200000">
              <a:off x="2421814" y="1589539"/>
              <a:ext cx="1308051" cy="46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Supports</a:t>
              </a:r>
              <a:endParaRPr lang="en-GB" sz="1400" b="1" dirty="0"/>
            </a:p>
          </p:txBody>
        </p:sp>
      </p:grpSp>
      <p:grpSp>
        <p:nvGrpSpPr>
          <p:cNvPr id="107" name="Groupe 106"/>
          <p:cNvGrpSpPr>
            <a:grpSpLocks noChangeAspect="1"/>
          </p:cNvGrpSpPr>
          <p:nvPr/>
        </p:nvGrpSpPr>
        <p:grpSpPr>
          <a:xfrm>
            <a:off x="7938282" y="3817149"/>
            <a:ext cx="720000" cy="720000"/>
            <a:chOff x="368510" y="2350069"/>
            <a:chExt cx="934915" cy="934915"/>
          </a:xfrm>
        </p:grpSpPr>
        <p:cxnSp>
          <p:nvCxnSpPr>
            <p:cNvPr id="108" name="Connecteur droit 107"/>
            <p:cNvCxnSpPr/>
            <p:nvPr/>
          </p:nvCxnSpPr>
          <p:spPr>
            <a:xfrm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rot="16200000"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Ellipse 109"/>
            <p:cNvSpPr>
              <a:spLocks noChangeAspect="1"/>
            </p:cNvSpPr>
            <p:nvPr/>
          </p:nvSpPr>
          <p:spPr>
            <a:xfrm flipV="1">
              <a:off x="598752" y="2580311"/>
              <a:ext cx="474431" cy="474431"/>
            </a:xfrm>
            <a:prstGeom prst="ellipse">
              <a:avLst/>
            </a:prstGeom>
            <a:noFill/>
            <a:ln w="5715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e 47"/>
          <p:cNvGrpSpPr>
            <a:grpSpLocks noChangeAspect="1"/>
          </p:cNvGrpSpPr>
          <p:nvPr/>
        </p:nvGrpSpPr>
        <p:grpSpPr>
          <a:xfrm>
            <a:off x="1115616" y="3851189"/>
            <a:ext cx="720000" cy="720000"/>
            <a:chOff x="368510" y="2350069"/>
            <a:chExt cx="934915" cy="934915"/>
          </a:xfrm>
        </p:grpSpPr>
        <p:cxnSp>
          <p:nvCxnSpPr>
            <p:cNvPr id="49" name="Connecteur droit 48"/>
            <p:cNvCxnSpPr/>
            <p:nvPr/>
          </p:nvCxnSpPr>
          <p:spPr>
            <a:xfrm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16200000">
              <a:off x="835968" y="2350069"/>
              <a:ext cx="0" cy="934915"/>
            </a:xfrm>
            <a:prstGeom prst="line">
              <a:avLst/>
            </a:prstGeom>
            <a:ln w="254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Ellipse 50"/>
            <p:cNvSpPr>
              <a:spLocks noChangeAspect="1"/>
            </p:cNvSpPr>
            <p:nvPr/>
          </p:nvSpPr>
          <p:spPr>
            <a:xfrm flipV="1">
              <a:off x="598752" y="2580311"/>
              <a:ext cx="474431" cy="474431"/>
            </a:xfrm>
            <a:prstGeom prst="ellipse">
              <a:avLst/>
            </a:prstGeom>
            <a:noFill/>
            <a:ln w="57150"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37714" y="4434634"/>
            <a:ext cx="8468571" cy="720000"/>
            <a:chOff x="337714" y="4434634"/>
            <a:chExt cx="8468571" cy="720000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337714" y="4755624"/>
              <a:ext cx="846857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37714" y="4778909"/>
              <a:ext cx="8468571" cy="306275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9847" y="4797152"/>
              <a:ext cx="680118" cy="3133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000" tIns="18000" rIns="18000" bIns="18000">
              <a:spAutoFit/>
            </a:bodyPr>
            <a:lstStyle/>
            <a:p>
              <a:r>
                <a:rPr lang="en-US" b="1" dirty="0" smtClean="0">
                  <a:latin typeface="Calibri" pitchFamily="34" charset="0"/>
                </a:rPr>
                <a:t>Tunnel</a:t>
              </a:r>
              <a:endParaRPr lang="fr-FR" dirty="0"/>
            </a:p>
          </p:txBody>
        </p:sp>
        <p:grpSp>
          <p:nvGrpSpPr>
            <p:cNvPr id="52" name="Groupe 51"/>
            <p:cNvGrpSpPr>
              <a:grpSpLocks noChangeAspect="1"/>
            </p:cNvGrpSpPr>
            <p:nvPr/>
          </p:nvGrpSpPr>
          <p:grpSpPr>
            <a:xfrm>
              <a:off x="7942243" y="4434634"/>
              <a:ext cx="720000" cy="720000"/>
              <a:chOff x="133366" y="2440249"/>
              <a:chExt cx="934915" cy="934915"/>
            </a:xfrm>
          </p:grpSpPr>
          <p:cxnSp>
            <p:nvCxnSpPr>
              <p:cNvPr id="53" name="Connecteur droit 52"/>
              <p:cNvCxnSpPr/>
              <p:nvPr/>
            </p:nvCxnSpPr>
            <p:spPr>
              <a:xfrm>
                <a:off x="600824" y="2440249"/>
                <a:ext cx="0" cy="934915"/>
              </a:xfrm>
              <a:prstGeom prst="line">
                <a:avLst/>
              </a:prstGeom>
              <a:ln w="25400">
                <a:solidFill>
                  <a:srgbClr val="33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 rot="16200000">
                <a:off x="600824" y="2440249"/>
                <a:ext cx="0" cy="934915"/>
              </a:xfrm>
              <a:prstGeom prst="line">
                <a:avLst/>
              </a:prstGeom>
              <a:ln w="25400">
                <a:solidFill>
                  <a:srgbClr val="33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Ellipse 54"/>
              <p:cNvSpPr>
                <a:spLocks noChangeAspect="1"/>
              </p:cNvSpPr>
              <p:nvPr/>
            </p:nvSpPr>
            <p:spPr>
              <a:xfrm flipV="1">
                <a:off x="363610" y="2670491"/>
                <a:ext cx="474430" cy="474430"/>
              </a:xfrm>
              <a:prstGeom prst="ellipse">
                <a:avLst/>
              </a:prstGeom>
              <a:noFill/>
              <a:ln w="57150">
                <a:solidFill>
                  <a:srgbClr val="33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3" name="Groupe 12"/>
          <p:cNvGrpSpPr/>
          <p:nvPr/>
        </p:nvGrpSpPr>
        <p:grpSpPr>
          <a:xfrm>
            <a:off x="-1692696" y="1149416"/>
            <a:ext cx="2787047" cy="3410851"/>
            <a:chOff x="-1692696" y="1149416"/>
            <a:chExt cx="2787047" cy="3410851"/>
          </a:xfrm>
        </p:grpSpPr>
        <p:grpSp>
          <p:nvGrpSpPr>
            <p:cNvPr id="6" name="Groupe 5"/>
            <p:cNvGrpSpPr/>
            <p:nvPr/>
          </p:nvGrpSpPr>
          <p:grpSpPr>
            <a:xfrm>
              <a:off x="-1692696" y="1149416"/>
              <a:ext cx="2787047" cy="3410851"/>
              <a:chOff x="-1692696" y="1149416"/>
              <a:chExt cx="2787047" cy="3410851"/>
            </a:xfrm>
          </p:grpSpPr>
          <p:sp>
            <p:nvSpPr>
              <p:cNvPr id="101" name="Rectangle à coins arrondis 100"/>
              <p:cNvSpPr/>
              <p:nvPr/>
            </p:nvSpPr>
            <p:spPr>
              <a:xfrm>
                <a:off x="-1692696" y="1149416"/>
                <a:ext cx="2530051" cy="2985861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02" name="Groupe 101"/>
              <p:cNvGrpSpPr>
                <a:grpSpLocks noChangeAspect="1"/>
              </p:cNvGrpSpPr>
              <p:nvPr/>
            </p:nvGrpSpPr>
            <p:grpSpPr>
              <a:xfrm>
                <a:off x="374351" y="3840267"/>
                <a:ext cx="720000" cy="720000"/>
                <a:chOff x="368510" y="2350069"/>
                <a:chExt cx="934915" cy="934915"/>
              </a:xfrm>
            </p:grpSpPr>
            <p:cxnSp>
              <p:nvCxnSpPr>
                <p:cNvPr id="103" name="Connecteur droit 102"/>
                <p:cNvCxnSpPr/>
                <p:nvPr/>
              </p:nvCxnSpPr>
              <p:spPr>
                <a:xfrm>
                  <a:off x="835968" y="2350069"/>
                  <a:ext cx="0" cy="934915"/>
                </a:xfrm>
                <a:prstGeom prst="line">
                  <a:avLst/>
                </a:prstGeom>
                <a:ln w="25400">
                  <a:solidFill>
                    <a:srgbClr val="3399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cteur droit 103"/>
                <p:cNvCxnSpPr/>
                <p:nvPr/>
              </p:nvCxnSpPr>
              <p:spPr>
                <a:xfrm rot="16200000">
                  <a:off x="835968" y="2350069"/>
                  <a:ext cx="0" cy="934915"/>
                </a:xfrm>
                <a:prstGeom prst="line">
                  <a:avLst/>
                </a:prstGeom>
                <a:ln w="25400">
                  <a:solidFill>
                    <a:srgbClr val="3399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Ellipse 104"/>
                <p:cNvSpPr>
                  <a:spLocks noChangeAspect="1"/>
                </p:cNvSpPr>
                <p:nvPr/>
              </p:nvSpPr>
              <p:spPr>
                <a:xfrm flipV="1">
                  <a:off x="598752" y="2580311"/>
                  <a:ext cx="474431" cy="474431"/>
                </a:xfrm>
                <a:prstGeom prst="ellipse">
                  <a:avLst/>
                </a:prstGeom>
                <a:noFill/>
                <a:ln w="57150">
                  <a:solidFill>
                    <a:srgbClr val="33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59" name="ZoneTexte 58"/>
            <p:cNvSpPr txBox="1"/>
            <p:nvPr/>
          </p:nvSpPr>
          <p:spPr>
            <a:xfrm rot="16200000">
              <a:off x="-223228" y="1990933"/>
              <a:ext cx="1607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Cryomodule</a:t>
              </a:r>
              <a:endParaRPr lang="fr-FR" sz="1400" b="1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8532440" y="2193262"/>
            <a:ext cx="2729079" cy="2353141"/>
            <a:chOff x="8532440" y="2193262"/>
            <a:chExt cx="2729079" cy="2353141"/>
          </a:xfrm>
        </p:grpSpPr>
        <p:grpSp>
          <p:nvGrpSpPr>
            <p:cNvPr id="8" name="Groupe 7"/>
            <p:cNvGrpSpPr/>
            <p:nvPr/>
          </p:nvGrpSpPr>
          <p:grpSpPr>
            <a:xfrm>
              <a:off x="8532440" y="2270374"/>
              <a:ext cx="2729079" cy="2276029"/>
              <a:chOff x="8532440" y="2270374"/>
              <a:chExt cx="2729079" cy="2276029"/>
            </a:xfrm>
          </p:grpSpPr>
          <p:grpSp>
            <p:nvGrpSpPr>
              <p:cNvPr id="92" name="Groupe 91"/>
              <p:cNvGrpSpPr>
                <a:grpSpLocks noChangeAspect="1"/>
              </p:cNvGrpSpPr>
              <p:nvPr/>
            </p:nvGrpSpPr>
            <p:grpSpPr>
              <a:xfrm>
                <a:off x="8532440" y="3826403"/>
                <a:ext cx="720000" cy="720000"/>
                <a:chOff x="278533" y="2850762"/>
                <a:chExt cx="934915" cy="934915"/>
              </a:xfrm>
            </p:grpSpPr>
            <p:cxnSp>
              <p:nvCxnSpPr>
                <p:cNvPr id="93" name="Connecteur droit 92"/>
                <p:cNvCxnSpPr/>
                <p:nvPr/>
              </p:nvCxnSpPr>
              <p:spPr>
                <a:xfrm>
                  <a:off x="745994" y="2850762"/>
                  <a:ext cx="0" cy="934915"/>
                </a:xfrm>
                <a:prstGeom prst="line">
                  <a:avLst/>
                </a:prstGeom>
                <a:ln w="25400">
                  <a:solidFill>
                    <a:srgbClr val="3399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/>
                <p:nvPr/>
              </p:nvCxnSpPr>
              <p:spPr>
                <a:xfrm rot="16200000">
                  <a:off x="745991" y="2850762"/>
                  <a:ext cx="0" cy="934915"/>
                </a:xfrm>
                <a:prstGeom prst="line">
                  <a:avLst/>
                </a:prstGeom>
                <a:ln w="25400">
                  <a:solidFill>
                    <a:srgbClr val="33993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Ellipse 94"/>
                <p:cNvSpPr>
                  <a:spLocks noChangeAspect="1"/>
                </p:cNvSpPr>
                <p:nvPr/>
              </p:nvSpPr>
              <p:spPr>
                <a:xfrm flipV="1">
                  <a:off x="508777" y="3081004"/>
                  <a:ext cx="474430" cy="474430"/>
                </a:xfrm>
                <a:prstGeom prst="ellipse">
                  <a:avLst/>
                </a:prstGeom>
                <a:noFill/>
                <a:ln w="57150">
                  <a:solidFill>
                    <a:srgbClr val="3399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6" name="Rectangle à coins arrondis 105"/>
              <p:cNvSpPr/>
              <p:nvPr/>
            </p:nvSpPr>
            <p:spPr>
              <a:xfrm>
                <a:off x="8731468" y="2270374"/>
                <a:ext cx="2530051" cy="1356278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0" name="ZoneTexte 59"/>
            <p:cNvSpPr txBox="1"/>
            <p:nvPr/>
          </p:nvSpPr>
          <p:spPr>
            <a:xfrm rot="16200000">
              <a:off x="8559887" y="2441217"/>
              <a:ext cx="803690" cy="307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 smtClean="0"/>
                <a:t>Diag</a:t>
              </a:r>
              <a:endParaRPr lang="fr-FR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05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79512" y="692696"/>
            <a:ext cx="8964488" cy="5774986"/>
          </a:xfrm>
        </p:spPr>
        <p:txBody>
          <a:bodyPr/>
          <a:lstStyle/>
          <a:p>
            <a:r>
              <a:rPr lang="en-US" dirty="0" smtClean="0"/>
              <a:t>A cryomodule: what is it and what for? 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cryomodule</a:t>
            </a:r>
            <a:endParaRPr lang="en-US" dirty="0"/>
          </a:p>
        </p:txBody>
      </p:sp>
      <p:cxnSp>
        <p:nvCxnSpPr>
          <p:cNvPr id="61" name="Connecteur droit 60"/>
          <p:cNvCxnSpPr/>
          <p:nvPr/>
        </p:nvCxnSpPr>
        <p:spPr>
          <a:xfrm>
            <a:off x="337714" y="3101313"/>
            <a:ext cx="8573436" cy="0"/>
          </a:xfrm>
          <a:prstGeom prst="line">
            <a:avLst/>
          </a:prstGeom>
          <a:ln w="19050">
            <a:solidFill>
              <a:srgbClr val="339933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ZoneTexte 165"/>
          <p:cNvSpPr txBox="1"/>
          <p:nvPr/>
        </p:nvSpPr>
        <p:spPr>
          <a:xfrm>
            <a:off x="6297100" y="980728"/>
            <a:ext cx="160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Vacuum </a:t>
            </a:r>
            <a:r>
              <a:rPr lang="fr-FR" sz="1400" b="1" dirty="0" err="1" smtClean="0">
                <a:solidFill>
                  <a:srgbClr val="C00000"/>
                </a:solidFill>
              </a:rPr>
              <a:t>vessel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71" name="Rectangle à coins arrondis 170"/>
          <p:cNvSpPr/>
          <p:nvPr/>
        </p:nvSpPr>
        <p:spPr>
          <a:xfrm>
            <a:off x="1259632" y="1290032"/>
            <a:ext cx="7248917" cy="298586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1" name="Rectangle 1030"/>
          <p:cNvSpPr/>
          <p:nvPr/>
        </p:nvSpPr>
        <p:spPr>
          <a:xfrm>
            <a:off x="-241316" y="4870465"/>
            <a:ext cx="93793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3/ To offer magnetic shielding 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from the local magnetic sources 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from the earth magnetic shield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NB: the magnetic shield might be cooled (for better performances)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263525">
              <a:spcAft>
                <a:spcPts val="300"/>
              </a:spcAft>
            </a:pP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779912" y="2441889"/>
            <a:ext cx="1976610" cy="2139215"/>
            <a:chOff x="3161616" y="3253292"/>
            <a:chExt cx="1267262" cy="1421664"/>
          </a:xfrm>
        </p:grpSpPr>
        <p:pic>
          <p:nvPicPr>
            <p:cNvPr id="41" name="Picture 20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4105978"/>
              <a:ext cx="1267262" cy="568978"/>
            </a:xfrm>
            <a:prstGeom prst="rect">
              <a:avLst/>
            </a:prstGeom>
            <a:noFill/>
          </p:spPr>
        </p:pic>
        <p:pic>
          <p:nvPicPr>
            <p:cNvPr id="42" name="Picture 20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3253292"/>
              <a:ext cx="1267262" cy="882394"/>
            </a:xfrm>
            <a:prstGeom prst="rect">
              <a:avLst/>
            </a:prstGeom>
            <a:noFill/>
          </p:spPr>
        </p:pic>
      </p:grpSp>
      <p:sp>
        <p:nvSpPr>
          <p:cNvPr id="111" name="Rectangle à coins arrondis 110"/>
          <p:cNvSpPr/>
          <p:nvPr/>
        </p:nvSpPr>
        <p:spPr>
          <a:xfrm>
            <a:off x="3563888" y="2391995"/>
            <a:ext cx="2376264" cy="1332953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388" y="1282979"/>
            <a:ext cx="20955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ZoneTexte 111"/>
          <p:cNvSpPr txBox="1"/>
          <p:nvPr/>
        </p:nvSpPr>
        <p:spPr>
          <a:xfrm>
            <a:off x="3419872" y="2084218"/>
            <a:ext cx="160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</a:rPr>
              <a:t>Magnetic</a:t>
            </a:r>
            <a:r>
              <a:rPr lang="fr-FR" sz="1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400" b="1" dirty="0" err="1" smtClean="0">
                <a:solidFill>
                  <a:schemeClr val="tx2">
                    <a:lumMod val="75000"/>
                  </a:schemeClr>
                </a:solidFill>
              </a:rPr>
              <a:t>shield</a:t>
            </a:r>
            <a:endParaRPr lang="fr-FR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3" name="Picture 7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28019" y="1556792"/>
            <a:ext cx="1098816" cy="85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Afficher l'image d'origi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97" y="3656625"/>
            <a:ext cx="924479" cy="9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95996" y="2307381"/>
            <a:ext cx="933012" cy="72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à coins arrondis 170"/>
          <p:cNvSpPr/>
          <p:nvPr/>
        </p:nvSpPr>
        <p:spPr>
          <a:xfrm>
            <a:off x="1259632" y="1290032"/>
            <a:ext cx="7248917" cy="298586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343848" y="2802776"/>
            <a:ext cx="8473083" cy="584696"/>
            <a:chOff x="343848" y="2823096"/>
            <a:chExt cx="8473083" cy="584696"/>
          </a:xfrm>
        </p:grpSpPr>
        <p:grpSp>
          <p:nvGrpSpPr>
            <p:cNvPr id="15" name="Groupe 14"/>
            <p:cNvGrpSpPr/>
            <p:nvPr/>
          </p:nvGrpSpPr>
          <p:grpSpPr>
            <a:xfrm>
              <a:off x="348360" y="3038480"/>
              <a:ext cx="8468571" cy="152400"/>
              <a:chOff x="348360" y="4725144"/>
              <a:chExt cx="8468571" cy="152400"/>
            </a:xfrm>
          </p:grpSpPr>
          <p:cxnSp>
            <p:nvCxnSpPr>
              <p:cNvPr id="16" name="Connecteur droit 15"/>
              <p:cNvCxnSpPr/>
              <p:nvPr/>
            </p:nvCxnSpPr>
            <p:spPr>
              <a:xfrm>
                <a:off x="348360" y="4725144"/>
                <a:ext cx="84685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348360" y="4748430"/>
                <a:ext cx="8468571" cy="122036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348360" y="4877544"/>
                <a:ext cx="84685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24"/>
            <p:cNvGrpSpPr/>
            <p:nvPr/>
          </p:nvGrpSpPr>
          <p:grpSpPr>
            <a:xfrm>
              <a:off x="343848" y="2832616"/>
              <a:ext cx="4512" cy="575176"/>
              <a:chOff x="343848" y="2832616"/>
              <a:chExt cx="4512" cy="575176"/>
            </a:xfrm>
          </p:grpSpPr>
          <p:cxnSp>
            <p:nvCxnSpPr>
              <p:cNvPr id="14" name="Connecteur droit 13"/>
              <p:cNvCxnSpPr/>
              <p:nvPr/>
            </p:nvCxnSpPr>
            <p:spPr>
              <a:xfrm flipV="1">
                <a:off x="348360" y="2832616"/>
                <a:ext cx="0" cy="21343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flipV="1">
                <a:off x="343848" y="3194354"/>
                <a:ext cx="0" cy="21343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e 86"/>
            <p:cNvGrpSpPr/>
            <p:nvPr/>
          </p:nvGrpSpPr>
          <p:grpSpPr>
            <a:xfrm>
              <a:off x="8800667" y="2823096"/>
              <a:ext cx="4512" cy="575176"/>
              <a:chOff x="343848" y="2832616"/>
              <a:chExt cx="4512" cy="575176"/>
            </a:xfrm>
          </p:grpSpPr>
          <p:cxnSp>
            <p:nvCxnSpPr>
              <p:cNvPr id="88" name="Connecteur droit 87"/>
              <p:cNvCxnSpPr/>
              <p:nvPr/>
            </p:nvCxnSpPr>
            <p:spPr>
              <a:xfrm flipV="1">
                <a:off x="348360" y="2832616"/>
                <a:ext cx="0" cy="21343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 flipV="1">
                <a:off x="343848" y="3194354"/>
                <a:ext cx="0" cy="21343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79512" y="692696"/>
            <a:ext cx="8964488" cy="5774986"/>
          </a:xfrm>
        </p:spPr>
        <p:txBody>
          <a:bodyPr/>
          <a:lstStyle/>
          <a:p>
            <a:r>
              <a:rPr lang="en-US" dirty="0" smtClean="0"/>
              <a:t>A cryomodule: what is it and what for? 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cryomodule</a:t>
            </a:r>
            <a:endParaRPr lang="en-US" dirty="0"/>
          </a:p>
        </p:txBody>
      </p:sp>
      <p:cxnSp>
        <p:nvCxnSpPr>
          <p:cNvPr id="61" name="Connecteur droit 60"/>
          <p:cNvCxnSpPr/>
          <p:nvPr/>
        </p:nvCxnSpPr>
        <p:spPr>
          <a:xfrm>
            <a:off x="337714" y="3101313"/>
            <a:ext cx="8573436" cy="0"/>
          </a:xfrm>
          <a:prstGeom prst="line">
            <a:avLst/>
          </a:prstGeom>
          <a:ln w="19050">
            <a:solidFill>
              <a:srgbClr val="339933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ZoneTexte 165"/>
          <p:cNvSpPr txBox="1"/>
          <p:nvPr/>
        </p:nvSpPr>
        <p:spPr>
          <a:xfrm>
            <a:off x="6297100" y="980728"/>
            <a:ext cx="160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C00000"/>
                </a:solidFill>
              </a:rPr>
              <a:t>Vacuum </a:t>
            </a:r>
            <a:r>
              <a:rPr lang="fr-FR" sz="1400" b="1" dirty="0" err="1" smtClean="0">
                <a:solidFill>
                  <a:srgbClr val="C00000"/>
                </a:solidFill>
              </a:rPr>
              <a:t>vessel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1031" name="Rectangle 1030"/>
          <p:cNvSpPr/>
          <p:nvPr/>
        </p:nvSpPr>
        <p:spPr>
          <a:xfrm>
            <a:off x="-241316" y="4725144"/>
            <a:ext cx="9379316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4/ To provide all interfaces between the cavity and the tunnel: 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beam pipe			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RF  				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cryogenic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vacuum</a:t>
            </a:r>
          </a:p>
          <a:p>
            <a:pPr marL="263525">
              <a:spcAft>
                <a:spcPts val="300"/>
              </a:spcAft>
            </a:pP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779912" y="2441889"/>
            <a:ext cx="1976610" cy="2139215"/>
            <a:chOff x="3161616" y="3253292"/>
            <a:chExt cx="1267262" cy="1421664"/>
          </a:xfrm>
        </p:grpSpPr>
        <p:pic>
          <p:nvPicPr>
            <p:cNvPr id="41" name="Picture 207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4105978"/>
              <a:ext cx="1267262" cy="568978"/>
            </a:xfrm>
            <a:prstGeom prst="rect">
              <a:avLst/>
            </a:prstGeom>
            <a:noFill/>
          </p:spPr>
        </p:pic>
        <p:pic>
          <p:nvPicPr>
            <p:cNvPr id="42" name="Picture 20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3253292"/>
              <a:ext cx="1267262" cy="882394"/>
            </a:xfrm>
            <a:prstGeom prst="rect">
              <a:avLst/>
            </a:prstGeom>
            <a:noFill/>
          </p:spPr>
        </p:pic>
      </p:grpSp>
      <p:grpSp>
        <p:nvGrpSpPr>
          <p:cNvPr id="19" name="Groupe 18"/>
          <p:cNvGrpSpPr/>
          <p:nvPr/>
        </p:nvGrpSpPr>
        <p:grpSpPr>
          <a:xfrm>
            <a:off x="4746496" y="4581128"/>
            <a:ext cx="432048" cy="216024"/>
            <a:chOff x="6717543" y="5602088"/>
            <a:chExt cx="432048" cy="360040"/>
          </a:xfrm>
        </p:grpSpPr>
        <p:sp>
          <p:nvSpPr>
            <p:cNvPr id="20" name="Arc plein 19"/>
            <p:cNvSpPr/>
            <p:nvPr/>
          </p:nvSpPr>
          <p:spPr>
            <a:xfrm>
              <a:off x="6717543" y="5602088"/>
              <a:ext cx="432048" cy="216024"/>
            </a:xfrm>
            <a:prstGeom prst="blockArc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Arc plein 20"/>
            <p:cNvSpPr/>
            <p:nvPr/>
          </p:nvSpPr>
          <p:spPr>
            <a:xfrm>
              <a:off x="6789551" y="5746104"/>
              <a:ext cx="288032" cy="144016"/>
            </a:xfrm>
            <a:prstGeom prst="blockArc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2" name="Arc plein 21"/>
            <p:cNvSpPr/>
            <p:nvPr/>
          </p:nvSpPr>
          <p:spPr>
            <a:xfrm>
              <a:off x="6861559" y="5890120"/>
              <a:ext cx="144016" cy="72008"/>
            </a:xfrm>
            <a:prstGeom prst="blockArc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/>
            <p:cNvSpPr/>
            <p:nvPr/>
          </p:nvSpPr>
          <p:spPr>
            <a:xfrm>
              <a:off x="6861559" y="5890120"/>
              <a:ext cx="144016" cy="72008"/>
            </a:xfrm>
            <a:prstGeom prst="blockArc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Arc plein 23"/>
            <p:cNvSpPr/>
            <p:nvPr/>
          </p:nvSpPr>
          <p:spPr>
            <a:xfrm>
              <a:off x="6861559" y="5890120"/>
              <a:ext cx="144016" cy="72008"/>
            </a:xfrm>
            <a:prstGeom prst="blockArc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Cylindre 3"/>
          <p:cNvSpPr/>
          <p:nvPr/>
        </p:nvSpPr>
        <p:spPr>
          <a:xfrm>
            <a:off x="5004048" y="1124744"/>
            <a:ext cx="102488" cy="1368152"/>
          </a:xfrm>
          <a:prstGeom prst="can">
            <a:avLst>
              <a:gd name="adj" fmla="val 75559"/>
            </a:avLst>
          </a:prstGeom>
          <a:gradFill>
            <a:gsLst>
              <a:gs pos="50000">
                <a:schemeClr val="bg1"/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 rot="16200000">
            <a:off x="7336262" y="4731824"/>
            <a:ext cx="1373197" cy="443095"/>
            <a:chOff x="7099327" y="4575604"/>
            <a:chExt cx="1409222" cy="443095"/>
          </a:xfrm>
        </p:grpSpPr>
        <p:cxnSp>
          <p:nvCxnSpPr>
            <p:cNvPr id="30" name="Connecteur droit avec flèche 29"/>
            <p:cNvCxnSpPr/>
            <p:nvPr/>
          </p:nvCxnSpPr>
          <p:spPr>
            <a:xfrm flipH="1">
              <a:off x="7099327" y="4808772"/>
              <a:ext cx="140922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e 544"/>
            <p:cNvGrpSpPr/>
            <p:nvPr/>
          </p:nvGrpSpPr>
          <p:grpSpPr>
            <a:xfrm flipH="1">
              <a:off x="8244408" y="4575604"/>
              <a:ext cx="169470" cy="291447"/>
              <a:chOff x="7700143" y="2841285"/>
              <a:chExt cx="169470" cy="291447"/>
            </a:xfrm>
          </p:grpSpPr>
          <p:grpSp>
            <p:nvGrpSpPr>
              <p:cNvPr id="44" name="Groupe 859"/>
              <p:cNvGrpSpPr/>
              <p:nvPr/>
            </p:nvGrpSpPr>
            <p:grpSpPr>
              <a:xfrm rot="16200000">
                <a:off x="7733707" y="2996826"/>
                <a:ext cx="102342" cy="169470"/>
                <a:chOff x="4876365" y="9686948"/>
                <a:chExt cx="62784" cy="142876"/>
              </a:xfrm>
              <a:solidFill>
                <a:schemeClr val="bg1"/>
              </a:solidFill>
            </p:grpSpPr>
            <p:sp>
              <p:nvSpPr>
                <p:cNvPr id="47" name="Triangle isocèle 46"/>
                <p:cNvSpPr>
                  <a:spLocks noChangeAspect="1"/>
                </p:cNvSpPr>
                <p:nvPr/>
              </p:nvSpPr>
              <p:spPr>
                <a:xfrm rot="10800000" flipH="1">
                  <a:off x="4876365" y="9686948"/>
                  <a:ext cx="62784" cy="71438"/>
                </a:xfrm>
                <a:prstGeom prst="triangl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/>
                </a:p>
              </p:txBody>
            </p:sp>
            <p:sp>
              <p:nvSpPr>
                <p:cNvPr id="48" name="Triangle isocèle 47"/>
                <p:cNvSpPr>
                  <a:spLocks noChangeAspect="1"/>
                </p:cNvSpPr>
                <p:nvPr/>
              </p:nvSpPr>
              <p:spPr>
                <a:xfrm rot="10800000" flipH="1" flipV="1">
                  <a:off x="4876365" y="9758386"/>
                  <a:ext cx="62784" cy="71438"/>
                </a:xfrm>
                <a:prstGeom prst="triangle">
                  <a:avLst/>
                </a:prstGeom>
                <a:grp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400"/>
                </a:p>
              </p:txBody>
            </p:sp>
          </p:grpSp>
          <p:cxnSp>
            <p:nvCxnSpPr>
              <p:cNvPr id="45" name="Connecteur droit 44"/>
              <p:cNvCxnSpPr>
                <a:endCxn id="47" idx="0"/>
              </p:cNvCxnSpPr>
              <p:nvPr/>
            </p:nvCxnSpPr>
            <p:spPr>
              <a:xfrm rot="16200000" flipH="1">
                <a:off x="7730875" y="3027557"/>
                <a:ext cx="108000" cy="7"/>
              </a:xfrm>
              <a:prstGeom prst="lin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>
                <a:spLocks noChangeAspect="1"/>
              </p:cNvSpPr>
              <p:nvPr/>
            </p:nvSpPr>
            <p:spPr>
              <a:xfrm>
                <a:off x="7723566" y="2841285"/>
                <a:ext cx="125728" cy="1257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2" name="Groupe 31"/>
            <p:cNvGrpSpPr/>
            <p:nvPr/>
          </p:nvGrpSpPr>
          <p:grpSpPr>
            <a:xfrm>
              <a:off x="7891415" y="4670596"/>
              <a:ext cx="270417" cy="270000"/>
              <a:chOff x="1345714" y="6301085"/>
              <a:chExt cx="270417" cy="270000"/>
            </a:xfrm>
          </p:grpSpPr>
          <p:sp>
            <p:nvSpPr>
              <p:cNvPr id="38" name="Ellipse 37"/>
              <p:cNvSpPr>
                <a:spLocks noChangeAspect="1"/>
              </p:cNvSpPr>
              <p:nvPr/>
            </p:nvSpPr>
            <p:spPr>
              <a:xfrm>
                <a:off x="1346131" y="6301085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0" name="Connecteur droit 39"/>
              <p:cNvCxnSpPr/>
              <p:nvPr/>
            </p:nvCxnSpPr>
            <p:spPr>
              <a:xfrm flipV="1">
                <a:off x="1345714" y="6322293"/>
                <a:ext cx="216024" cy="720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>
                <a:off x="1345714" y="6474693"/>
                <a:ext cx="216024" cy="7200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riangle isocèle 32"/>
            <p:cNvSpPr>
              <a:spLocks noChangeAspect="1"/>
            </p:cNvSpPr>
            <p:nvPr/>
          </p:nvSpPr>
          <p:spPr>
            <a:xfrm rot="5400000" flipV="1">
              <a:off x="7151201" y="4720914"/>
              <a:ext cx="148300" cy="180000"/>
            </a:xfrm>
            <a:prstGeom prst="triangle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"/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7355735" y="4599988"/>
              <a:ext cx="432049" cy="418711"/>
              <a:chOff x="1728613" y="5882374"/>
              <a:chExt cx="432049" cy="418711"/>
            </a:xfrm>
            <a:solidFill>
              <a:schemeClr val="bg1"/>
            </a:solidFill>
          </p:grpSpPr>
          <p:sp>
            <p:nvSpPr>
              <p:cNvPr id="35" name="Rectangle 34"/>
              <p:cNvSpPr>
                <a:spLocks noChangeAspect="1"/>
              </p:cNvSpPr>
              <p:nvPr/>
            </p:nvSpPr>
            <p:spPr>
              <a:xfrm>
                <a:off x="1728613" y="5882374"/>
                <a:ext cx="432049" cy="41871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/>
              <p:cNvSpPr>
                <a:spLocks noChangeAspect="1"/>
              </p:cNvSpPr>
              <p:nvPr/>
            </p:nvSpPr>
            <p:spPr>
              <a:xfrm>
                <a:off x="1822166" y="5957066"/>
                <a:ext cx="269327" cy="26932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Forme libre 36"/>
              <p:cNvSpPr>
                <a:spLocks noChangeAspect="1"/>
              </p:cNvSpPr>
              <p:nvPr/>
            </p:nvSpPr>
            <p:spPr>
              <a:xfrm rot="2700000">
                <a:off x="1750063" y="6058886"/>
                <a:ext cx="79654" cy="79654"/>
              </a:xfrm>
              <a:custGeom>
                <a:avLst/>
                <a:gdLst>
                  <a:gd name="connsiteX0" fmla="*/ 713232 w 713232"/>
                  <a:gd name="connsiteY0" fmla="*/ 585216 h 585216"/>
                  <a:gd name="connsiteX1" fmla="*/ 0 w 713232"/>
                  <a:gd name="connsiteY1" fmla="*/ 585216 h 585216"/>
                  <a:gd name="connsiteX2" fmla="*/ 0 w 713232"/>
                  <a:gd name="connsiteY2" fmla="*/ 0 h 585216"/>
                  <a:gd name="connsiteX3" fmla="*/ 0 w 713232"/>
                  <a:gd name="connsiteY3" fmla="*/ 6096 h 585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3232" h="585216">
                    <a:moveTo>
                      <a:pt x="713232" y="585216"/>
                    </a:moveTo>
                    <a:lnTo>
                      <a:pt x="0" y="585216"/>
                    </a:lnTo>
                    <a:lnTo>
                      <a:pt x="0" y="0"/>
                    </a:lnTo>
                    <a:lnTo>
                      <a:pt x="0" y="6096"/>
                    </a:ln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91" name="Groupe 90"/>
          <p:cNvGrpSpPr/>
          <p:nvPr/>
        </p:nvGrpSpPr>
        <p:grpSpPr>
          <a:xfrm>
            <a:off x="3244645" y="1106129"/>
            <a:ext cx="1284829" cy="1458775"/>
            <a:chOff x="3244645" y="1106129"/>
            <a:chExt cx="1284829" cy="1458775"/>
          </a:xfrm>
        </p:grpSpPr>
        <p:sp>
          <p:nvSpPr>
            <p:cNvPr id="7" name="Forme libre 6"/>
            <p:cNvSpPr/>
            <p:nvPr/>
          </p:nvSpPr>
          <p:spPr>
            <a:xfrm>
              <a:off x="3244645" y="1106129"/>
              <a:ext cx="1002890" cy="1430594"/>
            </a:xfrm>
            <a:custGeom>
              <a:avLst/>
              <a:gdLst>
                <a:gd name="connsiteX0" fmla="*/ 0 w 1002890"/>
                <a:gd name="connsiteY0" fmla="*/ 0 h 1430594"/>
                <a:gd name="connsiteX1" fmla="*/ 294968 w 1002890"/>
                <a:gd name="connsiteY1" fmla="*/ 530942 h 1430594"/>
                <a:gd name="connsiteX2" fmla="*/ 855407 w 1002890"/>
                <a:gd name="connsiteY2" fmla="*/ 1091381 h 1430594"/>
                <a:gd name="connsiteX3" fmla="*/ 1002890 w 1002890"/>
                <a:gd name="connsiteY3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890" h="1430594">
                  <a:moveTo>
                    <a:pt x="0" y="0"/>
                  </a:moveTo>
                  <a:cubicBezTo>
                    <a:pt x="76200" y="174522"/>
                    <a:pt x="152400" y="349045"/>
                    <a:pt x="294968" y="530942"/>
                  </a:cubicBezTo>
                  <a:cubicBezTo>
                    <a:pt x="437536" y="712839"/>
                    <a:pt x="737420" y="941439"/>
                    <a:pt x="855407" y="1091381"/>
                  </a:cubicBezTo>
                  <a:cubicBezTo>
                    <a:pt x="973394" y="1241323"/>
                    <a:pt x="988142" y="1335958"/>
                    <a:pt x="1002890" y="143059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3334848" y="1134310"/>
              <a:ext cx="1002890" cy="1430594"/>
            </a:xfrm>
            <a:custGeom>
              <a:avLst/>
              <a:gdLst>
                <a:gd name="connsiteX0" fmla="*/ 0 w 1002890"/>
                <a:gd name="connsiteY0" fmla="*/ 0 h 1430594"/>
                <a:gd name="connsiteX1" fmla="*/ 294968 w 1002890"/>
                <a:gd name="connsiteY1" fmla="*/ 530942 h 1430594"/>
                <a:gd name="connsiteX2" fmla="*/ 855407 w 1002890"/>
                <a:gd name="connsiteY2" fmla="*/ 1091381 h 1430594"/>
                <a:gd name="connsiteX3" fmla="*/ 1002890 w 1002890"/>
                <a:gd name="connsiteY3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890" h="1430594">
                  <a:moveTo>
                    <a:pt x="0" y="0"/>
                  </a:moveTo>
                  <a:cubicBezTo>
                    <a:pt x="76200" y="174522"/>
                    <a:pt x="152400" y="349045"/>
                    <a:pt x="294968" y="530942"/>
                  </a:cubicBezTo>
                  <a:cubicBezTo>
                    <a:pt x="437536" y="712839"/>
                    <a:pt x="737420" y="941439"/>
                    <a:pt x="855407" y="1091381"/>
                  </a:cubicBezTo>
                  <a:cubicBezTo>
                    <a:pt x="973394" y="1241323"/>
                    <a:pt x="988142" y="1335958"/>
                    <a:pt x="1002890" y="143059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Forme libre 53"/>
            <p:cNvSpPr/>
            <p:nvPr/>
          </p:nvSpPr>
          <p:spPr>
            <a:xfrm>
              <a:off x="3398760" y="1126476"/>
              <a:ext cx="1002890" cy="1430594"/>
            </a:xfrm>
            <a:custGeom>
              <a:avLst/>
              <a:gdLst>
                <a:gd name="connsiteX0" fmla="*/ 0 w 1002890"/>
                <a:gd name="connsiteY0" fmla="*/ 0 h 1430594"/>
                <a:gd name="connsiteX1" fmla="*/ 294968 w 1002890"/>
                <a:gd name="connsiteY1" fmla="*/ 530942 h 1430594"/>
                <a:gd name="connsiteX2" fmla="*/ 855407 w 1002890"/>
                <a:gd name="connsiteY2" fmla="*/ 1091381 h 1430594"/>
                <a:gd name="connsiteX3" fmla="*/ 1002890 w 1002890"/>
                <a:gd name="connsiteY3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890" h="1430594">
                  <a:moveTo>
                    <a:pt x="0" y="0"/>
                  </a:moveTo>
                  <a:cubicBezTo>
                    <a:pt x="76200" y="174522"/>
                    <a:pt x="152400" y="349045"/>
                    <a:pt x="294968" y="530942"/>
                  </a:cubicBezTo>
                  <a:cubicBezTo>
                    <a:pt x="437536" y="712839"/>
                    <a:pt x="737420" y="941439"/>
                    <a:pt x="855407" y="1091381"/>
                  </a:cubicBezTo>
                  <a:cubicBezTo>
                    <a:pt x="973394" y="1241323"/>
                    <a:pt x="988142" y="1335958"/>
                    <a:pt x="1002890" y="143059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orme libre 54"/>
            <p:cNvSpPr/>
            <p:nvPr/>
          </p:nvSpPr>
          <p:spPr>
            <a:xfrm>
              <a:off x="3462672" y="1116648"/>
              <a:ext cx="1002890" cy="1430594"/>
            </a:xfrm>
            <a:custGeom>
              <a:avLst/>
              <a:gdLst>
                <a:gd name="connsiteX0" fmla="*/ 0 w 1002890"/>
                <a:gd name="connsiteY0" fmla="*/ 0 h 1430594"/>
                <a:gd name="connsiteX1" fmla="*/ 294968 w 1002890"/>
                <a:gd name="connsiteY1" fmla="*/ 530942 h 1430594"/>
                <a:gd name="connsiteX2" fmla="*/ 855407 w 1002890"/>
                <a:gd name="connsiteY2" fmla="*/ 1091381 h 1430594"/>
                <a:gd name="connsiteX3" fmla="*/ 1002890 w 1002890"/>
                <a:gd name="connsiteY3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890" h="1430594">
                  <a:moveTo>
                    <a:pt x="0" y="0"/>
                  </a:moveTo>
                  <a:cubicBezTo>
                    <a:pt x="76200" y="174522"/>
                    <a:pt x="152400" y="349045"/>
                    <a:pt x="294968" y="530942"/>
                  </a:cubicBezTo>
                  <a:cubicBezTo>
                    <a:pt x="437536" y="712839"/>
                    <a:pt x="737420" y="941439"/>
                    <a:pt x="855407" y="1091381"/>
                  </a:cubicBezTo>
                  <a:cubicBezTo>
                    <a:pt x="973394" y="1241323"/>
                    <a:pt x="988142" y="1335958"/>
                    <a:pt x="1002890" y="143059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3526584" y="1121568"/>
              <a:ext cx="1002890" cy="1430594"/>
            </a:xfrm>
            <a:custGeom>
              <a:avLst/>
              <a:gdLst>
                <a:gd name="connsiteX0" fmla="*/ 0 w 1002890"/>
                <a:gd name="connsiteY0" fmla="*/ 0 h 1430594"/>
                <a:gd name="connsiteX1" fmla="*/ 294968 w 1002890"/>
                <a:gd name="connsiteY1" fmla="*/ 530942 h 1430594"/>
                <a:gd name="connsiteX2" fmla="*/ 855407 w 1002890"/>
                <a:gd name="connsiteY2" fmla="*/ 1091381 h 1430594"/>
                <a:gd name="connsiteX3" fmla="*/ 1002890 w 1002890"/>
                <a:gd name="connsiteY3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890" h="1430594">
                  <a:moveTo>
                    <a:pt x="0" y="0"/>
                  </a:moveTo>
                  <a:cubicBezTo>
                    <a:pt x="76200" y="174522"/>
                    <a:pt x="152400" y="349045"/>
                    <a:pt x="294968" y="530942"/>
                  </a:cubicBezTo>
                  <a:cubicBezTo>
                    <a:pt x="437536" y="712839"/>
                    <a:pt x="737420" y="941439"/>
                    <a:pt x="855407" y="1091381"/>
                  </a:cubicBezTo>
                  <a:cubicBezTo>
                    <a:pt x="973394" y="1241323"/>
                    <a:pt x="988142" y="1335958"/>
                    <a:pt x="1002890" y="143059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123728" y="4258586"/>
            <a:ext cx="775023" cy="585896"/>
            <a:chOff x="-1620688" y="1974431"/>
            <a:chExt cx="775023" cy="585896"/>
          </a:xfrm>
        </p:grpSpPr>
        <p:sp>
          <p:nvSpPr>
            <p:cNvPr id="81" name="Rectangle 80"/>
            <p:cNvSpPr/>
            <p:nvPr/>
          </p:nvSpPr>
          <p:spPr>
            <a:xfrm>
              <a:off x="-1574617" y="2425465"/>
              <a:ext cx="680651" cy="13486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-1620688" y="1974431"/>
              <a:ext cx="775023" cy="437170"/>
              <a:chOff x="-1116632" y="2857571"/>
              <a:chExt cx="1464992" cy="817978"/>
            </a:xfrm>
          </p:grpSpPr>
          <p:sp>
            <p:nvSpPr>
              <p:cNvPr id="8" name="Triangle isocèle 7"/>
              <p:cNvSpPr/>
              <p:nvPr/>
            </p:nvSpPr>
            <p:spPr>
              <a:xfrm>
                <a:off x="-683218" y="2857571"/>
                <a:ext cx="683218" cy="571429"/>
              </a:xfrm>
              <a:prstGeom prst="triangl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cxnSp>
            <p:nvCxnSpPr>
              <p:cNvPr id="66" name="Connecteur droit 65"/>
              <p:cNvCxnSpPr/>
              <p:nvPr/>
            </p:nvCxnSpPr>
            <p:spPr>
              <a:xfrm>
                <a:off x="-1112420" y="3449409"/>
                <a:ext cx="146078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>
                <a:off x="-1116632" y="3675549"/>
                <a:ext cx="146078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Ellipse 68"/>
              <p:cNvSpPr>
                <a:spLocks noChangeAspect="1"/>
              </p:cNvSpPr>
              <p:nvPr/>
            </p:nvSpPr>
            <p:spPr>
              <a:xfrm flipV="1">
                <a:off x="-869617" y="3451010"/>
                <a:ext cx="186399" cy="18639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Ellipse 69"/>
              <p:cNvSpPr>
                <a:spLocks noChangeAspect="1"/>
              </p:cNvSpPr>
              <p:nvPr/>
            </p:nvSpPr>
            <p:spPr>
              <a:xfrm flipV="1">
                <a:off x="-150903" y="3458496"/>
                <a:ext cx="186399" cy="18639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Ellipse 70"/>
              <p:cNvSpPr>
                <a:spLocks noChangeAspect="1"/>
              </p:cNvSpPr>
              <p:nvPr/>
            </p:nvSpPr>
            <p:spPr>
              <a:xfrm flipV="1">
                <a:off x="-468560" y="3458496"/>
                <a:ext cx="186399" cy="18639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1" name="Groupe 10"/>
          <p:cNvGrpSpPr/>
          <p:nvPr/>
        </p:nvGrpSpPr>
        <p:grpSpPr>
          <a:xfrm>
            <a:off x="6757281" y="4299867"/>
            <a:ext cx="687019" cy="408989"/>
            <a:chOff x="-1836141" y="2500357"/>
            <a:chExt cx="1499727" cy="928642"/>
          </a:xfrm>
        </p:grpSpPr>
        <p:sp>
          <p:nvSpPr>
            <p:cNvPr id="67" name="Rectangle 66"/>
            <p:cNvSpPr/>
            <p:nvPr/>
          </p:nvSpPr>
          <p:spPr>
            <a:xfrm>
              <a:off x="-1822239" y="3122784"/>
              <a:ext cx="1485825" cy="306215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Triangle isocèle 73"/>
            <p:cNvSpPr/>
            <p:nvPr/>
          </p:nvSpPr>
          <p:spPr>
            <a:xfrm>
              <a:off x="-1406939" y="2500357"/>
              <a:ext cx="683218" cy="571429"/>
            </a:xfrm>
            <a:prstGeom prst="triangl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75" name="Connecteur droit 74"/>
            <p:cNvCxnSpPr/>
            <p:nvPr/>
          </p:nvCxnSpPr>
          <p:spPr>
            <a:xfrm>
              <a:off x="-1836141" y="3092195"/>
              <a:ext cx="14607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e 91"/>
          <p:cNvGrpSpPr/>
          <p:nvPr/>
        </p:nvGrpSpPr>
        <p:grpSpPr>
          <a:xfrm>
            <a:off x="539552" y="873905"/>
            <a:ext cx="3672408" cy="2195055"/>
            <a:chOff x="539552" y="873905"/>
            <a:chExt cx="3672408" cy="2195055"/>
          </a:xfrm>
        </p:grpSpPr>
        <p:grpSp>
          <p:nvGrpSpPr>
            <p:cNvPr id="57" name="Groupe 56"/>
            <p:cNvGrpSpPr/>
            <p:nvPr/>
          </p:nvGrpSpPr>
          <p:grpSpPr>
            <a:xfrm>
              <a:off x="3277045" y="2134045"/>
              <a:ext cx="934915" cy="934915"/>
              <a:chOff x="368510" y="2350069"/>
              <a:chExt cx="934915" cy="934915"/>
            </a:xfrm>
          </p:grpSpPr>
          <p:cxnSp>
            <p:nvCxnSpPr>
              <p:cNvPr id="58" name="Connecteur droit 57"/>
              <p:cNvCxnSpPr/>
              <p:nvPr/>
            </p:nvCxnSpPr>
            <p:spPr>
              <a:xfrm>
                <a:off x="835968" y="2350069"/>
                <a:ext cx="0" cy="934915"/>
              </a:xfrm>
              <a:prstGeom prst="line">
                <a:avLst/>
              </a:prstGeom>
              <a:ln w="25400">
                <a:solidFill>
                  <a:srgbClr val="33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rot="16200000">
                <a:off x="835968" y="2350069"/>
                <a:ext cx="0" cy="934915"/>
              </a:xfrm>
              <a:prstGeom prst="line">
                <a:avLst/>
              </a:prstGeom>
              <a:ln w="25400">
                <a:solidFill>
                  <a:srgbClr val="33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Ellipse 59"/>
              <p:cNvSpPr>
                <a:spLocks noChangeAspect="1"/>
              </p:cNvSpPr>
              <p:nvPr/>
            </p:nvSpPr>
            <p:spPr>
              <a:xfrm flipV="1">
                <a:off x="598752" y="2580311"/>
                <a:ext cx="474431" cy="474431"/>
              </a:xfrm>
              <a:prstGeom prst="ellipse">
                <a:avLst/>
              </a:prstGeom>
              <a:noFill/>
              <a:ln w="57150">
                <a:solidFill>
                  <a:srgbClr val="33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2" name="Groupe 61"/>
            <p:cNvGrpSpPr/>
            <p:nvPr/>
          </p:nvGrpSpPr>
          <p:grpSpPr>
            <a:xfrm>
              <a:off x="539552" y="873905"/>
              <a:ext cx="934915" cy="934915"/>
              <a:chOff x="368510" y="2350069"/>
              <a:chExt cx="934915" cy="934915"/>
            </a:xfrm>
          </p:grpSpPr>
          <p:cxnSp>
            <p:nvCxnSpPr>
              <p:cNvPr id="63" name="Connecteur droit 62"/>
              <p:cNvCxnSpPr/>
              <p:nvPr/>
            </p:nvCxnSpPr>
            <p:spPr>
              <a:xfrm>
                <a:off x="835968" y="2350069"/>
                <a:ext cx="0" cy="934915"/>
              </a:xfrm>
              <a:prstGeom prst="line">
                <a:avLst/>
              </a:prstGeom>
              <a:ln w="25400">
                <a:solidFill>
                  <a:srgbClr val="33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 rot="16200000">
                <a:off x="835968" y="2350069"/>
                <a:ext cx="0" cy="934915"/>
              </a:xfrm>
              <a:prstGeom prst="line">
                <a:avLst/>
              </a:prstGeom>
              <a:ln w="25400">
                <a:solidFill>
                  <a:srgbClr val="3399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Ellipse 64"/>
              <p:cNvSpPr>
                <a:spLocks noChangeAspect="1"/>
              </p:cNvSpPr>
              <p:nvPr/>
            </p:nvSpPr>
            <p:spPr>
              <a:xfrm flipV="1">
                <a:off x="598752" y="2580311"/>
                <a:ext cx="474431" cy="474431"/>
              </a:xfrm>
              <a:prstGeom prst="ellipse">
                <a:avLst/>
              </a:prstGeom>
              <a:noFill/>
              <a:ln w="57150">
                <a:solidFill>
                  <a:srgbClr val="33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80" name="Connecteur en angle 79"/>
            <p:cNvCxnSpPr>
              <a:endCxn id="60" idx="2"/>
            </p:cNvCxnSpPr>
            <p:nvPr/>
          </p:nvCxnSpPr>
          <p:spPr>
            <a:xfrm>
              <a:off x="1474468" y="1341363"/>
              <a:ext cx="2032819" cy="1260139"/>
            </a:xfrm>
            <a:prstGeom prst="bentConnector3">
              <a:avLst/>
            </a:prstGeom>
            <a:ln>
              <a:solidFill>
                <a:srgbClr val="3399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/>
          <p:cNvSpPr/>
          <p:nvPr/>
        </p:nvSpPr>
        <p:spPr>
          <a:xfrm>
            <a:off x="3131840" y="5045114"/>
            <a:ext cx="3672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- diagnostic (instrumentation)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131840" y="5405154"/>
            <a:ext cx="4435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- mechanical (support and alignment)</a:t>
            </a:r>
          </a:p>
        </p:txBody>
      </p:sp>
    </p:spTree>
    <p:extLst>
      <p:ext uri="{BB962C8B-B14F-4D97-AF65-F5344CB8AC3E}">
        <p14:creationId xmlns:p14="http://schemas.microsoft.com/office/powerpoint/2010/main" val="12452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6" grpId="0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3876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defRPr/>
            </a:pP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>
                <a:solidFill>
                  <a:srgbClr val="000099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Functions</a:t>
            </a: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Components</a:t>
            </a: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Assembly</a:t>
            </a: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How to operate a cryomodule</a:t>
            </a:r>
          </a:p>
        </p:txBody>
      </p:sp>
    </p:spTree>
    <p:extLst>
      <p:ext uri="{BB962C8B-B14F-4D97-AF65-F5344CB8AC3E}">
        <p14:creationId xmlns:p14="http://schemas.microsoft.com/office/powerpoint/2010/main" val="11421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365104"/>
            <a:ext cx="6788680" cy="2504729"/>
          </a:xfrm>
          <a:prstGeom prst="rect">
            <a:avLst/>
          </a:prstGeom>
        </p:spPr>
      </p:pic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179512" y="404664"/>
            <a:ext cx="8752887" cy="71441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>
                <a:ea typeface="ＭＳ Ｐゴシック" charset="0"/>
              </a:rPr>
              <a:t>ESS SRF cavities and cryomodules</a:t>
            </a:r>
            <a:endParaRPr lang="en-US" sz="26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772816"/>
            <a:ext cx="2882358" cy="201506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835696" y="4221088"/>
            <a:ext cx="576064" cy="12241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55576" y="4102944"/>
            <a:ext cx="648072" cy="112625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491880" y="4221088"/>
            <a:ext cx="72008" cy="18002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984116" y="3767259"/>
            <a:ext cx="387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4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Elliptical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per Cryomodule</a:t>
            </a:r>
            <a:endParaRPr lang="fr-FR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9512" y="1484784"/>
            <a:ext cx="3623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2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Spoke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r>
              <a:rPr lang="fr-FR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per Cryomodule</a:t>
            </a:r>
            <a:endParaRPr lang="fr-FR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fr-FR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" y="2708921"/>
            <a:ext cx="4537927" cy="1536418"/>
            <a:chOff x="951292" y="3595520"/>
            <a:chExt cx="4537927" cy="1536416"/>
          </a:xfrm>
        </p:grpSpPr>
        <p:sp>
          <p:nvSpPr>
            <p:cNvPr id="9224" name="Rectangle 16"/>
            <p:cNvSpPr>
              <a:spLocks noChangeArrowheads="1"/>
            </p:cNvSpPr>
            <p:nvPr/>
          </p:nvSpPr>
          <p:spPr bwMode="auto">
            <a:xfrm>
              <a:off x="4222991" y="4836196"/>
              <a:ext cx="1266228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4281" tIns="32140" rIns="64281" bIns="32140">
              <a:spAutoFit/>
            </a:bodyPr>
            <a:lstStyle/>
            <a:p>
              <a:r>
                <a:rPr lang="en-US" sz="1500" dirty="0">
                  <a:cs typeface="Papyrus"/>
                </a:rPr>
                <a:t>Power coupler</a:t>
              </a:r>
            </a:p>
          </p:txBody>
        </p:sp>
        <p:sp>
          <p:nvSpPr>
            <p:cNvPr id="9225" name="Rectangle 17"/>
            <p:cNvSpPr>
              <a:spLocks noChangeArrowheads="1"/>
            </p:cNvSpPr>
            <p:nvPr/>
          </p:nvSpPr>
          <p:spPr bwMode="auto">
            <a:xfrm>
              <a:off x="2498957" y="4747646"/>
              <a:ext cx="1830973" cy="29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81" tIns="32140" rIns="64281" bIns="32140">
              <a:spAutoFit/>
            </a:bodyPr>
            <a:lstStyle/>
            <a:p>
              <a:r>
                <a:rPr lang="en-US" sz="1500" dirty="0">
                  <a:cs typeface="Papyrus"/>
                </a:rPr>
                <a:t>Cold tuning System</a:t>
              </a:r>
            </a:p>
          </p:txBody>
        </p:sp>
        <p:sp>
          <p:nvSpPr>
            <p:cNvPr id="9226" name="Rectangle 18"/>
            <p:cNvSpPr>
              <a:spLocks noChangeArrowheads="1"/>
            </p:cNvSpPr>
            <p:nvPr/>
          </p:nvSpPr>
          <p:spPr bwMode="auto">
            <a:xfrm>
              <a:off x="951292" y="4462969"/>
              <a:ext cx="1756527" cy="526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81" tIns="32140" rIns="64281" bIns="32140">
              <a:spAutoFit/>
            </a:bodyPr>
            <a:lstStyle/>
            <a:p>
              <a:r>
                <a:rPr lang="en-US" sz="1500" dirty="0" err="1" smtClean="0">
                  <a:cs typeface="Papyrus"/>
                </a:rPr>
                <a:t>Nb</a:t>
              </a:r>
              <a:r>
                <a:rPr lang="en-US" sz="1500" dirty="0" smtClean="0">
                  <a:cs typeface="Papyrus"/>
                </a:rPr>
                <a:t> cavity enclosed in </a:t>
              </a:r>
              <a:r>
                <a:rPr lang="en-US" sz="1500" dirty="0" err="1" smtClean="0">
                  <a:cs typeface="Papyrus"/>
                </a:rPr>
                <a:t>Ti</a:t>
              </a:r>
              <a:r>
                <a:rPr lang="en-US" sz="1500" dirty="0" smtClean="0">
                  <a:cs typeface="Papyrus"/>
                </a:rPr>
                <a:t> </a:t>
              </a:r>
              <a:r>
                <a:rPr lang="en-US" sz="1500" dirty="0" smtClean="0">
                  <a:cs typeface="Papyrus"/>
                </a:rPr>
                <a:t>Helium </a:t>
              </a:r>
              <a:r>
                <a:rPr lang="en-US" sz="1500" dirty="0">
                  <a:cs typeface="Papyrus"/>
                </a:rPr>
                <a:t>tank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795554" y="3595520"/>
              <a:ext cx="783523" cy="117838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867109" y="4027566"/>
              <a:ext cx="604259" cy="736623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1724070" y="3811543"/>
              <a:ext cx="1062919" cy="720078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4" b="-530"/>
          <a:stretch/>
        </p:blipFill>
        <p:spPr bwMode="auto">
          <a:xfrm>
            <a:off x="3945594" y="1628800"/>
            <a:ext cx="4874878" cy="2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6372200" y="1484784"/>
            <a:ext cx="2448272" cy="578986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r>
              <a:rPr lang="fr-FR" sz="1600" dirty="0" err="1" smtClean="0"/>
              <a:t>Segmented</a:t>
            </a:r>
            <a:r>
              <a:rPr lang="fr-FR" sz="1600" dirty="0" smtClean="0"/>
              <a:t> </a:t>
            </a:r>
            <a:r>
              <a:rPr lang="fr-FR" sz="1600" dirty="0"/>
              <a:t>SRF </a:t>
            </a:r>
            <a:r>
              <a:rPr lang="fr-FR" sz="1600" dirty="0" err="1" smtClean="0"/>
              <a:t>linac</a:t>
            </a:r>
            <a:r>
              <a:rPr lang="fr-FR" sz="1600" dirty="0" smtClean="0"/>
              <a:t> </a:t>
            </a:r>
            <a:r>
              <a:rPr lang="fr-FR" sz="1600" dirty="0" err="1"/>
              <a:t>with</a:t>
            </a:r>
            <a:r>
              <a:rPr lang="fr-FR" sz="1600" dirty="0"/>
              <a:t> RT </a:t>
            </a:r>
            <a:r>
              <a:rPr lang="fr-FR" sz="1600" dirty="0" err="1"/>
              <a:t>focusing</a:t>
            </a:r>
            <a:r>
              <a:rPr lang="fr-FR" sz="1600" dirty="0"/>
              <a:t> </a:t>
            </a:r>
            <a:r>
              <a:rPr lang="fr-FR" sz="1600" dirty="0" err="1"/>
              <a:t>elements</a:t>
            </a:r>
            <a:endParaRPr lang="en-US" sz="1600" dirty="0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4427984" y="4198421"/>
            <a:ext cx="1369580" cy="29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1" tIns="32140" rIns="64281" bIns="32140">
            <a:spAutoFit/>
          </a:bodyPr>
          <a:lstStyle/>
          <a:p>
            <a:r>
              <a:rPr lang="en-US" sz="1500" dirty="0" smtClean="0">
                <a:cs typeface="Papyrus"/>
              </a:rPr>
              <a:t>Magnetic shield</a:t>
            </a:r>
            <a:endParaRPr lang="en-US" sz="1500" dirty="0">
              <a:cs typeface="Papyru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537926" y="4474850"/>
            <a:ext cx="574848" cy="114261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9" idx="0"/>
          </p:cNvCxnSpPr>
          <p:nvPr/>
        </p:nvCxnSpPr>
        <p:spPr>
          <a:xfrm flipH="1" flipV="1">
            <a:off x="3283123" y="2627281"/>
            <a:ext cx="1829651" cy="157114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1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56792"/>
            <a:ext cx="2595893" cy="2492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Spoke </a:t>
            </a:r>
            <a:r>
              <a:rPr lang="en-US" dirty="0" smtClean="0"/>
              <a:t>cryomodule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7072"/>
            <a:ext cx="3533223" cy="2385792"/>
          </a:xfrm>
          <a:prstGeom prst="rect">
            <a:avLst/>
          </a:prstGeom>
        </p:spPr>
      </p:pic>
      <p:cxnSp>
        <p:nvCxnSpPr>
          <p:cNvPr id="9" name="Connecteur droit avec flèche 7"/>
          <p:cNvCxnSpPr/>
          <p:nvPr/>
        </p:nvCxnSpPr>
        <p:spPr>
          <a:xfrm>
            <a:off x="2843808" y="1556792"/>
            <a:ext cx="0" cy="22322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6"/>
          <p:cNvSpPr txBox="1"/>
          <p:nvPr/>
        </p:nvSpPr>
        <p:spPr>
          <a:xfrm>
            <a:off x="2915816" y="1988840"/>
            <a:ext cx="977857" cy="58286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sz="1600" dirty="0" err="1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Diameter</a:t>
            </a:r>
            <a:endParaRPr lang="fr-FR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r>
              <a:rPr lang="fr-FR" sz="1600" dirty="0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1350 mm</a:t>
            </a:r>
            <a:endParaRPr lang="en-US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1" name="Connecteur droit avec flèche 5"/>
          <p:cNvCxnSpPr/>
          <p:nvPr/>
        </p:nvCxnSpPr>
        <p:spPr>
          <a:xfrm>
            <a:off x="179512" y="6453336"/>
            <a:ext cx="32403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23595" y="6385938"/>
            <a:ext cx="965081" cy="33760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sz="1600" dirty="0" bmk="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2900 mm</a:t>
            </a:r>
            <a:endParaRPr lang="en-US" sz="1600" dirty="0" bmk="">
              <a:solidFill>
                <a:schemeClr val="bg1">
                  <a:lumMod val="50000"/>
                </a:schemeClr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945890"/>
            <a:ext cx="5400600" cy="59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635080" cy="1143000"/>
          </a:xfrm>
        </p:spPr>
        <p:txBody>
          <a:bodyPr/>
          <a:lstStyle/>
          <a:p>
            <a:pPr algn="ctr"/>
            <a:r>
              <a:rPr lang="fr-FR" dirty="0" err="1" smtClean="0"/>
              <a:t>Elliptical</a:t>
            </a:r>
            <a:r>
              <a:rPr lang="fr-FR" dirty="0" smtClean="0"/>
              <a:t> </a:t>
            </a:r>
            <a:r>
              <a:rPr lang="fr-FR" dirty="0" smtClean="0"/>
              <a:t>cryomodule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" y="2060114"/>
            <a:ext cx="8892480" cy="439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107504" y="1556792"/>
            <a:ext cx="6552728" cy="636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dirty="0" smtClean="0"/>
              <a:t>Similar </a:t>
            </a:r>
            <a:r>
              <a:rPr lang="en-US" sz="1600" dirty="0"/>
              <a:t>to CEBAF/SNS cryomodule </a:t>
            </a:r>
            <a:r>
              <a:rPr lang="en-US" sz="1600" dirty="0" smtClean="0"/>
              <a:t>concept with </a:t>
            </a:r>
            <a:r>
              <a:rPr lang="en-US" sz="1600" dirty="0"/>
              <a:t>4 cavities per cryomodule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dirty="0"/>
              <a:t>Common design for medium (6 cells) and high beta (5 cells) cavities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7956376" y="4796418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Proton </a:t>
            </a:r>
            <a:r>
              <a:rPr lang="fr-FR" sz="1400" dirty="0" err="1" smtClean="0">
                <a:solidFill>
                  <a:srgbClr val="FF0000"/>
                </a:solidFill>
              </a:rPr>
              <a:t>Beam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H="1">
            <a:off x="8118795" y="4580394"/>
            <a:ext cx="845693" cy="1440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9"/>
          <p:cNvSpPr txBox="1"/>
          <p:nvPr/>
        </p:nvSpPr>
        <p:spPr>
          <a:xfrm>
            <a:off x="5805" y="242015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Jumper</a:t>
            </a:r>
            <a:r>
              <a:rPr lang="fr-FR" sz="1400" dirty="0" smtClean="0"/>
              <a:t> </a:t>
            </a:r>
            <a:r>
              <a:rPr lang="fr-FR" sz="1400" dirty="0" err="1" smtClean="0"/>
              <a:t>connection</a:t>
            </a:r>
            <a:endParaRPr lang="en-US" sz="1400" dirty="0"/>
          </a:p>
        </p:txBody>
      </p:sp>
      <p:cxnSp>
        <p:nvCxnSpPr>
          <p:cNvPr id="14" name="Connecteur droit avec flèche 13"/>
          <p:cNvCxnSpPr/>
          <p:nvPr/>
        </p:nvCxnSpPr>
        <p:spPr bwMode="auto">
          <a:xfrm>
            <a:off x="467544" y="2708186"/>
            <a:ext cx="72008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 flipH="1" flipV="1">
            <a:off x="7308304" y="3932322"/>
            <a:ext cx="216024" cy="136815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19"/>
          <p:cNvSpPr txBox="1"/>
          <p:nvPr/>
        </p:nvSpPr>
        <p:spPr>
          <a:xfrm>
            <a:off x="4211960" y="2564904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shielding</a:t>
            </a:r>
            <a:endParaRPr lang="en-US" sz="1400" dirty="0"/>
          </a:p>
        </p:txBody>
      </p:sp>
      <p:cxnSp>
        <p:nvCxnSpPr>
          <p:cNvPr id="22" name="Connecteur droit avec flèche 21"/>
          <p:cNvCxnSpPr/>
          <p:nvPr/>
        </p:nvCxnSpPr>
        <p:spPr bwMode="auto">
          <a:xfrm>
            <a:off x="4788024" y="3068960"/>
            <a:ext cx="360040" cy="71934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19"/>
          <p:cNvSpPr txBox="1"/>
          <p:nvPr/>
        </p:nvSpPr>
        <p:spPr>
          <a:xfrm>
            <a:off x="5364088" y="5588506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Power coupler</a:t>
            </a:r>
            <a:endParaRPr lang="en-US" sz="1400" dirty="0"/>
          </a:p>
        </p:txBody>
      </p:sp>
      <p:cxnSp>
        <p:nvCxnSpPr>
          <p:cNvPr id="25" name="Connecteur droit avec flèche 24"/>
          <p:cNvCxnSpPr/>
          <p:nvPr/>
        </p:nvCxnSpPr>
        <p:spPr bwMode="auto">
          <a:xfrm flipH="1" flipV="1">
            <a:off x="5220072" y="5372482"/>
            <a:ext cx="360040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19"/>
          <p:cNvSpPr txBox="1"/>
          <p:nvPr/>
        </p:nvSpPr>
        <p:spPr>
          <a:xfrm>
            <a:off x="7185080" y="5353318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Cavity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Helium</a:t>
            </a:r>
            <a:r>
              <a:rPr lang="fr-FR" sz="1400" dirty="0" smtClean="0"/>
              <a:t> tank</a:t>
            </a:r>
            <a:endParaRPr lang="en-US" sz="1400" dirty="0"/>
          </a:p>
        </p:txBody>
      </p:sp>
      <p:cxnSp>
        <p:nvCxnSpPr>
          <p:cNvPr id="29" name="Connecteur droit avec flèche 28"/>
          <p:cNvCxnSpPr/>
          <p:nvPr/>
        </p:nvCxnSpPr>
        <p:spPr bwMode="auto">
          <a:xfrm flipH="1" flipV="1">
            <a:off x="755576" y="4941168"/>
            <a:ext cx="792088" cy="72008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19"/>
          <p:cNvSpPr txBox="1"/>
          <p:nvPr/>
        </p:nvSpPr>
        <p:spPr>
          <a:xfrm>
            <a:off x="1907704" y="321224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Diphasic</a:t>
            </a:r>
            <a:r>
              <a:rPr lang="fr-FR" sz="1400" dirty="0" smtClean="0"/>
              <a:t> He pipe</a:t>
            </a:r>
            <a:endParaRPr lang="en-US" sz="1400" dirty="0"/>
          </a:p>
        </p:txBody>
      </p:sp>
      <p:cxnSp>
        <p:nvCxnSpPr>
          <p:cNvPr id="37" name="Connecteur droit avec flèche 36"/>
          <p:cNvCxnSpPr/>
          <p:nvPr/>
        </p:nvCxnSpPr>
        <p:spPr bwMode="auto">
          <a:xfrm>
            <a:off x="2483768" y="3500274"/>
            <a:ext cx="216024" cy="50405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19"/>
          <p:cNvSpPr txBox="1"/>
          <p:nvPr/>
        </p:nvSpPr>
        <p:spPr>
          <a:xfrm>
            <a:off x="5652120" y="2276138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Thermal </a:t>
            </a:r>
            <a:r>
              <a:rPr lang="fr-FR" sz="1400" dirty="0" err="1" smtClean="0"/>
              <a:t>shielding</a:t>
            </a:r>
            <a:endParaRPr lang="en-US" sz="1400" dirty="0"/>
          </a:p>
        </p:txBody>
      </p:sp>
      <p:cxnSp>
        <p:nvCxnSpPr>
          <p:cNvPr id="39" name="Connecteur droit avec flèche 38"/>
          <p:cNvCxnSpPr/>
          <p:nvPr/>
        </p:nvCxnSpPr>
        <p:spPr bwMode="auto">
          <a:xfrm>
            <a:off x="6228184" y="2780194"/>
            <a:ext cx="360040" cy="50405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19"/>
          <p:cNvSpPr txBox="1"/>
          <p:nvPr/>
        </p:nvSpPr>
        <p:spPr>
          <a:xfrm>
            <a:off x="7452320" y="1556792"/>
            <a:ext cx="1851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Regulation</a:t>
            </a:r>
            <a:r>
              <a:rPr lang="fr-FR" sz="1400" dirty="0" smtClean="0"/>
              <a:t> He valve</a:t>
            </a:r>
            <a:endParaRPr lang="en-US" sz="1400" dirty="0"/>
          </a:p>
        </p:txBody>
      </p:sp>
      <p:cxnSp>
        <p:nvCxnSpPr>
          <p:cNvPr id="42" name="Connecteur droit avec flèche 41"/>
          <p:cNvCxnSpPr/>
          <p:nvPr/>
        </p:nvCxnSpPr>
        <p:spPr bwMode="auto">
          <a:xfrm flipH="1">
            <a:off x="8244408" y="1916832"/>
            <a:ext cx="144016" cy="28803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19"/>
          <p:cNvSpPr txBox="1"/>
          <p:nvPr/>
        </p:nvSpPr>
        <p:spPr>
          <a:xfrm>
            <a:off x="3347864" y="5516498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Intercavities</a:t>
            </a:r>
            <a:r>
              <a:rPr lang="fr-FR" sz="1400" dirty="0" smtClean="0"/>
              <a:t> </a:t>
            </a:r>
            <a:r>
              <a:rPr lang="fr-FR" sz="1400" dirty="0" err="1" smtClean="0"/>
              <a:t>bellows</a:t>
            </a:r>
            <a:endParaRPr lang="en-US" sz="1400" dirty="0"/>
          </a:p>
        </p:txBody>
      </p:sp>
      <p:cxnSp>
        <p:nvCxnSpPr>
          <p:cNvPr id="45" name="Connecteur droit avec flèche 44"/>
          <p:cNvCxnSpPr>
            <a:stCxn id="44" idx="0"/>
          </p:cNvCxnSpPr>
          <p:nvPr/>
        </p:nvCxnSpPr>
        <p:spPr bwMode="auto">
          <a:xfrm flipV="1">
            <a:off x="4057548" y="4364370"/>
            <a:ext cx="514452" cy="115212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19"/>
          <p:cNvSpPr txBox="1"/>
          <p:nvPr/>
        </p:nvSpPr>
        <p:spPr>
          <a:xfrm>
            <a:off x="8316416" y="220413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Vacuum valve</a:t>
            </a:r>
            <a:endParaRPr lang="en-US" sz="1400" dirty="0"/>
          </a:p>
        </p:txBody>
      </p:sp>
      <p:cxnSp>
        <p:nvCxnSpPr>
          <p:cNvPr id="48" name="Connecteur droit avec flèche 47"/>
          <p:cNvCxnSpPr>
            <a:stCxn id="47" idx="2"/>
          </p:cNvCxnSpPr>
          <p:nvPr/>
        </p:nvCxnSpPr>
        <p:spPr bwMode="auto">
          <a:xfrm>
            <a:off x="8820472" y="2727350"/>
            <a:ext cx="0" cy="62890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xtBox 19"/>
          <p:cNvSpPr txBox="1"/>
          <p:nvPr/>
        </p:nvSpPr>
        <p:spPr>
          <a:xfrm>
            <a:off x="2627784" y="2708186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Spaceframe</a:t>
            </a:r>
            <a:r>
              <a:rPr lang="fr-FR" sz="1400" dirty="0" smtClean="0"/>
              <a:t> support </a:t>
            </a:r>
            <a:endParaRPr lang="en-US" sz="1400" dirty="0"/>
          </a:p>
        </p:txBody>
      </p:sp>
      <p:cxnSp>
        <p:nvCxnSpPr>
          <p:cNvPr id="56" name="Connecteur droit avec flèche 55"/>
          <p:cNvCxnSpPr/>
          <p:nvPr/>
        </p:nvCxnSpPr>
        <p:spPr bwMode="auto">
          <a:xfrm>
            <a:off x="3491880" y="3068226"/>
            <a:ext cx="504056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19"/>
          <p:cNvSpPr txBox="1"/>
          <p:nvPr/>
        </p:nvSpPr>
        <p:spPr>
          <a:xfrm>
            <a:off x="899592" y="285220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Heat</a:t>
            </a:r>
            <a:r>
              <a:rPr lang="fr-FR" sz="1400" dirty="0" smtClean="0"/>
              <a:t> </a:t>
            </a:r>
            <a:r>
              <a:rPr lang="fr-FR" sz="1400" dirty="0" err="1" smtClean="0"/>
              <a:t>exchanger</a:t>
            </a:r>
            <a:endParaRPr lang="en-US" sz="1400" dirty="0"/>
          </a:p>
        </p:txBody>
      </p:sp>
      <p:cxnSp>
        <p:nvCxnSpPr>
          <p:cNvPr id="60" name="Connecteur droit avec flèche 59"/>
          <p:cNvCxnSpPr/>
          <p:nvPr/>
        </p:nvCxnSpPr>
        <p:spPr bwMode="auto">
          <a:xfrm flipH="1">
            <a:off x="899592" y="3140234"/>
            <a:ext cx="461739" cy="57679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6" name="TextBox 19"/>
          <p:cNvSpPr txBox="1"/>
          <p:nvPr/>
        </p:nvSpPr>
        <p:spPr>
          <a:xfrm>
            <a:off x="6372200" y="2257127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Alignment</a:t>
            </a:r>
            <a:r>
              <a:rPr lang="fr-FR" sz="1400" dirty="0" smtClean="0"/>
              <a:t> </a:t>
            </a:r>
            <a:r>
              <a:rPr lang="fr-FR" sz="1400" dirty="0" err="1" smtClean="0"/>
              <a:t>fiducial</a:t>
            </a:r>
            <a:endParaRPr lang="en-US" sz="1400" dirty="0"/>
          </a:p>
        </p:txBody>
      </p:sp>
      <p:cxnSp>
        <p:nvCxnSpPr>
          <p:cNvPr id="67" name="Connecteur droit avec flèche 66"/>
          <p:cNvCxnSpPr/>
          <p:nvPr/>
        </p:nvCxnSpPr>
        <p:spPr bwMode="auto">
          <a:xfrm flipH="1">
            <a:off x="7020272" y="2492896"/>
            <a:ext cx="72008" cy="36004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19"/>
          <p:cNvSpPr txBox="1"/>
          <p:nvPr/>
        </p:nvSpPr>
        <p:spPr>
          <a:xfrm>
            <a:off x="1331640" y="5668659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Warm to cold transition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76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1343" y="4243018"/>
            <a:ext cx="4845407" cy="261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6948264" y="6237312"/>
            <a:ext cx="2448272" cy="301987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r>
              <a:rPr lang="en-US" sz="1400" kern="0" dirty="0" bmk="">
                <a:solidFill>
                  <a:srgbClr val="000000"/>
                </a:solidFill>
                <a:latin typeface="Arial"/>
                <a:cs typeface="Arial"/>
              </a:rPr>
              <a:t>Access traps to the tuners</a:t>
            </a:r>
          </a:p>
        </p:txBody>
      </p:sp>
      <p:cxnSp>
        <p:nvCxnSpPr>
          <p:cNvPr id="22" name="Connecteur droit avec flèche 16"/>
          <p:cNvCxnSpPr/>
          <p:nvPr/>
        </p:nvCxnSpPr>
        <p:spPr bwMode="auto">
          <a:xfrm flipH="1" flipV="1">
            <a:off x="7955592" y="5430895"/>
            <a:ext cx="504840" cy="734411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Connecteur droit avec flèche 16"/>
          <p:cNvCxnSpPr/>
          <p:nvPr/>
        </p:nvCxnSpPr>
        <p:spPr bwMode="auto">
          <a:xfrm flipH="1">
            <a:off x="4824028" y="4833840"/>
            <a:ext cx="1003942" cy="1425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Connecteur droit avec flèche 16"/>
          <p:cNvCxnSpPr/>
          <p:nvPr/>
        </p:nvCxnSpPr>
        <p:spPr bwMode="auto">
          <a:xfrm flipH="1">
            <a:off x="4499992" y="4293096"/>
            <a:ext cx="792088" cy="28803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itle 1"/>
          <p:cNvSpPr txBox="1">
            <a:spLocks/>
          </p:cNvSpPr>
          <p:nvPr/>
        </p:nvSpPr>
        <p:spPr bwMode="auto">
          <a:xfrm>
            <a:off x="179512" y="332656"/>
            <a:ext cx="6933287" cy="4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Elliptical Cryomodule Components</a:t>
            </a:r>
            <a:endParaRPr lang="en-US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177805" y="5154296"/>
            <a:ext cx="39934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cryomodule design and calculation: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Thermo-mechanical studies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Magnetic studies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Safety analysis to size all components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Reliability analysis, FMEA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7449" y="1548495"/>
            <a:ext cx="2232248" cy="241169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-192359" y="1449464"/>
            <a:ext cx="6996607" cy="3384376"/>
            <a:chOff x="284634" y="1973729"/>
            <a:chExt cx="7607931" cy="33234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1973729"/>
              <a:ext cx="5608283" cy="33234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6348" y="2169225"/>
              <a:ext cx="1973952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50K Thermal </a:t>
              </a:r>
              <a:r>
                <a:rPr lang="fr-FR" sz="1100" dirty="0" err="1" smtClean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shield</a:t>
              </a:r>
              <a:endParaRPr lang="fr-FR" sz="1100" dirty="0" smtClean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endParaRPr>
            </a:p>
            <a:p>
              <a:pPr algn="r"/>
              <a:endParaRPr lang="en-US" sz="11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4634" y="2746620"/>
              <a:ext cx="1664233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0" dirty="0" err="1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Lateral</a:t>
              </a:r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 port </a:t>
              </a:r>
            </a:p>
            <a:p>
              <a:pPr algn="r"/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(CTS, </a:t>
              </a:r>
              <a:r>
                <a:rPr lang="fr-FR" sz="1100" dirty="0" err="1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alignment</a:t>
              </a:r>
              <a:r>
                <a:rPr lang="fr-FR" sz="1100" dirty="0" bmk="">
                  <a:solidFill>
                    <a:srgbClr val="000000"/>
                  </a:solidFill>
                  <a:latin typeface="Arial"/>
                  <a:ea typeface="ヒラギノ角ゴ ProN W3" charset="0"/>
                  <a:cs typeface="Arial"/>
                </a:rPr>
                <a:t>)</a:t>
              </a:r>
              <a:endParaRPr lang="en-US" sz="11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4634" y="3395990"/>
              <a:ext cx="1848965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pPr algn="r"/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Tie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rods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(TA6V)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1424" y="3962400"/>
              <a:ext cx="1898465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pPr algn="r"/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Positioning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jacks</a:t>
              </a:r>
            </a:p>
            <a:p>
              <a:pPr algn="r"/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(3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at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120°)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34966" y="4354747"/>
              <a:ext cx="949232" cy="584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pPr algn="r"/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Power coupler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12472" y="4862808"/>
              <a:ext cx="2136072" cy="2568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Wave</a:t>
              </a:r>
              <a:r>
                <a:rPr lang="fr-FR" sz="1100" dirty="0" smtClean="0">
                  <a:solidFill>
                    <a:srgbClr val="000000"/>
                  </a:solidFill>
                  <a:latin typeface="Arial"/>
                  <a:cs typeface="Arial"/>
                </a:rPr>
                <a:t>-guide 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transition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31980" y="4223943"/>
              <a:ext cx="2133600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Guide rail and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wheel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845" y="3714882"/>
              <a:ext cx="1295154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Space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frame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73237" y="2946921"/>
              <a:ext cx="2519328" cy="4231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Vacuum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vessel</a:t>
              </a:r>
              <a:endParaRPr lang="fr-FR" sz="11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stainless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steel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- 1200 mm diam.)</a:t>
              </a:r>
              <a:endParaRPr lang="en-US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488" y="2407398"/>
              <a:ext cx="2598311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Two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phase He pipe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49488" y="2168325"/>
              <a:ext cx="2754082" cy="3551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mk="">
                  <a:solidFill>
                    <a:schemeClr val="bg1">
                      <a:lumMod val="50000"/>
                    </a:schemeClr>
                  </a:solidFill>
                  <a:latin typeface="Gill Sans" charset="0"/>
                  <a:ea typeface="ヒラギノ角ゴ ProN W3" charset="0"/>
                  <a:cs typeface="ヒラギノ角ゴ ProN W3" charset="0"/>
                </a:defRPr>
              </a:lvl1pPr>
            </a:lstStyle>
            <a:p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Positioning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optical</a:t>
              </a:r>
              <a:r>
                <a:rPr lang="fr-FR" sz="11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fr-FR" sz="1100" dirty="0" err="1">
                  <a:solidFill>
                    <a:srgbClr val="000000"/>
                  </a:solidFill>
                  <a:latin typeface="Arial"/>
                  <a:cs typeface="Arial"/>
                </a:rPr>
                <a:t>devices</a:t>
              </a:r>
              <a:endParaRPr lang="fr-FR" sz="11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567550" y="4464615"/>
            <a:ext cx="2952328" cy="301987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pPr algn="r"/>
            <a:r>
              <a:rPr lang="en-US" sz="1400" kern="0" dirty="0" bmk="">
                <a:solidFill>
                  <a:srgbClr val="000000"/>
                </a:solidFill>
                <a:latin typeface="Arial"/>
                <a:cs typeface="Arial"/>
              </a:rPr>
              <a:t>Cryogenic line interface</a:t>
            </a:r>
          </a:p>
        </p:txBody>
      </p:sp>
    </p:spTree>
    <p:extLst>
      <p:ext uri="{BB962C8B-B14F-4D97-AF65-F5344CB8AC3E}">
        <p14:creationId xmlns:p14="http://schemas.microsoft.com/office/powerpoint/2010/main" val="10807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ea typeface="Lucida Grande" charset="0"/>
              </a:rPr>
              <a:t>Thermal </a:t>
            </a:r>
            <a:r>
              <a:rPr lang="fr-FR" dirty="0" err="1" smtClean="0">
                <a:ea typeface="Lucida Grande" charset="0"/>
              </a:rPr>
              <a:t>shield</a:t>
            </a:r>
            <a:r>
              <a:rPr lang="fr-FR" dirty="0" smtClean="0">
                <a:ea typeface="Lucida Grande" charset="0"/>
              </a:rPr>
              <a:t> for </a:t>
            </a:r>
            <a:r>
              <a:rPr lang="fr-FR" dirty="0" err="1" smtClean="0">
                <a:ea typeface="Lucida Grande" charset="0"/>
              </a:rPr>
              <a:t>Spoke</a:t>
            </a:r>
            <a:r>
              <a:rPr lang="fr-FR" dirty="0" smtClean="0">
                <a:ea typeface="Lucida Grande" charset="0"/>
              </a:rPr>
              <a:t> cryomodule</a:t>
            </a:r>
            <a:endParaRPr lang="en-US" dirty="0"/>
          </a:p>
        </p:txBody>
      </p:sp>
      <p:pic>
        <p:nvPicPr>
          <p:cNvPr id="9" name="Picture 4" descr="D:\cn.pn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10077" y="1399338"/>
            <a:ext cx="3571717" cy="2160000"/>
          </a:xfrm>
          <a:prstGeom prst="rect">
            <a:avLst/>
          </a:prstGeom>
          <a:noFill/>
        </p:spPr>
      </p:pic>
      <p:sp>
        <p:nvSpPr>
          <p:cNvPr id="11" name="Espace réservé du texte 2"/>
          <p:cNvSpPr txBox="1">
            <a:spLocks/>
          </p:cNvSpPr>
          <p:nvPr/>
        </p:nvSpPr>
        <p:spPr>
          <a:xfrm>
            <a:off x="461469" y="3561641"/>
            <a:ext cx="2398167" cy="423092"/>
          </a:xfrm>
          <a:prstGeom prst="rect">
            <a:avLst/>
          </a:prstGeom>
        </p:spPr>
        <p:txBody>
          <a:bodyPr vert="horz" lIns="18000" tIns="45720" rIns="18000" bIns="18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b="1" kern="1200">
                <a:solidFill>
                  <a:srgbClr val="C3004A"/>
                </a:solidFill>
                <a:latin typeface="+mn-lt"/>
                <a:ea typeface="+mn-ea"/>
                <a:cs typeface="+mn-cs"/>
              </a:defRPr>
            </a:lvl1pPr>
            <a:lvl2pPr marL="630238" indent="-274638" algn="l" defTabSz="914400" rtl="0" eaLnBrk="1" latinLnBrk="0" hangingPunct="1">
              <a:spcBef>
                <a:spcPts val="300"/>
              </a:spcBef>
              <a:buFontTx/>
              <a:buBlip>
                <a:blip r:embed="rId4"/>
              </a:buBlip>
              <a:defRPr sz="200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985838" indent="-182563" algn="l" defTabSz="914400" rtl="0" eaLnBrk="1" latinLnBrk="0" hangingPunct="1">
              <a:spcBef>
                <a:spcPts val="0"/>
              </a:spcBef>
              <a:buFont typeface="Wingdings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2" indent="-285750">
              <a:buFont typeface="Wingdings"/>
              <a:buChar char="ü"/>
            </a:pPr>
            <a:r>
              <a:rPr lang="en-US" sz="1600" dirty="0" smtClean="0">
                <a:sym typeface="Wingdings"/>
              </a:rPr>
              <a:t>Material: Al6062</a:t>
            </a:r>
          </a:p>
          <a:p>
            <a:pPr marL="285750" lvl="2" indent="-285750">
              <a:buFont typeface="Wingdings"/>
              <a:buChar char="ü"/>
            </a:pPr>
            <a:r>
              <a:rPr lang="en-US" sz="1600" dirty="0" smtClean="0">
                <a:sym typeface="Wingdings"/>
              </a:rPr>
              <a:t>Thickness: 2 mm</a:t>
            </a:r>
          </a:p>
        </p:txBody>
      </p:sp>
      <p:grpSp>
        <p:nvGrpSpPr>
          <p:cNvPr id="12" name="Groupe 19"/>
          <p:cNvGrpSpPr>
            <a:grpSpLocks noChangeAspect="1"/>
          </p:cNvGrpSpPr>
          <p:nvPr/>
        </p:nvGrpSpPr>
        <p:grpSpPr>
          <a:xfrm>
            <a:off x="5436096" y="1916832"/>
            <a:ext cx="3379316" cy="3016129"/>
            <a:chOff x="857193" y="714254"/>
            <a:chExt cx="16985414" cy="15159929"/>
          </a:xfrm>
        </p:grpSpPr>
        <p:grpSp>
          <p:nvGrpSpPr>
            <p:cNvPr id="13" name="Groupe 11"/>
            <p:cNvGrpSpPr/>
            <p:nvPr/>
          </p:nvGrpSpPr>
          <p:grpSpPr>
            <a:xfrm>
              <a:off x="1142945" y="1270026"/>
              <a:ext cx="10924712" cy="8089364"/>
              <a:chOff x="1142945" y="1000006"/>
              <a:chExt cx="10924712" cy="8089364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945" y="1000006"/>
                <a:ext cx="7248525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1" name="Flèche vers le haut 28"/>
              <p:cNvSpPr/>
              <p:nvPr/>
            </p:nvSpPr>
            <p:spPr>
              <a:xfrm rot="21313989">
                <a:off x="7327822" y="4663832"/>
                <a:ext cx="535308" cy="1014053"/>
              </a:xfrm>
              <a:prstGeom prst="upArrow">
                <a:avLst>
                  <a:gd name="adj1" fmla="val 50000"/>
                  <a:gd name="adj2" fmla="val 64186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8610" tIns="154305" rIns="308610" bIns="154305"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22" name="ZoneTexte 29"/>
              <p:cNvSpPr txBox="1"/>
              <p:nvPr/>
            </p:nvSpPr>
            <p:spPr>
              <a:xfrm>
                <a:off x="3365288" y="4738507"/>
                <a:ext cx="8702369" cy="4350863"/>
              </a:xfrm>
              <a:prstGeom prst="rect">
                <a:avLst/>
              </a:prstGeom>
              <a:noFill/>
            </p:spPr>
            <p:txBody>
              <a:bodyPr wrap="none" lIns="308610" tIns="154305" rIns="308610" bIns="154305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fr-FR" sz="2000" dirty="0" smtClean="0">
                    <a:solidFill>
                      <a:schemeClr val="tx2"/>
                    </a:solidFill>
                  </a:rPr>
                  <a:t>He 20 bars</a:t>
                </a:r>
              </a:p>
              <a:p>
                <a:pPr>
                  <a:lnSpc>
                    <a:spcPct val="90000"/>
                  </a:lnSpc>
                </a:pPr>
                <a:r>
                  <a:rPr lang="fr-FR" sz="2000" dirty="0" smtClean="0">
                    <a:solidFill>
                      <a:schemeClr val="tx2"/>
                    </a:solidFill>
                  </a:rPr>
                  <a:t>(machine)</a:t>
                </a:r>
                <a:endParaRPr lang="fr-FR" sz="2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4" name="Groupe 10"/>
            <p:cNvGrpSpPr/>
            <p:nvPr/>
          </p:nvGrpSpPr>
          <p:grpSpPr>
            <a:xfrm>
              <a:off x="857193" y="8176320"/>
              <a:ext cx="10391560" cy="7697863"/>
              <a:chOff x="857193" y="7816280"/>
              <a:chExt cx="10391560" cy="7697863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193" y="7816280"/>
                <a:ext cx="6924675" cy="5505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Flèche vers le haut 25"/>
              <p:cNvSpPr/>
              <p:nvPr/>
            </p:nvSpPr>
            <p:spPr>
              <a:xfrm rot="21313989">
                <a:off x="6756318" y="11164690"/>
                <a:ext cx="535308" cy="1014053"/>
              </a:xfrm>
              <a:prstGeom prst="upArrow">
                <a:avLst>
                  <a:gd name="adj1" fmla="val 50000"/>
                  <a:gd name="adj2" fmla="val 64186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08610" tIns="154305" rIns="308610" bIns="154305" rtlCol="0" anchor="ctr"/>
              <a:lstStyle/>
              <a:p>
                <a:pPr algn="ctr"/>
                <a:endParaRPr lang="fr-FR" sz="2000"/>
              </a:p>
            </p:txBody>
          </p:sp>
          <p:sp>
            <p:nvSpPr>
              <p:cNvPr id="19" name="ZoneTexte 26"/>
              <p:cNvSpPr txBox="1"/>
              <p:nvPr/>
            </p:nvSpPr>
            <p:spPr>
              <a:xfrm>
                <a:off x="4451090" y="11163279"/>
                <a:ext cx="6797663" cy="4350864"/>
              </a:xfrm>
              <a:prstGeom prst="rect">
                <a:avLst/>
              </a:prstGeom>
              <a:noFill/>
            </p:spPr>
            <p:txBody>
              <a:bodyPr wrap="none" lIns="308610" tIns="154305" rIns="308610" bIns="154305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fr-FR" sz="2000" dirty="0" err="1" smtClean="0">
                    <a:solidFill>
                      <a:schemeClr val="tx2"/>
                    </a:solidFill>
                  </a:rPr>
                  <a:t>Sat</a:t>
                </a:r>
                <a:r>
                  <a:rPr lang="fr-FR" sz="2000" dirty="0" smtClean="0">
                    <a:solidFill>
                      <a:schemeClr val="tx2"/>
                    </a:solidFill>
                  </a:rPr>
                  <a:t> N</a:t>
                </a:r>
                <a:r>
                  <a:rPr lang="fr-FR" sz="2000" baseline="-25000" dirty="0" smtClean="0">
                    <a:solidFill>
                      <a:schemeClr val="tx2"/>
                    </a:solidFill>
                  </a:rPr>
                  <a:t>2</a:t>
                </a:r>
              </a:p>
              <a:p>
                <a:pPr>
                  <a:lnSpc>
                    <a:spcPct val="90000"/>
                  </a:lnSpc>
                </a:pPr>
                <a:r>
                  <a:rPr lang="fr-FR" sz="2000" dirty="0" smtClean="0">
                    <a:solidFill>
                      <a:schemeClr val="tx2"/>
                    </a:solidFill>
                  </a:rPr>
                  <a:t>(Proto)</a:t>
                </a:r>
                <a:endParaRPr lang="fr-FR" sz="2000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9157" y="714254"/>
              <a:ext cx="8553450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8707" y="7777114"/>
              <a:ext cx="8134350" cy="638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Groupe 9"/>
          <p:cNvGrpSpPr/>
          <p:nvPr/>
        </p:nvGrpSpPr>
        <p:grpSpPr>
          <a:xfrm>
            <a:off x="426712" y="4060135"/>
            <a:ext cx="4821192" cy="2750497"/>
            <a:chOff x="2794950" y="3702838"/>
            <a:chExt cx="4821192" cy="2750497"/>
          </a:xfrm>
        </p:grpSpPr>
        <p:pic>
          <p:nvPicPr>
            <p:cNvPr id="27" name="Picture 2" descr="D:\ESS\Photo-montage-103\Nouveau dossier\P1010698.JP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5580112" y="3960006"/>
              <a:ext cx="2036030" cy="2493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D:\ESS\Ecran thermique\IMG_4491.JP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65"/>
            <a:stretch/>
          </p:blipFill>
          <p:spPr bwMode="auto">
            <a:xfrm>
              <a:off x="2794950" y="3933056"/>
              <a:ext cx="2739536" cy="2160000"/>
            </a:xfrm>
            <a:prstGeom prst="rect">
              <a:avLst/>
            </a:prstGeom>
            <a:noFill/>
          </p:spPr>
        </p:pic>
        <p:sp>
          <p:nvSpPr>
            <p:cNvPr id="29" name="Espace réservé du texte 2"/>
            <p:cNvSpPr txBox="1">
              <a:spLocks/>
            </p:cNvSpPr>
            <p:nvPr/>
          </p:nvSpPr>
          <p:spPr>
            <a:xfrm>
              <a:off x="2843808" y="3702838"/>
              <a:ext cx="4188040" cy="423092"/>
            </a:xfrm>
            <a:prstGeom prst="rect">
              <a:avLst/>
            </a:prstGeom>
          </p:spPr>
          <p:txBody>
            <a:bodyPr vert="horz" lIns="18000" tIns="45720" rIns="18000" bIns="1800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Tx/>
                <a:buBlip>
                  <a:blip r:embed="rId3"/>
                </a:buBlip>
                <a:defRPr sz="2000" b="1" kern="1200">
                  <a:solidFill>
                    <a:srgbClr val="C3004A"/>
                  </a:solidFill>
                  <a:latin typeface="+mn-lt"/>
                  <a:ea typeface="+mn-ea"/>
                  <a:cs typeface="+mn-cs"/>
                </a:defRPr>
              </a:lvl1pPr>
              <a:lvl2pPr marL="630238" indent="-274638" algn="l" defTabSz="914400" rtl="0" eaLnBrk="1" latinLnBrk="0" hangingPunct="1">
                <a:spcBef>
                  <a:spcPts val="300"/>
                </a:spcBef>
                <a:buFontTx/>
                <a:buBlip>
                  <a:blip r:embed="rId4"/>
                </a:buBlip>
                <a:defRPr sz="2000" kern="1200">
                  <a:solidFill>
                    <a:srgbClr val="7030A0"/>
                  </a:solidFill>
                  <a:latin typeface="+mn-lt"/>
                  <a:ea typeface="+mn-ea"/>
                  <a:cs typeface="+mn-cs"/>
                </a:defRPr>
              </a:lvl2pPr>
              <a:lvl3pPr marL="985838" indent="-182563" algn="l" defTabSz="914400" rtl="0" eaLnBrk="1" latinLnBrk="0" hangingPunct="1">
                <a:spcBef>
                  <a:spcPts val="0"/>
                </a:spcBef>
                <a:buFont typeface="Wingdings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2" indent="-285750">
                <a:lnSpc>
                  <a:spcPct val="80000"/>
                </a:lnSpc>
                <a:buFont typeface="Wingdings"/>
                <a:buChar char="ü"/>
              </a:pPr>
              <a:r>
                <a:rPr lang="en-US" dirty="0" smtClean="0">
                  <a:solidFill>
                    <a:srgbClr val="339933"/>
                  </a:solidFill>
                </a:rPr>
                <a:t>Assembled and supported (rods)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23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 bwMode="auto">
          <a:xfrm>
            <a:off x="179512" y="332656"/>
            <a:ext cx="6933287" cy="47353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/>
              <a:t>Safety </a:t>
            </a:r>
            <a:r>
              <a:rPr lang="en-US" dirty="0"/>
              <a:t>relief devices</a:t>
            </a:r>
            <a:endParaRPr lang="en-US" sz="2600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2704930"/>
            <a:ext cx="5292080" cy="41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484784"/>
            <a:ext cx="4753926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Identify: 	Hydraulic circuits</a:t>
            </a:r>
          </a:p>
          <a:p>
            <a:pPr lvl="1"/>
            <a:r>
              <a:rPr lang="en-US" sz="2000" dirty="0" smtClean="0"/>
              <a:t> 		volume and pressure</a:t>
            </a:r>
          </a:p>
          <a:p>
            <a:pPr lvl="2"/>
            <a:r>
              <a:rPr lang="en-US" sz="2000" dirty="0" smtClean="0"/>
              <a:t>	fluid</a:t>
            </a:r>
          </a:p>
          <a:p>
            <a:pPr lvl="1"/>
            <a:r>
              <a:rPr lang="en-US" sz="2000" dirty="0" smtClean="0"/>
              <a:t> 		most credible incident</a:t>
            </a:r>
          </a:p>
          <a:p>
            <a:pPr lvl="1"/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Assess/calculate:</a:t>
            </a:r>
          </a:p>
          <a:p>
            <a:r>
              <a:rPr lang="en-US" sz="2000" dirty="0" smtClean="0"/>
              <a:t>		Pressure drop distribution</a:t>
            </a:r>
          </a:p>
          <a:p>
            <a:pPr lvl="4"/>
            <a:r>
              <a:rPr lang="en-US" sz="2000" dirty="0" smtClean="0"/>
              <a:t>Mass-flow to extract</a:t>
            </a:r>
          </a:p>
          <a:p>
            <a:pPr lvl="4"/>
            <a:r>
              <a:rPr lang="en-US" sz="2000" dirty="0" smtClean="0"/>
              <a:t>Diameter of the relief</a:t>
            </a:r>
          </a:p>
          <a:p>
            <a:pPr lvl="4"/>
            <a:r>
              <a:rPr lang="en-US" sz="2000" dirty="0" smtClean="0"/>
              <a:t>Type of device </a:t>
            </a:r>
          </a:p>
          <a:p>
            <a:pPr lvl="4"/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Mitigate/design </a:t>
            </a:r>
            <a:r>
              <a:rPr lang="en-US" sz="2000" dirty="0" smtClean="0">
                <a:sym typeface="Wingdings"/>
              </a:rPr>
              <a:t>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628800"/>
            <a:ext cx="18796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3876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defRPr/>
            </a:pP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Functions</a:t>
            </a: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Components</a:t>
            </a: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Assembly</a:t>
            </a: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0099"/>
                </a:solidFill>
                <a:latin typeface="Arial"/>
                <a:cs typeface="Arial"/>
              </a:rPr>
              <a:t>How to operate a cryomodule</a:t>
            </a:r>
          </a:p>
        </p:txBody>
      </p:sp>
    </p:spTree>
    <p:extLst>
      <p:ext uri="{BB962C8B-B14F-4D97-AF65-F5344CB8AC3E}">
        <p14:creationId xmlns:p14="http://schemas.microsoft.com/office/powerpoint/2010/main" val="20598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package</a:t>
            </a:r>
            <a:endParaRPr lang="en-US" dirty="0"/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4803775" y="5322838"/>
            <a:ext cx="3979863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fr-FR">
                <a:latin typeface="Arial Bold"/>
              </a:rPr>
              <a:t>Doorknob – Transition between</a:t>
            </a:r>
          </a:p>
          <a:p>
            <a:pPr>
              <a:lnSpc>
                <a:spcPct val="125000"/>
              </a:lnSpc>
            </a:pPr>
            <a:r>
              <a:rPr lang="en-US" altLang="fr-FR">
                <a:latin typeface="Arial Bold"/>
              </a:rPr>
              <a:t>the coaxial power coupler  and</a:t>
            </a:r>
          </a:p>
          <a:p>
            <a:pPr>
              <a:lnSpc>
                <a:spcPct val="125000"/>
              </a:lnSpc>
            </a:pPr>
            <a:r>
              <a:rPr lang="en-US" altLang="fr-FR">
                <a:latin typeface="Arial Bold"/>
              </a:rPr>
              <a:t>the WR2300 rectangular waveguide</a:t>
            </a:r>
          </a:p>
        </p:txBody>
      </p:sp>
      <p:cxnSp>
        <p:nvCxnSpPr>
          <p:cNvPr id="6" name="Connecteur droit 10"/>
          <p:cNvCxnSpPr/>
          <p:nvPr/>
        </p:nvCxnSpPr>
        <p:spPr>
          <a:xfrm>
            <a:off x="4803775" y="5438725"/>
            <a:ext cx="0" cy="898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12"/>
          <p:cNvCxnSpPr/>
          <p:nvPr/>
        </p:nvCxnSpPr>
        <p:spPr>
          <a:xfrm flipH="1">
            <a:off x="4119563" y="5886400"/>
            <a:ext cx="68421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7"/>
          <p:cNvSpPr txBox="1">
            <a:spLocks noChangeArrowheads="1"/>
          </p:cNvSpPr>
          <p:nvPr/>
        </p:nvSpPr>
        <p:spPr bwMode="auto">
          <a:xfrm>
            <a:off x="4803775" y="2123564"/>
            <a:ext cx="2398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mtClean="0">
                <a:latin typeface="Arial Bold"/>
              </a:rPr>
              <a:t>Cold Tuning System</a:t>
            </a:r>
            <a:endParaRPr lang="en-US" altLang="fr-FR" i="1" dirty="0">
              <a:latin typeface="Arial Bold"/>
            </a:endParaRPr>
          </a:p>
        </p:txBody>
      </p:sp>
      <p:cxnSp>
        <p:nvCxnSpPr>
          <p:cNvPr id="9" name="Connecteur droit 18"/>
          <p:cNvCxnSpPr/>
          <p:nvPr/>
        </p:nvCxnSpPr>
        <p:spPr>
          <a:xfrm>
            <a:off x="4803775" y="2242071"/>
            <a:ext cx="0" cy="250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19"/>
          <p:cNvCxnSpPr/>
          <p:nvPr/>
        </p:nvCxnSpPr>
        <p:spPr>
          <a:xfrm flipH="1">
            <a:off x="3989388" y="2367484"/>
            <a:ext cx="81438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20" descr="Door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3" y="1296938"/>
            <a:ext cx="35179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21"/>
          <p:cNvSpPr txBox="1">
            <a:spLocks noChangeArrowheads="1"/>
          </p:cNvSpPr>
          <p:nvPr/>
        </p:nvSpPr>
        <p:spPr bwMode="auto">
          <a:xfrm>
            <a:off x="4803775" y="2712988"/>
            <a:ext cx="38131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fr-FR">
                <a:latin typeface="Arial Bold"/>
              </a:rPr>
              <a:t>Heat exchanger necessary to make</a:t>
            </a:r>
          </a:p>
          <a:p>
            <a:pPr>
              <a:lnSpc>
                <a:spcPct val="125000"/>
              </a:lnSpc>
            </a:pPr>
            <a:r>
              <a:rPr lang="en-US" altLang="fr-FR">
                <a:latin typeface="Arial Bold"/>
              </a:rPr>
              <a:t>the transition from 300 K to 2 K</a:t>
            </a:r>
          </a:p>
          <a:p>
            <a:pPr>
              <a:lnSpc>
                <a:spcPct val="125000"/>
              </a:lnSpc>
            </a:pPr>
            <a:r>
              <a:rPr lang="en-US" altLang="fr-FR">
                <a:latin typeface="Arial Bold"/>
              </a:rPr>
              <a:t>Integrating a mechanical system</a:t>
            </a:r>
          </a:p>
          <a:p>
            <a:pPr>
              <a:lnSpc>
                <a:spcPct val="125000"/>
              </a:lnSpc>
            </a:pPr>
            <a:r>
              <a:rPr lang="en-US" altLang="fr-FR">
                <a:latin typeface="Arial Bold"/>
              </a:rPr>
              <a:t>to compensate efforts</a:t>
            </a:r>
          </a:p>
        </p:txBody>
      </p:sp>
      <p:cxnSp>
        <p:nvCxnSpPr>
          <p:cNvPr id="13" name="Connecteur droit 28"/>
          <p:cNvCxnSpPr/>
          <p:nvPr/>
        </p:nvCxnSpPr>
        <p:spPr>
          <a:xfrm>
            <a:off x="4803775" y="2822525"/>
            <a:ext cx="0" cy="12604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9"/>
          <p:cNvCxnSpPr/>
          <p:nvPr/>
        </p:nvCxnSpPr>
        <p:spPr>
          <a:xfrm flipH="1">
            <a:off x="3008313" y="3781375"/>
            <a:ext cx="179546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31"/>
          <p:cNvSpPr txBox="1">
            <a:spLocks noChangeArrowheads="1"/>
          </p:cNvSpPr>
          <p:nvPr/>
        </p:nvSpPr>
        <p:spPr bwMode="auto">
          <a:xfrm>
            <a:off x="4803775" y="4359225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>
                <a:latin typeface="Arial Bold"/>
              </a:rPr>
              <a:t>RF Power Coupler</a:t>
            </a:r>
            <a:endParaRPr lang="en-US" altLang="fr-FR" i="1">
              <a:latin typeface="Arial Bold"/>
            </a:endParaRPr>
          </a:p>
        </p:txBody>
      </p:sp>
      <p:cxnSp>
        <p:nvCxnSpPr>
          <p:cNvPr id="16" name="Connecteur droit 32"/>
          <p:cNvCxnSpPr/>
          <p:nvPr/>
        </p:nvCxnSpPr>
        <p:spPr>
          <a:xfrm>
            <a:off x="4803775" y="4417963"/>
            <a:ext cx="0" cy="2524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33"/>
          <p:cNvCxnSpPr>
            <a:stCxn id="15" idx="1"/>
          </p:cNvCxnSpPr>
          <p:nvPr/>
        </p:nvCxnSpPr>
        <p:spPr>
          <a:xfrm flipH="1">
            <a:off x="3038475" y="4544963"/>
            <a:ext cx="17653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4800363" y="1544050"/>
            <a:ext cx="2338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>
                <a:latin typeface="Arial Bold"/>
              </a:rPr>
              <a:t>Double Spoke Cavity</a:t>
            </a:r>
            <a:endParaRPr lang="en-US" altLang="fr-FR" i="1">
              <a:latin typeface="Arial Bold"/>
            </a:endParaRPr>
          </a:p>
        </p:txBody>
      </p:sp>
      <p:cxnSp>
        <p:nvCxnSpPr>
          <p:cNvPr id="19" name="Connecteur droit avec flèche 19"/>
          <p:cNvCxnSpPr/>
          <p:nvPr/>
        </p:nvCxnSpPr>
        <p:spPr>
          <a:xfrm flipH="1">
            <a:off x="3985976" y="1728200"/>
            <a:ext cx="814387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8"/>
          <p:cNvCxnSpPr/>
          <p:nvPr/>
        </p:nvCxnSpPr>
        <p:spPr>
          <a:xfrm>
            <a:off x="4800363" y="1602787"/>
            <a:ext cx="0" cy="250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7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FF"/>
                </a:solidFill>
                <a:ea typeface="Lucida Grande" charset="0"/>
              </a:rPr>
              <a:t>Cold </a:t>
            </a:r>
            <a:r>
              <a:rPr lang="fr-FR" dirty="0" err="1" smtClean="0">
                <a:solidFill>
                  <a:srgbClr val="FFFFFF"/>
                </a:solidFill>
                <a:ea typeface="Lucida Grande" charset="0"/>
              </a:rPr>
              <a:t>Tuning</a:t>
            </a:r>
            <a:r>
              <a:rPr lang="fr-FR" dirty="0" smtClean="0">
                <a:solidFill>
                  <a:srgbClr val="FFFFFF"/>
                </a:solidFill>
                <a:ea typeface="Lucida Grande" charset="0"/>
              </a:rPr>
              <a:t> System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 descr="C:\D\Projets\ESS\CALHI\Project3&amp;8\images\package cavité ESS medium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5752541" y="2420887"/>
            <a:ext cx="3384000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"/>
          <a:stretch/>
        </p:blipFill>
        <p:spPr bwMode="auto">
          <a:xfrm>
            <a:off x="34671" y="1994695"/>
            <a:ext cx="3669604" cy="309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3986487" y="4900221"/>
            <a:ext cx="1322268" cy="307768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lvl="0"/>
            <a:r>
              <a:rPr lang="fr-FR" sz="1400" dirty="0" smtClean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lang="fr-FR" sz="1400" dirty="0" err="1" smtClean="0">
                <a:solidFill>
                  <a:prstClr val="black"/>
                </a:solidFill>
                <a:latin typeface="Arial"/>
                <a:cs typeface="Arial"/>
              </a:rPr>
              <a:t>piezo</a:t>
            </a:r>
            <a:r>
              <a:rPr lang="fr-FR" sz="1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  <a:latin typeface="Arial"/>
                <a:cs typeface="Arial"/>
              </a:rPr>
              <a:t>stacks</a:t>
            </a:r>
            <a:endParaRPr lang="fr-FR" sz="14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4" name="Connecteur droit avec flèche 12"/>
          <p:cNvCxnSpPr>
            <a:stCxn id="13" idx="3"/>
          </p:cNvCxnSpPr>
          <p:nvPr/>
        </p:nvCxnSpPr>
        <p:spPr>
          <a:xfrm flipV="1">
            <a:off x="5308755" y="3670040"/>
            <a:ext cx="3065787" cy="1384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13" idx="1"/>
          </p:cNvCxnSpPr>
          <p:nvPr/>
        </p:nvCxnSpPr>
        <p:spPr>
          <a:xfrm flipH="1" flipV="1">
            <a:off x="1364141" y="4520480"/>
            <a:ext cx="2622346" cy="533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19874" y="2420888"/>
            <a:ext cx="1832245" cy="132343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lvl="0"/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Stepper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motor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and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planetary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gearbox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(1/100e) </a:t>
            </a:r>
            <a:r>
              <a:rPr lang="fr-FR" sz="1600" dirty="0" err="1">
                <a:solidFill>
                  <a:prstClr val="black"/>
                </a:solidFill>
                <a:latin typeface="Arial"/>
                <a:cs typeface="Arial"/>
              </a:rPr>
              <a:t>at</a:t>
            </a:r>
            <a:r>
              <a:rPr lang="fr-FR" sz="1600" dirty="0">
                <a:solidFill>
                  <a:prstClr val="black"/>
                </a:solidFill>
                <a:latin typeface="Arial"/>
                <a:cs typeface="Arial"/>
              </a:rPr>
              <a:t> cold and in vacuum</a:t>
            </a:r>
          </a:p>
        </p:txBody>
      </p:sp>
      <p:cxnSp>
        <p:nvCxnSpPr>
          <p:cNvPr id="17" name="Connecteur droit avec flèche 25"/>
          <p:cNvCxnSpPr>
            <a:stCxn id="16" idx="3"/>
          </p:cNvCxnSpPr>
          <p:nvPr/>
        </p:nvCxnSpPr>
        <p:spPr>
          <a:xfrm>
            <a:off x="5652119" y="3082608"/>
            <a:ext cx="252530" cy="396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30"/>
          <p:cNvCxnSpPr>
            <a:stCxn id="13" idx="1"/>
          </p:cNvCxnSpPr>
          <p:nvPr/>
        </p:nvCxnSpPr>
        <p:spPr>
          <a:xfrm flipH="1" flipV="1">
            <a:off x="1135543" y="3670040"/>
            <a:ext cx="2850944" cy="1384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024"/>
          <p:cNvCxnSpPr>
            <a:stCxn id="13" idx="3"/>
          </p:cNvCxnSpPr>
          <p:nvPr/>
        </p:nvCxnSpPr>
        <p:spPr>
          <a:xfrm flipV="1">
            <a:off x="5308755" y="4139480"/>
            <a:ext cx="1236987" cy="914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42"/>
          <p:cNvCxnSpPr>
            <a:stCxn id="16" idx="1"/>
          </p:cNvCxnSpPr>
          <p:nvPr/>
        </p:nvCxnSpPr>
        <p:spPr>
          <a:xfrm flipH="1">
            <a:off x="2018450" y="3082608"/>
            <a:ext cx="1801424" cy="67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4"/>
          <p:cNvSpPr>
            <a:spLocks noGrp="1"/>
          </p:cNvSpPr>
          <p:nvPr>
            <p:ph sz="quarter" idx="4294967295"/>
          </p:nvPr>
        </p:nvSpPr>
        <p:spPr>
          <a:xfrm>
            <a:off x="827584" y="5373216"/>
            <a:ext cx="3384376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Arial"/>
                <a:cs typeface="Arial"/>
              </a:rPr>
              <a:t>Slow tuner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Main purpose : Compensation of large frequency shifts with a low speed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Actuator used : Stepper motor</a:t>
            </a:r>
            <a:endParaRPr 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4" name="Espace réservé du contenu 4"/>
          <p:cNvSpPr txBox="1">
            <a:spLocks/>
          </p:cNvSpPr>
          <p:nvPr/>
        </p:nvSpPr>
        <p:spPr>
          <a:xfrm>
            <a:off x="4860032" y="5373216"/>
            <a:ext cx="3528392" cy="119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Fast tuner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Main purpose :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Compensation of small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frequency shifts with a high speed</a:t>
            </a:r>
          </a:p>
          <a:p>
            <a:pPr marL="342900" indent="-342900">
              <a:spcBef>
                <a:spcPct val="20000"/>
              </a:spcBef>
            </a:pPr>
            <a:r>
              <a:rPr lang="en-US" sz="1400" dirty="0" smtClean="0">
                <a:latin typeface="Arial"/>
                <a:cs typeface="Arial"/>
              </a:rPr>
              <a:t>Actuator used : Piezoelectric actuators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5" name="Image 11" descr="C:\Users\gandolfo.IPN\Desktop\IMG_0580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4293096"/>
            <a:ext cx="936104" cy="576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940152" y="1844824"/>
            <a:ext cx="2769183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600" dirty="0"/>
              <a:t>Type V </a:t>
            </a:r>
            <a:r>
              <a:rPr lang="fr-FR" sz="1600" dirty="0" smtClean="0"/>
              <a:t>; 5</a:t>
            </a:r>
            <a:r>
              <a:rPr lang="fr-FR" sz="1600" dirty="0"/>
              <a:t>-cell prototype   </a:t>
            </a:r>
            <a:r>
              <a:rPr lang="fr-FR" sz="1600" dirty="0" smtClean="0"/>
              <a:t> </a:t>
            </a:r>
          </a:p>
          <a:p>
            <a:r>
              <a:rPr lang="fr-FR" sz="1600" dirty="0" smtClean="0"/>
              <a:t>+</a:t>
            </a:r>
            <a:r>
              <a:rPr lang="fr-FR" sz="1600" dirty="0"/>
              <a:t>/- 3 mm range</a:t>
            </a:r>
            <a:r>
              <a:rPr lang="fr-FR" sz="1600" dirty="0">
                <a:solidFill>
                  <a:prstClr val="black"/>
                </a:solidFill>
              </a:rPr>
              <a:t> on </a:t>
            </a:r>
            <a:r>
              <a:rPr lang="fr-FR" sz="1600" dirty="0" err="1" smtClean="0">
                <a:solidFill>
                  <a:prstClr val="black"/>
                </a:solidFill>
              </a:rPr>
              <a:t>cavity</a:t>
            </a:r>
            <a:endParaRPr lang="fr-FR" sz="1600" dirty="0"/>
          </a:p>
        </p:txBody>
      </p:sp>
      <p:sp>
        <p:nvSpPr>
          <p:cNvPr id="28" name="Rectangle 27"/>
          <p:cNvSpPr/>
          <p:nvPr/>
        </p:nvSpPr>
        <p:spPr>
          <a:xfrm>
            <a:off x="5652120" y="1484784"/>
            <a:ext cx="1623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E</a:t>
            </a:r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lliptical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 CTS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5576" y="1484784"/>
            <a:ext cx="136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Spoke</a:t>
            </a:r>
            <a:r>
              <a:rPr lang="fr-FR" dirty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 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CTS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60" y="5733256"/>
            <a:ext cx="338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Arial"/>
                <a:cs typeface="Arial"/>
              </a:rPr>
              <a:t>&amp;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Cavities </a:t>
            </a:r>
            <a:r>
              <a:rPr lang="en-GB" dirty="0" smtClean="0"/>
              <a:t>tuning: </a:t>
            </a:r>
            <a:r>
              <a:rPr lang="en-US" dirty="0" smtClean="0"/>
              <a:t>Lorentz De-tuning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670" y="1988840"/>
            <a:ext cx="5493685" cy="4525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Because of the enormous gradients in superconducting cavities, </a:t>
            </a:r>
          </a:p>
          <a:p>
            <a:pPr lvl="1"/>
            <a:r>
              <a:rPr lang="en-US" sz="1600" dirty="0" smtClean="0"/>
              <a:t>the radiation pressure deforms the cavities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We expect over 400 Hz of detuning in the ESS cavities</a:t>
            </a:r>
          </a:p>
          <a:p>
            <a:pPr lvl="1"/>
            <a:r>
              <a:rPr lang="en-US" sz="1600" dirty="0" smtClean="0"/>
              <a:t>Unloaded cavity bandwidth = 0.07 Hz</a:t>
            </a:r>
          </a:p>
          <a:p>
            <a:pPr lvl="1"/>
            <a:r>
              <a:rPr lang="en-US" sz="1600" dirty="0" smtClean="0"/>
              <a:t>Loaded cavity bandwidth = 1 kHz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The mechanical time constant of the cavities is about 1 </a:t>
            </a:r>
            <a:r>
              <a:rPr lang="en-US" sz="1800" dirty="0" err="1" smtClean="0"/>
              <a:t>ms</a:t>
            </a:r>
            <a:r>
              <a:rPr lang="en-US" sz="1800" dirty="0" smtClean="0"/>
              <a:t> compared to the pulse length of 3 </a:t>
            </a:r>
            <a:r>
              <a:rPr lang="en-US" sz="1800" dirty="0" err="1" smtClean="0"/>
              <a:t>ms</a:t>
            </a:r>
            <a:endParaRPr lang="en-US" sz="1800" dirty="0" smtClean="0"/>
          </a:p>
          <a:p>
            <a:pPr lvl="1"/>
            <a:r>
              <a:rPr lang="en-US" sz="1600" dirty="0" smtClean="0"/>
              <a:t>Static pre-detuning as done in SNS will not be sufficient</a:t>
            </a:r>
          </a:p>
          <a:p>
            <a:pPr lvl="1"/>
            <a:r>
              <a:rPr lang="en-US" sz="1600" dirty="0" smtClean="0"/>
              <a:t>Dynamic de-tuning compensation using </a:t>
            </a:r>
            <a:r>
              <a:rPr lang="en-US" sz="1600" dirty="0" err="1" smtClean="0"/>
              <a:t>piezo</a:t>
            </a:r>
            <a:r>
              <a:rPr lang="en-US" sz="1600" dirty="0" smtClean="0"/>
              <a:t>-electric tuners is a must!</a:t>
            </a:r>
          </a:p>
          <a:p>
            <a:pPr lvl="1"/>
            <a:r>
              <a:rPr lang="en-US" sz="1600" dirty="0" smtClean="0"/>
              <a:t>Or else pay for the extra RF power required</a:t>
            </a:r>
            <a:endParaRPr lang="en-US" sz="1600" dirty="0"/>
          </a:p>
        </p:txBody>
      </p:sp>
      <p:pic>
        <p:nvPicPr>
          <p:cNvPr id="9218" name="Picture 2" descr="http://newsline.linearcollider.org/wp-content/uploads/2011/07/Lorentz-force-detuning-300x3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181002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436096" y="3645024"/>
            <a:ext cx="1573635" cy="1732217"/>
            <a:chOff x="295" y="1933"/>
            <a:chExt cx="2313" cy="2223"/>
          </a:xfrm>
        </p:grpSpPr>
        <p:pic>
          <p:nvPicPr>
            <p:cNvPr id="6" name="Picture 6" descr="Tournage 1_004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933"/>
              <a:ext cx="2313" cy="2223"/>
            </a:xfrm>
            <a:prstGeom prst="rect">
              <a:avLst/>
            </a:prstGeom>
            <a:noFill/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 flipV="1">
              <a:off x="1066" y="2886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975" y="3793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1973" y="3430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 flipV="1">
              <a:off x="2109" y="2614"/>
              <a:ext cx="18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4590306"/>
            <a:ext cx="2101445" cy="8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5423707"/>
            <a:ext cx="3081660" cy="1404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1640" y="1484784"/>
            <a:ext cx="277511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ESS and long pulse: 2.86 </a:t>
            </a:r>
            <a:r>
              <a:rPr lang="en-US" dirty="0" err="1" smtClean="0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Spokes Cryomodule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7" name="Image 7" descr="geom5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3025"/>
            <a:ext cx="3685258" cy="3157667"/>
          </a:xfrm>
          <a:prstGeom prst="rect">
            <a:avLst/>
          </a:prstGeom>
        </p:spPr>
      </p:pic>
      <p:sp>
        <p:nvSpPr>
          <p:cNvPr id="9" name="ZoneTexte 13"/>
          <p:cNvSpPr txBox="1"/>
          <p:nvPr/>
        </p:nvSpPr>
        <p:spPr>
          <a:xfrm>
            <a:off x="35496" y="2060848"/>
            <a:ext cx="818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4 HPR Ports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2" name="Connecteur droit avec flèche 18"/>
          <p:cNvCxnSpPr/>
          <p:nvPr/>
        </p:nvCxnSpPr>
        <p:spPr>
          <a:xfrm>
            <a:off x="480394" y="2275114"/>
            <a:ext cx="65836" cy="424279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22"/>
          <p:cNvSpPr txBox="1"/>
          <p:nvPr/>
        </p:nvSpPr>
        <p:spPr>
          <a:xfrm>
            <a:off x="1488506" y="457937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>
                    <a:lumMod val="75000"/>
                  </a:schemeClr>
                </a:solidFill>
              </a:rPr>
              <a:t>Coupler port</a:t>
            </a:r>
            <a:endParaRPr lang="en-US" sz="1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7" name="Connecteur droit avec flèche 23"/>
          <p:cNvCxnSpPr/>
          <p:nvPr/>
        </p:nvCxnSpPr>
        <p:spPr>
          <a:xfrm flipH="1" flipV="1">
            <a:off x="1848546" y="4291338"/>
            <a:ext cx="83952" cy="347937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5"/>
          <p:cNvCxnSpPr/>
          <p:nvPr/>
        </p:nvCxnSpPr>
        <p:spPr>
          <a:xfrm flipH="1">
            <a:off x="3504730" y="2203106"/>
            <a:ext cx="212312" cy="216024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4"/>
          <p:cNvSpPr txBox="1"/>
          <p:nvPr/>
        </p:nvSpPr>
        <p:spPr>
          <a:xfrm>
            <a:off x="3288706" y="1987082"/>
            <a:ext cx="70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Bellows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ZoneTexte 13"/>
          <p:cNvSpPr txBox="1"/>
          <p:nvPr/>
        </p:nvSpPr>
        <p:spPr>
          <a:xfrm>
            <a:off x="2195407" y="1196752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Helium tank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Connecteur droit avec flèche 18"/>
          <p:cNvCxnSpPr/>
          <p:nvPr/>
        </p:nvCxnSpPr>
        <p:spPr>
          <a:xfrm flipH="1">
            <a:off x="2627455" y="1412776"/>
            <a:ext cx="216024" cy="432048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0109" y="1484784"/>
            <a:ext cx="4925167" cy="31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438198"/>
            <a:ext cx="5532760" cy="22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ea typeface="Lucida Grande" charset="0"/>
              </a:rPr>
              <a:t>Fundamental</a:t>
            </a:r>
            <a:r>
              <a:rPr lang="fr-FR" dirty="0">
                <a:ea typeface="Lucida Grande" charset="0"/>
              </a:rPr>
              <a:t> </a:t>
            </a:r>
            <a:r>
              <a:rPr lang="en-US" dirty="0" smtClean="0"/>
              <a:t>Power Coupler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438" y="1470910"/>
            <a:ext cx="2900954" cy="5410200"/>
          </a:xfrm>
          <a:prstGeom prst="rect">
            <a:avLst/>
          </a:prstGeom>
        </p:spPr>
      </p:pic>
      <p:sp>
        <p:nvSpPr>
          <p:cNvPr id="51" name="ZoneTexte 8"/>
          <p:cNvSpPr txBox="1">
            <a:spLocks noChangeArrowheads="1"/>
          </p:cNvSpPr>
          <p:nvPr/>
        </p:nvSpPr>
        <p:spPr bwMode="auto">
          <a:xfrm>
            <a:off x="539552" y="1434262"/>
            <a:ext cx="9490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Antenna</a:t>
            </a:r>
          </a:p>
        </p:txBody>
      </p:sp>
      <p:pic>
        <p:nvPicPr>
          <p:cNvPr id="52" name="Image 47" descr="coupleur door 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2847975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Connecteur droit avec flèche 48"/>
          <p:cNvCxnSpPr>
            <a:cxnSpLocks noChangeShapeType="1"/>
          </p:cNvCxnSpPr>
          <p:nvPr/>
        </p:nvCxnSpPr>
        <p:spPr bwMode="auto">
          <a:xfrm flipH="1" flipV="1">
            <a:off x="1878187" y="2562697"/>
            <a:ext cx="381000" cy="500062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57" name="Groupe 66"/>
          <p:cNvGrpSpPr>
            <a:grpSpLocks/>
          </p:cNvGrpSpPr>
          <p:nvPr/>
        </p:nvGrpSpPr>
        <p:grpSpPr bwMode="auto">
          <a:xfrm>
            <a:off x="1981375" y="1412775"/>
            <a:ext cx="952637" cy="576064"/>
            <a:chOff x="3077979" y="1528080"/>
            <a:chExt cx="953523" cy="576173"/>
          </a:xfrm>
        </p:grpSpPr>
        <p:sp>
          <p:nvSpPr>
            <p:cNvPr id="58" name="ZoneTexte 52"/>
            <p:cNvSpPr txBox="1">
              <a:spLocks noChangeArrowheads="1"/>
            </p:cNvSpPr>
            <p:nvPr/>
          </p:nvSpPr>
          <p:spPr bwMode="auto">
            <a:xfrm>
              <a:off x="3108496" y="1528080"/>
              <a:ext cx="923006" cy="338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1600" dirty="0">
                  <a:latin typeface="Arial" pitchFamily="34" charset="0"/>
                </a:rPr>
                <a:t>Vacuum</a:t>
              </a:r>
            </a:p>
          </p:txBody>
        </p:sp>
        <p:cxnSp>
          <p:nvCxnSpPr>
            <p:cNvPr id="59" name="Connecteur droit avec flèche 53"/>
            <p:cNvCxnSpPr>
              <a:cxnSpLocks noChangeShapeType="1"/>
            </p:cNvCxnSpPr>
            <p:nvPr/>
          </p:nvCxnSpPr>
          <p:spPr bwMode="auto">
            <a:xfrm>
              <a:off x="3077986" y="1828028"/>
              <a:ext cx="0" cy="276225"/>
            </a:xfrm>
            <a:prstGeom prst="straightConnector1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" name="Connecteur droit 54"/>
            <p:cNvCxnSpPr>
              <a:cxnSpLocks noChangeShapeType="1"/>
            </p:cNvCxnSpPr>
            <p:nvPr/>
          </p:nvCxnSpPr>
          <p:spPr bwMode="auto">
            <a:xfrm>
              <a:off x="3077979" y="1828050"/>
              <a:ext cx="561986" cy="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1" name="ZoneTexte 55"/>
          <p:cNvSpPr txBox="1">
            <a:spLocks noChangeArrowheads="1"/>
          </p:cNvSpPr>
          <p:nvPr/>
        </p:nvSpPr>
        <p:spPr bwMode="auto">
          <a:xfrm>
            <a:off x="35496" y="1844924"/>
            <a:ext cx="1944216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Outer conductor</a:t>
            </a:r>
          </a:p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(</a:t>
            </a:r>
            <a:r>
              <a:rPr lang="en-US" altLang="fr-FR" sz="1600" dirty="0" err="1">
                <a:latin typeface="Arial" pitchFamily="34" charset="0"/>
              </a:rPr>
              <a:t>LHe</a:t>
            </a:r>
            <a:r>
              <a:rPr lang="en-US" altLang="fr-FR" sz="1600" dirty="0">
                <a:latin typeface="Arial" pitchFamily="34" charset="0"/>
              </a:rPr>
              <a:t>-</a:t>
            </a:r>
            <a:r>
              <a:rPr lang="en-US" altLang="fr-FR" sz="1600" dirty="0" smtClean="0">
                <a:latin typeface="Arial" pitchFamily="34" charset="0"/>
              </a:rPr>
              <a:t>cooled)</a:t>
            </a:r>
            <a:endParaRPr lang="en-US" altLang="fr-FR" sz="1600" dirty="0">
              <a:latin typeface="Arial" pitchFamily="34" charset="0"/>
            </a:endParaRPr>
          </a:p>
        </p:txBody>
      </p:sp>
      <p:cxnSp>
        <p:nvCxnSpPr>
          <p:cNvPr id="62" name="Connecteur droit avec flèche 56"/>
          <p:cNvCxnSpPr>
            <a:cxnSpLocks noChangeShapeType="1"/>
          </p:cNvCxnSpPr>
          <p:nvPr/>
        </p:nvCxnSpPr>
        <p:spPr bwMode="auto">
          <a:xfrm>
            <a:off x="1487662" y="2222972"/>
            <a:ext cx="171450" cy="166687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Connecteur droit 57"/>
          <p:cNvCxnSpPr>
            <a:cxnSpLocks noChangeShapeType="1"/>
          </p:cNvCxnSpPr>
          <p:nvPr/>
        </p:nvCxnSpPr>
        <p:spPr bwMode="auto">
          <a:xfrm>
            <a:off x="236712" y="2222972"/>
            <a:ext cx="1250950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4" name="ZoneTexte 58"/>
          <p:cNvSpPr txBox="1">
            <a:spLocks noChangeArrowheads="1"/>
          </p:cNvSpPr>
          <p:nvPr/>
        </p:nvSpPr>
        <p:spPr bwMode="auto">
          <a:xfrm>
            <a:off x="179512" y="6021288"/>
            <a:ext cx="10743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fr-FR" sz="1600" dirty="0">
                <a:latin typeface="Arial" pitchFamily="34" charset="0"/>
              </a:rPr>
              <a:t>Doorknob</a:t>
            </a:r>
          </a:p>
        </p:txBody>
      </p:sp>
      <p:cxnSp>
        <p:nvCxnSpPr>
          <p:cNvPr id="65" name="Connecteur droit avec flèche 59"/>
          <p:cNvCxnSpPr>
            <a:cxnSpLocks noChangeShapeType="1"/>
          </p:cNvCxnSpPr>
          <p:nvPr/>
        </p:nvCxnSpPr>
        <p:spPr bwMode="auto">
          <a:xfrm flipV="1">
            <a:off x="1331640" y="5939309"/>
            <a:ext cx="305247" cy="442019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7" name="ZoneTexte 61"/>
          <p:cNvSpPr txBox="1">
            <a:spLocks noChangeArrowheads="1"/>
          </p:cNvSpPr>
          <p:nvPr/>
        </p:nvSpPr>
        <p:spPr bwMode="auto">
          <a:xfrm>
            <a:off x="2457507" y="2708920"/>
            <a:ext cx="1610437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Inner conductor</a:t>
            </a:r>
          </a:p>
          <a:p>
            <a:pPr algn="r"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(water-cooled)</a:t>
            </a:r>
          </a:p>
        </p:txBody>
      </p:sp>
      <p:cxnSp>
        <p:nvCxnSpPr>
          <p:cNvPr id="68" name="Connecteur droit 62"/>
          <p:cNvCxnSpPr>
            <a:cxnSpLocks noChangeShapeType="1"/>
          </p:cNvCxnSpPr>
          <p:nvPr/>
        </p:nvCxnSpPr>
        <p:spPr bwMode="auto">
          <a:xfrm>
            <a:off x="2259187" y="3062759"/>
            <a:ext cx="1404937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9" name="Connecteur droit avec flèche 63"/>
          <p:cNvCxnSpPr>
            <a:cxnSpLocks noChangeShapeType="1"/>
          </p:cNvCxnSpPr>
          <p:nvPr/>
        </p:nvCxnSpPr>
        <p:spPr bwMode="auto">
          <a:xfrm flipV="1">
            <a:off x="1374949" y="3251672"/>
            <a:ext cx="404813" cy="400050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0" name="Connecteur droit 64"/>
          <p:cNvCxnSpPr>
            <a:cxnSpLocks noChangeShapeType="1"/>
          </p:cNvCxnSpPr>
          <p:nvPr/>
        </p:nvCxnSpPr>
        <p:spPr bwMode="auto">
          <a:xfrm>
            <a:off x="393874" y="3651722"/>
            <a:ext cx="985838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1" name="ZoneTexte 65"/>
          <p:cNvSpPr txBox="1">
            <a:spLocks noChangeArrowheads="1"/>
          </p:cNvSpPr>
          <p:nvPr/>
        </p:nvSpPr>
        <p:spPr bwMode="auto">
          <a:xfrm>
            <a:off x="298624" y="3285084"/>
            <a:ext cx="1324802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Al</a:t>
            </a:r>
            <a:r>
              <a:rPr lang="en-US" altLang="fr-FR" sz="1600" baseline="-25000" dirty="0">
                <a:latin typeface="Arial" pitchFamily="34" charset="0"/>
              </a:rPr>
              <a:t>2</a:t>
            </a:r>
            <a:r>
              <a:rPr lang="en-US" altLang="fr-FR" sz="1600" dirty="0">
                <a:latin typeface="Arial" pitchFamily="34" charset="0"/>
              </a:rPr>
              <a:t>O</a:t>
            </a:r>
            <a:r>
              <a:rPr lang="en-US" altLang="fr-FR" sz="1600" baseline="-25000" dirty="0">
                <a:latin typeface="Arial" pitchFamily="34" charset="0"/>
              </a:rPr>
              <a:t>3</a:t>
            </a:r>
          </a:p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ceramic disc</a:t>
            </a:r>
          </a:p>
        </p:txBody>
      </p:sp>
      <p:sp>
        <p:nvSpPr>
          <p:cNvPr id="72" name="ZoneTexte 67"/>
          <p:cNvSpPr txBox="1">
            <a:spLocks noChangeArrowheads="1"/>
          </p:cNvSpPr>
          <p:nvPr/>
        </p:nvSpPr>
        <p:spPr bwMode="auto">
          <a:xfrm>
            <a:off x="3995936" y="5373216"/>
            <a:ext cx="960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RF input</a:t>
            </a:r>
          </a:p>
        </p:txBody>
      </p:sp>
      <p:cxnSp>
        <p:nvCxnSpPr>
          <p:cNvPr id="73" name="Connecteur droit 68"/>
          <p:cNvCxnSpPr>
            <a:cxnSpLocks noChangeShapeType="1"/>
          </p:cNvCxnSpPr>
          <p:nvPr/>
        </p:nvCxnSpPr>
        <p:spPr bwMode="auto">
          <a:xfrm>
            <a:off x="3672062" y="5728172"/>
            <a:ext cx="865187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ZoneTexte 76"/>
          <p:cNvSpPr txBox="1">
            <a:spLocks noChangeArrowheads="1"/>
          </p:cNvSpPr>
          <p:nvPr/>
        </p:nvSpPr>
        <p:spPr bwMode="auto">
          <a:xfrm>
            <a:off x="0" y="5077944"/>
            <a:ext cx="1267895" cy="36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Short circuit</a:t>
            </a:r>
          </a:p>
        </p:txBody>
      </p:sp>
      <p:cxnSp>
        <p:nvCxnSpPr>
          <p:cNvPr id="75" name="Connecteur droit 80"/>
          <p:cNvCxnSpPr>
            <a:cxnSpLocks noChangeShapeType="1"/>
          </p:cNvCxnSpPr>
          <p:nvPr/>
        </p:nvCxnSpPr>
        <p:spPr bwMode="auto">
          <a:xfrm>
            <a:off x="246237" y="5475759"/>
            <a:ext cx="1008062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" name="Connecteur droit 82"/>
          <p:cNvCxnSpPr>
            <a:cxnSpLocks noChangeShapeType="1"/>
          </p:cNvCxnSpPr>
          <p:nvPr/>
        </p:nvCxnSpPr>
        <p:spPr bwMode="auto">
          <a:xfrm>
            <a:off x="735187" y="1772816"/>
            <a:ext cx="1009650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7" name="ZoneTexte 89"/>
          <p:cNvSpPr txBox="1">
            <a:spLocks noChangeArrowheads="1"/>
          </p:cNvSpPr>
          <p:nvPr/>
        </p:nvSpPr>
        <p:spPr bwMode="auto">
          <a:xfrm>
            <a:off x="2699792" y="4221088"/>
            <a:ext cx="982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WR2300</a:t>
            </a:r>
          </a:p>
        </p:txBody>
      </p:sp>
      <p:cxnSp>
        <p:nvCxnSpPr>
          <p:cNvPr id="78" name="Connecteur droit avec flèche 90"/>
          <p:cNvCxnSpPr>
            <a:cxnSpLocks noChangeShapeType="1"/>
          </p:cNvCxnSpPr>
          <p:nvPr/>
        </p:nvCxnSpPr>
        <p:spPr bwMode="auto">
          <a:xfrm>
            <a:off x="2643362" y="4532784"/>
            <a:ext cx="0" cy="276225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9" name="Connecteur droit 91"/>
          <p:cNvCxnSpPr>
            <a:cxnSpLocks noChangeShapeType="1"/>
          </p:cNvCxnSpPr>
          <p:nvPr/>
        </p:nvCxnSpPr>
        <p:spPr bwMode="auto">
          <a:xfrm>
            <a:off x="2643362" y="4532784"/>
            <a:ext cx="561975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0" name="Rectangle 79"/>
          <p:cNvSpPr/>
          <p:nvPr/>
        </p:nvSpPr>
        <p:spPr>
          <a:xfrm>
            <a:off x="7236296" y="1988840"/>
            <a:ext cx="119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Elliptical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:</a:t>
            </a:r>
          </a:p>
          <a:p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1.1 MW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627784" y="1916832"/>
            <a:ext cx="1027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Spoke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: </a:t>
            </a:r>
          </a:p>
          <a:p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335 kW</a:t>
            </a:r>
            <a:endParaRPr lang="fr-FR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ea typeface="Lucida Grande" charset="0"/>
              </a:rPr>
              <a:t>Magnetic</a:t>
            </a:r>
            <a:r>
              <a:rPr lang="fr-FR" dirty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shield</a:t>
            </a:r>
            <a:r>
              <a:rPr lang="fr-FR" dirty="0" smtClean="0">
                <a:ea typeface="Lucida Grande" charset="0"/>
              </a:rPr>
              <a:t> for </a:t>
            </a:r>
            <a:r>
              <a:rPr lang="fr-FR" dirty="0" err="1" smtClean="0">
                <a:ea typeface="Lucida Grande" charset="0"/>
              </a:rPr>
              <a:t>Elliptical</a:t>
            </a:r>
            <a:r>
              <a:rPr lang="fr-FR" dirty="0" smtClean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Cavity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25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84604"/>
            <a:ext cx="6968198" cy="4968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7984" y="5013176"/>
            <a:ext cx="4644008" cy="1080120"/>
          </a:xfrm>
          <a:prstGeom prst="rect">
            <a:avLst/>
          </a:prstGeom>
        </p:spPr>
        <p:txBody>
          <a:bodyPr lIns="91432" tIns="45716" rIns="91432" bIns="45716"/>
          <a:lstStyle/>
          <a:p>
            <a:pPr marL="285750" indent="-285750" eaLnBrk="0" hangingPunct="0">
              <a:buFontTx/>
              <a:buChar char="•"/>
            </a:pPr>
            <a:r>
              <a:rPr lang="en-US" sz="1600" dirty="0" smtClean="0">
                <a:latin typeface="Arial"/>
                <a:ea typeface="Lucida Grande" charset="0"/>
                <a:cs typeface="Arial"/>
              </a:rPr>
              <a:t>Limit 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contribution of the trapped flux to the surface resistance to 4 </a:t>
            </a:r>
            <a:r>
              <a:rPr lang="en-US" sz="1600" dirty="0" err="1">
                <a:latin typeface="Arial"/>
                <a:ea typeface="Lucida Grande" charset="0"/>
                <a:cs typeface="Arial"/>
              </a:rPr>
              <a:t>n</a:t>
            </a:r>
            <a:r>
              <a:rPr lang="en-US" sz="1600" dirty="0" err="1">
                <a:latin typeface="Symbol" panose="05050102010706020507" pitchFamily="18" charset="2"/>
                <a:ea typeface="Lucida Grande" charset="0"/>
                <a:cs typeface="Lucida Grande" charset="0"/>
              </a:rPr>
              <a:t>W</a:t>
            </a:r>
            <a:r>
              <a:rPr lang="en-US" sz="1600" dirty="0">
                <a:latin typeface="Lucida Grande" charset="0"/>
                <a:ea typeface="Lucida Grande" charset="0"/>
                <a:cs typeface="Lucida Grande" charset="0"/>
              </a:rPr>
              <a:t> </a:t>
            </a:r>
            <a:endParaRPr lang="en-US" sz="1600" dirty="0" smtClean="0">
              <a:latin typeface="Lucida Grande" charset="0"/>
              <a:ea typeface="Lucida Grande" charset="0"/>
              <a:cs typeface="Lucida Grande" charset="0"/>
            </a:endParaRPr>
          </a:p>
          <a:p>
            <a:pPr marL="285750" indent="-285750" eaLnBrk="0" hangingPunct="0">
              <a:buFontTx/>
              <a:buChar char="•"/>
            </a:pPr>
            <a:endParaRPr lang="en-US" sz="1600" dirty="0">
              <a:latin typeface="Lucida Grande" charset="0"/>
              <a:ea typeface="Lucida Grande" charset="0"/>
              <a:cs typeface="Lucida Grande" charset="0"/>
            </a:endParaRPr>
          </a:p>
          <a:p>
            <a:pPr marL="285750" indent="-285750" eaLnBrk="0" hangingPunct="0">
              <a:buFontTx/>
              <a:buChar char="•"/>
            </a:pPr>
            <a:r>
              <a:rPr lang="en-US" sz="1600" dirty="0" smtClean="0">
                <a:latin typeface="Arial"/>
                <a:ea typeface="Lucida Grande" charset="0"/>
                <a:cs typeface="Arial"/>
              </a:rPr>
              <a:t>Limit 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the external static field to </a:t>
            </a:r>
            <a:r>
              <a:rPr lang="en-US" sz="1600" dirty="0" err="1">
                <a:latin typeface="Arial"/>
                <a:ea typeface="Lucida Grande" charset="0"/>
                <a:cs typeface="Arial"/>
              </a:rPr>
              <a:t>Bext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 = 14 </a:t>
            </a:r>
            <a:r>
              <a:rPr lang="en-US" sz="1600" dirty="0" err="1">
                <a:latin typeface="Arial"/>
                <a:ea typeface="Lucida Grande" charset="0"/>
                <a:cs typeface="Arial"/>
              </a:rPr>
              <a:t>mG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. </a:t>
            </a:r>
          </a:p>
          <a:p>
            <a:pPr marL="39684" indent="-39684" eaLnBrk="0" hangingPunct="0"/>
            <a:r>
              <a:rPr lang="en-US" sz="1600" dirty="0">
                <a:latin typeface="Arial"/>
                <a:ea typeface="Lucida Grande" charset="0"/>
                <a:cs typeface="Arial"/>
              </a:rPr>
              <a:t>→ </a:t>
            </a:r>
            <a:r>
              <a:rPr lang="en-US" sz="1600" dirty="0" smtClean="0">
                <a:latin typeface="Arial"/>
                <a:ea typeface="Lucida Grande" charset="0"/>
                <a:cs typeface="Arial"/>
              </a:rPr>
              <a:t>Required </a:t>
            </a:r>
            <a:r>
              <a:rPr lang="en-US" sz="1600" dirty="0">
                <a:latin typeface="Arial"/>
                <a:ea typeface="Lucida Grande" charset="0"/>
                <a:cs typeface="Arial"/>
              </a:rPr>
              <a:t>shielding efficiency equal to 35</a:t>
            </a:r>
            <a:r>
              <a:rPr lang="en-US" sz="1600" dirty="0" smtClean="0">
                <a:latin typeface="Arial"/>
                <a:ea typeface="Lucida Grande" charset="0"/>
                <a:cs typeface="Arial"/>
              </a:rPr>
              <a:t>.</a:t>
            </a:r>
            <a:endParaRPr lang="en-US" sz="1600" dirty="0">
              <a:latin typeface="Arial"/>
              <a:ea typeface="Lucida Grande" charset="0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844824"/>
            <a:ext cx="280831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4" indent="-39684" eaLnBrk="0" hangingPunct="0"/>
            <a:r>
              <a:rPr lang="fr-FR" sz="1600" dirty="0" err="1">
                <a:latin typeface="Arial"/>
                <a:ea typeface="Lucida Grande" charset="0"/>
                <a:cs typeface="Arial"/>
              </a:rPr>
              <a:t>Achievable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 </a:t>
            </a:r>
            <a:r>
              <a:rPr lang="fr-FR" sz="1600" dirty="0" err="1">
                <a:latin typeface="Arial"/>
                <a:ea typeface="Lucida Grande" charset="0"/>
                <a:cs typeface="Arial"/>
              </a:rPr>
              <a:t>with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 1.5 mm, </a:t>
            </a:r>
            <a:endParaRPr lang="fr-FR" sz="1600" dirty="0" smtClean="0">
              <a:latin typeface="Arial"/>
              <a:ea typeface="Lucida Grande" charset="0"/>
              <a:cs typeface="Arial"/>
            </a:endParaRPr>
          </a:p>
          <a:p>
            <a:pPr marL="39684" indent="-39684" eaLnBrk="0" hangingPunct="0"/>
            <a:r>
              <a:rPr lang="fr-FR" sz="1600" dirty="0" smtClean="0">
                <a:latin typeface="Arial"/>
                <a:ea typeface="Lucida Grande" charset="0"/>
                <a:cs typeface="Arial"/>
              </a:rPr>
              <a:t>µ</a:t>
            </a:r>
            <a:r>
              <a:rPr lang="fr-FR" sz="1600" baseline="-25000" dirty="0" smtClean="0">
                <a:latin typeface="Arial"/>
                <a:ea typeface="Lucida Grande" charset="0"/>
                <a:cs typeface="Arial"/>
              </a:rPr>
              <a:t>r</a:t>
            </a:r>
            <a:r>
              <a:rPr lang="fr-FR" sz="1600" dirty="0" smtClean="0">
                <a:latin typeface="Arial"/>
                <a:ea typeface="Lucida Grande" charset="0"/>
                <a:cs typeface="Arial"/>
              </a:rPr>
              <a:t> 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=20000 </a:t>
            </a:r>
            <a:r>
              <a:rPr lang="fr-FR" sz="1600" dirty="0" err="1">
                <a:latin typeface="Arial"/>
                <a:ea typeface="Lucida Grande" charset="0"/>
                <a:cs typeface="Arial"/>
              </a:rPr>
              <a:t>shielding</a:t>
            </a:r>
            <a:r>
              <a:rPr lang="fr-FR" sz="1600" dirty="0">
                <a:latin typeface="Arial"/>
                <a:ea typeface="Lucida Grande" charset="0"/>
                <a:cs typeface="Arial"/>
              </a:rPr>
              <a:t> </a:t>
            </a:r>
            <a:r>
              <a:rPr lang="fr-FR" sz="1600" dirty="0" err="1">
                <a:latin typeface="Arial"/>
                <a:ea typeface="Lucida Grande" charset="0"/>
                <a:cs typeface="Arial"/>
              </a:rPr>
              <a:t>material</a:t>
            </a:r>
            <a:endParaRPr lang="en-US" sz="1600" dirty="0">
              <a:latin typeface="Arial"/>
              <a:ea typeface="Lucida Grande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1628800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Courtesy of J. </a:t>
            </a:r>
            <a:r>
              <a:rPr lang="en-US" sz="1600" dirty="0" err="1" smtClean="0">
                <a:solidFill>
                  <a:srgbClr val="FF0000"/>
                </a:solidFill>
                <a:latin typeface="Arial"/>
                <a:cs typeface="Arial"/>
              </a:rPr>
              <a:t>Plouin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/ CEA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3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ea typeface="Lucida Grande" charset="0"/>
              </a:rPr>
              <a:t>Magnetic</a:t>
            </a:r>
            <a:r>
              <a:rPr lang="fr-FR" dirty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shield</a:t>
            </a:r>
            <a:r>
              <a:rPr lang="fr-FR" dirty="0" smtClean="0">
                <a:ea typeface="Lucida Grande" charset="0"/>
              </a:rPr>
              <a:t> for </a:t>
            </a:r>
            <a:r>
              <a:rPr lang="fr-FR" dirty="0" err="1" smtClean="0">
                <a:ea typeface="Lucida Grande" charset="0"/>
              </a:rPr>
              <a:t>Spoke</a:t>
            </a:r>
            <a:r>
              <a:rPr lang="fr-FR" dirty="0" smtClean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Cavity</a:t>
            </a:r>
            <a:endParaRPr lang="en-US" dirty="0"/>
          </a:p>
        </p:txBody>
      </p:sp>
      <p:grpSp>
        <p:nvGrpSpPr>
          <p:cNvPr id="9" name="Groupe 27"/>
          <p:cNvGrpSpPr>
            <a:grpSpLocks noChangeAspect="1"/>
          </p:cNvGrpSpPr>
          <p:nvPr/>
        </p:nvGrpSpPr>
        <p:grpSpPr>
          <a:xfrm>
            <a:off x="4026768" y="1540748"/>
            <a:ext cx="5184576" cy="3431726"/>
            <a:chOff x="1296002" y="1385013"/>
            <a:chExt cx="8377592" cy="5545218"/>
          </a:xfrm>
        </p:grpSpPr>
        <p:pic>
          <p:nvPicPr>
            <p:cNvPr id="11" name="Image 5" descr="3.pn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33472" y="1846653"/>
              <a:ext cx="6510528" cy="5083578"/>
            </a:xfrm>
            <a:prstGeom prst="rect">
              <a:avLst/>
            </a:prstGeom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409109" y="1385013"/>
              <a:ext cx="2449996" cy="398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Tuner </a:t>
              </a: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side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ends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Connecteur droit avec flèche 10"/>
            <p:cNvCxnSpPr/>
            <p:nvPr/>
          </p:nvCxnSpPr>
          <p:spPr>
            <a:xfrm>
              <a:off x="8369626" y="1732781"/>
              <a:ext cx="0" cy="34381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296002" y="3321712"/>
              <a:ext cx="1954255" cy="32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Cavity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bellow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side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ends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Connecteur droit avec flèche 12"/>
            <p:cNvCxnSpPr/>
            <p:nvPr/>
          </p:nvCxnSpPr>
          <p:spPr>
            <a:xfrm>
              <a:off x="1814170" y="4468666"/>
              <a:ext cx="833934" cy="12435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1982552" y="1988989"/>
              <a:ext cx="2517765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External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shield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Connecteur droit avec flèche 14"/>
            <p:cNvCxnSpPr/>
            <p:nvPr/>
          </p:nvCxnSpPr>
          <p:spPr>
            <a:xfrm>
              <a:off x="4469587" y="2266791"/>
              <a:ext cx="446227" cy="592531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6476860" y="6346117"/>
              <a:ext cx="2382244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Coupler </a:t>
              </a: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shield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Connecteur droit avec flèche 16"/>
            <p:cNvCxnSpPr/>
            <p:nvPr/>
          </p:nvCxnSpPr>
          <p:spPr>
            <a:xfrm flipH="1">
              <a:off x="5763158" y="6509607"/>
              <a:ext cx="864413" cy="4632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4965729" y="1385015"/>
              <a:ext cx="1731648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Internal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shield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1" name="Connecteur droit avec flèche 18"/>
            <p:cNvCxnSpPr/>
            <p:nvPr/>
          </p:nvCxnSpPr>
          <p:spPr>
            <a:xfrm>
              <a:off x="6510528" y="1732781"/>
              <a:ext cx="168250" cy="965607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2984601" y="1476815"/>
              <a:ext cx="2259310" cy="369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Cooling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circuit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Connecteur droit avec flèche 20"/>
            <p:cNvCxnSpPr/>
            <p:nvPr/>
          </p:nvCxnSpPr>
          <p:spPr>
            <a:xfrm>
              <a:off x="5010912" y="1783988"/>
              <a:ext cx="914400" cy="1075334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7414725" y="5863149"/>
              <a:ext cx="2258869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Shield</a:t>
              </a: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 support 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" name="Connecteur droit avec flèche 22"/>
            <p:cNvCxnSpPr/>
            <p:nvPr/>
          </p:nvCxnSpPr>
          <p:spPr>
            <a:xfrm>
              <a:off x="1806854" y="4461351"/>
              <a:ext cx="950976" cy="1199693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3"/>
            <p:cNvCxnSpPr/>
            <p:nvPr/>
          </p:nvCxnSpPr>
          <p:spPr>
            <a:xfrm flipV="1">
              <a:off x="1821485" y="4249210"/>
              <a:ext cx="1163117" cy="226771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4"/>
            <p:cNvCxnSpPr/>
            <p:nvPr/>
          </p:nvCxnSpPr>
          <p:spPr>
            <a:xfrm flipH="1" flipV="1">
              <a:off x="5720486" y="4995361"/>
              <a:ext cx="1784909" cy="1002182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2648103" y="2507150"/>
              <a:ext cx="1624809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err="1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Shrim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Connecteur droit avec flèche 26"/>
            <p:cNvCxnSpPr/>
            <p:nvPr/>
          </p:nvCxnSpPr>
          <p:spPr>
            <a:xfrm>
              <a:off x="3978250" y="2814211"/>
              <a:ext cx="1369161" cy="90830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07504" y="3453631"/>
            <a:ext cx="4356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fr-FR" dirty="0" err="1" smtClean="0"/>
              <a:t>Material</a:t>
            </a:r>
            <a:r>
              <a:rPr lang="fr-FR" dirty="0" smtClean="0"/>
              <a:t>: </a:t>
            </a:r>
            <a:r>
              <a:rPr lang="fr-FR" dirty="0" err="1" smtClean="0"/>
              <a:t>Cryophy</a:t>
            </a:r>
            <a:r>
              <a:rPr lang="fr-FR" dirty="0" smtClean="0"/>
              <a:t>®</a:t>
            </a:r>
          </a:p>
          <a:p>
            <a:pPr marL="285750" indent="-285750">
              <a:buFont typeface="Wingdings"/>
              <a:buChar char="ü"/>
            </a:pPr>
            <a:r>
              <a:rPr lang="fr-FR" dirty="0" err="1" smtClean="0"/>
              <a:t>Actively</a:t>
            </a:r>
            <a:r>
              <a:rPr lang="fr-FR" dirty="0" smtClean="0"/>
              <a:t> </a:t>
            </a:r>
            <a:r>
              <a:rPr lang="fr-FR" dirty="0" err="1" smtClean="0"/>
              <a:t>cooled</a:t>
            </a:r>
            <a:r>
              <a:rPr lang="fr-FR" dirty="0" smtClean="0"/>
              <a:t> (</a:t>
            </a:r>
            <a:r>
              <a:rPr lang="fr-FR" dirty="0" err="1" smtClean="0"/>
              <a:t>better</a:t>
            </a:r>
            <a:r>
              <a:rPr lang="fr-FR" dirty="0" smtClean="0"/>
              <a:t> performances) </a:t>
            </a:r>
            <a:endParaRPr lang="fr-FR" dirty="0"/>
          </a:p>
        </p:txBody>
      </p:sp>
      <p:sp>
        <p:nvSpPr>
          <p:cNvPr id="31" name="Espace réservé du texte 2"/>
          <p:cNvSpPr txBox="1">
            <a:spLocks/>
          </p:cNvSpPr>
          <p:nvPr/>
        </p:nvSpPr>
        <p:spPr>
          <a:xfrm>
            <a:off x="5388118" y="5095584"/>
            <a:ext cx="3696410" cy="951155"/>
          </a:xfrm>
          <a:prstGeom prst="rect">
            <a:avLst/>
          </a:prstGeom>
        </p:spPr>
        <p:txBody>
          <a:bodyPr vert="horz" lIns="18000" tIns="45720" rIns="18000" bIns="18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b="1" kern="1200">
                <a:solidFill>
                  <a:srgbClr val="C3004A"/>
                </a:solidFill>
                <a:latin typeface="+mn-lt"/>
                <a:ea typeface="+mn-ea"/>
                <a:cs typeface="+mn-cs"/>
              </a:defRPr>
            </a:lvl1pPr>
            <a:lvl2pPr marL="630238" indent="-274638" algn="l" defTabSz="914400" rtl="0" eaLnBrk="1" latinLnBrk="0" hangingPunct="1">
              <a:spcBef>
                <a:spcPts val="300"/>
              </a:spcBef>
              <a:buFontTx/>
              <a:buBlip>
                <a:blip r:embed="rId4"/>
              </a:buBlip>
              <a:defRPr sz="2000" kern="120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985838" indent="-182563" algn="l" defTabSz="914400" rtl="0" eaLnBrk="1" latinLnBrk="0" hangingPunct="1">
              <a:spcBef>
                <a:spcPts val="0"/>
              </a:spcBef>
              <a:buFont typeface="Wingdings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2" indent="-285750">
              <a:buFont typeface="Wingdings"/>
              <a:buChar char="ü"/>
            </a:pPr>
            <a:r>
              <a:rPr lang="en-US" dirty="0" smtClean="0">
                <a:solidFill>
                  <a:srgbClr val="00CC00"/>
                </a:solidFill>
              </a:rPr>
              <a:t>Magnetic shields fabricated </a:t>
            </a:r>
          </a:p>
          <a:p>
            <a:pPr marL="285750" lvl="2" indent="-285750">
              <a:buFont typeface="Wingdings"/>
              <a:buChar char="ü"/>
            </a:pPr>
            <a:r>
              <a:rPr lang="en-US" dirty="0" smtClean="0">
                <a:solidFill>
                  <a:srgbClr val="00CC00"/>
                </a:solidFill>
              </a:rPr>
              <a:t>Assembly test performed</a:t>
            </a:r>
          </a:p>
          <a:p>
            <a:pPr marL="285750" lvl="2" indent="-285750">
              <a:buFont typeface="Wingdings"/>
              <a:buChar char="ü"/>
            </a:pPr>
            <a:r>
              <a:rPr lang="en-US" dirty="0" smtClean="0">
                <a:solidFill>
                  <a:schemeClr val="accent6"/>
                </a:solidFill>
              </a:rPr>
              <a:t>To be tested within the cryomodule</a:t>
            </a: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4" y="4864730"/>
            <a:ext cx="2641680" cy="186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217" y="4063969"/>
            <a:ext cx="2086113" cy="27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39200"/>
            <a:ext cx="3246676" cy="170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2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/>
          <a:lstStyle/>
          <a:p>
            <a:r>
              <a:rPr lang="en-US" dirty="0" smtClean="0"/>
              <a:t>Validation of spoke </a:t>
            </a:r>
            <a:r>
              <a:rPr lang="en-US" dirty="0" smtClean="0"/>
              <a:t>cryomodule </a:t>
            </a:r>
            <a:br>
              <a:rPr lang="en-US" dirty="0" smtClean="0"/>
            </a:br>
            <a:r>
              <a:rPr lang="en-US" dirty="0" smtClean="0"/>
              <a:t>component  performance</a:t>
            </a:r>
            <a:endParaRPr lang="en-US" dirty="0"/>
          </a:p>
        </p:txBody>
      </p:sp>
      <p:sp>
        <p:nvSpPr>
          <p:cNvPr id="14" name="ZoneTexte 17"/>
          <p:cNvSpPr txBox="1">
            <a:spLocks noChangeArrowheads="1"/>
          </p:cNvSpPr>
          <p:nvPr/>
        </p:nvSpPr>
        <p:spPr bwMode="auto">
          <a:xfrm>
            <a:off x="302193" y="1616373"/>
            <a:ext cx="28739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b="1" dirty="0" smtClean="0">
                <a:solidFill>
                  <a:srgbClr val="C00000"/>
                </a:solidFill>
                <a:latin typeface="Arial Bold"/>
              </a:rPr>
              <a:t>Step 1: </a:t>
            </a:r>
            <a:r>
              <a:rPr lang="en-US" altLang="fr-FR" sz="1600" b="1" dirty="0" smtClean="0">
                <a:latin typeface="Arial Bold"/>
              </a:rPr>
              <a:t>Spoke cavity</a:t>
            </a:r>
            <a:endParaRPr lang="en-US" altLang="fr-FR" sz="1600" b="1" dirty="0">
              <a:latin typeface="Arial Bold"/>
            </a:endParaRPr>
          </a:p>
          <a:p>
            <a:r>
              <a:rPr lang="en-US" altLang="fr-FR" sz="1600" b="1" dirty="0" smtClean="0">
                <a:solidFill>
                  <a:srgbClr val="00B050"/>
                </a:solidFill>
                <a:latin typeface="Arial Bold"/>
              </a:rPr>
              <a:t>@ IPNO</a:t>
            </a:r>
          </a:p>
          <a:p>
            <a:r>
              <a:rPr lang="en-US" altLang="fr-FR" sz="1600" b="1" dirty="0" smtClean="0">
                <a:solidFill>
                  <a:srgbClr val="00B050"/>
                </a:solidFill>
                <a:latin typeface="Arial Bold"/>
              </a:rPr>
              <a:t>@ Uppsala University - HNOSS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95726" y="1631702"/>
            <a:ext cx="3209961" cy="3846112"/>
            <a:chOff x="6095726" y="1631702"/>
            <a:chExt cx="3209961" cy="3846112"/>
          </a:xfrm>
        </p:grpSpPr>
        <p:sp>
          <p:nvSpPr>
            <p:cNvPr id="16" name="ZoneTexte 17"/>
            <p:cNvSpPr txBox="1">
              <a:spLocks noChangeArrowheads="1"/>
            </p:cNvSpPr>
            <p:nvPr/>
          </p:nvSpPr>
          <p:spPr bwMode="auto">
            <a:xfrm>
              <a:off x="6095726" y="1631702"/>
              <a:ext cx="320996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1600" dirty="0" smtClean="0">
                  <a:solidFill>
                    <a:srgbClr val="C00000"/>
                  </a:solidFill>
                  <a:latin typeface="Arial Bold"/>
                </a:rPr>
                <a:t>Step 3: </a:t>
              </a:r>
              <a:r>
                <a:rPr lang="en-US" altLang="fr-FR" sz="1600" dirty="0" err="1" smtClean="0">
                  <a:latin typeface="Arial Bold"/>
                </a:rPr>
                <a:t>Cryomodule</a:t>
              </a:r>
              <a:r>
                <a:rPr lang="en-US" altLang="fr-FR" sz="1600" dirty="0" smtClean="0">
                  <a:latin typeface="Arial Bold"/>
                </a:rPr>
                <a:t> w/ prototype valve box</a:t>
              </a:r>
              <a:endParaRPr lang="en-US" altLang="fr-FR" sz="1600" i="1" dirty="0">
                <a:latin typeface="Arial Bold"/>
              </a:endParaRPr>
            </a:p>
            <a:p>
              <a:r>
                <a:rPr lang="en-US" altLang="fr-FR" sz="1600" i="1" dirty="0" smtClean="0">
                  <a:solidFill>
                    <a:srgbClr val="00B050"/>
                  </a:solidFill>
                  <a:latin typeface="Arial Bold"/>
                </a:rPr>
                <a:t>@ IPN</a:t>
              </a:r>
              <a:r>
                <a:rPr lang="en-US" altLang="fr-FR" sz="1600" i="1" dirty="0" smtClean="0">
                  <a:latin typeface="Arial Bold"/>
                </a:rPr>
                <a:t>O</a:t>
              </a:r>
            </a:p>
            <a:p>
              <a:r>
                <a:rPr lang="en-US" altLang="fr-FR" sz="1600" i="1" dirty="0" smtClean="0">
                  <a:solidFill>
                    <a:srgbClr val="00B050"/>
                  </a:solidFill>
                  <a:latin typeface="Arial Bold"/>
                </a:rPr>
                <a:t>@ U</a:t>
              </a:r>
              <a:r>
                <a:rPr lang="en-US" altLang="fr-FR" sz="1600" i="1" dirty="0" smtClean="0">
                  <a:latin typeface="Arial Bold"/>
                </a:rPr>
                <a:t>U - HNOSS</a:t>
              </a:r>
              <a:endParaRPr lang="en-US" altLang="fr-FR" sz="1600" i="1" dirty="0">
                <a:latin typeface="Arial Bold"/>
              </a:endParaRPr>
            </a:p>
          </p:txBody>
        </p:sp>
        <p:pic>
          <p:nvPicPr>
            <p:cNvPr id="42" name="Picture 2" descr="C:\Users\reynet.IPN\Desktop\Salle Blanche\cryomo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845" y="2892326"/>
              <a:ext cx="2736304" cy="2585488"/>
            </a:xfrm>
            <a:prstGeom prst="rect">
              <a:avLst/>
            </a:prstGeom>
            <a:noFill/>
          </p:spPr>
        </p:pic>
      </p:grpSp>
      <p:pic>
        <p:nvPicPr>
          <p:cNvPr id="10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939" y="2502134"/>
            <a:ext cx="677466" cy="69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914" y="5355442"/>
            <a:ext cx="4968552" cy="1254189"/>
          </a:xfrm>
          <a:prstGeom prst="rect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Double spoke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cavity,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352.2 MHz, </a:t>
            </a:r>
            <a:r>
              <a:rPr lang="en-US" sz="1600" b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=0.50</a:t>
            </a:r>
          </a:p>
          <a:p>
            <a:pPr>
              <a:spcAft>
                <a:spcPts val="300"/>
              </a:spcAft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Goal: </a:t>
            </a:r>
            <a:r>
              <a:rPr lang="en-US" sz="16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Eacc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= 9 MV/m 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1600" i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Bp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= 62 </a:t>
            </a:r>
            <a:r>
              <a:rPr lang="en-US" sz="1600" i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mT</a:t>
            </a:r>
            <a:r>
              <a:rPr lang="en-US" sz="1600" i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; Ep 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= 39 MV/m]</a:t>
            </a:r>
          </a:p>
          <a:p>
            <a:pPr>
              <a:spcAft>
                <a:spcPts val="300"/>
              </a:spcAft>
            </a:pP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 Lorentz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detuning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coeff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.: </a:t>
            </a:r>
            <a:r>
              <a:rPr lang="fr-FR" b="1" dirty="0" smtClean="0">
                <a:latin typeface="Calibri" pitchFamily="34" charset="0"/>
                <a:cs typeface="Calibri" pitchFamily="34" charset="0"/>
              </a:rPr>
              <a:t>~-</a:t>
            </a:r>
            <a:r>
              <a:rPr lang="fr-FR" sz="1600" b="1" dirty="0" smtClean="0">
                <a:latin typeface="Arial" charset="0"/>
                <a:ea typeface="Arial" charset="0"/>
                <a:cs typeface="Arial" charset="0"/>
              </a:rPr>
              <a:t>5.5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Hz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/(MV/m)</a:t>
            </a:r>
            <a:r>
              <a:rPr lang="en-US" sz="1600" b="1" baseline="30000" dirty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  <a:p>
            <a:pPr lvl="0">
              <a:spcAft>
                <a:spcPts val="300"/>
              </a:spcAft>
            </a:pP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Tuning 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sensitivity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f</a:t>
            </a:r>
            <a:r>
              <a:rPr lang="en-US" dirty="0"/>
              <a:t>/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z</a:t>
            </a:r>
            <a:r>
              <a:rPr lang="en-US" dirty="0"/>
              <a:t>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=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130 kHz/mm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787871" y="1616373"/>
            <a:ext cx="3818813" cy="3612827"/>
            <a:chOff x="2787871" y="1616373"/>
            <a:chExt cx="3818813" cy="3612827"/>
          </a:xfrm>
        </p:grpSpPr>
        <p:pic>
          <p:nvPicPr>
            <p:cNvPr id="32" name="Image 20" descr="Door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871" y="2429272"/>
              <a:ext cx="1765189" cy="2799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7"/>
            <p:cNvSpPr txBox="1">
              <a:spLocks noChangeArrowheads="1"/>
            </p:cNvSpPr>
            <p:nvPr/>
          </p:nvSpPr>
          <p:spPr bwMode="auto">
            <a:xfrm>
              <a:off x="2848473" y="1616373"/>
              <a:ext cx="3758211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1600" dirty="0" smtClean="0">
                  <a:solidFill>
                    <a:srgbClr val="C00000"/>
                  </a:solidFill>
                  <a:latin typeface="Arial Bold"/>
                </a:rPr>
                <a:t>Step 2: </a:t>
              </a:r>
              <a:r>
                <a:rPr lang="en-US" altLang="fr-FR" sz="1600" dirty="0" smtClean="0">
                  <a:latin typeface="Arial Bold"/>
                </a:rPr>
                <a:t>Spoke cavity packages</a:t>
              </a:r>
              <a:endParaRPr lang="en-US" altLang="fr-FR" sz="1600" i="1" dirty="0">
                <a:latin typeface="Arial Bold"/>
              </a:endParaRPr>
            </a:p>
            <a:p>
              <a:r>
                <a:rPr lang="en-US" altLang="fr-FR" sz="1600" i="1" dirty="0" smtClean="0">
                  <a:solidFill>
                    <a:srgbClr val="00B050"/>
                  </a:solidFill>
                  <a:latin typeface="Arial Bold"/>
                </a:rPr>
                <a:t>@ IPNO - Warm and 4 K</a:t>
              </a:r>
              <a:endParaRPr lang="en-US" altLang="fr-FR" sz="1600" i="1" dirty="0">
                <a:solidFill>
                  <a:srgbClr val="00B050"/>
                </a:solidFill>
                <a:latin typeface="Arial Bold"/>
              </a:endParaRPr>
            </a:p>
            <a:p>
              <a:r>
                <a:rPr lang="en-US" altLang="fr-FR" sz="1600" i="1" dirty="0" smtClean="0">
                  <a:solidFill>
                    <a:srgbClr val="00B050"/>
                  </a:solidFill>
                  <a:latin typeface="Arial Bold"/>
                </a:rPr>
                <a:t>@ UU - HNOSS</a:t>
              </a:r>
              <a:endParaRPr lang="en-US" altLang="fr-FR" sz="1600" i="1" dirty="0">
                <a:solidFill>
                  <a:srgbClr val="00B050"/>
                </a:solidFill>
                <a:latin typeface="Arial Bold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1721" y="2446827"/>
              <a:ext cx="1445344" cy="2187033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59" y="2693591"/>
            <a:ext cx="1537060" cy="220117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867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6094" y="1437995"/>
            <a:ext cx="9014418" cy="5447389"/>
            <a:chOff x="89762" y="1538440"/>
            <a:chExt cx="9014418" cy="5326587"/>
          </a:xfrm>
        </p:grpSpPr>
        <p:sp>
          <p:nvSpPr>
            <p:cNvPr id="10" name="Rectangle 9"/>
            <p:cNvSpPr/>
            <p:nvPr/>
          </p:nvSpPr>
          <p:spPr>
            <a:xfrm>
              <a:off x="2056044" y="1538440"/>
              <a:ext cx="7048136" cy="531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9762" y="6143246"/>
              <a:ext cx="7048136" cy="721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Spoke</a:t>
            </a:r>
            <a:r>
              <a:rPr lang="fr-CA" dirty="0" smtClean="0"/>
              <a:t> </a:t>
            </a:r>
            <a:r>
              <a:rPr lang="fr-CA" dirty="0" err="1" smtClean="0"/>
              <a:t>cavities</a:t>
            </a:r>
            <a:r>
              <a:rPr lang="fr-CA" dirty="0" smtClean="0"/>
              <a:t> </a:t>
            </a:r>
            <a:r>
              <a:rPr lang="fr-CA" dirty="0" err="1" smtClean="0"/>
              <a:t>results</a:t>
            </a:r>
            <a:r>
              <a:rPr lang="sv-SE" dirty="0" smtClean="0"/>
              <a:t> </a:t>
            </a:r>
            <a:r>
              <a:rPr lang="sv-SE" dirty="0"/>
              <a:t>@ IPNO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28</a:t>
            </a:fld>
            <a:endParaRPr lang="sv-SE" dirty="0"/>
          </a:p>
        </p:txBody>
      </p:sp>
      <p:pic>
        <p:nvPicPr>
          <p:cNvPr id="5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556792"/>
            <a:ext cx="3624813" cy="26679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 descr="C:\Users\bousson\AppData\Local\Microsoft\Windows\Temporary Internet Files\Content.Outlook\5YZ7TAU1\IMG_0006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2890789" cy="21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2"/>
          <p:cNvSpPr txBox="1"/>
          <p:nvPr/>
        </p:nvSpPr>
        <p:spPr>
          <a:xfrm>
            <a:off x="539552" y="3356992"/>
            <a:ext cx="856359" cy="369186"/>
          </a:xfrm>
          <a:prstGeom prst="rect">
            <a:avLst/>
          </a:prstGeom>
          <a:solidFill>
            <a:srgbClr val="000099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Romea</a:t>
            </a:r>
            <a:endParaRPr lang="fr-FR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13"/>
          <p:cNvSpPr txBox="1"/>
          <p:nvPr/>
        </p:nvSpPr>
        <p:spPr>
          <a:xfrm>
            <a:off x="2339752" y="3356992"/>
            <a:ext cx="1007054" cy="369186"/>
          </a:xfrm>
          <a:prstGeom prst="rect">
            <a:avLst/>
          </a:prstGeom>
          <a:solidFill>
            <a:srgbClr val="000099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Giulietta</a:t>
            </a:r>
            <a:endParaRPr lang="fr-FR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14"/>
          <p:cNvSpPr txBox="1"/>
          <p:nvPr/>
        </p:nvSpPr>
        <p:spPr>
          <a:xfrm>
            <a:off x="4355976" y="3284984"/>
            <a:ext cx="1133353" cy="369186"/>
          </a:xfrm>
          <a:prstGeom prst="rect">
            <a:avLst/>
          </a:prstGeom>
          <a:solidFill>
            <a:srgbClr val="000099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Germaine</a:t>
            </a:r>
          </a:p>
        </p:txBody>
      </p:sp>
      <p:pic>
        <p:nvPicPr>
          <p:cNvPr id="15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1628800"/>
            <a:ext cx="1367286" cy="14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1"/>
          <p:cNvSpPr txBox="1"/>
          <p:nvPr/>
        </p:nvSpPr>
        <p:spPr>
          <a:xfrm>
            <a:off x="7452320" y="3140968"/>
            <a:ext cx="1368152" cy="461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sz="1200" dirty="0" err="1">
                <a:latin typeface="Calibri"/>
                <a:cs typeface="Calibri"/>
              </a:rPr>
              <a:t>View</a:t>
            </a:r>
            <a:r>
              <a:rPr lang="fr-FR" sz="1200" dirty="0">
                <a:latin typeface="Calibri"/>
                <a:cs typeface="Calibri"/>
              </a:rPr>
              <a:t> of the </a:t>
            </a:r>
            <a:r>
              <a:rPr lang="fr-FR" sz="1200" dirty="0" err="1">
                <a:latin typeface="Calibri"/>
                <a:cs typeface="Calibri"/>
              </a:rPr>
              <a:t>spoke</a:t>
            </a:r>
            <a:r>
              <a:rPr lang="fr-FR" sz="1200" dirty="0">
                <a:latin typeface="Calibri"/>
                <a:cs typeface="Calibri"/>
              </a:rPr>
              <a:t> </a:t>
            </a:r>
            <a:r>
              <a:rPr lang="fr-FR" sz="1200" dirty="0" err="1">
                <a:latin typeface="Calibri"/>
                <a:cs typeface="Calibri"/>
              </a:rPr>
              <a:t>cavity</a:t>
            </a:r>
            <a:r>
              <a:rPr lang="fr-FR" sz="1200" dirty="0">
                <a:latin typeface="Calibri"/>
                <a:cs typeface="Calibri"/>
              </a:rPr>
              <a:t> bars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861048"/>
            <a:ext cx="1547242" cy="11967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939" y="3861048"/>
            <a:ext cx="2577524" cy="2924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4448160"/>
            <a:ext cx="2880320" cy="1331564"/>
          </a:xfrm>
          <a:prstGeom prst="rect">
            <a:avLst/>
          </a:prstGeom>
        </p:spPr>
      </p:pic>
      <p:sp>
        <p:nvSpPr>
          <p:cNvPr id="22" name="ZoneTexte 8"/>
          <p:cNvSpPr txBox="1"/>
          <p:nvPr/>
        </p:nvSpPr>
        <p:spPr>
          <a:xfrm>
            <a:off x="251519" y="5816313"/>
            <a:ext cx="1296145" cy="27698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424" tIns="45712" rIns="91424" bIns="45712" rtlCol="0">
            <a:spAutoFit/>
          </a:bodyPr>
          <a:lstStyle>
            <a:defPPr>
              <a:defRPr lang="fr-FR"/>
            </a:defPPr>
            <a:lvl1pPr algn="ctr">
              <a:defRPr sz="1400" bmk="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sz="1200" dirty="0" smtClean="0">
                <a:solidFill>
                  <a:schemeClr val="tx1"/>
                </a:solidFill>
                <a:latin typeface="Calibri"/>
                <a:cs typeface="Calibri"/>
              </a:rPr>
              <a:t>Magnetic shield</a:t>
            </a:r>
            <a:endParaRPr lang="en-GB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4" name="ZoneTexte 6"/>
          <p:cNvSpPr txBox="1"/>
          <p:nvPr/>
        </p:nvSpPr>
        <p:spPr>
          <a:xfrm>
            <a:off x="5066197" y="5725705"/>
            <a:ext cx="14500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Calibri"/>
                <a:cs typeface="Calibri"/>
              </a:rPr>
              <a:t>Spoke</a:t>
            </a:r>
            <a:r>
              <a:rPr lang="fr-FR" sz="1200" dirty="0" smtClean="0">
                <a:latin typeface="Calibri"/>
                <a:cs typeface="Calibri"/>
              </a:rPr>
              <a:t> cryomodule vacuum </a:t>
            </a:r>
            <a:r>
              <a:rPr lang="fr-FR" sz="1200" dirty="0" err="1" smtClean="0">
                <a:latin typeface="Calibri"/>
                <a:cs typeface="Calibri"/>
              </a:rPr>
              <a:t>vessel</a:t>
            </a:r>
            <a:r>
              <a:rPr lang="fr-FR" sz="1200" dirty="0" smtClean="0">
                <a:latin typeface="Calibri"/>
                <a:cs typeface="Calibri"/>
              </a:rPr>
              <a:t>:</a:t>
            </a:r>
          </a:p>
          <a:p>
            <a:pPr algn="ctr"/>
            <a:r>
              <a:rPr lang="fr-FR" sz="1200" dirty="0" smtClean="0">
                <a:latin typeface="Calibri"/>
                <a:cs typeface="Calibri"/>
              </a:rPr>
              <a:t>Fabrication </a:t>
            </a:r>
            <a:r>
              <a:rPr lang="fr-FR" sz="1200" dirty="0" err="1" smtClean="0">
                <a:latin typeface="Calibri"/>
                <a:cs typeface="Calibri"/>
              </a:rPr>
              <a:t>achieved</a:t>
            </a:r>
            <a:r>
              <a:rPr lang="fr-FR" sz="1200" dirty="0" smtClean="0">
                <a:latin typeface="Calibri"/>
                <a:cs typeface="Calibri"/>
              </a:rPr>
              <a:t> (FAT </a:t>
            </a:r>
            <a:r>
              <a:rPr lang="fr-FR" sz="1200" dirty="0" err="1" smtClean="0">
                <a:latin typeface="Calibri"/>
                <a:cs typeface="Calibri"/>
              </a:rPr>
              <a:t>done</a:t>
            </a:r>
            <a:r>
              <a:rPr lang="fr-FR" sz="1200" dirty="0" smtClean="0">
                <a:latin typeface="Calibri"/>
                <a:cs typeface="Calibri"/>
              </a:rPr>
              <a:t>)</a:t>
            </a:r>
            <a:endParaRPr lang="fr-FR" sz="1200" dirty="0">
              <a:latin typeface="Calibri"/>
              <a:cs typeface="Calibri"/>
            </a:endParaRPr>
          </a:p>
        </p:txBody>
      </p:sp>
      <p:pic>
        <p:nvPicPr>
          <p:cNvPr id="25" name="Picture 4" descr="D:\ESS\Photo-montage-103\P1000289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3861048"/>
            <a:ext cx="1207491" cy="1166727"/>
          </a:xfrm>
          <a:prstGeom prst="rect">
            <a:avLst/>
          </a:prstGeom>
          <a:noFill/>
        </p:spPr>
      </p:pic>
      <p:sp>
        <p:nvSpPr>
          <p:cNvPr id="26" name="ZoneTexte 14"/>
          <p:cNvSpPr txBox="1"/>
          <p:nvPr/>
        </p:nvSpPr>
        <p:spPr>
          <a:xfrm>
            <a:off x="3779912" y="5064828"/>
            <a:ext cx="1224136" cy="43088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0000"/>
                </a:solidFill>
                <a:latin typeface="Calibri"/>
                <a:cs typeface="Calibri"/>
              </a:rPr>
              <a:t>Inter-</a:t>
            </a:r>
            <a:r>
              <a:rPr lang="fr-FR" sz="1050" dirty="0" err="1" smtClean="0">
                <a:solidFill>
                  <a:srgbClr val="000000"/>
                </a:solidFill>
                <a:latin typeface="Calibri"/>
                <a:cs typeface="Calibri"/>
              </a:rPr>
              <a:t>cavity</a:t>
            </a:r>
            <a:r>
              <a:rPr lang="fr-FR" sz="105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fr-FR" sz="1050" dirty="0" err="1" smtClean="0">
                <a:solidFill>
                  <a:srgbClr val="000000"/>
                </a:solidFill>
                <a:latin typeface="Calibri"/>
                <a:cs typeface="Calibri"/>
              </a:rPr>
              <a:t>bellows</a:t>
            </a:r>
            <a:endParaRPr lang="fr-FR" sz="105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0" name="ZoneTexte 14"/>
          <p:cNvSpPr txBox="1"/>
          <p:nvPr/>
        </p:nvSpPr>
        <p:spPr>
          <a:xfrm>
            <a:off x="5036083" y="5085184"/>
            <a:ext cx="1264109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0000"/>
                </a:solidFill>
                <a:latin typeface="Calibri"/>
                <a:cs typeface="Calibri"/>
              </a:rPr>
              <a:t>Thermal </a:t>
            </a:r>
            <a:r>
              <a:rPr lang="fr-FR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shield</a:t>
            </a:r>
            <a:endParaRPr lang="fr-FR" sz="12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ZoneTexte 6"/>
          <p:cNvSpPr txBox="1"/>
          <p:nvPr/>
        </p:nvSpPr>
        <p:spPr>
          <a:xfrm>
            <a:off x="1541971" y="6453336"/>
            <a:ext cx="1583171" cy="2880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0000"/>
                </a:solidFill>
                <a:latin typeface="Calibri"/>
                <a:cs typeface="Calibri"/>
              </a:rPr>
              <a:t>Cold </a:t>
            </a:r>
            <a:r>
              <a:rPr lang="fr-FR" sz="1200" dirty="0" err="1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fr-FR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uning</a:t>
            </a:r>
            <a:r>
              <a:rPr lang="fr-FR" sz="1200" dirty="0" smtClean="0">
                <a:solidFill>
                  <a:srgbClr val="000000"/>
                </a:solidFill>
                <a:latin typeface="Calibri"/>
                <a:cs typeface="Calibri"/>
              </a:rPr>
              <a:t> System</a:t>
            </a:r>
            <a:endParaRPr lang="fr-FR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2" name="Picture 2" descr="D:\ESS\SAF\IMG_06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155" y="5661248"/>
            <a:ext cx="1733885" cy="1100400"/>
          </a:xfrm>
          <a:prstGeom prst="rect">
            <a:avLst/>
          </a:prstGeom>
          <a:noFill/>
        </p:spPr>
      </p:pic>
      <p:graphicFrame>
        <p:nvGraphicFramePr>
          <p:cNvPr id="23" name="Graphique 1"/>
          <p:cNvGraphicFramePr>
            <a:graphicFrameLocks noGrp="1"/>
          </p:cNvGraphicFramePr>
          <p:nvPr>
            <p:extLst/>
          </p:nvPr>
        </p:nvGraphicFramePr>
        <p:xfrm>
          <a:off x="4255" y="3368244"/>
          <a:ext cx="5121358" cy="3501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8" name="Graphique 1"/>
          <p:cNvGraphicFramePr>
            <a:graphicFrameLocks noGrp="1"/>
          </p:cNvGraphicFramePr>
          <p:nvPr>
            <p:extLst/>
          </p:nvPr>
        </p:nvGraphicFramePr>
        <p:xfrm>
          <a:off x="2087832" y="1496946"/>
          <a:ext cx="7048136" cy="4759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771788" y="2671700"/>
            <a:ext cx="6387145" cy="4177194"/>
            <a:chOff x="294588" y="2680806"/>
            <a:chExt cx="6387145" cy="4177194"/>
          </a:xfrm>
        </p:grpSpPr>
        <p:pic>
          <p:nvPicPr>
            <p:cNvPr id="29" name="Image 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588" y="2680806"/>
              <a:ext cx="6387145" cy="4177194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/>
          </p:nvSpPr>
          <p:spPr>
            <a:xfrm>
              <a:off x="2629334" y="5740123"/>
              <a:ext cx="1740926" cy="5847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No heat treatment</a:t>
              </a:r>
            </a:p>
            <a:p>
              <a:r>
                <a:rPr lang="en-US" sz="1600" dirty="0"/>
                <a:t>No </a:t>
              </a:r>
              <a:r>
                <a:rPr lang="en-US" sz="1600" dirty="0" smtClean="0"/>
                <a:t>baking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770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8" grpId="0">
        <p:bldAsOne/>
      </p:bldGraphic>
      <p:bldGraphic spid="28" grpId="1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1085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Test </a:t>
            </a:r>
            <a:r>
              <a:rPr lang="sv-SE" dirty="0" err="1" smtClean="0"/>
              <a:t>Stand</a:t>
            </a:r>
            <a:r>
              <a:rPr lang="sv-SE" dirty="0" smtClean="0"/>
              <a:t> and </a:t>
            </a:r>
            <a:r>
              <a:rPr lang="sv-SE" dirty="0" err="1" smtClean="0"/>
              <a:t>coupler</a:t>
            </a:r>
            <a:r>
              <a:rPr lang="sv-SE" dirty="0" smtClean="0"/>
              <a:t> conditioning</a:t>
            </a:r>
            <a:br>
              <a:rPr lang="sv-SE" dirty="0" smtClean="0"/>
            </a:br>
            <a:r>
              <a:rPr lang="sv-SE" dirty="0" smtClean="0"/>
              <a:t> @ IPNO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26" name="Picture 2" descr="C:\Users\gandolfo.IPN\Desktop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134104" y="4624816"/>
            <a:ext cx="2193705" cy="16739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Professionnel\IPNO\Projets\ESS\Banc de Conditionnement\Photos\DSCN05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999009" y="1756353"/>
            <a:ext cx="2155236" cy="179305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F:\Professionnel\IPNO\Projets\ESS\Banc de Conditionnement\Photos\DSCN0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6945" y="1575264"/>
            <a:ext cx="2687998" cy="201622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:\Sauvegarde PC903 IPNO\Disque D du PC903\00_IPNO_WORKS\00_PROJETS\ESS\98_Manip Conditionnement Cpls\01_Montage_Banc\2016_01_11_Montage_cables\DSCN0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7398" y="2636912"/>
            <a:ext cx="1092714" cy="1456787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6" descr="F:\Sauvegarde PC903 IPNO\Disque D du PC903\00_IPNO_WORKS\00_PROJETS\ESS\98_Manip Conditionnement Cpls\01_Montage_Banc\2016_01_11_Montage_cables\DSCN05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899" y="2594569"/>
            <a:ext cx="1220250" cy="1626815"/>
          </a:xfrm>
          <a:prstGeom prst="round2DiagRect">
            <a:avLst>
              <a:gd name="adj1" fmla="val 16667"/>
              <a:gd name="adj2" fmla="val 0"/>
            </a:avLst>
          </a:prstGeom>
          <a:ln w="508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7318935" y="4554873"/>
            <a:ext cx="1789322" cy="29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Control and security rack</a:t>
            </a:r>
          </a:p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(with fast interlocks)</a:t>
            </a:r>
          </a:p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e 9"/>
          <p:cNvGrpSpPr/>
          <p:nvPr/>
        </p:nvGrpSpPr>
        <p:grpSpPr>
          <a:xfrm>
            <a:off x="4276944" y="4364950"/>
            <a:ext cx="3210871" cy="2270685"/>
            <a:chOff x="5440656" y="2092416"/>
            <a:chExt cx="4373903" cy="3600001"/>
          </a:xfrm>
        </p:grpSpPr>
        <p:pic>
          <p:nvPicPr>
            <p:cNvPr id="41" name="Picture 40" descr="F:\Professionnel\IPNO\Projets\ESS\Banc de Conditionnement\Photos\DSCN0556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4730328" y="2802744"/>
              <a:ext cx="3600000" cy="2179344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 descr="F:\Professionnel\IPNO\Projets\ESS\Banc de Conditionnement\Photos\DSCN055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6978239" y="2856097"/>
              <a:ext cx="3600000" cy="207264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-62805" y="2691301"/>
            <a:ext cx="2305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Clean room ISO 4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4" name="Image 8" descr="Salle blanche opérationnelle sept 2007 - 3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97" y="1545746"/>
            <a:ext cx="2066179" cy="120842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2163778" y="3705077"/>
            <a:ext cx="2023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Surface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treatment</a:t>
            </a:r>
            <a:endParaRPr lang="fr-FR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lab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746" y="1536796"/>
            <a:ext cx="1645278" cy="219370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 descr="E:\Photos diverses\Sept 2015 - Four ESS\IMG_001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4623" y="3102197"/>
            <a:ext cx="1981202" cy="1485901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5" name="Rectangle 4"/>
          <p:cNvSpPr/>
          <p:nvPr/>
        </p:nvSpPr>
        <p:spPr>
          <a:xfrm>
            <a:off x="464458" y="4552572"/>
            <a:ext cx="1320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Furnace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99" y="4921904"/>
            <a:ext cx="1830437" cy="165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1" name="Rectangle 10"/>
          <p:cNvSpPr/>
          <p:nvPr/>
        </p:nvSpPr>
        <p:spPr>
          <a:xfrm>
            <a:off x="1452126" y="6466851"/>
            <a:ext cx="1781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V</a:t>
            </a:r>
            <a:r>
              <a:rPr lang="fr-FR" dirty="0" smtClean="0"/>
              <a:t>ertical </a:t>
            </a:r>
            <a:r>
              <a:rPr lang="fr-FR" dirty="0"/>
              <a:t>cryostats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8104" y="1691516"/>
            <a:ext cx="29546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Power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coupler conditioning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867" y="2364648"/>
            <a:ext cx="7350521" cy="44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2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16824" cy="1143000"/>
          </a:xfrm>
        </p:spPr>
        <p:txBody>
          <a:bodyPr/>
          <a:lstStyle/>
          <a:p>
            <a:r>
              <a:rPr lang="en-US" dirty="0" smtClean="0"/>
              <a:t>Main function: to house SRF cavities </a:t>
            </a:r>
            <a:endParaRPr lang="en-US" sz="1600" dirty="0"/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5846" y="4869160"/>
            <a:ext cx="4032466" cy="1793021"/>
            <a:chOff x="2881" y="1028"/>
            <a:chExt cx="4442" cy="2189"/>
          </a:xfrm>
        </p:grpSpPr>
        <p:pic>
          <p:nvPicPr>
            <p:cNvPr id="8" name="Picture 5" descr="Figure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" y="1104"/>
              <a:ext cx="2879" cy="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3873" y="1578"/>
              <a:ext cx="576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560" y="1346"/>
              <a:ext cx="1104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008000"/>
                  </a:solidFill>
                  <a:latin typeface="Arial"/>
                  <a:cs typeface="Arial"/>
                </a:rPr>
                <a:t>Beam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821" y="2880"/>
              <a:ext cx="1027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008000"/>
                  </a:solidFill>
                  <a:latin typeface="Arial"/>
                  <a:cs typeface="Arial"/>
                </a:rPr>
                <a:t>RF Input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644" y="2841"/>
              <a:ext cx="2679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chemeClr val="accent2"/>
                  </a:solidFill>
                  <a:latin typeface="Arial"/>
                  <a:cs typeface="Arial"/>
                </a:rPr>
                <a:t>Power </a:t>
              </a:r>
              <a:r>
                <a:rPr lang="en-US" sz="1400" dirty="0" smtClean="0">
                  <a:solidFill>
                    <a:schemeClr val="accent2"/>
                  </a:solidFill>
                  <a:latin typeface="Arial"/>
                  <a:cs typeface="Arial"/>
                </a:rPr>
                <a:t>Amplifier (Klystrons)</a:t>
              </a:r>
              <a:endParaRPr lang="en-US" sz="1400" dirty="0">
                <a:solidFill>
                  <a:schemeClr val="accent2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560" y="1986"/>
              <a:ext cx="2604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D60093"/>
                  </a:solidFill>
                  <a:latin typeface="Arial"/>
                  <a:cs typeface="Arial"/>
                </a:rPr>
                <a:t>Power Coupler</a:t>
              </a:r>
              <a:endParaRPr lang="en-US" sz="1400" dirty="0">
                <a:solidFill>
                  <a:srgbClr val="D60093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996" y="1028"/>
              <a:ext cx="624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solidFill>
                    <a:srgbClr val="FF0000"/>
                  </a:solidFill>
                  <a:latin typeface="Arial"/>
                  <a:cs typeface="Arial"/>
                </a:rPr>
                <a:t>Gap</a:t>
              </a:r>
            </a:p>
          </p:txBody>
        </p:sp>
      </p:grp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1763688" y="5994227"/>
            <a:ext cx="18134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 smtClean="0">
                <a:latin typeface="Arial"/>
                <a:cs typeface="Arial"/>
              </a:rPr>
              <a:t>Waveguide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9" y="3083820"/>
            <a:ext cx="1773455" cy="17265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486" y="1448764"/>
            <a:ext cx="2596769" cy="2022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56" y="1496348"/>
            <a:ext cx="1696875" cy="8925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ym typeface="Wingdings"/>
              </a:rPr>
              <a:t>Lorentz Force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Electrical Field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Magnetic Field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71773"/>
              </p:ext>
            </p:extLst>
          </p:nvPr>
        </p:nvGraphicFramePr>
        <p:xfrm>
          <a:off x="88056" y="2508844"/>
          <a:ext cx="2238298" cy="667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7" imgW="1320800" imgH="393700" progId="Equation.3">
                  <p:embed/>
                </p:oleObj>
              </mc:Choice>
              <mc:Fallback>
                <p:oleObj name="Equation" r:id="rId7" imgW="13208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056" y="2508844"/>
                        <a:ext cx="2238298" cy="667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-385481" y="3297042"/>
            <a:ext cx="67890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861144" y="4067780"/>
            <a:ext cx="6247360" cy="2601580"/>
            <a:chOff x="2861144" y="4067780"/>
            <a:chExt cx="6247360" cy="2601580"/>
          </a:xfrm>
        </p:grpSpPr>
        <p:grpSp>
          <p:nvGrpSpPr>
            <p:cNvPr id="3" name="Group 2"/>
            <p:cNvGrpSpPr/>
            <p:nvPr/>
          </p:nvGrpSpPr>
          <p:grpSpPr>
            <a:xfrm>
              <a:off x="2861144" y="4067780"/>
              <a:ext cx="6247360" cy="2529110"/>
              <a:chOff x="2787648" y="4246361"/>
              <a:chExt cx="6247360" cy="252911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7648" y="4701055"/>
                <a:ext cx="2756790" cy="2074416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9673" y="4650192"/>
                <a:ext cx="3238872" cy="1333653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794966" y="4246361"/>
                <a:ext cx="324004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0"/>
                  <a:buChar char="à"/>
                </a:pPr>
                <a:r>
                  <a:rPr lang="en-US" dirty="0">
                    <a:sym typeface="Wingdings"/>
                  </a:rPr>
                  <a:t>High </a:t>
                </a:r>
                <a:r>
                  <a:rPr lang="en-US" dirty="0" smtClean="0">
                    <a:latin typeface="Symbol" charset="2"/>
                    <a:cs typeface="Symbol" charset="2"/>
                    <a:sym typeface="Wingdings"/>
                  </a:rPr>
                  <a:t>b - </a:t>
                </a:r>
                <a:r>
                  <a:rPr lang="en-US" dirty="0" smtClean="0">
                    <a:sym typeface="Wingdings"/>
                  </a:rPr>
                  <a:t>Elliptical cavity</a:t>
                </a:r>
                <a:endParaRPr lang="en-US" dirty="0">
                  <a:latin typeface="Symbol" charset="2"/>
                  <a:cs typeface="Symbol" charset="2"/>
                  <a:sym typeface="Wingding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870838" y="4246361"/>
                <a:ext cx="2434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charset="0"/>
                  <a:buChar char="à"/>
                </a:pPr>
                <a:r>
                  <a:rPr lang="en-US" dirty="0">
                    <a:sym typeface="Wingdings"/>
                  </a:rPr>
                  <a:t>Low </a:t>
                </a:r>
                <a:r>
                  <a:rPr lang="en-US" dirty="0" smtClean="0">
                    <a:latin typeface="Symbol" charset="2"/>
                    <a:cs typeface="Symbol" charset="2"/>
                    <a:sym typeface="Wingdings"/>
                  </a:rPr>
                  <a:t>b - </a:t>
                </a:r>
                <a:r>
                  <a:rPr lang="en-US" dirty="0" smtClean="0">
                    <a:sym typeface="Wingdings"/>
                  </a:rPr>
                  <a:t>Spoke cavity</a:t>
                </a:r>
                <a:endParaRPr lang="en-US" dirty="0" smtClean="0">
                  <a:sym typeface="Wingdings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51813" y="5878609"/>
              <a:ext cx="3358049" cy="64673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36081" y="6361583"/>
              <a:ext cx="39004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cs typeface="Arial"/>
                  <a:sym typeface="Wingdings"/>
                </a:rPr>
                <a:t>Equivalent circuit for a 4 cell cavity with beam pipe</a:t>
              </a:r>
              <a:endParaRPr lang="en-US" sz="1400" dirty="0">
                <a:cs typeface="Arial"/>
                <a:sym typeface="Wingding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17934" y="1505516"/>
            <a:ext cx="3477032" cy="2530479"/>
            <a:chOff x="5617934" y="1505516"/>
            <a:chExt cx="3477032" cy="253047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17934" y="1505516"/>
              <a:ext cx="3477032" cy="2530479"/>
            </a:xfrm>
            <a:prstGeom prst="rect">
              <a:avLst/>
            </a:prstGeom>
            <a:ln w="19050">
              <a:solidFill>
                <a:schemeClr val="accent1">
                  <a:shade val="95000"/>
                  <a:satMod val="105000"/>
                </a:schemeClr>
              </a:solidFill>
            </a:ln>
          </p:spPr>
        </p:pic>
        <p:sp>
          <p:nvSpPr>
            <p:cNvPr id="16" name="Rectangle 15"/>
            <p:cNvSpPr/>
            <p:nvPr/>
          </p:nvSpPr>
          <p:spPr>
            <a:xfrm>
              <a:off x="7227324" y="3083820"/>
              <a:ext cx="10890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latin typeface="Symbol" charset="2"/>
                  <a:cs typeface="Symbol" charset="2"/>
                  <a:sym typeface="Wingdings"/>
                </a:rPr>
                <a:t>b= </a:t>
              </a:r>
              <a:r>
                <a:rPr lang="en-US" sz="2400" dirty="0" smtClean="0">
                  <a:latin typeface="+mj-lt"/>
                  <a:cs typeface="Symbol" charset="2"/>
                  <a:sym typeface="Wingdings"/>
                </a:rPr>
                <a:t>v/c</a:t>
              </a:r>
              <a:r>
                <a:rPr lang="en-US" sz="2400" dirty="0" smtClean="0">
                  <a:latin typeface="Symbol" charset="2"/>
                  <a:cs typeface="Symbol" charset="2"/>
                  <a:sym typeface="Wingdings"/>
                </a:rPr>
                <a:t> 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20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3876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defRPr/>
            </a:pP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Functions</a:t>
            </a: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Components</a:t>
            </a: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Assembly</a:t>
            </a: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How to operate a cryomodule</a:t>
            </a:r>
          </a:p>
        </p:txBody>
      </p:sp>
    </p:spTree>
    <p:extLst>
      <p:ext uri="{BB962C8B-B14F-4D97-AF65-F5344CB8AC3E}">
        <p14:creationId xmlns:p14="http://schemas.microsoft.com/office/powerpoint/2010/main" val="19740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22418"/>
            <a:ext cx="9117607" cy="952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/>
          </a:p>
        </p:txBody>
      </p:sp>
      <p:sp>
        <p:nvSpPr>
          <p:cNvPr id="3" name="AutoShape 30"/>
          <p:cNvSpPr>
            <a:spLocks noChangeArrowheads="1"/>
          </p:cNvSpPr>
          <p:nvPr/>
        </p:nvSpPr>
        <p:spPr bwMode="auto">
          <a:xfrm>
            <a:off x="2910277" y="692696"/>
            <a:ext cx="1965325" cy="330994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fabrication</a:t>
            </a:r>
            <a:endParaRPr lang="fr-FR" sz="1300" b="1" dirty="0">
              <a:latin typeface="+mj-lt"/>
            </a:endParaRPr>
          </a:p>
        </p:txBody>
      </p:sp>
      <p:sp>
        <p:nvSpPr>
          <p:cNvPr id="4" name="AutoShape 32"/>
          <p:cNvSpPr>
            <a:spLocks noChangeArrowheads="1"/>
          </p:cNvSpPr>
          <p:nvPr/>
        </p:nvSpPr>
        <p:spPr bwMode="auto">
          <a:xfrm>
            <a:off x="3587844" y="1725535"/>
            <a:ext cx="1854200" cy="823466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</a:rPr>
              <a:t>Cryomodule components f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abrication</a:t>
            </a:r>
            <a:endParaRPr lang="fr-FR" sz="1300" b="1" dirty="0">
              <a:latin typeface="+mj-lt"/>
            </a:endParaRPr>
          </a:p>
        </p:txBody>
      </p:sp>
      <p:sp>
        <p:nvSpPr>
          <p:cNvPr id="5" name="AutoShape 45"/>
          <p:cNvSpPr>
            <a:spLocks noChangeArrowheads="1"/>
          </p:cNvSpPr>
          <p:nvPr/>
        </p:nvSpPr>
        <p:spPr bwMode="auto">
          <a:xfrm>
            <a:off x="2981098" y="2944745"/>
            <a:ext cx="1482501" cy="830783"/>
          </a:xfrm>
          <a:prstGeom prst="roundRect">
            <a:avLst>
              <a:gd name="adj" fmla="val 16667"/>
            </a:avLst>
          </a:prstGeom>
          <a:solidFill>
            <a:srgbClr val="FFC00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string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assembling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in clean room</a:t>
            </a:r>
            <a:endParaRPr lang="fr-FR" sz="1300" b="1" dirty="0">
              <a:latin typeface="+mj-lt"/>
            </a:endParaRPr>
          </a:p>
        </p:txBody>
      </p:sp>
      <p:sp>
        <p:nvSpPr>
          <p:cNvPr id="6" name="AutoShape 46"/>
          <p:cNvSpPr>
            <a:spLocks noChangeArrowheads="1"/>
          </p:cNvSpPr>
          <p:nvPr/>
        </p:nvSpPr>
        <p:spPr bwMode="auto">
          <a:xfrm>
            <a:off x="191025" y="1628801"/>
            <a:ext cx="2136408" cy="744806"/>
          </a:xfrm>
          <a:prstGeom prst="roundRect">
            <a:avLst>
              <a:gd name="adj" fmla="val 16667"/>
            </a:avLst>
          </a:prstGeom>
          <a:solidFill>
            <a:srgbClr val="00B05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Validation test of the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in vertical cryostat</a:t>
            </a:r>
            <a:endParaRPr lang="fr-FR" sz="1300" b="1" dirty="0">
              <a:latin typeface="+mj-lt"/>
            </a:endParaRPr>
          </a:p>
        </p:txBody>
      </p:sp>
      <p:cxnSp>
        <p:nvCxnSpPr>
          <p:cNvPr id="6151" name="AutoShape 47"/>
          <p:cNvCxnSpPr>
            <a:cxnSpLocks noChangeShapeType="1"/>
            <a:stCxn id="3" idx="2"/>
            <a:endCxn id="73" idx="0"/>
          </p:cNvCxnSpPr>
          <p:nvPr/>
        </p:nvCxnSpPr>
        <p:spPr bwMode="auto">
          <a:xfrm flipH="1">
            <a:off x="3878608" y="1023690"/>
            <a:ext cx="14333" cy="24507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52" name="AutoShape 48"/>
          <p:cNvCxnSpPr>
            <a:cxnSpLocks noChangeShapeType="1"/>
            <a:stCxn id="4" idx="2"/>
            <a:endCxn id="5" idx="0"/>
          </p:cNvCxnSpPr>
          <p:nvPr/>
        </p:nvCxnSpPr>
        <p:spPr bwMode="auto">
          <a:xfrm flipH="1">
            <a:off x="3722349" y="2549001"/>
            <a:ext cx="792595" cy="3957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7036510" y="3189433"/>
            <a:ext cx="1862138" cy="768350"/>
          </a:xfrm>
          <a:prstGeom prst="roundRect">
            <a:avLst>
              <a:gd name="adj" fmla="val 16667"/>
            </a:avLst>
          </a:prstGeom>
          <a:solidFill>
            <a:srgbClr val="00B05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Validation test of the cryomodule</a:t>
            </a:r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auto">
          <a:xfrm>
            <a:off x="6898412" y="5031210"/>
            <a:ext cx="2054502" cy="558030"/>
          </a:xfrm>
          <a:prstGeom prst="roundRect">
            <a:avLst>
              <a:gd name="adj" fmla="val 16667"/>
            </a:avLst>
          </a:prstGeom>
          <a:solidFill>
            <a:srgbClr val="FFFF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on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beam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line</a:t>
            </a:r>
          </a:p>
        </p:txBody>
      </p:sp>
      <p:sp>
        <p:nvSpPr>
          <p:cNvPr id="14" name="AutoShape 30"/>
          <p:cNvSpPr>
            <a:spLocks noChangeArrowheads="1"/>
          </p:cNvSpPr>
          <p:nvPr/>
        </p:nvSpPr>
        <p:spPr bwMode="auto">
          <a:xfrm>
            <a:off x="187268" y="5716606"/>
            <a:ext cx="1965325" cy="617442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Power coupler fabrication</a:t>
            </a:r>
            <a:endParaRPr lang="fr-FR" sz="1300" b="1" dirty="0">
              <a:latin typeface="+mj-lt"/>
            </a:endParaRPr>
          </a:p>
        </p:txBody>
      </p:sp>
      <p:sp>
        <p:nvSpPr>
          <p:cNvPr id="19" name="AutoShape 46"/>
          <p:cNvSpPr>
            <a:spLocks noChangeArrowheads="1"/>
          </p:cNvSpPr>
          <p:nvPr/>
        </p:nvSpPr>
        <p:spPr bwMode="auto">
          <a:xfrm>
            <a:off x="185680" y="4250057"/>
            <a:ext cx="1965325" cy="442913"/>
          </a:xfrm>
          <a:prstGeom prst="roundRect">
            <a:avLst>
              <a:gd name="adj" fmla="val 16667"/>
            </a:avLst>
          </a:prstGeom>
          <a:solidFill>
            <a:srgbClr val="00B05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Coupler RF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processing</a:t>
            </a:r>
            <a:endParaRPr lang="fr-FR" sz="1300" b="1" dirty="0">
              <a:latin typeface="+mj-lt"/>
            </a:endParaRPr>
          </a:p>
        </p:txBody>
      </p:sp>
      <p:cxnSp>
        <p:nvCxnSpPr>
          <p:cNvPr id="20" name="AutoShape 47"/>
          <p:cNvCxnSpPr>
            <a:cxnSpLocks noChangeShapeType="1"/>
            <a:stCxn id="14" idx="0"/>
          </p:cNvCxnSpPr>
          <p:nvPr/>
        </p:nvCxnSpPr>
        <p:spPr bwMode="auto">
          <a:xfrm flipH="1" flipV="1">
            <a:off x="1168342" y="5469951"/>
            <a:ext cx="1589" cy="24665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AutoShape 47"/>
          <p:cNvCxnSpPr>
            <a:cxnSpLocks noChangeShapeType="1"/>
            <a:stCxn id="19" idx="0"/>
            <a:endCxn id="53" idx="2"/>
          </p:cNvCxnSpPr>
          <p:nvPr/>
        </p:nvCxnSpPr>
        <p:spPr bwMode="auto">
          <a:xfrm flipV="1">
            <a:off x="1168342" y="3957783"/>
            <a:ext cx="1588" cy="2922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" name="AutoShape 47"/>
          <p:cNvCxnSpPr>
            <a:cxnSpLocks noChangeShapeType="1"/>
            <a:stCxn id="137" idx="3"/>
            <a:endCxn id="5" idx="1"/>
          </p:cNvCxnSpPr>
          <p:nvPr/>
        </p:nvCxnSpPr>
        <p:spPr bwMode="auto">
          <a:xfrm>
            <a:off x="2201902" y="2933982"/>
            <a:ext cx="779196" cy="42615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9" name="AutoShape 45"/>
          <p:cNvSpPr>
            <a:spLocks noChangeArrowheads="1"/>
          </p:cNvSpPr>
          <p:nvPr/>
        </p:nvSpPr>
        <p:spPr bwMode="auto">
          <a:xfrm>
            <a:off x="4883987" y="2944745"/>
            <a:ext cx="1494381" cy="830783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assembling</a:t>
            </a:r>
            <a:endParaRPr lang="fr-FR" sz="1300" b="1" dirty="0">
              <a:latin typeface="+mj-lt"/>
            </a:endParaRPr>
          </a:p>
        </p:txBody>
      </p:sp>
      <p:cxnSp>
        <p:nvCxnSpPr>
          <p:cNvPr id="31" name="AutoShape 47"/>
          <p:cNvCxnSpPr>
            <a:cxnSpLocks noChangeShapeType="1"/>
            <a:stCxn id="5" idx="3"/>
            <a:endCxn id="29" idx="1"/>
          </p:cNvCxnSpPr>
          <p:nvPr/>
        </p:nvCxnSpPr>
        <p:spPr bwMode="auto">
          <a:xfrm>
            <a:off x="4463599" y="3360135"/>
            <a:ext cx="42038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" name="AutoShape 47"/>
          <p:cNvCxnSpPr>
            <a:cxnSpLocks noChangeShapeType="1"/>
            <a:stCxn id="4" idx="2"/>
            <a:endCxn id="29" idx="0"/>
          </p:cNvCxnSpPr>
          <p:nvPr/>
        </p:nvCxnSpPr>
        <p:spPr bwMode="auto">
          <a:xfrm>
            <a:off x="4514942" y="2549001"/>
            <a:ext cx="1116235" cy="3957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" name="AutoShape 32"/>
          <p:cNvSpPr>
            <a:spLocks noChangeArrowheads="1"/>
          </p:cNvSpPr>
          <p:nvPr/>
        </p:nvSpPr>
        <p:spPr bwMode="auto">
          <a:xfrm>
            <a:off x="3617401" y="4077072"/>
            <a:ext cx="1854200" cy="411733"/>
          </a:xfrm>
          <a:prstGeom prst="roundRect">
            <a:avLst>
              <a:gd name="adj" fmla="val 16667"/>
            </a:avLst>
          </a:prstGeom>
          <a:solidFill>
            <a:srgbClr val="0000FF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</a:rPr>
              <a:t>Tools f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abrication</a:t>
            </a:r>
            <a:endParaRPr lang="fr-FR" sz="1300" b="1" dirty="0">
              <a:latin typeface="+mj-lt"/>
            </a:endParaRPr>
          </a:p>
        </p:txBody>
      </p:sp>
      <p:cxnSp>
        <p:nvCxnSpPr>
          <p:cNvPr id="41" name="AutoShape 47"/>
          <p:cNvCxnSpPr>
            <a:cxnSpLocks noChangeShapeType="1"/>
            <a:stCxn id="38" idx="0"/>
            <a:endCxn id="29" idx="2"/>
          </p:cNvCxnSpPr>
          <p:nvPr/>
        </p:nvCxnSpPr>
        <p:spPr bwMode="auto">
          <a:xfrm flipV="1">
            <a:off x="4544502" y="3775527"/>
            <a:ext cx="1086677" cy="30154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AutoShape 47"/>
          <p:cNvCxnSpPr>
            <a:cxnSpLocks noChangeShapeType="1"/>
            <a:stCxn id="38" idx="0"/>
            <a:endCxn id="5" idx="2"/>
          </p:cNvCxnSpPr>
          <p:nvPr/>
        </p:nvCxnSpPr>
        <p:spPr bwMode="auto">
          <a:xfrm flipH="1" flipV="1">
            <a:off x="3722349" y="3775527"/>
            <a:ext cx="822152" cy="30154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3" name="AutoShape 30"/>
          <p:cNvSpPr>
            <a:spLocks noChangeArrowheads="1"/>
          </p:cNvSpPr>
          <p:nvPr/>
        </p:nvSpPr>
        <p:spPr bwMode="auto">
          <a:xfrm>
            <a:off x="2710871" y="1268760"/>
            <a:ext cx="2335472" cy="330994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Chemical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treatment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7" name="AutoShape 30"/>
          <p:cNvSpPr>
            <a:spLocks noChangeArrowheads="1"/>
          </p:cNvSpPr>
          <p:nvPr/>
        </p:nvSpPr>
        <p:spPr bwMode="auto">
          <a:xfrm>
            <a:off x="163348" y="692697"/>
            <a:ext cx="2193475" cy="741561"/>
          </a:xfrm>
          <a:prstGeom prst="roundRect">
            <a:avLst>
              <a:gd name="adj" fmla="val 16667"/>
            </a:avLst>
          </a:prstGeom>
          <a:solidFill>
            <a:srgbClr val="FFC00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/>
            <a:r>
              <a:rPr lang="fr-FR" sz="1300" b="1" dirty="0">
                <a:solidFill>
                  <a:srgbClr val="000000"/>
                </a:solidFill>
                <a:latin typeface="+mj-lt"/>
              </a:rPr>
              <a:t>High pressure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rinsing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fr-FR" sz="1300" b="1" dirty="0">
                <a:solidFill>
                  <a:srgbClr val="000000"/>
                </a:solidFill>
                <a:latin typeface="+mj-lt"/>
              </a:rPr>
              <a:t>In clean room (ISO5 or ISO4)</a:t>
            </a:r>
          </a:p>
        </p:txBody>
      </p:sp>
      <p:cxnSp>
        <p:nvCxnSpPr>
          <p:cNvPr id="78" name="AutoShape 47"/>
          <p:cNvCxnSpPr>
            <a:cxnSpLocks noChangeShapeType="1"/>
            <a:stCxn id="73" idx="1"/>
            <a:endCxn id="77" idx="3"/>
          </p:cNvCxnSpPr>
          <p:nvPr/>
        </p:nvCxnSpPr>
        <p:spPr bwMode="auto">
          <a:xfrm flipH="1" flipV="1">
            <a:off x="2356823" y="1063478"/>
            <a:ext cx="354048" cy="3707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9" name="AutoShape 47"/>
          <p:cNvCxnSpPr>
            <a:cxnSpLocks noChangeShapeType="1"/>
            <a:stCxn id="77" idx="2"/>
            <a:endCxn id="6" idx="0"/>
          </p:cNvCxnSpPr>
          <p:nvPr/>
        </p:nvCxnSpPr>
        <p:spPr bwMode="auto">
          <a:xfrm flipH="1">
            <a:off x="1259229" y="1434259"/>
            <a:ext cx="857" cy="19454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3" name="AutoShape 30"/>
          <p:cNvSpPr>
            <a:spLocks noChangeArrowheads="1"/>
          </p:cNvSpPr>
          <p:nvPr/>
        </p:nvSpPr>
        <p:spPr bwMode="auto">
          <a:xfrm>
            <a:off x="187268" y="4954454"/>
            <a:ext cx="2335472" cy="515498"/>
          </a:xfrm>
          <a:prstGeom prst="roundRect">
            <a:avLst>
              <a:gd name="adj" fmla="val 16667"/>
            </a:avLst>
          </a:prstGeom>
          <a:solidFill>
            <a:srgbClr val="FFC000">
              <a:alpha val="30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/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Assembling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in clean room</a:t>
            </a:r>
          </a:p>
        </p:txBody>
      </p:sp>
      <p:cxnSp>
        <p:nvCxnSpPr>
          <p:cNvPr id="85" name="AutoShape 47"/>
          <p:cNvCxnSpPr>
            <a:cxnSpLocks noChangeShapeType="1"/>
            <a:endCxn id="19" idx="2"/>
          </p:cNvCxnSpPr>
          <p:nvPr/>
        </p:nvCxnSpPr>
        <p:spPr bwMode="auto">
          <a:xfrm flipV="1">
            <a:off x="1168342" y="4692969"/>
            <a:ext cx="1" cy="2648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4" name="AutoShape 50"/>
          <p:cNvSpPr>
            <a:spLocks noChangeArrowheads="1"/>
          </p:cNvSpPr>
          <p:nvPr/>
        </p:nvSpPr>
        <p:spPr bwMode="auto">
          <a:xfrm>
            <a:off x="7024307" y="1554692"/>
            <a:ext cx="1862138" cy="384175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Transport</a:t>
            </a:r>
          </a:p>
        </p:txBody>
      </p:sp>
      <p:cxnSp>
        <p:nvCxnSpPr>
          <p:cNvPr id="96" name="AutoShape 47"/>
          <p:cNvCxnSpPr>
            <a:cxnSpLocks noChangeShapeType="1"/>
            <a:stCxn id="138" idx="2"/>
            <a:endCxn id="9" idx="0"/>
          </p:cNvCxnSpPr>
          <p:nvPr/>
        </p:nvCxnSpPr>
        <p:spPr bwMode="auto">
          <a:xfrm>
            <a:off x="7955376" y="2901452"/>
            <a:ext cx="12202" cy="28798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9" name="AutoShape 47"/>
          <p:cNvCxnSpPr>
            <a:cxnSpLocks noChangeShapeType="1"/>
            <a:stCxn id="29" idx="3"/>
            <a:endCxn id="94" idx="1"/>
          </p:cNvCxnSpPr>
          <p:nvPr/>
        </p:nvCxnSpPr>
        <p:spPr bwMode="auto">
          <a:xfrm flipV="1">
            <a:off x="6378367" y="1746780"/>
            <a:ext cx="645940" cy="161335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2" name="AutoShape 47"/>
          <p:cNvCxnSpPr>
            <a:cxnSpLocks noChangeShapeType="1"/>
            <a:stCxn id="171" idx="2"/>
            <a:endCxn id="34" idx="0"/>
          </p:cNvCxnSpPr>
          <p:nvPr/>
        </p:nvCxnSpPr>
        <p:spPr bwMode="auto">
          <a:xfrm flipH="1">
            <a:off x="7925663" y="4771440"/>
            <a:ext cx="29713" cy="25977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7" name="AutoShape 50"/>
          <p:cNvSpPr>
            <a:spLocks noChangeArrowheads="1"/>
          </p:cNvSpPr>
          <p:nvPr/>
        </p:nvSpPr>
        <p:spPr bwMode="auto">
          <a:xfrm>
            <a:off x="339763" y="2671347"/>
            <a:ext cx="1862138" cy="525269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Qualified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cavity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8" name="AutoShape 50"/>
          <p:cNvSpPr>
            <a:spLocks noChangeArrowheads="1"/>
          </p:cNvSpPr>
          <p:nvPr/>
        </p:nvSpPr>
        <p:spPr bwMode="auto">
          <a:xfrm>
            <a:off x="6951804" y="2301601"/>
            <a:ext cx="2007145" cy="599851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reception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and 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41" name="AutoShape 47"/>
          <p:cNvCxnSpPr>
            <a:cxnSpLocks noChangeShapeType="1"/>
            <a:stCxn id="6" idx="2"/>
            <a:endCxn id="137" idx="0"/>
          </p:cNvCxnSpPr>
          <p:nvPr/>
        </p:nvCxnSpPr>
        <p:spPr bwMode="auto">
          <a:xfrm>
            <a:off x="1259229" y="2373607"/>
            <a:ext cx="11602" cy="29773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7" name="AutoShape 47"/>
          <p:cNvCxnSpPr>
            <a:cxnSpLocks noChangeShapeType="1"/>
            <a:stCxn id="94" idx="2"/>
            <a:endCxn id="138" idx="0"/>
          </p:cNvCxnSpPr>
          <p:nvPr/>
        </p:nvCxnSpPr>
        <p:spPr bwMode="auto">
          <a:xfrm>
            <a:off x="7955376" y="1938865"/>
            <a:ext cx="0" cy="36273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1" name="AutoShape 50"/>
          <p:cNvSpPr>
            <a:spLocks noChangeArrowheads="1"/>
          </p:cNvSpPr>
          <p:nvPr/>
        </p:nvSpPr>
        <p:spPr bwMode="auto">
          <a:xfrm>
            <a:off x="6951804" y="4171589"/>
            <a:ext cx="2007145" cy="599851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>
                <a:solidFill>
                  <a:srgbClr val="000000"/>
                </a:solidFill>
                <a:latin typeface="+mj-lt"/>
              </a:rPr>
              <a:t>Cryomodule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74" name="AutoShape 47"/>
          <p:cNvCxnSpPr>
            <a:cxnSpLocks noChangeShapeType="1"/>
            <a:stCxn id="9" idx="2"/>
          </p:cNvCxnSpPr>
          <p:nvPr/>
        </p:nvCxnSpPr>
        <p:spPr bwMode="auto">
          <a:xfrm flipH="1">
            <a:off x="7955376" y="3957783"/>
            <a:ext cx="12202" cy="2138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3" name="AutoShape 50"/>
          <p:cNvSpPr>
            <a:spLocks noChangeArrowheads="1"/>
          </p:cNvSpPr>
          <p:nvPr/>
        </p:nvSpPr>
        <p:spPr bwMode="auto">
          <a:xfrm>
            <a:off x="238861" y="3432516"/>
            <a:ext cx="1862138" cy="525269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  <a:alpha val="3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85707" tIns="42853" rIns="85707" bIns="42853" anchor="ctr"/>
          <a:lstStyle/>
          <a:p>
            <a:pPr algn="ctr">
              <a:defRPr/>
            </a:pP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Processed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couplers</a:t>
            </a:r>
            <a:r>
              <a:rPr lang="fr-FR" sz="13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300" b="1" dirty="0" err="1">
                <a:solidFill>
                  <a:srgbClr val="000000"/>
                </a:solidFill>
                <a:latin typeface="+mj-lt"/>
              </a:rPr>
              <a:t>storage</a:t>
            </a:r>
            <a:endParaRPr lang="fr-FR" sz="13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58" name="AutoShape 47"/>
          <p:cNvCxnSpPr>
            <a:cxnSpLocks noChangeShapeType="1"/>
            <a:stCxn id="53" idx="3"/>
            <a:endCxn id="5" idx="1"/>
          </p:cNvCxnSpPr>
          <p:nvPr/>
        </p:nvCxnSpPr>
        <p:spPr bwMode="auto">
          <a:xfrm flipV="1">
            <a:off x="2100999" y="3360135"/>
            <a:ext cx="880098" cy="33501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0" name="Groupe 30"/>
          <p:cNvGrpSpPr/>
          <p:nvPr/>
        </p:nvGrpSpPr>
        <p:grpSpPr>
          <a:xfrm>
            <a:off x="2179119" y="4509121"/>
            <a:ext cx="4719294" cy="2147065"/>
            <a:chOff x="-316430" y="1774943"/>
            <a:chExt cx="8424936" cy="4303843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808" y="2352310"/>
              <a:ext cx="3491880" cy="3726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4" name="Connecteur droit avec flèche 4"/>
            <p:cNvCxnSpPr>
              <a:stCxn id="45" idx="3"/>
            </p:cNvCxnSpPr>
            <p:nvPr/>
          </p:nvCxnSpPr>
          <p:spPr bwMode="auto">
            <a:xfrm>
              <a:off x="1952329" y="2371088"/>
              <a:ext cx="1115614" cy="48282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ZoneTexte 7"/>
            <p:cNvSpPr txBox="1"/>
            <p:nvPr/>
          </p:nvSpPr>
          <p:spPr>
            <a:xfrm>
              <a:off x="656185" y="1970073"/>
              <a:ext cx="1296144" cy="80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Space frame</a:t>
              </a:r>
            </a:p>
          </p:txBody>
        </p:sp>
        <p:cxnSp>
          <p:nvCxnSpPr>
            <p:cNvPr id="46" name="Connecteur droit avec flèche 11"/>
            <p:cNvCxnSpPr>
              <a:stCxn id="49" idx="1"/>
            </p:cNvCxnSpPr>
            <p:nvPr/>
          </p:nvCxnSpPr>
          <p:spPr bwMode="auto">
            <a:xfrm flipH="1">
              <a:off x="3453650" y="4132812"/>
              <a:ext cx="1806989" cy="1143356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Connecteur droit avec flèche 12"/>
            <p:cNvCxnSpPr>
              <a:stCxn id="48" idx="3"/>
            </p:cNvCxnSpPr>
            <p:nvPr/>
          </p:nvCxnSpPr>
          <p:spPr bwMode="auto">
            <a:xfrm flipV="1">
              <a:off x="1304256" y="5102581"/>
              <a:ext cx="1205880" cy="34774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ZoneTexte 13"/>
            <p:cNvSpPr txBox="1"/>
            <p:nvPr/>
          </p:nvSpPr>
          <p:spPr>
            <a:xfrm>
              <a:off x="-316430" y="4582104"/>
              <a:ext cx="1620686" cy="1110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Beam valves and extremity flange</a:t>
              </a:r>
            </a:p>
          </p:txBody>
        </p:sp>
        <p:sp>
          <p:nvSpPr>
            <p:cNvPr id="49" name="ZoneTexte 16"/>
            <p:cNvSpPr txBox="1"/>
            <p:nvPr/>
          </p:nvSpPr>
          <p:spPr>
            <a:xfrm>
              <a:off x="5260639" y="3423325"/>
              <a:ext cx="2847867" cy="1418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TA6V rods in X pattern to keep the beam axis at the same position during cool down</a:t>
              </a:r>
            </a:p>
          </p:txBody>
        </p:sp>
        <p:sp>
          <p:nvSpPr>
            <p:cNvPr id="50" name="ZoneTexte 20"/>
            <p:cNvSpPr txBox="1"/>
            <p:nvPr/>
          </p:nvSpPr>
          <p:spPr>
            <a:xfrm>
              <a:off x="5853947" y="2929675"/>
              <a:ext cx="1872210" cy="49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Magnetic shield</a:t>
              </a:r>
            </a:p>
          </p:txBody>
        </p:sp>
        <p:sp>
          <p:nvSpPr>
            <p:cNvPr id="51" name="ZoneTexte 21"/>
            <p:cNvSpPr txBox="1"/>
            <p:nvPr/>
          </p:nvSpPr>
          <p:spPr>
            <a:xfrm>
              <a:off x="5379302" y="1774943"/>
              <a:ext cx="2637649" cy="49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Tuning system</a:t>
              </a:r>
            </a:p>
          </p:txBody>
        </p:sp>
        <p:cxnSp>
          <p:nvCxnSpPr>
            <p:cNvPr id="52" name="Connecteur droit avec flèche 22"/>
            <p:cNvCxnSpPr>
              <a:stCxn id="50" idx="1"/>
            </p:cNvCxnSpPr>
            <p:nvPr/>
          </p:nvCxnSpPr>
          <p:spPr bwMode="auto">
            <a:xfrm flipH="1">
              <a:off x="4311355" y="3176454"/>
              <a:ext cx="1542592" cy="41909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4" name="Connecteur droit avec flèche 26"/>
            <p:cNvCxnSpPr>
              <a:stCxn id="51" idx="2"/>
            </p:cNvCxnSpPr>
            <p:nvPr/>
          </p:nvCxnSpPr>
          <p:spPr bwMode="auto">
            <a:xfrm flipH="1">
              <a:off x="5023320" y="2268499"/>
              <a:ext cx="1674806" cy="228153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5" name="Groupe 2"/>
          <p:cNvGrpSpPr>
            <a:grpSpLocks noChangeAspect="1"/>
          </p:cNvGrpSpPr>
          <p:nvPr/>
        </p:nvGrpSpPr>
        <p:grpSpPr>
          <a:xfrm>
            <a:off x="5103752" y="2"/>
            <a:ext cx="4214381" cy="1628800"/>
            <a:chOff x="899592" y="1772816"/>
            <a:chExt cx="7992888" cy="3168352"/>
          </a:xfrm>
        </p:grpSpPr>
        <p:pic>
          <p:nvPicPr>
            <p:cNvPr id="56" name="Image 3" descr="9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9592" y="1772816"/>
              <a:ext cx="7992888" cy="3168352"/>
            </a:xfrm>
            <a:prstGeom prst="rect">
              <a:avLst/>
            </a:prstGeom>
          </p:spPr>
        </p:pic>
        <p:sp>
          <p:nvSpPr>
            <p:cNvPr id="57" name="Flèche droite 4"/>
            <p:cNvSpPr/>
            <p:nvPr/>
          </p:nvSpPr>
          <p:spPr>
            <a:xfrm rot="20811662">
              <a:off x="3068568" y="3459710"/>
              <a:ext cx="1566946" cy="25731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Title 1"/>
          <p:cNvSpPr txBox="1">
            <a:spLocks/>
          </p:cNvSpPr>
          <p:nvPr/>
        </p:nvSpPr>
        <p:spPr>
          <a:xfrm>
            <a:off x="457200" y="114424"/>
            <a:ext cx="8229600" cy="562074"/>
          </a:xfrm>
          <a:prstGeom prst="rect">
            <a:avLst/>
          </a:prstGeom>
        </p:spPr>
        <p:txBody>
          <a:bodyPr lIns="85707" tIns="42853" rIns="85707" bIns="42853"/>
          <a:lstStyle>
            <a:lvl1pPr algn="ctr" defTabSz="478365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0084C0"/>
                </a:solidFill>
                <a:latin typeface="Arial"/>
                <a:cs typeface="Arial"/>
              </a:rPr>
              <a:t>Cryomodule life-cycle</a:t>
            </a:r>
          </a:p>
        </p:txBody>
      </p:sp>
      <p:sp>
        <p:nvSpPr>
          <p:cNvPr id="61" name="Slide Number Placeholder 3"/>
          <p:cNvSpPr txBox="1">
            <a:spLocks/>
          </p:cNvSpPr>
          <p:nvPr/>
        </p:nvSpPr>
        <p:spPr>
          <a:xfrm>
            <a:off x="6588224" y="64747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51115BC-487E-4422-894C-CB7CD3E79223}" type="slidenum">
              <a:rPr lang="sv-SE" sz="1200" smtClean="0">
                <a:latin typeface="Arial"/>
                <a:cs typeface="Arial"/>
              </a:rPr>
              <a:pPr algn="r"/>
              <a:t>31</a:t>
            </a:fld>
            <a:endParaRPr lang="sv-SE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8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139136" cy="1143000"/>
          </a:xfrm>
        </p:spPr>
        <p:txBody>
          <a:bodyPr/>
          <a:lstStyle/>
          <a:p>
            <a:r>
              <a:rPr lang="fr-FR" dirty="0" err="1" smtClean="0">
                <a:ea typeface="Lucida Grande" charset="0"/>
              </a:rPr>
              <a:t>Elliptical</a:t>
            </a:r>
            <a:r>
              <a:rPr lang="fr-FR" dirty="0" smtClean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Cavity</a:t>
            </a:r>
            <a:r>
              <a:rPr lang="fr-FR" dirty="0" smtClean="0">
                <a:ea typeface="Lucida Grande" charset="0"/>
              </a:rPr>
              <a:t> </a:t>
            </a:r>
            <a:r>
              <a:rPr lang="fr-FR" dirty="0" err="1" smtClean="0">
                <a:ea typeface="Lucida Grande" charset="0"/>
              </a:rPr>
              <a:t>Preparation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1484784"/>
            <a:ext cx="3960440" cy="523220"/>
          </a:xfrm>
          <a:prstGeom prst="rect">
            <a:avLst/>
          </a:prstGeom>
        </p:spPr>
        <p:txBody>
          <a:bodyPr lIns="91432" tIns="45716" rIns="91432" bIns="45716"/>
          <a:lstStyle>
            <a:defPPr>
              <a:defRPr lang="en-US"/>
            </a:defPPr>
            <a:lvl1pPr marL="39688" indent="-39688" algn="just" eaLnBrk="0" hangingPunct="0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1pPr>
          </a:lstStyle>
          <a:p>
            <a:pPr algn="l"/>
            <a:r>
              <a:rPr lang="fr-FR" sz="1600" dirty="0">
                <a:solidFill>
                  <a:schemeClr val="tx1"/>
                </a:solidFill>
                <a:latin typeface="Arial"/>
                <a:cs typeface="Arial"/>
              </a:rPr>
              <a:t>Vertical </a:t>
            </a:r>
            <a:r>
              <a:rPr lang="fr-FR" sz="1600" dirty="0" err="1">
                <a:solidFill>
                  <a:schemeClr val="tx1"/>
                </a:solidFill>
                <a:latin typeface="Arial"/>
                <a:cs typeface="Arial"/>
              </a:rPr>
              <a:t>Electropolishing</a:t>
            </a:r>
            <a:r>
              <a:rPr lang="fr-FR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dirty="0" smtClean="0">
                <a:solidFill>
                  <a:schemeClr val="tx1"/>
                </a:solidFill>
                <a:latin typeface="Arial"/>
                <a:cs typeface="Arial"/>
              </a:rPr>
              <a:t>system@ CEA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41615" y="2546487"/>
            <a:ext cx="4392488" cy="3277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988840"/>
            <a:ext cx="4325467" cy="21016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528" y="1484784"/>
            <a:ext cx="3033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>
                <a:latin typeface="Arial"/>
                <a:ea typeface="Lucida Grande" charset="0"/>
                <a:cs typeface="Arial"/>
              </a:rPr>
              <a:t>Elliptical</a:t>
            </a:r>
            <a:r>
              <a:rPr lang="fr-FR" sz="1600" dirty="0" smtClean="0">
                <a:latin typeface="Arial"/>
                <a:ea typeface="Lucida Grande" charset="0"/>
                <a:cs typeface="Arial"/>
              </a:rPr>
              <a:t> beta </a:t>
            </a:r>
            <a:r>
              <a:rPr lang="fr-FR" sz="1600" dirty="0" err="1" smtClean="0">
                <a:latin typeface="Arial"/>
                <a:ea typeface="Lucida Grande" charset="0"/>
                <a:cs typeface="Arial"/>
              </a:rPr>
              <a:t>cavity</a:t>
            </a:r>
            <a:r>
              <a:rPr lang="fr-FR" sz="1600" dirty="0" smtClean="0">
                <a:latin typeface="Arial"/>
                <a:ea typeface="Lucida Grande" charset="0"/>
                <a:cs typeface="Arial"/>
              </a:rPr>
              <a:t> fabrication 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06080"/>
            <a:ext cx="3302909" cy="247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6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Elliptical</a:t>
            </a:r>
            <a:r>
              <a:rPr lang="fr-FR" dirty="0" smtClean="0"/>
              <a:t> </a:t>
            </a:r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Procedure</a:t>
            </a:r>
            <a:endParaRPr lang="en-US" dirty="0"/>
          </a:p>
        </p:txBody>
      </p:sp>
      <p:pic>
        <p:nvPicPr>
          <p:cNvPr id="5" name="Image 4" descr="1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509" y="1620489"/>
            <a:ext cx="4536504" cy="161394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4584" y="4365105"/>
            <a:ext cx="2285256" cy="1297133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005" y="2924945"/>
            <a:ext cx="2558869" cy="169416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8345">
            <a:off x="2977607" y="3497593"/>
            <a:ext cx="4490630" cy="204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325" y="3564181"/>
            <a:ext cx="2799908" cy="1802081"/>
          </a:xfrm>
          <a:prstGeom prst="rect">
            <a:avLst/>
          </a:prstGeom>
        </p:spPr>
      </p:pic>
      <p:sp>
        <p:nvSpPr>
          <p:cNvPr id="10" name="Right Arrow 12"/>
          <p:cNvSpPr/>
          <p:nvPr/>
        </p:nvSpPr>
        <p:spPr>
          <a:xfrm rot="20001816">
            <a:off x="5942435" y="5119033"/>
            <a:ext cx="762486" cy="2091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1" name="Right Arrow 12"/>
          <p:cNvSpPr/>
          <p:nvPr/>
        </p:nvSpPr>
        <p:spPr>
          <a:xfrm rot="20001816">
            <a:off x="2454192" y="4250112"/>
            <a:ext cx="762486" cy="2091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107504" y="1520424"/>
            <a:ext cx="3359429" cy="30776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66FF"/>
                </a:solidFill>
                <a:latin typeface="Arial"/>
                <a:cs typeface="Arial"/>
              </a:rPr>
              <a:t>Cavity string assembly in clean room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968552" y="2924944"/>
            <a:ext cx="4139952" cy="30776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b="1" dirty="0">
                <a:solidFill>
                  <a:srgbClr val="3366FF"/>
                </a:solidFill>
                <a:latin typeface="Arial"/>
                <a:cs typeface="Arial"/>
              </a:rPr>
              <a:t>Cold mass assembly (outside the clean room)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2078" y="4311335"/>
            <a:ext cx="2117703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Thermal shield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827752" y="3464251"/>
            <a:ext cx="1584176" cy="30777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 err="1">
                <a:latin typeface="Arial"/>
                <a:cs typeface="Arial"/>
              </a:rPr>
              <a:t>Spaceframe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42948" y="5034961"/>
            <a:ext cx="1601052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Vacuum </a:t>
            </a:r>
          </a:p>
          <a:p>
            <a:pPr algn="ctr"/>
            <a:r>
              <a:rPr lang="en-US" sz="1400" dirty="0">
                <a:latin typeface="Arial"/>
                <a:cs typeface="Arial"/>
              </a:rPr>
              <a:t>vessel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07504" y="5908630"/>
            <a:ext cx="9044347" cy="3385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Design concept of the tooling: </a:t>
            </a:r>
            <a:r>
              <a:rPr lang="en-US" sz="1600" dirty="0">
                <a:latin typeface="Arial"/>
                <a:cs typeface="Arial"/>
              </a:rPr>
              <a:t>most of </a:t>
            </a:r>
            <a:r>
              <a:rPr lang="en-US" sz="1600" dirty="0" smtClean="0">
                <a:latin typeface="Arial"/>
                <a:cs typeface="Arial"/>
              </a:rPr>
              <a:t>parts </a:t>
            </a:r>
            <a:r>
              <a:rPr lang="en-US" sz="1600" dirty="0">
                <a:latin typeface="Arial"/>
                <a:cs typeface="Arial"/>
              </a:rPr>
              <a:t>will be used for both types of </a:t>
            </a:r>
            <a:r>
              <a:rPr lang="en-US" sz="1600" dirty="0" smtClean="0">
                <a:latin typeface="Arial"/>
                <a:cs typeface="Arial"/>
              </a:rPr>
              <a:t>elliptical cryomodules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ZoneTexte 12"/>
          <p:cNvSpPr txBox="1"/>
          <p:nvPr/>
        </p:nvSpPr>
        <p:spPr>
          <a:xfrm>
            <a:off x="5004048" y="1484784"/>
            <a:ext cx="3528392" cy="954099"/>
          </a:xfrm>
          <a:prstGeom prst="rect">
            <a:avLst/>
          </a:prstGeom>
          <a:solidFill>
            <a:srgbClr val="C6D9F1">
              <a:alpha val="47000"/>
            </a:srgbClr>
          </a:solidFill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Build on existing knowledge (SNS, XFEL)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Develop Training and “Fabrication file”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Pre-industrialization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Industrialization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0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in </a:t>
            </a:r>
            <a:r>
              <a:rPr lang="en-US" dirty="0" err="1" smtClean="0"/>
              <a:t>Saclay</a:t>
            </a:r>
            <a:endParaRPr lang="en-US" dirty="0"/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12212" y="47224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Ens-dans-salle-blanche-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298491"/>
            <a:ext cx="28384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26"/>
          <p:cNvGrpSpPr/>
          <p:nvPr/>
        </p:nvGrpSpPr>
        <p:grpSpPr>
          <a:xfrm>
            <a:off x="-108520" y="1916832"/>
            <a:ext cx="3798978" cy="2804387"/>
            <a:chOff x="-423294" y="85645"/>
            <a:chExt cx="3156021" cy="2225568"/>
          </a:xfrm>
        </p:grpSpPr>
        <p:sp>
          <p:nvSpPr>
            <p:cNvPr id="9" name="Titre 1"/>
            <p:cNvSpPr txBox="1">
              <a:spLocks/>
            </p:cNvSpPr>
            <p:nvPr/>
          </p:nvSpPr>
          <p:spPr>
            <a:xfrm>
              <a:off x="1640110" y="1751964"/>
              <a:ext cx="883285" cy="556260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IS0 5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  <a:p>
              <a:pPr algn="ctr" fontAlgn="base">
                <a:spcAft>
                  <a:spcPts val="0"/>
                </a:spcAft>
              </a:pPr>
              <a:r>
                <a:rPr lang="en-US" sz="1400" kern="1200" dirty="0" smtClean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52,69 </a:t>
              </a: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m</a:t>
              </a:r>
              <a:r>
                <a:rPr lang="en-US" sz="1400" kern="1200" baseline="300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2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Titre 1"/>
            <p:cNvSpPr txBox="1">
              <a:spLocks/>
            </p:cNvSpPr>
            <p:nvPr/>
          </p:nvSpPr>
          <p:spPr>
            <a:xfrm>
              <a:off x="-423294" y="1514288"/>
              <a:ext cx="1824120" cy="796925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IS0 </a:t>
              </a:r>
              <a:r>
                <a:rPr lang="en-US" sz="1400" kern="1200" dirty="0" smtClean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7</a:t>
              </a:r>
              <a:r>
                <a:rPr lang="fr-FR" sz="1400" dirty="0">
                  <a:latin typeface="Times New Roman"/>
                  <a:ea typeface="Times New Roman"/>
                </a:rPr>
                <a:t> </a:t>
              </a:r>
              <a:r>
                <a:rPr lang="fr-FR" sz="1400" dirty="0" smtClean="0">
                  <a:latin typeface="Times New Roman"/>
                  <a:ea typeface="Times New Roman"/>
                </a:rPr>
                <a:t> </a:t>
              </a:r>
              <a:r>
                <a:rPr lang="en-US" sz="1400" kern="1200" dirty="0" smtClean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27,5 </a:t>
              </a: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m</a:t>
              </a:r>
              <a:r>
                <a:rPr lang="en-US" sz="1400" kern="1200" baseline="300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2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  <a:p>
              <a:pPr algn="ctr" fontAlgn="base">
                <a:spcAft>
                  <a:spcPts val="0"/>
                </a:spcAft>
              </a:pPr>
              <a:r>
                <a:rPr lang="en-US" sz="14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Water cleaning</a:t>
              </a:r>
              <a:endParaRPr lang="fr-FR" sz="14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Titre 1"/>
            <p:cNvSpPr txBox="1">
              <a:spLocks/>
            </p:cNvSpPr>
            <p:nvPr/>
          </p:nvSpPr>
          <p:spPr>
            <a:xfrm>
              <a:off x="1492572" y="85645"/>
              <a:ext cx="1240155" cy="469265"/>
            </a:xfrm>
            <a:prstGeom prst="rect">
              <a:avLst/>
            </a:prstGeom>
            <a:ln>
              <a:noFill/>
            </a:ln>
          </p:spPr>
          <p:txBody>
            <a:bodyPr>
              <a:noAutofit/>
            </a:bodyPr>
            <a:lstStyle/>
            <a:p>
              <a:pPr algn="ctr" fontAlgn="base">
                <a:spcAft>
                  <a:spcPts val="0"/>
                </a:spcAft>
              </a:pPr>
              <a:r>
                <a:rPr lang="en-US" sz="1200" kern="1200" dirty="0">
                  <a:solidFill>
                    <a:srgbClr val="00B0F0"/>
                  </a:solidFill>
                  <a:effectLst/>
                  <a:latin typeface="Century Gothic"/>
                  <a:ea typeface="Times New Roman"/>
                  <a:cs typeface="Times New Roman"/>
                </a:rPr>
                <a:t>High Pressure Rinsing HPR</a:t>
              </a:r>
              <a:endParaRPr lang="fr-FR" sz="20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2" name="Connecteur droit avec flèche 42"/>
            <p:cNvCxnSpPr/>
            <p:nvPr/>
          </p:nvCxnSpPr>
          <p:spPr bwMode="auto">
            <a:xfrm>
              <a:off x="2208831" y="428519"/>
              <a:ext cx="299105" cy="457167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Connecteur droit avec flèche 43"/>
            <p:cNvCxnSpPr/>
            <p:nvPr/>
          </p:nvCxnSpPr>
          <p:spPr bwMode="auto">
            <a:xfrm flipH="1" flipV="1">
              <a:off x="2029368" y="999977"/>
              <a:ext cx="332584" cy="892685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Connecteur droit avec flèche 44"/>
            <p:cNvCxnSpPr/>
            <p:nvPr/>
          </p:nvCxnSpPr>
          <p:spPr bwMode="auto">
            <a:xfrm flipV="1">
              <a:off x="832948" y="771394"/>
              <a:ext cx="481809" cy="837648"/>
            </a:xfrm>
            <a:prstGeom prst="straightConnector1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5" name="Picture 2" descr="C:\D\SB124-est\Photos SB oct2013\P10008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275094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51520" y="5949280"/>
            <a:ext cx="6306391" cy="603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2">
              <a:lnSpc>
                <a:spcPts val="2000"/>
              </a:lnSpc>
              <a:buSzPct val="90000"/>
            </a:pPr>
            <a:r>
              <a:rPr lang="fr-FR" sz="1600" b="1" dirty="0" smtClean="0">
                <a:solidFill>
                  <a:schemeClr val="accent2"/>
                </a:solidFill>
                <a:latin typeface="Arial"/>
                <a:cs typeface="Arial"/>
              </a:rPr>
              <a:t>The clean room inauguration </a:t>
            </a:r>
          </a:p>
          <a:p>
            <a:pPr marL="4763" lvl="2">
              <a:lnSpc>
                <a:spcPts val="2000"/>
              </a:lnSpc>
              <a:buSzPct val="90000"/>
            </a:pPr>
            <a:r>
              <a:rPr lang="fr-FR" sz="1600" b="1" dirty="0" smtClean="0">
                <a:solidFill>
                  <a:schemeClr val="accent2"/>
                </a:solidFill>
                <a:latin typeface="Arial"/>
                <a:cs typeface="Arial"/>
                <a:sym typeface="Wingdings"/>
              </a:rPr>
              <a:t> May 13th 2014 </a:t>
            </a:r>
            <a:endParaRPr lang="fr-FR" sz="1600" b="1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2" y="1628800"/>
            <a:ext cx="30963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dirty="0" smtClean="0" bmk="">
                <a:solidFill>
                  <a:srgbClr val="000000"/>
                </a:solidFill>
                <a:latin typeface="Arial"/>
                <a:cs typeface="Arial"/>
              </a:rPr>
              <a:t>Clean room for </a:t>
            </a:r>
            <a:r>
              <a:rPr lang="en-US" sz="1600" dirty="0" bmk="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600" dirty="0" smtClean="0" bmk="">
                <a:solidFill>
                  <a:srgbClr val="000000"/>
                </a:solidFill>
                <a:latin typeface="Arial"/>
                <a:cs typeface="Arial"/>
              </a:rPr>
              <a:t>M-ECCTD (and H-ECCTD)</a:t>
            </a:r>
            <a:endParaRPr lang="en-US" dirty="0" bmk="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67944" y="1817529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Possible IKC for the</a:t>
            </a:r>
            <a:r>
              <a:rPr lang="en-US" sz="16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 assembly by industry at </a:t>
            </a:r>
            <a:r>
              <a:rPr lang="en-US" sz="1600" dirty="0" err="1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Saclay</a:t>
            </a:r>
            <a:r>
              <a:rPr lang="en-US" sz="1600" dirty="0" bmk="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  <a:sym typeface="Lucida Grande" charset="0"/>
              </a:rPr>
              <a:t> (XFEL cryomodules assembly)</a:t>
            </a: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Uses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the current infrastructure at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Saclay</a:t>
            </a:r>
            <a:endParaRPr lang="en-US" sz="1600" dirty="0" bmk="">
              <a:solidFill>
                <a:srgbClr val="000000"/>
              </a:solidFill>
              <a:latin typeface="Arial"/>
              <a:cs typeface="Arial"/>
            </a:endParaRP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Benefits from the experience of the XFEL cryomodule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assembly (ALSYOM)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0" name="Imag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4725144"/>
            <a:ext cx="2376264" cy="1584176"/>
          </a:xfrm>
          <a:prstGeom prst="rect">
            <a:avLst/>
          </a:prstGeom>
        </p:spPr>
      </p:pic>
      <p:pic>
        <p:nvPicPr>
          <p:cNvPr id="21" name="Imag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212976"/>
            <a:ext cx="2599909" cy="1463648"/>
          </a:xfrm>
          <a:prstGeom prst="rect">
            <a:avLst/>
          </a:prstGeom>
        </p:spPr>
      </p:pic>
      <p:pic>
        <p:nvPicPr>
          <p:cNvPr id="22" name="Imag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7482" y="3212976"/>
            <a:ext cx="2382710" cy="1440160"/>
          </a:xfrm>
          <a:prstGeom prst="rect">
            <a:avLst/>
          </a:prstGeom>
        </p:spPr>
      </p:pic>
      <p:pic>
        <p:nvPicPr>
          <p:cNvPr id="23" name="Image 3" descr="000_1389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0054" y="4725145"/>
            <a:ext cx="260484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2627769" y="542073"/>
            <a:ext cx="492060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sym typeface="Lucida Grande" charset="0"/>
              </a:rPr>
              <a:t>Assembly process inside the clean room</a:t>
            </a:r>
            <a:endParaRPr lang="en-US" sz="2800" b="1" dirty="0">
              <a:solidFill>
                <a:schemeClr val="bg1">
                  <a:lumMod val="50000"/>
                </a:schemeClr>
              </a:solidFill>
              <a:sym typeface="Lucida Grande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326" y="19743"/>
            <a:ext cx="1393674" cy="1858232"/>
          </a:xfrm>
          <a:prstGeom prst="rect">
            <a:avLst/>
          </a:prstGeom>
        </p:spPr>
      </p:pic>
      <p:pic>
        <p:nvPicPr>
          <p:cNvPr id="4" name="Picture 2" descr="D:\ESS\choix_lieu_cryostating\Photos\P10101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7"/>
            <a:ext cx="2477643" cy="18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055" y="1904281"/>
            <a:ext cx="7110248" cy="4953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</a:rPr>
              <a:t>Outline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6F4C0-779D-5547-8F04-508094CC741E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5536" y="1772816"/>
            <a:ext cx="7848872" cy="3876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defRPr/>
            </a:pPr>
            <a:endParaRPr lang="en-US" sz="2800" dirty="0" smtClean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Functions</a:t>
            </a: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Components</a:t>
            </a: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Cryomodule </a:t>
            </a:r>
            <a:r>
              <a:rPr lang="en-US" sz="2800" dirty="0" smtClean="0">
                <a:solidFill>
                  <a:srgbClr val="002060"/>
                </a:solidFill>
                <a:latin typeface="Arial"/>
                <a:cs typeface="Arial"/>
              </a:rPr>
              <a:t>Assembly</a:t>
            </a:r>
            <a:endParaRPr lang="en-US" sz="2800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800100" lvl="2" indent="-342900">
              <a:lnSpc>
                <a:spcPct val="110000"/>
              </a:lnSpc>
              <a:buFont typeface="Arial"/>
              <a:buChar char="•"/>
              <a:defRPr/>
            </a:pPr>
            <a:endParaRPr lang="en-US" sz="28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How to operate a cryomodule</a:t>
            </a:r>
          </a:p>
        </p:txBody>
      </p:sp>
    </p:spTree>
    <p:extLst>
      <p:ext uri="{BB962C8B-B14F-4D97-AF65-F5344CB8AC3E}">
        <p14:creationId xmlns:p14="http://schemas.microsoft.com/office/powerpoint/2010/main" val="16328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15704" y="2707392"/>
            <a:ext cx="5383982" cy="3960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r>
              <a:rPr lang="en-US" dirty="0" smtClean="0">
                <a:latin typeface="Arial"/>
                <a:cs typeface="Arial"/>
              </a:rPr>
              <a:t>Cryogenic </a:t>
            </a:r>
            <a:r>
              <a:rPr lang="en-US" dirty="0" err="1" smtClean="0">
                <a:latin typeface="Arial"/>
                <a:cs typeface="Arial"/>
              </a:rPr>
              <a:t>distridution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63" y="336521"/>
            <a:ext cx="6899484" cy="5722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Cryomodule Interfaces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1484784"/>
            <a:ext cx="9034128" cy="3401298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Disciplines: beam </a:t>
            </a:r>
            <a:r>
              <a:rPr lang="en-GB" dirty="0">
                <a:latin typeface="Arial"/>
                <a:cs typeface="Arial"/>
              </a:rPr>
              <a:t>optics, </a:t>
            </a:r>
            <a:r>
              <a:rPr lang="en-US" dirty="0">
                <a:latin typeface="Arial"/>
                <a:cs typeface="Arial"/>
              </a:rPr>
              <a:t>RF, </a:t>
            </a:r>
            <a:r>
              <a:rPr lang="en-US" dirty="0" smtClean="0">
                <a:latin typeface="Arial"/>
                <a:cs typeface="Arial"/>
              </a:rPr>
              <a:t>cryogenics, </a:t>
            </a:r>
            <a:r>
              <a:rPr lang="en-US" dirty="0">
                <a:latin typeface="Arial"/>
                <a:cs typeface="Arial"/>
              </a:rPr>
              <a:t>vacuum, </a:t>
            </a:r>
            <a:r>
              <a:rPr lang="en-US" dirty="0" smtClean="0">
                <a:latin typeface="Arial"/>
                <a:cs typeface="Arial"/>
              </a:rPr>
              <a:t>electrical, cooling </a:t>
            </a:r>
            <a:endParaRPr lang="en-US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Test stands</a:t>
            </a: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Control </a:t>
            </a:r>
            <a:r>
              <a:rPr lang="en-GB" dirty="0">
                <a:latin typeface="Arial"/>
                <a:cs typeface="Arial"/>
              </a:rPr>
              <a:t>command </a:t>
            </a:r>
            <a:r>
              <a:rPr lang="en-GB" dirty="0" smtClean="0">
                <a:latin typeface="Arial"/>
                <a:cs typeface="Arial"/>
              </a:rPr>
              <a:t>(</a:t>
            </a:r>
            <a:r>
              <a:rPr lang="en-GB" dirty="0">
                <a:latin typeface="Arial"/>
                <a:cs typeface="Arial"/>
              </a:rPr>
              <a:t>Control Box, PLC, LLRF, </a:t>
            </a:r>
            <a:r>
              <a:rPr lang="en-GB" dirty="0" smtClean="0">
                <a:latin typeface="Arial"/>
                <a:cs typeface="Arial"/>
              </a:rPr>
              <a:t>MPS, EPICS)</a:t>
            </a:r>
            <a:endParaRPr lang="en-GB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Quality Assurance</a:t>
            </a: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Data-logging </a:t>
            </a: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ES&amp;H </a:t>
            </a: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Conventional Facility</a:t>
            </a:r>
            <a:endParaRPr lang="en-US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Survey</a:t>
            </a:r>
            <a:endParaRPr lang="en-GB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Logistics (Transport, storage)</a:t>
            </a:r>
            <a:endParaRPr lang="en-GB" dirty="0">
              <a:latin typeface="Arial"/>
              <a:cs typeface="Arial"/>
            </a:endParaRPr>
          </a:p>
          <a:p>
            <a:pPr marL="267833" indent="-267833">
              <a:lnSpc>
                <a:spcPct val="120000"/>
              </a:lnSpc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67744" y="2852936"/>
            <a:ext cx="6979236" cy="3810884"/>
            <a:chOff x="2504729" y="2420888"/>
            <a:chExt cx="7560839" cy="381088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5560" y="3140968"/>
              <a:ext cx="3960440" cy="2683814"/>
            </a:xfrm>
            <a:prstGeom prst="rect">
              <a:avLst/>
            </a:prstGeom>
          </p:spPr>
        </p:pic>
        <p:sp>
          <p:nvSpPr>
            <p:cNvPr id="7" name="Up Arrow 6"/>
            <p:cNvSpPr/>
            <p:nvPr/>
          </p:nvSpPr>
          <p:spPr>
            <a:xfrm>
              <a:off x="7673752" y="2865588"/>
              <a:ext cx="576064" cy="64807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8" name="Up Arrow 7"/>
            <p:cNvSpPr/>
            <p:nvPr/>
          </p:nvSpPr>
          <p:spPr>
            <a:xfrm rot="10800000">
              <a:off x="7385720" y="5169844"/>
              <a:ext cx="576064" cy="64807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9" name="Up Arrow 8"/>
            <p:cNvSpPr/>
            <p:nvPr/>
          </p:nvSpPr>
          <p:spPr>
            <a:xfrm rot="15386533">
              <a:off x="5695569" y="4397036"/>
              <a:ext cx="576064" cy="64807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29028" y="2420888"/>
              <a:ext cx="283654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Cryogenic distribution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95206" y="5805264"/>
              <a:ext cx="2247800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Radio</a:t>
              </a:r>
              <a:r>
                <a:rPr lang="en-US" sz="1900" dirty="0" smtClean="0">
                  <a:solidFill>
                    <a:srgbClr val="3366FF"/>
                  </a:solidFill>
                  <a:latin typeface="Arial"/>
                  <a:cs typeface="Arial"/>
                </a:rPr>
                <a:t>-Frequency</a:t>
              </a:r>
              <a:endParaRPr lang="en-US" sz="1900" dirty="0">
                <a:solidFill>
                  <a:srgbClr val="3366FF"/>
                </a:solidFill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73080" y="5013176"/>
              <a:ext cx="12241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Beam Vacuum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76936" y="3501008"/>
              <a:ext cx="158417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Beam Diagnostic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729" y="4293096"/>
              <a:ext cx="3096343" cy="193867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448944" y="4653136"/>
              <a:ext cx="12241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>
                  <a:solidFill>
                    <a:srgbClr val="3366FF"/>
                  </a:solidFill>
                  <a:latin typeface="Arial"/>
                  <a:cs typeface="Arial"/>
                </a:rPr>
                <a:t>Beam Optics</a:t>
              </a:r>
            </a:p>
          </p:txBody>
        </p:sp>
      </p:grpSp>
      <p:sp>
        <p:nvSpPr>
          <p:cNvPr id="20" name="Up Arrow 19"/>
          <p:cNvSpPr/>
          <p:nvPr/>
        </p:nvSpPr>
        <p:spPr>
          <a:xfrm>
            <a:off x="5192375" y="3650979"/>
            <a:ext cx="531751" cy="6480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0624" y="3218931"/>
            <a:ext cx="2618345" cy="378931"/>
          </a:xfrm>
          <a:prstGeom prst="rect">
            <a:avLst/>
          </a:prstGeom>
        </p:spPr>
        <p:txBody>
          <a:bodyPr wrap="square" lIns="85707" tIns="42853" rIns="85707" bIns="42853">
            <a:spAutoFit/>
          </a:bodyPr>
          <a:lstStyle/>
          <a:p>
            <a:r>
              <a:rPr lang="en-US" sz="1900" dirty="0">
                <a:solidFill>
                  <a:srgbClr val="3366FF"/>
                </a:solidFill>
                <a:latin typeface="Arial"/>
                <a:cs typeface="Arial"/>
              </a:rPr>
              <a:t>Control system</a:t>
            </a:r>
          </a:p>
        </p:txBody>
      </p:sp>
    </p:spTree>
    <p:extLst>
      <p:ext uri="{BB962C8B-B14F-4D97-AF65-F5344CB8AC3E}">
        <p14:creationId xmlns:p14="http://schemas.microsoft.com/office/powerpoint/2010/main" val="33298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15616" y="52752"/>
            <a:ext cx="6727983" cy="908720"/>
          </a:xfrm>
          <a:prstGeom prst="rect">
            <a:avLst/>
          </a:prstGeom>
        </p:spPr>
        <p:txBody>
          <a:bodyPr/>
          <a:lstStyle>
            <a:lvl1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Lucida Grande" charset="0"/>
              </a:defRPr>
            </a:lvl1pPr>
            <a:lvl2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39688" indent="-39688"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4968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9540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14112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1868488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>
              <a:spcAft>
                <a:spcPts val="0"/>
              </a:spcAft>
              <a:tabLst>
                <a:tab pos="806450" algn="l"/>
              </a:tabLst>
              <a:defRPr/>
            </a:pPr>
            <a:r>
              <a:rPr lang="fr-FR" sz="2800" b="1" dirty="0">
                <a:solidFill>
                  <a:schemeClr val="bg1">
                    <a:lumMod val="50000"/>
                  </a:scheme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RF power test stations at CEA Saclay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575" y="1004207"/>
            <a:ext cx="3932046" cy="2366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180867" y="1455188"/>
            <a:ext cx="3285497" cy="1926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10786" y="1037213"/>
            <a:ext cx="204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704 MHz </a:t>
            </a:r>
          </a:p>
          <a:p>
            <a:r>
              <a:rPr lang="fr-F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</a:t>
            </a:r>
            <a:r>
              <a:rPr lang="fr-FR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Plateform</a:t>
            </a:r>
            <a:r>
              <a:rPr lang="fr-F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riangle isocèle 7"/>
          <p:cNvSpPr/>
          <p:nvPr/>
        </p:nvSpPr>
        <p:spPr>
          <a:xfrm rot="5400000">
            <a:off x="2841479" y="2065563"/>
            <a:ext cx="712177" cy="492369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20354" y="2030395"/>
            <a:ext cx="802194" cy="5451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850982" y="2118918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Pilot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1639137" y="2127082"/>
            <a:ext cx="101551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664206" y="2151575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Switch RF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583872" y="2890156"/>
            <a:ext cx="1134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Security box</a:t>
            </a:r>
            <a:endParaRPr lang="fr-FR" sz="1200" dirty="0"/>
          </a:p>
        </p:txBody>
      </p:sp>
      <p:sp>
        <p:nvSpPr>
          <p:cNvPr id="14" name="Rectangle 13"/>
          <p:cNvSpPr/>
          <p:nvPr/>
        </p:nvSpPr>
        <p:spPr>
          <a:xfrm>
            <a:off x="1476475" y="2856872"/>
            <a:ext cx="12975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>
            <a:endCxn id="11" idx="2"/>
          </p:cNvCxnSpPr>
          <p:nvPr/>
        </p:nvCxnSpPr>
        <p:spPr>
          <a:xfrm flipV="1">
            <a:off x="2146892" y="2496414"/>
            <a:ext cx="1" cy="36045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514031" y="2310210"/>
            <a:ext cx="1251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>
            <a:stCxn id="11" idx="3"/>
            <a:endCxn id="8" idx="3"/>
          </p:cNvCxnSpPr>
          <p:nvPr/>
        </p:nvCxnSpPr>
        <p:spPr>
          <a:xfrm>
            <a:off x="2654648" y="2311748"/>
            <a:ext cx="2967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8" idx="0"/>
          </p:cNvCxnSpPr>
          <p:nvPr/>
        </p:nvCxnSpPr>
        <p:spPr>
          <a:xfrm>
            <a:off x="3443752" y="2311748"/>
            <a:ext cx="866991" cy="6909"/>
          </a:xfrm>
          <a:prstGeom prst="line">
            <a:avLst/>
          </a:prstGeom>
          <a:ln w="50800" cmpd="sng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6481187" y="3285811"/>
            <a:ext cx="1256" cy="355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1126671" y="2583682"/>
            <a:ext cx="2944" cy="388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1118507" y="2971800"/>
            <a:ext cx="293914" cy="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endCxn id="14" idx="3"/>
          </p:cNvCxnSpPr>
          <p:nvPr/>
        </p:nvCxnSpPr>
        <p:spPr>
          <a:xfrm flipH="1">
            <a:off x="2774049" y="3041538"/>
            <a:ext cx="304726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14950" y="3095510"/>
            <a:ext cx="629403" cy="272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3075926" y="2600388"/>
            <a:ext cx="2849" cy="441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10183" y="3032580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water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833209" y="35408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C/C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7399910" y="378450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C/C</a:t>
            </a:r>
            <a:endParaRPr lang="fr-FR" dirty="0"/>
          </a:p>
        </p:txBody>
      </p:sp>
      <p:cxnSp>
        <p:nvCxnSpPr>
          <p:cNvPr id="28" name="Connecteur droit 27"/>
          <p:cNvCxnSpPr/>
          <p:nvPr/>
        </p:nvCxnSpPr>
        <p:spPr>
          <a:xfrm>
            <a:off x="877029" y="3165736"/>
            <a:ext cx="581373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 rot="16200000">
            <a:off x="5678432" y="2273084"/>
            <a:ext cx="951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Water</a:t>
            </a:r>
          </a:p>
        </p:txBody>
      </p:sp>
      <p:sp>
        <p:nvSpPr>
          <p:cNvPr id="30" name="ZoneTexte 29"/>
          <p:cNvSpPr txBox="1"/>
          <p:nvPr/>
        </p:nvSpPr>
        <p:spPr>
          <a:xfrm rot="16200000">
            <a:off x="5532226" y="2327912"/>
            <a:ext cx="86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vacuum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6354989" y="2344963"/>
            <a:ext cx="850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Safety</a:t>
            </a:r>
            <a:endParaRPr lang="fr-FR" sz="1400" dirty="0" smtClean="0"/>
          </a:p>
        </p:txBody>
      </p:sp>
      <p:sp>
        <p:nvSpPr>
          <p:cNvPr id="32" name="ZoneTexte 31"/>
          <p:cNvSpPr txBox="1"/>
          <p:nvPr/>
        </p:nvSpPr>
        <p:spPr>
          <a:xfrm rot="16200000">
            <a:off x="6332839" y="2520594"/>
            <a:ext cx="42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RF</a:t>
            </a:r>
            <a:endParaRPr lang="fr-FR" sz="1400" dirty="0"/>
          </a:p>
        </p:txBody>
      </p:sp>
      <p:cxnSp>
        <p:nvCxnSpPr>
          <p:cNvPr id="33" name="Connecteur droit 32"/>
          <p:cNvCxnSpPr/>
          <p:nvPr/>
        </p:nvCxnSpPr>
        <p:spPr>
          <a:xfrm flipH="1">
            <a:off x="2612571" y="3635285"/>
            <a:ext cx="3880760" cy="5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 flipV="1">
            <a:off x="2595615" y="3226206"/>
            <a:ext cx="8792" cy="42322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482609" y="5721770"/>
            <a:ext cx="365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Fast</a:t>
            </a:r>
            <a:r>
              <a:rPr lang="fr-FR" sz="1200" dirty="0" smtClean="0"/>
              <a:t> acquisition (RF </a:t>
            </a:r>
            <a:r>
              <a:rPr lang="fr-FR" sz="1200" dirty="0" err="1" smtClean="0"/>
              <a:t>signals</a:t>
            </a:r>
            <a:r>
              <a:rPr lang="fr-FR" sz="1200" dirty="0" smtClean="0"/>
              <a:t>, </a:t>
            </a:r>
            <a:r>
              <a:rPr lang="fr-FR" sz="1200" dirty="0" err="1" smtClean="0"/>
              <a:t>electron</a:t>
            </a:r>
            <a:r>
              <a:rPr lang="fr-FR" sz="1200" dirty="0" smtClean="0"/>
              <a:t> pick-up, </a:t>
            </a:r>
          </a:p>
          <a:p>
            <a:r>
              <a:rPr lang="fr-FR" sz="1200" dirty="0"/>
              <a:t>a</a:t>
            </a:r>
            <a:r>
              <a:rPr lang="fr-FR" sz="1200" dirty="0" smtClean="0"/>
              <a:t>rc detector by </a:t>
            </a:r>
            <a:r>
              <a:rPr lang="fr-FR" sz="1200" dirty="0" err="1" smtClean="0"/>
              <a:t>photomultipliers</a:t>
            </a:r>
            <a:r>
              <a:rPr lang="fr-FR" sz="1200" dirty="0" smtClean="0"/>
              <a:t>) </a:t>
            </a:r>
          </a:p>
          <a:p>
            <a:r>
              <a:rPr lang="fr-FR" sz="1200" dirty="0" smtClean="0"/>
              <a:t>+ slow acquisitions (vacuum…)</a:t>
            </a:r>
            <a:endParaRPr lang="fr-FR" sz="1200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177421" y="6499027"/>
            <a:ext cx="461590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610045" y="6342672"/>
            <a:ext cx="1814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Signals</a:t>
            </a:r>
            <a:r>
              <a:rPr lang="fr-FR" sz="1200" dirty="0" smtClean="0"/>
              <a:t> for </a:t>
            </a:r>
            <a:r>
              <a:rPr lang="fr-FR" sz="1200" dirty="0" err="1" smtClean="0"/>
              <a:t>fast</a:t>
            </a:r>
            <a:r>
              <a:rPr lang="fr-FR" sz="1200" dirty="0" smtClean="0"/>
              <a:t> interlock</a:t>
            </a:r>
            <a:endParaRPr lang="fr-FR" sz="12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341100" y="144682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Coupler </a:t>
            </a:r>
            <a:r>
              <a:rPr lang="fr-F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Conditioning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693779" y="2990158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Security box</a:t>
            </a:r>
            <a:endParaRPr lang="fr-FR" sz="1200" dirty="0"/>
          </a:p>
        </p:txBody>
      </p:sp>
      <p:sp>
        <p:nvSpPr>
          <p:cNvPr id="40" name="Rectangle 39"/>
          <p:cNvSpPr/>
          <p:nvPr/>
        </p:nvSpPr>
        <p:spPr>
          <a:xfrm>
            <a:off x="5644520" y="2992261"/>
            <a:ext cx="1425751" cy="273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770034" y="398195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C/C</a:t>
            </a:r>
            <a:endParaRPr lang="fr-FR" dirty="0"/>
          </a:p>
        </p:txBody>
      </p:sp>
      <p:sp>
        <p:nvSpPr>
          <p:cNvPr id="42" name="ZoneTexte 41"/>
          <p:cNvSpPr txBox="1"/>
          <p:nvPr/>
        </p:nvSpPr>
        <p:spPr>
          <a:xfrm>
            <a:off x="6628577" y="367444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C/C</a:t>
            </a:r>
            <a:endParaRPr lang="fr-FR" dirty="0"/>
          </a:p>
        </p:txBody>
      </p:sp>
      <p:cxnSp>
        <p:nvCxnSpPr>
          <p:cNvPr id="43" name="Connecteur droit 42"/>
          <p:cNvCxnSpPr/>
          <p:nvPr/>
        </p:nvCxnSpPr>
        <p:spPr>
          <a:xfrm>
            <a:off x="6153542" y="2843468"/>
            <a:ext cx="0" cy="14508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5963102" y="2843468"/>
            <a:ext cx="0" cy="1487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564604" y="2832722"/>
            <a:ext cx="0" cy="15953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775777" y="2843468"/>
            <a:ext cx="0" cy="15098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Double flèche verticale 46"/>
          <p:cNvSpPr/>
          <p:nvPr/>
        </p:nvSpPr>
        <p:spPr>
          <a:xfrm flipH="1">
            <a:off x="906579" y="3393230"/>
            <a:ext cx="189325" cy="57875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Double flèche verticale 47"/>
          <p:cNvSpPr/>
          <p:nvPr/>
        </p:nvSpPr>
        <p:spPr>
          <a:xfrm flipH="1">
            <a:off x="7611446" y="3188500"/>
            <a:ext cx="189325" cy="57875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Double flèche verticale 48"/>
          <p:cNvSpPr/>
          <p:nvPr/>
        </p:nvSpPr>
        <p:spPr>
          <a:xfrm flipH="1">
            <a:off x="121299" y="5666232"/>
            <a:ext cx="189325" cy="57875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6834893" y="3269055"/>
            <a:ext cx="3210" cy="38342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2047368" y="3231565"/>
            <a:ext cx="3210" cy="38342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209442" y="4204607"/>
            <a:ext cx="3787601" cy="17606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>
            <a:off x="6489289" y="5966549"/>
            <a:ext cx="9482" cy="1811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7509396" y="637813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C/C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 rot="16200000">
            <a:off x="5824392" y="5003676"/>
            <a:ext cx="69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Water</a:t>
            </a:r>
          </a:p>
        </p:txBody>
      </p:sp>
      <p:sp>
        <p:nvSpPr>
          <p:cNvPr id="56" name="ZoneTexte 55"/>
          <p:cNvSpPr txBox="1"/>
          <p:nvPr/>
        </p:nvSpPr>
        <p:spPr>
          <a:xfrm rot="16200000">
            <a:off x="5555720" y="4936039"/>
            <a:ext cx="856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Vacuum</a:t>
            </a:r>
            <a:endParaRPr lang="fr-FR" sz="1400" dirty="0"/>
          </a:p>
        </p:txBody>
      </p:sp>
      <p:sp>
        <p:nvSpPr>
          <p:cNvPr id="57" name="Rectangle 56"/>
          <p:cNvSpPr/>
          <p:nvPr/>
        </p:nvSpPr>
        <p:spPr>
          <a:xfrm rot="16200000">
            <a:off x="6090854" y="5075090"/>
            <a:ext cx="56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Cryo</a:t>
            </a:r>
            <a:endParaRPr lang="fr-FR" sz="1400" dirty="0"/>
          </a:p>
        </p:txBody>
      </p:sp>
      <p:sp>
        <p:nvSpPr>
          <p:cNvPr id="58" name="ZoneTexte 57"/>
          <p:cNvSpPr txBox="1"/>
          <p:nvPr/>
        </p:nvSpPr>
        <p:spPr>
          <a:xfrm rot="16200000">
            <a:off x="6447880" y="5022486"/>
            <a:ext cx="702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safety</a:t>
            </a:r>
            <a:endParaRPr lang="fr-FR" sz="1400" dirty="0" smtClean="0"/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6351889" y="5124277"/>
            <a:ext cx="42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RF</a:t>
            </a:r>
            <a:endParaRPr lang="fr-FR" sz="1400" dirty="0"/>
          </a:p>
        </p:txBody>
      </p:sp>
      <p:sp>
        <p:nvSpPr>
          <p:cNvPr id="60" name="ZoneTexte 59"/>
          <p:cNvSpPr txBox="1"/>
          <p:nvPr/>
        </p:nvSpPr>
        <p:spPr>
          <a:xfrm>
            <a:off x="5184321" y="4234203"/>
            <a:ext cx="248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 Cryomodule  </a:t>
            </a:r>
          </a:p>
          <a:p>
            <a:pPr algn="ctr"/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(ECCTD+ </a:t>
            </a:r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pre-series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5712829" y="5593841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Security box</a:t>
            </a:r>
            <a:endParaRPr lang="fr-FR" sz="1200" dirty="0"/>
          </a:p>
        </p:txBody>
      </p:sp>
      <p:sp>
        <p:nvSpPr>
          <p:cNvPr id="62" name="Rectangle 61"/>
          <p:cNvSpPr/>
          <p:nvPr/>
        </p:nvSpPr>
        <p:spPr>
          <a:xfrm>
            <a:off x="5663571" y="5595944"/>
            <a:ext cx="1406700" cy="2905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6623134" y="625363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C/C</a:t>
            </a:r>
            <a:endParaRPr lang="fr-FR" dirty="0"/>
          </a:p>
        </p:txBody>
      </p:sp>
      <p:cxnSp>
        <p:nvCxnSpPr>
          <p:cNvPr id="64" name="Connecteur droit 63"/>
          <p:cNvCxnSpPr/>
          <p:nvPr/>
        </p:nvCxnSpPr>
        <p:spPr>
          <a:xfrm>
            <a:off x="6172592" y="5447151"/>
            <a:ext cx="0" cy="14508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5982152" y="5447151"/>
            <a:ext cx="0" cy="14879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6378396" y="5436405"/>
            <a:ext cx="0" cy="15953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583654" y="5436405"/>
            <a:ext cx="0" cy="15953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6794827" y="5447151"/>
            <a:ext cx="0" cy="15098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Double flèche verticale 68"/>
          <p:cNvSpPr/>
          <p:nvPr/>
        </p:nvSpPr>
        <p:spPr>
          <a:xfrm flipH="1">
            <a:off x="7730980" y="5832376"/>
            <a:ext cx="189325" cy="57875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69"/>
          <p:cNvCxnSpPr/>
          <p:nvPr/>
        </p:nvCxnSpPr>
        <p:spPr>
          <a:xfrm>
            <a:off x="6839498" y="5858293"/>
            <a:ext cx="3210" cy="38342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3203204" y="1677141"/>
            <a:ext cx="12463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Klystron:</a:t>
            </a:r>
          </a:p>
          <a:p>
            <a:r>
              <a:rPr lang="fr-FR" sz="1050" dirty="0" smtClean="0"/>
              <a:t>704 MHz</a:t>
            </a:r>
          </a:p>
          <a:p>
            <a:r>
              <a:rPr lang="fr-FR" sz="1050" dirty="0" smtClean="0"/>
              <a:t>1 MW</a:t>
            </a:r>
            <a:endParaRPr lang="fr-FR" sz="1050" dirty="0"/>
          </a:p>
        </p:txBody>
      </p:sp>
      <p:sp>
        <p:nvSpPr>
          <p:cNvPr id="72" name="Rectangle 71"/>
          <p:cNvSpPr/>
          <p:nvPr/>
        </p:nvSpPr>
        <p:spPr>
          <a:xfrm>
            <a:off x="2287814" y="1141395"/>
            <a:ext cx="1255486" cy="5451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3" name="Connecteur droit 72"/>
          <p:cNvCxnSpPr/>
          <p:nvPr/>
        </p:nvCxnSpPr>
        <p:spPr>
          <a:xfrm>
            <a:off x="3202214" y="1671864"/>
            <a:ext cx="2038" cy="480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/>
          <p:cNvSpPr txBox="1"/>
          <p:nvPr/>
        </p:nvSpPr>
        <p:spPr>
          <a:xfrm>
            <a:off x="2312390" y="1197261"/>
            <a:ext cx="1247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Modulator</a:t>
            </a:r>
            <a:r>
              <a:rPr lang="fr-FR" sz="1200" dirty="0" smtClean="0"/>
              <a:t> HT 110 kV</a:t>
            </a:r>
            <a:endParaRPr lang="fr-FR" sz="1200" dirty="0"/>
          </a:p>
        </p:txBody>
      </p:sp>
      <p:cxnSp>
        <p:nvCxnSpPr>
          <p:cNvPr id="75" name="Connecteur droit 74"/>
          <p:cNvCxnSpPr/>
          <p:nvPr/>
        </p:nvCxnSpPr>
        <p:spPr>
          <a:xfrm flipH="1" flipV="1">
            <a:off x="2421446" y="3215321"/>
            <a:ext cx="11511" cy="63005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flipV="1">
            <a:off x="4321588" y="4723061"/>
            <a:ext cx="887186" cy="2720"/>
          </a:xfrm>
          <a:prstGeom prst="line">
            <a:avLst/>
          </a:prstGeom>
          <a:ln w="508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flipH="1" flipV="1">
            <a:off x="4318907" y="2694214"/>
            <a:ext cx="7433" cy="2041559"/>
          </a:xfrm>
          <a:prstGeom prst="line">
            <a:avLst/>
          </a:prstGeom>
          <a:ln w="50800" cmpd="sng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en angle 77"/>
          <p:cNvCxnSpPr/>
          <p:nvPr/>
        </p:nvCxnSpPr>
        <p:spPr>
          <a:xfrm>
            <a:off x="2441121" y="3853543"/>
            <a:ext cx="4057650" cy="2294164"/>
          </a:xfrm>
          <a:prstGeom prst="bentConnector3">
            <a:avLst>
              <a:gd name="adj1" fmla="val 3833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 flipH="1">
            <a:off x="4678136" y="2326821"/>
            <a:ext cx="514351" cy="0"/>
          </a:xfrm>
          <a:prstGeom prst="line">
            <a:avLst/>
          </a:prstGeom>
          <a:ln w="50800" cmpd="sng">
            <a:solidFill>
              <a:schemeClr val="tx1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4310743" y="2326821"/>
            <a:ext cx="367393" cy="73479"/>
          </a:xfrm>
          <a:prstGeom prst="line">
            <a:avLst/>
          </a:prstGeom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/>
          <p:cNvSpPr/>
          <p:nvPr/>
        </p:nvSpPr>
        <p:spPr>
          <a:xfrm>
            <a:off x="3673929" y="2171700"/>
            <a:ext cx="261257" cy="27758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3404590" y="2719448"/>
            <a:ext cx="89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Circulator</a:t>
            </a:r>
            <a:r>
              <a:rPr lang="fr-FR" sz="1100" dirty="0" smtClean="0"/>
              <a:t> + </a:t>
            </a:r>
            <a:r>
              <a:rPr lang="fr-FR" sz="1100" dirty="0" err="1" smtClean="0"/>
              <a:t>load</a:t>
            </a:r>
            <a:endParaRPr lang="fr-FR" sz="1100" dirty="0"/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3316" y="1836150"/>
            <a:ext cx="1102179" cy="1323217"/>
          </a:xfrm>
          <a:prstGeom prst="rect">
            <a:avLst/>
          </a:prstGeom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004" y="4888522"/>
            <a:ext cx="1768242" cy="8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ZoneTexte 84"/>
          <p:cNvSpPr txBox="1"/>
          <p:nvPr/>
        </p:nvSpPr>
        <p:spPr>
          <a:xfrm>
            <a:off x="4324431" y="3859725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waveguides</a:t>
            </a:r>
            <a:endParaRPr lang="fr-FR" sz="1100" b="1" dirty="0"/>
          </a:p>
        </p:txBody>
      </p:sp>
      <p:cxnSp>
        <p:nvCxnSpPr>
          <p:cNvPr id="86" name="Connecteur droit 85"/>
          <p:cNvCxnSpPr/>
          <p:nvPr/>
        </p:nvCxnSpPr>
        <p:spPr>
          <a:xfrm>
            <a:off x="4282839" y="2324675"/>
            <a:ext cx="95978" cy="328373"/>
          </a:xfrm>
          <a:prstGeom prst="line">
            <a:avLst/>
          </a:prstGeom>
          <a:ln w="508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1458582" y="4670906"/>
            <a:ext cx="2212665" cy="8837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ZoneTexte 87"/>
          <p:cNvSpPr txBox="1"/>
          <p:nvPr/>
        </p:nvSpPr>
        <p:spPr>
          <a:xfrm>
            <a:off x="1502229" y="4700502"/>
            <a:ext cx="208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Supratech</a:t>
            </a:r>
            <a:endParaRPr lang="fr-FR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</a:t>
            </a:r>
            <a:r>
              <a:rPr lang="fr-F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</a:t>
            </a:r>
            <a:endParaRPr lang="fr-F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9" name="Connecteur droit 88"/>
          <p:cNvCxnSpPr/>
          <p:nvPr/>
        </p:nvCxnSpPr>
        <p:spPr>
          <a:xfrm flipH="1" flipV="1">
            <a:off x="3681322" y="5167831"/>
            <a:ext cx="1494834" cy="16490"/>
          </a:xfrm>
          <a:prstGeom prst="line">
            <a:avLst/>
          </a:prstGeom>
          <a:ln w="44450" cmpd="sng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>
            <a:stCxn id="91" idx="0"/>
          </p:cNvCxnSpPr>
          <p:nvPr/>
        </p:nvCxnSpPr>
        <p:spPr>
          <a:xfrm flipV="1">
            <a:off x="3820887" y="2441292"/>
            <a:ext cx="2561" cy="105965"/>
          </a:xfrm>
          <a:prstGeom prst="line">
            <a:avLst/>
          </a:prstGeom>
          <a:ln w="50800" cmpd="sng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739244" y="2547257"/>
            <a:ext cx="163286" cy="212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/>
          <p:cNvSpPr txBox="1"/>
          <p:nvPr/>
        </p:nvSpPr>
        <p:spPr>
          <a:xfrm>
            <a:off x="4199245" y="1791439"/>
            <a:ext cx="7891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 smtClean="0"/>
              <a:t>Manual</a:t>
            </a:r>
            <a:r>
              <a:rPr lang="fr-FR" sz="1100" b="1" dirty="0" smtClean="0"/>
              <a:t> switch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21957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4923269" cy="287740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Test </a:t>
            </a:r>
            <a:r>
              <a:rPr lang="sv-SE" dirty="0" err="1" smtClean="0"/>
              <a:t>Stand</a:t>
            </a:r>
            <a:r>
              <a:rPr lang="sv-SE" dirty="0" smtClean="0"/>
              <a:t> @ Uppsala (FREIA)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4721" y="3102106"/>
            <a:ext cx="253364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latin typeface="Arial" charset="0"/>
                <a:ea typeface="Arial" charset="0"/>
                <a:cs typeface="Arial" charset="0"/>
              </a:rPr>
              <a:t>RF Power Source + LLRF</a:t>
            </a:r>
            <a:endParaRPr lang="sv-SE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3994" y="3432481"/>
            <a:ext cx="2064615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smtClean="0">
                <a:latin typeface="Arial" charset="0"/>
                <a:ea typeface="Arial" charset="0"/>
                <a:cs typeface="Arial" charset="0"/>
              </a:rPr>
              <a:t>Cryogenics</a:t>
            </a:r>
            <a:endParaRPr lang="sv-SE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841" y="6387519"/>
            <a:ext cx="158417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dirty="0" smtClean="0">
                <a:latin typeface="Arial" charset="0"/>
                <a:ea typeface="Arial" charset="0"/>
                <a:cs typeface="Arial" charset="0"/>
              </a:rPr>
              <a:t>SRF </a:t>
            </a:r>
            <a:r>
              <a:rPr lang="sv-SE" sz="1600" dirty="0" err="1" smtClean="0">
                <a:latin typeface="Arial" charset="0"/>
                <a:ea typeface="Arial" charset="0"/>
                <a:cs typeface="Arial" charset="0"/>
              </a:rPr>
              <a:t>cavity</a:t>
            </a:r>
            <a:endParaRPr lang="sv-SE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8" y="5364881"/>
            <a:ext cx="1343540" cy="948381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5098933" y="3204265"/>
            <a:ext cx="1777323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600" smtClean="0">
                <a:latin typeface="Arial" charset="0"/>
                <a:ea typeface="Arial" charset="0"/>
                <a:cs typeface="Arial" charset="0"/>
              </a:rPr>
              <a:t>Control System &amp; Interlock</a:t>
            </a:r>
            <a:endParaRPr lang="sv-SE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97682" y="5373216"/>
            <a:ext cx="2470262" cy="1350014"/>
            <a:chOff x="1597682" y="5373216"/>
            <a:chExt cx="2470262" cy="1350014"/>
          </a:xfrm>
        </p:grpSpPr>
        <p:sp>
          <p:nvSpPr>
            <p:cNvPr id="31" name="Right Arrow 30"/>
            <p:cNvSpPr/>
            <p:nvPr/>
          </p:nvSpPr>
          <p:spPr>
            <a:xfrm rot="756435">
              <a:off x="1597682" y="5998792"/>
              <a:ext cx="1064716" cy="223174"/>
            </a:xfrm>
            <a:prstGeom prst="right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33" name="Picture 2" descr="C:\Users\reynet.IPN\Desktop\Salle Blanche\cryomo.jpg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181" y="5373216"/>
              <a:ext cx="1428763" cy="1350014"/>
            </a:xfrm>
            <a:prstGeom prst="rect">
              <a:avLst/>
            </a:prstGeom>
            <a:noFill/>
          </p:spPr>
        </p:pic>
      </p:grpSp>
      <p:sp>
        <p:nvSpPr>
          <p:cNvPr id="3" name="Rectangle 2"/>
          <p:cNvSpPr/>
          <p:nvPr/>
        </p:nvSpPr>
        <p:spPr>
          <a:xfrm>
            <a:off x="1999439" y="3568029"/>
            <a:ext cx="100540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sv-SE" smtClean="0">
                <a:latin typeface="Arial" charset="0"/>
                <a:ea typeface="Arial" charset="0"/>
                <a:cs typeface="Arial" charset="0"/>
              </a:rPr>
              <a:t>HNOSS</a:t>
            </a:r>
            <a:endParaRPr lang="en-US" dirty="0"/>
          </a:p>
        </p:txBody>
      </p:sp>
      <p:pic>
        <p:nvPicPr>
          <p:cNvPr id="26" name="Picture 2" descr="D:\RT\Uppsala\P1030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1" y="1479141"/>
            <a:ext cx="2339752" cy="175481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205" y="1602603"/>
            <a:ext cx="2339868" cy="14435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3995" y="1941182"/>
            <a:ext cx="2060258" cy="147555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371" y="1516488"/>
            <a:ext cx="1194141" cy="1615769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8" name="Group 37"/>
          <p:cNvGrpSpPr/>
          <p:nvPr/>
        </p:nvGrpSpPr>
        <p:grpSpPr>
          <a:xfrm>
            <a:off x="147686" y="3297622"/>
            <a:ext cx="1768469" cy="1820125"/>
            <a:chOff x="3802357" y="3458134"/>
            <a:chExt cx="1768469" cy="1820125"/>
          </a:xfrm>
          <a:solidFill>
            <a:schemeClr val="accent6">
              <a:lumMod val="60000"/>
              <a:lumOff val="40000"/>
              <a:alpha val="38000"/>
            </a:schemeClr>
          </a:solidFill>
        </p:grpSpPr>
        <p:sp>
          <p:nvSpPr>
            <p:cNvPr id="39" name="ZoneTexte 17"/>
            <p:cNvSpPr txBox="1">
              <a:spLocks noChangeArrowheads="1"/>
            </p:cNvSpPr>
            <p:nvPr/>
          </p:nvSpPr>
          <p:spPr bwMode="auto">
            <a:xfrm>
              <a:off x="3802357" y="4693484"/>
              <a:ext cx="1768469" cy="584775"/>
            </a:xfrm>
            <a:prstGeom prst="rect">
              <a:avLst/>
            </a:prstGeom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1600" smtClean="0">
                  <a:latin typeface="Arial" charset="0"/>
                  <a:ea typeface="Arial" charset="0"/>
                  <a:cs typeface="Arial" charset="0"/>
                </a:rPr>
                <a:t>Spoke &amp; Elliptical </a:t>
              </a:r>
              <a:r>
                <a:rPr lang="en-US" altLang="fr-FR" sz="1600" dirty="0" smtClean="0">
                  <a:latin typeface="Arial" charset="0"/>
                  <a:ea typeface="Arial" charset="0"/>
                  <a:cs typeface="Arial" charset="0"/>
                </a:rPr>
                <a:t>cavity package</a:t>
              </a:r>
              <a:endParaRPr lang="en-US" altLang="fr-FR" sz="1600" i="1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79878" y="3458134"/>
              <a:ext cx="1090948" cy="1207726"/>
            </a:xfrm>
            <a:prstGeom prst="rect">
              <a:avLst/>
            </a:prstGeom>
            <a:grpFill/>
          </p:spPr>
        </p:pic>
      </p:grpSp>
      <p:sp>
        <p:nvSpPr>
          <p:cNvPr id="41" name="Right Arrow 40"/>
          <p:cNvSpPr/>
          <p:nvPr/>
        </p:nvSpPr>
        <p:spPr>
          <a:xfrm rot="19814739">
            <a:off x="1517264" y="5575561"/>
            <a:ext cx="1064716" cy="223174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8086" y="3892339"/>
            <a:ext cx="1724725" cy="132572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333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ccolade fermante 11"/>
          <p:cNvSpPr/>
          <p:nvPr/>
        </p:nvSpPr>
        <p:spPr>
          <a:xfrm rot="5400000">
            <a:off x="5082282" y="1550564"/>
            <a:ext cx="432049" cy="3036791"/>
          </a:xfrm>
          <a:prstGeom prst="rightBrac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449472"/>
            <a:ext cx="7941568" cy="603264"/>
          </a:xfrm>
          <a:ln/>
        </p:spPr>
        <p:txBody>
          <a:bodyPr>
            <a:noAutofit/>
          </a:bodyPr>
          <a:lstStyle/>
          <a:p>
            <a:r>
              <a:rPr lang="sv-SE" dirty="0"/>
              <a:t>ESS </a:t>
            </a:r>
            <a:r>
              <a:rPr lang="sv-SE" dirty="0" err="1" smtClean="0"/>
              <a:t>Linear</a:t>
            </a:r>
            <a:r>
              <a:rPr lang="sv-SE" dirty="0" smtClean="0"/>
              <a:t> Accelerator Layout</a:t>
            </a:r>
            <a:endParaRPr lang="en-US" dirty="0"/>
          </a:p>
        </p:txBody>
      </p:sp>
      <p:graphicFrame>
        <p:nvGraphicFramePr>
          <p:cNvPr id="75" name="Chart 74"/>
          <p:cNvGraphicFramePr/>
          <p:nvPr>
            <p:extLst/>
          </p:nvPr>
        </p:nvGraphicFramePr>
        <p:xfrm>
          <a:off x="3131840" y="3212976"/>
          <a:ext cx="439248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1233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" y="3068959"/>
            <a:ext cx="3438943" cy="2146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490924"/>
            <a:ext cx="8950052" cy="209884"/>
          </a:xfrm>
          <a:prstGeom prst="rect">
            <a:avLst/>
          </a:prstGeom>
        </p:spPr>
      </p:pic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107504" y="1781583"/>
            <a:ext cx="8896350" cy="1071353"/>
            <a:chOff x="0" y="0"/>
            <a:chExt cx="12547601" cy="1730769"/>
          </a:xfrm>
        </p:grpSpPr>
        <p:sp>
          <p:nvSpPr>
            <p:cNvPr id="16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11583060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  <a:defRPr/>
              </a:pPr>
              <a:r>
                <a: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38679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cs typeface="Gill Sans" charset="0"/>
                </a:rPr>
                <a:t>2.4 m</a:t>
              </a:r>
              <a:endParaRPr lang="en-US" sz="1700" dirty="0">
                <a:cs typeface="Gill Sans Light" charset="0"/>
              </a:endParaRPr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2409208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4.6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347663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3.8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4488329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5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56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6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7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77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59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0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10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61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179 m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4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5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6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7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68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75 keV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69" name="AutoShape 58"/>
            <p:cNvSpPr>
              <a:spLocks/>
            </p:cNvSpPr>
            <p:nvPr/>
          </p:nvSpPr>
          <p:spPr bwMode="auto">
            <a:xfrm>
              <a:off x="2855040" y="1377193"/>
              <a:ext cx="795211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3.6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0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>
                  <a:cs typeface="Gill Sans" charset="0"/>
                </a:rPr>
                <a:t>90 MeV</a:t>
              </a:r>
              <a:endParaRPr lang="en-US">
                <a:cs typeface="Gill Sans Light" charset="0"/>
              </a:endParaRPr>
            </a:p>
          </p:txBody>
        </p:sp>
        <p:sp>
          <p:nvSpPr>
            <p:cNvPr id="71" name="AutoShape 60"/>
            <p:cNvSpPr>
              <a:spLocks/>
            </p:cNvSpPr>
            <p:nvPr/>
          </p:nvSpPr>
          <p:spPr bwMode="auto">
            <a:xfrm>
              <a:off x="6068033" y="1387112"/>
              <a:ext cx="855224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cs typeface="Gill Sans" charset="0"/>
                </a:rPr>
                <a:t>216 MeV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3" name="AutoShape 61"/>
            <p:cNvSpPr>
              <a:spLocks/>
            </p:cNvSpPr>
            <p:nvPr/>
          </p:nvSpPr>
          <p:spPr bwMode="auto">
            <a:xfrm>
              <a:off x="7471974" y="1387112"/>
              <a:ext cx="855227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cs typeface="Gill Sans" charset="0"/>
                </a:rPr>
                <a:t>571 MeV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4" name="AutoShape 62"/>
            <p:cNvSpPr>
              <a:spLocks/>
            </p:cNvSpPr>
            <p:nvPr/>
          </p:nvSpPr>
          <p:spPr bwMode="auto">
            <a:xfrm>
              <a:off x="8933789" y="1377193"/>
              <a:ext cx="1425496" cy="2372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>
                  <a:cs typeface="Gill Sans" charset="0"/>
                </a:rPr>
                <a:t>2000 MeV</a:t>
              </a:r>
              <a:endParaRPr lang="en-US" dirty="0">
                <a:cs typeface="Gill Sans Light" charset="0"/>
              </a:endParaRPr>
            </a:p>
          </p:txBody>
        </p:sp>
        <p:sp>
          <p:nvSpPr>
            <p:cNvPr id="76" name="AutoShape 63"/>
            <p:cNvSpPr>
              <a:spLocks/>
            </p:cNvSpPr>
            <p:nvPr/>
          </p:nvSpPr>
          <p:spPr bwMode="auto">
            <a:xfrm>
              <a:off x="3802433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352.21 MHz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77" name="AutoShape 64"/>
            <p:cNvSpPr>
              <a:spLocks/>
            </p:cNvSpPr>
            <p:nvPr/>
          </p:nvSpPr>
          <p:spPr bwMode="auto">
            <a:xfrm>
              <a:off x="7480548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>
                  <a:cs typeface="Gill Sans" charset="0"/>
                </a:rPr>
                <a:t>704.42 MHz</a:t>
              </a:r>
              <a:endParaRPr lang="en-US" sz="1700">
                <a:cs typeface="Gill Sans Light" charset="0"/>
              </a:endParaRPr>
            </a:p>
          </p:txBody>
        </p:sp>
        <p:sp>
          <p:nvSpPr>
            <p:cNvPr id="78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79" name="AutoShape 66"/>
            <p:cNvSpPr>
              <a:spLocks/>
            </p:cNvSpPr>
            <p:nvPr/>
          </p:nvSpPr>
          <p:spPr bwMode="auto">
            <a:xfrm>
              <a:off x="8496531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80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81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53457" y="6160502"/>
            <a:ext cx="416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ESS needs high gradient SRF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32" y="77476"/>
            <a:ext cx="7704856" cy="1143000"/>
          </a:xfrm>
        </p:spPr>
        <p:txBody>
          <a:bodyPr/>
          <a:lstStyle/>
          <a:p>
            <a:r>
              <a:rPr lang="en-US" dirty="0"/>
              <a:t>Validation of </a:t>
            </a:r>
            <a:r>
              <a:rPr lang="en-US" dirty="0" smtClean="0"/>
              <a:t>Elliptical Medium-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Technology Demonstrator</a:t>
            </a:r>
            <a:endParaRPr lang="en-US" dirty="0"/>
          </a:p>
        </p:txBody>
      </p:sp>
      <p:sp>
        <p:nvSpPr>
          <p:cNvPr id="14" name="ZoneTexte 17"/>
          <p:cNvSpPr txBox="1">
            <a:spLocks noChangeArrowheads="1"/>
          </p:cNvSpPr>
          <p:nvPr/>
        </p:nvSpPr>
        <p:spPr bwMode="auto">
          <a:xfrm>
            <a:off x="104466" y="1478130"/>
            <a:ext cx="28138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 smtClean="0">
                <a:solidFill>
                  <a:srgbClr val="C00000"/>
                </a:solidFill>
                <a:latin typeface="Arial Bold"/>
              </a:rPr>
              <a:t>Step 1: </a:t>
            </a:r>
            <a:r>
              <a:rPr lang="en-US" altLang="fr-FR" sz="1600" dirty="0" smtClean="0">
                <a:latin typeface="Arial Bold"/>
              </a:rPr>
              <a:t>Elliptical cavities</a:t>
            </a:r>
            <a:endParaRPr lang="en-US" altLang="fr-FR" sz="1600" i="1" dirty="0">
              <a:latin typeface="Arial Bold"/>
            </a:endParaRPr>
          </a:p>
          <a:p>
            <a:r>
              <a:rPr lang="en-US" altLang="fr-FR" sz="1600" i="1" dirty="0" smtClean="0">
                <a:solidFill>
                  <a:srgbClr val="00B050"/>
                </a:solidFill>
                <a:latin typeface="Arial Bold"/>
              </a:rPr>
              <a:t>Medium-beta</a:t>
            </a:r>
          </a:p>
          <a:p>
            <a:r>
              <a:rPr lang="en-US" altLang="fr-FR" sz="1600" i="1" dirty="0" smtClean="0">
                <a:solidFill>
                  <a:srgbClr val="00B050"/>
                </a:solidFill>
                <a:latin typeface="Arial Bold"/>
              </a:rPr>
              <a:t>@ </a:t>
            </a:r>
            <a:r>
              <a:rPr lang="en-US" altLang="fr-FR" sz="1600" i="1" dirty="0" err="1" smtClean="0">
                <a:solidFill>
                  <a:srgbClr val="00B050"/>
                </a:solidFill>
                <a:latin typeface="Arial Bold"/>
              </a:rPr>
              <a:t>Saclay</a:t>
            </a:r>
            <a:endParaRPr lang="en-US" altLang="fr-FR" sz="1600" i="1" dirty="0" smtClean="0">
              <a:solidFill>
                <a:srgbClr val="00B050"/>
              </a:solidFill>
              <a:latin typeface="Arial Bold"/>
            </a:endParaRPr>
          </a:p>
          <a:p>
            <a:r>
              <a:rPr lang="en-US" altLang="fr-FR" sz="1600" i="1" dirty="0" smtClean="0">
                <a:solidFill>
                  <a:srgbClr val="00B050"/>
                </a:solidFill>
                <a:latin typeface="Arial Bold"/>
              </a:rPr>
              <a:t>@ LASA</a:t>
            </a:r>
            <a:endParaRPr lang="en-US" altLang="fr-FR" sz="1600" i="1" dirty="0">
              <a:solidFill>
                <a:srgbClr val="00B050"/>
              </a:solidFill>
              <a:latin typeface="Arial Bold"/>
            </a:endParaRPr>
          </a:p>
        </p:txBody>
      </p:sp>
      <p:pic>
        <p:nvPicPr>
          <p:cNvPr id="20" name="Imag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15445" r="1001" b="8515"/>
          <a:stretch/>
        </p:blipFill>
        <p:spPr bwMode="auto">
          <a:xfrm>
            <a:off x="79670" y="2579647"/>
            <a:ext cx="2116065" cy="834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" b="13705"/>
          <a:stretch/>
        </p:blipFill>
        <p:spPr bwMode="auto">
          <a:xfrm>
            <a:off x="124964" y="3511516"/>
            <a:ext cx="2070771" cy="997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ella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31193" y="4646469"/>
              <a:ext cx="2064543" cy="170357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7432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670141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:a16="http://schemas.microsoft.com/office/drawing/2014/main" xmlns="" val="2666217318"/>
                        </a:ext>
                      </a:extLst>
                    </a:gridCol>
                  </a:tblGrid>
                  <a:tr h="16759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LASA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 smtClean="0"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CEA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4198625667"/>
                      </a:ext>
                    </a:extLst>
                  </a:tr>
                  <a:tr h="22408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Q</a:t>
                          </a:r>
                          <a:r>
                            <a:rPr lang="en-US" sz="1000" baseline="-25000" dirty="0" err="1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ext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7.7×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0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宋体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7.5</a:t>
                          </a: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×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00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charset="0"/>
                                      <a:ea typeface="宋体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000" b="0" i="1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/>
                                      <a:cs typeface="Times New Roman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3858642724"/>
                      </a:ext>
                    </a:extLst>
                  </a:tr>
                  <a:tr h="17874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k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B050"/>
                              </a:solidFill>
                              <a:effectLst/>
                            </a:rPr>
                            <a:t>1.55</a:t>
                          </a:r>
                          <a:r>
                            <a:rPr lang="en-US" sz="1000" dirty="0" smtClean="0">
                              <a:solidFill>
                                <a:srgbClr val="00B050"/>
                              </a:solidFill>
                              <a:effectLst/>
                            </a:rPr>
                            <a:t>%</a:t>
                          </a:r>
                          <a:endParaRPr lang="en-US" sz="10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1.22%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1878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</a:rPr>
                            <a:t>sep.</a:t>
                          </a:r>
                          <a:r>
                            <a:rPr lang="en-US" sz="1000" dirty="0" smtClean="0">
                              <a:effectLst/>
                            </a:rPr>
                            <a:t> </a:t>
                          </a:r>
                          <a:r>
                            <a:rPr lang="en-US" sz="600" dirty="0" smtClean="0">
                              <a:effectLst/>
                            </a:rPr>
                            <a:t>(</a:t>
                          </a:r>
                          <a:r>
                            <a:rPr lang="en-US" sz="600" dirty="0">
                              <a:effectLst/>
                            </a:rPr>
                            <a:t>MHz)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0.70</a:t>
                          </a:r>
                          <a:endParaRPr lang="en-US" sz="7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0.54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16759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G </a:t>
                          </a:r>
                          <a:r>
                            <a:rPr lang="en-US" sz="600" dirty="0">
                              <a:effectLst/>
                            </a:rPr>
                            <a:t>(</a:t>
                          </a:r>
                          <a:r>
                            <a:rPr lang="en-US" sz="600" dirty="0" smtClean="0">
                              <a:effectLst/>
                            </a:rPr>
                            <a:t>Ohm)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198.8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196.6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16759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r/Q </a:t>
                          </a:r>
                          <a:r>
                            <a:rPr lang="en-US" sz="600" dirty="0">
                              <a:effectLst/>
                            </a:rPr>
                            <a:t>(Ohms)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374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394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16759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peak</a:t>
                          </a:r>
                          <a:r>
                            <a:rPr lang="en-US" sz="1000" dirty="0" smtClean="0">
                              <a:effectLst/>
                            </a:rPr>
                            <a:t>/</a:t>
                          </a:r>
                          <a:r>
                            <a:rPr lang="en-US" sz="1000" dirty="0" err="1" smtClean="0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acc</a:t>
                          </a:r>
                          <a:endParaRPr lang="en-US" sz="1000" baseline="-25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FF0000"/>
                              </a:solidFill>
                              <a:effectLst/>
                            </a:rPr>
                            <a:t>2.55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2.36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18025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</a:t>
                          </a:r>
                          <a:r>
                            <a:rPr lang="it-IT" sz="1000" baseline="-25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peak</a:t>
                          </a:r>
                          <a:r>
                            <a:rPr lang="it-IT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 </a:t>
                          </a:r>
                          <a:r>
                            <a:rPr lang="it-IT" sz="6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(MV/m)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42.6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40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3905368933"/>
                      </a:ext>
                    </a:extLst>
                  </a:tr>
                  <a:tr h="26227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</a:rPr>
                            <a:t>B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peak</a:t>
                          </a:r>
                          <a:r>
                            <a:rPr lang="en-US" sz="1000" dirty="0" smtClean="0">
                              <a:effectLst/>
                            </a:rPr>
                            <a:t>/</a:t>
                          </a:r>
                          <a:r>
                            <a:rPr lang="en-US" sz="1000" dirty="0" err="1" smtClean="0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acc</a:t>
                          </a:r>
                          <a:r>
                            <a:rPr lang="en-US" sz="500" dirty="0" smtClean="0">
                              <a:effectLst/>
                            </a:rPr>
                            <a:t>(</a:t>
                          </a:r>
                          <a:r>
                            <a:rPr lang="en-US" sz="500" dirty="0" err="1" smtClean="0">
                              <a:effectLst/>
                            </a:rPr>
                            <a:t>mT</a:t>
                          </a:r>
                          <a:r>
                            <a:rPr lang="en-US" sz="500" dirty="0" smtClean="0">
                              <a:effectLst/>
                            </a:rPr>
                            <a:t>/MV/m</a:t>
                          </a:r>
                          <a:r>
                            <a:rPr lang="en-US" sz="500" dirty="0">
                              <a:effectLst/>
                            </a:rPr>
                            <a:t>)</a:t>
                          </a:r>
                          <a:endParaRPr lang="en-US" sz="5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FF0000"/>
                              </a:solidFill>
                              <a:effectLst/>
                            </a:rPr>
                            <a:t>4.95 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4.79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el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05925861"/>
                  </p:ext>
                </p:extLst>
              </p:nvPr>
            </p:nvGraphicFramePr>
            <p:xfrm>
              <a:off x="131193" y="4646469"/>
              <a:ext cx="2064543" cy="173485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7432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67014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72008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666217318"/>
                        </a:ext>
                      </a:extLst>
                    </a:gridCol>
                  </a:tblGrid>
                  <a:tr h="1752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LASA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 smtClean="0"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CEA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198625667"/>
                      </a:ext>
                    </a:extLst>
                  </a:tr>
                  <a:tr h="22408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Q</a:t>
                          </a:r>
                          <a:r>
                            <a:rPr lang="en-US" sz="1000" baseline="-25000" dirty="0" err="1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ext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456" marR="67456" marT="0" marB="0">
                        <a:blipFill rotWithShape="0">
                          <a:blip r:embed="rId5"/>
                          <a:stretch>
                            <a:fillRect l="-101818" t="-89189" r="-111818" b="-60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7456" marR="67456" marT="0" marB="0">
                        <a:blipFill rotWithShape="0">
                          <a:blip r:embed="rId5"/>
                          <a:stretch>
                            <a:fillRect l="-186555" t="-89189" r="-3361" b="-60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858642724"/>
                      </a:ext>
                    </a:extLst>
                  </a:tr>
                  <a:tr h="17874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</a:rPr>
                            <a:t>k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solidFill>
                                <a:srgbClr val="00B050"/>
                              </a:solidFill>
                              <a:effectLst/>
                            </a:rPr>
                            <a:t>1.55</a:t>
                          </a:r>
                          <a:r>
                            <a:rPr lang="en-US" sz="1000" dirty="0" smtClean="0">
                              <a:solidFill>
                                <a:srgbClr val="00B050"/>
                              </a:solidFill>
                              <a:effectLst/>
                            </a:rPr>
                            <a:t>%</a:t>
                          </a:r>
                          <a:endParaRPr lang="en-US" sz="10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1.22%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18784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</a:rPr>
                            <a:t>sep.</a:t>
                          </a:r>
                          <a:r>
                            <a:rPr lang="en-US" sz="1000" dirty="0" smtClean="0">
                              <a:effectLst/>
                            </a:rPr>
                            <a:t> </a:t>
                          </a:r>
                          <a:r>
                            <a:rPr lang="en-US" sz="600" dirty="0" smtClean="0">
                              <a:effectLst/>
                            </a:rPr>
                            <a:t>(</a:t>
                          </a:r>
                          <a:r>
                            <a:rPr lang="en-US" sz="600" dirty="0">
                              <a:effectLst/>
                            </a:rPr>
                            <a:t>MHz)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0.70</a:t>
                          </a:r>
                          <a:endParaRPr lang="en-US" sz="700" b="1" dirty="0">
                            <a:solidFill>
                              <a:srgbClr val="00B05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0.54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1752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G </a:t>
                          </a:r>
                          <a:r>
                            <a:rPr lang="en-US" sz="600" dirty="0">
                              <a:effectLst/>
                            </a:rPr>
                            <a:t>(</a:t>
                          </a:r>
                          <a:r>
                            <a:rPr lang="en-US" sz="600" dirty="0" smtClean="0">
                              <a:effectLst/>
                            </a:rPr>
                            <a:t>Ohm)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198.8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196.6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1752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>
                              <a:effectLst/>
                            </a:rPr>
                            <a:t>r/Q </a:t>
                          </a:r>
                          <a:r>
                            <a:rPr lang="en-US" sz="600" dirty="0">
                              <a:effectLst/>
                            </a:rPr>
                            <a:t>(Ohms)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374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394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8"/>
                      </a:ext>
                    </a:extLst>
                  </a:tr>
                  <a:tr h="17526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peak</a:t>
                          </a:r>
                          <a:r>
                            <a:rPr lang="en-US" sz="1000" dirty="0" smtClean="0">
                              <a:effectLst/>
                            </a:rPr>
                            <a:t>/</a:t>
                          </a:r>
                          <a:r>
                            <a:rPr lang="en-US" sz="1000" dirty="0" err="1" smtClean="0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acc</a:t>
                          </a:r>
                          <a:endParaRPr lang="en-US" sz="1000" baseline="-25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FF0000"/>
                              </a:solidFill>
                              <a:effectLst/>
                            </a:rPr>
                            <a:t>2.55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2.36</a:t>
                          </a:r>
                          <a:endParaRPr lang="en-US" sz="10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0"/>
                      </a:ext>
                    </a:extLst>
                  </a:tr>
                  <a:tr h="180253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E</a:t>
                          </a:r>
                          <a:r>
                            <a:rPr lang="it-IT" sz="1000" baseline="-25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peak</a:t>
                          </a:r>
                          <a:r>
                            <a:rPr lang="it-IT" sz="10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 </a:t>
                          </a:r>
                          <a:r>
                            <a:rPr lang="it-IT" sz="600" dirty="0" smtClean="0"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(MV/m)</a:t>
                          </a:r>
                          <a:endParaRPr lang="en-US" sz="6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42.6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D2DE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it-IT" sz="1000" dirty="0" smtClean="0">
                              <a:solidFill>
                                <a:schemeClr val="tx1"/>
                              </a:solidFill>
                              <a:effectLst/>
                              <a:latin typeface="Calibri"/>
                              <a:ea typeface="宋体"/>
                              <a:cs typeface="Times New Roman"/>
                            </a:rPr>
                            <a:t>40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905368933"/>
                      </a:ext>
                    </a:extLst>
                  </a:tr>
                  <a:tr h="26289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err="1" smtClean="0">
                              <a:effectLst/>
                            </a:rPr>
                            <a:t>B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peak</a:t>
                          </a:r>
                          <a:r>
                            <a:rPr lang="en-US" sz="1000" dirty="0" smtClean="0">
                              <a:effectLst/>
                            </a:rPr>
                            <a:t>/</a:t>
                          </a:r>
                          <a:r>
                            <a:rPr lang="en-US" sz="1000" dirty="0" err="1" smtClean="0">
                              <a:effectLst/>
                            </a:rPr>
                            <a:t>E</a:t>
                          </a:r>
                          <a:r>
                            <a:rPr lang="en-US" sz="1000" baseline="-25000" dirty="0" err="1" smtClean="0">
                              <a:effectLst/>
                            </a:rPr>
                            <a:t>acc</a:t>
                          </a:r>
                          <a:r>
                            <a:rPr lang="en-US" sz="500" dirty="0" smtClean="0">
                              <a:effectLst/>
                            </a:rPr>
                            <a:t>(</a:t>
                          </a:r>
                          <a:r>
                            <a:rPr lang="en-US" sz="500" dirty="0" err="1" smtClean="0">
                              <a:effectLst/>
                            </a:rPr>
                            <a:t>mT</a:t>
                          </a:r>
                          <a:r>
                            <a:rPr lang="en-US" sz="500" dirty="0" smtClean="0">
                              <a:effectLst/>
                            </a:rPr>
                            <a:t>/MV/m</a:t>
                          </a:r>
                          <a:r>
                            <a:rPr lang="en-US" sz="500" dirty="0">
                              <a:effectLst/>
                            </a:rPr>
                            <a:t>)</a:t>
                          </a:r>
                          <a:endParaRPr lang="en-US" sz="500" dirty="0"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000" dirty="0" smtClean="0">
                              <a:solidFill>
                                <a:srgbClr val="FF0000"/>
                              </a:solidFill>
                              <a:effectLst/>
                            </a:rPr>
                            <a:t>4.95 </a:t>
                          </a:r>
                          <a:endParaRPr lang="en-US" sz="1000" b="1" dirty="0">
                            <a:solidFill>
                              <a:srgbClr val="FF0000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>
                        <a:solidFill>
                          <a:srgbClr val="EAEF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宋体"/>
                              <a:cs typeface="Times New Roman"/>
                            </a:rPr>
                            <a:t>4.79</a:t>
                          </a:r>
                          <a:endParaRPr lang="en-US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宋体"/>
                            <a:cs typeface="Times New Roman"/>
                          </a:endParaRPr>
                        </a:p>
                      </a:txBody>
                      <a:tcPr marL="67456" marR="67456" marT="0" marB="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/>
          <p:cNvGrpSpPr/>
          <p:nvPr/>
        </p:nvGrpSpPr>
        <p:grpSpPr>
          <a:xfrm>
            <a:off x="74219" y="1830835"/>
            <a:ext cx="9069781" cy="5075083"/>
            <a:chOff x="110732" y="1700808"/>
            <a:chExt cx="9069781" cy="5075083"/>
          </a:xfrm>
        </p:grpSpPr>
        <p:grpSp>
          <p:nvGrpSpPr>
            <p:cNvPr id="5" name="Group 4"/>
            <p:cNvGrpSpPr/>
            <p:nvPr/>
          </p:nvGrpSpPr>
          <p:grpSpPr>
            <a:xfrm>
              <a:off x="1907705" y="1700808"/>
              <a:ext cx="7272808" cy="4896544"/>
              <a:chOff x="1907705" y="1700808"/>
              <a:chExt cx="7272808" cy="4896544"/>
            </a:xfrm>
          </p:grpSpPr>
          <p:pic>
            <p:nvPicPr>
              <p:cNvPr id="18" name="Image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1950785"/>
                <a:ext cx="6984776" cy="4646567"/>
              </a:xfrm>
              <a:prstGeom prst="rect">
                <a:avLst/>
              </a:prstGeom>
            </p:spPr>
          </p:pic>
          <p:sp>
            <p:nvSpPr>
              <p:cNvPr id="16" name="ZoneTexte 17"/>
              <p:cNvSpPr txBox="1">
                <a:spLocks noChangeArrowheads="1"/>
              </p:cNvSpPr>
              <p:nvPr/>
            </p:nvSpPr>
            <p:spPr bwMode="auto">
              <a:xfrm>
                <a:off x="2411760" y="1988840"/>
                <a:ext cx="4752528" cy="584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fr-FR" sz="1600" i="1" dirty="0" smtClean="0">
                    <a:solidFill>
                      <a:srgbClr val="00B050"/>
                    </a:solidFill>
                    <a:latin typeface="Arial Bold"/>
                  </a:rPr>
                  <a:t>@ </a:t>
                </a:r>
                <a:r>
                  <a:rPr lang="en-US" altLang="fr-FR" sz="1600" i="1" dirty="0" err="1" smtClean="0">
                    <a:solidFill>
                      <a:srgbClr val="00B050"/>
                    </a:solidFill>
                    <a:latin typeface="Arial Bold"/>
                  </a:rPr>
                  <a:t>Sacl</a:t>
                </a:r>
                <a:r>
                  <a:rPr lang="en-US" altLang="fr-FR" sz="1600" i="1" dirty="0" err="1" smtClean="0">
                    <a:latin typeface="Arial Bold"/>
                  </a:rPr>
                  <a:t>ay</a:t>
                </a:r>
                <a:endParaRPr lang="en-US" altLang="fr-FR" sz="1600" i="1" dirty="0" smtClean="0">
                  <a:latin typeface="Arial Bold"/>
                </a:endParaRPr>
              </a:p>
              <a:p>
                <a:r>
                  <a:rPr lang="en-US" altLang="fr-FR" sz="1600" i="1" dirty="0" smtClean="0">
                    <a:solidFill>
                      <a:srgbClr val="00B050"/>
                    </a:solidFill>
                    <a:latin typeface="Arial Bold"/>
                  </a:rPr>
                  <a:t>@ L</a:t>
                </a:r>
                <a:r>
                  <a:rPr lang="en-US" altLang="fr-FR" sz="1600" i="1" dirty="0" smtClean="0">
                    <a:latin typeface="Arial Bold"/>
                  </a:rPr>
                  <a:t>und</a:t>
                </a:r>
                <a:endParaRPr lang="en-US" altLang="fr-FR" sz="1600" i="1" dirty="0">
                  <a:latin typeface="Arial Bold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907705" y="1700808"/>
                <a:ext cx="727280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fr-FR" dirty="0">
                    <a:solidFill>
                      <a:srgbClr val="C00000"/>
                    </a:solidFill>
                    <a:latin typeface="Arial Bold"/>
                  </a:rPr>
                  <a:t>Step 2</a:t>
                </a:r>
                <a:r>
                  <a:rPr lang="en-US" altLang="fr-FR">
                    <a:solidFill>
                      <a:srgbClr val="C00000"/>
                    </a:solidFill>
                    <a:latin typeface="Arial Bold"/>
                  </a:rPr>
                  <a:t>: </a:t>
                </a:r>
                <a:r>
                  <a:rPr lang="en-US" altLang="fr-FR" smtClean="0">
                    <a:latin typeface="Arial Bold"/>
                  </a:rPr>
                  <a:t>M-Elliptical </a:t>
                </a:r>
                <a:r>
                  <a:rPr lang="en-US" altLang="fr-FR" dirty="0" smtClean="0">
                    <a:latin typeface="Arial Bold"/>
                  </a:rPr>
                  <a:t>Cavity </a:t>
                </a:r>
                <a:r>
                  <a:rPr lang="en-US" altLang="fr-FR" dirty="0" err="1">
                    <a:latin typeface="Arial Bold"/>
                  </a:rPr>
                  <a:t>Cryomodule</a:t>
                </a:r>
                <a:r>
                  <a:rPr lang="en-US" altLang="fr-FR" dirty="0">
                    <a:latin typeface="Arial Bold"/>
                  </a:rPr>
                  <a:t> Technology Demonstrator</a:t>
                </a:r>
                <a:endParaRPr lang="en-US" altLang="fr-FR" i="1" dirty="0">
                  <a:latin typeface="Arial Bold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10732" y="6406559"/>
              <a:ext cx="4023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smtClean="0"/>
                <a:t>M-ECCTD = 3 CEA </a:t>
              </a:r>
              <a:r>
                <a:rPr lang="fr-FR" dirty="0" err="1" smtClean="0"/>
                <a:t>cavities</a:t>
              </a:r>
              <a:r>
                <a:rPr lang="fr-FR" dirty="0" smtClean="0"/>
                <a:t> + 1 </a:t>
              </a:r>
              <a:r>
                <a:rPr lang="fr-FR" dirty="0"/>
                <a:t>LASA </a:t>
              </a:r>
              <a:r>
                <a:rPr lang="fr-FR" dirty="0" err="1" smtClean="0"/>
                <a:t>cavity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9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1" y="404664"/>
            <a:ext cx="9144000" cy="6326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7704" y="0"/>
            <a:ext cx="7061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latin typeface="Arial" charset="0"/>
                <a:ea typeface="Arial" charset="0"/>
                <a:cs typeface="Arial" charset="0"/>
              </a:rPr>
              <a:t>Process and Instrumentation Diagram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8184" y="1554136"/>
            <a:ext cx="2791695" cy="1413848"/>
          </a:xfrm>
          <a:prstGeom prst="rect">
            <a:avLst/>
          </a:prstGeom>
          <a:solidFill>
            <a:srgbClr val="C6D9F1"/>
          </a:solidFill>
        </p:spPr>
        <p:txBody>
          <a:bodyPr wrap="square" lIns="85707" tIns="42853" rIns="85707" bIns="42853">
            <a:spAutoFit/>
          </a:bodyPr>
          <a:lstStyle/>
          <a:p>
            <a:pPr indent="-34913"/>
            <a:r>
              <a:rPr lang="en-US" sz="1900" dirty="0" smtClean="0">
                <a:latin typeface="Arial"/>
                <a:cs typeface="Arial"/>
              </a:rPr>
              <a:t>Instrumentation function</a:t>
            </a:r>
            <a:endParaRPr lang="en-US" sz="1900" dirty="0">
              <a:latin typeface="Arial"/>
              <a:cs typeface="Arial"/>
            </a:endParaRP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Monitoring</a:t>
            </a: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Control</a:t>
            </a: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Interlock</a:t>
            </a:r>
          </a:p>
          <a:p>
            <a:pPr marL="625246" lvl="1" indent="-267833">
              <a:buFont typeface="Arial"/>
              <a:buChar char="•"/>
            </a:pPr>
            <a:r>
              <a:rPr lang="en-US" sz="1700" dirty="0">
                <a:latin typeface="Arial"/>
                <a:cs typeface="Arial"/>
              </a:rPr>
              <a:t>Alarms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844824"/>
            <a:ext cx="3600400" cy="363542"/>
          </a:xfrm>
          <a:prstGeom prst="rect">
            <a:avLst/>
          </a:prstGeom>
          <a:solidFill>
            <a:srgbClr val="C6D9F1"/>
          </a:solidFill>
        </p:spPr>
        <p:txBody>
          <a:bodyPr wrap="square" lIns="85707" tIns="42853" rIns="85707" bIns="42853">
            <a:spAutoFit/>
          </a:bodyPr>
          <a:lstStyle/>
          <a:p>
            <a:pPr indent="-34913"/>
            <a:r>
              <a:rPr lang="en-US" dirty="0" smtClean="0">
                <a:latin typeface="Arial"/>
                <a:cs typeface="Arial"/>
              </a:rPr>
              <a:t>Operating Modes under definition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7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 operating modes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3" b="-1383"/>
          <a:stretch>
            <a:fillRect/>
          </a:stretch>
        </p:blipFill>
        <p:spPr>
          <a:xfrm>
            <a:off x="215900" y="1600200"/>
            <a:ext cx="867658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5949280"/>
            <a:ext cx="2071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Acknowledgment : N Elias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83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integration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2" y="1449141"/>
            <a:ext cx="8056289" cy="54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5" b="-10739"/>
          <a:stretch/>
        </p:blipFill>
        <p:spPr>
          <a:xfrm>
            <a:off x="250824" y="1844824"/>
            <a:ext cx="8713663" cy="48319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048672" cy="1143000"/>
          </a:xfrm>
        </p:spPr>
        <p:txBody>
          <a:bodyPr/>
          <a:lstStyle/>
          <a:p>
            <a:pPr algn="ctr"/>
            <a:r>
              <a:rPr lang="fr-FR" dirty="0" err="1" smtClean="0"/>
              <a:t>Superconducting</a:t>
            </a:r>
            <a:r>
              <a:rPr lang="fr-FR" dirty="0" smtClean="0"/>
              <a:t> linac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 dirty="0"/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323528" y="4653136"/>
          <a:ext cx="3096344" cy="177867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36104"/>
                <a:gridCol w="1152128"/>
                <a:gridCol w="1008112"/>
              </a:tblGrid>
              <a:tr h="254317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MEDIUM-</a:t>
                      </a:r>
                      <a:r>
                        <a:rPr lang="en-GB" sz="1400" baseline="0" dirty="0" smtClean="0"/>
                        <a:t>β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HIGH</a:t>
                      </a:r>
                      <a:r>
                        <a:rPr lang="en-GB" sz="1400" baseline="0" dirty="0" smtClean="0"/>
                        <a:t>-β</a:t>
                      </a:r>
                      <a:endParaRPr lang="en-GB" sz="14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β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0.67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0.86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# CM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9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21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Cav. /CM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#</a:t>
                      </a:r>
                      <a:r>
                        <a:rPr lang="en-GB" sz="1100" baseline="0" dirty="0" smtClean="0"/>
                        <a:t> Cav.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36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84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CM L [m]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6.584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6.584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Sector L [m]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77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179</a:t>
                      </a:r>
                      <a:endParaRPr lang="en-GB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19"/>
          <p:cNvSpPr txBox="1"/>
          <p:nvPr/>
        </p:nvSpPr>
        <p:spPr>
          <a:xfrm>
            <a:off x="6804248" y="5301208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Proton </a:t>
            </a:r>
            <a:r>
              <a:rPr lang="fr-FR" sz="1400" dirty="0" err="1" smtClean="0">
                <a:solidFill>
                  <a:srgbClr val="FF0000"/>
                </a:solidFill>
              </a:rPr>
              <a:t>Beam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H="1" flipV="1">
            <a:off x="7172738" y="5229200"/>
            <a:ext cx="832513" cy="16377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9"/>
          <p:cNvSpPr txBox="1"/>
          <p:nvPr/>
        </p:nvSpPr>
        <p:spPr>
          <a:xfrm>
            <a:off x="4806286" y="4915570"/>
            <a:ext cx="178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Elliptical</a:t>
            </a:r>
            <a:r>
              <a:rPr lang="fr-FR" sz="1400" dirty="0" smtClean="0"/>
              <a:t> </a:t>
            </a:r>
            <a:r>
              <a:rPr lang="fr-FR" sz="1400" dirty="0" err="1" smtClean="0"/>
              <a:t>cavity</a:t>
            </a:r>
            <a:r>
              <a:rPr lang="fr-FR" sz="1400" dirty="0" smtClean="0"/>
              <a:t> </a:t>
            </a:r>
            <a:r>
              <a:rPr lang="fr-FR" sz="1400" dirty="0" err="1" smtClean="0"/>
              <a:t>Cryomodules</a:t>
            </a:r>
            <a:r>
              <a:rPr lang="fr-FR" sz="1400" dirty="0" smtClean="0"/>
              <a:t> ECCTD</a:t>
            </a:r>
            <a:endParaRPr lang="en-US" sz="1400" dirty="0"/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V="1">
            <a:off x="5636525" y="4669913"/>
            <a:ext cx="109183" cy="232011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9"/>
          <p:cNvSpPr txBox="1"/>
          <p:nvPr/>
        </p:nvSpPr>
        <p:spPr>
          <a:xfrm>
            <a:off x="5886735" y="3348353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Klystron </a:t>
            </a:r>
            <a:r>
              <a:rPr lang="fr-FR" sz="1400" dirty="0" err="1" smtClean="0"/>
              <a:t>gallery</a:t>
            </a:r>
            <a:endParaRPr lang="en-US" sz="1400" dirty="0"/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H="1">
            <a:off x="6100549" y="3700921"/>
            <a:ext cx="313899" cy="43672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4427984" y="5805264"/>
            <a:ext cx="4536504" cy="6976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b="1" smtClean="0">
                <a:latin typeface="Times New Roman"/>
                <a:cs typeface="Times New Roman"/>
              </a:rPr>
              <a:t>→ </a:t>
            </a:r>
            <a:r>
              <a:rPr lang="fr-FR" b="1" smtClean="0"/>
              <a:t>70% </a:t>
            </a:r>
            <a:r>
              <a:rPr lang="fr-FR" b="1" dirty="0" smtClean="0"/>
              <a:t>of the </a:t>
            </a:r>
            <a:r>
              <a:rPr lang="fr-FR" b="1" dirty="0" err="1" smtClean="0"/>
              <a:t>phisical</a:t>
            </a:r>
            <a:r>
              <a:rPr lang="fr-FR" b="1" dirty="0" smtClean="0"/>
              <a:t> </a:t>
            </a:r>
            <a:r>
              <a:rPr lang="fr-FR" b="1" dirty="0" err="1" smtClean="0"/>
              <a:t>length</a:t>
            </a:r>
            <a:r>
              <a:rPr lang="fr-FR" b="1" dirty="0" smtClean="0"/>
              <a:t> </a:t>
            </a:r>
            <a:r>
              <a:rPr lang="fr-FR" b="1" dirty="0" smtClean="0"/>
              <a:t>of the </a:t>
            </a:r>
            <a:r>
              <a:rPr lang="fr-FR" b="1" dirty="0" smtClean="0"/>
              <a:t>linac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b="1" dirty="0" smtClean="0">
                <a:sym typeface="Wingdings"/>
              </a:rPr>
              <a:t> 95 % of the proton </a:t>
            </a:r>
            <a:r>
              <a:rPr lang="fr-FR" b="1" dirty="0" err="1" smtClean="0">
                <a:sym typeface="Wingdings"/>
              </a:rPr>
              <a:t>acceleration</a:t>
            </a:r>
            <a:r>
              <a:rPr lang="fr-FR" b="1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15460" y="2651267"/>
            <a:ext cx="5295146" cy="2964603"/>
            <a:chOff x="115460" y="2651267"/>
            <a:chExt cx="5295146" cy="2964603"/>
          </a:xfrm>
        </p:grpSpPr>
        <p:grpSp>
          <p:nvGrpSpPr>
            <p:cNvPr id="6" name="Group 5"/>
            <p:cNvGrpSpPr/>
            <p:nvPr/>
          </p:nvGrpSpPr>
          <p:grpSpPr>
            <a:xfrm>
              <a:off x="195138" y="2651267"/>
              <a:ext cx="5215468" cy="2924848"/>
              <a:chOff x="457199" y="3422968"/>
              <a:chExt cx="6255701" cy="311945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7199" y="3917757"/>
                <a:ext cx="5761953" cy="2624667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 rot="661955">
                <a:off x="1686779" y="3422968"/>
                <a:ext cx="5026121" cy="10170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 27"/>
            <p:cNvSpPr/>
            <p:nvPr/>
          </p:nvSpPr>
          <p:spPr>
            <a:xfrm>
              <a:off x="115460" y="4115006"/>
              <a:ext cx="4082327" cy="1500864"/>
            </a:xfrm>
            <a:custGeom>
              <a:avLst/>
              <a:gdLst>
                <a:gd name="connsiteX0" fmla="*/ 0 w 4082327"/>
                <a:gd name="connsiteY0" fmla="*/ 0 h 1500864"/>
                <a:gd name="connsiteX1" fmla="*/ 4082327 w 4082327"/>
                <a:gd name="connsiteY1" fmla="*/ 1476125 h 1500864"/>
                <a:gd name="connsiteX2" fmla="*/ 0 w 4082327"/>
                <a:gd name="connsiteY2" fmla="*/ 1500864 h 1500864"/>
                <a:gd name="connsiteX3" fmla="*/ 0 w 4082327"/>
                <a:gd name="connsiteY3" fmla="*/ 0 h 150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2327" h="1500864">
                  <a:moveTo>
                    <a:pt x="0" y="0"/>
                  </a:moveTo>
                  <a:lnTo>
                    <a:pt x="4082327" y="1476125"/>
                  </a:lnTo>
                  <a:lnTo>
                    <a:pt x="0" y="1500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7" y="476672"/>
            <a:ext cx="8229600" cy="57202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Elliptical (704 MHz) RF System Layout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412776"/>
            <a:ext cx="6984776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One cavity per klystron</a:t>
            </a:r>
          </a:p>
          <a:p>
            <a:r>
              <a:rPr lang="en-US" dirty="0" smtClean="0"/>
              <a:t>4 klystrons per modulator</a:t>
            </a:r>
          </a:p>
          <a:p>
            <a:r>
              <a:rPr lang="en-US" dirty="0" smtClean="0"/>
              <a:t>16 klystrons per tunnel penetration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7436" y="5749637"/>
            <a:ext cx="88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54419"/>
            <a:ext cx="6159881" cy="200236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999716">
            <a:off x="355848" y="5233403"/>
            <a:ext cx="403175" cy="94338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20604" y="3917757"/>
            <a:ext cx="343480" cy="1259826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64085" y="4941168"/>
            <a:ext cx="3087835" cy="369581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537">
            <a:off x="4746818" y="3253596"/>
            <a:ext cx="4248472" cy="163524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 flipV="1">
            <a:off x="4572000" y="4797152"/>
            <a:ext cx="3816424" cy="576064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3419872" y="3414475"/>
            <a:ext cx="1431016" cy="73460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 rot="999716">
            <a:off x="3028658" y="4288988"/>
            <a:ext cx="1553198" cy="512273"/>
          </a:xfrm>
          <a:prstGeom prst="ellipse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F Gallery_HB_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4922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6040811"/>
            <a:ext cx="5644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4.5 Cells of 8 klystrons for Medium Beta</a:t>
            </a:r>
          </a:p>
          <a:p>
            <a:r>
              <a:rPr lang="en-US" sz="2400" dirty="0" smtClean="0"/>
              <a:t>10,5 Cells of 8 klystrons (IOTs) for High Beta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5517232"/>
            <a:ext cx="285561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WR1150 Distribution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4293096"/>
            <a:ext cx="13666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Klystrons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1895" y="4869160"/>
            <a:ext cx="155854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Modulator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4941168"/>
            <a:ext cx="260404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Racks and Controls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372200" y="2996952"/>
            <a:ext cx="720080" cy="1296144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8100392" y="3212976"/>
            <a:ext cx="270773" cy="1656184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0"/>
          </p:cNvCxnSpPr>
          <p:nvPr/>
        </p:nvCxnSpPr>
        <p:spPr>
          <a:xfrm flipV="1">
            <a:off x="5802016" y="3861048"/>
            <a:ext cx="498176" cy="1080120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0"/>
          </p:cNvCxnSpPr>
          <p:nvPr/>
        </p:nvCxnSpPr>
        <p:spPr>
          <a:xfrm flipH="1" flipV="1">
            <a:off x="3347864" y="3645024"/>
            <a:ext cx="131666" cy="1872208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19511" y="332656"/>
            <a:ext cx="8229600" cy="57202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Elliptical (704 MHz) RF System Layout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67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27181"/>
            <a:ext cx="9036496" cy="3917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smtClean="0"/>
              <a:t>ESS </a:t>
            </a:r>
            <a:r>
              <a:rPr lang="en-US" sz="1800" dirty="0" smtClean="0"/>
              <a:t>SRF Linac Collaborative Space</a:t>
            </a:r>
            <a:r>
              <a:rPr lang="en-US" sz="1800" smtClean="0"/>
              <a:t>: </a:t>
            </a:r>
            <a:r>
              <a:rPr lang="en-US" sz="1800" smtClean="0">
                <a:hlinkClick r:id="rId2"/>
              </a:rPr>
              <a:t>https</a:t>
            </a:r>
            <a:r>
              <a:rPr lang="en-US" sz="1800" dirty="0" smtClean="0">
                <a:hlinkClick r:id="rId2"/>
              </a:rPr>
              <a:t>://confluence.esss.lu.se/display/CRYOM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US-Particle </a:t>
            </a:r>
            <a:r>
              <a:rPr lang="en-US" sz="1800" dirty="0"/>
              <a:t>Accelerator School, </a:t>
            </a: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://uspas.fnal.gov/materials/materials-</a:t>
            </a:r>
            <a:r>
              <a:rPr lang="en-US" sz="1800" dirty="0" smtClean="0">
                <a:hlinkClick r:id="rId3"/>
              </a:rPr>
              <a:t>table.shtml</a:t>
            </a:r>
            <a:endParaRPr lang="en-US" sz="1800" dirty="0"/>
          </a:p>
          <a:p>
            <a:r>
              <a:rPr lang="en-US" sz="1800" dirty="0"/>
              <a:t>CERN Accelerator </a:t>
            </a:r>
            <a:r>
              <a:rPr lang="en-US" sz="1800" dirty="0" smtClean="0"/>
              <a:t>School, </a:t>
            </a:r>
            <a:r>
              <a:rPr lang="en-US" sz="1800" dirty="0">
                <a:hlinkClick r:id="rId4"/>
              </a:rPr>
              <a:t>http://cas.web.cern.ch/</a:t>
            </a:r>
            <a:r>
              <a:rPr lang="en-US" sz="1800" dirty="0" smtClean="0">
                <a:hlinkClick r:id="rId4"/>
              </a:rPr>
              <a:t>cas</a:t>
            </a:r>
            <a:endParaRPr lang="en-US" sz="1800" dirty="0" smtClean="0"/>
          </a:p>
          <a:p>
            <a:r>
              <a:rPr lang="en-US" sz="1800" dirty="0" smtClean="0"/>
              <a:t>JUAS</a:t>
            </a:r>
            <a:r>
              <a:rPr lang="en-US" sz="1800" dirty="0"/>
              <a:t>, </a:t>
            </a:r>
            <a:r>
              <a:rPr lang="en-US" sz="1800" dirty="0">
                <a:hlinkClick r:id="rId5"/>
              </a:rPr>
              <a:t>https://espace.cern.ch/juas/SitePages/</a:t>
            </a:r>
            <a:r>
              <a:rPr lang="en-US" sz="1800" dirty="0" smtClean="0">
                <a:hlinkClick r:id="rId5"/>
              </a:rPr>
              <a:t>Home.aspx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r>
              <a:rPr lang="en-US" sz="1800" dirty="0"/>
              <a:t>NPAS, </a:t>
            </a:r>
            <a:r>
              <a:rPr lang="en-US" sz="1800" dirty="0">
                <a:hlinkClick r:id="rId6"/>
              </a:rPr>
              <a:t>https://npap.eu</a:t>
            </a:r>
            <a:r>
              <a:rPr lang="en-US" sz="1800" dirty="0" smtClean="0">
                <a:hlinkClick r:id="rId6"/>
              </a:rPr>
              <a:t>/</a:t>
            </a:r>
            <a:r>
              <a:rPr lang="en-US" sz="1800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	</a:t>
            </a:r>
            <a:r>
              <a:rPr lang="en-US" sz="1400" dirty="0" smtClean="0"/>
              <a:t>Few books </a:t>
            </a:r>
          </a:p>
          <a:p>
            <a:pPr>
              <a:buFont typeface="Wingdings" charset="2"/>
              <a:buChar char="§"/>
            </a:pPr>
            <a:r>
              <a:rPr lang="en-US" sz="1400" dirty="0" smtClean="0"/>
              <a:t>RF Linear Accelerators, T.P. </a:t>
            </a:r>
            <a:r>
              <a:rPr lang="en-US" sz="1400" dirty="0" err="1" smtClean="0"/>
              <a:t>Wangler</a:t>
            </a:r>
            <a:r>
              <a:rPr lang="en-US" sz="1400" dirty="0" smtClean="0"/>
              <a:t>, Wiley, 2008</a:t>
            </a:r>
          </a:p>
          <a:p>
            <a:pPr>
              <a:buFont typeface="Wingdings" charset="2"/>
              <a:buChar char="§"/>
            </a:pPr>
            <a:r>
              <a:rPr lang="en-US" sz="1400" dirty="0" smtClean="0"/>
              <a:t>RF Superconductivity for Accelerator, H. </a:t>
            </a:r>
            <a:r>
              <a:rPr lang="en-US" sz="1400" dirty="0" err="1" smtClean="0"/>
              <a:t>Padamsee</a:t>
            </a:r>
            <a:r>
              <a:rPr lang="en-US" sz="1400" dirty="0" smtClean="0"/>
              <a:t>, J. </a:t>
            </a:r>
            <a:r>
              <a:rPr lang="en-US" sz="1400" dirty="0" err="1" smtClean="0"/>
              <a:t>Knobloch</a:t>
            </a:r>
            <a:r>
              <a:rPr lang="en-US" sz="1400" dirty="0" smtClean="0"/>
              <a:t>, T. Hays, Wiley, 2011</a:t>
            </a:r>
          </a:p>
          <a:p>
            <a:pPr>
              <a:buFont typeface="Wingdings" charset="2"/>
              <a:buChar char="§"/>
            </a:pPr>
            <a:r>
              <a:rPr lang="en-US" sz="1400" dirty="0" smtClean="0"/>
              <a:t>An </a:t>
            </a:r>
            <a:r>
              <a:rPr lang="en-US" sz="1400" dirty="0"/>
              <a:t>introduction to particle accelerators, E.J.N. Wilson, </a:t>
            </a:r>
            <a:r>
              <a:rPr lang="en-US" sz="1400" dirty="0" smtClean="0"/>
              <a:t>Oxford </a:t>
            </a:r>
            <a:r>
              <a:rPr lang="en-US" sz="1400" dirty="0"/>
              <a:t>Univ. Press, 2001 </a:t>
            </a:r>
          </a:p>
          <a:p>
            <a:pPr>
              <a:buFont typeface="Wingdings" charset="2"/>
              <a:buChar char="§"/>
            </a:pPr>
            <a:r>
              <a:rPr lang="en-US" sz="1400" dirty="0"/>
              <a:t>An introduction to the physics of high-energy </a:t>
            </a:r>
            <a:r>
              <a:rPr lang="en-US" sz="1400" dirty="0" smtClean="0"/>
              <a:t>accelerators, D.A</a:t>
            </a:r>
            <a:r>
              <a:rPr lang="en-US" sz="1400" dirty="0"/>
              <a:t>. Edwards &amp; M.J. </a:t>
            </a:r>
            <a:r>
              <a:rPr lang="en-US" sz="1400" dirty="0" err="1" smtClean="0"/>
              <a:t>Syphers</a:t>
            </a:r>
            <a:r>
              <a:rPr lang="en-US" sz="1400" dirty="0" smtClean="0"/>
              <a:t>, </a:t>
            </a:r>
            <a:r>
              <a:rPr lang="en-US" sz="1400" dirty="0"/>
              <a:t>Wiley, 1993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4253957"/>
            <a:ext cx="1868266" cy="1385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2132856"/>
            <a:ext cx="5214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Acknowledgements &amp; </a:t>
            </a: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References 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6" y="460177"/>
            <a:ext cx="55753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8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48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88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Spokes Cryomodule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2856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49</a:t>
            </a:fld>
            <a:endParaRPr lang="sv-S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313" y="2812866"/>
            <a:ext cx="5331989" cy="3456384"/>
          </a:xfrm>
          <a:prstGeom prst="rect">
            <a:avLst/>
          </a:prstGeom>
        </p:spPr>
      </p:pic>
      <p:sp>
        <p:nvSpPr>
          <p:cNvPr id="20" name="ZoneTexte 13"/>
          <p:cNvSpPr txBox="1"/>
          <p:nvPr/>
        </p:nvSpPr>
        <p:spPr>
          <a:xfrm>
            <a:off x="5448259" y="626925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Power coupler double wall cooling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Connecteur droit avec flèche 18"/>
          <p:cNvCxnSpPr/>
          <p:nvPr/>
        </p:nvCxnSpPr>
        <p:spPr>
          <a:xfrm flipH="1" flipV="1">
            <a:off x="5808299" y="5621178"/>
            <a:ext cx="216024" cy="72008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3"/>
          <p:cNvSpPr txBox="1"/>
          <p:nvPr/>
        </p:nvSpPr>
        <p:spPr>
          <a:xfrm>
            <a:off x="3409356" y="6215766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C-W transition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7" name="Connecteur droit avec flèche 18"/>
          <p:cNvCxnSpPr/>
          <p:nvPr/>
        </p:nvCxnSpPr>
        <p:spPr>
          <a:xfrm flipV="1">
            <a:off x="4224123" y="5045114"/>
            <a:ext cx="216024" cy="108012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13"/>
          <p:cNvSpPr txBox="1"/>
          <p:nvPr/>
        </p:nvSpPr>
        <p:spPr>
          <a:xfrm>
            <a:off x="8328579" y="2956882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Cold Tuning System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9" name="Connecteur droit avec flèche 18"/>
          <p:cNvCxnSpPr/>
          <p:nvPr/>
        </p:nvCxnSpPr>
        <p:spPr>
          <a:xfrm flipH="1">
            <a:off x="8400588" y="3316922"/>
            <a:ext cx="360039" cy="64807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13"/>
          <p:cNvSpPr txBox="1"/>
          <p:nvPr/>
        </p:nvSpPr>
        <p:spPr>
          <a:xfrm>
            <a:off x="4860032" y="3038763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-phase manifold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18"/>
          <p:cNvCxnSpPr>
            <a:stCxn id="32" idx="2"/>
          </p:cNvCxnSpPr>
          <p:nvPr/>
        </p:nvCxnSpPr>
        <p:spPr>
          <a:xfrm>
            <a:off x="5472100" y="3284984"/>
            <a:ext cx="612068" cy="64807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13"/>
          <p:cNvSpPr txBox="1"/>
          <p:nvPr/>
        </p:nvSpPr>
        <p:spPr>
          <a:xfrm>
            <a:off x="5436096" y="2780928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Alignment tie rods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7" name="Connecteur droit avec flèche 18"/>
          <p:cNvCxnSpPr/>
          <p:nvPr/>
        </p:nvCxnSpPr>
        <p:spPr>
          <a:xfrm>
            <a:off x="6228184" y="2996952"/>
            <a:ext cx="300194" cy="535994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3"/>
          <p:cNvSpPr txBox="1"/>
          <p:nvPr/>
        </p:nvSpPr>
        <p:spPr>
          <a:xfrm>
            <a:off x="6960427" y="619724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Power coupler antenna cooling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9" name="Connecteur droit avec flèche 18"/>
          <p:cNvCxnSpPr/>
          <p:nvPr/>
        </p:nvCxnSpPr>
        <p:spPr>
          <a:xfrm flipH="1" flipV="1">
            <a:off x="7320467" y="5549170"/>
            <a:ext cx="216024" cy="72008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e 7"/>
          <p:cNvGrpSpPr/>
          <p:nvPr/>
        </p:nvGrpSpPr>
        <p:grpSpPr>
          <a:xfrm>
            <a:off x="0" y="2708920"/>
            <a:ext cx="2978857" cy="3888432"/>
            <a:chOff x="0" y="980728"/>
            <a:chExt cx="4139952" cy="5085184"/>
          </a:xfrm>
        </p:grpSpPr>
        <p:pic>
          <p:nvPicPr>
            <p:cNvPr id="57" name="Picture 1" descr="Coupleur_n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0728"/>
              <a:ext cx="4045573" cy="50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ZoneTexte 9"/>
            <p:cNvSpPr txBox="1"/>
            <p:nvPr/>
          </p:nvSpPr>
          <p:spPr>
            <a:xfrm>
              <a:off x="3347864" y="2123564"/>
              <a:ext cx="7920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59" name="Picture 6" descr="D:\ff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626" y="1700808"/>
            <a:ext cx="1630294" cy="1821482"/>
          </a:xfrm>
          <a:prstGeom prst="rect">
            <a:avLst/>
          </a:prstGeom>
          <a:noFill/>
        </p:spPr>
      </p:pic>
      <p:sp>
        <p:nvSpPr>
          <p:cNvPr id="23" name="ZoneTexte 37"/>
          <p:cNvSpPr txBox="1"/>
          <p:nvPr/>
        </p:nvSpPr>
        <p:spPr>
          <a:xfrm>
            <a:off x="0" y="1484784"/>
            <a:ext cx="2723823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Ceramic disk, 100 mm diameter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400 kW peak power (335 kW nominal)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Antenna &amp; window water cooling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Outer conductor cooled with </a:t>
            </a:r>
            <a:r>
              <a:rPr lang="en-US" sz="1200" b="1" dirty="0" err="1" smtClean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SHe</a:t>
            </a:r>
            <a:endParaRPr lang="en-US" sz="1200" b="1" dirty="0" smtClean="0">
              <a:solidFill>
                <a:srgbClr val="37609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2568" y="1412776"/>
            <a:ext cx="3923928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Double spoke cavity (3-gaps), 352.2 MHz, </a:t>
            </a:r>
            <a:r>
              <a:rPr lang="en-US" sz="1200" b="1" dirty="0">
                <a:solidFill>
                  <a:srgbClr val="376092"/>
                </a:solidFill>
                <a:latin typeface="Symbol" pitchFamily="18" charset="2"/>
                <a:cs typeface="Calibri" pitchFamily="34" charset="0"/>
              </a:rPr>
              <a:t>b</a:t>
            </a: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=0.50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Goal: </a:t>
            </a:r>
            <a:r>
              <a:rPr lang="en-US" sz="1200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Eacc</a:t>
            </a: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= 9 MV/m </a:t>
            </a:r>
            <a:r>
              <a:rPr lang="en-US" sz="1200" i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sz="1200" i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Bp</a:t>
            </a:r>
            <a:r>
              <a:rPr lang="en-US" sz="1200" i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= 62 </a:t>
            </a:r>
            <a:r>
              <a:rPr lang="en-US" sz="1200" i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mT</a:t>
            </a:r>
            <a:r>
              <a:rPr lang="en-US" sz="1200" i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; </a:t>
            </a:r>
            <a:r>
              <a:rPr lang="en-US" sz="1200" i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Ep</a:t>
            </a:r>
            <a:r>
              <a:rPr lang="en-US" sz="1200" i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= 39 MV/m]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4.2 mm (nominal) Niobium thickness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Titanium Helium tank and stiffeners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Lorentz detuning </a:t>
            </a:r>
            <a:r>
              <a:rPr lang="en-US" sz="1200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coeff</a:t>
            </a: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. : </a:t>
            </a:r>
            <a:r>
              <a:rPr lang="fr-FR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~-5.5 </a:t>
            </a: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Hz/(MV/m)</a:t>
            </a:r>
            <a:r>
              <a:rPr lang="en-US" sz="1200" b="1" baseline="30000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200" b="1" dirty="0">
              <a:solidFill>
                <a:srgbClr val="376092"/>
              </a:solidFill>
              <a:latin typeface="Calibri" pitchFamily="34" charset="0"/>
              <a:cs typeface="Calibri" pitchFamily="34" charset="0"/>
            </a:endParaRP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Tuning </a:t>
            </a:r>
            <a:r>
              <a:rPr lang="en-US" sz="1200" b="1" dirty="0" err="1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sentivity</a:t>
            </a: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err="1">
                <a:solidFill>
                  <a:srgbClr val="376092"/>
                </a:solidFill>
                <a:latin typeface="Symbol" pitchFamily="18" charset="2"/>
              </a:rPr>
              <a:t>D</a:t>
            </a:r>
            <a:r>
              <a:rPr lang="en-US" sz="1200" dirty="0" err="1">
                <a:solidFill>
                  <a:srgbClr val="376092"/>
                </a:solidFill>
              </a:rPr>
              <a:t>f</a:t>
            </a:r>
            <a:r>
              <a:rPr lang="en-US" sz="1200" dirty="0">
                <a:solidFill>
                  <a:srgbClr val="376092"/>
                </a:solidFill>
              </a:rPr>
              <a:t>/</a:t>
            </a:r>
            <a:r>
              <a:rPr lang="en-US" sz="1200" dirty="0" err="1">
                <a:solidFill>
                  <a:srgbClr val="376092"/>
                </a:solidFill>
                <a:latin typeface="Symbol" pitchFamily="18" charset="2"/>
              </a:rPr>
              <a:t>D</a:t>
            </a:r>
            <a:r>
              <a:rPr lang="en-US" sz="1200" dirty="0" err="1">
                <a:solidFill>
                  <a:srgbClr val="376092"/>
                </a:solidFill>
              </a:rPr>
              <a:t>z</a:t>
            </a:r>
            <a:r>
              <a:rPr lang="en-US" sz="1200" dirty="0">
                <a:solidFill>
                  <a:srgbClr val="376092"/>
                </a:solidFill>
              </a:rPr>
              <a:t> = </a:t>
            </a:r>
            <a:r>
              <a:rPr lang="en-US" sz="1200" b="1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130 kHz/mm</a:t>
            </a:r>
          </a:p>
        </p:txBody>
      </p:sp>
    </p:spTree>
    <p:extLst>
      <p:ext uri="{BB962C8B-B14F-4D97-AF65-F5344CB8AC3E}">
        <p14:creationId xmlns:p14="http://schemas.microsoft.com/office/powerpoint/2010/main" val="94802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7632848" cy="1143000"/>
          </a:xfrm>
        </p:spPr>
        <p:txBody>
          <a:bodyPr/>
          <a:lstStyle/>
          <a:p>
            <a:r>
              <a:rPr lang="fr-FR" dirty="0">
                <a:solidFill>
                  <a:srgbClr val="FFFFFF"/>
                </a:solidFill>
                <a:ea typeface="Lucida Grande" charset="0"/>
              </a:rPr>
              <a:t>ESS </a:t>
            </a:r>
            <a:r>
              <a:rPr lang="fr-FR" dirty="0" err="1" smtClean="0">
                <a:solidFill>
                  <a:srgbClr val="FFFFFF"/>
                </a:solidFill>
                <a:ea typeface="Lucida Grande" charset="0"/>
              </a:rPr>
              <a:t>Requirements</a:t>
            </a:r>
            <a:r>
              <a:rPr lang="fr-FR" dirty="0" smtClean="0">
                <a:solidFill>
                  <a:srgbClr val="FFFFFF"/>
                </a:solidFill>
                <a:ea typeface="Lucida Grande" charset="0"/>
              </a:rPr>
              <a:t> and RF </a:t>
            </a:r>
            <a:r>
              <a:rPr lang="fr-FR" dirty="0" err="1" smtClean="0">
                <a:solidFill>
                  <a:srgbClr val="FFFFFF"/>
                </a:solidFill>
                <a:ea typeface="Lucida Grande" charset="0"/>
              </a:rPr>
              <a:t>Parameters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148174"/>
              </p:ext>
            </p:extLst>
          </p:nvPr>
        </p:nvGraphicFramePr>
        <p:xfrm>
          <a:off x="3995936" y="2348880"/>
          <a:ext cx="4896544" cy="402475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168352"/>
                <a:gridCol w="720080"/>
                <a:gridCol w="144016"/>
                <a:gridCol w="864096"/>
              </a:tblGrid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Medium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High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Geometrical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beta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0.67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cs typeface="Arial"/>
                        </a:rPr>
                        <a:t>0.86</a:t>
                      </a:r>
                      <a:endParaRPr lang="en-US" sz="1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Frequency (MHz)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704.42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4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Number of cells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6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Operating temperature (K)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6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Epk max (MV/m</a:t>
                      </a: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45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45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80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Nominal Accelerating gradient (MV/m)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16.7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19.9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Q</a:t>
                      </a:r>
                      <a:r>
                        <a:rPr lang="en-GB" sz="1400" baseline="-25000" dirty="0">
                          <a:effectLst/>
                          <a:latin typeface="Arial"/>
                          <a:cs typeface="Arial"/>
                        </a:rPr>
                        <a:t>0</a:t>
                      </a: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 at nominal gradient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&gt; 5e9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Arial"/>
                          <a:cs typeface="Arial"/>
                        </a:rPr>
                        <a:t>Q</a:t>
                      </a:r>
                      <a:r>
                        <a:rPr lang="en-GB" sz="1400" baseline="-25000" dirty="0" err="1">
                          <a:effectLst/>
                          <a:latin typeface="Arial"/>
                          <a:cs typeface="Arial"/>
                        </a:rPr>
                        <a:t>ext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7.5 10</a:t>
                      </a:r>
                      <a:r>
                        <a:rPr lang="en-GB" sz="1400" baseline="30000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7.6 10</a:t>
                      </a:r>
                      <a:r>
                        <a:rPr lang="en-GB" sz="1400" baseline="30000" dirty="0">
                          <a:effectLst/>
                          <a:latin typeface="Arial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Iris diameter (mm)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120</a:t>
                      </a:r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Cell to cell coupling k (%)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1.22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1.8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p,5p/6 (or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4p/5)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mode </a:t>
                      </a:r>
                      <a:r>
                        <a:rPr lang="en-GB" sz="14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sep.</a:t>
                      </a:r>
                      <a:r>
                        <a:rPr lang="en-GB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MHz)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0.54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1.2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Epk/Eacc 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2.36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2.2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Bpk/Eacc (mT/(MV/m))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4.79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4.3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Maximum. r/Q (W)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394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477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Optimum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b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0.705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0.92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 (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W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196.63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241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5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RF peak power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(kW)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1100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566450" y="1809690"/>
            <a:ext cx="2051898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2000" dirty="0" err="1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Elliptical</a:t>
            </a:r>
            <a:r>
              <a:rPr lang="fr-FR" sz="2000" dirty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sz="2000" dirty="0" err="1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r>
              <a:rPr lang="fr-FR" sz="2000" dirty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endParaRPr lang="fr-FR" sz="20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809690"/>
            <a:ext cx="1838373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2000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Spoke</a:t>
            </a:r>
            <a:r>
              <a:rPr lang="fr-FR" sz="2000" dirty="0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 </a:t>
            </a:r>
            <a:r>
              <a:rPr lang="fr-FR" sz="2000" dirty="0" err="1" smtClean="0">
                <a:solidFill>
                  <a:srgbClr val="3366FF"/>
                </a:solidFill>
                <a:latin typeface="Arial"/>
                <a:ea typeface="Lucida Grande" charset="0"/>
                <a:cs typeface="Arial"/>
              </a:rPr>
              <a:t>cavities</a:t>
            </a:r>
            <a:endParaRPr lang="fr-FR" sz="20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graphicFrame>
        <p:nvGraphicFramePr>
          <p:cNvPr id="8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49024"/>
              </p:ext>
            </p:extLst>
          </p:nvPr>
        </p:nvGraphicFramePr>
        <p:xfrm>
          <a:off x="35496" y="2348880"/>
          <a:ext cx="3960440" cy="309528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024336"/>
                <a:gridCol w="936104"/>
              </a:tblGrid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Geometric beta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0,50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60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Frequency</a:t>
                      </a:r>
                      <a:r>
                        <a:rPr lang="en-GB" sz="1400" baseline="0" dirty="0" smtClean="0">
                          <a:effectLst/>
                          <a:latin typeface="Arial"/>
                          <a:cs typeface="Arial"/>
                        </a:rPr>
                        <a:t> (MHz)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352,2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889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cs typeface="Arial"/>
                        </a:rPr>
                        <a:t>Nominal Accelerating gradient </a:t>
                      </a:r>
                      <a:r>
                        <a:rPr lang="en-GB" sz="1100" dirty="0">
                          <a:effectLst/>
                          <a:latin typeface="Arial"/>
                          <a:cs typeface="Arial"/>
                        </a:rPr>
                        <a:t>(MV/m)</a:t>
                      </a:r>
                      <a:endParaRPr lang="en-US" sz="11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24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Lacc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400" dirty="0" err="1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1400" dirty="0" err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opt.x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nb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 gaps x 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4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/2) (m)</a:t>
                      </a:r>
                      <a:endParaRPr lang="en-US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0,639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Bpk (mT)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79 (max)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Epk (MV/m)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39 (max)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Bpk/Eacc (mT/MV/m)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&lt;8,75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Epk/Eacc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&lt;4,38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Beam tube diameter (mm)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50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Arial"/>
                          <a:cs typeface="Arial"/>
                        </a:rPr>
                        <a:t>RF peak power (kW)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335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G (</a:t>
                      </a:r>
                      <a:r>
                        <a:rPr lang="en-US" sz="1400" dirty="0" smtClean="0"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130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Max R/Q (W)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427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Qext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2,85 10</a:t>
                      </a:r>
                      <a:r>
                        <a:rPr lang="en-US" sz="1400" baseline="30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5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2151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Q0 at nominal gradient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1,5 10</a:t>
                      </a:r>
                      <a:r>
                        <a:rPr lang="en-US" sz="1400" baseline="300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9</a:t>
                      </a:r>
                      <a:endParaRPr lang="en-US" sz="1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5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rial"/>
                <a:cs typeface="Arial"/>
              </a:rPr>
              <a:t>ESS </a:t>
            </a:r>
            <a:r>
              <a:rPr lang="sv-SE" dirty="0" err="1" smtClean="0">
                <a:latin typeface="Arial"/>
                <a:cs typeface="Arial"/>
              </a:rPr>
              <a:t>Linac</a:t>
            </a:r>
            <a:r>
              <a:rPr lang="sv-SE" dirty="0" smtClean="0">
                <a:latin typeface="Arial"/>
                <a:cs typeface="Arial"/>
              </a:rPr>
              <a:t> Layout</a:t>
            </a:r>
            <a:endParaRPr lang="sv-SE" dirty="0"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51" y="1676772"/>
            <a:ext cx="9067753" cy="38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0"/>
          <p:cNvSpPr>
            <a:spLocks/>
          </p:cNvSpPr>
          <p:nvPr/>
        </p:nvSpPr>
        <p:spPr bwMode="auto">
          <a:xfrm>
            <a:off x="40751" y="1988840"/>
            <a:ext cx="744803" cy="67029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E7E78">
              <a:alpha val="79999"/>
            </a:srgbClr>
          </a:solidFill>
          <a:ln w="25400" cap="flat" cmpd="sng">
            <a:solidFill>
              <a:srgbClr val="7A7A7A">
                <a:alpha val="79999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Target</a:t>
            </a:r>
            <a:endParaRPr lang="en-US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sp>
        <p:nvSpPr>
          <p:cNvPr id="89" name="AutoShape 19"/>
          <p:cNvSpPr>
            <a:spLocks/>
          </p:cNvSpPr>
          <p:nvPr/>
        </p:nvSpPr>
        <p:spPr bwMode="auto">
          <a:xfrm rot="1136123">
            <a:off x="756485" y="2659240"/>
            <a:ext cx="2505144" cy="620173"/>
          </a:xfrm>
          <a:prstGeom prst="roundRect">
            <a:avLst>
              <a:gd name="adj" fmla="val 18917"/>
            </a:avLst>
          </a:prstGeom>
          <a:gradFill rotWithShape="0">
            <a:gsLst>
              <a:gs pos="0">
                <a:srgbClr val="C1B3D1">
                  <a:alpha val="20000"/>
                </a:srgbClr>
              </a:gs>
              <a:gs pos="50990">
                <a:srgbClr val="DEBFBA">
                  <a:alpha val="89999"/>
                </a:srgbClr>
              </a:gs>
              <a:gs pos="81346">
                <a:srgbClr val="FACBA3">
                  <a:alpha val="89999"/>
                </a:srgbClr>
              </a:gs>
              <a:gs pos="91818">
                <a:srgbClr val="FCA58F">
                  <a:alpha val="89999"/>
                </a:srgbClr>
              </a:gs>
              <a:gs pos="100000">
                <a:srgbClr val="FE7E7B">
                  <a:alpha val="89999"/>
                </a:srgbClr>
              </a:gs>
            </a:gsLst>
            <a:lin ang="0"/>
          </a:gradFill>
          <a:ln w="25400" cap="flat" cmpd="sng">
            <a:solidFill>
              <a:srgbClr val="606060">
                <a:alpha val="89999"/>
              </a:srgbClr>
            </a:solidFill>
            <a:prstDash val="solid"/>
            <a:miter lim="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A2T  </a:t>
            </a:r>
            <a:r>
              <a:rPr lang="en-US" sz="11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DgLg</a:t>
            </a:r>
            <a:r>
              <a:rPr lang="en-US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Wingdings" panose="05000000000000000000" pitchFamily="2" charset="2"/>
              </a:rPr>
              <a:t>  </a:t>
            </a:r>
            <a:r>
              <a:rPr lang="en-US" sz="1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rPr>
              <a:t>HEBT</a:t>
            </a:r>
            <a:endParaRPr lang="en-US" sz="1100" dirty="0">
              <a:latin typeface="Gill Sans" charset="0"/>
              <a:ea typeface="ヒラギノ角ゴ ProN W3" charset="0"/>
              <a:cs typeface="Gill Sans Light" charset="0"/>
              <a:sym typeface="Gill Sans" charset="0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2339752" y="3511400"/>
            <a:ext cx="5442182" cy="1742155"/>
            <a:chOff x="2339752" y="3511400"/>
            <a:chExt cx="5442182" cy="1742155"/>
          </a:xfrm>
        </p:grpSpPr>
        <p:sp>
          <p:nvSpPr>
            <p:cNvPr id="117" name="AutoShape 32"/>
            <p:cNvSpPr>
              <a:spLocks/>
            </p:cNvSpPr>
            <p:nvPr/>
          </p:nvSpPr>
          <p:spPr bwMode="auto">
            <a:xfrm rot="1283849">
              <a:off x="6765505" y="5057102"/>
              <a:ext cx="506440" cy="1964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 smtClean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(56 m)</a:t>
              </a:r>
              <a:endParaRPr lang="en-US" sz="1700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2339752" y="3511400"/>
              <a:ext cx="5442182" cy="1574581"/>
              <a:chOff x="2339752" y="3511400"/>
              <a:chExt cx="5442182" cy="1574581"/>
            </a:xfrm>
          </p:grpSpPr>
          <p:sp>
            <p:nvSpPr>
              <p:cNvPr id="53" name="AutoShape 55"/>
              <p:cNvSpPr>
                <a:spLocks/>
              </p:cNvSpPr>
              <p:nvPr/>
            </p:nvSpPr>
            <p:spPr bwMode="auto">
              <a:xfrm rot="16200000">
                <a:off x="5267293" y="4408408"/>
                <a:ext cx="203895" cy="117536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9" name="AutoShape 61"/>
              <p:cNvSpPr>
                <a:spLocks/>
              </p:cNvSpPr>
              <p:nvPr/>
            </p:nvSpPr>
            <p:spPr bwMode="auto">
              <a:xfrm>
                <a:off x="5024815" y="4564658"/>
                <a:ext cx="607022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571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88" name="AutoShape 11"/>
              <p:cNvSpPr>
                <a:spLocks/>
              </p:cNvSpPr>
              <p:nvPr/>
            </p:nvSpPr>
            <p:spPr bwMode="auto">
              <a:xfrm rot="1176896">
                <a:off x="3157852" y="3844408"/>
                <a:ext cx="4624082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50000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/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 err="1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Cryo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15" name="AutoShape 11"/>
              <p:cNvSpPr>
                <a:spLocks/>
              </p:cNvSpPr>
              <p:nvPr/>
            </p:nvSpPr>
            <p:spPr bwMode="auto">
              <a:xfrm rot="1212558">
                <a:off x="6761301" y="4795767"/>
                <a:ext cx="684387" cy="290214"/>
              </a:xfrm>
              <a:prstGeom prst="roundRect">
                <a:avLst>
                  <a:gd name="adj" fmla="val 29731"/>
                </a:avLst>
              </a:prstGeom>
              <a:solidFill>
                <a:srgbClr val="66A1DD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1500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Spoke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16" name="AutoShape 12"/>
              <p:cNvSpPr>
                <a:spLocks/>
              </p:cNvSpPr>
              <p:nvPr/>
            </p:nvSpPr>
            <p:spPr bwMode="auto">
              <a:xfrm rot="1191099">
                <a:off x="5494481" y="4425392"/>
                <a:ext cx="1123023" cy="290214"/>
              </a:xfrm>
              <a:prstGeom prst="roundRect">
                <a:avLst>
                  <a:gd name="adj" fmla="val 27028"/>
                </a:avLst>
              </a:prstGeom>
              <a:solidFill>
                <a:srgbClr val="4180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Medium β</a:t>
                </a:r>
                <a:endParaRPr lang="en-US" altLang="sv-SE" sz="1400" dirty="0"/>
              </a:p>
            </p:txBody>
          </p:sp>
          <p:sp>
            <p:nvSpPr>
              <p:cNvPr id="119" name="AutoShape 32"/>
              <p:cNvSpPr>
                <a:spLocks/>
              </p:cNvSpPr>
              <p:nvPr/>
            </p:nvSpPr>
            <p:spPr bwMode="auto">
              <a:xfrm rot="1194063">
                <a:off x="5749163" y="4679257"/>
                <a:ext cx="506440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 smtClean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(77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20" name="AutoShape 32"/>
              <p:cNvSpPr>
                <a:spLocks/>
              </p:cNvSpPr>
              <p:nvPr/>
            </p:nvSpPr>
            <p:spPr bwMode="auto">
              <a:xfrm rot="1165699">
                <a:off x="3891101" y="4031811"/>
                <a:ext cx="670809" cy="1964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200" dirty="0" smtClean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(179 m)</a:t>
                </a:r>
                <a:endParaRPr lang="en-US" sz="1700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21" name="AutoShape 13"/>
              <p:cNvSpPr>
                <a:spLocks/>
              </p:cNvSpPr>
              <p:nvPr/>
            </p:nvSpPr>
            <p:spPr bwMode="auto">
              <a:xfrm rot="1174228">
                <a:off x="3192038" y="3767384"/>
                <a:ext cx="2187256" cy="297656"/>
              </a:xfrm>
              <a:prstGeom prst="roundRect">
                <a:avLst>
                  <a:gd name="adj" fmla="val 26315"/>
                </a:avLst>
              </a:prstGeom>
              <a:solidFill>
                <a:srgbClr val="0196FC">
                  <a:alpha val="79999"/>
                </a:srgbClr>
              </a:solidFill>
              <a:ln w="25400" cap="flat" cmpd="sng">
                <a:solidFill>
                  <a:srgbClr val="606060">
                    <a:alpha val="79999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1pPr>
                <a:lvl2pPr marL="742950" indent="-28575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2pPr>
                <a:lvl3pPr marL="11430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3pPr>
                <a:lvl4pPr marL="16002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4pPr>
                <a:lvl5pPr marL="2057400" indent="-228600" eaLnBrk="0" hangingPunct="0"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000000"/>
                    </a:solidFill>
                    <a:latin typeface="Gill Sans" pitchFamily="2" charset="0"/>
                    <a:ea typeface="ヒラギノ角ゴ ProN W3" pitchFamily="2" charset="-128"/>
                    <a:sym typeface="Gill Sans" pitchFamily="2" charset="0"/>
                  </a:defRPr>
                </a:lvl9pPr>
              </a:lstStyle>
              <a:p>
                <a:pPr algn="ctr" eaLnBrk="1" hangingPunct="1"/>
                <a:r>
                  <a:rPr lang="en-US" altLang="sv-SE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High β</a:t>
                </a:r>
                <a:endParaRPr lang="en-US" altLang="sv-SE" dirty="0"/>
              </a:p>
            </p:txBody>
          </p:sp>
          <p:sp>
            <p:nvSpPr>
              <p:cNvPr id="127" name="Line 21"/>
              <p:cNvSpPr>
                <a:spLocks noChangeShapeType="1"/>
              </p:cNvSpPr>
              <p:nvPr/>
            </p:nvSpPr>
            <p:spPr bwMode="auto">
              <a:xfrm>
                <a:off x="5328326" y="4289823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128" name="AutoShape 56"/>
              <p:cNvSpPr>
                <a:spLocks/>
              </p:cNvSpPr>
              <p:nvPr/>
            </p:nvSpPr>
            <p:spPr bwMode="auto">
              <a:xfrm rot="16200000">
                <a:off x="3002527" y="3644372"/>
                <a:ext cx="203895" cy="116048"/>
              </a:xfrm>
              <a:prstGeom prst="rightArrow">
                <a:avLst>
                  <a:gd name="adj1" fmla="val 40000"/>
                  <a:gd name="adj2" fmla="val 107694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endParaRPr lang="en-US" sz="34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Gill Sans" charset="0"/>
                  <a:ea typeface="ヒラギノ角ゴ ProN W3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29" name="AutoShape 62"/>
              <p:cNvSpPr>
                <a:spLocks/>
              </p:cNvSpPr>
              <p:nvPr/>
            </p:nvSpPr>
            <p:spPr bwMode="auto">
              <a:xfrm>
                <a:off x="2339752" y="3789040"/>
                <a:ext cx="1035500" cy="2236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2000 MeV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>
                <a:off x="3123786" y="3511400"/>
                <a:ext cx="164920" cy="66358"/>
              </a:xfrm>
              <a:prstGeom prst="line">
                <a:avLst/>
              </a:prstGeom>
              <a:noFill/>
              <a:ln w="25400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364771">
                  <a:defRPr/>
                </a:pPr>
                <a:endParaRPr lang="en-US" sz="1000">
                  <a:latin typeface="Helvetica" charset="0"/>
                  <a:ea typeface="ヒラギノ角ゴ ProN W3" charset="0"/>
                  <a:cs typeface="Helvetica" charset="0"/>
                  <a:sym typeface="Helvetica" charset="0"/>
                </a:endParaRPr>
              </a:p>
            </p:txBody>
          </p:sp>
        </p:grpSp>
      </p:grpSp>
      <p:sp>
        <p:nvSpPr>
          <p:cNvPr id="131" name="Line 21"/>
          <p:cNvSpPr>
            <a:spLocks noChangeShapeType="1"/>
          </p:cNvSpPr>
          <p:nvPr/>
        </p:nvSpPr>
        <p:spPr bwMode="auto">
          <a:xfrm>
            <a:off x="723644" y="2420888"/>
            <a:ext cx="164920" cy="6635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64771">
              <a:defRPr/>
            </a:pPr>
            <a:endParaRPr lang="en-US" sz="1000">
              <a:latin typeface="Helvetica" charset="0"/>
              <a:ea typeface="ヒラギノ角ゴ ProN W3" charset="0"/>
              <a:cs typeface="Helvetica" charset="0"/>
              <a:sym typeface="Helvetica" charset="0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5160654" y="4795767"/>
            <a:ext cx="3798166" cy="1873593"/>
            <a:chOff x="5160654" y="4795767"/>
            <a:chExt cx="3798166" cy="1873593"/>
          </a:xfrm>
        </p:grpSpPr>
        <p:sp>
          <p:nvSpPr>
            <p:cNvPr id="164" name="AutoShape 51"/>
            <p:cNvSpPr>
              <a:spLocks/>
            </p:cNvSpPr>
            <p:nvPr/>
          </p:nvSpPr>
          <p:spPr bwMode="auto">
            <a:xfrm rot="16200000">
              <a:off x="7513850" y="4902555"/>
              <a:ext cx="203895" cy="117536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ill Sans" charset="0"/>
                <a:ea typeface="ヒラギノ角ゴ ProN W3" charset="0"/>
                <a:cs typeface="Gill Sans" charset="0"/>
                <a:sym typeface="Gill Sans" charset="0"/>
              </a:endParaRPr>
            </a:p>
          </p:txBody>
        </p:sp>
        <p:sp>
          <p:nvSpPr>
            <p:cNvPr id="165" name="AutoShape 57"/>
            <p:cNvSpPr>
              <a:spLocks/>
            </p:cNvSpPr>
            <p:nvPr/>
          </p:nvSpPr>
          <p:spPr bwMode="auto">
            <a:xfrm>
              <a:off x="7453224" y="5158471"/>
              <a:ext cx="486509" cy="2128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300" dirty="0" smtClean="0">
                  <a:latin typeface="Gill Sans" charset="0"/>
                  <a:ea typeface="ヒラギノ角ゴ ProN W3" charset="0"/>
                  <a:cs typeface="Gill Sans" charset="0"/>
                  <a:sym typeface="Gill Sans" charset="0"/>
                </a:rPr>
                <a:t>216 MeV</a:t>
              </a:r>
              <a:endParaRPr lang="en-US" dirty="0">
                <a:latin typeface="Gill Sans" charset="0"/>
                <a:ea typeface="ヒラギノ角ゴ ProN W3" charset="0"/>
                <a:cs typeface="Gill Sans Light" charset="0"/>
                <a:sym typeface="Gill Sans" charset="0"/>
              </a:endParaRPr>
            </a:p>
          </p:txBody>
        </p:sp>
        <p:grpSp>
          <p:nvGrpSpPr>
            <p:cNvPr id="166" name="Group 165"/>
            <p:cNvGrpSpPr/>
            <p:nvPr/>
          </p:nvGrpSpPr>
          <p:grpSpPr>
            <a:xfrm>
              <a:off x="5160654" y="4795767"/>
              <a:ext cx="3798166" cy="1873593"/>
              <a:chOff x="5160654" y="4795767"/>
              <a:chExt cx="3798166" cy="1873593"/>
            </a:xfrm>
          </p:grpSpPr>
          <p:sp>
            <p:nvSpPr>
              <p:cNvPr id="167" name="AutoShape 57"/>
              <p:cNvSpPr>
                <a:spLocks/>
              </p:cNvSpPr>
              <p:nvPr/>
            </p:nvSpPr>
            <p:spPr bwMode="auto">
              <a:xfrm>
                <a:off x="7757899" y="6456535"/>
                <a:ext cx="486509" cy="212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>
                  <a:defRPr/>
                </a:pPr>
                <a:r>
                  <a:rPr lang="en-US" sz="1300" dirty="0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75 </a:t>
                </a:r>
                <a:r>
                  <a:rPr lang="en-US" sz="1300" dirty="0" err="1"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rPr>
                  <a:t>keV</a:t>
                </a:r>
                <a:endParaRPr lang="en-US" dirty="0">
                  <a:latin typeface="Gill Sans" charset="0"/>
                  <a:ea typeface="ヒラギノ角ゴ ProN W3" charset="0"/>
                  <a:cs typeface="Gill Sans Light" charset="0"/>
                  <a:sym typeface="Gill Sans" charset="0"/>
                </a:endParaRPr>
              </a:p>
            </p:txBody>
          </p:sp>
          <p:sp>
            <p:nvSpPr>
              <p:cNvPr id="168" name="Left Brace 167"/>
              <p:cNvSpPr/>
              <p:nvPr/>
            </p:nvSpPr>
            <p:spPr>
              <a:xfrm rot="17356963" flipH="1">
                <a:off x="6480944" y="3596820"/>
                <a:ext cx="1157586" cy="3798166"/>
              </a:xfrm>
              <a:prstGeom prst="leftBrace">
                <a:avLst>
                  <a:gd name="adj1" fmla="val 8333"/>
                  <a:gd name="adj2" fmla="val 73942"/>
                </a:avLst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5240026" y="4795767"/>
                <a:ext cx="3491763" cy="1729576"/>
                <a:chOff x="5240026" y="4795767"/>
                <a:chExt cx="3491763" cy="1729576"/>
              </a:xfrm>
            </p:grpSpPr>
            <p:sp>
              <p:nvSpPr>
                <p:cNvPr id="170" name="AutoShape 18"/>
                <p:cNvSpPr>
                  <a:spLocks/>
                </p:cNvSpPr>
                <p:nvPr/>
              </p:nvSpPr>
              <p:spPr bwMode="auto">
                <a:xfrm rot="1195239">
                  <a:off x="7691212" y="4795767"/>
                  <a:ext cx="888196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chemeClr val="accent6">
                    <a:alpha val="50000"/>
                  </a:scheme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/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 smtClean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Warm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71" name="AutoShape 18"/>
                <p:cNvSpPr>
                  <a:spLocks/>
                </p:cNvSpPr>
                <p:nvPr/>
              </p:nvSpPr>
              <p:spPr bwMode="auto">
                <a:xfrm rot="1195239">
                  <a:off x="7983427" y="6093893"/>
                  <a:ext cx="748362" cy="290214"/>
                </a:xfrm>
                <a:prstGeom prst="roundRect">
                  <a:avLst>
                    <a:gd name="adj" fmla="val 24324"/>
                  </a:avLst>
                </a:prstGeom>
                <a:solidFill>
                  <a:srgbClr val="EB81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Source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72" name="Line 21"/>
                <p:cNvSpPr>
                  <a:spLocks noChangeShapeType="1"/>
                </p:cNvSpPr>
                <p:nvPr/>
              </p:nvSpPr>
              <p:spPr bwMode="auto">
                <a:xfrm>
                  <a:off x="7899644" y="609329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73" name="AutoShape 14"/>
                <p:cNvSpPr>
                  <a:spLocks/>
                </p:cNvSpPr>
                <p:nvPr/>
              </p:nvSpPr>
              <p:spPr bwMode="auto">
                <a:xfrm rot="1164920">
                  <a:off x="5257223" y="5127672"/>
                  <a:ext cx="548998" cy="290214"/>
                </a:xfrm>
                <a:prstGeom prst="roundRect">
                  <a:avLst>
                    <a:gd name="adj" fmla="val 21620"/>
                  </a:avLst>
                </a:prstGeom>
                <a:solidFill>
                  <a:srgbClr val="FFD479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DTL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74" name="AutoShape 15"/>
                <p:cNvSpPr>
                  <a:spLocks/>
                </p:cNvSpPr>
                <p:nvPr/>
              </p:nvSpPr>
              <p:spPr bwMode="auto">
                <a:xfrm rot="1118251">
                  <a:off x="5904633" y="5355775"/>
                  <a:ext cx="611485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E7C1A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MEBT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75" name="AutoShape 16"/>
                <p:cNvSpPr>
                  <a:spLocks/>
                </p:cNvSpPr>
                <p:nvPr/>
              </p:nvSpPr>
              <p:spPr bwMode="auto">
                <a:xfrm rot="1169581">
                  <a:off x="6612927" y="5599315"/>
                  <a:ext cx="617436" cy="290214"/>
                </a:xfrm>
                <a:prstGeom prst="roundRect">
                  <a:avLst>
                    <a:gd name="adj" fmla="val 29731"/>
                  </a:avLst>
                </a:prstGeom>
                <a:solidFill>
                  <a:srgbClr val="FD2612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RFQ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76" name="AutoShape 17"/>
                <p:cNvSpPr>
                  <a:spLocks/>
                </p:cNvSpPr>
                <p:nvPr/>
              </p:nvSpPr>
              <p:spPr bwMode="auto">
                <a:xfrm rot="1220584">
                  <a:off x="7307749" y="5839122"/>
                  <a:ext cx="617436" cy="290214"/>
                </a:xfrm>
                <a:prstGeom prst="roundRect">
                  <a:avLst>
                    <a:gd name="adj" fmla="val 27028"/>
                  </a:avLst>
                </a:prstGeom>
                <a:solidFill>
                  <a:srgbClr val="FE7E78">
                    <a:alpha val="89999"/>
                  </a:srgbClr>
                </a:solidFill>
                <a:ln w="25400" cap="flat" cmpd="sng">
                  <a:solidFill>
                    <a:srgbClr val="606060">
                      <a:alpha val="89999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5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LEBT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77" name="AutoShape 32"/>
                <p:cNvSpPr>
                  <a:spLocks/>
                </p:cNvSpPr>
                <p:nvPr/>
              </p:nvSpPr>
              <p:spPr bwMode="auto">
                <a:xfrm rot="1202817">
                  <a:off x="7286116" y="6083930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 smtClean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(2.4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78" name="AutoShape 51"/>
                <p:cNvSpPr>
                  <a:spLocks/>
                </p:cNvSpPr>
                <p:nvPr/>
              </p:nvSpPr>
              <p:spPr bwMode="auto">
                <a:xfrm rot="16200000">
                  <a:off x="7725090" y="6294054"/>
                  <a:ext cx="367904" cy="94673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179" name="Line 21"/>
                <p:cNvSpPr>
                  <a:spLocks noChangeShapeType="1"/>
                </p:cNvSpPr>
                <p:nvPr/>
              </p:nvSpPr>
              <p:spPr bwMode="auto">
                <a:xfrm>
                  <a:off x="7211056" y="5838854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0" name="AutoShape 32"/>
                <p:cNvSpPr>
                  <a:spLocks/>
                </p:cNvSpPr>
                <p:nvPr/>
              </p:nvSpPr>
              <p:spPr bwMode="auto">
                <a:xfrm rot="1202817">
                  <a:off x="6633057" y="5854231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 smtClean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(4.6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81" name="Line 21"/>
                <p:cNvSpPr>
                  <a:spLocks noChangeShapeType="1"/>
                </p:cNvSpPr>
                <p:nvPr/>
              </p:nvSpPr>
              <p:spPr bwMode="auto">
                <a:xfrm>
                  <a:off x="6506196" y="5589240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2" name="AutoShape 51"/>
                <p:cNvSpPr>
                  <a:spLocks/>
                </p:cNvSpPr>
                <p:nvPr/>
              </p:nvSpPr>
              <p:spPr bwMode="auto">
                <a:xfrm rot="16200000">
                  <a:off x="6350254" y="5783315"/>
                  <a:ext cx="367926" cy="108018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183" name="AutoShape 57"/>
                <p:cNvSpPr>
                  <a:spLocks/>
                </p:cNvSpPr>
                <p:nvPr/>
              </p:nvSpPr>
              <p:spPr bwMode="auto">
                <a:xfrm>
                  <a:off x="6156176" y="6021288"/>
                  <a:ext cx="922759" cy="14399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300" dirty="0" smtClean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3.6 MeV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84" name="AutoShape 32"/>
                <p:cNvSpPr>
                  <a:spLocks/>
                </p:cNvSpPr>
                <p:nvPr/>
              </p:nvSpPr>
              <p:spPr bwMode="auto">
                <a:xfrm rot="1059021">
                  <a:off x="5916594" y="5610119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 smtClean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(3.8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85" name="Line 21"/>
                <p:cNvSpPr>
                  <a:spLocks noChangeShapeType="1"/>
                </p:cNvSpPr>
                <p:nvPr/>
              </p:nvSpPr>
              <p:spPr bwMode="auto">
                <a:xfrm>
                  <a:off x="5785270" y="5373216"/>
                  <a:ext cx="113461" cy="38237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186" name="AutoShape 32"/>
                <p:cNvSpPr>
                  <a:spLocks/>
                </p:cNvSpPr>
                <p:nvPr/>
              </p:nvSpPr>
              <p:spPr bwMode="auto">
                <a:xfrm rot="1059021">
                  <a:off x="5240026" y="5384753"/>
                  <a:ext cx="506440" cy="19645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200" dirty="0" smtClean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(39 m)</a:t>
                  </a:r>
                  <a:endParaRPr lang="en-US" sz="1700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87" name="AutoShape 51"/>
                <p:cNvSpPr>
                  <a:spLocks/>
                </p:cNvSpPr>
                <p:nvPr/>
              </p:nvSpPr>
              <p:spPr bwMode="auto">
                <a:xfrm rot="16200000">
                  <a:off x="5627755" y="5564872"/>
                  <a:ext cx="371918" cy="108864"/>
                </a:xfrm>
                <a:prstGeom prst="rightArrow">
                  <a:avLst>
                    <a:gd name="adj1" fmla="val 40000"/>
                    <a:gd name="adj2" fmla="val 107694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endParaRPr lang="en-US" sz="3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Gill Sans" charset="0"/>
                    <a:ea typeface="ヒラギノ角ゴ ProN W3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188" name="AutoShape 57"/>
                <p:cNvSpPr>
                  <a:spLocks/>
                </p:cNvSpPr>
                <p:nvPr/>
              </p:nvSpPr>
              <p:spPr bwMode="auto">
                <a:xfrm>
                  <a:off x="5436096" y="5809278"/>
                  <a:ext cx="921913" cy="21201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>
                    <a:defRPr/>
                  </a:pPr>
                  <a:r>
                    <a:rPr lang="en-US" sz="1300" dirty="0" smtClean="0">
                      <a:latin typeface="Gill Sans" charset="0"/>
                      <a:ea typeface="ヒラギノ角ゴ ProN W3" charset="0"/>
                      <a:cs typeface="Gill Sans" charset="0"/>
                      <a:sym typeface="Gill Sans" charset="0"/>
                    </a:rPr>
                    <a:t>90 MeV</a:t>
                  </a:r>
                  <a:endParaRPr lang="en-US" dirty="0">
                    <a:latin typeface="Gill Sans" charset="0"/>
                    <a:ea typeface="ヒラギノ角ゴ ProN W3" charset="0"/>
                    <a:cs typeface="Gill Sans Light" charset="0"/>
                    <a:sym typeface="Gill Sans" charset="0"/>
                  </a:endParaRPr>
                </a:p>
              </p:txBody>
            </p:sp>
            <p:sp>
              <p:nvSpPr>
                <p:cNvPr id="189" name="Line 21"/>
                <p:cNvSpPr>
                  <a:spLocks noChangeShapeType="1"/>
                </p:cNvSpPr>
                <p:nvPr/>
              </p:nvSpPr>
              <p:spPr bwMode="auto">
                <a:xfrm>
                  <a:off x="6582201" y="4913047"/>
                  <a:ext cx="164920" cy="66358"/>
                </a:xfrm>
                <a:prstGeom prst="line">
                  <a:avLst/>
                </a:prstGeom>
                <a:noFill/>
                <a:ln w="25400" cap="flat" cmpd="sng">
                  <a:solidFill>
                    <a:srgbClr val="000000"/>
                  </a:solidFill>
                  <a:prstDash val="solid"/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defTabSz="364771">
                    <a:defRPr/>
                  </a:pPr>
                  <a:endParaRPr lang="en-US" sz="1000">
                    <a:latin typeface="Helvetica" charset="0"/>
                    <a:ea typeface="ヒラギノ角ゴ ProN W3" charset="0"/>
                    <a:cs typeface="Helvetica" charset="0"/>
                    <a:sym typeface="Helvetica" charset="0"/>
                  </a:endParaRPr>
                </a:p>
              </p:txBody>
            </p:sp>
          </p:grpSp>
        </p:grpSp>
      </p:grpSp>
      <p:graphicFrame>
        <p:nvGraphicFramePr>
          <p:cNvPr id="55" name="Table 54"/>
          <p:cNvGraphicFramePr>
            <a:graphicFrameLocks noGrp="1"/>
          </p:cNvGraphicFramePr>
          <p:nvPr>
            <p:extLst/>
          </p:nvPr>
        </p:nvGraphicFramePr>
        <p:xfrm>
          <a:off x="107504" y="4725144"/>
          <a:ext cx="3096345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5"/>
                <a:gridCol w="720080"/>
                <a:gridCol w="792090"/>
              </a:tblGrid>
              <a:tr h="45959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Num</a:t>
                      </a:r>
                      <a:r>
                        <a:rPr lang="fr-FR" sz="1400" dirty="0" smtClean="0"/>
                        <a:t>.</a:t>
                      </a:r>
                      <a:r>
                        <a:rPr lang="fr-FR" sz="1400" baseline="0" dirty="0" smtClean="0"/>
                        <a:t> of </a:t>
                      </a:r>
                      <a:r>
                        <a:rPr lang="fr-FR" sz="1400" baseline="0" dirty="0" err="1" smtClean="0"/>
                        <a:t>CMs</a:t>
                      </a:r>
                      <a:endParaRPr lang="fr-FR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Num</a:t>
                      </a:r>
                      <a:r>
                        <a:rPr lang="fr-FR" sz="1400" dirty="0" smtClean="0"/>
                        <a:t>.</a:t>
                      </a:r>
                      <a:r>
                        <a:rPr lang="fr-FR" sz="1400" baseline="0" dirty="0" smtClean="0"/>
                        <a:t> of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aseline="0" dirty="0" err="1" smtClean="0"/>
                        <a:t>cavities</a:t>
                      </a:r>
                      <a:endParaRPr lang="en-US" sz="1400" dirty="0" smtClean="0"/>
                    </a:p>
                  </a:txBody>
                  <a:tcPr/>
                </a:tc>
              </a:tr>
              <a:tr h="270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Spoke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26</a:t>
                      </a:r>
                      <a:endParaRPr lang="en-US" sz="1400" dirty="0"/>
                    </a:p>
                  </a:txBody>
                  <a:tcPr/>
                </a:tc>
              </a:tr>
              <a:tr h="270349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Medium </a:t>
                      </a:r>
                      <a:r>
                        <a:rPr lang="fr-FR" sz="1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fr-FR" sz="1400" dirty="0" smtClean="0"/>
                        <a:t> (6-cell)</a:t>
                      </a:r>
                      <a:endParaRPr lang="en-US" sz="14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36</a:t>
                      </a:r>
                      <a:endParaRPr lang="en-US" sz="1400" dirty="0"/>
                    </a:p>
                  </a:txBody>
                  <a:tcPr/>
                </a:tc>
              </a:tr>
              <a:tr h="270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High </a:t>
                      </a:r>
                      <a:r>
                        <a:rPr lang="fr-FR" sz="1400" dirty="0" smtClean="0">
                          <a:latin typeface="Symbol" panose="05050102010706020507" pitchFamily="18" charset="2"/>
                        </a:rPr>
                        <a:t>b (</a:t>
                      </a:r>
                      <a:r>
                        <a:rPr lang="fr-FR" sz="1400" dirty="0" smtClean="0"/>
                        <a:t>5-cell)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5580112" y="1628800"/>
          <a:ext cx="3096344" cy="154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305"/>
                <a:gridCol w="761039"/>
              </a:tblGrid>
              <a:tr h="308154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Beam</a:t>
                      </a:r>
                      <a:r>
                        <a:rPr lang="fr-FR" sz="1400" dirty="0" smtClean="0"/>
                        <a:t> power (MW)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/>
                        <a:t>5</a:t>
                      </a:r>
                      <a:endParaRPr lang="en-US" sz="1400" dirty="0" smtClean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/>
                        <a:t>Beam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current</a:t>
                      </a:r>
                      <a:r>
                        <a:rPr lang="fr-FR" sz="1400" dirty="0" smtClean="0"/>
                        <a:t> (mA)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62.5</a:t>
                      </a:r>
                      <a:endParaRPr lang="en-US" sz="14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Linac </a:t>
                      </a:r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(</a:t>
                      </a:r>
                      <a:r>
                        <a:rPr lang="fr-FR" sz="1400" dirty="0" err="1" smtClean="0"/>
                        <a:t>GeV</a:t>
                      </a:r>
                      <a:r>
                        <a:rPr lang="fr-FR" sz="1400" dirty="0" smtClean="0"/>
                        <a:t>)</a:t>
                      </a:r>
                      <a:endParaRPr lang="en-US" sz="14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</a:t>
                      </a:r>
                      <a:endParaRPr lang="en-US" sz="14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latin typeface="+mn-lt"/>
                        </a:rPr>
                        <a:t>Beam</a:t>
                      </a:r>
                      <a:r>
                        <a:rPr lang="fr-FR" sz="1400" baseline="0" dirty="0" smtClean="0">
                          <a:latin typeface="+mn-lt"/>
                        </a:rPr>
                        <a:t> pulse </a:t>
                      </a:r>
                      <a:r>
                        <a:rPr lang="fr-FR" sz="1400" baseline="0" dirty="0" err="1" smtClean="0">
                          <a:latin typeface="+mn-lt"/>
                        </a:rPr>
                        <a:t>length</a:t>
                      </a:r>
                      <a:r>
                        <a:rPr lang="fr-FR" sz="1400" baseline="0" dirty="0" smtClean="0">
                          <a:latin typeface="+mn-lt"/>
                        </a:rPr>
                        <a:t> (ms)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2.86</a:t>
                      </a:r>
                      <a:endParaRPr lang="en-US" sz="1400" dirty="0"/>
                    </a:p>
                  </a:txBody>
                  <a:tcPr/>
                </a:tc>
              </a:tr>
              <a:tr h="308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latin typeface="+mn-lt"/>
                        </a:rPr>
                        <a:t>Repetition</a:t>
                      </a:r>
                      <a:r>
                        <a:rPr lang="fr-FR" sz="1400" baseline="0" dirty="0" smtClean="0">
                          <a:latin typeface="+mn-lt"/>
                        </a:rPr>
                        <a:t> rate (Hz)</a:t>
                      </a:r>
                      <a:endParaRPr lang="en-US" sz="1400" dirty="0" smtClean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3356992"/>
            <a:ext cx="2895600" cy="365125"/>
          </a:xfrm>
        </p:spPr>
        <p:txBody>
          <a:bodyPr/>
          <a:lstStyle/>
          <a:p>
            <a:r>
              <a:rPr lang="en-US" dirty="0" smtClean="0"/>
              <a:t>Acknowledgment- </a:t>
            </a:r>
            <a:r>
              <a:rPr lang="en-US" dirty="0" err="1" smtClean="0"/>
              <a:t>N.Gazis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8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Cryomodules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36912"/>
            <a:ext cx="5873320" cy="408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769" y="3284984"/>
            <a:ext cx="2981134" cy="19324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782" y="1426875"/>
            <a:ext cx="9325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A Cryomodule permits to operate SRF cavities in a cryogenics atmosphere.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/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For ESS, the Spoke and Elliptical cavities operate in a saturated superfluid helium bath</a:t>
            </a:r>
            <a:endParaRPr lang="en-US" sz="1400" dirty="0">
              <a:latin typeface="Arial" charset="0"/>
              <a:ea typeface="Arial" charset="0"/>
              <a:cs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032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3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973" y="5453063"/>
            <a:ext cx="2185027" cy="1404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8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7543800" cy="533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Environment - </a:t>
            </a:r>
            <a:r>
              <a:rPr lang="en-US" sz="2800" dirty="0" err="1" smtClean="0"/>
              <a:t>Superfluidity</a:t>
            </a:r>
            <a:r>
              <a:rPr lang="en-US" sz="2800" dirty="0" smtClean="0"/>
              <a:t> Helium </a:t>
            </a:r>
            <a:br>
              <a:rPr lang="en-US" sz="2800" dirty="0" smtClean="0"/>
            </a:br>
            <a:r>
              <a:rPr lang="en-US" sz="2000" dirty="0" smtClean="0"/>
              <a:t>and </a:t>
            </a:r>
            <a:r>
              <a:rPr lang="en-US" sz="2000" dirty="0" err="1" smtClean="0"/>
              <a:t>Supraconductivity</a:t>
            </a:r>
            <a:r>
              <a:rPr lang="en-US" sz="2000" dirty="0" smtClean="0"/>
              <a:t> (see Steve Molloy’s presentation)</a:t>
            </a:r>
            <a:endParaRPr lang="en-US" sz="2000" b="0" dirty="0"/>
          </a:p>
        </p:txBody>
      </p:sp>
      <p:sp>
        <p:nvSpPr>
          <p:cNvPr id="1680391" name="Rectangle 7"/>
          <p:cNvSpPr>
            <a:spLocks noChangeArrowheads="1"/>
          </p:cNvSpPr>
          <p:nvPr/>
        </p:nvSpPr>
        <p:spPr bwMode="auto">
          <a:xfrm>
            <a:off x="4224338" y="3338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70582" y="3573016"/>
            <a:ext cx="3492834" cy="1992734"/>
            <a:chOff x="124" y="1688"/>
            <a:chExt cx="2311" cy="1493"/>
          </a:xfrm>
        </p:grpSpPr>
        <p:pic>
          <p:nvPicPr>
            <p:cNvPr id="1680396" name="Picture 1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" y="1688"/>
              <a:ext cx="2311" cy="1493"/>
            </a:xfrm>
            <a:prstGeom prst="rect">
              <a:avLst/>
            </a:prstGeom>
            <a:noFill/>
          </p:spPr>
        </p:pic>
        <p:graphicFrame>
          <p:nvGraphicFramePr>
            <p:cNvPr id="1680397" name="Object 13"/>
            <p:cNvGraphicFramePr>
              <a:graphicFrameLocks noChangeAspect="1"/>
            </p:cNvGraphicFramePr>
            <p:nvPr/>
          </p:nvGraphicFramePr>
          <p:xfrm>
            <a:off x="623" y="2086"/>
            <a:ext cx="561" cy="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0" r:id="rId6" imgW="698500" imgH="177800" progId="Equation.3">
                    <p:embed/>
                  </p:oleObj>
                </mc:Choice>
                <mc:Fallback>
                  <p:oleObj r:id="rId6" imgW="6985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2086"/>
                          <a:ext cx="561" cy="1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80401" name="Rectangle 17"/>
          <p:cNvSpPr>
            <a:spLocks noChangeArrowheads="1"/>
          </p:cNvSpPr>
          <p:nvPr/>
        </p:nvSpPr>
        <p:spPr bwMode="auto">
          <a:xfrm>
            <a:off x="3805238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80406" name="Rectangle 22"/>
          <p:cNvSpPr>
            <a:spLocks noChangeArrowheads="1"/>
          </p:cNvSpPr>
          <p:nvPr/>
        </p:nvSpPr>
        <p:spPr bwMode="auto">
          <a:xfrm>
            <a:off x="147569" y="2162943"/>
            <a:ext cx="494823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5050B"/>
                </a:solidFill>
                <a:latin typeface="Arial"/>
                <a:cs typeface="Arial"/>
              </a:rPr>
              <a:t>Normal-fluid fraction: 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 excited states atom (phonons &amp; </a:t>
            </a:r>
            <a:r>
              <a:rPr lang="en-US" sz="1600" dirty="0" err="1">
                <a:solidFill>
                  <a:srgbClr val="05050B"/>
                </a:solidFill>
                <a:latin typeface="Arial"/>
                <a:cs typeface="Arial"/>
              </a:rPr>
              <a:t>rotons</a:t>
            </a: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) </a:t>
            </a:r>
          </a:p>
          <a:p>
            <a:pPr>
              <a:buFontTx/>
              <a:buChar char="-"/>
            </a:pPr>
            <a:endParaRPr lang="en-US" sz="400" dirty="0">
              <a:solidFill>
                <a:srgbClr val="05050B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05050B"/>
                </a:solidFill>
                <a:latin typeface="Arial"/>
                <a:cs typeface="Arial"/>
                <a:sym typeface="Wingdings" pitchFamily="2" charset="2"/>
              </a:rPr>
              <a:t></a:t>
            </a: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 like a conventional viscous fluid </a:t>
            </a:r>
            <a:endParaRPr lang="en-US" sz="1600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 finite density , </a:t>
            </a:r>
            <a:r>
              <a:rPr lang="en-US" sz="1600" dirty="0" err="1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r</a:t>
            </a:r>
            <a:r>
              <a:rPr lang="en-US" sz="1600" baseline="-25000" dirty="0" err="1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n</a:t>
            </a:r>
            <a:endParaRPr lang="en-US" sz="1600" baseline="-25000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 finite viscosity, </a:t>
            </a: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</a:t>
            </a:r>
            <a:endParaRPr lang="en-US" sz="1600" dirty="0">
              <a:solidFill>
                <a:srgbClr val="05050B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 entropy, </a:t>
            </a:r>
            <a:r>
              <a:rPr lang="en-US" sz="1600" i="1" dirty="0">
                <a:solidFill>
                  <a:srgbClr val="05050B"/>
                </a:solidFill>
                <a:latin typeface="Arial"/>
                <a:cs typeface="Arial"/>
                <a:sym typeface="Symbol" pitchFamily="18" charset="2"/>
              </a:rPr>
              <a:t>s</a:t>
            </a:r>
            <a:endParaRPr lang="en-US" sz="16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79581" y="2163562"/>
            <a:ext cx="4953000" cy="4581701"/>
            <a:chOff x="4179581" y="2163562"/>
            <a:chExt cx="4953000" cy="4581701"/>
          </a:xfrm>
        </p:grpSpPr>
        <p:grpSp>
          <p:nvGrpSpPr>
            <p:cNvPr id="3" name="Group 37"/>
            <p:cNvGrpSpPr>
              <a:grpSpLocks/>
            </p:cNvGrpSpPr>
            <p:nvPr/>
          </p:nvGrpSpPr>
          <p:grpSpPr bwMode="auto">
            <a:xfrm>
              <a:off x="4179581" y="2163562"/>
              <a:ext cx="4859338" cy="2800351"/>
              <a:chOff x="2513" y="970"/>
              <a:chExt cx="3061" cy="1764"/>
            </a:xfrm>
          </p:grpSpPr>
          <p:sp>
            <p:nvSpPr>
              <p:cNvPr id="1680405" name="Rectangle 21"/>
              <p:cNvSpPr>
                <a:spLocks noChangeArrowheads="1"/>
              </p:cNvSpPr>
              <p:nvPr/>
            </p:nvSpPr>
            <p:spPr bwMode="auto">
              <a:xfrm>
                <a:off x="2513" y="970"/>
                <a:ext cx="3061" cy="1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600" u="sng" dirty="0" err="1">
                    <a:solidFill>
                      <a:srgbClr val="05050B"/>
                    </a:solidFill>
                    <a:latin typeface="Arial"/>
                    <a:cs typeface="Arial"/>
                  </a:rPr>
                  <a:t>Superfluid</a:t>
                </a:r>
                <a:r>
                  <a:rPr lang="en-US" sz="1600" u="sng" dirty="0">
                    <a:solidFill>
                      <a:srgbClr val="05050B"/>
                    </a:solidFill>
                    <a:latin typeface="Arial"/>
                    <a:cs typeface="Arial"/>
                  </a:rPr>
                  <a:t> fraction: </a:t>
                </a:r>
              </a:p>
              <a:p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- atoms that have undergone </a:t>
                </a:r>
                <a:r>
                  <a:rPr lang="en-US" sz="1600" dirty="0" smtClean="0">
                    <a:solidFill>
                      <a:srgbClr val="05050B"/>
                    </a:solidFill>
                    <a:latin typeface="Arial"/>
                    <a:cs typeface="Arial"/>
                  </a:rPr>
                  <a:t>BEC</a:t>
                </a:r>
                <a:endParaRPr lang="en-US" sz="1600" dirty="0">
                  <a:solidFill>
                    <a:srgbClr val="05050B"/>
                  </a:solidFill>
                  <a:latin typeface="Arial"/>
                  <a:cs typeface="Arial"/>
                </a:endParaRPr>
              </a:p>
              <a:p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  <a:sym typeface="Wingdings" pitchFamily="2" charset="2"/>
                  </a:rPr>
                  <a:t> </a:t>
                </a: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like an ideal </a:t>
                </a:r>
                <a:r>
                  <a:rPr lang="en-US" sz="1600" dirty="0" err="1">
                    <a:solidFill>
                      <a:srgbClr val="05050B"/>
                    </a:solidFill>
                    <a:latin typeface="Arial"/>
                    <a:cs typeface="Arial"/>
                  </a:rPr>
                  <a:t>inviscid</a:t>
                </a: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 liquid resulting in the absence of classical turbulence. </a:t>
                </a: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 finite density, </a:t>
                </a:r>
                <a:r>
                  <a:rPr lang="en-US" sz="1600" dirty="0" err="1">
                    <a:solidFill>
                      <a:srgbClr val="05050B"/>
                    </a:solidFill>
                    <a:latin typeface="Arial"/>
                    <a:cs typeface="Arial"/>
                    <a:sym typeface="Symbol" pitchFamily="18" charset="2"/>
                  </a:rPr>
                  <a:t>r</a:t>
                </a:r>
                <a:r>
                  <a:rPr lang="en-US" sz="1600" baseline="-25000" dirty="0" err="1">
                    <a:solidFill>
                      <a:srgbClr val="05050B"/>
                    </a:solidFill>
                    <a:latin typeface="Arial"/>
                    <a:cs typeface="Arial"/>
                    <a:sym typeface="Symbol" pitchFamily="18" charset="2"/>
                  </a:rPr>
                  <a:t>s</a:t>
                </a:r>
                <a:endParaRPr lang="en-US" sz="1600" dirty="0">
                  <a:solidFill>
                    <a:srgbClr val="05050B"/>
                  </a:solidFill>
                  <a:latin typeface="Arial"/>
                  <a:cs typeface="Arial"/>
                </a:endParaRP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 NO viscosity </a:t>
                </a:r>
              </a:p>
              <a:p>
                <a:pPr>
                  <a:buFontTx/>
                  <a:buChar char="-"/>
                </a:pP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 carry NO entropy </a:t>
                </a:r>
              </a:p>
              <a:p>
                <a:pPr>
                  <a:buFont typeface="Wingdings" pitchFamily="2" charset="2"/>
                  <a:buChar char="à"/>
                </a:pP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 </a:t>
                </a:r>
                <a:r>
                  <a:rPr lang="en-US" sz="1600" dirty="0" err="1">
                    <a:solidFill>
                      <a:srgbClr val="05050B"/>
                    </a:solidFill>
                    <a:latin typeface="Arial"/>
                    <a:cs typeface="Arial"/>
                  </a:rPr>
                  <a:t>irrotational</a:t>
                </a: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 behavior for an inviscid </a:t>
                </a:r>
                <a:r>
                  <a:rPr lang="en-US" sz="1600" dirty="0" smtClean="0">
                    <a:solidFill>
                      <a:srgbClr val="05050B"/>
                    </a:solidFill>
                    <a:latin typeface="Arial"/>
                    <a:cs typeface="Arial"/>
                  </a:rPr>
                  <a:t>fluid</a:t>
                </a:r>
              </a:p>
              <a:p>
                <a:pPr>
                  <a:buFont typeface="Wingdings" pitchFamily="2" charset="2"/>
                  <a:buChar char="à"/>
                </a:pPr>
                <a:endParaRPr lang="en-US" sz="1600" dirty="0">
                  <a:solidFill>
                    <a:srgbClr val="05050B"/>
                  </a:solidFill>
                  <a:latin typeface="Arial"/>
                  <a:cs typeface="Arial"/>
                </a:endParaRPr>
              </a:p>
              <a:p>
                <a:pPr>
                  <a:buFont typeface="Wingdings" pitchFamily="2" charset="2"/>
                  <a:buChar char="à"/>
                </a:pPr>
                <a:r>
                  <a:rPr lang="en-US" sz="1600" dirty="0" smtClean="0">
                    <a:solidFill>
                      <a:srgbClr val="05050B"/>
                    </a:solidFill>
                    <a:latin typeface="Arial"/>
                    <a:cs typeface="Arial"/>
                  </a:rPr>
                  <a:t> but </a:t>
                </a: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vortices can be generated in the </a:t>
                </a:r>
                <a:r>
                  <a:rPr lang="en-US" sz="1600" dirty="0" err="1">
                    <a:solidFill>
                      <a:srgbClr val="05050B"/>
                    </a:solidFill>
                    <a:latin typeface="Arial"/>
                    <a:cs typeface="Arial"/>
                  </a:rPr>
                  <a:t>superfluid</a:t>
                </a: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 component</a:t>
                </a:r>
              </a:p>
            </p:txBody>
          </p:sp>
          <p:graphicFrame>
            <p:nvGraphicFramePr>
              <p:cNvPr id="1680393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9154734"/>
                  </p:ext>
                </p:extLst>
              </p:nvPr>
            </p:nvGraphicFramePr>
            <p:xfrm>
              <a:off x="5011" y="2211"/>
              <a:ext cx="502" cy="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41" name="Equation" r:id="rId8" imgW="660240" imgH="228600" progId="Equation.3">
                      <p:embed/>
                    </p:oleObj>
                  </mc:Choice>
                  <mc:Fallback>
                    <p:oleObj name="Equation" r:id="rId8" imgW="6602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11" y="2211"/>
                            <a:ext cx="502" cy="173"/>
                          </a:xfrm>
                          <a:prstGeom prst="rect">
                            <a:avLst/>
                          </a:prstGeom>
                          <a:blipFill dpi="0" rotWithShape="0">
                            <a:blip r:embed="rId10"/>
                            <a:srcRect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179581" y="5229200"/>
              <a:ext cx="4953000" cy="1516063"/>
              <a:chOff x="2254" y="2994"/>
              <a:chExt cx="3362" cy="955"/>
            </a:xfrm>
          </p:grpSpPr>
          <p:sp>
            <p:nvSpPr>
              <p:cNvPr id="1680415" name="Rectangle 31"/>
              <p:cNvSpPr>
                <a:spLocks noChangeArrowheads="1"/>
              </p:cNvSpPr>
              <p:nvPr/>
            </p:nvSpPr>
            <p:spPr bwMode="auto">
              <a:xfrm>
                <a:off x="3549" y="2994"/>
                <a:ext cx="174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600" dirty="0">
                  <a:solidFill>
                    <a:srgbClr val="05050B"/>
                  </a:solidFill>
                  <a:latin typeface="Arial"/>
                  <a:cs typeface="Arial"/>
                </a:endParaRPr>
              </a:p>
            </p:txBody>
          </p:sp>
          <p:graphicFrame>
            <p:nvGraphicFramePr>
              <p:cNvPr id="1680402" name="Object 18"/>
              <p:cNvGraphicFramePr>
                <a:graphicFrameLocks noChangeAspect="1"/>
              </p:cNvGraphicFramePr>
              <p:nvPr/>
            </p:nvGraphicFramePr>
            <p:xfrm>
              <a:off x="3903" y="3381"/>
              <a:ext cx="1186" cy="30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42" name="Equation" r:id="rId11" imgW="1536430" imgH="393926" progId="Equation.3">
                      <p:embed/>
                    </p:oleObj>
                  </mc:Choice>
                  <mc:Fallback>
                    <p:oleObj name="Equation" r:id="rId11" imgW="1536430" imgH="39392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3" y="3381"/>
                            <a:ext cx="1186" cy="30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680410" name="Picture 2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254" y="3047"/>
                <a:ext cx="1273" cy="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80417" name="Rectangle 33"/>
              <p:cNvSpPr>
                <a:spLocks noChangeArrowheads="1"/>
              </p:cNvSpPr>
              <p:nvPr/>
            </p:nvSpPr>
            <p:spPr bwMode="auto">
              <a:xfrm>
                <a:off x="3814" y="3188"/>
                <a:ext cx="177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05050B"/>
                    </a:solidFill>
                    <a:latin typeface="Arial"/>
                    <a:cs typeface="Arial"/>
                  </a:rPr>
                  <a:t>Quantized vortices</a:t>
                </a:r>
              </a:p>
            </p:txBody>
          </p:sp>
          <p:sp>
            <p:nvSpPr>
              <p:cNvPr id="1680422" name="Rectangle 38"/>
              <p:cNvSpPr>
                <a:spLocks noChangeArrowheads="1"/>
              </p:cNvSpPr>
              <p:nvPr/>
            </p:nvSpPr>
            <p:spPr bwMode="auto">
              <a:xfrm>
                <a:off x="3838" y="3660"/>
                <a:ext cx="177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solidFill>
                      <a:srgbClr val="05050B"/>
                    </a:solidFill>
                    <a:latin typeface="Arial"/>
                    <a:cs typeface="Arial"/>
                  </a:rPr>
                  <a:t>Counter-flow turbulence</a:t>
                </a: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358870" y="1503513"/>
            <a:ext cx="8680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Helium (25 %) is the most common element in Universe after Hydrogen (73 %)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5050B"/>
                </a:solidFill>
                <a:latin typeface="Arial"/>
                <a:cs typeface="Arial"/>
              </a:rPr>
              <a:t>Two </a:t>
            </a: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isotopes: </a:t>
            </a:r>
            <a:r>
              <a:rPr lang="en-US" sz="1600" baseline="30000" dirty="0">
                <a:solidFill>
                  <a:srgbClr val="05050B"/>
                </a:solidFill>
                <a:latin typeface="Arial"/>
                <a:cs typeface="Arial"/>
              </a:rPr>
              <a:t>3</a:t>
            </a: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He (fermion) &amp; </a:t>
            </a:r>
            <a:r>
              <a:rPr lang="en-US" sz="1600" baseline="30000" dirty="0">
                <a:solidFill>
                  <a:srgbClr val="05050B"/>
                </a:solidFill>
                <a:latin typeface="Arial"/>
                <a:cs typeface="Arial"/>
              </a:rPr>
              <a:t>4</a:t>
            </a:r>
            <a:r>
              <a:rPr lang="en-US" sz="1600" dirty="0">
                <a:solidFill>
                  <a:srgbClr val="05050B"/>
                </a:solidFill>
                <a:latin typeface="Arial"/>
                <a:cs typeface="Arial"/>
              </a:rPr>
              <a:t>He (boson)</a:t>
            </a:r>
            <a:endParaRPr lang="en-US" sz="1600" dirty="0">
              <a:solidFill>
                <a:srgbClr val="05050B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1775" y="5183782"/>
            <a:ext cx="8661928" cy="1562100"/>
            <a:chOff x="231775" y="5183782"/>
            <a:chExt cx="8661928" cy="1562100"/>
          </a:xfrm>
        </p:grpSpPr>
        <p:sp>
          <p:nvSpPr>
            <p:cNvPr id="1680416" name="Rectangle 32"/>
            <p:cNvSpPr>
              <a:spLocks noChangeArrowheads="1"/>
            </p:cNvSpPr>
            <p:nvPr/>
          </p:nvSpPr>
          <p:spPr bwMode="auto">
            <a:xfrm>
              <a:off x="231775" y="5406231"/>
              <a:ext cx="3730625" cy="1200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Macroscopic quantum physic system simplification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The two-fluid model is only a phenomenological model !</a:t>
              </a:r>
            </a:p>
          </p:txBody>
        </p:sp>
        <p:grpSp>
          <p:nvGrpSpPr>
            <p:cNvPr id="20" name="Group 61"/>
            <p:cNvGrpSpPr>
              <a:grpSpLocks/>
            </p:cNvGrpSpPr>
            <p:nvPr/>
          </p:nvGrpSpPr>
          <p:grpSpPr bwMode="auto">
            <a:xfrm>
              <a:off x="3982232" y="5183782"/>
              <a:ext cx="4911471" cy="1562100"/>
              <a:chOff x="2544" y="2466"/>
              <a:chExt cx="2906" cy="984"/>
            </a:xfrm>
          </p:grpSpPr>
          <p:sp>
            <p:nvSpPr>
              <p:cNvPr id="21" name="Rectangle 29"/>
              <p:cNvSpPr>
                <a:spLocks noChangeArrowheads="1"/>
              </p:cNvSpPr>
              <p:nvPr/>
            </p:nvSpPr>
            <p:spPr bwMode="auto">
              <a:xfrm>
                <a:off x="2544" y="2723"/>
                <a:ext cx="1233" cy="52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Arial"/>
                    <a:cs typeface="Arial"/>
                  </a:rPr>
                  <a:t>No bulk flow</a:t>
                </a:r>
              </a:p>
              <a:p>
                <a:r>
                  <a:rPr lang="en-US" sz="1600" dirty="0">
                    <a:solidFill>
                      <a:srgbClr val="C00000"/>
                    </a:solidFill>
                    <a:latin typeface="Arial"/>
                    <a:cs typeface="Arial"/>
                  </a:rPr>
                  <a:t>Heat flux</a:t>
                </a:r>
              </a:p>
              <a:p>
                <a:endParaRPr lang="en-US" sz="1600" dirty="0">
                  <a:solidFill>
                    <a:srgbClr val="05050B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Rectangle 48"/>
              <p:cNvSpPr>
                <a:spLocks noChangeArrowheads="1"/>
              </p:cNvSpPr>
              <p:nvPr/>
            </p:nvSpPr>
            <p:spPr bwMode="auto">
              <a:xfrm>
                <a:off x="3837" y="2466"/>
                <a:ext cx="1170" cy="17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05050B"/>
                    </a:solidFill>
                    <a:latin typeface="Arial"/>
                    <a:cs typeface="Arial"/>
                  </a:rPr>
                  <a:t>Counter-flow mechanics</a:t>
                </a:r>
              </a:p>
            </p:txBody>
          </p:sp>
          <p:graphicFrame>
            <p:nvGraphicFramePr>
              <p:cNvPr id="23" name="Object 3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7060930"/>
                  </p:ext>
                </p:extLst>
              </p:nvPr>
            </p:nvGraphicFramePr>
            <p:xfrm>
              <a:off x="3302" y="2478"/>
              <a:ext cx="2148" cy="9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43" name="Picture" r:id="rId14" imgW="4772160" imgH="2152800" progId="Word.Picture.8">
                      <p:embed/>
                    </p:oleObj>
                  </mc:Choice>
                  <mc:Fallback>
                    <p:oleObj name="Picture" r:id="rId14" imgW="4772160" imgH="2152800" progId="Word.Pictur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02" y="2478"/>
                            <a:ext cx="2148" cy="972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" name="AutoShape 56"/>
              <p:cNvSpPr>
                <a:spLocks/>
              </p:cNvSpPr>
              <p:nvPr/>
            </p:nvSpPr>
            <p:spPr bwMode="auto">
              <a:xfrm flipH="1">
                <a:off x="3245" y="2767"/>
                <a:ext cx="114" cy="282"/>
              </a:xfrm>
              <a:prstGeom prst="leftBrace">
                <a:avLst>
                  <a:gd name="adj1" fmla="val 30128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5050B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5" name="Freeform 40"/>
            <p:cNvSpPr>
              <a:spLocks/>
            </p:cNvSpPr>
            <p:nvPr/>
          </p:nvSpPr>
          <p:spPr bwMode="auto">
            <a:xfrm>
              <a:off x="6225784" y="5531907"/>
              <a:ext cx="2497138" cy="541338"/>
            </a:xfrm>
            <a:custGeom>
              <a:avLst/>
              <a:gdLst/>
              <a:ahLst/>
              <a:cxnLst>
                <a:cxn ang="0">
                  <a:pos x="171" y="106"/>
                </a:cxn>
                <a:cxn ang="0">
                  <a:pos x="789" y="136"/>
                </a:cxn>
                <a:cxn ang="0">
                  <a:pos x="759" y="280"/>
                </a:cxn>
                <a:cxn ang="0">
                  <a:pos x="573" y="196"/>
                </a:cxn>
                <a:cxn ang="0">
                  <a:pos x="609" y="118"/>
                </a:cxn>
                <a:cxn ang="0">
                  <a:pos x="813" y="202"/>
                </a:cxn>
                <a:cxn ang="0">
                  <a:pos x="957" y="310"/>
                </a:cxn>
                <a:cxn ang="0">
                  <a:pos x="1197" y="328"/>
                </a:cxn>
                <a:cxn ang="0">
                  <a:pos x="1203" y="118"/>
                </a:cxn>
                <a:cxn ang="0">
                  <a:pos x="1155" y="238"/>
                </a:cxn>
                <a:cxn ang="0">
                  <a:pos x="1359" y="232"/>
                </a:cxn>
                <a:cxn ang="0">
                  <a:pos x="1347" y="124"/>
                </a:cxn>
                <a:cxn ang="0">
                  <a:pos x="1101" y="46"/>
                </a:cxn>
                <a:cxn ang="0">
                  <a:pos x="999" y="118"/>
                </a:cxn>
                <a:cxn ang="0">
                  <a:pos x="981" y="196"/>
                </a:cxn>
                <a:cxn ang="0">
                  <a:pos x="735" y="256"/>
                </a:cxn>
                <a:cxn ang="0">
                  <a:pos x="597" y="166"/>
                </a:cxn>
                <a:cxn ang="0">
                  <a:pos x="885" y="100"/>
                </a:cxn>
                <a:cxn ang="0">
                  <a:pos x="939" y="226"/>
                </a:cxn>
                <a:cxn ang="0">
                  <a:pos x="1017" y="208"/>
                </a:cxn>
                <a:cxn ang="0">
                  <a:pos x="1023" y="88"/>
                </a:cxn>
                <a:cxn ang="0">
                  <a:pos x="927" y="52"/>
                </a:cxn>
                <a:cxn ang="0">
                  <a:pos x="537" y="40"/>
                </a:cxn>
                <a:cxn ang="0">
                  <a:pos x="495" y="118"/>
                </a:cxn>
                <a:cxn ang="0">
                  <a:pos x="441" y="226"/>
                </a:cxn>
                <a:cxn ang="0">
                  <a:pos x="357" y="250"/>
                </a:cxn>
                <a:cxn ang="0">
                  <a:pos x="237" y="148"/>
                </a:cxn>
                <a:cxn ang="0">
                  <a:pos x="315" y="58"/>
                </a:cxn>
                <a:cxn ang="0">
                  <a:pos x="387" y="94"/>
                </a:cxn>
                <a:cxn ang="0">
                  <a:pos x="381" y="310"/>
                </a:cxn>
                <a:cxn ang="0">
                  <a:pos x="117" y="226"/>
                </a:cxn>
                <a:cxn ang="0">
                  <a:pos x="129" y="40"/>
                </a:cxn>
                <a:cxn ang="0">
                  <a:pos x="21" y="178"/>
                </a:cxn>
                <a:cxn ang="0">
                  <a:pos x="543" y="268"/>
                </a:cxn>
                <a:cxn ang="0">
                  <a:pos x="657" y="238"/>
                </a:cxn>
                <a:cxn ang="0">
                  <a:pos x="831" y="100"/>
                </a:cxn>
                <a:cxn ang="0">
                  <a:pos x="879" y="148"/>
                </a:cxn>
                <a:cxn ang="0">
                  <a:pos x="963" y="298"/>
                </a:cxn>
                <a:cxn ang="0">
                  <a:pos x="1113" y="232"/>
                </a:cxn>
                <a:cxn ang="0">
                  <a:pos x="1257" y="112"/>
                </a:cxn>
                <a:cxn ang="0">
                  <a:pos x="1365" y="292"/>
                </a:cxn>
                <a:cxn ang="0">
                  <a:pos x="1491" y="112"/>
                </a:cxn>
                <a:cxn ang="0">
                  <a:pos x="1533" y="100"/>
                </a:cxn>
                <a:cxn ang="0">
                  <a:pos x="1569" y="124"/>
                </a:cxn>
                <a:cxn ang="0">
                  <a:pos x="1551" y="292"/>
                </a:cxn>
              </a:cxnLst>
              <a:rect l="0" t="0" r="r" b="b"/>
              <a:pathLst>
                <a:path w="1573" h="341">
                  <a:moveTo>
                    <a:pt x="129" y="262"/>
                  </a:moveTo>
                  <a:cubicBezTo>
                    <a:pt x="160" y="215"/>
                    <a:pt x="146" y="156"/>
                    <a:pt x="171" y="106"/>
                  </a:cubicBezTo>
                  <a:cubicBezTo>
                    <a:pt x="185" y="36"/>
                    <a:pt x="312" y="77"/>
                    <a:pt x="357" y="82"/>
                  </a:cubicBezTo>
                  <a:cubicBezTo>
                    <a:pt x="683" y="116"/>
                    <a:pt x="585" y="102"/>
                    <a:pt x="789" y="136"/>
                  </a:cubicBezTo>
                  <a:cubicBezTo>
                    <a:pt x="795" y="140"/>
                    <a:pt x="806" y="141"/>
                    <a:pt x="807" y="148"/>
                  </a:cubicBezTo>
                  <a:cubicBezTo>
                    <a:pt x="814" y="193"/>
                    <a:pt x="797" y="255"/>
                    <a:pt x="759" y="280"/>
                  </a:cubicBezTo>
                  <a:cubicBezTo>
                    <a:pt x="705" y="271"/>
                    <a:pt x="661" y="245"/>
                    <a:pt x="609" y="232"/>
                  </a:cubicBezTo>
                  <a:cubicBezTo>
                    <a:pt x="593" y="221"/>
                    <a:pt x="582" y="217"/>
                    <a:pt x="573" y="196"/>
                  </a:cubicBezTo>
                  <a:cubicBezTo>
                    <a:pt x="567" y="181"/>
                    <a:pt x="561" y="148"/>
                    <a:pt x="561" y="148"/>
                  </a:cubicBezTo>
                  <a:cubicBezTo>
                    <a:pt x="570" y="122"/>
                    <a:pt x="583" y="125"/>
                    <a:pt x="609" y="118"/>
                  </a:cubicBezTo>
                  <a:cubicBezTo>
                    <a:pt x="673" y="122"/>
                    <a:pt x="690" y="123"/>
                    <a:pt x="741" y="136"/>
                  </a:cubicBezTo>
                  <a:cubicBezTo>
                    <a:pt x="767" y="155"/>
                    <a:pt x="798" y="172"/>
                    <a:pt x="813" y="202"/>
                  </a:cubicBezTo>
                  <a:cubicBezTo>
                    <a:pt x="828" y="233"/>
                    <a:pt x="818" y="270"/>
                    <a:pt x="849" y="292"/>
                  </a:cubicBezTo>
                  <a:cubicBezTo>
                    <a:pt x="882" y="316"/>
                    <a:pt x="914" y="306"/>
                    <a:pt x="957" y="310"/>
                  </a:cubicBezTo>
                  <a:cubicBezTo>
                    <a:pt x="1189" y="333"/>
                    <a:pt x="926" y="313"/>
                    <a:pt x="1137" y="328"/>
                  </a:cubicBezTo>
                  <a:cubicBezTo>
                    <a:pt x="1145" y="329"/>
                    <a:pt x="1185" y="341"/>
                    <a:pt x="1197" y="328"/>
                  </a:cubicBezTo>
                  <a:cubicBezTo>
                    <a:pt x="1231" y="289"/>
                    <a:pt x="1245" y="215"/>
                    <a:pt x="1257" y="166"/>
                  </a:cubicBezTo>
                  <a:cubicBezTo>
                    <a:pt x="1248" y="122"/>
                    <a:pt x="1244" y="128"/>
                    <a:pt x="1203" y="118"/>
                  </a:cubicBezTo>
                  <a:cubicBezTo>
                    <a:pt x="1146" y="126"/>
                    <a:pt x="1154" y="124"/>
                    <a:pt x="1143" y="178"/>
                  </a:cubicBezTo>
                  <a:cubicBezTo>
                    <a:pt x="1147" y="198"/>
                    <a:pt x="1148" y="219"/>
                    <a:pt x="1155" y="238"/>
                  </a:cubicBezTo>
                  <a:cubicBezTo>
                    <a:pt x="1166" y="267"/>
                    <a:pt x="1209" y="272"/>
                    <a:pt x="1233" y="280"/>
                  </a:cubicBezTo>
                  <a:cubicBezTo>
                    <a:pt x="1310" y="275"/>
                    <a:pt x="1319" y="285"/>
                    <a:pt x="1359" y="232"/>
                  </a:cubicBezTo>
                  <a:cubicBezTo>
                    <a:pt x="1366" y="199"/>
                    <a:pt x="1380" y="164"/>
                    <a:pt x="1365" y="130"/>
                  </a:cubicBezTo>
                  <a:cubicBezTo>
                    <a:pt x="1362" y="124"/>
                    <a:pt x="1353" y="127"/>
                    <a:pt x="1347" y="124"/>
                  </a:cubicBezTo>
                  <a:cubicBezTo>
                    <a:pt x="1287" y="94"/>
                    <a:pt x="1379" y="132"/>
                    <a:pt x="1305" y="100"/>
                  </a:cubicBezTo>
                  <a:cubicBezTo>
                    <a:pt x="1239" y="72"/>
                    <a:pt x="1170" y="63"/>
                    <a:pt x="1101" y="46"/>
                  </a:cubicBezTo>
                  <a:cubicBezTo>
                    <a:pt x="1064" y="50"/>
                    <a:pt x="1041" y="42"/>
                    <a:pt x="1017" y="70"/>
                  </a:cubicBezTo>
                  <a:cubicBezTo>
                    <a:pt x="1006" y="83"/>
                    <a:pt x="1005" y="102"/>
                    <a:pt x="999" y="118"/>
                  </a:cubicBezTo>
                  <a:cubicBezTo>
                    <a:pt x="995" y="130"/>
                    <a:pt x="987" y="154"/>
                    <a:pt x="987" y="154"/>
                  </a:cubicBezTo>
                  <a:cubicBezTo>
                    <a:pt x="985" y="168"/>
                    <a:pt x="985" y="182"/>
                    <a:pt x="981" y="196"/>
                  </a:cubicBezTo>
                  <a:cubicBezTo>
                    <a:pt x="968" y="240"/>
                    <a:pt x="870" y="256"/>
                    <a:pt x="831" y="262"/>
                  </a:cubicBezTo>
                  <a:cubicBezTo>
                    <a:pt x="799" y="260"/>
                    <a:pt x="767" y="261"/>
                    <a:pt x="735" y="256"/>
                  </a:cubicBezTo>
                  <a:cubicBezTo>
                    <a:pt x="718" y="253"/>
                    <a:pt x="707" y="236"/>
                    <a:pt x="693" y="226"/>
                  </a:cubicBezTo>
                  <a:cubicBezTo>
                    <a:pt x="661" y="205"/>
                    <a:pt x="628" y="187"/>
                    <a:pt x="597" y="166"/>
                  </a:cubicBezTo>
                  <a:cubicBezTo>
                    <a:pt x="608" y="90"/>
                    <a:pt x="628" y="69"/>
                    <a:pt x="705" y="58"/>
                  </a:cubicBezTo>
                  <a:cubicBezTo>
                    <a:pt x="794" y="69"/>
                    <a:pt x="812" y="76"/>
                    <a:pt x="885" y="100"/>
                  </a:cubicBezTo>
                  <a:cubicBezTo>
                    <a:pt x="894" y="128"/>
                    <a:pt x="908" y="152"/>
                    <a:pt x="921" y="178"/>
                  </a:cubicBezTo>
                  <a:cubicBezTo>
                    <a:pt x="928" y="192"/>
                    <a:pt x="928" y="214"/>
                    <a:pt x="939" y="226"/>
                  </a:cubicBezTo>
                  <a:cubicBezTo>
                    <a:pt x="945" y="233"/>
                    <a:pt x="955" y="234"/>
                    <a:pt x="963" y="238"/>
                  </a:cubicBezTo>
                  <a:cubicBezTo>
                    <a:pt x="1007" y="223"/>
                    <a:pt x="990" y="235"/>
                    <a:pt x="1017" y="208"/>
                  </a:cubicBezTo>
                  <a:cubicBezTo>
                    <a:pt x="1024" y="187"/>
                    <a:pt x="1034" y="169"/>
                    <a:pt x="1041" y="148"/>
                  </a:cubicBezTo>
                  <a:cubicBezTo>
                    <a:pt x="1035" y="128"/>
                    <a:pt x="1034" y="106"/>
                    <a:pt x="1023" y="88"/>
                  </a:cubicBezTo>
                  <a:cubicBezTo>
                    <a:pt x="1018" y="80"/>
                    <a:pt x="1007" y="79"/>
                    <a:pt x="999" y="76"/>
                  </a:cubicBezTo>
                  <a:cubicBezTo>
                    <a:pt x="975" y="67"/>
                    <a:pt x="952" y="56"/>
                    <a:pt x="927" y="52"/>
                  </a:cubicBezTo>
                  <a:cubicBezTo>
                    <a:pt x="821" y="34"/>
                    <a:pt x="711" y="35"/>
                    <a:pt x="603" y="28"/>
                  </a:cubicBezTo>
                  <a:cubicBezTo>
                    <a:pt x="581" y="32"/>
                    <a:pt x="557" y="31"/>
                    <a:pt x="537" y="40"/>
                  </a:cubicBezTo>
                  <a:cubicBezTo>
                    <a:pt x="529" y="44"/>
                    <a:pt x="530" y="56"/>
                    <a:pt x="525" y="64"/>
                  </a:cubicBezTo>
                  <a:cubicBezTo>
                    <a:pt x="498" y="107"/>
                    <a:pt x="513" y="67"/>
                    <a:pt x="495" y="118"/>
                  </a:cubicBezTo>
                  <a:cubicBezTo>
                    <a:pt x="486" y="143"/>
                    <a:pt x="478" y="167"/>
                    <a:pt x="465" y="190"/>
                  </a:cubicBezTo>
                  <a:cubicBezTo>
                    <a:pt x="458" y="203"/>
                    <a:pt x="455" y="223"/>
                    <a:pt x="441" y="226"/>
                  </a:cubicBezTo>
                  <a:cubicBezTo>
                    <a:pt x="425" y="230"/>
                    <a:pt x="409" y="234"/>
                    <a:pt x="393" y="238"/>
                  </a:cubicBezTo>
                  <a:cubicBezTo>
                    <a:pt x="381" y="241"/>
                    <a:pt x="357" y="250"/>
                    <a:pt x="357" y="250"/>
                  </a:cubicBezTo>
                  <a:cubicBezTo>
                    <a:pt x="279" y="241"/>
                    <a:pt x="293" y="240"/>
                    <a:pt x="249" y="184"/>
                  </a:cubicBezTo>
                  <a:cubicBezTo>
                    <a:pt x="245" y="172"/>
                    <a:pt x="241" y="160"/>
                    <a:pt x="237" y="148"/>
                  </a:cubicBezTo>
                  <a:cubicBezTo>
                    <a:pt x="235" y="142"/>
                    <a:pt x="231" y="130"/>
                    <a:pt x="231" y="130"/>
                  </a:cubicBezTo>
                  <a:cubicBezTo>
                    <a:pt x="239" y="39"/>
                    <a:pt x="220" y="42"/>
                    <a:pt x="315" y="58"/>
                  </a:cubicBezTo>
                  <a:cubicBezTo>
                    <a:pt x="331" y="66"/>
                    <a:pt x="347" y="74"/>
                    <a:pt x="363" y="82"/>
                  </a:cubicBezTo>
                  <a:cubicBezTo>
                    <a:pt x="371" y="86"/>
                    <a:pt x="387" y="94"/>
                    <a:pt x="387" y="94"/>
                  </a:cubicBezTo>
                  <a:cubicBezTo>
                    <a:pt x="413" y="158"/>
                    <a:pt x="409" y="219"/>
                    <a:pt x="387" y="286"/>
                  </a:cubicBezTo>
                  <a:cubicBezTo>
                    <a:pt x="384" y="294"/>
                    <a:pt x="386" y="303"/>
                    <a:pt x="381" y="310"/>
                  </a:cubicBezTo>
                  <a:cubicBezTo>
                    <a:pt x="374" y="320"/>
                    <a:pt x="355" y="325"/>
                    <a:pt x="345" y="328"/>
                  </a:cubicBezTo>
                  <a:cubicBezTo>
                    <a:pt x="220" y="315"/>
                    <a:pt x="187" y="319"/>
                    <a:pt x="117" y="226"/>
                  </a:cubicBezTo>
                  <a:cubicBezTo>
                    <a:pt x="109" y="202"/>
                    <a:pt x="101" y="181"/>
                    <a:pt x="87" y="160"/>
                  </a:cubicBezTo>
                  <a:cubicBezTo>
                    <a:pt x="95" y="51"/>
                    <a:pt x="84" y="107"/>
                    <a:pt x="129" y="40"/>
                  </a:cubicBezTo>
                  <a:cubicBezTo>
                    <a:pt x="90" y="27"/>
                    <a:pt x="20" y="0"/>
                    <a:pt x="3" y="52"/>
                  </a:cubicBezTo>
                  <a:cubicBezTo>
                    <a:pt x="8" y="94"/>
                    <a:pt x="0" y="141"/>
                    <a:pt x="21" y="178"/>
                  </a:cubicBezTo>
                  <a:cubicBezTo>
                    <a:pt x="76" y="274"/>
                    <a:pt x="210" y="291"/>
                    <a:pt x="309" y="298"/>
                  </a:cubicBezTo>
                  <a:cubicBezTo>
                    <a:pt x="394" y="312"/>
                    <a:pt x="465" y="294"/>
                    <a:pt x="543" y="268"/>
                  </a:cubicBezTo>
                  <a:cubicBezTo>
                    <a:pt x="568" y="260"/>
                    <a:pt x="595" y="258"/>
                    <a:pt x="621" y="250"/>
                  </a:cubicBezTo>
                  <a:cubicBezTo>
                    <a:pt x="633" y="246"/>
                    <a:pt x="657" y="238"/>
                    <a:pt x="657" y="238"/>
                  </a:cubicBezTo>
                  <a:cubicBezTo>
                    <a:pt x="698" y="197"/>
                    <a:pt x="742" y="165"/>
                    <a:pt x="783" y="124"/>
                  </a:cubicBezTo>
                  <a:cubicBezTo>
                    <a:pt x="796" y="111"/>
                    <a:pt x="831" y="100"/>
                    <a:pt x="831" y="100"/>
                  </a:cubicBezTo>
                  <a:cubicBezTo>
                    <a:pt x="845" y="108"/>
                    <a:pt x="862" y="113"/>
                    <a:pt x="873" y="124"/>
                  </a:cubicBezTo>
                  <a:cubicBezTo>
                    <a:pt x="879" y="130"/>
                    <a:pt x="878" y="140"/>
                    <a:pt x="879" y="148"/>
                  </a:cubicBezTo>
                  <a:cubicBezTo>
                    <a:pt x="883" y="175"/>
                    <a:pt x="884" y="244"/>
                    <a:pt x="909" y="274"/>
                  </a:cubicBezTo>
                  <a:cubicBezTo>
                    <a:pt x="920" y="287"/>
                    <a:pt x="952" y="295"/>
                    <a:pt x="963" y="298"/>
                  </a:cubicBezTo>
                  <a:cubicBezTo>
                    <a:pt x="979" y="303"/>
                    <a:pt x="1011" y="310"/>
                    <a:pt x="1011" y="310"/>
                  </a:cubicBezTo>
                  <a:cubicBezTo>
                    <a:pt x="1095" y="296"/>
                    <a:pt x="1098" y="306"/>
                    <a:pt x="1113" y="232"/>
                  </a:cubicBezTo>
                  <a:cubicBezTo>
                    <a:pt x="1118" y="138"/>
                    <a:pt x="1090" y="122"/>
                    <a:pt x="1155" y="100"/>
                  </a:cubicBezTo>
                  <a:cubicBezTo>
                    <a:pt x="1189" y="104"/>
                    <a:pt x="1224" y="103"/>
                    <a:pt x="1257" y="112"/>
                  </a:cubicBezTo>
                  <a:cubicBezTo>
                    <a:pt x="1272" y="116"/>
                    <a:pt x="1284" y="179"/>
                    <a:pt x="1287" y="196"/>
                  </a:cubicBezTo>
                  <a:cubicBezTo>
                    <a:pt x="1296" y="318"/>
                    <a:pt x="1272" y="269"/>
                    <a:pt x="1365" y="292"/>
                  </a:cubicBezTo>
                  <a:cubicBezTo>
                    <a:pt x="1481" y="285"/>
                    <a:pt x="1458" y="307"/>
                    <a:pt x="1485" y="226"/>
                  </a:cubicBezTo>
                  <a:cubicBezTo>
                    <a:pt x="1487" y="188"/>
                    <a:pt x="1488" y="150"/>
                    <a:pt x="1491" y="112"/>
                  </a:cubicBezTo>
                  <a:cubicBezTo>
                    <a:pt x="1492" y="106"/>
                    <a:pt x="1491" y="96"/>
                    <a:pt x="1497" y="94"/>
                  </a:cubicBezTo>
                  <a:cubicBezTo>
                    <a:pt x="1509" y="91"/>
                    <a:pt x="1521" y="98"/>
                    <a:pt x="1533" y="100"/>
                  </a:cubicBezTo>
                  <a:cubicBezTo>
                    <a:pt x="1539" y="106"/>
                    <a:pt x="1544" y="113"/>
                    <a:pt x="1551" y="118"/>
                  </a:cubicBezTo>
                  <a:cubicBezTo>
                    <a:pt x="1556" y="122"/>
                    <a:pt x="1568" y="118"/>
                    <a:pt x="1569" y="124"/>
                  </a:cubicBezTo>
                  <a:cubicBezTo>
                    <a:pt x="1573" y="147"/>
                    <a:pt x="1562" y="193"/>
                    <a:pt x="1557" y="220"/>
                  </a:cubicBezTo>
                  <a:cubicBezTo>
                    <a:pt x="1551" y="288"/>
                    <a:pt x="1551" y="264"/>
                    <a:pt x="1551" y="292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355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e 1038"/>
          <p:cNvGrpSpPr/>
          <p:nvPr/>
        </p:nvGrpSpPr>
        <p:grpSpPr>
          <a:xfrm>
            <a:off x="2375246" y="1814342"/>
            <a:ext cx="5523248" cy="2734339"/>
            <a:chOff x="2375246" y="1814342"/>
            <a:chExt cx="5523248" cy="2734339"/>
          </a:xfrm>
        </p:grpSpPr>
        <p:sp>
          <p:nvSpPr>
            <p:cNvPr id="84" name="ZoneTexte 83"/>
            <p:cNvSpPr txBox="1"/>
            <p:nvPr/>
          </p:nvSpPr>
          <p:spPr>
            <a:xfrm>
              <a:off x="4932040" y="1814342"/>
              <a:ext cx="16073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Thermal </a:t>
              </a:r>
              <a:r>
                <a:rPr lang="fr-FR" sz="14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shield</a:t>
              </a:r>
              <a:endParaRPr lang="fr-FR" sz="1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1038" name="Groupe 1037"/>
            <p:cNvGrpSpPr/>
            <p:nvPr/>
          </p:nvGrpSpPr>
          <p:grpSpPr>
            <a:xfrm>
              <a:off x="2375246" y="2060848"/>
              <a:ext cx="5523248" cy="2487833"/>
              <a:chOff x="2375246" y="2060848"/>
              <a:chExt cx="5523248" cy="2487833"/>
            </a:xfrm>
          </p:grpSpPr>
          <p:sp>
            <p:nvSpPr>
              <p:cNvPr id="163" name="Rectangle 162"/>
              <p:cNvSpPr/>
              <p:nvPr/>
            </p:nvSpPr>
            <p:spPr>
              <a:xfrm>
                <a:off x="2555776" y="2060848"/>
                <a:ext cx="1168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T°</a:t>
                </a:r>
                <a:r>
                  <a:rPr lang="fr-FR" b="1" dirty="0">
                    <a:solidFill>
                      <a:schemeClr val="accent6">
                        <a:lumMod val="75000"/>
                      </a:schemeClr>
                    </a:solidFill>
                    <a:sym typeface="Symbol"/>
                  </a:rPr>
                  <a:t></a:t>
                </a:r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  <a:sym typeface="Symbol"/>
                  </a:rPr>
                  <a:t> </a:t>
                </a:r>
                <a:r>
                  <a:rPr lang="fr-FR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-200°C</a:t>
                </a:r>
                <a:endParaRPr lang="fr-F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29" name="Rectangle à coins arrondis 1028"/>
              <p:cNvSpPr/>
              <p:nvPr/>
            </p:nvSpPr>
            <p:spPr>
              <a:xfrm>
                <a:off x="2375246" y="2074374"/>
                <a:ext cx="5523248" cy="2474307"/>
              </a:xfrm>
              <a:prstGeom prst="roundRect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042" name="Groupe 1041"/>
          <p:cNvGrpSpPr/>
          <p:nvPr/>
        </p:nvGrpSpPr>
        <p:grpSpPr>
          <a:xfrm>
            <a:off x="4535677" y="1258888"/>
            <a:ext cx="464062" cy="1835007"/>
            <a:chOff x="4535677" y="1258888"/>
            <a:chExt cx="464062" cy="1835007"/>
          </a:xfrm>
        </p:grpSpPr>
        <p:sp>
          <p:nvSpPr>
            <p:cNvPr id="78" name="Rectangle 77"/>
            <p:cNvSpPr/>
            <p:nvPr/>
          </p:nvSpPr>
          <p:spPr>
            <a:xfrm>
              <a:off x="4593397" y="1258888"/>
              <a:ext cx="375430" cy="18350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ZoneTexte 81"/>
            <p:cNvSpPr txBox="1"/>
            <p:nvPr/>
          </p:nvSpPr>
          <p:spPr>
            <a:xfrm rot="16200000">
              <a:off x="4113682" y="2118038"/>
              <a:ext cx="1308051" cy="46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Supports</a:t>
              </a:r>
              <a:endParaRPr lang="en-GB" sz="1400" b="1" dirty="0"/>
            </a:p>
          </p:txBody>
        </p:sp>
      </p:grpSp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28019" y="2279762"/>
            <a:ext cx="1098816" cy="85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179512" y="692696"/>
            <a:ext cx="8964488" cy="5774986"/>
          </a:xfrm>
        </p:spPr>
        <p:txBody>
          <a:bodyPr/>
          <a:lstStyle/>
          <a:p>
            <a:r>
              <a:rPr lang="en-US" dirty="0" smtClean="0"/>
              <a:t>A cryomodule: what is it and what for? </a:t>
            </a:r>
            <a:endParaRPr lang="en-US" dirty="0"/>
          </a:p>
        </p:txBody>
      </p:sp>
      <p:grpSp>
        <p:nvGrpSpPr>
          <p:cNvPr id="1043" name="Groupe 1042"/>
          <p:cNvGrpSpPr/>
          <p:nvPr/>
        </p:nvGrpSpPr>
        <p:grpSpPr>
          <a:xfrm>
            <a:off x="3273418" y="1469286"/>
            <a:ext cx="1662559" cy="646331"/>
            <a:chOff x="3273418" y="1469286"/>
            <a:chExt cx="1662559" cy="646331"/>
          </a:xfrm>
        </p:grpSpPr>
        <p:sp>
          <p:nvSpPr>
            <p:cNvPr id="63" name="ZoneTexte 62"/>
            <p:cNvSpPr txBox="1"/>
            <p:nvPr/>
          </p:nvSpPr>
          <p:spPr>
            <a:xfrm>
              <a:off x="3273418" y="1469286"/>
              <a:ext cx="1314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Thermal conduction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81" name="Flèche vers le bas 80"/>
            <p:cNvSpPr/>
            <p:nvPr/>
          </p:nvSpPr>
          <p:spPr>
            <a:xfrm rot="10800000" flipV="1">
              <a:off x="4633973" y="1573187"/>
              <a:ext cx="302004" cy="38260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cryomodule</a:t>
            </a:r>
            <a:endParaRPr lang="en-US" dirty="0"/>
          </a:p>
        </p:txBody>
      </p:sp>
      <p:grpSp>
        <p:nvGrpSpPr>
          <p:cNvPr id="43" name="Groupe 42"/>
          <p:cNvGrpSpPr/>
          <p:nvPr/>
        </p:nvGrpSpPr>
        <p:grpSpPr>
          <a:xfrm>
            <a:off x="4985620" y="5098200"/>
            <a:ext cx="432048" cy="360040"/>
            <a:chOff x="6717543" y="5602088"/>
            <a:chExt cx="432048" cy="360040"/>
          </a:xfrm>
        </p:grpSpPr>
        <p:sp>
          <p:nvSpPr>
            <p:cNvPr id="44" name="Arc plein 43"/>
            <p:cNvSpPr/>
            <p:nvPr/>
          </p:nvSpPr>
          <p:spPr>
            <a:xfrm>
              <a:off x="6717543" y="5602088"/>
              <a:ext cx="432048" cy="216024"/>
            </a:xfrm>
            <a:prstGeom prst="blockArc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5" name="Arc plein 44"/>
            <p:cNvSpPr/>
            <p:nvPr/>
          </p:nvSpPr>
          <p:spPr>
            <a:xfrm>
              <a:off x="6789551" y="5746104"/>
              <a:ext cx="288032" cy="144016"/>
            </a:xfrm>
            <a:prstGeom prst="blockArc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6" name="Arc plein 45"/>
            <p:cNvSpPr/>
            <p:nvPr/>
          </p:nvSpPr>
          <p:spPr>
            <a:xfrm>
              <a:off x="6861559" y="5890120"/>
              <a:ext cx="144016" cy="72008"/>
            </a:xfrm>
            <a:prstGeom prst="blockArc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7" name="Arc plein 46"/>
            <p:cNvSpPr/>
            <p:nvPr/>
          </p:nvSpPr>
          <p:spPr>
            <a:xfrm>
              <a:off x="6861559" y="5890120"/>
              <a:ext cx="144016" cy="72008"/>
            </a:xfrm>
            <a:prstGeom prst="blockArc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8" name="Arc plein 47"/>
            <p:cNvSpPr/>
            <p:nvPr/>
          </p:nvSpPr>
          <p:spPr>
            <a:xfrm>
              <a:off x="6861559" y="5890120"/>
              <a:ext cx="144016" cy="72008"/>
            </a:xfrm>
            <a:prstGeom prst="blockArc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5436096" y="498060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RF </a:t>
            </a:r>
            <a:r>
              <a:rPr lang="fr-FR" sz="1400" dirty="0" err="1" smtClean="0"/>
              <a:t>electro</a:t>
            </a:r>
            <a:r>
              <a:rPr lang="fr-FR" sz="1400" dirty="0" smtClean="0"/>
              <a:t> </a:t>
            </a:r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wave</a:t>
            </a:r>
            <a:r>
              <a:rPr lang="fr-FR" sz="1400" dirty="0" smtClean="0"/>
              <a:t> (352 MHz)</a:t>
            </a:r>
            <a:endParaRPr lang="fr-FR" sz="1400" dirty="0"/>
          </a:p>
        </p:txBody>
      </p:sp>
      <p:sp>
        <p:nvSpPr>
          <p:cNvPr id="60" name="ZoneTexte 59"/>
          <p:cNvSpPr txBox="1"/>
          <p:nvPr/>
        </p:nvSpPr>
        <p:spPr>
          <a:xfrm>
            <a:off x="2743443" y="4088388"/>
            <a:ext cx="248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0033CC"/>
                </a:solidFill>
              </a:rPr>
              <a:t>Superconducting</a:t>
            </a:r>
            <a:r>
              <a:rPr lang="fr-FR" sz="1400" b="1" dirty="0" smtClean="0">
                <a:solidFill>
                  <a:srgbClr val="0033CC"/>
                </a:solidFill>
              </a:rPr>
              <a:t> </a:t>
            </a:r>
            <a:r>
              <a:rPr lang="fr-FR" sz="1400" dirty="0" err="1" smtClean="0"/>
              <a:t>radiofrequency</a:t>
            </a:r>
            <a:r>
              <a:rPr lang="fr-FR" sz="1400" dirty="0" smtClean="0"/>
              <a:t> (SRF) </a:t>
            </a:r>
            <a:r>
              <a:rPr lang="fr-FR" sz="1400" dirty="0" err="1" smtClean="0"/>
              <a:t>cavity</a:t>
            </a:r>
            <a:endParaRPr lang="fr-FR" sz="1400" dirty="0"/>
          </a:p>
        </p:txBody>
      </p:sp>
      <p:grpSp>
        <p:nvGrpSpPr>
          <p:cNvPr id="1030" name="Groupe 1029"/>
          <p:cNvGrpSpPr/>
          <p:nvPr/>
        </p:nvGrpSpPr>
        <p:grpSpPr>
          <a:xfrm>
            <a:off x="2987824" y="2413888"/>
            <a:ext cx="1116011" cy="1026865"/>
            <a:chOff x="3324439" y="2413888"/>
            <a:chExt cx="1116011" cy="1026865"/>
          </a:xfrm>
        </p:grpSpPr>
        <p:pic>
          <p:nvPicPr>
            <p:cNvPr id="1026" name="Picture 2" descr="Afficher l'image d'origine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225089">
              <a:off x="3527855" y="2413888"/>
              <a:ext cx="803098" cy="717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3324439" y="3071421"/>
              <a:ext cx="11160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rgbClr val="0033CC"/>
                  </a:solidFill>
                </a:rPr>
                <a:t>T°</a:t>
              </a:r>
              <a:r>
                <a:rPr lang="fr-FR" b="1" dirty="0" smtClean="0">
                  <a:solidFill>
                    <a:srgbClr val="0033CC"/>
                  </a:solidFill>
                  <a:sym typeface="Symbol"/>
                </a:rPr>
                <a:t></a:t>
              </a:r>
              <a:r>
                <a:rPr lang="fr-FR" b="1" dirty="0" smtClean="0">
                  <a:solidFill>
                    <a:srgbClr val="0033CC"/>
                  </a:solidFill>
                </a:rPr>
                <a:t>-269°C</a:t>
              </a:r>
              <a:endParaRPr lang="fr-FR" dirty="0"/>
            </a:p>
          </p:txBody>
        </p:sp>
      </p:grpSp>
      <p:cxnSp>
        <p:nvCxnSpPr>
          <p:cNvPr id="61" name="Connecteur droit 60"/>
          <p:cNvCxnSpPr/>
          <p:nvPr/>
        </p:nvCxnSpPr>
        <p:spPr>
          <a:xfrm>
            <a:off x="1026504" y="3631165"/>
            <a:ext cx="7884646" cy="0"/>
          </a:xfrm>
          <a:prstGeom prst="line">
            <a:avLst/>
          </a:prstGeom>
          <a:ln w="19050">
            <a:solidFill>
              <a:srgbClr val="339933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Image 139" descr="homme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67544" y="886189"/>
            <a:ext cx="661184" cy="2845197"/>
          </a:xfrm>
          <a:prstGeom prst="rect">
            <a:avLst/>
          </a:prstGeom>
        </p:spPr>
      </p:pic>
      <p:grpSp>
        <p:nvGrpSpPr>
          <p:cNvPr id="1037" name="Groupe 1036"/>
          <p:cNvGrpSpPr/>
          <p:nvPr/>
        </p:nvGrpSpPr>
        <p:grpSpPr>
          <a:xfrm>
            <a:off x="1122811" y="2509611"/>
            <a:ext cx="1362462" cy="1891168"/>
            <a:chOff x="1122811" y="2509611"/>
            <a:chExt cx="1362462" cy="1891168"/>
          </a:xfrm>
        </p:grpSpPr>
        <p:sp>
          <p:nvSpPr>
            <p:cNvPr id="65" name="ZoneTexte 64"/>
            <p:cNvSpPr txBox="1"/>
            <p:nvPr/>
          </p:nvSpPr>
          <p:spPr>
            <a:xfrm>
              <a:off x="1122811" y="3754448"/>
              <a:ext cx="136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6600CC"/>
                  </a:solidFill>
                </a:rPr>
                <a:t>Thermal radiation</a:t>
              </a:r>
              <a:endParaRPr lang="fr-FR" b="1" dirty="0">
                <a:solidFill>
                  <a:srgbClr val="6600CC"/>
                </a:solidFill>
              </a:endParaRPr>
            </a:p>
          </p:txBody>
        </p:sp>
        <p:grpSp>
          <p:nvGrpSpPr>
            <p:cNvPr id="66" name="Groupe 42"/>
            <p:cNvGrpSpPr/>
            <p:nvPr/>
          </p:nvGrpSpPr>
          <p:grpSpPr>
            <a:xfrm rot="5400000" flipV="1">
              <a:off x="1703288" y="3178218"/>
              <a:ext cx="214225" cy="669489"/>
              <a:chOff x="3990182" y="3248025"/>
              <a:chExt cx="172243" cy="791368"/>
            </a:xfrm>
          </p:grpSpPr>
          <p:cxnSp>
            <p:nvCxnSpPr>
              <p:cNvPr id="96" name="Connecteur en arc 95"/>
              <p:cNvCxnSpPr/>
              <p:nvPr/>
            </p:nvCxnSpPr>
            <p:spPr>
              <a:xfrm rot="16200000" flipH="1">
                <a:off x="3990975" y="32480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7" name="Connecteur en arc 96"/>
              <p:cNvCxnSpPr/>
              <p:nvPr/>
            </p:nvCxnSpPr>
            <p:spPr>
              <a:xfrm rot="5400000" flipH="1" flipV="1">
                <a:off x="3990975" y="34004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8" name="Connecteur en arc 97"/>
              <p:cNvCxnSpPr/>
              <p:nvPr/>
            </p:nvCxnSpPr>
            <p:spPr>
              <a:xfrm rot="16200000" flipH="1">
                <a:off x="3990975" y="35718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Connecteur en arc 98"/>
              <p:cNvCxnSpPr/>
              <p:nvPr/>
            </p:nvCxnSpPr>
            <p:spPr>
              <a:xfrm rot="5400000" flipH="1" flipV="1">
                <a:off x="3990975" y="37242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avec flèche 99"/>
              <p:cNvCxnSpPr/>
              <p:nvPr/>
            </p:nvCxnSpPr>
            <p:spPr>
              <a:xfrm rot="5400000">
                <a:off x="3919538" y="3967162"/>
                <a:ext cx="142875" cy="1588"/>
              </a:xfrm>
              <a:prstGeom prst="straightConnector1">
                <a:avLst/>
              </a:prstGeom>
              <a:ln>
                <a:solidFill>
                  <a:srgbClr val="6600CC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e 42"/>
            <p:cNvGrpSpPr/>
            <p:nvPr/>
          </p:nvGrpSpPr>
          <p:grpSpPr>
            <a:xfrm rot="6120000" flipV="1">
              <a:off x="1780307" y="2294534"/>
              <a:ext cx="239335" cy="669489"/>
              <a:chOff x="3990182" y="3248025"/>
              <a:chExt cx="172243" cy="791368"/>
            </a:xfrm>
          </p:grpSpPr>
          <p:cxnSp>
            <p:nvCxnSpPr>
              <p:cNvPr id="143" name="Connecteur en arc 142"/>
              <p:cNvCxnSpPr/>
              <p:nvPr/>
            </p:nvCxnSpPr>
            <p:spPr>
              <a:xfrm rot="16200000" flipH="1">
                <a:off x="3990975" y="32480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4" name="Connecteur en arc 143"/>
              <p:cNvCxnSpPr/>
              <p:nvPr/>
            </p:nvCxnSpPr>
            <p:spPr>
              <a:xfrm rot="5400000" flipH="1" flipV="1">
                <a:off x="3990975" y="34004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5" name="Connecteur en arc 144"/>
              <p:cNvCxnSpPr/>
              <p:nvPr/>
            </p:nvCxnSpPr>
            <p:spPr>
              <a:xfrm rot="16200000" flipH="1">
                <a:off x="3990975" y="35718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6" name="Connecteur en arc 145"/>
              <p:cNvCxnSpPr/>
              <p:nvPr/>
            </p:nvCxnSpPr>
            <p:spPr>
              <a:xfrm rot="5400000" flipH="1" flipV="1">
                <a:off x="3990975" y="37242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/>
              <p:cNvCxnSpPr/>
              <p:nvPr/>
            </p:nvCxnSpPr>
            <p:spPr>
              <a:xfrm rot="5400000">
                <a:off x="3919538" y="3967162"/>
                <a:ext cx="142875" cy="1588"/>
              </a:xfrm>
              <a:prstGeom prst="straightConnector1">
                <a:avLst/>
              </a:prstGeom>
              <a:ln>
                <a:solidFill>
                  <a:srgbClr val="6600CC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4" name="Groupe 1043"/>
          <p:cNvGrpSpPr/>
          <p:nvPr/>
        </p:nvGrpSpPr>
        <p:grpSpPr>
          <a:xfrm>
            <a:off x="2731721" y="2836043"/>
            <a:ext cx="408510" cy="1041416"/>
            <a:chOff x="2556909" y="2836043"/>
            <a:chExt cx="524444" cy="1041416"/>
          </a:xfrm>
        </p:grpSpPr>
        <p:grpSp>
          <p:nvGrpSpPr>
            <p:cNvPr id="148" name="Groupe 42"/>
            <p:cNvGrpSpPr/>
            <p:nvPr/>
          </p:nvGrpSpPr>
          <p:grpSpPr>
            <a:xfrm rot="6420000" flipV="1">
              <a:off x="2776069" y="2616883"/>
              <a:ext cx="86124" cy="524444"/>
              <a:chOff x="3990182" y="3248025"/>
              <a:chExt cx="172243" cy="791368"/>
            </a:xfrm>
          </p:grpSpPr>
          <p:cxnSp>
            <p:nvCxnSpPr>
              <p:cNvPr id="149" name="Connecteur en arc 148"/>
              <p:cNvCxnSpPr/>
              <p:nvPr/>
            </p:nvCxnSpPr>
            <p:spPr>
              <a:xfrm rot="16200000" flipH="1">
                <a:off x="3990975" y="32480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0" name="Connecteur en arc 149"/>
              <p:cNvCxnSpPr/>
              <p:nvPr/>
            </p:nvCxnSpPr>
            <p:spPr>
              <a:xfrm rot="5400000" flipH="1" flipV="1">
                <a:off x="3990975" y="34004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1" name="Connecteur en arc 150"/>
              <p:cNvCxnSpPr/>
              <p:nvPr/>
            </p:nvCxnSpPr>
            <p:spPr>
              <a:xfrm rot="16200000" flipH="1">
                <a:off x="3990975" y="35718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2" name="Connecteur en arc 151"/>
              <p:cNvCxnSpPr/>
              <p:nvPr/>
            </p:nvCxnSpPr>
            <p:spPr>
              <a:xfrm rot="5400000" flipH="1" flipV="1">
                <a:off x="3990975" y="37242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avec flèche 152"/>
              <p:cNvCxnSpPr/>
              <p:nvPr/>
            </p:nvCxnSpPr>
            <p:spPr>
              <a:xfrm rot="5400000">
                <a:off x="3919538" y="3967162"/>
                <a:ext cx="142875" cy="1588"/>
              </a:xfrm>
              <a:prstGeom prst="straightConnector1">
                <a:avLst/>
              </a:prstGeom>
              <a:ln w="19050">
                <a:solidFill>
                  <a:srgbClr val="6600CC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e 42"/>
            <p:cNvGrpSpPr/>
            <p:nvPr/>
          </p:nvGrpSpPr>
          <p:grpSpPr>
            <a:xfrm rot="5400000" flipV="1">
              <a:off x="2780641" y="3630026"/>
              <a:ext cx="45719" cy="449148"/>
              <a:chOff x="3990182" y="3248025"/>
              <a:chExt cx="172243" cy="791368"/>
            </a:xfrm>
          </p:grpSpPr>
          <p:cxnSp>
            <p:nvCxnSpPr>
              <p:cNvPr id="155" name="Connecteur en arc 154"/>
              <p:cNvCxnSpPr/>
              <p:nvPr/>
            </p:nvCxnSpPr>
            <p:spPr>
              <a:xfrm rot="16200000" flipH="1">
                <a:off x="3990975" y="32480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6" name="Connecteur en arc 155"/>
              <p:cNvCxnSpPr/>
              <p:nvPr/>
            </p:nvCxnSpPr>
            <p:spPr>
              <a:xfrm rot="5400000" flipH="1" flipV="1">
                <a:off x="3990975" y="340042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7" name="Connecteur en arc 156"/>
              <p:cNvCxnSpPr/>
              <p:nvPr/>
            </p:nvCxnSpPr>
            <p:spPr>
              <a:xfrm rot="16200000" flipH="1">
                <a:off x="3990975" y="35718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8" name="Connecteur en arc 157"/>
              <p:cNvCxnSpPr/>
              <p:nvPr/>
            </p:nvCxnSpPr>
            <p:spPr>
              <a:xfrm rot="5400000" flipH="1" flipV="1">
                <a:off x="3990975" y="3724275"/>
                <a:ext cx="171450" cy="17145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rgbClr val="6600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avec flèche 158"/>
              <p:cNvCxnSpPr/>
              <p:nvPr/>
            </p:nvCxnSpPr>
            <p:spPr>
              <a:xfrm rot="5400000">
                <a:off x="3919538" y="3967162"/>
                <a:ext cx="142875" cy="1588"/>
              </a:xfrm>
              <a:prstGeom prst="straightConnector1">
                <a:avLst/>
              </a:prstGeom>
              <a:ln w="19050">
                <a:solidFill>
                  <a:srgbClr val="6600CC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Rectangle 163"/>
          <p:cNvSpPr/>
          <p:nvPr/>
        </p:nvSpPr>
        <p:spPr>
          <a:xfrm>
            <a:off x="1043608" y="908720"/>
            <a:ext cx="99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Room T°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66" name="ZoneTexte 165"/>
          <p:cNvSpPr txBox="1"/>
          <p:nvPr/>
        </p:nvSpPr>
        <p:spPr>
          <a:xfrm>
            <a:off x="6565217" y="986402"/>
            <a:ext cx="1103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C00000"/>
                </a:solidFill>
              </a:rPr>
              <a:t>Vacuum</a:t>
            </a:r>
            <a:endParaRPr lang="fr-FR" sz="1400" b="1" dirty="0">
              <a:solidFill>
                <a:srgbClr val="C00000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7130495" y="2624400"/>
            <a:ext cx="13299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Vacuum</a:t>
            </a:r>
            <a:endParaRPr lang="en-GB" sz="1400" b="1" i="1" dirty="0"/>
          </a:p>
        </p:txBody>
      </p:sp>
      <p:sp>
        <p:nvSpPr>
          <p:cNvPr id="1031" name="Rectangle 1030"/>
          <p:cNvSpPr/>
          <p:nvPr/>
        </p:nvSpPr>
        <p:spPr>
          <a:xfrm>
            <a:off x="-241316" y="5386232"/>
            <a:ext cx="93793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1/ To provide a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cryogenic environment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to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the cold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mass (cavity) = cryostat: 	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	- distributing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cryofluids to cool-down and maintain at cold T° (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LHe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LN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) </a:t>
            </a:r>
          </a:p>
          <a:p>
            <a:pPr marL="263525">
              <a:spcAft>
                <a:spcPts val="300"/>
              </a:spcAft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- limiting the heat transfers 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3261151"/>
            <a:ext cx="1382079" cy="160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e 27"/>
          <p:cNvGrpSpPr/>
          <p:nvPr/>
        </p:nvGrpSpPr>
        <p:grpSpPr>
          <a:xfrm>
            <a:off x="4011434" y="2986981"/>
            <a:ext cx="1976610" cy="2139215"/>
            <a:chOff x="3161616" y="3253292"/>
            <a:chExt cx="1267262" cy="1421664"/>
          </a:xfrm>
        </p:grpSpPr>
        <p:pic>
          <p:nvPicPr>
            <p:cNvPr id="41" name="Picture 20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4105978"/>
              <a:ext cx="1267262" cy="568978"/>
            </a:xfrm>
            <a:prstGeom prst="rect">
              <a:avLst/>
            </a:prstGeom>
            <a:noFill/>
          </p:spPr>
        </p:pic>
        <p:pic>
          <p:nvPicPr>
            <p:cNvPr id="42" name="Picture 207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616" y="3253292"/>
              <a:ext cx="1267262" cy="882394"/>
            </a:xfrm>
            <a:prstGeom prst="rect">
              <a:avLst/>
            </a:prstGeom>
            <a:noFill/>
          </p:spPr>
        </p:pic>
      </p:grpSp>
      <p:sp>
        <p:nvSpPr>
          <p:cNvPr id="80" name="Flèche vers le bas 79"/>
          <p:cNvSpPr/>
          <p:nvPr/>
        </p:nvSpPr>
        <p:spPr>
          <a:xfrm flipV="1">
            <a:off x="5436096" y="4249671"/>
            <a:ext cx="302004" cy="3826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226" y="2986981"/>
            <a:ext cx="1973370" cy="132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" name="Picture 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05881" y="1524495"/>
            <a:ext cx="690455" cy="53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0" name="Groupe 1039"/>
          <p:cNvGrpSpPr/>
          <p:nvPr/>
        </p:nvGrpSpPr>
        <p:grpSpPr>
          <a:xfrm>
            <a:off x="2369377" y="2099447"/>
            <a:ext cx="5514991" cy="2424913"/>
            <a:chOff x="2369377" y="2099447"/>
            <a:chExt cx="5514991" cy="2424913"/>
          </a:xfrm>
        </p:grpSpPr>
        <p:sp>
          <p:nvSpPr>
            <p:cNvPr id="1036" name="Ellipse 1035"/>
            <p:cNvSpPr>
              <a:spLocks noChangeAspect="1"/>
            </p:cNvSpPr>
            <p:nvPr/>
          </p:nvSpPr>
          <p:spPr>
            <a:xfrm flipV="1">
              <a:off x="6977889" y="2099447"/>
              <a:ext cx="186399" cy="186399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>
              <a:spLocks noChangeAspect="1"/>
            </p:cNvSpPr>
            <p:nvPr/>
          </p:nvSpPr>
          <p:spPr>
            <a:xfrm flipV="1">
              <a:off x="7697969" y="3098585"/>
              <a:ext cx="186399" cy="186399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/>
            <p:cNvSpPr>
              <a:spLocks noChangeAspect="1"/>
            </p:cNvSpPr>
            <p:nvPr/>
          </p:nvSpPr>
          <p:spPr>
            <a:xfrm flipV="1">
              <a:off x="7452320" y="4337961"/>
              <a:ext cx="186399" cy="186399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/>
            <p:cNvSpPr>
              <a:spLocks noChangeAspect="1"/>
            </p:cNvSpPr>
            <p:nvPr/>
          </p:nvSpPr>
          <p:spPr>
            <a:xfrm flipV="1">
              <a:off x="2411760" y="4149080"/>
              <a:ext cx="186399" cy="186399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3" name="Ellipse 182"/>
            <p:cNvSpPr>
              <a:spLocks noChangeAspect="1"/>
            </p:cNvSpPr>
            <p:nvPr/>
          </p:nvSpPr>
          <p:spPr>
            <a:xfrm flipV="1">
              <a:off x="2369377" y="2492896"/>
              <a:ext cx="186399" cy="186399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45" name="Groupe 1044"/>
          <p:cNvGrpSpPr/>
          <p:nvPr/>
        </p:nvGrpSpPr>
        <p:grpSpPr>
          <a:xfrm>
            <a:off x="1259632" y="986402"/>
            <a:ext cx="7248917" cy="3834584"/>
            <a:chOff x="1259632" y="986402"/>
            <a:chExt cx="7248917" cy="3834584"/>
          </a:xfrm>
        </p:grpSpPr>
        <p:sp>
          <p:nvSpPr>
            <p:cNvPr id="171" name="Rectangle à coins arrondis 170"/>
            <p:cNvSpPr/>
            <p:nvPr/>
          </p:nvSpPr>
          <p:spPr>
            <a:xfrm>
              <a:off x="1259632" y="1258888"/>
              <a:ext cx="7248917" cy="35620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7236296" y="986402"/>
              <a:ext cx="1130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rgbClr val="C00000"/>
                  </a:solidFill>
                </a:rPr>
                <a:t>Vessel</a:t>
              </a:r>
              <a:endParaRPr lang="fr-FR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356219" y="326909"/>
            <a:ext cx="2555508" cy="307777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latin typeface="Arial"/>
                <a:cs typeface="Arial"/>
              </a:rPr>
              <a:t>Acknowledgment: </a:t>
            </a:r>
            <a:r>
              <a:rPr lang="en-US" sz="1400" dirty="0" err="1" smtClean="0">
                <a:latin typeface="Arial"/>
                <a:cs typeface="Arial"/>
              </a:rPr>
              <a:t>Patxi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Duthil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91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64" grpId="0"/>
      <p:bldP spid="166" grpId="0"/>
      <p:bldP spid="75" grpId="0" animBg="1"/>
      <p:bldP spid="1031" grpId="0"/>
      <p:bldP spid="80" grpId="0" animBg="1"/>
    </p:bld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17231</TotalTime>
  <Words>2686</Words>
  <Application>Microsoft Macintosh PowerPoint</Application>
  <PresentationFormat>On-screen Show (4:3)</PresentationFormat>
  <Paragraphs>807</Paragraphs>
  <Slides>49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Arial Bold</vt:lpstr>
      <vt:lpstr>Calibri</vt:lpstr>
      <vt:lpstr>Cambria Math</vt:lpstr>
      <vt:lpstr>Century Gothic</vt:lpstr>
      <vt:lpstr>Gill Sans</vt:lpstr>
      <vt:lpstr>Gill Sans Light</vt:lpstr>
      <vt:lpstr>Helvetica</vt:lpstr>
      <vt:lpstr>Lucida Grande</vt:lpstr>
      <vt:lpstr>ＭＳ Ｐゴシック</vt:lpstr>
      <vt:lpstr>Papyrus</vt:lpstr>
      <vt:lpstr>Symbol</vt:lpstr>
      <vt:lpstr>Times</vt:lpstr>
      <vt:lpstr>Times New Roman</vt:lpstr>
      <vt:lpstr>Wingdings</vt:lpstr>
      <vt:lpstr>ヒラギノ角ゴ ProN W3</vt:lpstr>
      <vt:lpstr>宋体</vt:lpstr>
      <vt:lpstr>Arial</vt:lpstr>
      <vt:lpstr>ESS Core Powerpoint template</vt:lpstr>
      <vt:lpstr>Equation</vt:lpstr>
      <vt:lpstr>Equation.3</vt:lpstr>
      <vt:lpstr>Microsoft Word Picture</vt:lpstr>
      <vt:lpstr>ESS Cryomodules</vt:lpstr>
      <vt:lpstr>Outline</vt:lpstr>
      <vt:lpstr>Main function: to house SRF cavities </vt:lpstr>
      <vt:lpstr>ESS Linear Accelerator Layout</vt:lpstr>
      <vt:lpstr>ESS Requirements and RF Parameters</vt:lpstr>
      <vt:lpstr>ESS Linac Layout</vt:lpstr>
      <vt:lpstr>Cryomodules Function</vt:lpstr>
      <vt:lpstr>Environment - Superfluidity Helium  and Supraconductivity (see Steve Molloy’s presentation)</vt:lpstr>
      <vt:lpstr>Spoke cryomodule</vt:lpstr>
      <vt:lpstr>Spoke cryomodule</vt:lpstr>
      <vt:lpstr>Spoke cryomodule</vt:lpstr>
      <vt:lpstr>Spoke cryomodule</vt:lpstr>
      <vt:lpstr>Outline</vt:lpstr>
      <vt:lpstr>ESS SRF cavities and cryomodules</vt:lpstr>
      <vt:lpstr>Spoke cryomodule</vt:lpstr>
      <vt:lpstr>Elliptical cryomodule</vt:lpstr>
      <vt:lpstr>PowerPoint Presentation</vt:lpstr>
      <vt:lpstr>Thermal shield for Spoke cryomodule</vt:lpstr>
      <vt:lpstr>Safety relief devices</vt:lpstr>
      <vt:lpstr>Cavity package</vt:lpstr>
      <vt:lpstr>Cold Tuning System</vt:lpstr>
      <vt:lpstr>Cavities tuning: Lorentz De-tuning</vt:lpstr>
      <vt:lpstr>The Spokes Cryomodule</vt:lpstr>
      <vt:lpstr>Fundamental Power Coupler</vt:lpstr>
      <vt:lpstr>Magnetic shield for Elliptical Cavity</vt:lpstr>
      <vt:lpstr>Magnetic shield for Spoke Cavity</vt:lpstr>
      <vt:lpstr>Validation of spoke cryomodule  component  performance</vt:lpstr>
      <vt:lpstr>Spoke cavities results @ IPNO</vt:lpstr>
      <vt:lpstr>Test Stand and coupler conditioning  @ IPNO</vt:lpstr>
      <vt:lpstr>Outline</vt:lpstr>
      <vt:lpstr>PowerPoint Presentation</vt:lpstr>
      <vt:lpstr>Elliptical Cavity Preparation</vt:lpstr>
      <vt:lpstr>Elliptical Assembly Procedure</vt:lpstr>
      <vt:lpstr>Infrastructure in Saclay</vt:lpstr>
      <vt:lpstr>PowerPoint Presentation</vt:lpstr>
      <vt:lpstr>Outline</vt:lpstr>
      <vt:lpstr>Cryomodule Interfaces</vt:lpstr>
      <vt:lpstr>PowerPoint Presentation</vt:lpstr>
      <vt:lpstr>Test Stand @ Uppsala (FREIA)</vt:lpstr>
      <vt:lpstr>Validation of Elliptical Medium-b Technology Demonstrator</vt:lpstr>
      <vt:lpstr>PowerPoint Presentation</vt:lpstr>
      <vt:lpstr>Cryogenic operating modes</vt:lpstr>
      <vt:lpstr>Control integration</vt:lpstr>
      <vt:lpstr>Superconducting linac</vt:lpstr>
      <vt:lpstr>Elliptical (704 MHz) RF System Layout</vt:lpstr>
      <vt:lpstr>Elliptical (704 MHz) RF System Layout</vt:lpstr>
      <vt:lpstr>PowerPoint Presentation</vt:lpstr>
      <vt:lpstr>Extra slides</vt:lpstr>
      <vt:lpstr>The Spokes Cryomodule</vt:lpstr>
    </vt:vector>
  </TitlesOfParts>
  <Company>ESS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Christine Darve</cp:lastModifiedBy>
  <cp:revision>350</cp:revision>
  <dcterms:created xsi:type="dcterms:W3CDTF">2013-10-29T16:05:10Z</dcterms:created>
  <dcterms:modified xsi:type="dcterms:W3CDTF">2017-09-13T22:07:46Z</dcterms:modified>
</cp:coreProperties>
</file>