
<file path=[Content_Types].xml><?xml version="1.0" encoding="utf-8"?>
<Types xmlns="http://schemas.openxmlformats.org/package/2006/content-types">
  <Default Extension="png" ContentType="image/png"/>
  <Default Extension="bmp" ContentType="image/bmp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78" r:id="rId4"/>
    <p:sldId id="260" r:id="rId5"/>
    <p:sldId id="257" r:id="rId6"/>
    <p:sldId id="308" r:id="rId7"/>
    <p:sldId id="309" r:id="rId8"/>
    <p:sldId id="310" r:id="rId9"/>
    <p:sldId id="319" r:id="rId10"/>
    <p:sldId id="317" r:id="rId11"/>
    <p:sldId id="312" r:id="rId12"/>
    <p:sldId id="318" r:id="rId13"/>
    <p:sldId id="313" r:id="rId14"/>
    <p:sldId id="295" r:id="rId15"/>
    <p:sldId id="301" r:id="rId16"/>
    <p:sldId id="315" r:id="rId17"/>
    <p:sldId id="316" r:id="rId18"/>
    <p:sldId id="304" r:id="rId19"/>
    <p:sldId id="303" r:id="rId20"/>
    <p:sldId id="305" r:id="rId21"/>
    <p:sldId id="296" r:id="rId22"/>
    <p:sldId id="300" r:id="rId23"/>
    <p:sldId id="297" r:id="rId24"/>
    <p:sldId id="299" r:id="rId25"/>
    <p:sldId id="277" r:id="rId26"/>
    <p:sldId id="292" r:id="rId27"/>
    <p:sldId id="306" r:id="rId28"/>
    <p:sldId id="307" r:id="rId29"/>
    <p:sldId id="293" r:id="rId30"/>
    <p:sldId id="294" r:id="rId31"/>
    <p:sldId id="283" r:id="rId32"/>
    <p:sldId id="282" r:id="rId33"/>
    <p:sldId id="284" r:id="rId34"/>
    <p:sldId id="285" r:id="rId35"/>
    <p:sldId id="287" r:id="rId36"/>
    <p:sldId id="291" r:id="rId37"/>
    <p:sldId id="288" r:id="rId38"/>
    <p:sldId id="289" r:id="rId39"/>
    <p:sldId id="290" r:id="rId40"/>
    <p:sldId id="279" r:id="rId41"/>
    <p:sldId id="280" r:id="rId42"/>
    <p:sldId id="320" r:id="rId43"/>
    <p:sldId id="321" r:id="rId44"/>
    <p:sldId id="322" r:id="rId4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13" autoAdjust="0"/>
    <p:restoredTop sz="93251" autoAdjust="0"/>
  </p:normalViewPr>
  <p:slideViewPr>
    <p:cSldViewPr snapToGrid="0">
      <p:cViewPr varScale="1">
        <p:scale>
          <a:sx n="107" d="100"/>
          <a:sy n="107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17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amproject01\diamond$\Technical\New%20Radiofrequency\Machine%20Equipment\High%20Power%20Amplifiers\IOTs\E2V\Test%20Data\222_0710_IOT_copy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US" sz="1400" b="1" dirty="0" smtClean="0"/>
              <a:t>Tuned</a:t>
            </a:r>
            <a:r>
              <a:rPr lang="en-US" sz="1400" b="1" baseline="0" dirty="0" smtClean="0"/>
              <a:t> for 80 kW @ 36 kV</a:t>
            </a:r>
            <a:endParaRPr lang="en-US" sz="1400" b="1" dirty="0"/>
          </a:p>
        </c:rich>
      </c:tx>
      <c:layout>
        <c:manualLayout>
          <c:xMode val="edge"/>
          <c:yMode val="edge"/>
          <c:x val="0.240010936394631"/>
          <c:y val="1.87012956414693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6619549527974"/>
          <c:y val="0.14920343597638899"/>
          <c:w val="0.74224100094954903"/>
          <c:h val="0.6605911185365409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80 kW, 36 kV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Sheet1!$E$19:$E$29</c:f>
              <c:numCache>
                <c:formatCode>General</c:formatCode>
                <c:ptCount val="11"/>
                <c:pt idx="0">
                  <c:v>387</c:v>
                </c:pt>
                <c:pt idx="1">
                  <c:v>370</c:v>
                </c:pt>
                <c:pt idx="2">
                  <c:v>324</c:v>
                </c:pt>
                <c:pt idx="3">
                  <c:v>277</c:v>
                </c:pt>
                <c:pt idx="4">
                  <c:v>212</c:v>
                </c:pt>
                <c:pt idx="5">
                  <c:v>168</c:v>
                </c:pt>
                <c:pt idx="6">
                  <c:v>133</c:v>
                </c:pt>
                <c:pt idx="7">
                  <c:v>106</c:v>
                </c:pt>
                <c:pt idx="8">
                  <c:v>82.4</c:v>
                </c:pt>
                <c:pt idx="9">
                  <c:v>65.7</c:v>
                </c:pt>
                <c:pt idx="10">
                  <c:v>32.299999999999997</c:v>
                </c:pt>
              </c:numCache>
            </c:numRef>
          </c:xVal>
          <c:yVal>
            <c:numRef>
              <c:f>Sheet1!$G$19:$G$29</c:f>
              <c:numCache>
                <c:formatCode>General</c:formatCode>
                <c:ptCount val="11"/>
                <c:pt idx="0">
                  <c:v>83.1</c:v>
                </c:pt>
                <c:pt idx="1">
                  <c:v>80.599999999999994</c:v>
                </c:pt>
                <c:pt idx="2">
                  <c:v>72.7</c:v>
                </c:pt>
                <c:pt idx="3">
                  <c:v>62.2</c:v>
                </c:pt>
                <c:pt idx="4">
                  <c:v>46.3</c:v>
                </c:pt>
                <c:pt idx="5">
                  <c:v>34.799999999999997</c:v>
                </c:pt>
                <c:pt idx="6">
                  <c:v>25.9</c:v>
                </c:pt>
                <c:pt idx="7">
                  <c:v>19.100000000000001</c:v>
                </c:pt>
                <c:pt idx="8">
                  <c:v>13.7</c:v>
                </c:pt>
                <c:pt idx="9">
                  <c:v>10.1</c:v>
                </c:pt>
                <c:pt idx="10">
                  <c:v>3.8499999999999992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72-4B51-92CE-06096F7B6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036120"/>
        <c:axId val="-2099041672"/>
      </c:scatterChart>
      <c:valAx>
        <c:axId val="-2099036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GB" sz="1400" b="0" baseline="0" dirty="0" smtClean="0"/>
                  <a:t>P</a:t>
                </a:r>
                <a:r>
                  <a:rPr lang="en-GB" sz="1400" b="0" baseline="-25000" dirty="0" smtClean="0"/>
                  <a:t>in</a:t>
                </a:r>
                <a:r>
                  <a:rPr lang="en-GB" sz="1400" b="0" baseline="0" dirty="0" smtClean="0"/>
                  <a:t> </a:t>
                </a:r>
                <a:r>
                  <a:rPr lang="en-GB" sz="1400" b="0" baseline="0" dirty="0"/>
                  <a:t>(W)</a:t>
                </a:r>
                <a:endParaRPr lang="en-GB" sz="1400" b="0" dirty="0"/>
              </a:p>
            </c:rich>
          </c:tx>
          <c:layout>
            <c:manualLayout>
              <c:xMode val="edge"/>
              <c:yMode val="edge"/>
              <c:x val="0.47438523921833198"/>
              <c:y val="0.878555064827551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v-SE"/>
          </a:p>
        </c:txPr>
        <c:crossAx val="-2099041672"/>
        <c:crosses val="autoZero"/>
        <c:crossBetween val="midCat"/>
      </c:valAx>
      <c:valAx>
        <c:axId val="-2099041672"/>
        <c:scaling>
          <c:orientation val="minMax"/>
        </c:scaling>
        <c:delete val="0"/>
        <c:axPos val="l"/>
        <c:majorGridlines>
          <c:spPr>
            <a:ln>
              <a:solidFill>
                <a:srgbClr val="C00000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 b="0"/>
                </a:pPr>
                <a:r>
                  <a:rPr lang="en-GB" sz="1400" b="0" dirty="0" smtClean="0"/>
                  <a:t>P</a:t>
                </a:r>
                <a:r>
                  <a:rPr lang="en-GB" sz="1400" b="0" baseline="-25000" dirty="0" smtClean="0"/>
                  <a:t>out</a:t>
                </a:r>
                <a:r>
                  <a:rPr lang="en-GB" sz="1400" b="0" dirty="0" smtClean="0"/>
                  <a:t> </a:t>
                </a:r>
                <a:r>
                  <a:rPr lang="en-GB" sz="1400" b="0" dirty="0"/>
                  <a:t>(kW)</a:t>
                </a:r>
              </a:p>
            </c:rich>
          </c:tx>
          <c:layout>
            <c:manualLayout>
              <c:xMode val="edge"/>
              <c:yMode val="edge"/>
              <c:x val="8.8758140822128694E-3"/>
              <c:y val="0.361732072528172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C00000"/>
            </a:solidFill>
          </a:ln>
        </c:spPr>
        <c:txPr>
          <a:bodyPr/>
          <a:lstStyle/>
          <a:p>
            <a:pPr>
              <a:defRPr sz="1600"/>
            </a:pPr>
            <a:endParaRPr lang="sv-SE"/>
          </a:p>
        </c:txPr>
        <c:crossAx val="-20990361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2017-10-12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905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6964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165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2017-10-12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2017-10-12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2017-10-12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2017-10-12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2017-10-12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bm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1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wmf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RF Power Sources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Anders Sunesson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Morten </a:t>
            </a:r>
            <a:r>
              <a:rPr lang="en-GB" sz="2000" noProof="0" dirty="0" smtClean="0">
                <a:solidFill>
                  <a:schemeClr val="bg1"/>
                </a:solidFill>
              </a:rPr>
              <a:t>Jensen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High Power RF Section Leader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12 </a:t>
            </a:r>
            <a:r>
              <a:rPr lang="sv-SE" sz="1400" dirty="0" err="1" smtClean="0">
                <a:solidFill>
                  <a:srgbClr val="FFFFFF"/>
                </a:solidFill>
              </a:rPr>
              <a:t>October</a:t>
            </a:r>
            <a:r>
              <a:rPr lang="sv-SE" sz="1400" dirty="0" smtClean="0">
                <a:solidFill>
                  <a:srgbClr val="FFFFFF"/>
                </a:solidFill>
              </a:rPr>
              <a:t> 2017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5" name="Picture 4" descr="Screen Shot 2016-03-03 at 13.48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6" y="2311222"/>
            <a:ext cx="6855928" cy="4546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267" y="1434282"/>
            <a:ext cx="88894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Take many individual stages and keep combining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531963" y="5145895"/>
            <a:ext cx="1532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Soleil Synchrotron Light Source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09"/>
          <a:stretch/>
        </p:blipFill>
        <p:spPr bwMode="auto">
          <a:xfrm>
            <a:off x="320558" y="2159701"/>
            <a:ext cx="6414801" cy="440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9602" y="1628793"/>
            <a:ext cx="293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Soleil’s </a:t>
            </a:r>
            <a:r>
              <a:rPr lang="en-US" dirty="0"/>
              <a:t>f</a:t>
            </a:r>
            <a:r>
              <a:rPr lang="en-US" dirty="0" smtClean="0"/>
              <a:t>amous 45 kW towers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23859" y="2483087"/>
            <a:ext cx="2420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SSA for a storage ring</a:t>
            </a:r>
          </a:p>
          <a:p>
            <a:endParaRPr lang="en-US" dirty="0"/>
          </a:p>
          <a:p>
            <a:r>
              <a:rPr lang="en-US" dirty="0" smtClean="0"/>
              <a:t>Exceptional uptime</a:t>
            </a:r>
          </a:p>
          <a:p>
            <a:endParaRPr lang="en-US" dirty="0"/>
          </a:p>
          <a:p>
            <a:r>
              <a:rPr lang="en-US" dirty="0" smtClean="0"/>
              <a:t>Highly redundant</a:t>
            </a:r>
          </a:p>
          <a:p>
            <a:endParaRPr lang="en-US" dirty="0"/>
          </a:p>
          <a:p>
            <a:r>
              <a:rPr lang="en-US" dirty="0" smtClean="0"/>
              <a:t>Has led the way of thinking about the use of SSA for more and more high power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9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Tetrodes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717550" indent="-717550">
              <a:buAutoNum type="arabicPlain" startAt="1904"/>
            </a:pPr>
            <a:r>
              <a:rPr lang="en-GB" sz="1800" dirty="0" smtClean="0"/>
              <a:t>Diode, John Ambrose Fleming</a:t>
            </a:r>
          </a:p>
          <a:p>
            <a:pPr marL="717550" indent="-717550">
              <a:buAutoNum type="arabicPlain" startAt="1906"/>
              <a:tabLst>
                <a:tab pos="717550" algn="l"/>
              </a:tabLst>
            </a:pPr>
            <a:r>
              <a:rPr lang="en-GB" sz="1800" dirty="0" err="1" smtClean="0"/>
              <a:t>Audion</a:t>
            </a:r>
            <a:r>
              <a:rPr lang="en-GB" sz="1800" dirty="0" smtClean="0"/>
              <a:t> (first triode), Lee de Forest</a:t>
            </a:r>
          </a:p>
          <a:p>
            <a:pPr marL="717550" indent="-717550">
              <a:buAutoNum type="arabicPlain" startAt="1912"/>
              <a:tabLst>
                <a:tab pos="717550" algn="l"/>
              </a:tabLst>
            </a:pPr>
            <a:r>
              <a:rPr lang="en-GB" sz="1800" dirty="0" smtClean="0"/>
              <a:t>Triode as amplifier, Fritz Lowenstein</a:t>
            </a:r>
          </a:p>
          <a:p>
            <a:pPr marL="717550" indent="-717550">
              <a:buAutoNum type="arabicPlain" startAt="1913"/>
              <a:tabLst>
                <a:tab pos="717550" algn="l"/>
              </a:tabLst>
            </a:pPr>
            <a:r>
              <a:rPr lang="en-GB" sz="1800" dirty="0" smtClean="0"/>
              <a:t>Triode ‘higher vacuum’, Harold Arnold</a:t>
            </a:r>
          </a:p>
          <a:p>
            <a:pPr marL="717550" indent="-717550">
              <a:buAutoNum type="arabicPlain" startAt="1915"/>
              <a:tabLst>
                <a:tab pos="717550" algn="l"/>
              </a:tabLst>
            </a:pPr>
            <a:r>
              <a:rPr lang="en-GB" sz="1800" dirty="0" smtClean="0"/>
              <a:t>first transcontinental telephone line, Bell</a:t>
            </a:r>
          </a:p>
          <a:p>
            <a:pPr marL="0" indent="0">
              <a:buNone/>
              <a:tabLst>
                <a:tab pos="717550" algn="l"/>
              </a:tabLst>
            </a:pPr>
            <a:r>
              <a:rPr lang="en-GB" sz="1800" dirty="0" smtClean="0"/>
              <a:t>1916	</a:t>
            </a:r>
            <a:r>
              <a:rPr lang="en-GB" sz="1800" b="1" i="1" dirty="0" err="1" smtClean="0">
                <a:solidFill>
                  <a:srgbClr val="0070C0"/>
                </a:solidFill>
              </a:rPr>
              <a:t>Tetrode</a:t>
            </a:r>
            <a:r>
              <a:rPr lang="en-GB" sz="1800" dirty="0" smtClean="0"/>
              <a:t>, Walter </a:t>
            </a:r>
            <a:r>
              <a:rPr lang="en-GB" sz="1800" dirty="0" err="1" smtClean="0"/>
              <a:t>Schottky</a:t>
            </a:r>
            <a:endParaRPr lang="en-GB" sz="1800" dirty="0" smtClean="0"/>
          </a:p>
          <a:p>
            <a:pPr marL="717550" indent="-717550">
              <a:buAutoNum type="arabicPlain" startAt="1926"/>
              <a:tabLst>
                <a:tab pos="717550" algn="l"/>
              </a:tabLst>
            </a:pPr>
            <a:r>
              <a:rPr lang="en-GB" sz="1800" dirty="0" smtClean="0"/>
              <a:t>Pentode, </a:t>
            </a:r>
            <a:r>
              <a:rPr lang="en-GB" sz="1800" dirty="0" err="1" smtClean="0"/>
              <a:t>Bernardus</a:t>
            </a:r>
            <a:r>
              <a:rPr lang="en-GB" sz="1800" dirty="0" smtClean="0"/>
              <a:t> </a:t>
            </a:r>
            <a:r>
              <a:rPr lang="en-GB" sz="1800" dirty="0" err="1" smtClean="0"/>
              <a:t>Tellegen</a:t>
            </a:r>
            <a:endParaRPr lang="en-GB" sz="1800" dirty="0" smtClean="0"/>
          </a:p>
          <a:p>
            <a:pPr marL="0" indent="0">
              <a:buNone/>
              <a:tabLst>
                <a:tab pos="717550" algn="l"/>
              </a:tabLst>
            </a:pPr>
            <a:r>
              <a:rPr lang="en-GB" sz="1800" dirty="0" smtClean="0"/>
              <a:t>1994	</a:t>
            </a:r>
            <a:r>
              <a:rPr lang="en-GB" sz="1800" dirty="0" err="1" smtClean="0"/>
              <a:t>Diacrode</a:t>
            </a:r>
            <a:r>
              <a:rPr lang="en-GB" sz="1800" dirty="0" smtClean="0"/>
              <a:t>, Thales Electron Devices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D9E045-23D1-47D5-8E30-952CC984C3CD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096" y="1628801"/>
            <a:ext cx="2160000" cy="132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36096" y="2996954"/>
            <a:ext cx="288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The first </a:t>
            </a:r>
            <a:r>
              <a:rPr lang="en-GB" sz="1600" dirty="0" smtClean="0"/>
              <a:t>diode prototype Fleming Diode, 1904</a:t>
            </a:r>
            <a:endParaRPr lang="en-GB" sz="1600" dirty="0"/>
          </a:p>
        </p:txBody>
      </p:sp>
      <p:sp>
        <p:nvSpPr>
          <p:cNvPr id="12" name="Rectangle 11"/>
          <p:cNvSpPr/>
          <p:nvPr/>
        </p:nvSpPr>
        <p:spPr>
          <a:xfrm>
            <a:off x="5415446" y="6022866"/>
            <a:ext cx="288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Thales TH 595</a:t>
            </a:r>
            <a:endParaRPr lang="en-GB" sz="1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21" y="4044173"/>
            <a:ext cx="987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9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Tetrodes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02" y="1455659"/>
            <a:ext cx="8229600" cy="216821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Gridded tube with an intensity modulated beam</a:t>
            </a:r>
          </a:p>
          <a:p>
            <a:r>
              <a:rPr lang="en-US" sz="2000" dirty="0" smtClean="0"/>
              <a:t>Good efficiency and power levels from few kW to few MW (pulsed or CW)</a:t>
            </a:r>
          </a:p>
          <a:p>
            <a:r>
              <a:rPr lang="en-US" sz="2000" dirty="0" smtClean="0"/>
              <a:t>Transit time effects (time for electrons to travel from cathode to grid) limit the frequency to 300-400 MHz</a:t>
            </a:r>
          </a:p>
          <a:p>
            <a:r>
              <a:rPr lang="en-US" sz="2000" dirty="0" smtClean="0"/>
              <a:t>Combined input and output circuit!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69909" y="6492875"/>
            <a:ext cx="974091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185848" y="3725447"/>
            <a:ext cx="1342240" cy="3037963"/>
            <a:chOff x="185848" y="3820037"/>
            <a:chExt cx="1342240" cy="3037963"/>
          </a:xfrm>
        </p:grpSpPr>
        <p:sp>
          <p:nvSpPr>
            <p:cNvPr id="5" name="Rectangle 4"/>
            <p:cNvSpPr/>
            <p:nvPr/>
          </p:nvSpPr>
          <p:spPr>
            <a:xfrm>
              <a:off x="464621" y="4790534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94440" y="4790534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2094" y="4222690"/>
              <a:ext cx="45719" cy="36135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5343" y="4294961"/>
              <a:ext cx="45719" cy="206489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endCxn id="9" idx="1"/>
            </p:cNvCxnSpPr>
            <p:nvPr/>
          </p:nvCxnSpPr>
          <p:spPr>
            <a:xfrm>
              <a:off x="196174" y="4398206"/>
              <a:ext cx="505920" cy="5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96173" y="4398205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85848" y="5157051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1"/>
            </p:cNvCxnSpPr>
            <p:nvPr/>
          </p:nvCxnSpPr>
          <p:spPr>
            <a:xfrm>
              <a:off x="805343" y="4398206"/>
              <a:ext cx="668645" cy="26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463662" y="4395738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53916" y="5154584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ight Arrow 41"/>
            <p:cNvSpPr/>
            <p:nvPr/>
          </p:nvSpPr>
          <p:spPr>
            <a:xfrm>
              <a:off x="547220" y="4904103"/>
              <a:ext cx="547220" cy="495572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endParaRPr lang="en-US" sz="1600" baseline="30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3971" y="3820037"/>
              <a:ext cx="737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Diode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6174" y="5657671"/>
              <a:ext cx="13319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Current controlled by DC supply</a:t>
              </a:r>
              <a:endParaRPr lang="en-US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354081" y="3820037"/>
            <a:ext cx="2126931" cy="2928030"/>
            <a:chOff x="2354081" y="3820037"/>
            <a:chExt cx="2126931" cy="2928030"/>
          </a:xfrm>
        </p:grpSpPr>
        <p:sp>
          <p:nvSpPr>
            <p:cNvPr id="49" name="Rectangle 48"/>
            <p:cNvSpPr/>
            <p:nvPr/>
          </p:nvSpPr>
          <p:spPr>
            <a:xfrm>
              <a:off x="3239550" y="4819041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096517" y="4819041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477023" y="4251197"/>
              <a:ext cx="45719" cy="36135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80272" y="4323468"/>
              <a:ext cx="45719" cy="206489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endCxn id="51" idx="1"/>
            </p:cNvCxnSpPr>
            <p:nvPr/>
          </p:nvCxnSpPr>
          <p:spPr>
            <a:xfrm>
              <a:off x="2971103" y="4426713"/>
              <a:ext cx="505920" cy="5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71102" y="4426712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60777" y="5185558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2" idx="1"/>
            </p:cNvCxnSpPr>
            <p:nvPr/>
          </p:nvCxnSpPr>
          <p:spPr>
            <a:xfrm>
              <a:off x="3580272" y="4426713"/>
              <a:ext cx="869766" cy="1279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455414" y="4424245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155993" y="5183091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ight Arrow 58"/>
            <p:cNvSpPr/>
            <p:nvPr/>
          </p:nvSpPr>
          <p:spPr>
            <a:xfrm>
              <a:off x="3404748" y="4922285"/>
              <a:ext cx="547220" cy="495572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endParaRPr lang="en-US" sz="1600" baseline="30000" dirty="0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H="1">
              <a:off x="3505523" y="4816574"/>
              <a:ext cx="10325" cy="764008"/>
            </a:xfrm>
            <a:prstGeom prst="line">
              <a:avLst/>
            </a:prstGeom>
            <a:ln>
              <a:solidFill>
                <a:srgbClr val="FF66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952926" y="5978074"/>
              <a:ext cx="242849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3187925" y="5779214"/>
              <a:ext cx="45719" cy="36135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291174" y="5851485"/>
              <a:ext cx="45719" cy="206489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2971104" y="5170071"/>
              <a:ext cx="2471" cy="818096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3319675" y="5946869"/>
              <a:ext cx="180471" cy="5393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3507998" y="5562399"/>
              <a:ext cx="2473" cy="38447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3221373" y="3820037"/>
              <a:ext cx="788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Triode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447004" y="6101736"/>
              <a:ext cx="2034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Current modulated by grid voltage</a:t>
              </a:r>
              <a:endParaRPr lang="en-US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354081" y="5668111"/>
              <a:ext cx="585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Grid</a:t>
              </a:r>
              <a:endParaRPr lang="en-US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100506" y="3817571"/>
            <a:ext cx="4043494" cy="2951143"/>
            <a:chOff x="5100506" y="3817571"/>
            <a:chExt cx="4043494" cy="2951143"/>
          </a:xfrm>
        </p:grpSpPr>
        <p:sp>
          <p:nvSpPr>
            <p:cNvPr id="89" name="Rectangle 88"/>
            <p:cNvSpPr/>
            <p:nvPr/>
          </p:nvSpPr>
          <p:spPr>
            <a:xfrm>
              <a:off x="6128052" y="4971441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985019" y="4971441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365525" y="4403597"/>
              <a:ext cx="45719" cy="36135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468774" y="4475868"/>
              <a:ext cx="45719" cy="206489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>
              <a:endCxn id="91" idx="1"/>
            </p:cNvCxnSpPr>
            <p:nvPr/>
          </p:nvCxnSpPr>
          <p:spPr>
            <a:xfrm>
              <a:off x="5859605" y="4579113"/>
              <a:ext cx="505920" cy="5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5859604" y="4579112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849279" y="5337958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92" idx="1"/>
            </p:cNvCxnSpPr>
            <p:nvPr/>
          </p:nvCxnSpPr>
          <p:spPr>
            <a:xfrm>
              <a:off x="6468774" y="4579113"/>
              <a:ext cx="869766" cy="1279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7343916" y="4576645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044495" y="5335491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ight Arrow 98"/>
            <p:cNvSpPr/>
            <p:nvPr/>
          </p:nvSpPr>
          <p:spPr>
            <a:xfrm>
              <a:off x="6293250" y="5074685"/>
              <a:ext cx="547220" cy="495572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endParaRPr lang="en-US" sz="1600" baseline="30000" dirty="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6394025" y="4968974"/>
              <a:ext cx="10325" cy="764008"/>
            </a:xfrm>
            <a:prstGeom prst="line">
              <a:avLst/>
            </a:prstGeom>
            <a:ln>
              <a:solidFill>
                <a:srgbClr val="FF66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5841428" y="6130474"/>
              <a:ext cx="242849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6076427" y="5931614"/>
              <a:ext cx="45719" cy="36135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179676" y="6003885"/>
              <a:ext cx="45719" cy="206489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5859606" y="5322471"/>
              <a:ext cx="2471" cy="818096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6208177" y="6099269"/>
              <a:ext cx="180471" cy="5393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6396500" y="5714799"/>
              <a:ext cx="2473" cy="38447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5800127" y="3817571"/>
              <a:ext cx="927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Tetrode</a:t>
              </a:r>
              <a:endParaRPr lang="en-US" dirty="0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H="1">
              <a:off x="6598049" y="4966507"/>
              <a:ext cx="10325" cy="764008"/>
            </a:xfrm>
            <a:prstGeom prst="line">
              <a:avLst/>
            </a:prstGeom>
            <a:ln>
              <a:solidFill>
                <a:srgbClr val="FF66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838954" y="6561633"/>
              <a:ext cx="242849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/>
            <p:cNvSpPr/>
            <p:nvPr/>
          </p:nvSpPr>
          <p:spPr>
            <a:xfrm>
              <a:off x="6073953" y="6362773"/>
              <a:ext cx="45719" cy="36135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77202" y="6435044"/>
              <a:ext cx="45719" cy="206489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6205703" y="6525037"/>
              <a:ext cx="402241" cy="10785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6600525" y="5712332"/>
              <a:ext cx="7419" cy="82303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5854225" y="6127776"/>
              <a:ext cx="5380" cy="448883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5265706" y="5709409"/>
              <a:ext cx="585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Grid</a:t>
              </a:r>
              <a:endParaRPr lang="en-US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100506" y="6122383"/>
              <a:ext cx="856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Screen grid</a:t>
              </a:r>
              <a:endParaRPr lang="en-US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61662" y="4429179"/>
              <a:ext cx="17823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Second grid reduces the internal capacitance between grid and anode allowing higher frequencies and higher gain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722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6" y="1484784"/>
            <a:ext cx="9129314" cy="8640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Officially invented by the </a:t>
            </a:r>
            <a:r>
              <a:rPr lang="en-US" sz="2000" dirty="0"/>
              <a:t>V</a:t>
            </a:r>
            <a:r>
              <a:rPr lang="en-US" sz="2000" dirty="0" smtClean="0"/>
              <a:t>arian brothers and Bill Hansen in 1937 in Stanford (but papers on velocity modulation had already been published some </a:t>
            </a:r>
            <a:r>
              <a:rPr lang="en-US" sz="2000" dirty="0"/>
              <a:t>years before by </a:t>
            </a:r>
            <a:r>
              <a:rPr lang="en-US" sz="2000" dirty="0" err="1" smtClean="0"/>
              <a:t>Rozhansky</a:t>
            </a:r>
            <a:r>
              <a:rPr lang="en-US" sz="2000" dirty="0" smtClean="0"/>
              <a:t> and the </a:t>
            </a:r>
            <a:r>
              <a:rPr lang="en-US" sz="2000" dirty="0" err="1" smtClean="0"/>
              <a:t>Heils</a:t>
            </a:r>
            <a:r>
              <a:rPr lang="en-US" sz="2000" dirty="0" smtClean="0"/>
              <a:t> in Europe and Russia).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36912"/>
            <a:ext cx="1335176" cy="1728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941168"/>
            <a:ext cx="2257603" cy="1512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3170" y="5094597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The device was named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“klystron”  from the Ancient Greek verb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κλυζω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which refers to waves hitting the shore +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suffix –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tron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for the electrons.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420888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D. A. </a:t>
            </a:r>
            <a:r>
              <a:rPr lang="en-US" sz="1000" dirty="0" err="1" smtClean="0"/>
              <a:t>Rozhansky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4725144"/>
            <a:ext cx="13973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Oskar and </a:t>
            </a:r>
            <a:r>
              <a:rPr lang="en-US" sz="1000" dirty="0" err="1" smtClean="0"/>
              <a:t>Agnessa</a:t>
            </a:r>
            <a:r>
              <a:rPr lang="en-US" sz="1000" dirty="0" smtClean="0"/>
              <a:t> </a:t>
            </a:r>
            <a:r>
              <a:rPr lang="en-US" sz="1000" dirty="0" err="1" smtClean="0"/>
              <a:t>Heil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835696" y="2348880"/>
            <a:ext cx="1463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Russel</a:t>
            </a:r>
            <a:r>
              <a:rPr lang="en-US" sz="1000" dirty="0" smtClean="0"/>
              <a:t> and </a:t>
            </a:r>
            <a:r>
              <a:rPr lang="en-US" sz="1000" dirty="0" err="1" smtClean="0"/>
              <a:t>Sigurd</a:t>
            </a:r>
            <a:r>
              <a:rPr lang="en-US" sz="1000" dirty="0" smtClean="0"/>
              <a:t> Varian</a:t>
            </a:r>
            <a:endParaRPr lang="en-US" sz="1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-2961" t="10991" r="14687" b="8321"/>
          <a:stretch/>
        </p:blipFill>
        <p:spPr>
          <a:xfrm>
            <a:off x="6821839" y="2060848"/>
            <a:ext cx="2290025" cy="31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2564904"/>
            <a:ext cx="1756523" cy="2232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2276872"/>
            <a:ext cx="3384376" cy="17949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04" y="5229200"/>
            <a:ext cx="2483768" cy="15018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07904" y="4077072"/>
            <a:ext cx="18774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The Stanford “model A” klystron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4088" y="436510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 picture explaining the klystron principle from the Varian patent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7956376" y="5805264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Klystrons cutaway models in the Stanford main quad</a:t>
            </a:r>
            <a:endParaRPr lang="en-US" sz="1000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300038"/>
            <a:r>
              <a:rPr lang="en-US" dirty="0" smtClean="0"/>
              <a:t>Key to accelerators for &gt; 50 years</a:t>
            </a:r>
          </a:p>
          <a:p>
            <a:pPr marL="357188" indent="-300038"/>
            <a:r>
              <a:rPr lang="en-US" dirty="0" smtClean="0"/>
              <a:t>For CW machines power is limited by cooling capacity since collector size can be increased</a:t>
            </a:r>
          </a:p>
          <a:p>
            <a:pPr marL="357188" indent="-300038"/>
            <a:r>
              <a:rPr lang="en-US" dirty="0" smtClean="0"/>
              <a:t>For pulsed machines power is limited by RF and DC breakdown</a:t>
            </a:r>
          </a:p>
          <a:p>
            <a:pPr marL="357188" indent="-300038"/>
            <a:r>
              <a:rPr lang="en-US" dirty="0" smtClean="0"/>
              <a:t>Klystrons are generally cost effective at high power and high frequency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43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30046" y="3643766"/>
            <a:ext cx="1983812" cy="249005"/>
          </a:xfrm>
          <a:custGeom>
            <a:avLst/>
            <a:gdLst>
              <a:gd name="connsiteX0" fmla="*/ 16601 w 1983812"/>
              <a:gd name="connsiteY0" fmla="*/ 190904 h 249005"/>
              <a:gd name="connsiteX1" fmla="*/ 16601 w 1983812"/>
              <a:gd name="connsiteY1" fmla="*/ 190904 h 249005"/>
              <a:gd name="connsiteX2" fmla="*/ 149409 w 1983812"/>
              <a:gd name="connsiteY2" fmla="*/ 8301 h 249005"/>
              <a:gd name="connsiteX3" fmla="*/ 265615 w 1983812"/>
              <a:gd name="connsiteY3" fmla="*/ 116202 h 249005"/>
              <a:gd name="connsiteX4" fmla="*/ 406723 w 1983812"/>
              <a:gd name="connsiteY4" fmla="*/ 16601 h 249005"/>
              <a:gd name="connsiteX5" fmla="*/ 556132 w 1983812"/>
              <a:gd name="connsiteY5" fmla="*/ 124503 h 249005"/>
              <a:gd name="connsiteX6" fmla="*/ 763643 w 1983812"/>
              <a:gd name="connsiteY6" fmla="*/ 8301 h 249005"/>
              <a:gd name="connsiteX7" fmla="*/ 971155 w 1983812"/>
              <a:gd name="connsiteY7" fmla="*/ 107902 h 249005"/>
              <a:gd name="connsiteX8" fmla="*/ 1095662 w 1983812"/>
              <a:gd name="connsiteY8" fmla="*/ 16601 h 249005"/>
              <a:gd name="connsiteX9" fmla="*/ 1294873 w 1983812"/>
              <a:gd name="connsiteY9" fmla="*/ 99602 h 249005"/>
              <a:gd name="connsiteX10" fmla="*/ 1394479 w 1983812"/>
              <a:gd name="connsiteY10" fmla="*/ 8301 h 249005"/>
              <a:gd name="connsiteX11" fmla="*/ 1543887 w 1983812"/>
              <a:gd name="connsiteY11" fmla="*/ 124503 h 249005"/>
              <a:gd name="connsiteX12" fmla="*/ 1684995 w 1983812"/>
              <a:gd name="connsiteY12" fmla="*/ 16601 h 249005"/>
              <a:gd name="connsiteX13" fmla="*/ 1792901 w 1983812"/>
              <a:gd name="connsiteY13" fmla="*/ 132803 h 249005"/>
              <a:gd name="connsiteX14" fmla="*/ 1892506 w 1983812"/>
              <a:gd name="connsiteY14" fmla="*/ 0 h 249005"/>
              <a:gd name="connsiteX15" fmla="*/ 1983812 w 1983812"/>
              <a:gd name="connsiteY15" fmla="*/ 132803 h 249005"/>
              <a:gd name="connsiteX16" fmla="*/ 1983812 w 1983812"/>
              <a:gd name="connsiteY16" fmla="*/ 240705 h 249005"/>
              <a:gd name="connsiteX17" fmla="*/ 0 w 1983812"/>
              <a:gd name="connsiteY17" fmla="*/ 249005 h 249005"/>
              <a:gd name="connsiteX18" fmla="*/ 16601 w 1983812"/>
              <a:gd name="connsiteY18" fmla="*/ 190904 h 24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3812" h="249005">
                <a:moveTo>
                  <a:pt x="16601" y="190904"/>
                </a:moveTo>
                <a:lnTo>
                  <a:pt x="16601" y="190904"/>
                </a:lnTo>
                <a:lnTo>
                  <a:pt x="149409" y="8301"/>
                </a:lnTo>
                <a:lnTo>
                  <a:pt x="265615" y="116202"/>
                </a:lnTo>
                <a:lnTo>
                  <a:pt x="406723" y="16601"/>
                </a:lnTo>
                <a:lnTo>
                  <a:pt x="556132" y="124503"/>
                </a:lnTo>
                <a:lnTo>
                  <a:pt x="763643" y="8301"/>
                </a:lnTo>
                <a:lnTo>
                  <a:pt x="971155" y="107902"/>
                </a:lnTo>
                <a:lnTo>
                  <a:pt x="1095662" y="16601"/>
                </a:lnTo>
                <a:lnTo>
                  <a:pt x="1294873" y="99602"/>
                </a:lnTo>
                <a:lnTo>
                  <a:pt x="1394479" y="8301"/>
                </a:lnTo>
                <a:lnTo>
                  <a:pt x="1543887" y="124503"/>
                </a:lnTo>
                <a:lnTo>
                  <a:pt x="1684995" y="16601"/>
                </a:lnTo>
                <a:lnTo>
                  <a:pt x="1792901" y="132803"/>
                </a:lnTo>
                <a:lnTo>
                  <a:pt x="1892506" y="0"/>
                </a:lnTo>
                <a:lnTo>
                  <a:pt x="1983812" y="132803"/>
                </a:lnTo>
                <a:lnTo>
                  <a:pt x="1983812" y="240705"/>
                </a:lnTo>
                <a:lnTo>
                  <a:pt x="0" y="249005"/>
                </a:lnTo>
                <a:lnTo>
                  <a:pt x="16601" y="190904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Heater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4953263" y="5981108"/>
            <a:ext cx="2175393" cy="340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Metal surface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291554" y="3640746"/>
            <a:ext cx="825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Adding like charges to the same volume increases the charge of the volume.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928" y="5166181"/>
            <a:ext cx="361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Perveance</a:t>
            </a:r>
            <a:r>
              <a:rPr lang="en-US" dirty="0" smtClean="0"/>
              <a:t> (k) is a constant describing how the </a:t>
            </a:r>
            <a:r>
              <a:rPr lang="en-US" dirty="0" smtClean="0">
                <a:solidFill>
                  <a:srgbClr val="FF0000"/>
                </a:solidFill>
              </a:rPr>
              <a:t>space charge limited</a:t>
            </a:r>
            <a:r>
              <a:rPr lang="en-US" dirty="0" smtClean="0"/>
              <a:t> current varies as a function of voltage</a:t>
            </a:r>
            <a:endParaRPr lang="en-US" dirty="0"/>
          </a:p>
          <a:p>
            <a:r>
              <a:rPr lang="en-US" dirty="0" smtClean="0"/>
              <a:t>It is largely determined by geometry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12691" y="2724515"/>
            <a:ext cx="326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‘boiling’ off the surface</a:t>
            </a:r>
            <a:endParaRPr lang="en-US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800189" y="2516659"/>
            <a:ext cx="2178806" cy="1099476"/>
            <a:chOff x="773698" y="3029925"/>
            <a:chExt cx="2178806" cy="1099476"/>
          </a:xfrm>
        </p:grpSpPr>
        <p:sp>
          <p:nvSpPr>
            <p:cNvPr id="14" name="Rectangle 13"/>
            <p:cNvSpPr/>
            <p:nvPr/>
          </p:nvSpPr>
          <p:spPr>
            <a:xfrm>
              <a:off x="773698" y="3782973"/>
              <a:ext cx="2178806" cy="346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Metal surface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91472" y="3508221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39403" y="3029925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644288" y="3483402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961809" y="3470991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90036" y="3494417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456316" y="3221057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114309" y="3268377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727803" y="3316159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938720" y="3232539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8166" y="3321492"/>
              <a:ext cx="272745" cy="440137"/>
              <a:chOff x="3361177" y="3903739"/>
              <a:chExt cx="272318" cy="43322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361177" y="4172352"/>
                <a:ext cx="164624" cy="164615"/>
              </a:xfrm>
              <a:prstGeom prst="ellipse">
                <a:avLst/>
              </a:prstGeom>
              <a:solidFill>
                <a:srgbClr val="EF243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U-Turn Arrow 27"/>
              <p:cNvSpPr/>
              <p:nvPr/>
            </p:nvSpPr>
            <p:spPr>
              <a:xfrm>
                <a:off x="3421835" y="3903739"/>
                <a:ext cx="211660" cy="235165"/>
              </a:xfrm>
              <a:prstGeom prst="uturnArrow">
                <a:avLst/>
              </a:prstGeom>
              <a:solidFill>
                <a:srgbClr val="EF243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3170716" y="3089868"/>
            <a:ext cx="440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‘voltage’ above the surface ‘pushes’ electrons back into the metal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5661570" y="6297517"/>
            <a:ext cx="82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Heater</a:t>
            </a:r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5070852" y="5549032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316828" y="5078244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822489" y="5524602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139513" y="5512386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468792" y="5535445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634812" y="5266376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293340" y="5312953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904307" y="5359985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116460" y="5277677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Arrow Connector 106"/>
          <p:cNvCxnSpPr/>
          <p:nvPr/>
        </p:nvCxnSpPr>
        <p:spPr>
          <a:xfrm flipV="1">
            <a:off x="7008201" y="5073229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419384" y="4726865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200020" y="4957774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5715111" y="4946229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5368747" y="4957774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823474" y="6308592"/>
            <a:ext cx="43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0V</a:t>
            </a:r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4953264" y="4468654"/>
            <a:ext cx="2175393" cy="340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Positive Voltage</a:t>
            </a:r>
            <a:endParaRPr lang="en-US" dirty="0"/>
          </a:p>
        </p:txBody>
      </p:sp>
      <p:sp>
        <p:nvSpPr>
          <p:cNvPr id="118" name="Oval 117"/>
          <p:cNvSpPr/>
          <p:nvPr/>
        </p:nvSpPr>
        <p:spPr>
          <a:xfrm>
            <a:off x="6667858" y="5910563"/>
            <a:ext cx="164882" cy="167240"/>
          </a:xfrm>
          <a:prstGeom prst="ellipse">
            <a:avLst/>
          </a:prstGeom>
          <a:solidFill>
            <a:srgbClr val="EF24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709586" y="5852836"/>
            <a:ext cx="164882" cy="167240"/>
          </a:xfrm>
          <a:prstGeom prst="ellipse">
            <a:avLst/>
          </a:prstGeom>
          <a:solidFill>
            <a:srgbClr val="EF24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6182950" y="5829745"/>
            <a:ext cx="164882" cy="167240"/>
          </a:xfrm>
          <a:prstGeom prst="ellipse">
            <a:avLst/>
          </a:prstGeom>
          <a:solidFill>
            <a:srgbClr val="EF24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/>
          <p:nvPr/>
        </p:nvSpPr>
        <p:spPr>
          <a:xfrm>
            <a:off x="5259313" y="5899019"/>
            <a:ext cx="164882" cy="167240"/>
          </a:xfrm>
          <a:prstGeom prst="ellipse">
            <a:avLst/>
          </a:prstGeom>
          <a:solidFill>
            <a:srgbClr val="EF24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391" y="1461912"/>
            <a:ext cx="8629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Charged particles, </a:t>
            </a:r>
            <a:r>
              <a:rPr lang="en-US" dirty="0" err="1"/>
              <a:t>eg</a:t>
            </a:r>
            <a:r>
              <a:rPr lang="en-US" dirty="0"/>
              <a:t> electrons, emitted from the cathode surface affect the voltage of the volume which they occupy. </a:t>
            </a:r>
            <a:r>
              <a:rPr lang="en-US" dirty="0">
                <a:solidFill>
                  <a:srgbClr val="008000"/>
                </a:solidFill>
              </a:rPr>
              <a:t>Describes the ‘charge of the volume’ occupied by the collection of point charges.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5911" y="4880490"/>
            <a:ext cx="1698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Applying a voltage allows a current to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2" grpId="0" animBg="1"/>
      <p:bldP spid="4" grpId="0"/>
      <p:bldP spid="10" grpId="0"/>
      <p:bldP spid="11" grpId="0"/>
      <p:bldP spid="24" grpId="0"/>
      <p:bldP spid="30" grpId="0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12" grpId="0"/>
      <p:bldP spid="114" grpId="0" animBg="1"/>
      <p:bldP spid="118" grpId="0" animBg="1"/>
      <p:bldP spid="119" grpId="0" animBg="1"/>
      <p:bldP spid="120" grpId="0" animBg="1"/>
      <p:bldP spid="121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Picture 4" descr="Screen Shot 2016-03-03 at 13.3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71" y="2341403"/>
            <a:ext cx="5769396" cy="4261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4710" y="1718948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Typical heater curve</a:t>
            </a:r>
            <a:endParaRPr lang="en-US" dirty="0"/>
          </a:p>
          <a:p>
            <a:pPr algn="ctr"/>
            <a:r>
              <a:rPr lang="en-US" dirty="0" smtClean="0"/>
              <a:t>(APS 350 MHz)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50797" y="4423280"/>
            <a:ext cx="1171396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Thermally limited cathode current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91468" y="3788255"/>
            <a:ext cx="1171396" cy="1477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Space charge limited cathode current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941143" y="3076588"/>
            <a:ext cx="3317129" cy="3065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21719" y="3350306"/>
            <a:ext cx="2485110" cy="15328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1801462" y="3828083"/>
            <a:ext cx="2221834" cy="168797"/>
            <a:chOff x="1801462" y="3828083"/>
            <a:chExt cx="2221834" cy="168797"/>
          </a:xfrm>
        </p:grpSpPr>
        <p:sp>
          <p:nvSpPr>
            <p:cNvPr id="82" name="Rectangle 81"/>
            <p:cNvSpPr/>
            <p:nvPr/>
          </p:nvSpPr>
          <p:spPr>
            <a:xfrm>
              <a:off x="1801462" y="3828083"/>
              <a:ext cx="1812954" cy="16878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956501" y="3828095"/>
              <a:ext cx="1066795" cy="16878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1278696" y="3077202"/>
            <a:ext cx="7576268" cy="1742357"/>
            <a:chOff x="1321509" y="3433925"/>
            <a:chExt cx="7576268" cy="174235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21509" y="371637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59509" y="3716372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61015" y="3716372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59509" y="4040663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78109" y="4040663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61015" y="343392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61015" y="343392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878109" y="3732668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99015" y="345022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94819" y="3716372"/>
              <a:ext cx="380988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94819" y="3456056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4819" y="3456056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211913" y="3754799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632819" y="3472352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11913" y="406279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632820" y="406279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00491" y="406400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890981" y="373971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890981" y="345726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90981" y="345726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6608075" y="3756009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28981" y="347356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08075" y="4062794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897777" y="4064004"/>
              <a:ext cx="0" cy="2393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H="1">
              <a:off x="1321509" y="489383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H="1">
              <a:off x="2459509" y="4569543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H="1">
              <a:off x="3161015" y="456954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H="1">
              <a:off x="2459509" y="4569543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H="1">
              <a:off x="3878109" y="4569543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H="1">
              <a:off x="3161015" y="489383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H="1">
              <a:off x="3161015" y="517628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>
              <a:off x="3878109" y="456954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H="1">
              <a:off x="4299015" y="4877539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494819" y="4569544"/>
              <a:ext cx="380988" cy="302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4494819" y="487170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 flipH="1">
              <a:off x="4494819" y="5154151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>
              <a:off x="5211913" y="4547412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0800000" flipH="1">
              <a:off x="5632818" y="4855408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 flipH="1">
              <a:off x="5211913" y="4547412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 flipH="1">
              <a:off x="5632820" y="4547412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0800000" flipH="1">
              <a:off x="6100491" y="4546203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 flipH="1">
              <a:off x="5890981" y="454620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 flipH="1">
              <a:off x="5890981" y="487049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 flipH="1">
              <a:off x="5890981" y="515294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6608075" y="454620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H="1">
              <a:off x="7028981" y="4854198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H="1">
              <a:off x="6608075" y="4546203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897777" y="4283468"/>
              <a:ext cx="0" cy="26394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Block Arc 73"/>
          <p:cNvSpPr/>
          <p:nvPr/>
        </p:nvSpPr>
        <p:spPr>
          <a:xfrm rot="16200000">
            <a:off x="851245" y="3605149"/>
            <a:ext cx="795068" cy="662520"/>
          </a:xfrm>
          <a:prstGeom prst="blockArc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2816438"/>
            <a:ext cx="178774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Cathode (-HV)</a:t>
            </a:r>
          </a:p>
        </p:txBody>
      </p:sp>
      <p:sp>
        <p:nvSpPr>
          <p:cNvPr id="77" name="Right Arrow 76"/>
          <p:cNvSpPr/>
          <p:nvPr/>
        </p:nvSpPr>
        <p:spPr>
          <a:xfrm>
            <a:off x="1091531" y="3569822"/>
            <a:ext cx="814088" cy="725165"/>
          </a:xfrm>
          <a:prstGeom prst="rightArrow">
            <a:avLst>
              <a:gd name="adj1" fmla="val 50000"/>
              <a:gd name="adj2" fmla="val 47752"/>
            </a:avLst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811342" y="1498238"/>
            <a:ext cx="4011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Power </a:t>
            </a:r>
            <a:r>
              <a:rPr lang="en-US" sz="3200" dirty="0"/>
              <a:t>Point Klystron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44504" y="3115914"/>
            <a:ext cx="11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(DC Beam)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584056" y="2397179"/>
            <a:ext cx="5665498" cy="32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Magnetic </a:t>
            </a:r>
            <a:r>
              <a:rPr lang="en-US" dirty="0" err="1" smtClean="0"/>
              <a:t>Focussing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584056" y="5165350"/>
            <a:ext cx="5665498" cy="32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Magnetic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3827465" y="2748545"/>
            <a:ext cx="105705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input</a:t>
            </a:r>
            <a:endParaRPr lang="en-US" dirty="0"/>
          </a:p>
        </p:txBody>
      </p:sp>
      <p:sp>
        <p:nvSpPr>
          <p:cNvPr id="86" name="Down Arrow 85"/>
          <p:cNvSpPr/>
          <p:nvPr/>
        </p:nvSpPr>
        <p:spPr>
          <a:xfrm>
            <a:off x="3557332" y="2827390"/>
            <a:ext cx="249423" cy="635913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3364358" y="5905499"/>
            <a:ext cx="1822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I=kV</a:t>
            </a:r>
            <a:r>
              <a:rPr lang="en-US" sz="4000" baseline="30000" dirty="0" smtClean="0"/>
              <a:t>3/2</a:t>
            </a:r>
            <a:endParaRPr lang="en-US" sz="4000" baseline="30000" dirty="0"/>
          </a:p>
        </p:txBody>
      </p:sp>
    </p:spTree>
    <p:extLst>
      <p:ext uri="{BB962C8B-B14F-4D97-AF65-F5344CB8AC3E}">
        <p14:creationId xmlns:p14="http://schemas.microsoft.com/office/powerpoint/2010/main" val="129801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/>
      <p:bldP spid="77" grpId="0" animBg="1"/>
      <p:bldP spid="79" grpId="0"/>
      <p:bldP spid="80" grpId="0" animBg="1"/>
      <p:bldP spid="81" grpId="0" animBg="1"/>
      <p:bldP spid="85" grpId="0"/>
      <p:bldP spid="86" grpId="0" animBg="1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73" name="Picture 72" descr="Screen Shot 2016-03-01 at 15.2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6" y="1451777"/>
            <a:ext cx="7174633" cy="5206457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5051855" y="6021485"/>
            <a:ext cx="2474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Applegate diagram</a:t>
            </a:r>
          </a:p>
          <a:p>
            <a:r>
              <a:rPr lang="en-US" dirty="0" smtClean="0"/>
              <a:t>(SLAC-pub-10620)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2896968" y="1327010"/>
            <a:ext cx="37822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two Cavity Example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94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39136" cy="1143000"/>
          </a:xfrm>
        </p:spPr>
        <p:txBody>
          <a:bodyPr/>
          <a:lstStyle/>
          <a:p>
            <a:r>
              <a:rPr lang="en-GB" noProof="0" dirty="0" smtClean="0"/>
              <a:t>Background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RF system provides energy to accelerate beam</a:t>
            </a:r>
            <a:endParaRPr lang="en-GB" dirty="0"/>
          </a:p>
          <a:p>
            <a:pPr lvl="1"/>
            <a:r>
              <a:rPr lang="en-GB" dirty="0" smtClean="0"/>
              <a:t>For acceleration</a:t>
            </a:r>
          </a:p>
          <a:p>
            <a:pPr lvl="1"/>
            <a:r>
              <a:rPr lang="en-GB" dirty="0" smtClean="0"/>
              <a:t>To make up for energy losses</a:t>
            </a:r>
          </a:p>
          <a:p>
            <a:pPr lvl="1"/>
            <a:r>
              <a:rPr lang="en-GB" dirty="0" smtClean="0"/>
              <a:t>Longitudinal focussing</a:t>
            </a:r>
          </a:p>
          <a:p>
            <a:pPr marL="457200" lvl="1" indent="0"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82232" y="4103402"/>
            <a:ext cx="85754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The RF system converts the high DC voltage to RF energy.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The RF energy is directed to the </a:t>
            </a:r>
            <a:r>
              <a:rPr lang="en-US" sz="2800" dirty="0" smtClean="0"/>
              <a:t>cavities to </a:t>
            </a:r>
            <a:r>
              <a:rPr lang="en-US" sz="2800" dirty="0"/>
              <a:t>accelerate the beam (charged </a:t>
            </a:r>
            <a:r>
              <a:rPr lang="en-US" sz="2800" dirty="0" smtClean="0"/>
              <a:t>particles).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1801462" y="3828083"/>
            <a:ext cx="2221834" cy="168797"/>
            <a:chOff x="1801462" y="3828083"/>
            <a:chExt cx="2221834" cy="168797"/>
          </a:xfrm>
        </p:grpSpPr>
        <p:sp>
          <p:nvSpPr>
            <p:cNvPr id="82" name="Rectangle 81"/>
            <p:cNvSpPr/>
            <p:nvPr/>
          </p:nvSpPr>
          <p:spPr>
            <a:xfrm>
              <a:off x="1801462" y="3828083"/>
              <a:ext cx="1812954" cy="16878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956501" y="3828095"/>
              <a:ext cx="1066795" cy="16878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1278696" y="3077202"/>
            <a:ext cx="7576268" cy="1742357"/>
            <a:chOff x="1321509" y="3433925"/>
            <a:chExt cx="7576268" cy="174235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21509" y="371637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59509" y="3716372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61015" y="3716372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59509" y="4040663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78109" y="4040663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61015" y="343392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61015" y="343392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878109" y="3732668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99015" y="345022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94819" y="3716372"/>
              <a:ext cx="380988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94819" y="3456056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4819" y="3456056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211913" y="3754799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632819" y="3472352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11913" y="406279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632820" y="406279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00491" y="406400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890981" y="373971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890981" y="345726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90981" y="345726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6608075" y="3756009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28981" y="347356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08075" y="4062794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897777" y="4064004"/>
              <a:ext cx="0" cy="2393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H="1">
              <a:off x="1321509" y="489383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H="1">
              <a:off x="2459509" y="4569543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H="1">
              <a:off x="3161015" y="456954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H="1">
              <a:off x="2459509" y="4569543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H="1">
              <a:off x="3878109" y="4569543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H="1">
              <a:off x="3161015" y="489383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H="1">
              <a:off x="3161015" y="517628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>
              <a:off x="3878109" y="456954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H="1">
              <a:off x="4299015" y="4877539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494819" y="4569544"/>
              <a:ext cx="380988" cy="302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4494819" y="487170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 flipH="1">
              <a:off x="4494819" y="5154151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>
              <a:off x="5211913" y="4547412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0800000" flipH="1">
              <a:off x="5632818" y="4855408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 flipH="1">
              <a:off x="5211913" y="4547412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 flipH="1">
              <a:off x="5632820" y="4547412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0800000" flipH="1">
              <a:off x="6100491" y="4546203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 flipH="1">
              <a:off x="5890981" y="454620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 flipH="1">
              <a:off x="5890981" y="487049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 flipH="1">
              <a:off x="5890981" y="515294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6608075" y="454620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H="1">
              <a:off x="7028981" y="4854198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H="1">
              <a:off x="6608075" y="4546203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897777" y="4283468"/>
              <a:ext cx="0" cy="26394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1725491" y="5635715"/>
            <a:ext cx="5723853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Klystron</a:t>
            </a:r>
          </a:p>
          <a:p>
            <a:pPr algn="ctr"/>
            <a:r>
              <a:rPr lang="en-US" sz="3200" b="1" dirty="0" smtClean="0"/>
              <a:t>(</a:t>
            </a:r>
            <a:r>
              <a:rPr lang="en-US" sz="3200" b="1" u="sng" dirty="0" smtClean="0"/>
              <a:t>Velocity </a:t>
            </a:r>
            <a:r>
              <a:rPr lang="en-US" sz="3200" b="1" dirty="0" smtClean="0"/>
              <a:t>modulated)</a:t>
            </a:r>
            <a:endParaRPr lang="en-US" sz="3200" b="1" dirty="0"/>
          </a:p>
        </p:txBody>
      </p:sp>
      <p:sp>
        <p:nvSpPr>
          <p:cNvPr id="74" name="Block Arc 73"/>
          <p:cNvSpPr/>
          <p:nvPr/>
        </p:nvSpPr>
        <p:spPr>
          <a:xfrm rot="16200000">
            <a:off x="851245" y="3605149"/>
            <a:ext cx="795068" cy="662520"/>
          </a:xfrm>
          <a:prstGeom prst="blockArc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2816438"/>
            <a:ext cx="178774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Cathode (-HV)</a:t>
            </a:r>
          </a:p>
        </p:txBody>
      </p:sp>
      <p:sp>
        <p:nvSpPr>
          <p:cNvPr id="77" name="Right Arrow 76"/>
          <p:cNvSpPr/>
          <p:nvPr/>
        </p:nvSpPr>
        <p:spPr>
          <a:xfrm>
            <a:off x="1091531" y="3569822"/>
            <a:ext cx="814088" cy="725165"/>
          </a:xfrm>
          <a:prstGeom prst="rightArrow">
            <a:avLst>
              <a:gd name="adj1" fmla="val 50000"/>
              <a:gd name="adj2" fmla="val 47752"/>
            </a:avLst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811342" y="1498238"/>
            <a:ext cx="4011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Power </a:t>
            </a:r>
            <a:r>
              <a:rPr lang="en-US" sz="3200" dirty="0"/>
              <a:t>Point Klystron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44504" y="3115914"/>
            <a:ext cx="11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(DC Beam)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584056" y="2397179"/>
            <a:ext cx="5665498" cy="32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Magnetic </a:t>
            </a:r>
            <a:r>
              <a:rPr lang="en-US" dirty="0" err="1" smtClean="0"/>
              <a:t>Focussing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584056" y="5165350"/>
            <a:ext cx="5665498" cy="32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Magnetic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3827465" y="2748545"/>
            <a:ext cx="105705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input</a:t>
            </a:r>
            <a:endParaRPr lang="en-US" dirty="0"/>
          </a:p>
        </p:txBody>
      </p:sp>
      <p:sp>
        <p:nvSpPr>
          <p:cNvPr id="86" name="Down Arrow 85"/>
          <p:cNvSpPr/>
          <p:nvPr/>
        </p:nvSpPr>
        <p:spPr>
          <a:xfrm>
            <a:off x="3557332" y="2827390"/>
            <a:ext cx="249423" cy="635913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3976710" y="3799824"/>
            <a:ext cx="2787954" cy="218469"/>
            <a:chOff x="3976710" y="3799824"/>
            <a:chExt cx="2787954" cy="218469"/>
          </a:xfrm>
        </p:grpSpPr>
        <p:sp>
          <p:nvSpPr>
            <p:cNvPr id="90" name="Oval 89"/>
            <p:cNvSpPr/>
            <p:nvPr/>
          </p:nvSpPr>
          <p:spPr>
            <a:xfrm>
              <a:off x="3976710" y="3816125"/>
              <a:ext cx="1053205" cy="20216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197643" y="3816125"/>
              <a:ext cx="888578" cy="2021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422945" y="3799824"/>
              <a:ext cx="341719" cy="21846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6664769" y="2740844"/>
            <a:ext cx="119827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output</a:t>
            </a:r>
            <a:endParaRPr lang="en-US" dirty="0"/>
          </a:p>
        </p:txBody>
      </p:sp>
      <p:sp>
        <p:nvSpPr>
          <p:cNvPr id="94" name="Up Arrow 93"/>
          <p:cNvSpPr/>
          <p:nvPr/>
        </p:nvSpPr>
        <p:spPr>
          <a:xfrm>
            <a:off x="6169153" y="2625026"/>
            <a:ext cx="507584" cy="759990"/>
          </a:xfrm>
          <a:prstGeom prst="upArrow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Left-Right-Up Arrow 94"/>
          <p:cNvSpPr/>
          <p:nvPr/>
        </p:nvSpPr>
        <p:spPr>
          <a:xfrm rot="5400000">
            <a:off x="7236124" y="3509765"/>
            <a:ext cx="323590" cy="845280"/>
          </a:xfrm>
          <a:prstGeom prst="leftRightUpArrow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93" grpId="0"/>
      <p:bldP spid="94" grpId="0" animBg="1"/>
      <p:bldP spid="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pic>
        <p:nvPicPr>
          <p:cNvPr id="11" name="Picture 2" descr="BFK coll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2016224" cy="27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23728" y="4077072"/>
            <a:ext cx="1944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B-factory klystron (1.2 MW CW, 476 MHz) collector</a:t>
            </a:r>
            <a:endParaRPr lang="en-US" sz="1050" dirty="0"/>
          </a:p>
        </p:txBody>
      </p:sp>
      <p:pic>
        <p:nvPicPr>
          <p:cNvPr id="13" name="Picture 2" descr="75XP-3-5 assemb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7102"/>
            <a:ext cx="1800200" cy="240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12" y="6432050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Final assembly of the 75-XP3 klystron (SLAC)</a:t>
            </a:r>
            <a:endParaRPr lang="en-US" sz="1050" dirty="0"/>
          </a:p>
        </p:txBody>
      </p:sp>
      <p:pic>
        <p:nvPicPr>
          <p:cNvPr id="15" name="Picture 21" descr="cutaway deta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3096"/>
            <a:ext cx="1902930" cy="22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04248" y="6525344"/>
            <a:ext cx="20162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Cut of a 5045 electron gun </a:t>
            </a:r>
            <a:endParaRPr lang="en-US" sz="1050" dirty="0"/>
          </a:p>
        </p:txBody>
      </p:sp>
      <p:pic>
        <p:nvPicPr>
          <p:cNvPr id="17" name="Picture 2" descr="~AUT0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81128"/>
            <a:ext cx="2852936" cy="192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35896" y="6487452"/>
            <a:ext cx="2304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B-factory klystron with solenoid</a:t>
            </a:r>
            <a:endParaRPr lang="en-US" sz="105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1484784"/>
            <a:ext cx="1656184" cy="221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72000" y="3717032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CPI-XL5 during commissioning at SLAC</a:t>
            </a:r>
            <a:endParaRPr lang="en-US" sz="105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79512" y="1311877"/>
            <a:ext cx="1728192" cy="2676911"/>
            <a:chOff x="179512" y="1383885"/>
            <a:chExt cx="1728192" cy="2676911"/>
          </a:xfrm>
        </p:grpSpPr>
        <p:pic>
          <p:nvPicPr>
            <p:cNvPr id="7" name="Picture 2" descr="BFK #3 Final Assy-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409106"/>
              <a:ext cx="1728192" cy="230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51520" y="3645298"/>
              <a:ext cx="16561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Final assembly of the B-factory klystron at SLAC </a:t>
              </a:r>
              <a:endParaRPr lang="en-US" sz="105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9512" y="1383885"/>
              <a:ext cx="1728192" cy="266429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16216" y="1484784"/>
            <a:ext cx="2448272" cy="2736304"/>
            <a:chOff x="6516216" y="1340768"/>
            <a:chExt cx="2448272" cy="2736304"/>
          </a:xfrm>
        </p:grpSpPr>
        <p:pic>
          <p:nvPicPr>
            <p:cNvPr id="9" name="Picture 3" descr="5045 bak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340768"/>
              <a:ext cx="2448272" cy="246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516216" y="3789040"/>
              <a:ext cx="23762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Array of four 5045 bakeout ovens (SLAC)</a:t>
              </a:r>
              <a:endParaRPr lang="en-US" sz="105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16216" y="1340768"/>
              <a:ext cx="2448272" cy="273630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6804248" y="4293096"/>
            <a:ext cx="1944216" cy="252028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99992" y="1484784"/>
            <a:ext cx="1656184" cy="273630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79512" y="4077072"/>
            <a:ext cx="1800200" cy="27089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75856" y="4581128"/>
            <a:ext cx="2880320" cy="223224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51720" y="1412776"/>
            <a:ext cx="2016224" cy="30963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315" y="4778705"/>
            <a:ext cx="2387528" cy="96449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915" y="1874891"/>
            <a:ext cx="8649086" cy="2341586"/>
          </a:xfrm>
        </p:spPr>
        <p:txBody>
          <a:bodyPr>
            <a:noAutofit/>
          </a:bodyPr>
          <a:lstStyle/>
          <a:p>
            <a:r>
              <a:rPr lang="en-US" sz="1800" dirty="0" smtClean="0"/>
              <a:t>Klystrons reach maximum efficiency at saturation (65% for our 704 MHz klystrons, and 55-57% for the 352 MHz klystrons).</a:t>
            </a:r>
          </a:p>
          <a:p>
            <a:r>
              <a:rPr lang="en-US" sz="1800" dirty="0" smtClean="0"/>
              <a:t>Typically need to be operated below saturation to allow overhead for control</a:t>
            </a:r>
          </a:p>
          <a:p>
            <a:r>
              <a:rPr lang="en-US" sz="1800" dirty="0" smtClean="0"/>
              <a:t>Operation at full voltage for machines with varying power requirements reduces efficiency dramatically. For ESS the efficiency would be as low as 11% for the first amplifiers of the section! </a:t>
            </a:r>
          </a:p>
          <a:p>
            <a:r>
              <a:rPr lang="en-US" sz="1800" b="1" dirty="0" smtClean="0"/>
              <a:t>It is then important that we are able to operate the klystrons at reduced beam voltages</a:t>
            </a:r>
            <a:endParaRPr lang="en-US" sz="1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93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Klystrons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5220072" cy="720080"/>
          </a:xfrm>
        </p:spPr>
        <p:txBody>
          <a:bodyPr>
            <a:normAutofit fontScale="85000" lnSpcReduction="20000"/>
          </a:bodyPr>
          <a:lstStyle/>
          <a:p>
            <a:r>
              <a:rPr lang="sv-SE" sz="1800" dirty="0" smtClean="0"/>
              <a:t>1 RFQ (1.6 MW input </a:t>
            </a:r>
            <a:r>
              <a:rPr lang="sv-SE" sz="1800" dirty="0" err="1" smtClean="0"/>
              <a:t>power</a:t>
            </a:r>
            <a:r>
              <a:rPr lang="sv-SE" sz="1800" dirty="0"/>
              <a:t> at 352.21 </a:t>
            </a:r>
            <a:r>
              <a:rPr lang="sv-SE" sz="1800" dirty="0" smtClean="0"/>
              <a:t>MHz)</a:t>
            </a:r>
          </a:p>
          <a:p>
            <a:r>
              <a:rPr lang="sv-SE" sz="1800" dirty="0" smtClean="0"/>
              <a:t>5 DTL tanks (2.2 MW input </a:t>
            </a:r>
            <a:r>
              <a:rPr lang="sv-SE" sz="1800" dirty="0" err="1" smtClean="0"/>
              <a:t>power</a:t>
            </a:r>
            <a:r>
              <a:rPr lang="sv-SE" sz="1800" dirty="0" smtClean="0"/>
              <a:t> at 352.21 MHz for </a:t>
            </a:r>
            <a:r>
              <a:rPr lang="sv-SE" sz="1800" dirty="0" err="1" smtClean="0"/>
              <a:t>each</a:t>
            </a:r>
            <a:r>
              <a:rPr lang="sv-SE" sz="1800" dirty="0" smtClean="0"/>
              <a:t> DTL, </a:t>
            </a:r>
            <a:r>
              <a:rPr lang="sv-SE" sz="1800" dirty="0" err="1" smtClean="0"/>
              <a:t>two</a:t>
            </a:r>
            <a:r>
              <a:rPr lang="sv-SE" sz="1800" dirty="0" smtClean="0"/>
              <a:t> </a:t>
            </a:r>
            <a:r>
              <a:rPr lang="sv-SE" sz="1800" dirty="0" err="1" smtClean="0"/>
              <a:t>couplers</a:t>
            </a:r>
            <a:r>
              <a:rPr lang="sv-SE" sz="1800" dirty="0" smtClean="0"/>
              <a:t> per DTL)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5157192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2.1 MW saturated power from the RFQ klystron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2.9 MW saturated power from the DTL klystrons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0192" y="141277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Klystron specs:</a:t>
            </a:r>
          </a:p>
        </p:txBody>
      </p:sp>
      <p:pic>
        <p:nvPicPr>
          <p:cNvPr id="12" name="Content Placeholder 4" descr="Screen Shot 2014-05-09 at 10.09.56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r="236"/>
          <a:stretch>
            <a:fillRect/>
          </a:stretch>
        </p:blipFill>
        <p:spPr>
          <a:xfrm>
            <a:off x="3527726" y="5157192"/>
            <a:ext cx="2638332" cy="1450981"/>
          </a:xfrm>
          <a:prstGeom prst="rect">
            <a:avLst/>
          </a:prstGeom>
        </p:spPr>
      </p:pic>
      <p:pic>
        <p:nvPicPr>
          <p:cNvPr id="13" name="Picture 12" descr="Screen Shot 2014-05-15 at 09.34.3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82" y="5223062"/>
            <a:ext cx="1733885" cy="1590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6587" y="6218148"/>
            <a:ext cx="10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Thales TH2179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10274" y="5949280"/>
            <a:ext cx="107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CPI VKP-8352A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107504" y="4869160"/>
            <a:ext cx="429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25% overhead + 5% </a:t>
            </a:r>
            <a:r>
              <a:rPr lang="sv-SE" dirty="0" err="1"/>
              <a:t>losses</a:t>
            </a:r>
            <a:r>
              <a:rPr lang="sv-SE" dirty="0"/>
              <a:t> in RF distribution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327660"/>
              </p:ext>
            </p:extLst>
          </p:nvPr>
        </p:nvGraphicFramePr>
        <p:xfrm>
          <a:off x="5076056" y="1733279"/>
          <a:ext cx="3960440" cy="349592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8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483"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latin typeface="Arial"/>
                          <a:cs typeface="Arial"/>
                        </a:rPr>
                        <a:t>Nominal output power</a:t>
                      </a:r>
                      <a:endParaRPr lang="en-US" sz="105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latin typeface="Arial"/>
                          <a:cs typeface="Arial"/>
                        </a:rPr>
                        <a:t>3 MW</a:t>
                      </a:r>
                      <a:endParaRPr lang="en-US" sz="105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05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baseline="0" dirty="0" smtClean="0">
                          <a:latin typeface="Arial"/>
                          <a:cs typeface="Arial"/>
                        </a:rPr>
                        <a:t>352.21 MHz</a:t>
                      </a:r>
                      <a:endParaRPr lang="en-US" sz="105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BW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+/- 1 MHz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Pulse width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05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Repetition</a:t>
                      </a:r>
                      <a:r>
                        <a:rPr lang="en-US" sz="1050" baseline="0" dirty="0" smtClean="0">
                          <a:latin typeface="Arial"/>
                          <a:cs typeface="Arial"/>
                        </a:rPr>
                        <a:t> rate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14 Hz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latin typeface="Arial"/>
                          <a:cs typeface="Arial"/>
                        </a:rPr>
                        <a:t>Perveance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1.3*10</a:t>
                      </a:r>
                      <a:r>
                        <a:rPr lang="en-US" sz="1050" baseline="30000" dirty="0" smtClean="0">
                          <a:latin typeface="Arial"/>
                          <a:cs typeface="Arial"/>
                        </a:rPr>
                        <a:t>-6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&gt;52%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VSWR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Up to 1.2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Power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40 dB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Group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250 ns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Harmonic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-30 </a:t>
                      </a:r>
                      <a:r>
                        <a:rPr lang="en-GB" sz="105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Spurious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-60 </a:t>
                      </a:r>
                      <a:r>
                        <a:rPr lang="en-GB" sz="105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528" y="6093296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klystrons currently available: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592" y="6453336"/>
            <a:ext cx="2538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Dimensions: 5.3 m x 1.5 m x 1 m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060848"/>
            <a:ext cx="4698360" cy="28925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31840" y="2276872"/>
            <a:ext cx="94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Saturation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15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703091"/>
              </p:ext>
            </p:extLst>
          </p:nvPr>
        </p:nvGraphicFramePr>
        <p:xfrm>
          <a:off x="301547" y="3943380"/>
          <a:ext cx="3456384" cy="241159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49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Nominal output power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1.5 MW (for ESS)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704.42</a:t>
                      </a:r>
                      <a:r>
                        <a:rPr lang="en-US" sz="1100" b="1" baseline="0" dirty="0" smtClean="0">
                          <a:latin typeface="Arial"/>
                          <a:cs typeface="Arial"/>
                        </a:rPr>
                        <a:t> MHz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3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Beam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Voltage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115 kV (max)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Beam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current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25 A (max)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Repetition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rate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14 Hz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Pulse length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66%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Saturated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45.15 dB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Group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130 ns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62200" y="1412776"/>
            <a:ext cx="824224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Klystron at CERN with very similar parameters to ESS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322" y="2276872"/>
            <a:ext cx="5667290" cy="3819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0" y="1892254"/>
            <a:ext cx="2880320" cy="193392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Klystron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2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 for ESS 704 MHz linac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9" name="Picture 8" descr="160218=klystron_s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5" y="2568405"/>
            <a:ext cx="1836926" cy="4187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5222" y="1770856"/>
            <a:ext cx="9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Toshiba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61" y="2116507"/>
            <a:ext cx="2421336" cy="4741493"/>
          </a:xfrm>
          <a:prstGeom prst="rect">
            <a:avLst/>
          </a:prstGeom>
        </p:spPr>
      </p:pic>
      <p:pic>
        <p:nvPicPr>
          <p:cNvPr id="15" name="Picture 14" descr="CPI.bm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930" r="1859" b="1126"/>
          <a:stretch/>
        </p:blipFill>
        <p:spPr>
          <a:xfrm>
            <a:off x="6814442" y="2127668"/>
            <a:ext cx="1933544" cy="4607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7532" y="16572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Thales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64573" y="1646962"/>
            <a:ext cx="48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56" y="116632"/>
            <a:ext cx="5570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The Inductive Output Tube (IOT)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628800"/>
            <a:ext cx="5976664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Invented in 1938 by Andrew V. </a:t>
            </a:r>
            <a:r>
              <a:rPr lang="en-US" dirty="0" err="1" smtClean="0">
                <a:solidFill>
                  <a:srgbClr val="000090"/>
                </a:solidFill>
              </a:rPr>
              <a:t>Haeff</a:t>
            </a:r>
            <a:r>
              <a:rPr lang="en-US" dirty="0" smtClean="0">
                <a:solidFill>
                  <a:srgbClr val="000090"/>
                </a:solidFill>
              </a:rPr>
              <a:t> as a source for radar</a:t>
            </a:r>
          </a:p>
          <a:p>
            <a:pPr marL="630238" indent="-366713"/>
            <a:endParaRPr lang="en-US" dirty="0" smtClean="0">
              <a:solidFill>
                <a:srgbClr val="000090"/>
              </a:solidFill>
            </a:endParaRP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To overcome limitation of output power by grid interception </a:t>
            </a:r>
            <a:r>
              <a:rPr lang="en-US" dirty="0" smtClean="0">
                <a:solidFill>
                  <a:srgbClr val="FF6600"/>
                </a:solidFill>
              </a:rPr>
              <a:t>(notice transit time limitation is back)</a:t>
            </a: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Pass beam trough a resonant cavity </a:t>
            </a: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Achieved: 100 W at 450 MHz, 35% efficiency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Used first in 1939 to transmit television images from the Empire State Building to the New York World Fair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IOTs then lay dormant </a:t>
            </a:r>
          </a:p>
          <a:p>
            <a:pPr marL="446088" indent="-446088"/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Intense competition with velocity modulated tubes (klystron had just been invented by the Varian Brothers.)</a:t>
            </a:r>
          </a:p>
          <a:p>
            <a:pPr>
              <a:tabLst>
                <a:tab pos="450850" algn="l"/>
              </a:tabLst>
            </a:pPr>
            <a:r>
              <a:rPr lang="en-US" dirty="0" smtClean="0">
                <a:solidFill>
                  <a:srgbClr val="000090"/>
                </a:solidFill>
              </a:rPr>
              <a:t>	Difficult to manufacture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IOT is often described as a cross between a klystron and a triode hence </a:t>
            </a:r>
            <a:r>
              <a:rPr lang="en-US" dirty="0" err="1" smtClean="0">
                <a:solidFill>
                  <a:srgbClr val="000090"/>
                </a:solidFill>
              </a:rPr>
              <a:t>Eimac’s</a:t>
            </a:r>
            <a:r>
              <a:rPr lang="en-US" dirty="0" smtClean="0">
                <a:solidFill>
                  <a:srgbClr val="000090"/>
                </a:solidFill>
              </a:rPr>
              <a:t> trade name ‘</a:t>
            </a:r>
            <a:r>
              <a:rPr lang="en-US" dirty="0" err="1" smtClean="0">
                <a:solidFill>
                  <a:srgbClr val="000090"/>
                </a:solidFill>
              </a:rPr>
              <a:t>Klystrode</a:t>
            </a:r>
            <a:r>
              <a:rPr lang="en-US" dirty="0" smtClean="0">
                <a:solidFill>
                  <a:srgbClr val="000090"/>
                </a:solidFill>
              </a:rPr>
              <a:t>’</a:t>
            </a:r>
          </a:p>
          <a:p>
            <a:endParaRPr lang="en-US" dirty="0"/>
          </a:p>
        </p:txBody>
      </p:sp>
      <p:pic>
        <p:nvPicPr>
          <p:cNvPr id="7" name="Picture 6" descr="Cartoon amplifi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8" y="2492896"/>
            <a:ext cx="3317501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098" y="4382533"/>
            <a:ext cx="2537354" cy="2475467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>
            <a:off x="0" y="1362789"/>
            <a:ext cx="3524882" cy="3702679"/>
            <a:chOff x="0" y="706417"/>
            <a:chExt cx="2677937" cy="2627687"/>
          </a:xfrm>
        </p:grpSpPr>
        <p:sp>
          <p:nvSpPr>
            <p:cNvPr id="43" name="TextBox 42"/>
            <p:cNvSpPr txBox="1"/>
            <p:nvPr/>
          </p:nvSpPr>
          <p:spPr>
            <a:xfrm>
              <a:off x="978610" y="706417"/>
              <a:ext cx="899009" cy="37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Source</a:t>
              </a:r>
              <a:endParaRPr lang="en-US" sz="2800" dirty="0"/>
            </a:p>
          </p:txBody>
        </p:sp>
        <p:pic>
          <p:nvPicPr>
            <p:cNvPr id="131" name="Picture 130" descr="Unknown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34"/>
            <a:stretch/>
          </p:blipFill>
          <p:spPr>
            <a:xfrm>
              <a:off x="0" y="1088600"/>
              <a:ext cx="2677937" cy="2245504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7480726" y="833349"/>
            <a:ext cx="1323053" cy="3076336"/>
            <a:chOff x="2994458" y="464830"/>
            <a:chExt cx="1323053" cy="2360171"/>
          </a:xfrm>
        </p:grpSpPr>
        <p:pic>
          <p:nvPicPr>
            <p:cNvPr id="120" name="Picture 119" descr="traffic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6"/>
            <a:stretch/>
          </p:blipFill>
          <p:spPr>
            <a:xfrm flipH="1">
              <a:off x="2994458" y="834162"/>
              <a:ext cx="919612" cy="199083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046159" y="464830"/>
              <a:ext cx="1271352" cy="401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Control</a:t>
              </a:r>
              <a:endParaRPr lang="en-US" sz="2800" dirty="0"/>
            </a:p>
          </p:txBody>
        </p:sp>
      </p:grpSp>
      <p:pic>
        <p:nvPicPr>
          <p:cNvPr id="126" name="Picture 125" descr="Unknow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61" y="5208702"/>
            <a:ext cx="1845757" cy="754140"/>
          </a:xfrm>
          <a:prstGeom prst="rect">
            <a:avLst/>
          </a:prstGeom>
        </p:spPr>
      </p:pic>
      <p:pic>
        <p:nvPicPr>
          <p:cNvPr id="127" name="Picture 126" descr="Unknow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" y="6103860"/>
            <a:ext cx="1845757" cy="75414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0" y="5791154"/>
            <a:ext cx="2011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Acceleration</a:t>
            </a:r>
            <a:endParaRPr lang="en-US" sz="2800" dirty="0"/>
          </a:p>
        </p:txBody>
      </p:sp>
      <p:pic>
        <p:nvPicPr>
          <p:cNvPr id="42" name="Picture 41" descr="Unknow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54" y="4627562"/>
            <a:ext cx="1975446" cy="223043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734128" y="4213547"/>
            <a:ext cx="218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Deceleration = RF Output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7162" b="19553"/>
          <a:stretch/>
        </p:blipFill>
        <p:spPr>
          <a:xfrm flipH="1">
            <a:off x="4024357" y="1541044"/>
            <a:ext cx="2825613" cy="2439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6962" y="1640926"/>
            <a:ext cx="1537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Bunching</a:t>
            </a:r>
            <a:endParaRPr lang="en-US" sz="28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IOT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6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587741"/>
            <a:ext cx="8910735" cy="3317891"/>
            <a:chOff x="121505" y="3272041"/>
            <a:chExt cx="8910735" cy="3317891"/>
          </a:xfrm>
        </p:grpSpPr>
        <p:sp>
          <p:nvSpPr>
            <p:cNvPr id="6" name="TextBox 5"/>
            <p:cNvSpPr txBox="1"/>
            <p:nvPr/>
          </p:nvSpPr>
          <p:spPr>
            <a:xfrm>
              <a:off x="121505" y="3272041"/>
              <a:ext cx="2250210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IOT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u="sng" dirty="0" smtClean="0"/>
                <a:t>Density</a:t>
              </a:r>
              <a:r>
                <a:rPr lang="en-US" dirty="0" smtClean="0"/>
                <a:t> modulated)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2926" y="5943601"/>
              <a:ext cx="1531733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Biased </a:t>
              </a:r>
            </a:p>
            <a:p>
              <a:r>
                <a:rPr lang="en-US" dirty="0" smtClean="0"/>
                <a:t>Control Grid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0755" y="4405887"/>
              <a:ext cx="1057050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RF input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54264" y="5943601"/>
              <a:ext cx="1198277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RF output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242677" y="5103337"/>
              <a:ext cx="284778" cy="840264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650858" y="3707240"/>
              <a:ext cx="4504742" cy="2543171"/>
              <a:chOff x="650858" y="3707240"/>
              <a:chExt cx="4504742" cy="254317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50858" y="3707240"/>
                <a:ext cx="4504742" cy="2543171"/>
                <a:chOff x="650859" y="3687264"/>
                <a:chExt cx="4504742" cy="2543171"/>
              </a:xfrm>
            </p:grpSpPr>
            <p:sp>
              <p:nvSpPr>
                <p:cNvPr id="15" name="Block Arc 14"/>
                <p:cNvSpPr/>
                <p:nvPr/>
              </p:nvSpPr>
              <p:spPr>
                <a:xfrm rot="16200000">
                  <a:off x="990883" y="4522472"/>
                  <a:ext cx="974601" cy="471013"/>
                </a:xfrm>
                <a:prstGeom prst="blockArc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519745" y="4033490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328797" y="4033490"/>
                  <a:ext cx="0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2827527" y="4033490"/>
                  <a:ext cx="310321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328797" y="4431009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3337339" y="4428898"/>
                  <a:ext cx="1818262" cy="211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827527" y="3687264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827527" y="3687264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3337339" y="4053466"/>
                  <a:ext cx="299240" cy="377543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636578" y="3707240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5155601" y="4437131"/>
                  <a:ext cx="0" cy="29345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Down Arrow 25"/>
                <p:cNvSpPr/>
                <p:nvPr/>
              </p:nvSpPr>
              <p:spPr>
                <a:xfrm rot="18433636">
                  <a:off x="883590" y="4693058"/>
                  <a:ext cx="159128" cy="624590"/>
                </a:xfrm>
                <a:prstGeom prst="down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Up Arrow 26"/>
                <p:cNvSpPr/>
                <p:nvPr/>
              </p:nvSpPr>
              <p:spPr>
                <a:xfrm flipV="1">
                  <a:off x="3056722" y="5545116"/>
                  <a:ext cx="360863" cy="685319"/>
                </a:xfrm>
                <a:prstGeom prst="up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rot="10800000" flipH="1">
                  <a:off x="1519745" y="5476834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 flipH="1">
                  <a:off x="2328797" y="5079315"/>
                  <a:ext cx="0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0800000" flipH="1">
                  <a:off x="2827527" y="5079315"/>
                  <a:ext cx="310321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0800000" flipH="1">
                  <a:off x="2328797" y="5079315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337339" y="5079315"/>
                  <a:ext cx="1818261" cy="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0800000" flipH="1">
                  <a:off x="2827527" y="5476834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rot="10800000" flipH="1">
                  <a:off x="2827527" y="5823060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0800000">
                  <a:off x="3337339" y="5079315"/>
                  <a:ext cx="299240" cy="377543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3636578" y="5456858"/>
                  <a:ext cx="1" cy="366202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5155600" y="4734765"/>
                  <a:ext cx="1" cy="34455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Freeform 37"/>
                <p:cNvSpPr/>
                <p:nvPr/>
              </p:nvSpPr>
              <p:spPr>
                <a:xfrm>
                  <a:off x="1563630" y="4431010"/>
                  <a:ext cx="108858" cy="94102"/>
                </a:xfrm>
                <a:custGeom>
                  <a:avLst/>
                  <a:gdLst>
                    <a:gd name="connsiteX0" fmla="*/ 0 w 1325184"/>
                    <a:gd name="connsiteY0" fmla="*/ 0 h 477552"/>
                    <a:gd name="connsiteX1" fmla="*/ 653389 w 1325184"/>
                    <a:gd name="connsiteY1" fmla="*/ 414102 h 477552"/>
                    <a:gd name="connsiteX2" fmla="*/ 1325184 w 1325184"/>
                    <a:gd name="connsiteY2" fmla="*/ 469316 h 47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184" h="477552">
                      <a:moveTo>
                        <a:pt x="0" y="0"/>
                      </a:moveTo>
                      <a:cubicBezTo>
                        <a:pt x="216262" y="167941"/>
                        <a:pt x="432525" y="335883"/>
                        <a:pt x="653389" y="414102"/>
                      </a:cubicBezTo>
                      <a:cubicBezTo>
                        <a:pt x="874253" y="492321"/>
                        <a:pt x="1099718" y="480818"/>
                        <a:pt x="1325184" y="469316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 flipV="1">
                  <a:off x="1533702" y="4918074"/>
                  <a:ext cx="138786" cy="161239"/>
                </a:xfrm>
                <a:custGeom>
                  <a:avLst/>
                  <a:gdLst>
                    <a:gd name="connsiteX0" fmla="*/ 0 w 1325184"/>
                    <a:gd name="connsiteY0" fmla="*/ 0 h 477552"/>
                    <a:gd name="connsiteX1" fmla="*/ 653389 w 1325184"/>
                    <a:gd name="connsiteY1" fmla="*/ 414102 h 477552"/>
                    <a:gd name="connsiteX2" fmla="*/ 1325184 w 1325184"/>
                    <a:gd name="connsiteY2" fmla="*/ 469316 h 47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184" h="477552">
                      <a:moveTo>
                        <a:pt x="0" y="0"/>
                      </a:moveTo>
                      <a:cubicBezTo>
                        <a:pt x="216262" y="167941"/>
                        <a:pt x="432525" y="335883"/>
                        <a:pt x="653389" y="414102"/>
                      </a:cubicBezTo>
                      <a:cubicBezTo>
                        <a:pt x="874253" y="492321"/>
                        <a:pt x="1099718" y="480818"/>
                        <a:pt x="1325184" y="469316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1408920" y="4428897"/>
                  <a:ext cx="263569" cy="648345"/>
                  <a:chOff x="3051175" y="4972853"/>
                  <a:chExt cx="218854" cy="465271"/>
                </a:xfrm>
                <a:solidFill>
                  <a:schemeClr val="accent6"/>
                </a:solidFill>
                <a:effectLst/>
              </p:grpSpPr>
              <p:sp>
                <p:nvSpPr>
                  <p:cNvPr id="49" name="Block Arc 48"/>
                  <p:cNvSpPr/>
                  <p:nvPr/>
                </p:nvSpPr>
                <p:spPr>
                  <a:xfrm rot="16200000">
                    <a:off x="2941401" y="5109497"/>
                    <a:ext cx="465271" cy="191984"/>
                  </a:xfrm>
                  <a:prstGeom prst="blockArc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3083646" y="5041900"/>
                    <a:ext cx="95993" cy="47625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 flipV="1">
                    <a:off x="3089033" y="5340351"/>
                    <a:ext cx="71556" cy="38101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3051175" y="5205489"/>
                    <a:ext cx="98425" cy="0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Oval 40"/>
                <p:cNvSpPr/>
                <p:nvPr/>
              </p:nvSpPr>
              <p:spPr>
                <a:xfrm>
                  <a:off x="1533701" y="4507906"/>
                  <a:ext cx="242944" cy="43309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2085853" y="4590553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2620146" y="4608103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3144027" y="4591476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" name="Straight Connector 44"/>
                <p:cNvCxnSpPr>
                  <a:stCxn id="38" idx="0"/>
                </p:cNvCxnSpPr>
                <p:nvPr/>
              </p:nvCxnSpPr>
              <p:spPr>
                <a:xfrm flipV="1">
                  <a:off x="1563630" y="4189920"/>
                  <a:ext cx="0" cy="24109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765934" y="4189918"/>
                  <a:ext cx="797696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1550330" y="5103336"/>
                  <a:ext cx="0" cy="24109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752634" y="5341363"/>
                  <a:ext cx="797696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Left-Right-Up Arrow 13"/>
              <p:cNvSpPr/>
              <p:nvPr/>
            </p:nvSpPr>
            <p:spPr>
              <a:xfrm rot="5400000">
                <a:off x="3903834" y="4339354"/>
                <a:ext cx="503867" cy="845280"/>
              </a:xfrm>
              <a:prstGeom prst="leftRightUp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397911" y="3272041"/>
              <a:ext cx="363432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Reduced velocity spread compared to klystrons</a:t>
              </a:r>
            </a:p>
            <a:p>
              <a:r>
                <a:rPr lang="en-US" sz="2400" dirty="0"/>
                <a:t>	</a:t>
              </a:r>
              <a:endParaRPr lang="en-US" sz="2400" dirty="0" smtClean="0"/>
            </a:p>
            <a:p>
              <a:pPr marL="342900" indent="-342900">
                <a:buFont typeface="Wingdings" charset="2"/>
                <a:buChar char="Ø"/>
              </a:pPr>
              <a:r>
                <a:rPr lang="en-US" sz="2400" dirty="0" smtClean="0"/>
                <a:t>Higher efficiency</a:t>
              </a:r>
            </a:p>
            <a:p>
              <a:endParaRPr lang="en-US" sz="2400" dirty="0"/>
            </a:p>
            <a:p>
              <a:r>
                <a:rPr lang="en-US" sz="2400" dirty="0" smtClean="0"/>
                <a:t>No pulsed high voltage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105724" y="2311607"/>
            <a:ext cx="3821235" cy="15507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164529" y="3714999"/>
            <a:ext cx="3821235" cy="15507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749455" y="1665276"/>
            <a:ext cx="123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field</a:t>
            </a:r>
            <a:endParaRPr lang="en-US" dirty="0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330816"/>
              </p:ext>
            </p:extLst>
          </p:nvPr>
        </p:nvGraphicFramePr>
        <p:xfrm>
          <a:off x="808252" y="5233308"/>
          <a:ext cx="513019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Document" r:id="rId3" imgW="5486400" imgH="800100" progId="Word.Document.12">
                  <p:embed/>
                </p:oleObj>
              </mc:Choice>
              <mc:Fallback>
                <p:oleObj name="Document" r:id="rId3" imgW="5486400" imgH="80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252" y="5233308"/>
                        <a:ext cx="5130191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5758914" y="4528362"/>
            <a:ext cx="33850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</a:t>
            </a:r>
            <a:r>
              <a:rPr lang="en-US" dirty="0" err="1" smtClean="0"/>
              <a:t>perveance</a:t>
            </a:r>
            <a:r>
              <a:rPr lang="en-US" dirty="0" smtClean="0"/>
              <a:t> (constant)</a:t>
            </a:r>
          </a:p>
          <a:p>
            <a:r>
              <a:rPr lang="el-GR" i="1" dirty="0"/>
              <a:t>μ</a:t>
            </a:r>
            <a:r>
              <a:rPr lang="el-GR" dirty="0"/>
              <a:t> </a:t>
            </a:r>
            <a:r>
              <a:rPr lang="en-US" dirty="0"/>
              <a:t>= amplification factor (constant)</a:t>
            </a:r>
          </a:p>
          <a:p>
            <a:r>
              <a:rPr lang="en-US" dirty="0" smtClean="0"/>
              <a:t>Vg = grid voltage</a:t>
            </a:r>
          </a:p>
          <a:p>
            <a:r>
              <a:rPr lang="en-US" dirty="0" err="1" smtClean="0"/>
              <a:t>Va</a:t>
            </a:r>
            <a:r>
              <a:rPr lang="en-US" dirty="0" smtClean="0"/>
              <a:t>=anode voltage</a:t>
            </a:r>
          </a:p>
          <a:p>
            <a:r>
              <a:rPr lang="en-US" dirty="0" smtClean="0"/>
              <a:t>n=1.5-2.5 (typical) </a:t>
            </a:r>
          </a:p>
        </p:txBody>
      </p:sp>
    </p:spTree>
    <p:extLst>
      <p:ext uri="{BB962C8B-B14F-4D97-AF65-F5344CB8AC3E}">
        <p14:creationId xmlns:p14="http://schemas.microsoft.com/office/powerpoint/2010/main" val="28364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369678" y="4397767"/>
            <a:ext cx="4302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</a:rPr>
              <a:t>in</a:t>
            </a: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3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13004"/>
              </p:ext>
            </p:extLst>
          </p:nvPr>
        </p:nvGraphicFramePr>
        <p:xfrm>
          <a:off x="1812791" y="1799317"/>
          <a:ext cx="3672460" cy="25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Document" r:id="rId3" imgW="5486400" imgH="3302000" progId="Word.Document.8">
                  <p:embed/>
                </p:oleObj>
              </mc:Choice>
              <mc:Fallback>
                <p:oleObj name="Document" r:id="rId3" imgW="5486400" imgH="330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791" y="1799317"/>
                        <a:ext cx="3672460" cy="25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97148" y="2865949"/>
            <a:ext cx="338882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</a:rPr>
              <a:t>out</a:t>
            </a: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35909" y="1311296"/>
            <a:ext cx="1216363" cy="31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  <a:latin typeface="Times New Roman" charset="0"/>
              </a:rPr>
              <a:t>Klystron/MBK</a:t>
            </a:r>
            <a:endParaRPr lang="en-US" sz="18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16287" y="942116"/>
            <a:ext cx="771248" cy="5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IOT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MB-IOT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84322" y="2098369"/>
            <a:ext cx="934847" cy="5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Times New Roman" charset="0"/>
              </a:rPr>
              <a:t>Operating </a:t>
            </a:r>
          </a:p>
          <a:p>
            <a:r>
              <a:rPr lang="en-US" sz="1800" b="1" dirty="0">
                <a:solidFill>
                  <a:srgbClr val="000000"/>
                </a:solidFill>
                <a:latin typeface="Times New Roman" charset="0"/>
              </a:rPr>
              <a:t>Power Level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712932" y="2517918"/>
            <a:ext cx="356941" cy="179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48631" y="1678822"/>
            <a:ext cx="512041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b="1" dirty="0">
                <a:solidFill>
                  <a:srgbClr val="CC0000"/>
                </a:solidFill>
                <a:latin typeface="Times New Roman" charset="0"/>
              </a:rPr>
              <a:t>+6 dB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77305" y="1687566"/>
            <a:ext cx="3482305" cy="1413477"/>
            <a:chOff x="-13" y="1687"/>
            <a:chExt cx="3278" cy="1132"/>
          </a:xfrm>
        </p:grpSpPr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657" y="1968"/>
              <a:ext cx="455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2112" y="1968"/>
              <a:ext cx="9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800" dirty="0" err="1">
                  <a:solidFill>
                    <a:srgbClr val="0000FF"/>
                  </a:solidFill>
                  <a:latin typeface="Symbol" charset="0"/>
                </a:rPr>
                <a:t>h</a:t>
              </a:r>
              <a:r>
                <a:rPr lang="en-US" sz="1800" baseline="-25000" dirty="0" err="1">
                  <a:solidFill>
                    <a:srgbClr val="0000FF"/>
                  </a:solidFill>
                  <a:latin typeface="Times New Roman" charset="0"/>
                </a:rPr>
                <a:t>sat</a:t>
              </a:r>
              <a:r>
                <a:rPr lang="en-US" sz="1800" dirty="0">
                  <a:solidFill>
                    <a:srgbClr val="0000FF"/>
                  </a:solidFill>
                  <a:latin typeface="Times New Roman" charset="0"/>
                </a:rPr>
                <a:t> ~ 65-68%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1824" y="2523"/>
              <a:ext cx="1441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pPr marL="285750" indent="-285750">
                <a:buFont typeface="Symbol" charset="0"/>
                <a:buChar char="h"/>
              </a:pPr>
              <a:r>
                <a:rPr lang="en-US" sz="1800" dirty="0" smtClean="0">
                  <a:solidFill>
                    <a:srgbClr val="0000FF"/>
                  </a:solidFill>
                  <a:latin typeface="Times New Roman" charset="0"/>
                </a:rPr>
                <a:t>ESS ~ 45%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-13" y="1687"/>
              <a:ext cx="1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800" dirty="0">
                  <a:solidFill>
                    <a:srgbClr val="0000FF"/>
                  </a:solidFill>
                  <a:latin typeface="Times New Roman" charset="0"/>
                </a:rPr>
                <a:t>Back-off for feedback</a:t>
              </a:r>
            </a:p>
          </p:txBody>
        </p:sp>
      </p:grp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120865" y="3416949"/>
            <a:ext cx="730880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Times New Roman" charset="0"/>
              </a:rPr>
              <a:t>High gain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178941" y="3726615"/>
            <a:ext cx="739379" cy="288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8000"/>
                </a:solidFill>
                <a:latin typeface="Times New Roman" charset="0"/>
              </a:rPr>
              <a:t>Low Gain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5674544" y="2481438"/>
            <a:ext cx="1053827" cy="4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Long-pulse </a:t>
            </a:r>
          </a:p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excursions possible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660534" y="1894839"/>
            <a:ext cx="1053827" cy="4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Short-pulse </a:t>
            </a:r>
          </a:p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excursions possible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 rot="19623663">
            <a:off x="4837232" y="1828660"/>
            <a:ext cx="662891" cy="479483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 rot="19579969">
            <a:off x="4120162" y="2330619"/>
            <a:ext cx="662891" cy="419548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H="1" flipV="1">
            <a:off x="4568463" y="2517918"/>
            <a:ext cx="1121816" cy="179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 flipV="1">
            <a:off x="5282346" y="2038434"/>
            <a:ext cx="407933" cy="59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3217185" y="4261039"/>
            <a:ext cx="193343" cy="169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grpSp>
        <p:nvGrpSpPr>
          <p:cNvPr id="24" name="Group 35"/>
          <p:cNvGrpSpPr>
            <a:grpSpLocks/>
          </p:cNvGrpSpPr>
          <p:nvPr/>
        </p:nvGrpSpPr>
        <p:grpSpPr bwMode="auto">
          <a:xfrm>
            <a:off x="3498702" y="1032019"/>
            <a:ext cx="1784707" cy="2101485"/>
            <a:chOff x="2737" y="1162"/>
            <a:chExt cx="1680" cy="1683"/>
          </a:xfrm>
        </p:grpSpPr>
        <p:sp>
          <p:nvSpPr>
            <p:cNvPr id="25" name="Line 36"/>
            <p:cNvSpPr>
              <a:spLocks noChangeShapeType="1"/>
            </p:cNvSpPr>
            <p:nvPr/>
          </p:nvSpPr>
          <p:spPr bwMode="auto">
            <a:xfrm>
              <a:off x="3686" y="1636"/>
              <a:ext cx="328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 Box 37"/>
            <p:cNvSpPr txBox="1">
              <a:spLocks noChangeArrowheads="1"/>
            </p:cNvSpPr>
            <p:nvPr/>
          </p:nvSpPr>
          <p:spPr bwMode="auto">
            <a:xfrm>
              <a:off x="2737" y="1162"/>
              <a:ext cx="1680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IOT</a:t>
              </a:r>
              <a:r>
                <a:rPr lang="ja-JP" altLang="en-US" sz="1400" dirty="0">
                  <a:solidFill>
                    <a:srgbClr val="008000"/>
                  </a:solidFill>
                  <a:latin typeface="Times New Roman" charset="0"/>
                </a:rPr>
                <a:t>’</a:t>
              </a:r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s don</a:t>
              </a:r>
              <a:r>
                <a:rPr lang="ja-JP" altLang="en-US" sz="1400" dirty="0">
                  <a:solidFill>
                    <a:srgbClr val="008000"/>
                  </a:solidFill>
                  <a:latin typeface="Times New Roman" charset="0"/>
                </a:rPr>
                <a:t>’</a:t>
              </a:r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t saturate. </a:t>
              </a:r>
            </a:p>
            <a:p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Built-in headroom for feedback.</a:t>
              </a:r>
            </a:p>
          </p:txBody>
        </p:sp>
        <p:sp>
          <p:nvSpPr>
            <p:cNvPr id="27" name="Text Box 38"/>
            <p:cNvSpPr txBox="1">
              <a:spLocks noChangeArrowheads="1"/>
            </p:cNvSpPr>
            <p:nvPr/>
          </p:nvSpPr>
          <p:spPr bwMode="auto">
            <a:xfrm>
              <a:off x="3424" y="2614"/>
              <a:ext cx="7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pPr algn="ctr">
                <a:buFont typeface="Symbol" charset="0"/>
                <a:buChar char="h"/>
              </a:pPr>
              <a:r>
                <a:rPr lang="en-US" sz="1800" dirty="0">
                  <a:solidFill>
                    <a:srgbClr val="008000"/>
                  </a:solidFill>
                  <a:latin typeface="Times New Roman" charset="0"/>
                </a:rPr>
                <a:t>~ 70%</a:t>
              </a:r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 rot="-1909647">
              <a:off x="3288" y="2455"/>
              <a:ext cx="408" cy="68"/>
            </a:xfrm>
            <a:prstGeom prst="ellipse">
              <a:avLst/>
            </a:prstGeom>
            <a:solidFill>
              <a:srgbClr val="008000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Line 40"/>
            <p:cNvSpPr>
              <a:spLocks noChangeShapeType="1"/>
            </p:cNvSpPr>
            <p:nvPr/>
          </p:nvSpPr>
          <p:spPr bwMode="auto">
            <a:xfrm flipH="1" flipV="1">
              <a:off x="3334" y="2591"/>
              <a:ext cx="204" cy="136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Line 41"/>
            <p:cNvSpPr>
              <a:spLocks noChangeShapeType="1"/>
            </p:cNvSpPr>
            <p:nvPr/>
          </p:nvSpPr>
          <p:spPr bwMode="auto">
            <a:xfrm flipV="1">
              <a:off x="3628" y="2387"/>
              <a:ext cx="23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61587" y="3705387"/>
            <a:ext cx="121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CPI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116632"/>
            <a:ext cx="51565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The Performance Comparison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5068871"/>
            <a:ext cx="492170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Klystrons: Back-off for feedback cost 30%</a:t>
            </a:r>
          </a:p>
          <a:p>
            <a:r>
              <a:rPr lang="en-US" sz="2000" dirty="0" smtClean="0"/>
              <a:t>IOTs: Operate close to max efficiency</a:t>
            </a:r>
          </a:p>
        </p:txBody>
      </p:sp>
      <p:graphicFrame>
        <p:nvGraphicFramePr>
          <p:cNvPr id="34" name="Char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077614"/>
              </p:ext>
            </p:extLst>
          </p:nvPr>
        </p:nvGraphicFramePr>
        <p:xfrm>
          <a:off x="4851436" y="3827728"/>
          <a:ext cx="4292564" cy="292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175075" y="544991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e2v</a:t>
            </a:r>
            <a:endParaRPr lang="en-US" dirty="0"/>
          </a:p>
        </p:txBody>
      </p:sp>
      <p:sp>
        <p:nvSpPr>
          <p:cNvPr id="36" name="Left-Right Arrow 35"/>
          <p:cNvSpPr/>
          <p:nvPr/>
        </p:nvSpPr>
        <p:spPr>
          <a:xfrm rot="1398569">
            <a:off x="3734893" y="3879514"/>
            <a:ext cx="3489293" cy="3998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855920" y="3520722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Example of 80 kW IOT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33" grpId="0" animBg="1"/>
      <p:bldGraphic spid="34" grpId="0">
        <p:bldAsOne/>
      </p:bldGraphic>
      <p:bldP spid="35" grpId="0"/>
      <p:bldP spid="36" grpId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5" name="Picture 4" descr="Screen Shot 2016-02-29 at 17.37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/>
          <a:stretch/>
        </p:blipFill>
        <p:spPr>
          <a:xfrm>
            <a:off x="440266" y="2002938"/>
            <a:ext cx="8111067" cy="4715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0614" y="1538338"/>
            <a:ext cx="6754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Common RF sources for Accelerating Cavities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89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96" y="4549138"/>
            <a:ext cx="2775455" cy="20107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8" y="4530170"/>
            <a:ext cx="2801638" cy="2029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696" y="1649479"/>
            <a:ext cx="2775455" cy="195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97" y="1649479"/>
            <a:ext cx="2775455" cy="195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276" y="176912"/>
            <a:ext cx="22320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Klystrons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0717" y="176912"/>
            <a:ext cx="102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IOTs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3181" y="2610808"/>
            <a:ext cx="2390506" cy="78573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Electrical Power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onsumed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53181" y="5500104"/>
            <a:ext cx="2326546" cy="895367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98867" y="703500"/>
            <a:ext cx="205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delivered to beam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740598" y="1331559"/>
            <a:ext cx="114243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740598" y="1331559"/>
            <a:ext cx="799529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215241" y="1331559"/>
            <a:ext cx="525357" cy="46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559921" y="2939718"/>
            <a:ext cx="2326546" cy="45682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539665" y="6336084"/>
            <a:ext cx="2326546" cy="6395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449417" y="1003148"/>
            <a:ext cx="205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delivered to beam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314955" y="1711411"/>
            <a:ext cx="90185" cy="461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339198" y="1696529"/>
            <a:ext cx="799529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822601" y="1704212"/>
            <a:ext cx="476319" cy="46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773468" y="1687478"/>
            <a:ext cx="107818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High Beam Current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755365" y="4207006"/>
            <a:ext cx="107818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Low</a:t>
            </a:r>
          </a:p>
          <a:p>
            <a:r>
              <a:rPr lang="en-US" dirty="0"/>
              <a:t>Beam Current</a:t>
            </a:r>
          </a:p>
        </p:txBody>
      </p:sp>
      <p:pic>
        <p:nvPicPr>
          <p:cNvPr id="65" name="Picture 64" descr="Screen Shot 2013-03-27 at 11.31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8" t="11936" r="945" b="3346"/>
          <a:stretch/>
        </p:blipFill>
        <p:spPr>
          <a:xfrm>
            <a:off x="7138727" y="5140607"/>
            <a:ext cx="1975386" cy="1655368"/>
          </a:xfrm>
          <a:prstGeom prst="rect">
            <a:avLst/>
          </a:prstGeom>
        </p:spPr>
      </p:pic>
      <p:pic>
        <p:nvPicPr>
          <p:cNvPr id="66" name="Picture 65" descr="Screen Shot 2013-03-27 at 11.31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7733" r="45428" b="1102"/>
          <a:stretch/>
        </p:blipFill>
        <p:spPr>
          <a:xfrm>
            <a:off x="2606001" y="5271695"/>
            <a:ext cx="2032388" cy="15863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63888" y="548680"/>
            <a:ext cx="1477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Another </a:t>
            </a:r>
          </a:p>
          <a:p>
            <a:r>
              <a:rPr lang="en-US" sz="2800" dirty="0" smtClean="0"/>
              <a:t>Cartoon!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892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6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84784"/>
            <a:ext cx="5256584" cy="4213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7427168" cy="1143000"/>
          </a:xfrm>
        </p:spPr>
        <p:txBody>
          <a:bodyPr/>
          <a:lstStyle/>
          <a:p>
            <a:r>
              <a:rPr lang="en-GB" dirty="0" smtClean="0"/>
              <a:t>Efficiency comparison of Klystrons and IOTs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11960" y="3212976"/>
            <a:ext cx="95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Klystron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339752" y="2420888"/>
            <a:ext cx="65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IOT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88224" y="1916832"/>
            <a:ext cx="254041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IOT measurements courtesy of M. Boyle,  L3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Based on broadcast IOT L</a:t>
            </a:r>
            <a:r>
              <a:rPr lang="en-GB" dirty="0">
                <a:solidFill>
                  <a:schemeClr val="tx2"/>
                </a:solidFill>
              </a:rPr>
              <a:t>-4444 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System setup limited by drive power and beam voltage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IOT setup for maximum gain (not efficiency) without breakdown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No optimisation of coupling, grid voltages etc. for different power levels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13203" y="5483916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Klystron assumed to have same saturated efficiency as the IOT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No optimisation of coupling, voltages, </a:t>
            </a:r>
            <a:r>
              <a:rPr lang="en-GB" dirty="0" err="1" smtClean="0">
                <a:solidFill>
                  <a:schemeClr val="accent2"/>
                </a:solidFill>
              </a:rPr>
              <a:t>perveance</a:t>
            </a:r>
            <a:r>
              <a:rPr lang="en-GB" dirty="0" smtClean="0">
                <a:solidFill>
                  <a:schemeClr val="accent2"/>
                </a:solidFill>
              </a:rPr>
              <a:t> for different power levels</a:t>
            </a:r>
          </a:p>
        </p:txBody>
      </p:sp>
      <p:sp>
        <p:nvSpPr>
          <p:cNvPr id="3" name="TextBox 2"/>
          <p:cNvSpPr txBox="1"/>
          <p:nvPr/>
        </p:nvSpPr>
        <p:spPr>
          <a:xfrm rot="1322785">
            <a:off x="3631825" y="286938"/>
            <a:ext cx="161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pple Chancery"/>
                <a:cs typeface="Apple Chancery"/>
              </a:rPr>
              <a:t>traditional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95936" y="476672"/>
            <a:ext cx="360040" cy="288032"/>
          </a:xfrm>
          <a:custGeom>
            <a:avLst/>
            <a:gdLst>
              <a:gd name="connsiteX0" fmla="*/ 0 w 779287"/>
              <a:gd name="connsiteY0" fmla="*/ 0 h 418479"/>
              <a:gd name="connsiteX1" fmla="*/ 303056 w 779287"/>
              <a:gd name="connsiteY1" fmla="*/ 418479 h 418479"/>
              <a:gd name="connsiteX2" fmla="*/ 779287 w 779287"/>
              <a:gd name="connsiteY2" fmla="*/ 317467 h 41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287" h="418479">
                <a:moveTo>
                  <a:pt x="0" y="0"/>
                </a:moveTo>
                <a:lnTo>
                  <a:pt x="303056" y="418479"/>
                </a:lnTo>
                <a:lnTo>
                  <a:pt x="779287" y="317467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1" y="35437"/>
            <a:ext cx="7139136" cy="1143000"/>
          </a:xfrm>
        </p:spPr>
        <p:txBody>
          <a:bodyPr/>
          <a:lstStyle/>
          <a:p>
            <a:r>
              <a:rPr lang="en-US" dirty="0" smtClean="0"/>
              <a:t>Key advantages of IOTs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489654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High efficiency even when operating ‘backed-off’ for reduced RF output or regulation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Good linearity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Small and compact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Power is pulsed by RF instead of HV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Lower operating voltage </a:t>
            </a:r>
          </a:p>
          <a:p>
            <a:pPr>
              <a:buFont typeface="Lucida Grande"/>
              <a:buChar char="X"/>
            </a:pPr>
            <a:r>
              <a:rPr lang="en-US" dirty="0" smtClean="0"/>
              <a:t>Lower Gain therefore needs more drive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Particularly beneficial for machines with:</a:t>
            </a:r>
          </a:p>
          <a:p>
            <a:pPr lvl="1"/>
            <a:r>
              <a:rPr lang="en-US" sz="2800" dirty="0"/>
              <a:t>V</a:t>
            </a:r>
            <a:r>
              <a:rPr lang="en-US" sz="2800" dirty="0" smtClean="0"/>
              <a:t>arying power loads</a:t>
            </a:r>
          </a:p>
          <a:p>
            <a:pPr lvl="1"/>
            <a:r>
              <a:rPr lang="en-US" sz="2800" dirty="0" smtClean="0"/>
              <a:t>Non uniform power profiles</a:t>
            </a:r>
          </a:p>
          <a:p>
            <a:pPr lvl="1"/>
            <a:r>
              <a:rPr lang="en-US" sz="2800" dirty="0" smtClean="0"/>
              <a:t>Margins for overhead for regulation</a:t>
            </a:r>
          </a:p>
          <a:p>
            <a:pPr lvl="1"/>
            <a:r>
              <a:rPr lang="en-US" sz="2800" dirty="0" smtClean="0"/>
              <a:t>One-to-one relationship with amplifier to accelerating structure</a:t>
            </a:r>
          </a:p>
          <a:p>
            <a:pPr lvl="1"/>
            <a:r>
              <a:rPr lang="en-US" sz="2800" dirty="0" smtClean="0"/>
              <a:t>High average power applications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67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be-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88324" y="1746865"/>
            <a:ext cx="5987892" cy="4234381"/>
          </a:xfrm>
          <a:prstGeom prst="rect">
            <a:avLst/>
          </a:prstGeom>
        </p:spPr>
      </p:pic>
      <p:pic>
        <p:nvPicPr>
          <p:cNvPr id="5" name="Picture 4" descr="gun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32864" y="1746866"/>
            <a:ext cx="5987891" cy="4234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37679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Typical Broadcast IOT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0312" y="980728"/>
            <a:ext cx="165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e2v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78"/>
            <a:ext cx="6779096" cy="1143000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Light </a:t>
            </a:r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31892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  <p:pic>
        <p:nvPicPr>
          <p:cNvPr id="5" name="Picture 4" descr="Screen Shot 2013-06-10 at 13.45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37" y="1557564"/>
            <a:ext cx="2743200" cy="8255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30"/>
          <a:stretch/>
        </p:blipFill>
        <p:spPr bwMode="auto">
          <a:xfrm>
            <a:off x="6350524" y="1511820"/>
            <a:ext cx="2633640" cy="303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91066" y="2365221"/>
            <a:ext cx="42488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Three 500 MHz 300 kW amplifier for Storage Ring:  4 x 80 kW IOT combined</a:t>
            </a:r>
          </a:p>
        </p:txBody>
      </p:sp>
      <p:pic>
        <p:nvPicPr>
          <p:cNvPr id="8" name="Picture 7" descr="E2V0120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55" y="3286983"/>
            <a:ext cx="1086032" cy="32849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4593" r="17246" b="35354"/>
          <a:stretch/>
        </p:blipFill>
        <p:spPr>
          <a:xfrm>
            <a:off x="2192442" y="4509928"/>
            <a:ext cx="5227843" cy="23480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9315" y="4641292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69074" y="5170429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3953" y="5654212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53953" y="6168231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66718" y="5896103"/>
            <a:ext cx="85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7" y="1556792"/>
            <a:ext cx="1512169" cy="8614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552"/>
            <a:ext cx="6192688" cy="1121192"/>
          </a:xfrm>
          <a:prstGeom prst="rect">
            <a:avLst/>
          </a:prstGeom>
        </p:spPr>
        <p:txBody>
          <a:bodyPr anchor="ctr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700 MHz HOM IOT </a:t>
            </a:r>
            <a:r>
              <a:rPr lang="en-US" sz="3200" dirty="0" smtClean="0">
                <a:solidFill>
                  <a:schemeClr val="bg1"/>
                </a:solidFill>
              </a:rPr>
              <a:t>Experience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900113" y="4940300"/>
            <a:ext cx="301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>
            <a:spAutoFit/>
          </a:bodyPr>
          <a:lstStyle>
            <a:lvl1pPr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 typeface="Symbol" pitchFamily="18" charset="2"/>
              <a:buChar char="·"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34"/>
          <p:cNvSpPr>
            <a:spLocks noChangeAspect="1" noChangeArrowheads="1"/>
          </p:cNvSpPr>
          <p:nvPr/>
        </p:nvSpPr>
        <p:spPr bwMode="auto">
          <a:xfrm>
            <a:off x="33388" y="1196752"/>
            <a:ext cx="4343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tabLst>
                <a:tab pos="2398713" algn="ctr"/>
                <a:tab pos="4114800" algn="r"/>
              </a:tabLst>
            </a:pPr>
            <a:endParaRPr lang="en-US" sz="1800" i="1" dirty="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Design Parameters	value	units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Power Output	1000	kW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Beam Voltage	45	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Tahoma" pitchFamily="34" charset="0"/>
              </a:rPr>
              <a:t>kV </a:t>
            </a: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(max)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Beam Current	31	A (max)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Frequency 	700	MHz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1dB Bandwidth	± 0.7	MHz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Gain	23	dB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Efficiency	71	%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Diameter	30/76	in/cm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Height	51/130	in/cm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Weight	1000/450	lbs./kg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Collector Coolant Flow 	220	gpm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Body Coolant Flow	10	gpm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O/P Window Cooling (Air)	35	cfm</a:t>
            </a:r>
          </a:p>
        </p:txBody>
      </p:sp>
      <p:sp>
        <p:nvSpPr>
          <p:cNvPr id="8" name="Line 39"/>
          <p:cNvSpPr>
            <a:spLocks noChangeShapeType="1"/>
          </p:cNvSpPr>
          <p:nvPr/>
        </p:nvSpPr>
        <p:spPr bwMode="auto">
          <a:xfrm flipH="1" flipV="1">
            <a:off x="6777038" y="3941763"/>
            <a:ext cx="863600" cy="7207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5523" y="3072765"/>
            <a:ext cx="8255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990033"/>
                </a:solidFill>
                <a:effectLst/>
              </a:rPr>
              <a:t>@ 31kV</a:t>
            </a:r>
          </a:p>
        </p:txBody>
      </p:sp>
      <p:pic>
        <p:nvPicPr>
          <p:cNvPr id="13" name="Picture 20" descr="HOMIOT in test 1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709738"/>
            <a:ext cx="258445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6540500" y="1238250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RF Input</a:t>
            </a:r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7600950" y="4787900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Collector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4860032" y="3501008"/>
            <a:ext cx="1439863" cy="715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Solenoid, 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O/P Cavity</a:t>
            </a: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4860032" y="2420888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Gun</a:t>
            </a:r>
          </a:p>
        </p:txBody>
      </p:sp>
      <p:cxnSp>
        <p:nvCxnSpPr>
          <p:cNvPr id="18" name="Straight Arrow Connector 5"/>
          <p:cNvCxnSpPr>
            <a:cxnSpLocks noChangeShapeType="1"/>
          </p:cNvCxnSpPr>
          <p:nvPr/>
        </p:nvCxnSpPr>
        <p:spPr bwMode="auto">
          <a:xfrm flipH="1" flipV="1">
            <a:off x="7464425" y="3675063"/>
            <a:ext cx="855663" cy="987425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21"/>
          <p:cNvCxnSpPr>
            <a:cxnSpLocks noChangeShapeType="1"/>
            <a:endCxn id="14" idx="2"/>
          </p:cNvCxnSpPr>
          <p:nvPr/>
        </p:nvCxnSpPr>
        <p:spPr bwMode="auto">
          <a:xfrm flipH="1" flipV="1">
            <a:off x="7261225" y="1587500"/>
            <a:ext cx="203200" cy="374650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Arrow Connector 25"/>
          <p:cNvCxnSpPr>
            <a:cxnSpLocks noChangeShapeType="1"/>
          </p:cNvCxnSpPr>
          <p:nvPr/>
        </p:nvCxnSpPr>
        <p:spPr bwMode="auto">
          <a:xfrm flipH="1">
            <a:off x="6300192" y="2449513"/>
            <a:ext cx="1164233" cy="115391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Arrow Connector 28"/>
          <p:cNvCxnSpPr>
            <a:cxnSpLocks noChangeShapeType="1"/>
          </p:cNvCxnSpPr>
          <p:nvPr/>
        </p:nvCxnSpPr>
        <p:spPr bwMode="auto">
          <a:xfrm flipH="1">
            <a:off x="6300192" y="3079750"/>
            <a:ext cx="1164234" cy="781298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4716016" y="4365104"/>
            <a:ext cx="1439862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RF Output</a:t>
            </a:r>
          </a:p>
        </p:txBody>
      </p:sp>
      <p:cxnSp>
        <p:nvCxnSpPr>
          <p:cNvPr id="23" name="Straight Arrow Connector 21"/>
          <p:cNvCxnSpPr>
            <a:cxnSpLocks noChangeShapeType="1"/>
            <a:endCxn id="22" idx="3"/>
          </p:cNvCxnSpPr>
          <p:nvPr/>
        </p:nvCxnSpPr>
        <p:spPr bwMode="auto">
          <a:xfrm flipH="1">
            <a:off x="6155878" y="3501008"/>
            <a:ext cx="792386" cy="1038721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8" y="2636912"/>
            <a:ext cx="4556736" cy="2580404"/>
          </a:xfrm>
          <a:prstGeom prst="rect">
            <a:avLst/>
          </a:prstGeom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7504" y="5157192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990033"/>
                </a:solidFill>
                <a:effectLst/>
              </a:rPr>
              <a:t>Test Results</a:t>
            </a:r>
            <a:br>
              <a:rPr lang="en-US" sz="1800" dirty="0">
                <a:solidFill>
                  <a:srgbClr val="990033"/>
                </a:solidFill>
                <a:effectLst/>
              </a:rPr>
            </a:br>
            <a:r>
              <a:rPr lang="en-US" sz="1800" dirty="0">
                <a:solidFill>
                  <a:srgbClr val="990033"/>
                </a:solidFill>
                <a:effectLst/>
              </a:rPr>
              <a:t>(pulsed)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1" y="4941168"/>
            <a:ext cx="3024336" cy="194283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56176" y="6093296"/>
            <a:ext cx="2203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rgbClr val="A50021"/>
              </a:buClr>
              <a:buSzPct val="60000"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VHP-8330A IOT</a:t>
            </a:r>
          </a:p>
        </p:txBody>
      </p:sp>
    </p:spTree>
    <p:extLst>
      <p:ext uri="{BB962C8B-B14F-4D97-AF65-F5344CB8AC3E}">
        <p14:creationId xmlns:p14="http://schemas.microsoft.com/office/powerpoint/2010/main" val="27532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F Gallery_HB_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/>
          <a:stretch/>
        </p:blipFill>
        <p:spPr>
          <a:xfrm>
            <a:off x="0" y="1391527"/>
            <a:ext cx="9144000" cy="4182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918" y="4495746"/>
            <a:ext cx="13666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Klystrons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3243" y="4990750"/>
            <a:ext cx="155854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Modulator</a:t>
            </a:r>
            <a:endParaRPr lang="en-US" sz="2400" b="1" dirty="0">
              <a:solidFill>
                <a:srgbClr val="FF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13234" y="3645431"/>
            <a:ext cx="454103" cy="893920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4607468" y="4215112"/>
            <a:ext cx="1845045" cy="775638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365713"/>
            <a:ext cx="8229600" cy="572028"/>
          </a:xfrm>
        </p:spPr>
        <p:txBody>
          <a:bodyPr>
            <a:noAutofit/>
          </a:bodyPr>
          <a:lstStyle/>
          <a:p>
            <a:r>
              <a:rPr lang="en-US" dirty="0" smtClean="0"/>
              <a:t>Elliptical (704 MHz) RF System Layout</a:t>
            </a:r>
            <a:br>
              <a:rPr lang="en-US" dirty="0" smtClean="0"/>
            </a:br>
            <a:r>
              <a:rPr lang="en-US" dirty="0" smtClean="0"/>
              <a:t>Power needs space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4582" y="5626894"/>
            <a:ext cx="52055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Installed RF Power 8 x 1.5 MW = 12 MW</a:t>
            </a:r>
          </a:p>
          <a:p>
            <a:r>
              <a:rPr lang="en-US" sz="2400" dirty="0" smtClean="0"/>
              <a:t>Space available = 130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&gt; 90 kW / m</a:t>
            </a:r>
            <a:r>
              <a:rPr lang="en-US" sz="2400" baseline="30000" dirty="0"/>
              <a:t>2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401277" y="5527045"/>
            <a:ext cx="37427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Solid State solution:</a:t>
            </a:r>
          </a:p>
          <a:p>
            <a:r>
              <a:rPr lang="en-US" sz="2400" dirty="0" smtClean="0"/>
              <a:t>15 kW/rack = 100 racks excl. combiners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06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402" y="1772816"/>
            <a:ext cx="2762615" cy="3960440"/>
          </a:xfrm>
          <a:prstGeom prst="rect">
            <a:avLst/>
          </a:prstGeom>
        </p:spPr>
      </p:pic>
      <p:pic>
        <p:nvPicPr>
          <p:cNvPr id="29" name="Picture 29" descr="L-3BLACK 30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589240"/>
            <a:ext cx="1637459" cy="8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8" y="44624"/>
            <a:ext cx="7139136" cy="998984"/>
          </a:xfrm>
        </p:spPr>
        <p:txBody>
          <a:bodyPr/>
          <a:lstStyle/>
          <a:p>
            <a:r>
              <a:rPr lang="en-US" dirty="0" smtClean="0"/>
              <a:t>Multi-Beam IOTs for ESS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2337" y="6018357"/>
            <a:ext cx="3123599" cy="595064"/>
            <a:chOff x="-1447690" y="4964332"/>
            <a:chExt cx="5149850" cy="981075"/>
          </a:xfrm>
          <a:noFill/>
        </p:grpSpPr>
        <p:pic>
          <p:nvPicPr>
            <p:cNvPr id="8" name="Picture 7" descr="MPPLogoColor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25" y="4964332"/>
              <a:ext cx="2032635" cy="9810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9" name="Image 5846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690" y="5095777"/>
              <a:ext cx="2514600" cy="561975"/>
            </a:xfrm>
            <a:prstGeom prst="rect">
              <a:avLst/>
            </a:prstGeom>
            <a:grpFill/>
          </p:spPr>
        </p:pic>
      </p:grpSp>
      <p:pic>
        <p:nvPicPr>
          <p:cNvPr id="30" name="Picture 35" descr="bar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508104" y="6453336"/>
            <a:ext cx="347651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 bwMode="auto">
          <a:xfrm>
            <a:off x="2835508" y="4113238"/>
            <a:ext cx="3651210" cy="1200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 Beam Multi-Beam IOT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1.2 MW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704 MHz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1484784"/>
            <a:ext cx="2641093" cy="4581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5952" y="1552128"/>
            <a:ext cx="4125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Broadcast IOTs are limited in power to 100 kW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Operate with a single cathode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 how to achieve &gt; 1 MW?</a:t>
            </a:r>
          </a:p>
        </p:txBody>
      </p:sp>
    </p:spTree>
    <p:extLst>
      <p:ext uri="{BB962C8B-B14F-4D97-AF65-F5344CB8AC3E}">
        <p14:creationId xmlns:p14="http://schemas.microsoft.com/office/powerpoint/2010/main" val="42812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383517"/>
              </p:ext>
            </p:extLst>
          </p:nvPr>
        </p:nvGraphicFramePr>
        <p:xfrm>
          <a:off x="0" y="1412776"/>
          <a:ext cx="91440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Parameter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Comment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704.42 MHz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Bandwidth &gt;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+/- 0.5 MHz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Maximum Power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1.2 MW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Average power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during the pulse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RF Pulse length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Up to 3.5 </a:t>
                      </a:r>
                      <a:r>
                        <a:rPr lang="en-US" sz="2400" dirty="0" err="1" smtClean="0"/>
                        <a:t>ms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pulse 2.86 </a:t>
                      </a:r>
                      <a:r>
                        <a:rPr lang="en-US" sz="2400" dirty="0" err="1" smtClean="0"/>
                        <a:t>ms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Duty</a:t>
                      </a:r>
                      <a:r>
                        <a:rPr lang="en-US" sz="2400" baseline="0" dirty="0" smtClean="0"/>
                        <a:t> factor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Up to 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Pulse</a:t>
                      </a:r>
                      <a:r>
                        <a:rPr lang="en-US" sz="2400" baseline="0" dirty="0" smtClean="0"/>
                        <a:t> rep. frequency fixed to 14 Hz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Efficiency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Target &gt; 65%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 Voltage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Expected</a:t>
                      </a:r>
                      <a:r>
                        <a:rPr lang="en-US" sz="2400" baseline="0" dirty="0" smtClean="0"/>
                        <a:t> &lt; 50 kV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Design Lifetime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&gt; 50,000 </a:t>
                      </a:r>
                      <a:r>
                        <a:rPr lang="en-US" sz="2400" dirty="0" err="1" smtClean="0"/>
                        <a:t>hrs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86" y="188640"/>
            <a:ext cx="29806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The IOT for 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8" y="5517232"/>
            <a:ext cx="37799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504D"/>
                </a:solidFill>
              </a:rPr>
              <a:t>Saving:</a:t>
            </a:r>
          </a:p>
          <a:p>
            <a:r>
              <a:rPr lang="en-US" sz="2400" b="1" dirty="0" smtClean="0">
                <a:solidFill>
                  <a:srgbClr val="C0504D"/>
                </a:solidFill>
              </a:rPr>
              <a:t>3.3 MW power reduction by using IOTs for High Beta</a:t>
            </a:r>
            <a:endParaRPr lang="en-US" sz="24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9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the first ESS MB IOT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418" y="1439004"/>
            <a:ext cx="6459939" cy="51323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178980" y="1722840"/>
            <a:ext cx="265004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Output Cavity under cold test</a:t>
            </a:r>
            <a:endParaRPr lang="en-US" sz="2800" dirty="0"/>
          </a:p>
        </p:txBody>
      </p:sp>
      <p:pic>
        <p:nvPicPr>
          <p:cNvPr id="9" name="Picture 29" descr="L-3BLACK 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5" y="5962142"/>
            <a:ext cx="122847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58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pick the technology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45720" y="1868636"/>
            <a:ext cx="6904462" cy="4525963"/>
          </a:xfrm>
        </p:spPr>
        <p:txBody>
          <a:bodyPr/>
          <a:lstStyle/>
          <a:p>
            <a:r>
              <a:rPr lang="en-US" dirty="0" smtClean="0"/>
              <a:t>Frequency</a:t>
            </a:r>
          </a:p>
          <a:p>
            <a:r>
              <a:rPr lang="en-US" dirty="0" smtClean="0"/>
              <a:t>Power CW/pulsed</a:t>
            </a:r>
          </a:p>
          <a:p>
            <a:r>
              <a:rPr lang="en-US" dirty="0" smtClean="0"/>
              <a:t>Gain</a:t>
            </a:r>
            <a:endParaRPr lang="en-US" dirty="0"/>
          </a:p>
          <a:p>
            <a:r>
              <a:rPr lang="en-US" dirty="0" smtClean="0"/>
              <a:t>Efficiency, capital cost, operating cost</a:t>
            </a:r>
          </a:p>
          <a:p>
            <a:r>
              <a:rPr lang="en-US" dirty="0" smtClean="0"/>
              <a:t>Technical risk</a:t>
            </a:r>
          </a:p>
          <a:p>
            <a:r>
              <a:rPr lang="en-US" dirty="0" smtClean="0"/>
              <a:t>Reliability, availability</a:t>
            </a:r>
          </a:p>
          <a:p>
            <a:r>
              <a:rPr lang="en-US" dirty="0" smtClean="0"/>
              <a:t>Stability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0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8229600" cy="1143000"/>
          </a:xfrm>
        </p:spPr>
        <p:txBody>
          <a:bodyPr/>
          <a:lstStyle/>
          <a:p>
            <a:r>
              <a:rPr lang="en-US" dirty="0" smtClean="0"/>
              <a:t>ESS accelerator power profile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1192" y="642835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996952"/>
            <a:ext cx="5633549" cy="3168352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712" y="2708920"/>
            <a:ext cx="3096344" cy="27340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Normal-conducting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Linac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One RFQ and 5 DTL tanks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6 off 352 MHz klystrons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3 MW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3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3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3 Solid state amplifiers for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bunchers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352 MHz, 30 kW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12" y="1412776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Average beam power: 5 MW &gt; 130 MW peak</a:t>
            </a:r>
          </a:p>
          <a:p>
            <a:r>
              <a:rPr lang="en-US" sz="2000" dirty="0" smtClean="0"/>
              <a:t>Pulse repetition rate: 14 Hz</a:t>
            </a:r>
          </a:p>
          <a:p>
            <a:r>
              <a:rPr lang="en-US" sz="2000" dirty="0" smtClean="0"/>
              <a:t>Beam pulse length: 2.86 </a:t>
            </a:r>
            <a:r>
              <a:rPr lang="en-US" sz="2000" dirty="0" err="1" smtClean="0"/>
              <a:t>ms</a:t>
            </a: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067944" y="1988840"/>
            <a:ext cx="1656184" cy="1210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26 spoke cavities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352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Tetrodes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6136" y="1556792"/>
            <a:ext cx="2952328" cy="902811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36 Medium beta 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cavities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704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1.5 MW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Klystrons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2160" y="4365104"/>
            <a:ext cx="2718048" cy="1323439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84 High beta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cavities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704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1.2 MW MB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IOTs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(klystrons as backup)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27984" y="3212976"/>
            <a:ext cx="432048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2120" y="2492896"/>
            <a:ext cx="108012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948264" y="3501008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6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899" y="1484784"/>
            <a:ext cx="3760101" cy="3064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46" y="205609"/>
            <a:ext cx="7139136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What will power </a:t>
            </a:r>
            <a:r>
              <a:rPr lang="en-GB" dirty="0"/>
              <a:t>(ESS</a:t>
            </a:r>
            <a:r>
              <a:rPr lang="en-GB" dirty="0" smtClean="0"/>
              <a:t>)? </a:t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/>
              <a:t>most powerful proton linac built.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7" y="1484785"/>
            <a:ext cx="9027202" cy="1317779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GB" sz="3300" b="1" dirty="0" smtClean="0"/>
              <a:t>Average beam power of 5 </a:t>
            </a:r>
            <a:r>
              <a:rPr lang="en-GB" sz="3300" b="1" dirty="0"/>
              <a:t>MW (Peak &gt; 130 MW RF</a:t>
            </a:r>
            <a:r>
              <a:rPr lang="en-GB" sz="3300" b="1" dirty="0" smtClean="0"/>
              <a:t>)</a:t>
            </a:r>
          </a:p>
          <a:p>
            <a:pPr lvl="1"/>
            <a:r>
              <a:rPr lang="en-GB" sz="3300" b="1" dirty="0"/>
              <a:t>Over 150 individual high power RF sources </a:t>
            </a:r>
          </a:p>
          <a:p>
            <a:pPr lvl="1"/>
            <a:endParaRPr lang="en-GB" dirty="0"/>
          </a:p>
        </p:txBody>
      </p:sp>
      <p:pic>
        <p:nvPicPr>
          <p:cNvPr id="4" name="Picture 3" descr="Optimus_PLus_PastedGraphic_old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79714"/>
            <a:ext cx="9144000" cy="1388916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30912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56584" y="6368602"/>
            <a:ext cx="30370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352 MHz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30931" y="6368601"/>
            <a:ext cx="411462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704 MHz</a:t>
            </a:r>
            <a:endParaRPr lang="en-US" dirty="0"/>
          </a:p>
        </p:txBody>
      </p:sp>
      <p:sp>
        <p:nvSpPr>
          <p:cNvPr id="16" name="Oval Callout 15"/>
          <p:cNvSpPr/>
          <p:nvPr/>
        </p:nvSpPr>
        <p:spPr>
          <a:xfrm>
            <a:off x="318060" y="5219106"/>
            <a:ext cx="2319218" cy="510812"/>
          </a:xfrm>
          <a:prstGeom prst="wedgeEllipseCallout">
            <a:avLst>
              <a:gd name="adj1" fmla="val 19981"/>
              <a:gd name="adj2" fmla="val -1888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Callout 14"/>
          <p:cNvSpPr/>
          <p:nvPr/>
        </p:nvSpPr>
        <p:spPr>
          <a:xfrm>
            <a:off x="317512" y="5201311"/>
            <a:ext cx="2319218" cy="510812"/>
          </a:xfrm>
          <a:prstGeom prst="wedgeEllipseCallout">
            <a:avLst>
              <a:gd name="adj1" fmla="val 85458"/>
              <a:gd name="adj2" fmla="val -1834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MW Klystrons</a:t>
            </a:r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>
            <a:off x="1559950" y="2705925"/>
            <a:ext cx="3285559" cy="662675"/>
          </a:xfrm>
          <a:prstGeom prst="wedgeEllipseCallout">
            <a:avLst>
              <a:gd name="adj1" fmla="val -12430"/>
              <a:gd name="adj2" fmla="val 16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 kW Solid State Amplifiers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2747170" y="5246180"/>
            <a:ext cx="1905072" cy="538424"/>
          </a:xfrm>
          <a:prstGeom prst="wedgeEllipseCallout">
            <a:avLst>
              <a:gd name="adj1" fmla="val 32861"/>
              <a:gd name="adj2" fmla="val -2003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kW </a:t>
            </a:r>
            <a:r>
              <a:rPr lang="en-US" dirty="0" err="1" smtClean="0"/>
              <a:t>Tetrodes</a:t>
            </a:r>
            <a:endParaRPr lang="en-US" dirty="0"/>
          </a:p>
        </p:txBody>
      </p:sp>
      <p:sp>
        <p:nvSpPr>
          <p:cNvPr id="20" name="Oval Callout 19"/>
          <p:cNvSpPr/>
          <p:nvPr/>
        </p:nvSpPr>
        <p:spPr>
          <a:xfrm>
            <a:off x="4887471" y="5205300"/>
            <a:ext cx="1905072" cy="538424"/>
          </a:xfrm>
          <a:prstGeom prst="wedgeEllipseCallout">
            <a:avLst>
              <a:gd name="adj1" fmla="val -33081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1.5 MW Klystrons</a:t>
            </a:r>
            <a:endParaRPr lang="en-US" dirty="0"/>
          </a:p>
        </p:txBody>
      </p:sp>
      <p:sp>
        <p:nvSpPr>
          <p:cNvPr id="21" name="Oval Callout 20"/>
          <p:cNvSpPr/>
          <p:nvPr/>
        </p:nvSpPr>
        <p:spPr>
          <a:xfrm>
            <a:off x="7041577" y="5205837"/>
            <a:ext cx="1905072" cy="538424"/>
          </a:xfrm>
          <a:prstGeom prst="wedgeEllipseCallout">
            <a:avLst>
              <a:gd name="adj1" fmla="val -84530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1.2 MW IOTs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75323" y="5843984"/>
            <a:ext cx="864262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Solid state Drivers (100 W – 10 kW)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Accelerators have different requirements</a:t>
            </a:r>
          </a:p>
          <a:p>
            <a:pPr lvl="1"/>
            <a:r>
              <a:rPr lang="en-US" dirty="0" smtClean="0"/>
              <a:t>Power, frequency, cost, space, …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Technology choice depends on what is available or what can be developed subject to time, budget, risk, …</a:t>
            </a:r>
          </a:p>
          <a:p>
            <a:endParaRPr lang="en-US" dirty="0"/>
          </a:p>
          <a:p>
            <a:r>
              <a:rPr lang="en-US" dirty="0" smtClean="0"/>
              <a:t>Main RF sources for accelerating cavities include:</a:t>
            </a:r>
          </a:p>
          <a:p>
            <a:pPr lvl="1"/>
            <a:r>
              <a:rPr lang="en-US" dirty="0" smtClean="0"/>
              <a:t>Solid State Amplifiers</a:t>
            </a:r>
          </a:p>
          <a:p>
            <a:pPr lvl="1"/>
            <a:r>
              <a:rPr lang="en-US" dirty="0" err="1" smtClean="0"/>
              <a:t>Tetrodes</a:t>
            </a:r>
            <a:endParaRPr lang="en-US" dirty="0" smtClean="0"/>
          </a:p>
          <a:p>
            <a:pPr lvl="1"/>
            <a:r>
              <a:rPr lang="en-US" dirty="0" smtClean="0"/>
              <a:t>Klystrons</a:t>
            </a:r>
          </a:p>
          <a:p>
            <a:pPr lvl="1"/>
            <a:r>
              <a:rPr lang="en-US" dirty="0" smtClean="0"/>
              <a:t>IOTs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5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364814" y="1688747"/>
            <a:ext cx="8594283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Solid State amplifiers: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Modern and rapidly improving performance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Broad frequency range but high power means 1000s of units combined for MW power levels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Efficiencies up to &gt; 60% depending on power and frequency.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Very competitive and compact for small supplies up to a few kW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 HV supply required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Still costly for large systems and needs space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r>
              <a:rPr lang="en-US" dirty="0" err="1" smtClean="0"/>
              <a:t>Tetrodes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Good efficiency at point of operation, particularly at lower frequency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Power capability reduces as frequency increases (200 kW at 350 MHz)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Max frequency around 400 MHz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Tetrode</a:t>
            </a:r>
            <a:r>
              <a:rPr lang="en-US" dirty="0" smtClean="0"/>
              <a:t> is ‘cheap’ but full amplifier is costly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Tetrode</a:t>
            </a:r>
            <a:r>
              <a:rPr lang="en-US" dirty="0" smtClean="0"/>
              <a:t> life expectancy up to 30k hours subject to application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349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19" y="16153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Klystrons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Has been workhorse for &gt; 50 years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Suitable from &gt; 300 MHz to many GHz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MW in CW, 10s MW pulsed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Life expectancy can by &gt; 100k hours depending on application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Efficiency up to 65% at saturation but often lower at point of operation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IOT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Suitable frequency range 400 MHz – 1.3 GHz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Available in units of 100 kW which can be combined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MW class IOT under development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&gt;60% efficiency at point of operation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Life expectancy 50k – 100 k hours</a:t>
            </a: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12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8649" y="155227"/>
            <a:ext cx="7139136" cy="1143000"/>
          </a:xfrm>
        </p:spPr>
        <p:txBody>
          <a:bodyPr/>
          <a:lstStyle/>
          <a:p>
            <a:r>
              <a:rPr lang="en-US" dirty="0" smtClean="0"/>
              <a:t>The Typical RF Chain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cxnSp>
        <p:nvCxnSpPr>
          <p:cNvPr id="5" name="Straight Arrow Connector 4"/>
          <p:cNvCxnSpPr>
            <a:endCxn id="26" idx="3"/>
          </p:cNvCxnSpPr>
          <p:nvPr/>
        </p:nvCxnSpPr>
        <p:spPr>
          <a:xfrm>
            <a:off x="1257479" y="3068960"/>
            <a:ext cx="19463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33543" y="2492896"/>
            <a:ext cx="0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33543" y="2492896"/>
            <a:ext cx="555310" cy="4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33543" y="2708920"/>
            <a:ext cx="555310" cy="4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33543" y="3429000"/>
            <a:ext cx="555310" cy="4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07704" y="170080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Splitters and distribution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23528" y="2636912"/>
            <a:ext cx="1296144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Oscillator</a:t>
            </a:r>
            <a:endParaRPr lang="en-US" dirty="0"/>
          </a:p>
        </p:txBody>
      </p:sp>
      <p:sp>
        <p:nvSpPr>
          <p:cNvPr id="26" name="Isosceles Triangle 25"/>
          <p:cNvSpPr/>
          <p:nvPr/>
        </p:nvSpPr>
        <p:spPr>
          <a:xfrm rot="5400000">
            <a:off x="3167844" y="2744924"/>
            <a:ext cx="720080" cy="648072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843808" y="350100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Pre-Driver</a:t>
            </a:r>
            <a:endParaRPr lang="en-US" dirty="0"/>
          </a:p>
        </p:txBody>
      </p:sp>
      <p:sp>
        <p:nvSpPr>
          <p:cNvPr id="28" name="Isosceles Triangle 27"/>
          <p:cNvSpPr/>
          <p:nvPr/>
        </p:nvSpPr>
        <p:spPr>
          <a:xfrm rot="5400000">
            <a:off x="4175956" y="2456892"/>
            <a:ext cx="1224136" cy="1152128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67944" y="3645024"/>
            <a:ext cx="1464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Power Amplifier</a:t>
            </a:r>
            <a:endParaRPr lang="en-US" dirty="0"/>
          </a:p>
        </p:txBody>
      </p:sp>
      <p:pic>
        <p:nvPicPr>
          <p:cNvPr id="37" name="Picture 36" descr="KEkg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64904"/>
            <a:ext cx="901700" cy="901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145321" y="3793021"/>
            <a:ext cx="360040" cy="10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40152" y="4941168"/>
            <a:ext cx="91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Load</a:t>
            </a:r>
            <a:endParaRPr lang="en-US" dirty="0"/>
          </a:p>
        </p:txBody>
      </p:sp>
      <p:sp>
        <p:nvSpPr>
          <p:cNvPr id="42" name="Can 41"/>
          <p:cNvSpPr/>
          <p:nvPr/>
        </p:nvSpPr>
        <p:spPr>
          <a:xfrm>
            <a:off x="7308304" y="2420888"/>
            <a:ext cx="648072" cy="151216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524328" y="4081069"/>
            <a:ext cx="21602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7524328" y="1844824"/>
            <a:ext cx="21602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065282" y="284415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826472" y="1802023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cxnSp>
        <p:nvCxnSpPr>
          <p:cNvPr id="57" name="Straight Arrow Connector 56"/>
          <p:cNvCxnSpPr>
            <a:stCxn id="28" idx="0"/>
            <a:endCxn id="37" idx="1"/>
          </p:cNvCxnSpPr>
          <p:nvPr/>
        </p:nvCxnSpPr>
        <p:spPr>
          <a:xfrm flipV="1">
            <a:off x="5364088" y="3015754"/>
            <a:ext cx="504056" cy="17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86096" y="3004899"/>
            <a:ext cx="504056" cy="17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866095" y="3065527"/>
            <a:ext cx="367364" cy="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6339333" y="3445472"/>
            <a:ext cx="1708" cy="310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2051598" y="2865868"/>
            <a:ext cx="879257" cy="390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LLRF</a:t>
            </a:r>
            <a:endParaRPr lang="en-US" dirty="0"/>
          </a:p>
        </p:txBody>
      </p:sp>
      <p:sp>
        <p:nvSpPr>
          <p:cNvPr id="74" name="Freeform 73"/>
          <p:cNvSpPr/>
          <p:nvPr/>
        </p:nvSpPr>
        <p:spPr>
          <a:xfrm>
            <a:off x="2518365" y="3289235"/>
            <a:ext cx="5861713" cy="2551056"/>
          </a:xfrm>
          <a:custGeom>
            <a:avLst/>
            <a:gdLst>
              <a:gd name="connsiteX0" fmla="*/ 5427512 w 5861713"/>
              <a:gd name="connsiteY0" fmla="*/ 423367 h 2551056"/>
              <a:gd name="connsiteX1" fmla="*/ 5861713 w 5861713"/>
              <a:gd name="connsiteY1" fmla="*/ 423367 h 2551056"/>
              <a:gd name="connsiteX2" fmla="*/ 5850858 w 5861713"/>
              <a:gd name="connsiteY2" fmla="*/ 2551056 h 2551056"/>
              <a:gd name="connsiteX3" fmla="*/ 10855 w 5861713"/>
              <a:gd name="connsiteY3" fmla="*/ 2551056 h 2551056"/>
              <a:gd name="connsiteX4" fmla="*/ 0 w 5861713"/>
              <a:gd name="connsiteY4" fmla="*/ 0 h 255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1713" h="2551056">
                <a:moveTo>
                  <a:pt x="5427512" y="423367"/>
                </a:moveTo>
                <a:lnTo>
                  <a:pt x="5861713" y="423367"/>
                </a:lnTo>
                <a:cubicBezTo>
                  <a:pt x="5858095" y="1132597"/>
                  <a:pt x="5854476" y="1841826"/>
                  <a:pt x="5850858" y="2551056"/>
                </a:cubicBezTo>
                <a:lnTo>
                  <a:pt x="10855" y="2551056"/>
                </a:lnTo>
                <a:cubicBezTo>
                  <a:pt x="7237" y="1700704"/>
                  <a:pt x="3618" y="850352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734128" y="1465501"/>
            <a:ext cx="2616060" cy="7490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Auxiliary supplies, interlocks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205994" y="6003776"/>
            <a:ext cx="8938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Books are written about amplifiers so consider this a taster…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165490" cy="49006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1925	theory, Julius Edgar </a:t>
            </a:r>
            <a:r>
              <a:rPr lang="en-US" dirty="0" err="1" smtClean="0"/>
              <a:t>Lilienfeld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1947	Germanium US first transistor, John 	Bardeen, Walter Brattain, William Shockley</a:t>
            </a:r>
          </a:p>
          <a:p>
            <a:pPr marL="0" indent="0">
              <a:buNone/>
            </a:pPr>
            <a:r>
              <a:rPr lang="en-US" dirty="0" smtClean="0"/>
              <a:t>1948	Germanium European first transistor, 	</a:t>
            </a:r>
            <a:r>
              <a:rPr lang="de-DE" dirty="0" smtClean="0"/>
              <a:t>Herbert Mataré and Heinrich Welker</a:t>
            </a:r>
          </a:p>
          <a:p>
            <a:pPr marL="0" indent="0">
              <a:buNone/>
            </a:pPr>
            <a:r>
              <a:rPr lang="en-US" dirty="0" smtClean="0"/>
              <a:t>1953	</a:t>
            </a:r>
            <a:r>
              <a:rPr lang="en-GB" dirty="0" smtClean="0"/>
              <a:t>first high-frequency transistor, </a:t>
            </a:r>
            <a:r>
              <a:rPr lang="en-GB" dirty="0" err="1" smtClean="0"/>
              <a:t>Philco</a:t>
            </a:r>
            <a:endParaRPr lang="en-GB" dirty="0" smtClean="0"/>
          </a:p>
          <a:p>
            <a:pPr marL="0" indent="0">
              <a:buNone/>
            </a:pPr>
            <a:r>
              <a:rPr lang="en-US" dirty="0" smtClean="0"/>
              <a:t>1954	Silicon transistor, </a:t>
            </a:r>
            <a:r>
              <a:rPr lang="en-GB" dirty="0" smtClean="0"/>
              <a:t>Morris </a:t>
            </a:r>
            <a:r>
              <a:rPr lang="en-GB" dirty="0" err="1" smtClean="0"/>
              <a:t>Tanenbaum</a:t>
            </a:r>
            <a:endParaRPr lang="en-GB" dirty="0" smtClean="0"/>
          </a:p>
          <a:p>
            <a:pPr marL="0" indent="0">
              <a:buNone/>
            </a:pPr>
            <a:r>
              <a:rPr lang="en-US" dirty="0" smtClean="0"/>
              <a:t>1960	MOS, </a:t>
            </a:r>
            <a:r>
              <a:rPr lang="en-GB" dirty="0" err="1" smtClean="0"/>
              <a:t>Kahng</a:t>
            </a:r>
            <a:r>
              <a:rPr lang="en-GB" dirty="0" smtClean="0"/>
              <a:t> and </a:t>
            </a:r>
            <a:r>
              <a:rPr lang="en-GB" dirty="0" err="1" smtClean="0"/>
              <a:t>Atalla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1966	Gallium arsenide (</a:t>
            </a:r>
            <a:r>
              <a:rPr lang="en-GB" dirty="0" err="1" smtClean="0"/>
              <a:t>GaAs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1980	VDMOS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1989	Silicon-Germanium (</a:t>
            </a:r>
            <a:r>
              <a:rPr lang="en-GB" dirty="0" err="1" smtClean="0"/>
              <a:t>SiGe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1997	Silicon carbide (</a:t>
            </a:r>
            <a:r>
              <a:rPr lang="en-GB" dirty="0" err="1" smtClean="0"/>
              <a:t>SiC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2004	Carbon graphene</a:t>
            </a:r>
            <a:endParaRPr lang="en-US" dirty="0" smtClean="0"/>
          </a:p>
        </p:txBody>
      </p:sp>
      <p:pic>
        <p:nvPicPr>
          <p:cNvPr id="7" name="Picture 2" descr="http://upload.wikimedia.org/wikipedia/commons/b/bf/Replica-of-first-transis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25" y="1598763"/>
            <a:ext cx="20089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7095" y="3398766"/>
            <a:ext cx="251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transistor invented at BELL labs in 1947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451216" y="6067314"/>
            <a:ext cx="251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XXI century LDMOS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4823374" y="4292076"/>
            <a:ext cx="3194787" cy="2193638"/>
            <a:chOff x="5868144" y="4564204"/>
            <a:chExt cx="1756889" cy="109704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564204"/>
              <a:ext cx="1756889" cy="109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Parallelogram 11"/>
            <p:cNvSpPr/>
            <p:nvPr/>
          </p:nvSpPr>
          <p:spPr>
            <a:xfrm rot="1380000">
              <a:off x="6240165" y="4852504"/>
              <a:ext cx="992979" cy="324000"/>
            </a:xfrm>
            <a:prstGeom prst="parallelogram">
              <a:avLst>
                <a:gd name="adj" fmla="val 111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311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72" y="4535399"/>
            <a:ext cx="2897428" cy="220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grpSp>
        <p:nvGrpSpPr>
          <p:cNvPr id="32" name="Group 31"/>
          <p:cNvGrpSpPr/>
          <p:nvPr/>
        </p:nvGrpSpPr>
        <p:grpSpPr>
          <a:xfrm>
            <a:off x="148941" y="1806008"/>
            <a:ext cx="3492364" cy="3960440"/>
            <a:chOff x="467544" y="1772816"/>
            <a:chExt cx="3492364" cy="39604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691680" y="2708920"/>
              <a:ext cx="0" cy="2304256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691680" y="2708920"/>
              <a:ext cx="504056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691680" y="5013176"/>
              <a:ext cx="504056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95736" y="2420888"/>
              <a:ext cx="0" cy="57606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195736" y="4725144"/>
              <a:ext cx="0" cy="57606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195736" y="2492896"/>
              <a:ext cx="216024" cy="72008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2195736" y="2852936"/>
              <a:ext cx="216024" cy="144016"/>
            </a:xfrm>
            <a:prstGeom prst="line">
              <a:avLst/>
            </a:prstGeom>
            <a:ln w="25400">
              <a:solidFill>
                <a:srgbClr val="00B05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043608" y="3861048"/>
              <a:ext cx="648072" cy="0"/>
            </a:xfrm>
            <a:prstGeom prst="line">
              <a:avLst/>
            </a:prstGeom>
            <a:ln w="25400">
              <a:solidFill>
                <a:srgbClr val="0070C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411760" y="2204864"/>
              <a:ext cx="0" cy="288032"/>
            </a:xfrm>
            <a:prstGeom prst="line">
              <a:avLst/>
            </a:prstGeom>
            <a:ln w="25400">
              <a:solidFill>
                <a:srgbClr val="0070C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195736" y="4797152"/>
              <a:ext cx="216024" cy="7200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195736" y="5157192"/>
              <a:ext cx="216024" cy="144016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411760" y="2996952"/>
              <a:ext cx="0" cy="86409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11760" y="3861048"/>
              <a:ext cx="720080" cy="0"/>
            </a:xfrm>
            <a:prstGeom prst="line">
              <a:avLst/>
            </a:prstGeom>
            <a:ln w="25400">
              <a:solidFill>
                <a:srgbClr val="0070C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11760" y="5301208"/>
              <a:ext cx="0" cy="28803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67744" y="5589240"/>
              <a:ext cx="28803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39768" y="5661248"/>
              <a:ext cx="144000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75848" y="5733256"/>
              <a:ext cx="72000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6425" y="2564904"/>
              <a:ext cx="1037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NPN BJT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41364" y="4869160"/>
              <a:ext cx="102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PNP BJT</a:t>
              </a:r>
              <a:endParaRPr lang="en-GB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12998" y="3522494"/>
              <a:ext cx="594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Vout</a:t>
              </a:r>
              <a:endParaRPr lang="en-GB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4726" y="3522494"/>
              <a:ext cx="475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Vin</a:t>
              </a:r>
              <a:endParaRPr lang="en-GB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23728" y="1772816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Vdc</a:t>
              </a:r>
              <a:endParaRPr lang="en-GB" sz="1600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411760" y="3861048"/>
              <a:ext cx="0" cy="9361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27"/>
            <p:cNvSpPr/>
            <p:nvPr/>
          </p:nvSpPr>
          <p:spPr>
            <a:xfrm>
              <a:off x="575532" y="3754798"/>
              <a:ext cx="107988" cy="215976"/>
            </a:xfrm>
            <a:prstGeom prst="arc">
              <a:avLst>
                <a:gd name="adj1" fmla="val 10754166"/>
                <a:gd name="adj2" fmla="val 0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c 28"/>
            <p:cNvSpPr/>
            <p:nvPr/>
          </p:nvSpPr>
          <p:spPr>
            <a:xfrm flipV="1">
              <a:off x="467544" y="3754774"/>
              <a:ext cx="107988" cy="215976"/>
            </a:xfrm>
            <a:prstGeom prst="arc">
              <a:avLst>
                <a:gd name="adj1" fmla="val 10754166"/>
                <a:gd name="adj2" fmla="val 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c 29"/>
            <p:cNvSpPr/>
            <p:nvPr/>
          </p:nvSpPr>
          <p:spPr>
            <a:xfrm>
              <a:off x="3851920" y="3356992"/>
              <a:ext cx="107988" cy="1080000"/>
            </a:xfrm>
            <a:prstGeom prst="arc">
              <a:avLst>
                <a:gd name="adj1" fmla="val 10754166"/>
                <a:gd name="adj2" fmla="val 0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Arc 30"/>
            <p:cNvSpPr/>
            <p:nvPr/>
          </p:nvSpPr>
          <p:spPr>
            <a:xfrm flipV="1">
              <a:off x="3743932" y="3356992"/>
              <a:ext cx="107988" cy="1080000"/>
            </a:xfrm>
            <a:prstGeom prst="arc">
              <a:avLst>
                <a:gd name="adj1" fmla="val 10754166"/>
                <a:gd name="adj2" fmla="val 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728498" y="1522750"/>
            <a:ext cx="4940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 two transistors</a:t>
            </a:r>
          </a:p>
          <a:p>
            <a:endParaRPr lang="en-US" sz="2000" dirty="0"/>
          </a:p>
          <a:p>
            <a:r>
              <a:rPr lang="en-US" sz="2000" dirty="0" smtClean="0"/>
              <a:t>Power each for half RF cycle</a:t>
            </a:r>
          </a:p>
          <a:p>
            <a:endParaRPr lang="en-US" sz="2000" dirty="0"/>
          </a:p>
          <a:p>
            <a:r>
              <a:rPr lang="en-US" sz="2000" dirty="0" smtClean="0"/>
              <a:t>Transistor efficiency continuously improving</a:t>
            </a:r>
          </a:p>
          <a:p>
            <a:r>
              <a:rPr lang="en-US" sz="2000" dirty="0" smtClean="0"/>
              <a:t>but many are combined to achieve high power</a:t>
            </a:r>
          </a:p>
          <a:p>
            <a:endParaRPr lang="en-US" sz="2000" dirty="0"/>
          </a:p>
          <a:p>
            <a:r>
              <a:rPr lang="en-US" sz="2000" dirty="0" smtClean="0"/>
              <a:t>No high voltage source</a:t>
            </a:r>
          </a:p>
          <a:p>
            <a:r>
              <a:rPr lang="en-US" sz="2000" dirty="0"/>
              <a:t>b</a:t>
            </a:r>
            <a:r>
              <a:rPr lang="en-US" sz="2000" dirty="0" smtClean="0"/>
              <a:t>ut many low voltage power supplies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4653" y="4844620"/>
            <a:ext cx="22522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Cost per W is still </a:t>
            </a:r>
            <a:r>
              <a:rPr lang="en-US" dirty="0" smtClean="0"/>
              <a:t>high</a:t>
            </a:r>
          </a:p>
          <a:p>
            <a:r>
              <a:rPr lang="en-US" dirty="0" smtClean="0"/>
              <a:t>-but dropping!</a:t>
            </a:r>
          </a:p>
          <a:p>
            <a:endParaRPr lang="en-US" dirty="0"/>
          </a:p>
          <a:p>
            <a:r>
              <a:rPr lang="en-US" dirty="0" smtClean="0"/>
              <a:t>Size also dropping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7" name="Picture 6" descr="Screen Shot 2016-03-02 at 16.5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5287"/>
            <a:ext cx="9144000" cy="2058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3174" y="1590574"/>
            <a:ext cx="688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Solid State has been used as drivers for many years</a:t>
            </a:r>
          </a:p>
          <a:p>
            <a:r>
              <a:rPr lang="en-US" dirty="0" smtClean="0"/>
              <a:t>Soleil (3</a:t>
            </a:r>
            <a:r>
              <a:rPr lang="en-US" baseline="30000" dirty="0" smtClean="0"/>
              <a:t>rd</a:t>
            </a:r>
            <a:r>
              <a:rPr lang="en-US" dirty="0" smtClean="0"/>
              <a:t> generation light source in France) – first light source to operate with high power RF from SSAs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330" y="5544203"/>
            <a:ext cx="670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Transistor technology has been pushed by huge market opportunities</a:t>
            </a:r>
          </a:p>
          <a:p>
            <a:r>
              <a:rPr lang="en-US" dirty="0" smtClean="0"/>
              <a:t>Solid state amplifiers are largely replacing broadcast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 descr="s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3" y="1876071"/>
            <a:ext cx="4815576" cy="4259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9459" y="1817099"/>
            <a:ext cx="400606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RF input signal is amplified and split</a:t>
            </a:r>
          </a:p>
          <a:p>
            <a:endParaRPr lang="en-US" sz="2400" dirty="0"/>
          </a:p>
          <a:p>
            <a:r>
              <a:rPr lang="en-US" sz="2400" dirty="0" smtClean="0"/>
              <a:t>Each split is amplified by many amplifiers in parallel</a:t>
            </a:r>
          </a:p>
          <a:p>
            <a:endParaRPr lang="en-US" sz="2400" dirty="0"/>
          </a:p>
          <a:p>
            <a:r>
              <a:rPr lang="en-US" sz="2400" dirty="0" smtClean="0"/>
              <a:t>Each output is recombined in high power combiner</a:t>
            </a:r>
          </a:p>
          <a:p>
            <a:endParaRPr lang="en-US" sz="2400" dirty="0"/>
          </a:p>
          <a:p>
            <a:r>
              <a:rPr lang="en-US" sz="2400" dirty="0" smtClean="0"/>
              <a:t>Each amplifier has status and control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03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10259</TotalTime>
  <Words>2175</Words>
  <Application>Microsoft Office PowerPoint</Application>
  <PresentationFormat>On-screen Show (4:3)</PresentationFormat>
  <Paragraphs>535</Paragraphs>
  <Slides>44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ＭＳ Ｐゴシック</vt:lpstr>
      <vt:lpstr>Apple Chancery</vt:lpstr>
      <vt:lpstr>Arial</vt:lpstr>
      <vt:lpstr>Calibri</vt:lpstr>
      <vt:lpstr>Lucida Grande</vt:lpstr>
      <vt:lpstr>Symbol</vt:lpstr>
      <vt:lpstr>Tahoma</vt:lpstr>
      <vt:lpstr>Times New Roman</vt:lpstr>
      <vt:lpstr>Verdana</vt:lpstr>
      <vt:lpstr>Wingdings</vt:lpstr>
      <vt:lpstr>ESS Core Powerpoint</vt:lpstr>
      <vt:lpstr>Document</vt:lpstr>
      <vt:lpstr>Equation</vt:lpstr>
      <vt:lpstr>RF Power Sources</vt:lpstr>
      <vt:lpstr>Background</vt:lpstr>
      <vt:lpstr>RF Sources</vt:lpstr>
      <vt:lpstr>How to pick the technology</vt:lpstr>
      <vt:lpstr>The Typical RF Chain</vt:lpstr>
      <vt:lpstr>Solid State Amplifiers</vt:lpstr>
      <vt:lpstr>Solid State Amplifiers</vt:lpstr>
      <vt:lpstr>Solid State Amplifiers</vt:lpstr>
      <vt:lpstr>Solid State Amplifiers</vt:lpstr>
      <vt:lpstr>Solid State Amplifiers</vt:lpstr>
      <vt:lpstr>Solid State Amplifiers</vt:lpstr>
      <vt:lpstr>Tetrodes</vt:lpstr>
      <vt:lpstr>Tetrodes</vt:lpstr>
      <vt:lpstr>Klystrons</vt:lpstr>
      <vt:lpstr>Klystrons</vt:lpstr>
      <vt:lpstr>Klystrons</vt:lpstr>
      <vt:lpstr>Klystrons</vt:lpstr>
      <vt:lpstr>Klystrons</vt:lpstr>
      <vt:lpstr>Klystrons</vt:lpstr>
      <vt:lpstr>Klystrons</vt:lpstr>
      <vt:lpstr>Klystrons</vt:lpstr>
      <vt:lpstr>Klystrons</vt:lpstr>
      <vt:lpstr>Klystrons</vt:lpstr>
      <vt:lpstr>Klystron</vt:lpstr>
      <vt:lpstr>Klystrons for ESS 704 MHz linac sections</vt:lpstr>
      <vt:lpstr>PowerPoint Presentation</vt:lpstr>
      <vt:lpstr>IOT</vt:lpstr>
      <vt:lpstr>IOT</vt:lpstr>
      <vt:lpstr>PowerPoint Presentation</vt:lpstr>
      <vt:lpstr>PowerPoint Presentation</vt:lpstr>
      <vt:lpstr>Efficiency comparison of Klystrons and IOTs</vt:lpstr>
      <vt:lpstr>Key advantages of IOTs</vt:lpstr>
      <vt:lpstr>PowerPoint Presentation</vt:lpstr>
      <vt:lpstr>3rd Generation Light Sources</vt:lpstr>
      <vt:lpstr>PowerPoint Presentation</vt:lpstr>
      <vt:lpstr>Elliptical (704 MHz) RF System Layout Power needs space</vt:lpstr>
      <vt:lpstr>Multi-Beam IOTs for ESS</vt:lpstr>
      <vt:lpstr>PowerPoint Presentation</vt:lpstr>
      <vt:lpstr>Current Status of the first ESS MB IOT</vt:lpstr>
      <vt:lpstr>ESS accelerator power profile</vt:lpstr>
      <vt:lpstr>What will power (ESS)?  The most powerful proton linac built.</vt:lpstr>
      <vt:lpstr>Summary</vt:lpstr>
      <vt:lpstr>Summary</vt:lpstr>
      <vt:lpstr>Summary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Anders Sunesson</cp:lastModifiedBy>
  <cp:revision>90</cp:revision>
  <dcterms:created xsi:type="dcterms:W3CDTF">2013-10-29T16:05:10Z</dcterms:created>
  <dcterms:modified xsi:type="dcterms:W3CDTF">2017-10-12T09:02:35Z</dcterms:modified>
</cp:coreProperties>
</file>