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</p:sldMasterIdLst>
  <p:notesMasterIdLst>
    <p:notesMasterId r:id="rId55"/>
  </p:notesMasterIdLst>
  <p:sldIdLst>
    <p:sldId id="257" r:id="rId3"/>
    <p:sldId id="316" r:id="rId4"/>
    <p:sldId id="317" r:id="rId5"/>
    <p:sldId id="404" r:id="rId6"/>
    <p:sldId id="437" r:id="rId7"/>
    <p:sldId id="407" r:id="rId8"/>
    <p:sldId id="405" r:id="rId9"/>
    <p:sldId id="406" r:id="rId10"/>
    <p:sldId id="319" r:id="rId11"/>
    <p:sldId id="393" r:id="rId12"/>
    <p:sldId id="392" r:id="rId13"/>
    <p:sldId id="320" r:id="rId14"/>
    <p:sldId id="438" r:id="rId15"/>
    <p:sldId id="258" r:id="rId16"/>
    <p:sldId id="408" r:id="rId17"/>
    <p:sldId id="409" r:id="rId18"/>
    <p:sldId id="423" r:id="rId19"/>
    <p:sldId id="382" r:id="rId20"/>
    <p:sldId id="384" r:id="rId21"/>
    <p:sldId id="411" r:id="rId22"/>
    <p:sldId id="424" r:id="rId23"/>
    <p:sldId id="416" r:id="rId24"/>
    <p:sldId id="415" r:id="rId25"/>
    <p:sldId id="386" r:id="rId26"/>
    <p:sldId id="363" r:id="rId27"/>
    <p:sldId id="366" r:id="rId28"/>
    <p:sldId id="367" r:id="rId29"/>
    <p:sldId id="383" r:id="rId30"/>
    <p:sldId id="419" r:id="rId31"/>
    <p:sldId id="420" r:id="rId32"/>
    <p:sldId id="355" r:id="rId33"/>
    <p:sldId id="356" r:id="rId34"/>
    <p:sldId id="357" r:id="rId35"/>
    <p:sldId id="421" r:id="rId36"/>
    <p:sldId id="396" r:id="rId37"/>
    <p:sldId id="397" r:id="rId38"/>
    <p:sldId id="426" r:id="rId39"/>
    <p:sldId id="427" r:id="rId40"/>
    <p:sldId id="429" r:id="rId41"/>
    <p:sldId id="398" r:id="rId42"/>
    <p:sldId id="428" r:id="rId43"/>
    <p:sldId id="439" r:id="rId44"/>
    <p:sldId id="430" r:id="rId45"/>
    <p:sldId id="431" r:id="rId46"/>
    <p:sldId id="432" r:id="rId47"/>
    <p:sldId id="440" r:id="rId48"/>
    <p:sldId id="434" r:id="rId49"/>
    <p:sldId id="433" r:id="rId50"/>
    <p:sldId id="270" r:id="rId51"/>
    <p:sldId id="436" r:id="rId52"/>
    <p:sldId id="435" r:id="rId53"/>
    <p:sldId id="278" r:id="rId54"/>
  </p:sldIdLst>
  <p:sldSz cx="9144000" cy="6858000" type="screen4x3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106D3-030A-420C-9FC1-0CD1FF30FAE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28A98-C5F7-40CD-90A3-5C097D365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8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18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4538"/>
            <a:ext cx="4965700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148" y="4716916"/>
            <a:ext cx="5436207" cy="446889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is a brief summarize about the total system to be installed at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62316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some conditions</a:t>
            </a:r>
            <a:r>
              <a:rPr lang="en-US" baseline="0" dirty="0" smtClean="0"/>
              <a:t> about the Klystron protective interlocks.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62316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25D97-9154-DC4D-A77E-14335BE53A12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2017-10-12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9" rIns="91416" bIns="45709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647" y="6356821"/>
            <a:ext cx="2133079" cy="365001"/>
          </a:xfrm>
          <a:prstGeom prst="rect">
            <a:avLst/>
          </a:prstGeom>
        </p:spPr>
        <p:txBody>
          <a:bodyPr lIns="91416" tIns="45709" rIns="91416" bIns="45709"/>
          <a:lstStyle>
            <a:lvl1pPr defTabSz="457082"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F129807-28FC-BF4F-BB5E-8E3A8EA0C5E0}" type="datetimeFigureOut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75" y="6356821"/>
            <a:ext cx="2895451" cy="365001"/>
          </a:xfrm>
          <a:prstGeom prst="rect">
            <a:avLst/>
          </a:prstGeom>
        </p:spPr>
        <p:txBody>
          <a:bodyPr lIns="91416" tIns="45709" rIns="91416" bIns="45709"/>
          <a:lstStyle>
            <a:lvl1pPr defTabSz="457082"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356821"/>
            <a:ext cx="2133079" cy="365001"/>
          </a:xfrm>
          <a:prstGeom prst="rect">
            <a:avLst/>
          </a:prstGeom>
        </p:spPr>
        <p:txBody>
          <a:bodyPr lIns="91416" tIns="45709" rIns="91416" bIns="45709"/>
          <a:lstStyle>
            <a:lvl1pPr defTabSz="457082"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03BB352-079B-BB4C-B5D7-30F39A2B36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9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2017-10-12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7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2017-10-12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2017-10-12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71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45B16-9B63-428E-AC01-2B905A6F4506}" type="slidenum">
              <a:rPr lang="pt-PT"/>
              <a:pPr>
                <a:defRPr/>
              </a:pPr>
              <a:t>‹#›</a:t>
            </a:fld>
            <a:endParaRPr lang="pt-PT"/>
          </a:p>
        </p:txBody>
      </p:sp>
      <p:sp>
        <p:nvSpPr>
          <p:cNvPr id="5" name="Rectangle 4"/>
          <p:cNvSpPr/>
          <p:nvPr userDrawn="1"/>
        </p:nvSpPr>
        <p:spPr>
          <a:xfrm>
            <a:off x="101685" y="6560728"/>
            <a:ext cx="824082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</a:pPr>
            <a:r>
              <a:rPr lang="en-GB" sz="1300" i="1" dirty="0" smtClean="0">
                <a:solidFill>
                  <a:srgbClr val="91581F"/>
                </a:solidFill>
                <a:latin typeface="Franklin Gothic Book" pitchFamily="32" charset="0"/>
              </a:rPr>
              <a:t>Klystron Modulators for ESS	Carlos A. Martins – ESS AB, Accelerator Division, RF Group</a:t>
            </a:r>
          </a:p>
        </p:txBody>
      </p:sp>
    </p:spTree>
    <p:extLst>
      <p:ext uri="{BB962C8B-B14F-4D97-AF65-F5344CB8AC3E}">
        <p14:creationId xmlns:p14="http://schemas.microsoft.com/office/powerpoint/2010/main" val="116656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BC3F5-DB66-AC41-A0F4-BDE096D39C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51389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9104A-A2E6-2149-8A06-EB7F67BEA2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1019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2180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/>
            <a:fld id="{7107800C-0C89-4701-9A15-031EC90E3AD2}" type="datetimeFigureOut">
              <a:rPr lang="sv-SE" smtClean="0">
                <a:solidFill>
                  <a:srgbClr val="3E3E5C"/>
                </a:solidFill>
              </a:rPr>
              <a:pPr defTabSz="457082"/>
              <a:t>2017-10-12</a:t>
            </a:fld>
            <a:endParaRPr lang="sv-SE">
              <a:solidFill>
                <a:srgbClr val="3E3E5C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082"/>
            <a:endParaRPr lang="sv-SE">
              <a:solidFill>
                <a:srgbClr val="3E3E5C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A5973-6E8C-4918-8599-CCA35DA0247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7235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2017-10-12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8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62"/>
          <a:stretch>
            <a:fillRect/>
          </a:stretch>
        </p:blipFill>
        <p:spPr bwMode="auto">
          <a:xfrm>
            <a:off x="0" y="0"/>
            <a:ext cx="9144000" cy="793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8077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7700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 algn="r" defTabSz="914165" eaLnBrk="0" fontAlgn="base" hangingPunct="0">
              <a:spcBef>
                <a:spcPct val="0"/>
              </a:spcBef>
              <a:spcAft>
                <a:spcPct val="0"/>
              </a:spcAft>
              <a:defRPr sz="1200" b="0">
                <a:solidFill>
                  <a:srgbClr val="000000"/>
                </a:solidFill>
                <a:effectLst/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5B43F84-996F-FC40-A1E1-B93AB70D2F46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597680" y="130820"/>
            <a:ext cx="692879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pic>
        <p:nvPicPr>
          <p:cNvPr id="7" name="Picture 6" descr="Sin-título-2.gif"/>
          <p:cNvPicPr>
            <a:picLocks noChangeAspect="1"/>
          </p:cNvPicPr>
          <p:nvPr userDrawn="1"/>
        </p:nvPicPr>
        <p:blipFill>
          <a:blip r:embed="rId8" cstate="print"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05" y="136550"/>
            <a:ext cx="1327400" cy="70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1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Papyrus"/>
          <a:ea typeface="ＭＳ Ｐゴシック" pitchFamily="-112" charset="-128"/>
          <a:cs typeface="Papyru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082" algn="ctr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</a:defRPr>
      </a:lvl6pPr>
      <a:lvl7pPr marL="914165" algn="ctr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</a:defRPr>
      </a:lvl7pPr>
      <a:lvl8pPr marL="1371250" algn="ctr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</a:defRPr>
      </a:lvl8pPr>
      <a:lvl9pPr marL="1828332" algn="ctr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00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760" indent="-28567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ea typeface="ＭＳ Ｐゴシック" pitchFamily="-112" charset="-128"/>
        </a:defRPr>
      </a:lvl2pPr>
      <a:lvl3pPr marL="1142706" indent="-228541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00"/>
          </a:solidFill>
          <a:latin typeface="+mn-lt"/>
          <a:ea typeface="ＭＳ Ｐゴシック" pitchFamily="-112" charset="-128"/>
        </a:defRPr>
      </a:lvl3pPr>
      <a:lvl4pPr marL="1599790" indent="-22854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ea typeface="ＭＳ Ｐゴシック" pitchFamily="-112" charset="-128"/>
        </a:defRPr>
      </a:lvl4pPr>
      <a:lvl5pPr marL="2056875" indent="-228541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 smtClean="0"/>
              <a:t>ESS RF SYSTEMS INTRODUCTION</a:t>
            </a:r>
            <a:endParaRPr lang="sv-S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Anders Sunesson RF group leader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3680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  <a:latin typeface="Calibri"/>
              </a:rPr>
              <a:t>www.europeanspallationsource.se</a:t>
            </a:r>
            <a:endParaRPr lang="en-GB" sz="16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71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</a:t>
            </a:r>
            <a:r>
              <a:rPr lang="en-US" dirty="0" err="1" smtClean="0"/>
              <a:t>Linac</a:t>
            </a:r>
            <a:r>
              <a:rPr lang="en-US" dirty="0" smtClean="0"/>
              <a:t>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188"/>
            <a:ext cx="8229600" cy="4525963"/>
          </a:xfrm>
        </p:spPr>
        <p:txBody>
          <a:bodyPr/>
          <a:lstStyle/>
          <a:p>
            <a:r>
              <a:rPr lang="en-US" dirty="0" smtClean="0"/>
              <a:t>155 cavities in total, total length ca 350 m until HEBT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614" y="1887841"/>
            <a:ext cx="9129960" cy="4968553"/>
            <a:chOff x="7852" y="1528695"/>
            <a:chExt cx="9144000" cy="48151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2" y="1528695"/>
              <a:ext cx="9144000" cy="4815191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5" name="TextBox 4"/>
            <p:cNvSpPr txBox="1"/>
            <p:nvPr/>
          </p:nvSpPr>
          <p:spPr>
            <a:xfrm>
              <a:off x="121556" y="2673359"/>
              <a:ext cx="1487123" cy="626373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r>
                <a:rPr lang="en-US" dirty="0" smtClean="0"/>
                <a:t>Low Energy Front end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>
              <a:off x="644859" y="3272176"/>
              <a:ext cx="0" cy="2447975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1085445" y="2264210"/>
              <a:ext cx="1378540" cy="357924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r>
                <a:rPr lang="en-US" dirty="0" smtClean="0"/>
                <a:t>NC </a:t>
              </a:r>
              <a:r>
                <a:rPr lang="en-US" dirty="0" err="1" smtClean="0"/>
                <a:t>linac</a:t>
              </a:r>
              <a:r>
                <a:rPr lang="en-US" dirty="0" smtClean="0"/>
                <a:t> RF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04330" y="2718607"/>
              <a:ext cx="1237789" cy="369332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r>
                <a:rPr lang="en-US" dirty="0" smtClean="0"/>
                <a:t>Spoke RF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31103" y="2357796"/>
              <a:ext cx="1969848" cy="369332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r>
                <a:rPr lang="en-US" dirty="0" smtClean="0"/>
                <a:t>Medium beta RF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16262" y="2039588"/>
              <a:ext cx="1768380" cy="369332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r>
                <a:rPr lang="en-US" dirty="0" smtClean="0"/>
                <a:t>High beta RF</a:t>
              </a:r>
              <a:endParaRPr lang="en-US" dirty="0"/>
            </a:p>
          </p:txBody>
        </p:sp>
        <p:cxnSp>
          <p:nvCxnSpPr>
            <p:cNvPr id="11" name="Straight Arrow Connector 10"/>
            <p:cNvCxnSpPr>
              <a:stCxn id="7" idx="2"/>
            </p:cNvCxnSpPr>
            <p:nvPr/>
          </p:nvCxnSpPr>
          <p:spPr bwMode="auto">
            <a:xfrm flipH="1">
              <a:off x="1352911" y="2622137"/>
              <a:ext cx="421805" cy="2109191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" name="Straight Arrow Connector 11"/>
            <p:cNvCxnSpPr>
              <a:stCxn id="8" idx="2"/>
            </p:cNvCxnSpPr>
            <p:nvPr/>
          </p:nvCxnSpPr>
          <p:spPr bwMode="auto">
            <a:xfrm>
              <a:off x="2623224" y="3087939"/>
              <a:ext cx="212743" cy="1012466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Arrow Connector 12"/>
            <p:cNvCxnSpPr>
              <a:stCxn id="9" idx="2"/>
            </p:cNvCxnSpPr>
            <p:nvPr/>
          </p:nvCxnSpPr>
          <p:spPr bwMode="auto">
            <a:xfrm>
              <a:off x="4016027" y="2727127"/>
              <a:ext cx="559241" cy="78301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Straight Arrow Connector 13"/>
            <p:cNvCxnSpPr>
              <a:stCxn id="10" idx="2"/>
            </p:cNvCxnSpPr>
            <p:nvPr/>
          </p:nvCxnSpPr>
          <p:spPr bwMode="auto">
            <a:xfrm>
              <a:off x="6200454" y="2408920"/>
              <a:ext cx="384095" cy="428551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5044979" y="5459500"/>
              <a:ext cx="1691943" cy="646331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r>
                <a:rPr lang="en-US" dirty="0" smtClean="0"/>
                <a:t>Spoke </a:t>
              </a:r>
              <a:r>
                <a:rPr lang="en-US" dirty="0" err="1" smtClean="0"/>
                <a:t>cryo</a:t>
              </a:r>
              <a:r>
                <a:rPr lang="en-US" dirty="0" smtClean="0"/>
                <a:t>-modules</a:t>
              </a:r>
            </a:p>
          </p:txBody>
        </p:sp>
        <p:cxnSp>
          <p:nvCxnSpPr>
            <p:cNvPr id="16" name="Straight Arrow Connector 15"/>
            <p:cNvCxnSpPr>
              <a:stCxn id="15" idx="1"/>
            </p:cNvCxnSpPr>
            <p:nvPr/>
          </p:nvCxnSpPr>
          <p:spPr bwMode="auto">
            <a:xfrm flipH="1" flipV="1">
              <a:off x="3519962" y="4972299"/>
              <a:ext cx="1525016" cy="810367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6448300" y="4969527"/>
              <a:ext cx="1604512" cy="646331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r>
                <a:rPr lang="en-US" dirty="0" smtClean="0"/>
                <a:t>Medium beta </a:t>
              </a:r>
              <a:r>
                <a:rPr lang="en-US" dirty="0" err="1" smtClean="0"/>
                <a:t>cryomodules</a:t>
              </a:r>
              <a:endParaRPr lang="en-US" dirty="0"/>
            </a:p>
          </p:txBody>
        </p:sp>
        <p:cxnSp>
          <p:nvCxnSpPr>
            <p:cNvPr id="18" name="Straight Arrow Connector 17"/>
            <p:cNvCxnSpPr>
              <a:stCxn id="17" idx="1"/>
            </p:cNvCxnSpPr>
            <p:nvPr/>
          </p:nvCxnSpPr>
          <p:spPr bwMode="auto">
            <a:xfrm flipH="1" flipV="1">
              <a:off x="5486240" y="4219694"/>
              <a:ext cx="962061" cy="107299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7620186" y="4219694"/>
              <a:ext cx="1523814" cy="646331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r>
                <a:rPr lang="en-US" dirty="0" smtClean="0"/>
                <a:t>High beta </a:t>
              </a:r>
              <a:r>
                <a:rPr lang="en-US" dirty="0" err="1" smtClean="0"/>
                <a:t>cryomodules</a:t>
              </a:r>
              <a:endParaRPr lang="en-US" dirty="0"/>
            </a:p>
          </p:txBody>
        </p:sp>
        <p:cxnSp>
          <p:nvCxnSpPr>
            <p:cNvPr id="20" name="Straight Arrow Connector 19"/>
            <p:cNvCxnSpPr>
              <a:stCxn id="19" idx="0"/>
            </p:cNvCxnSpPr>
            <p:nvPr/>
          </p:nvCxnSpPr>
          <p:spPr bwMode="auto">
            <a:xfrm flipH="1" flipV="1">
              <a:off x="7716837" y="3450805"/>
              <a:ext cx="665256" cy="76888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2333745" y="5921164"/>
              <a:ext cx="1860684" cy="357924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r>
                <a:rPr lang="en-US" dirty="0" smtClean="0"/>
                <a:t>NC </a:t>
              </a:r>
              <a:r>
                <a:rPr lang="en-US" dirty="0" err="1" smtClean="0"/>
                <a:t>linac</a:t>
              </a:r>
              <a:r>
                <a:rPr lang="en-US" dirty="0" smtClean="0"/>
                <a:t> cavities</a:t>
              </a:r>
              <a:endParaRPr lang="en-US" dirty="0"/>
            </a:p>
          </p:txBody>
        </p:sp>
        <p:cxnSp>
          <p:nvCxnSpPr>
            <p:cNvPr id="23" name="Straight Arrow Connector 22"/>
            <p:cNvCxnSpPr>
              <a:stCxn id="22" idx="0"/>
            </p:cNvCxnSpPr>
            <p:nvPr/>
          </p:nvCxnSpPr>
          <p:spPr bwMode="auto">
            <a:xfrm flipH="1" flipV="1">
              <a:off x="1869578" y="5453987"/>
              <a:ext cx="1394509" cy="467178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091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93969" y="7289933"/>
            <a:ext cx="241102" cy="250031"/>
          </a:xfrm>
          <a:prstGeom prst="rect">
            <a:avLst/>
          </a:prstGeom>
        </p:spPr>
        <p:txBody>
          <a:bodyPr lIns="64288" tIns="32145" rIns="64288" bIns="32145"/>
          <a:lstStyle/>
          <a:p>
            <a:fld id="{56C41586-D860-644E-9CFF-C0246DBDABBD}" type="slidenum">
              <a:rPr lang="en-US"/>
              <a:pPr/>
              <a:t>11</a:t>
            </a:fld>
            <a:endParaRPr lang="en-US"/>
          </a:p>
        </p:txBody>
      </p:sp>
      <p:pic>
        <p:nvPicPr>
          <p:cNvPr id="9218" name="Picture 2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" y="1473530"/>
            <a:ext cx="9161859" cy="3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1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18387"/>
              </p:ext>
            </p:extLst>
          </p:nvPr>
        </p:nvGraphicFramePr>
        <p:xfrm>
          <a:off x="383977" y="3213402"/>
          <a:ext cx="8358185" cy="3335660"/>
        </p:xfrm>
        <a:graphic>
          <a:graphicData uri="http://schemas.openxmlformats.org/drawingml/2006/table">
            <a:tbl>
              <a:tblPr/>
              <a:tblGrid>
                <a:gridCol w="1178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5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7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0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97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448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 Light" charset="0"/>
                        <a:ea typeface="ヒラギノ角ゴ ProN W3" charset="0"/>
                        <a:cs typeface="ヒラギノ角ゴ ProN W3" charset="0"/>
                        <a:sym typeface="Gill Sans Light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Energy (MeV)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Frequency /MHz</a:t>
                      </a:r>
                      <a:endParaRPr kumimoji="0" 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No. of Cavities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Lucida Grande" charset="0"/>
                          <a:sym typeface="Gill Sans" charset="0"/>
                        </a:rPr>
                        <a:t>βg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Temp / K</a:t>
                      </a:r>
                      <a:endParaRPr kumimoji="0" 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RF power /kW</a:t>
                      </a:r>
                      <a:endParaRPr kumimoji="0" 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Source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0.075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-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~300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LEBT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0.075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-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~300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RFQ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3.6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352.21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1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~300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1600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MEBT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3.6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352.21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~300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20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5000"/>
                              </a:srgbClr>
                            </a:outerShdw>
                          </a:effectLst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DTL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90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352.21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5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~300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2200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E6FFD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Spoke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220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352.21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26 (2/CM)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0.5 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Lucida Grande" charset="0"/>
                          <a:sym typeface="Gill Sans" charset="0"/>
                        </a:rPr>
                        <a:t>β</a:t>
                      </a:r>
                      <a:r>
                        <a:rPr kumimoji="0" lang="en-US" sz="1100" b="0" i="0" u="none" strike="noStrike" cap="none" normalizeH="0" baseline="-600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opt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~2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330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72C6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Lucida Grande" charset="0"/>
                          <a:sym typeface="Gill Sans" charset="0"/>
                        </a:rPr>
                        <a:t>Medium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E72C6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Lucida Grande" charset="0"/>
                          <a:sym typeface="Gill Sans" charset="0"/>
                        </a:rPr>
                        <a:t>β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570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704.42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36 (4/CM)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0.67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~2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870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91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Lucida Grande" charset="0"/>
                          <a:sym typeface="Gill Sans" charset="0"/>
                        </a:rPr>
                        <a:t>High β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2000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704.42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84 (4/CM)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0.86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~2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1100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D0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HEBT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2000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~300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9506" name="Group 290"/>
          <p:cNvGrpSpPr>
            <a:grpSpLocks/>
          </p:cNvGrpSpPr>
          <p:nvPr/>
        </p:nvGrpSpPr>
        <p:grpSpPr bwMode="auto">
          <a:xfrm>
            <a:off x="187524" y="1913146"/>
            <a:ext cx="8822531" cy="1143001"/>
            <a:chOff x="0" y="29"/>
            <a:chExt cx="7904" cy="1024"/>
          </a:xfrm>
        </p:grpSpPr>
        <p:sp>
          <p:nvSpPr>
            <p:cNvPr id="9448" name="AutoShape 232"/>
            <p:cNvSpPr>
              <a:spLocks/>
            </p:cNvSpPr>
            <p:nvPr/>
          </p:nvSpPr>
          <p:spPr bwMode="auto">
            <a:xfrm>
              <a:off x="3440" y="408"/>
              <a:ext cx="608" cy="296"/>
            </a:xfrm>
            <a:prstGeom prst="roundRect">
              <a:avLst>
                <a:gd name="adj" fmla="val 29727"/>
              </a:avLst>
            </a:prstGeom>
            <a:solidFill>
              <a:srgbClr val="0000FF">
                <a:alpha val="79999"/>
              </a:srgbClr>
            </a:solidFill>
            <a:ln w="25400" cap="flat">
              <a:solidFill>
                <a:srgbClr val="4D4D4D">
                  <a:alpha val="7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Spokes</a:t>
              </a:r>
            </a:p>
          </p:txBody>
        </p:sp>
        <p:sp>
          <p:nvSpPr>
            <p:cNvPr id="9449" name="AutoShape 233"/>
            <p:cNvSpPr>
              <a:spLocks/>
            </p:cNvSpPr>
            <p:nvPr/>
          </p:nvSpPr>
          <p:spPr bwMode="auto">
            <a:xfrm>
              <a:off x="4168" y="408"/>
              <a:ext cx="779" cy="296"/>
            </a:xfrm>
            <a:prstGeom prst="roundRect">
              <a:avLst>
                <a:gd name="adj" fmla="val 27023"/>
              </a:avLst>
            </a:prstGeom>
            <a:solidFill>
              <a:srgbClr val="2E72C6">
                <a:alpha val="79999"/>
              </a:srgbClr>
            </a:solidFill>
            <a:ln w="25400" cap="flat">
              <a:solidFill>
                <a:srgbClr val="4D4D4D">
                  <a:alpha val="7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Medium β</a:t>
              </a:r>
            </a:p>
          </p:txBody>
        </p:sp>
        <p:sp>
          <p:nvSpPr>
            <p:cNvPr id="9450" name="AutoShape 234"/>
            <p:cNvSpPr>
              <a:spLocks/>
            </p:cNvSpPr>
            <p:nvPr/>
          </p:nvSpPr>
          <p:spPr bwMode="auto">
            <a:xfrm>
              <a:off x="5098" y="404"/>
              <a:ext cx="801" cy="304"/>
            </a:xfrm>
            <a:prstGeom prst="roundRect">
              <a:avLst>
                <a:gd name="adj" fmla="val 26315"/>
              </a:avLst>
            </a:prstGeom>
            <a:solidFill>
              <a:srgbClr val="2491FF">
                <a:alpha val="79999"/>
              </a:srgbClr>
            </a:solidFill>
            <a:ln w="25400" cap="flat">
              <a:solidFill>
                <a:srgbClr val="4D4D4D">
                  <a:alpha val="7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High β</a:t>
              </a:r>
            </a:p>
          </p:txBody>
        </p:sp>
        <p:sp>
          <p:nvSpPr>
            <p:cNvPr id="9451" name="AutoShape 235"/>
            <p:cNvSpPr>
              <a:spLocks/>
            </p:cNvSpPr>
            <p:nvPr/>
          </p:nvSpPr>
          <p:spPr bwMode="auto">
            <a:xfrm>
              <a:off x="2736" y="408"/>
              <a:ext cx="488" cy="296"/>
            </a:xfrm>
            <a:prstGeom prst="roundRect">
              <a:avLst>
                <a:gd name="adj" fmla="val 21620"/>
              </a:avLst>
            </a:prstGeom>
            <a:solidFill>
              <a:srgbClr val="FFFF00">
                <a:alpha val="89999"/>
              </a:srgbClr>
            </a:solidFill>
            <a:ln w="25400" cap="flat">
              <a:solidFill>
                <a:srgbClr val="4D4D4D">
                  <a:alpha val="8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1300" b="1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DTL</a:t>
              </a:r>
            </a:p>
          </p:txBody>
        </p:sp>
        <p:sp>
          <p:nvSpPr>
            <p:cNvPr id="9452" name="AutoShape 236"/>
            <p:cNvSpPr>
              <a:spLocks/>
            </p:cNvSpPr>
            <p:nvPr/>
          </p:nvSpPr>
          <p:spPr bwMode="auto">
            <a:xfrm>
              <a:off x="2080" y="408"/>
              <a:ext cx="544" cy="296"/>
            </a:xfrm>
            <a:prstGeom prst="roundRect">
              <a:avLst>
                <a:gd name="adj" fmla="val 29727"/>
              </a:avLst>
            </a:prstGeom>
            <a:solidFill>
              <a:srgbClr val="FFFF00">
                <a:alpha val="89999"/>
              </a:srgbClr>
            </a:solidFill>
            <a:ln w="25400" cap="flat">
              <a:solidFill>
                <a:srgbClr val="4D4D4D">
                  <a:alpha val="8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1300" b="1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MEBT</a:t>
              </a:r>
              <a:endParaRPr lang="en-US" sz="1300" b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  <p:sp>
          <p:nvSpPr>
            <p:cNvPr id="9453" name="AutoShape 237"/>
            <p:cNvSpPr>
              <a:spLocks/>
            </p:cNvSpPr>
            <p:nvPr/>
          </p:nvSpPr>
          <p:spPr bwMode="auto">
            <a:xfrm>
              <a:off x="1408" y="408"/>
              <a:ext cx="548" cy="296"/>
            </a:xfrm>
            <a:prstGeom prst="roundRect">
              <a:avLst>
                <a:gd name="adj" fmla="val 29727"/>
              </a:avLst>
            </a:prstGeom>
            <a:solidFill>
              <a:srgbClr val="FF6600">
                <a:alpha val="89999"/>
              </a:srgbClr>
            </a:solidFill>
            <a:ln w="25400" cap="flat">
              <a:solidFill>
                <a:srgbClr val="4D4D4D">
                  <a:alpha val="8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RFQ</a:t>
              </a:r>
            </a:p>
          </p:txBody>
        </p:sp>
        <p:sp>
          <p:nvSpPr>
            <p:cNvPr id="9454" name="AutoShape 238"/>
            <p:cNvSpPr>
              <a:spLocks/>
            </p:cNvSpPr>
            <p:nvPr/>
          </p:nvSpPr>
          <p:spPr bwMode="auto">
            <a:xfrm>
              <a:off x="768" y="408"/>
              <a:ext cx="548" cy="296"/>
            </a:xfrm>
            <a:prstGeom prst="roundRect">
              <a:avLst>
                <a:gd name="adj" fmla="val 27023"/>
              </a:avLst>
            </a:prstGeom>
            <a:solidFill>
              <a:schemeClr val="accent6">
                <a:alpha val="89999"/>
              </a:schemeClr>
            </a:solidFill>
            <a:ln w="25400" cap="flat">
              <a:solidFill>
                <a:srgbClr val="4D4D4D">
                  <a:alpha val="8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LEBT</a:t>
              </a:r>
            </a:p>
          </p:txBody>
        </p:sp>
        <p:sp>
          <p:nvSpPr>
            <p:cNvPr id="9455" name="AutoShape 239"/>
            <p:cNvSpPr>
              <a:spLocks/>
            </p:cNvSpPr>
            <p:nvPr/>
          </p:nvSpPr>
          <p:spPr bwMode="auto">
            <a:xfrm>
              <a:off x="0" y="408"/>
              <a:ext cx="664" cy="296"/>
            </a:xfrm>
            <a:prstGeom prst="roundRect">
              <a:avLst>
                <a:gd name="adj" fmla="val 24324"/>
              </a:avLst>
            </a:prstGeom>
            <a:solidFill>
              <a:srgbClr val="FF0000">
                <a:alpha val="89999"/>
              </a:srgbClr>
            </a:solidFill>
            <a:ln w="25400" cap="flat">
              <a:solidFill>
                <a:srgbClr val="4D4D4D">
                  <a:alpha val="8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Source</a:t>
              </a:r>
            </a:p>
          </p:txBody>
        </p:sp>
        <p:sp>
          <p:nvSpPr>
            <p:cNvPr id="9456" name="AutoShape 240"/>
            <p:cNvSpPr>
              <a:spLocks/>
            </p:cNvSpPr>
            <p:nvPr/>
          </p:nvSpPr>
          <p:spPr bwMode="auto">
            <a:xfrm>
              <a:off x="6040" y="408"/>
              <a:ext cx="1136" cy="296"/>
            </a:xfrm>
            <a:prstGeom prst="roundRect">
              <a:avLst>
                <a:gd name="adj" fmla="val 18917"/>
              </a:avLst>
            </a:prstGeom>
            <a:solidFill>
              <a:srgbClr val="D000D0">
                <a:alpha val="89999"/>
              </a:srgbClr>
            </a:solidFill>
            <a:ln w="25400" cap="flat">
              <a:solidFill>
                <a:srgbClr val="4D4D4D">
                  <a:alpha val="8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HEBT &amp; Contingency</a:t>
              </a:r>
            </a:p>
          </p:txBody>
        </p:sp>
        <p:sp>
          <p:nvSpPr>
            <p:cNvPr id="9457" name="Oval 241"/>
            <p:cNvSpPr>
              <a:spLocks/>
            </p:cNvSpPr>
            <p:nvPr/>
          </p:nvSpPr>
          <p:spPr bwMode="auto">
            <a:xfrm>
              <a:off x="7296" y="256"/>
              <a:ext cx="608" cy="608"/>
            </a:xfrm>
            <a:prstGeom prst="ellipse">
              <a:avLst/>
            </a:prstGeom>
            <a:solidFill>
              <a:srgbClr val="FF0000">
                <a:alpha val="79999"/>
              </a:srgbClr>
            </a:solidFill>
            <a:ln w="25400" cap="flat">
              <a:solidFill>
                <a:srgbClr val="676767">
                  <a:alpha val="7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</a:pPr>
              <a:r>
                <a:rPr lang="en-US" sz="13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Target</a:t>
              </a:r>
            </a:p>
          </p:txBody>
        </p:sp>
        <p:sp>
          <p:nvSpPr>
            <p:cNvPr id="9458" name="Line 242"/>
            <p:cNvSpPr>
              <a:spLocks noChangeShapeType="1"/>
            </p:cNvSpPr>
            <p:nvPr/>
          </p:nvSpPr>
          <p:spPr bwMode="auto">
            <a:xfrm flipH="1">
              <a:off x="656" y="560"/>
              <a:ext cx="12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59" name="Line 243"/>
            <p:cNvSpPr>
              <a:spLocks noChangeShapeType="1"/>
            </p:cNvSpPr>
            <p:nvPr/>
          </p:nvSpPr>
          <p:spPr bwMode="auto">
            <a:xfrm flipH="1">
              <a:off x="1312" y="560"/>
              <a:ext cx="12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60" name="Line 244"/>
            <p:cNvSpPr>
              <a:spLocks noChangeShapeType="1"/>
            </p:cNvSpPr>
            <p:nvPr/>
          </p:nvSpPr>
          <p:spPr bwMode="auto">
            <a:xfrm flipH="1">
              <a:off x="1960" y="560"/>
              <a:ext cx="12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61" name="Line 245"/>
            <p:cNvSpPr>
              <a:spLocks noChangeShapeType="1"/>
            </p:cNvSpPr>
            <p:nvPr/>
          </p:nvSpPr>
          <p:spPr bwMode="auto">
            <a:xfrm flipH="1">
              <a:off x="2624" y="560"/>
              <a:ext cx="12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62" name="Line 246"/>
            <p:cNvSpPr>
              <a:spLocks noChangeShapeType="1"/>
            </p:cNvSpPr>
            <p:nvPr/>
          </p:nvSpPr>
          <p:spPr bwMode="auto">
            <a:xfrm flipH="1">
              <a:off x="3232" y="560"/>
              <a:ext cx="2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63" name="Line 247"/>
            <p:cNvSpPr>
              <a:spLocks noChangeShapeType="1"/>
            </p:cNvSpPr>
            <p:nvPr/>
          </p:nvSpPr>
          <p:spPr bwMode="auto">
            <a:xfrm flipH="1">
              <a:off x="4056" y="560"/>
              <a:ext cx="12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64" name="Line 248"/>
            <p:cNvSpPr>
              <a:spLocks noChangeShapeType="1"/>
            </p:cNvSpPr>
            <p:nvPr/>
          </p:nvSpPr>
          <p:spPr bwMode="auto">
            <a:xfrm flipH="1">
              <a:off x="4936" y="560"/>
              <a:ext cx="152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65" name="Line 249"/>
            <p:cNvSpPr>
              <a:spLocks noChangeShapeType="1"/>
            </p:cNvSpPr>
            <p:nvPr/>
          </p:nvSpPr>
          <p:spPr bwMode="auto">
            <a:xfrm flipH="1">
              <a:off x="5920" y="560"/>
              <a:ext cx="12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66" name="Line 250"/>
            <p:cNvSpPr>
              <a:spLocks noChangeShapeType="1"/>
            </p:cNvSpPr>
            <p:nvPr/>
          </p:nvSpPr>
          <p:spPr bwMode="auto">
            <a:xfrm flipH="1">
              <a:off x="7176" y="560"/>
              <a:ext cx="12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67" name="Line 251"/>
            <p:cNvSpPr>
              <a:spLocks noChangeShapeType="1"/>
            </p:cNvSpPr>
            <p:nvPr/>
          </p:nvSpPr>
          <p:spPr bwMode="auto">
            <a:xfrm flipH="1">
              <a:off x="1192" y="304"/>
              <a:ext cx="128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68" name="Line 252"/>
            <p:cNvSpPr>
              <a:spLocks noChangeShapeType="1"/>
            </p:cNvSpPr>
            <p:nvPr/>
          </p:nvSpPr>
          <p:spPr bwMode="auto">
            <a:xfrm flipH="1">
              <a:off x="784" y="304"/>
              <a:ext cx="120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69" name="Rectangle 253"/>
            <p:cNvSpPr>
              <a:spLocks/>
            </p:cNvSpPr>
            <p:nvPr/>
          </p:nvSpPr>
          <p:spPr bwMode="auto">
            <a:xfrm>
              <a:off x="923" y="221"/>
              <a:ext cx="26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2.4 m</a:t>
              </a:r>
            </a:p>
          </p:txBody>
        </p:sp>
        <p:sp>
          <p:nvSpPr>
            <p:cNvPr id="9470" name="Line 254"/>
            <p:cNvSpPr>
              <a:spLocks noChangeShapeType="1"/>
            </p:cNvSpPr>
            <p:nvPr/>
          </p:nvSpPr>
          <p:spPr bwMode="auto">
            <a:xfrm flipH="1">
              <a:off x="1848" y="304"/>
              <a:ext cx="112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71" name="Line 255"/>
            <p:cNvSpPr>
              <a:spLocks noChangeShapeType="1"/>
            </p:cNvSpPr>
            <p:nvPr/>
          </p:nvSpPr>
          <p:spPr bwMode="auto">
            <a:xfrm flipH="1">
              <a:off x="1424" y="304"/>
              <a:ext cx="104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72" name="Rectangle 256"/>
            <p:cNvSpPr>
              <a:spLocks/>
            </p:cNvSpPr>
            <p:nvPr/>
          </p:nvSpPr>
          <p:spPr bwMode="auto">
            <a:xfrm>
              <a:off x="1579" y="221"/>
              <a:ext cx="26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4.5 </a:t>
              </a:r>
              <a:r>
                <a:rPr lang="en-US" sz="10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</a:t>
              </a:r>
            </a:p>
          </p:txBody>
        </p:sp>
        <p:sp>
          <p:nvSpPr>
            <p:cNvPr id="9473" name="Line 257"/>
            <p:cNvSpPr>
              <a:spLocks noChangeShapeType="1"/>
            </p:cNvSpPr>
            <p:nvPr/>
          </p:nvSpPr>
          <p:spPr bwMode="auto">
            <a:xfrm flipH="1">
              <a:off x="2512" y="304"/>
              <a:ext cx="112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74" name="Line 258"/>
            <p:cNvSpPr>
              <a:spLocks noChangeShapeType="1"/>
            </p:cNvSpPr>
            <p:nvPr/>
          </p:nvSpPr>
          <p:spPr bwMode="auto">
            <a:xfrm flipH="1">
              <a:off x="2112" y="304"/>
              <a:ext cx="104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75" name="Rectangle 259"/>
            <p:cNvSpPr>
              <a:spLocks/>
            </p:cNvSpPr>
            <p:nvPr/>
          </p:nvSpPr>
          <p:spPr bwMode="auto">
            <a:xfrm>
              <a:off x="2231" y="221"/>
              <a:ext cx="26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3.6 </a:t>
              </a:r>
              <a:r>
                <a:rPr lang="en-US" sz="10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</a:t>
              </a:r>
            </a:p>
          </p:txBody>
        </p:sp>
        <p:sp>
          <p:nvSpPr>
            <p:cNvPr id="9476" name="Line 260"/>
            <p:cNvSpPr>
              <a:spLocks noChangeShapeType="1"/>
            </p:cNvSpPr>
            <p:nvPr/>
          </p:nvSpPr>
          <p:spPr bwMode="auto">
            <a:xfrm flipH="1">
              <a:off x="3160" y="304"/>
              <a:ext cx="88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77" name="Line 261"/>
            <p:cNvSpPr>
              <a:spLocks noChangeShapeType="1"/>
            </p:cNvSpPr>
            <p:nvPr/>
          </p:nvSpPr>
          <p:spPr bwMode="auto">
            <a:xfrm flipH="1">
              <a:off x="2728" y="304"/>
              <a:ext cx="80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78" name="Rectangle 262"/>
            <p:cNvSpPr>
              <a:spLocks/>
            </p:cNvSpPr>
            <p:nvPr/>
          </p:nvSpPr>
          <p:spPr bwMode="auto">
            <a:xfrm>
              <a:off x="2840" y="221"/>
              <a:ext cx="27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 </a:t>
              </a:r>
              <a:r>
                <a:rPr lang="en-US" sz="10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40 </a:t>
              </a:r>
              <a:r>
                <a:rPr lang="en-US" sz="10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</a:t>
              </a:r>
            </a:p>
          </p:txBody>
        </p:sp>
        <p:sp>
          <p:nvSpPr>
            <p:cNvPr id="9479" name="Line 263"/>
            <p:cNvSpPr>
              <a:spLocks noChangeShapeType="1"/>
            </p:cNvSpPr>
            <p:nvPr/>
          </p:nvSpPr>
          <p:spPr bwMode="auto">
            <a:xfrm flipH="1">
              <a:off x="3928" y="304"/>
              <a:ext cx="112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80" name="Line 264"/>
            <p:cNvSpPr>
              <a:spLocks noChangeShapeType="1"/>
            </p:cNvSpPr>
            <p:nvPr/>
          </p:nvSpPr>
          <p:spPr bwMode="auto">
            <a:xfrm flipH="1">
              <a:off x="3456" y="304"/>
              <a:ext cx="104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81" name="Rectangle 265"/>
            <p:cNvSpPr>
              <a:spLocks/>
            </p:cNvSpPr>
            <p:nvPr/>
          </p:nvSpPr>
          <p:spPr bwMode="auto">
            <a:xfrm>
              <a:off x="3611" y="221"/>
              <a:ext cx="24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54 </a:t>
              </a:r>
              <a:r>
                <a:rPr lang="en-US" sz="10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</a:t>
              </a:r>
            </a:p>
          </p:txBody>
        </p:sp>
        <p:sp>
          <p:nvSpPr>
            <p:cNvPr id="9482" name="Line 266"/>
            <p:cNvSpPr>
              <a:spLocks noChangeShapeType="1"/>
            </p:cNvSpPr>
            <p:nvPr/>
          </p:nvSpPr>
          <p:spPr bwMode="auto">
            <a:xfrm flipH="1">
              <a:off x="4752" y="304"/>
              <a:ext cx="160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83" name="Line 267"/>
            <p:cNvSpPr>
              <a:spLocks noChangeShapeType="1"/>
            </p:cNvSpPr>
            <p:nvPr/>
          </p:nvSpPr>
          <p:spPr bwMode="auto">
            <a:xfrm flipH="1">
              <a:off x="4176" y="304"/>
              <a:ext cx="184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84" name="Rectangle 268"/>
            <p:cNvSpPr>
              <a:spLocks/>
            </p:cNvSpPr>
            <p:nvPr/>
          </p:nvSpPr>
          <p:spPr bwMode="auto">
            <a:xfrm>
              <a:off x="4391" y="221"/>
              <a:ext cx="24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75 </a:t>
              </a:r>
              <a:r>
                <a:rPr lang="en-US" sz="10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</a:t>
              </a:r>
            </a:p>
          </p:txBody>
        </p:sp>
        <p:sp>
          <p:nvSpPr>
            <p:cNvPr id="9485" name="Line 269"/>
            <p:cNvSpPr>
              <a:spLocks noChangeShapeType="1"/>
            </p:cNvSpPr>
            <p:nvPr/>
          </p:nvSpPr>
          <p:spPr bwMode="auto">
            <a:xfrm flipH="1">
              <a:off x="5744" y="304"/>
              <a:ext cx="184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86" name="Line 270"/>
            <p:cNvSpPr>
              <a:spLocks noChangeShapeType="1"/>
            </p:cNvSpPr>
            <p:nvPr/>
          </p:nvSpPr>
          <p:spPr bwMode="auto">
            <a:xfrm flipH="1">
              <a:off x="5096" y="304"/>
              <a:ext cx="144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87" name="Rectangle 271"/>
            <p:cNvSpPr>
              <a:spLocks/>
            </p:cNvSpPr>
            <p:nvPr/>
          </p:nvSpPr>
          <p:spPr bwMode="auto">
            <a:xfrm>
              <a:off x="5297" y="221"/>
              <a:ext cx="30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174 </a:t>
              </a:r>
              <a:r>
                <a:rPr lang="en-US" sz="10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</a:t>
              </a:r>
            </a:p>
          </p:txBody>
        </p:sp>
        <p:sp>
          <p:nvSpPr>
            <p:cNvPr id="9488" name="AutoShape 272"/>
            <p:cNvSpPr>
              <a:spLocks/>
            </p:cNvSpPr>
            <p:nvPr/>
          </p:nvSpPr>
          <p:spPr bwMode="auto">
            <a:xfrm rot="-5400000">
              <a:off x="636" y="716"/>
              <a:ext cx="208" cy="10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89" name="AutoShape 273"/>
            <p:cNvSpPr>
              <a:spLocks/>
            </p:cNvSpPr>
            <p:nvPr/>
          </p:nvSpPr>
          <p:spPr bwMode="auto">
            <a:xfrm rot="-5400000">
              <a:off x="1916" y="716"/>
              <a:ext cx="208" cy="10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90" name="AutoShape 274"/>
            <p:cNvSpPr>
              <a:spLocks/>
            </p:cNvSpPr>
            <p:nvPr/>
          </p:nvSpPr>
          <p:spPr bwMode="auto">
            <a:xfrm rot="-5400000">
              <a:off x="3204" y="716"/>
              <a:ext cx="208" cy="10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91" name="AutoShape 275"/>
            <p:cNvSpPr>
              <a:spLocks/>
            </p:cNvSpPr>
            <p:nvPr/>
          </p:nvSpPr>
          <p:spPr bwMode="auto">
            <a:xfrm rot="-5400000">
              <a:off x="4020" y="716"/>
              <a:ext cx="208" cy="10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92" name="AutoShape 276"/>
            <p:cNvSpPr>
              <a:spLocks/>
            </p:cNvSpPr>
            <p:nvPr/>
          </p:nvSpPr>
          <p:spPr bwMode="auto">
            <a:xfrm rot="-5400000">
              <a:off x="4908" y="716"/>
              <a:ext cx="208" cy="10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93" name="AutoShape 277"/>
            <p:cNvSpPr>
              <a:spLocks/>
            </p:cNvSpPr>
            <p:nvPr/>
          </p:nvSpPr>
          <p:spPr bwMode="auto">
            <a:xfrm rot="-5400000">
              <a:off x="5884" y="716"/>
              <a:ext cx="208" cy="10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94" name="Rectangle 278"/>
            <p:cNvSpPr>
              <a:spLocks/>
            </p:cNvSpPr>
            <p:nvPr/>
          </p:nvSpPr>
          <p:spPr bwMode="auto">
            <a:xfrm>
              <a:off x="506" y="894"/>
              <a:ext cx="36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75 keV</a:t>
              </a:r>
            </a:p>
          </p:txBody>
        </p:sp>
        <p:sp>
          <p:nvSpPr>
            <p:cNvPr id="9495" name="Rectangle 279"/>
            <p:cNvSpPr>
              <a:spLocks/>
            </p:cNvSpPr>
            <p:nvPr/>
          </p:nvSpPr>
          <p:spPr bwMode="auto">
            <a:xfrm>
              <a:off x="1844" y="898"/>
              <a:ext cx="43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3.6 MeV</a:t>
              </a:r>
            </a:p>
          </p:txBody>
        </p:sp>
        <p:sp>
          <p:nvSpPr>
            <p:cNvPr id="9496" name="Rectangle 280"/>
            <p:cNvSpPr>
              <a:spLocks/>
            </p:cNvSpPr>
            <p:nvPr/>
          </p:nvSpPr>
          <p:spPr bwMode="auto">
            <a:xfrm>
              <a:off x="3058" y="898"/>
              <a:ext cx="40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90 MeV</a:t>
              </a:r>
            </a:p>
          </p:txBody>
        </p:sp>
        <p:sp>
          <p:nvSpPr>
            <p:cNvPr id="9497" name="Rectangle 281"/>
            <p:cNvSpPr>
              <a:spLocks/>
            </p:cNvSpPr>
            <p:nvPr/>
          </p:nvSpPr>
          <p:spPr bwMode="auto">
            <a:xfrm>
              <a:off x="3822" y="898"/>
              <a:ext cx="47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220 MeV</a:t>
              </a:r>
            </a:p>
          </p:txBody>
        </p:sp>
        <p:sp>
          <p:nvSpPr>
            <p:cNvPr id="9498" name="Rectangle 282"/>
            <p:cNvSpPr>
              <a:spLocks/>
            </p:cNvSpPr>
            <p:nvPr/>
          </p:nvSpPr>
          <p:spPr bwMode="auto">
            <a:xfrm>
              <a:off x="4706" y="898"/>
              <a:ext cx="47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570 MeV</a:t>
              </a:r>
            </a:p>
          </p:txBody>
        </p:sp>
        <p:sp>
          <p:nvSpPr>
            <p:cNvPr id="9499" name="Rectangle 283"/>
            <p:cNvSpPr>
              <a:spLocks/>
            </p:cNvSpPr>
            <p:nvPr/>
          </p:nvSpPr>
          <p:spPr bwMode="auto">
            <a:xfrm>
              <a:off x="5626" y="898"/>
              <a:ext cx="53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2000 MeV</a:t>
              </a:r>
            </a:p>
          </p:txBody>
        </p:sp>
        <p:sp>
          <p:nvSpPr>
            <p:cNvPr id="9500" name="Rectangle 284"/>
            <p:cNvSpPr>
              <a:spLocks/>
            </p:cNvSpPr>
            <p:nvPr/>
          </p:nvSpPr>
          <p:spPr bwMode="auto">
            <a:xfrm>
              <a:off x="2442" y="29"/>
              <a:ext cx="58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352.21 MHz</a:t>
              </a:r>
            </a:p>
          </p:txBody>
        </p:sp>
        <p:sp>
          <p:nvSpPr>
            <p:cNvPr id="9501" name="Rectangle 285"/>
            <p:cNvSpPr>
              <a:spLocks/>
            </p:cNvSpPr>
            <p:nvPr/>
          </p:nvSpPr>
          <p:spPr bwMode="auto">
            <a:xfrm>
              <a:off x="4764" y="29"/>
              <a:ext cx="58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704.42 MHz</a:t>
              </a:r>
            </a:p>
          </p:txBody>
        </p:sp>
        <p:sp>
          <p:nvSpPr>
            <p:cNvPr id="9502" name="AutoShape 286"/>
            <p:cNvSpPr>
              <a:spLocks/>
            </p:cNvSpPr>
            <p:nvPr/>
          </p:nvSpPr>
          <p:spPr bwMode="auto">
            <a:xfrm flipH="1">
              <a:off x="1400" y="40"/>
              <a:ext cx="1000" cy="120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03" name="AutoShape 287"/>
            <p:cNvSpPr>
              <a:spLocks/>
            </p:cNvSpPr>
            <p:nvPr/>
          </p:nvSpPr>
          <p:spPr bwMode="auto">
            <a:xfrm>
              <a:off x="5352" y="40"/>
              <a:ext cx="584" cy="120"/>
            </a:xfrm>
            <a:prstGeom prst="rightArrow">
              <a:avLst>
                <a:gd name="adj1" fmla="val 50824"/>
                <a:gd name="adj2" fmla="val 213345"/>
              </a:avLst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04" name="AutoShape 288"/>
            <p:cNvSpPr>
              <a:spLocks/>
            </p:cNvSpPr>
            <p:nvPr/>
          </p:nvSpPr>
          <p:spPr bwMode="auto">
            <a:xfrm flipH="1">
              <a:off x="4152" y="40"/>
              <a:ext cx="592" cy="120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05" name="AutoShape 289"/>
            <p:cNvSpPr>
              <a:spLocks/>
            </p:cNvSpPr>
            <p:nvPr/>
          </p:nvSpPr>
          <p:spPr bwMode="auto">
            <a:xfrm>
              <a:off x="3040" y="40"/>
              <a:ext cx="1008" cy="120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65" name="Title 1"/>
          <p:cNvSpPr txBox="1">
            <a:spLocks/>
          </p:cNvSpPr>
          <p:nvPr/>
        </p:nvSpPr>
        <p:spPr>
          <a:xfrm>
            <a:off x="453184" y="276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RF </a:t>
            </a:r>
            <a:r>
              <a:rPr lang="en-US" dirty="0" smtClean="0"/>
              <a:t>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24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construction work Aug-Dec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Screen Shot 2015-09-30 at 16.32.4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152" y="1440788"/>
            <a:ext cx="5615848" cy="2967400"/>
          </a:xfrm>
          <a:prstGeom prst="rect">
            <a:avLst/>
          </a:prstGeom>
        </p:spPr>
      </p:pic>
      <p:pic>
        <p:nvPicPr>
          <p:cNvPr id="8" name="Picture 7" descr="IMG_416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21165"/>
            <a:ext cx="9111360" cy="2737503"/>
          </a:xfrm>
          <a:prstGeom prst="rect">
            <a:avLst/>
          </a:prstGeom>
        </p:spPr>
      </p:pic>
      <p:pic>
        <p:nvPicPr>
          <p:cNvPr id="5123" name="Picture 3" descr="C:\Users\anderssunesson\Documents\Accelerator\Presentation material\g01_painting_6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5375" y="4265125"/>
            <a:ext cx="4195985" cy="209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europeanspallationsource.se/sites/default/files/essaerial_18september2015_feb_6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243004"/>
            <a:ext cx="4385773" cy="23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uropeanspallationsource.se/sites/default/files/essaerial_15dec20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56" y="1453038"/>
            <a:ext cx="5165451" cy="291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48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https://europeanspallationsource.se/sites/default/files/styles/aerial_large/public/images/aerial/2017-09/2S5D4988_External%20Use_0.jpg?itok=4MGkClw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344" y="1499553"/>
            <a:ext cx="7136047" cy="47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construction work Aug-Oct 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218" name="Picture 2" descr="https://europeanspallationsource.se/sites/default/files/styles/large/public/images/media/2017-09/G02%20green%20roof_Internal%20Use%20Only.jpg?itok=7ip5vZd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148" y="1499553"/>
            <a:ext cx="5608852" cy="335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ss constru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6271" y="3809572"/>
            <a:ext cx="4033365" cy="302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ess construc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64" y="3486983"/>
            <a:ext cx="3940690" cy="323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39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pPr marL="360363" indent="-360363"/>
            <a:r>
              <a:rPr lang="en-GB" sz="3400" dirty="0" smtClean="0"/>
              <a:t>RF systems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7292"/>
            <a:ext cx="8229600" cy="4954424"/>
          </a:xfrm>
        </p:spPr>
        <p:txBody>
          <a:bodyPr lIns="85699" tIns="42850" rIns="85699" bIns="42850">
            <a:normAutofit lnSpcReduction="10000"/>
          </a:bodyPr>
          <a:lstStyle/>
          <a:p>
            <a:pPr marL="400040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Power to 155 cavities, one RF station/cavity</a:t>
            </a:r>
          </a:p>
          <a:p>
            <a:pPr marL="857240" lvl="1" indent="-342900">
              <a:buFont typeface="Calibri" panose="020F0502020204030204" pitchFamily="34" charset="0"/>
              <a:buChar char="‒"/>
            </a:pPr>
            <a:r>
              <a:rPr lang="en-GB" dirty="0" smtClean="0">
                <a:solidFill>
                  <a:schemeClr val="tx1"/>
                </a:solidFill>
              </a:rPr>
              <a:t>High Voltage new development: SML modulator topology</a:t>
            </a:r>
          </a:p>
          <a:p>
            <a:pPr marL="857240" lvl="1" indent="-342900">
              <a:buFont typeface="Calibri" panose="020F0502020204030204" pitchFamily="34" charset="0"/>
              <a:buChar char="‒"/>
            </a:pPr>
            <a:r>
              <a:rPr lang="en-GB" dirty="0" smtClean="0">
                <a:solidFill>
                  <a:schemeClr val="tx1"/>
                </a:solidFill>
              </a:rPr>
              <a:t>High Power RF Amplifier new development: MB-IOT amplifier (targeted for high beta)</a:t>
            </a:r>
          </a:p>
          <a:p>
            <a:pPr marL="400040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A large part of the RF systems is provided in collaboration with partners</a:t>
            </a:r>
          </a:p>
          <a:p>
            <a:pPr marL="1657340" lvl="3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RF NC </a:t>
            </a:r>
            <a:r>
              <a:rPr lang="en-GB" dirty="0" err="1" smtClean="0">
                <a:solidFill>
                  <a:schemeClr val="tx1"/>
                </a:solidFill>
              </a:rPr>
              <a:t>linac</a:t>
            </a:r>
            <a:r>
              <a:rPr lang="en-GB" dirty="0" smtClean="0">
                <a:solidFill>
                  <a:schemeClr val="tx1"/>
                </a:solidFill>
              </a:rPr>
              <a:t> (Spain)</a:t>
            </a:r>
          </a:p>
          <a:p>
            <a:pPr marL="1657340" lvl="3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Spoke RF stations (Italy)</a:t>
            </a:r>
          </a:p>
          <a:p>
            <a:pPr marL="1657340" lvl="3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LLRF (Spain and Poland)</a:t>
            </a:r>
          </a:p>
          <a:p>
            <a:pPr marL="1657340" lvl="3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RF high power distribution (UK)</a:t>
            </a:r>
          </a:p>
          <a:p>
            <a:pPr marL="1657340" lvl="3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Phase ref distribution (Poland)</a:t>
            </a:r>
          </a:p>
          <a:p>
            <a:pPr marL="1657340" lvl="3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Installation (Poland))</a:t>
            </a:r>
          </a:p>
          <a:p>
            <a:pPr marL="399969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Collaboration Lund </a:t>
            </a:r>
            <a:r>
              <a:rPr lang="en-GB" dirty="0" err="1" smtClean="0">
                <a:solidFill>
                  <a:schemeClr val="tx1"/>
                </a:solidFill>
              </a:rPr>
              <a:t>Univ</a:t>
            </a:r>
            <a:r>
              <a:rPr lang="en-GB" dirty="0" smtClean="0">
                <a:solidFill>
                  <a:schemeClr val="tx1"/>
                </a:solidFill>
              </a:rPr>
              <a:t>  Uppsala </a:t>
            </a:r>
            <a:r>
              <a:rPr lang="en-GB" dirty="0" err="1" smtClean="0">
                <a:solidFill>
                  <a:schemeClr val="tx1"/>
                </a:solidFill>
              </a:rPr>
              <a:t>Univ</a:t>
            </a:r>
            <a:r>
              <a:rPr lang="en-GB" dirty="0" smtClean="0">
                <a:solidFill>
                  <a:schemeClr val="tx1"/>
                </a:solidFill>
              </a:rPr>
              <a:t>(FREIA facility)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239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828039" y="3982065"/>
            <a:ext cx="1112762" cy="27024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sv-SE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RF Cell</a:t>
            </a:r>
            <a:endParaRPr lang="sv-S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9" y="1695646"/>
            <a:ext cx="7975773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/>
        </p:nvSpPr>
        <p:spPr bwMode="auto">
          <a:xfrm>
            <a:off x="3818870" y="4800122"/>
            <a:ext cx="4296827" cy="15915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4886149" y="4767314"/>
            <a:ext cx="2454687" cy="1816815"/>
          </a:xfrm>
          <a:prstGeom prst="rect">
            <a:avLst/>
          </a:prstGeom>
          <a:noFill/>
        </p:spPr>
        <p:txBody>
          <a:bodyPr wrap="square" lIns="92364" tIns="46182" rIns="92364" bIns="46182" rtlCol="0">
            <a:spAutoFit/>
          </a:bodyPr>
          <a:lstStyle/>
          <a:p>
            <a:r>
              <a:rPr lang="sv-SE" sz="1600" dirty="0" smtClean="0">
                <a:solidFill>
                  <a:schemeClr val="tx2"/>
                </a:solidFill>
              </a:rPr>
              <a:t>Basic building block for RF systems is the RF cell: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High Voltage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Amplifiers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Regulation (LLRF)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Protection – Interlock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Waveguides</a:t>
            </a:r>
            <a:endParaRPr lang="sv-SE" sz="1600" dirty="0">
              <a:solidFill>
                <a:schemeClr val="tx2"/>
              </a:solidFill>
            </a:endParaRPr>
          </a:p>
        </p:txBody>
      </p:sp>
      <p:sp>
        <p:nvSpPr>
          <p:cNvPr id="8" name="Rektangel 7"/>
          <p:cNvSpPr/>
          <p:nvPr/>
        </p:nvSpPr>
        <p:spPr bwMode="auto">
          <a:xfrm>
            <a:off x="4671456" y="4657458"/>
            <a:ext cx="2808208" cy="2027062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1552812" y="5144656"/>
            <a:ext cx="1649863" cy="1641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2557" y="1695646"/>
            <a:ext cx="1931350" cy="59462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4568" y="1837346"/>
            <a:ext cx="135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Interlock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00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828039" y="3982065"/>
            <a:ext cx="1112762" cy="27024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sv-SE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High voltage</a:t>
            </a:r>
            <a:endParaRPr lang="sv-S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9" y="1695646"/>
            <a:ext cx="7975773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/>
        </p:nvSpPr>
        <p:spPr bwMode="auto">
          <a:xfrm>
            <a:off x="3818870" y="4800122"/>
            <a:ext cx="4296827" cy="15915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4928879" y="4767314"/>
            <a:ext cx="2403413" cy="1816815"/>
          </a:xfrm>
          <a:prstGeom prst="rect">
            <a:avLst/>
          </a:prstGeom>
          <a:noFill/>
        </p:spPr>
        <p:txBody>
          <a:bodyPr wrap="square" lIns="92364" tIns="46182" rIns="92364" bIns="46182" rtlCol="0">
            <a:spAutoFit/>
          </a:bodyPr>
          <a:lstStyle/>
          <a:p>
            <a:r>
              <a:rPr lang="sv-SE" sz="1600" dirty="0" smtClean="0">
                <a:solidFill>
                  <a:schemeClr val="tx2"/>
                </a:solidFill>
              </a:rPr>
              <a:t>High voltage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Needed to power RF amplifiers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Voltages to &gt;100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Currents 20-80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Pulsed or cw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Large and $$$</a:t>
            </a:r>
            <a:endParaRPr lang="en-US" sz="1600" dirty="0" err="1">
              <a:solidFill>
                <a:schemeClr val="tx2"/>
              </a:solidFill>
            </a:endParaRPr>
          </a:p>
        </p:txBody>
      </p:sp>
      <p:sp>
        <p:nvSpPr>
          <p:cNvPr id="8" name="Rektangel 7"/>
          <p:cNvSpPr/>
          <p:nvPr/>
        </p:nvSpPr>
        <p:spPr bwMode="auto">
          <a:xfrm>
            <a:off x="4671456" y="4623275"/>
            <a:ext cx="2808208" cy="2061245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1552812" y="5144656"/>
            <a:ext cx="1649863" cy="1641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2557" y="1695646"/>
            <a:ext cx="1931350" cy="59462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4568" y="1837346"/>
            <a:ext cx="135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Interlock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48299" y="1417638"/>
            <a:ext cx="1162228" cy="9410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96337" y="6039853"/>
            <a:ext cx="1371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See lecture Carlos Martins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089607" y="1510980"/>
            <a:ext cx="189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Carlos Martins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68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cxnSp>
        <p:nvCxnSpPr>
          <p:cNvPr id="299" name="Straight Connector 298"/>
          <p:cNvCxnSpPr/>
          <p:nvPr/>
        </p:nvCxnSpPr>
        <p:spPr>
          <a:xfrm flipH="1">
            <a:off x="262434" y="2540604"/>
            <a:ext cx="7192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4" name="Group 303"/>
          <p:cNvGrpSpPr/>
          <p:nvPr/>
        </p:nvGrpSpPr>
        <p:grpSpPr>
          <a:xfrm>
            <a:off x="241506" y="1718912"/>
            <a:ext cx="623259" cy="522713"/>
            <a:chOff x="1792560" y="5330282"/>
            <a:chExt cx="1187604" cy="1045427"/>
          </a:xfrm>
        </p:grpSpPr>
        <p:sp>
          <p:nvSpPr>
            <p:cNvPr id="407" name="Arc 406"/>
            <p:cNvSpPr/>
            <p:nvPr/>
          </p:nvSpPr>
          <p:spPr>
            <a:xfrm rot="16200000">
              <a:off x="1566747" y="5556095"/>
              <a:ext cx="1045427" cy="593802"/>
            </a:xfrm>
            <a:prstGeom prst="arc">
              <a:avLst>
                <a:gd name="adj1" fmla="val 16200000"/>
                <a:gd name="adj2" fmla="val 5532155"/>
              </a:avLst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08" name="Arc 407"/>
            <p:cNvSpPr/>
            <p:nvPr/>
          </p:nvSpPr>
          <p:spPr>
            <a:xfrm rot="5400000">
              <a:off x="2160549" y="5556095"/>
              <a:ext cx="1045427" cy="593802"/>
            </a:xfrm>
            <a:prstGeom prst="arc">
              <a:avLst>
                <a:gd name="adj1" fmla="val 16200000"/>
                <a:gd name="adj2" fmla="val 5532155"/>
              </a:avLst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320" name="Group 319"/>
          <p:cNvGrpSpPr/>
          <p:nvPr/>
        </p:nvGrpSpPr>
        <p:grpSpPr>
          <a:xfrm>
            <a:off x="8082568" y="1701660"/>
            <a:ext cx="402212" cy="522038"/>
            <a:chOff x="8409956" y="1907404"/>
            <a:chExt cx="402212" cy="522038"/>
          </a:xfrm>
        </p:grpSpPr>
        <p:cxnSp>
          <p:nvCxnSpPr>
            <p:cNvPr id="352" name="Straight Connector 351"/>
            <p:cNvCxnSpPr/>
            <p:nvPr/>
          </p:nvCxnSpPr>
          <p:spPr>
            <a:xfrm>
              <a:off x="8424422" y="1907404"/>
              <a:ext cx="38774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>
              <a:off x="8409956" y="2429442"/>
              <a:ext cx="40221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1" name="Straight Connector 320"/>
          <p:cNvCxnSpPr>
            <a:endCxn id="1035" idx="3"/>
          </p:cNvCxnSpPr>
          <p:nvPr/>
        </p:nvCxnSpPr>
        <p:spPr>
          <a:xfrm flipH="1">
            <a:off x="7548198" y="2517256"/>
            <a:ext cx="936582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2" name="TextBox 321"/>
          <p:cNvSpPr txBox="1"/>
          <p:nvPr/>
        </p:nvSpPr>
        <p:spPr>
          <a:xfrm>
            <a:off x="137436" y="2655735"/>
            <a:ext cx="7075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 grid</a:t>
            </a:r>
          </a:p>
          <a:p>
            <a:r>
              <a:rPr lang="en-US" sz="1400" dirty="0" smtClean="0"/>
              <a:t>50Hz</a:t>
            </a:r>
          </a:p>
          <a:p>
            <a:r>
              <a:rPr lang="en-US" sz="1400" dirty="0" smtClean="0"/>
              <a:t>400V</a:t>
            </a:r>
            <a:endParaRPr lang="sv-SE" sz="1400" dirty="0"/>
          </a:p>
        </p:txBody>
      </p:sp>
      <p:sp>
        <p:nvSpPr>
          <p:cNvPr id="1035" name="Rectangle 1034"/>
          <p:cNvSpPr/>
          <p:nvPr/>
        </p:nvSpPr>
        <p:spPr>
          <a:xfrm>
            <a:off x="981688" y="1718912"/>
            <a:ext cx="6566510" cy="15966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5" name="TextBox 334"/>
          <p:cNvSpPr txBox="1"/>
          <p:nvPr/>
        </p:nvSpPr>
        <p:spPr>
          <a:xfrm>
            <a:off x="7548196" y="2561975"/>
            <a:ext cx="1497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High Voltage</a:t>
            </a:r>
          </a:p>
          <a:p>
            <a:r>
              <a:rPr lang="en-US" sz="1400" dirty="0" smtClean="0"/>
              <a:t>DC or long pulsed</a:t>
            </a:r>
            <a:endParaRPr lang="sv-SE" sz="1400" dirty="0"/>
          </a:p>
        </p:txBody>
      </p:sp>
      <p:sp>
        <p:nvSpPr>
          <p:cNvPr id="432" name="TextBox 431"/>
          <p:cNvSpPr txBox="1"/>
          <p:nvPr/>
        </p:nvSpPr>
        <p:spPr>
          <a:xfrm>
            <a:off x="3670294" y="2286880"/>
            <a:ext cx="176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Power converter</a:t>
            </a:r>
            <a:endParaRPr lang="sv-SE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0319" y="3315601"/>
            <a:ext cx="8949100" cy="3320242"/>
            <a:chOff x="160319" y="3315601"/>
            <a:chExt cx="8949100" cy="3320242"/>
          </a:xfrm>
        </p:grpSpPr>
        <p:grpSp>
          <p:nvGrpSpPr>
            <p:cNvPr id="1034" name="Group 1033"/>
            <p:cNvGrpSpPr/>
            <p:nvPr/>
          </p:nvGrpSpPr>
          <p:grpSpPr>
            <a:xfrm>
              <a:off x="160319" y="4227668"/>
              <a:ext cx="8949100" cy="2408175"/>
              <a:chOff x="353130" y="1450365"/>
              <a:chExt cx="8949100" cy="2408175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197382" y="2262119"/>
                <a:ext cx="457200" cy="65792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7" name="Straight Connector 6"/>
              <p:cNvCxnSpPr>
                <a:stCxn id="4" idx="1"/>
              </p:cNvCxnSpPr>
              <p:nvPr/>
            </p:nvCxnSpPr>
            <p:spPr>
              <a:xfrm flipH="1">
                <a:off x="478128" y="2591080"/>
                <a:ext cx="719254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720453" y="2262119"/>
                <a:ext cx="457200" cy="65792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347200" y="2262119"/>
                <a:ext cx="457200" cy="65792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708627" y="2262119"/>
                <a:ext cx="457200" cy="65792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24" name="Straight Connector 23"/>
              <p:cNvCxnSpPr>
                <a:stCxn id="162" idx="0"/>
                <a:endCxn id="23" idx="3"/>
              </p:cNvCxnSpPr>
              <p:nvPr/>
            </p:nvCxnSpPr>
            <p:spPr>
              <a:xfrm flipH="1" flipV="1">
                <a:off x="7165827" y="2591080"/>
                <a:ext cx="510237" cy="77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/>
            </p:nvGrpSpPr>
            <p:grpSpPr>
              <a:xfrm>
                <a:off x="457200" y="1907404"/>
                <a:ext cx="623259" cy="522713"/>
                <a:chOff x="1792560" y="5330282"/>
                <a:chExt cx="1187604" cy="1045427"/>
              </a:xfrm>
            </p:grpSpPr>
            <p:sp>
              <p:nvSpPr>
                <p:cNvPr id="13" name="Arc 12"/>
                <p:cNvSpPr/>
                <p:nvPr/>
              </p:nvSpPr>
              <p:spPr>
                <a:xfrm rot="16200000">
                  <a:off x="1566747" y="5556095"/>
                  <a:ext cx="1045427" cy="593802"/>
                </a:xfrm>
                <a:prstGeom prst="arc">
                  <a:avLst>
                    <a:gd name="adj1" fmla="val 16200000"/>
                    <a:gd name="adj2" fmla="val 5532155"/>
                  </a:avLst>
                </a:prstGeom>
                <a:ln w="381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31" name="Arc 30"/>
                <p:cNvSpPr/>
                <p:nvPr/>
              </p:nvSpPr>
              <p:spPr>
                <a:xfrm rot="5400000">
                  <a:off x="2160549" y="5556095"/>
                  <a:ext cx="1045427" cy="593802"/>
                </a:xfrm>
                <a:prstGeom prst="arc">
                  <a:avLst>
                    <a:gd name="adj1" fmla="val 16200000"/>
                    <a:gd name="adj2" fmla="val 5532155"/>
                  </a:avLst>
                </a:prstGeom>
                <a:ln w="381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1770803" y="2283258"/>
                <a:ext cx="77308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781006" y="2000762"/>
                <a:ext cx="76288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21" idx="1"/>
              </p:cNvCxnSpPr>
              <p:nvPr/>
            </p:nvCxnSpPr>
            <p:spPr>
              <a:xfrm flipH="1">
                <a:off x="1654582" y="2591080"/>
                <a:ext cx="1065871" cy="185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/>
              <p:cNvGrpSpPr/>
              <p:nvPr/>
            </p:nvGrpSpPr>
            <p:grpSpPr>
              <a:xfrm>
                <a:off x="3374718" y="1990711"/>
                <a:ext cx="773089" cy="283952"/>
                <a:chOff x="3450920" y="1468183"/>
                <a:chExt cx="773089" cy="283952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3450920" y="1752135"/>
                  <a:ext cx="773089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3471243" y="1489801"/>
                  <a:ext cx="129570" cy="10268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V="1">
                  <a:off x="3592137" y="1469639"/>
                  <a:ext cx="478058" cy="11383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4070195" y="1468183"/>
                  <a:ext cx="129570" cy="10268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31"/>
              <p:cNvCxnSpPr>
                <a:stCxn id="22" idx="1"/>
                <a:endCxn id="21" idx="3"/>
              </p:cNvCxnSpPr>
              <p:nvPr/>
            </p:nvCxnSpPr>
            <p:spPr>
              <a:xfrm flipH="1">
                <a:off x="3177653" y="2591080"/>
                <a:ext cx="116954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Group 27"/>
              <p:cNvGrpSpPr/>
              <p:nvPr/>
            </p:nvGrpSpPr>
            <p:grpSpPr>
              <a:xfrm>
                <a:off x="3536028" y="2841178"/>
                <a:ext cx="533251" cy="185056"/>
                <a:chOff x="3450920" y="3429000"/>
                <a:chExt cx="533251" cy="185056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3450920" y="3429000"/>
                  <a:ext cx="533251" cy="0"/>
                </a:xfrm>
                <a:prstGeom prst="line">
                  <a:avLst/>
                </a:prstGeom>
                <a:ln w="762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3450920" y="3614056"/>
                  <a:ext cx="533251" cy="0"/>
                </a:xfrm>
                <a:prstGeom prst="line">
                  <a:avLst/>
                </a:prstGeom>
                <a:ln w="762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" name="Straight Connector 38"/>
              <p:cNvCxnSpPr/>
              <p:nvPr/>
            </p:nvCxnSpPr>
            <p:spPr>
              <a:xfrm flipV="1">
                <a:off x="3802653" y="2591081"/>
                <a:ext cx="0" cy="2500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V="1">
                <a:off x="3811414" y="2993578"/>
                <a:ext cx="0" cy="2500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/>
              <p:cNvSpPr/>
              <p:nvPr/>
            </p:nvSpPr>
            <p:spPr>
              <a:xfrm flipV="1">
                <a:off x="3699238" y="3243675"/>
                <a:ext cx="206829" cy="174171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5354618" y="2282550"/>
                <a:ext cx="675522" cy="626125"/>
                <a:chOff x="2845759" y="3641196"/>
                <a:chExt cx="1362888" cy="1758914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2845759" y="3641196"/>
                  <a:ext cx="605161" cy="1742539"/>
                  <a:chOff x="2845759" y="3641196"/>
                  <a:chExt cx="605161" cy="1742539"/>
                </a:xfrm>
              </p:grpSpPr>
              <p:grpSp>
                <p:nvGrpSpPr>
                  <p:cNvPr id="44" name="Group 43"/>
                  <p:cNvGrpSpPr/>
                  <p:nvPr/>
                </p:nvGrpSpPr>
                <p:grpSpPr>
                  <a:xfrm rot="297895">
                    <a:off x="2852057" y="3641196"/>
                    <a:ext cx="598863" cy="598863"/>
                    <a:chOff x="2852057" y="3641196"/>
                    <a:chExt cx="598863" cy="598863"/>
                  </a:xfrm>
                </p:grpSpPr>
                <p:sp>
                  <p:nvSpPr>
                    <p:cNvPr id="43" name="Arc 42"/>
                    <p:cNvSpPr/>
                    <p:nvPr/>
                  </p:nvSpPr>
                  <p:spPr>
                    <a:xfrm>
                      <a:off x="2852057" y="3668486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  <p:sp>
                  <p:nvSpPr>
                    <p:cNvPr id="46" name="Arc 45"/>
                    <p:cNvSpPr/>
                    <p:nvPr/>
                  </p:nvSpPr>
                  <p:spPr>
                    <a:xfrm rot="5143251">
                      <a:off x="2878085" y="3668485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</p:grpSp>
              <p:grpSp>
                <p:nvGrpSpPr>
                  <p:cNvPr id="48" name="Group 47"/>
                  <p:cNvGrpSpPr/>
                  <p:nvPr/>
                </p:nvGrpSpPr>
                <p:grpSpPr>
                  <a:xfrm rot="297895">
                    <a:off x="2852056" y="4207157"/>
                    <a:ext cx="598863" cy="598863"/>
                    <a:chOff x="2852057" y="3641196"/>
                    <a:chExt cx="598863" cy="598863"/>
                  </a:xfrm>
                </p:grpSpPr>
                <p:sp>
                  <p:nvSpPr>
                    <p:cNvPr id="49" name="Arc 48"/>
                    <p:cNvSpPr/>
                    <p:nvPr/>
                  </p:nvSpPr>
                  <p:spPr>
                    <a:xfrm>
                      <a:off x="2852057" y="3668486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  <p:sp>
                  <p:nvSpPr>
                    <p:cNvPr id="50" name="Arc 49"/>
                    <p:cNvSpPr/>
                    <p:nvPr/>
                  </p:nvSpPr>
                  <p:spPr>
                    <a:xfrm rot="5143251">
                      <a:off x="2878085" y="3668485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</p:grpSp>
              <p:grpSp>
                <p:nvGrpSpPr>
                  <p:cNvPr id="51" name="Group 50"/>
                  <p:cNvGrpSpPr/>
                  <p:nvPr/>
                </p:nvGrpSpPr>
                <p:grpSpPr>
                  <a:xfrm rot="297895">
                    <a:off x="2845759" y="4784872"/>
                    <a:ext cx="598863" cy="598863"/>
                    <a:chOff x="2852057" y="3641196"/>
                    <a:chExt cx="598863" cy="598863"/>
                  </a:xfrm>
                </p:grpSpPr>
                <p:sp>
                  <p:nvSpPr>
                    <p:cNvPr id="52" name="Arc 51"/>
                    <p:cNvSpPr/>
                    <p:nvPr/>
                  </p:nvSpPr>
                  <p:spPr>
                    <a:xfrm>
                      <a:off x="2852057" y="3668486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  <p:sp>
                  <p:nvSpPr>
                    <p:cNvPr id="53" name="Arc 52"/>
                    <p:cNvSpPr/>
                    <p:nvPr/>
                  </p:nvSpPr>
                  <p:spPr>
                    <a:xfrm rot="5143251">
                      <a:off x="2878085" y="3668485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</p:grpSp>
            </p:grpSp>
            <p:grpSp>
              <p:nvGrpSpPr>
                <p:cNvPr id="55" name="Group 54"/>
                <p:cNvGrpSpPr/>
                <p:nvPr/>
              </p:nvGrpSpPr>
              <p:grpSpPr>
                <a:xfrm rot="10800000">
                  <a:off x="3603486" y="3657571"/>
                  <a:ext cx="605161" cy="1742539"/>
                  <a:chOff x="2845759" y="3641196"/>
                  <a:chExt cx="605161" cy="1742539"/>
                </a:xfrm>
              </p:grpSpPr>
              <p:grpSp>
                <p:nvGrpSpPr>
                  <p:cNvPr id="56" name="Group 55"/>
                  <p:cNvGrpSpPr/>
                  <p:nvPr/>
                </p:nvGrpSpPr>
                <p:grpSpPr>
                  <a:xfrm rot="297895">
                    <a:off x="2852057" y="3641196"/>
                    <a:ext cx="598863" cy="598863"/>
                    <a:chOff x="2852057" y="3641196"/>
                    <a:chExt cx="598863" cy="598863"/>
                  </a:xfrm>
                </p:grpSpPr>
                <p:sp>
                  <p:nvSpPr>
                    <p:cNvPr id="63" name="Arc 62"/>
                    <p:cNvSpPr/>
                    <p:nvPr/>
                  </p:nvSpPr>
                  <p:spPr>
                    <a:xfrm>
                      <a:off x="2852057" y="3668486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  <p:sp>
                  <p:nvSpPr>
                    <p:cNvPr id="64" name="Arc 63"/>
                    <p:cNvSpPr/>
                    <p:nvPr/>
                  </p:nvSpPr>
                  <p:spPr>
                    <a:xfrm rot="5143251">
                      <a:off x="2878085" y="3668485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</p:grpSp>
              <p:grpSp>
                <p:nvGrpSpPr>
                  <p:cNvPr id="57" name="Group 56"/>
                  <p:cNvGrpSpPr/>
                  <p:nvPr/>
                </p:nvGrpSpPr>
                <p:grpSpPr>
                  <a:xfrm rot="297895">
                    <a:off x="2852056" y="4207157"/>
                    <a:ext cx="598863" cy="598863"/>
                    <a:chOff x="2852057" y="3641196"/>
                    <a:chExt cx="598863" cy="598863"/>
                  </a:xfrm>
                </p:grpSpPr>
                <p:sp>
                  <p:nvSpPr>
                    <p:cNvPr id="61" name="Arc 60"/>
                    <p:cNvSpPr/>
                    <p:nvPr/>
                  </p:nvSpPr>
                  <p:spPr>
                    <a:xfrm>
                      <a:off x="2852057" y="3668486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  <p:sp>
                  <p:nvSpPr>
                    <p:cNvPr id="62" name="Arc 61"/>
                    <p:cNvSpPr/>
                    <p:nvPr/>
                  </p:nvSpPr>
                  <p:spPr>
                    <a:xfrm rot="5143251">
                      <a:off x="2878085" y="3668485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</p:grpSp>
              <p:grpSp>
                <p:nvGrpSpPr>
                  <p:cNvPr id="58" name="Group 57"/>
                  <p:cNvGrpSpPr/>
                  <p:nvPr/>
                </p:nvGrpSpPr>
                <p:grpSpPr>
                  <a:xfrm rot="297895">
                    <a:off x="2845759" y="4784872"/>
                    <a:ext cx="598863" cy="598863"/>
                    <a:chOff x="2852057" y="3641196"/>
                    <a:chExt cx="598863" cy="598863"/>
                  </a:xfrm>
                </p:grpSpPr>
                <p:sp>
                  <p:nvSpPr>
                    <p:cNvPr id="59" name="Arc 58"/>
                    <p:cNvSpPr/>
                    <p:nvPr/>
                  </p:nvSpPr>
                  <p:spPr>
                    <a:xfrm>
                      <a:off x="2852057" y="3668486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  <p:sp>
                  <p:nvSpPr>
                    <p:cNvPr id="60" name="Arc 59"/>
                    <p:cNvSpPr/>
                    <p:nvPr/>
                  </p:nvSpPr>
                  <p:spPr>
                    <a:xfrm rot="5143251">
                      <a:off x="2878085" y="3668485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</p:grpSp>
            </p:grpSp>
          </p:grpSp>
          <p:cxnSp>
            <p:nvCxnSpPr>
              <p:cNvPr id="70" name="Straight Connector 69"/>
              <p:cNvCxnSpPr>
                <a:stCxn id="50" idx="0"/>
                <a:endCxn id="22" idx="3"/>
              </p:cNvCxnSpPr>
              <p:nvPr/>
            </p:nvCxnSpPr>
            <p:spPr>
              <a:xfrm flipH="1" flipV="1">
                <a:off x="4804400" y="2591080"/>
                <a:ext cx="849484" cy="225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>
                <a:stCxn id="23" idx="1"/>
                <a:endCxn id="61" idx="2"/>
              </p:cNvCxnSpPr>
              <p:nvPr/>
            </p:nvCxnSpPr>
            <p:spPr>
              <a:xfrm flipH="1" flipV="1">
                <a:off x="5730746" y="2587774"/>
                <a:ext cx="977881" cy="330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/>
            </p:nvGrpSpPr>
            <p:grpSpPr>
              <a:xfrm>
                <a:off x="4972131" y="1828932"/>
                <a:ext cx="394097" cy="621879"/>
                <a:chOff x="2764231" y="3896157"/>
                <a:chExt cx="1009996" cy="632300"/>
              </a:xfrm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3177653" y="4212307"/>
                  <a:ext cx="184822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2949053" y="3896157"/>
                  <a:ext cx="0" cy="31615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3177653" y="3896157"/>
                  <a:ext cx="0" cy="31615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926754" y="3906578"/>
                  <a:ext cx="250899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3362475" y="4212307"/>
                  <a:ext cx="0" cy="31615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3591075" y="4212307"/>
                  <a:ext cx="0" cy="31615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3362475" y="4528457"/>
                  <a:ext cx="250899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3589405" y="4222728"/>
                  <a:ext cx="184822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2764231" y="4212307"/>
                  <a:ext cx="184822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/>
            </p:nvGrpSpPr>
            <p:grpSpPr>
              <a:xfrm>
                <a:off x="6076876" y="1450365"/>
                <a:ext cx="394097" cy="1436794"/>
                <a:chOff x="2764231" y="3896157"/>
                <a:chExt cx="1009996" cy="632300"/>
              </a:xfrm>
            </p:grpSpPr>
            <p:cxnSp>
              <p:nvCxnSpPr>
                <p:cNvPr id="92" name="Straight Connector 91"/>
                <p:cNvCxnSpPr/>
                <p:nvPr/>
              </p:nvCxnSpPr>
              <p:spPr>
                <a:xfrm>
                  <a:off x="3177653" y="4212307"/>
                  <a:ext cx="184822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2949053" y="3896157"/>
                  <a:ext cx="0" cy="31615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3177653" y="3896157"/>
                  <a:ext cx="0" cy="31615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2926754" y="3901516"/>
                  <a:ext cx="250899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3362475" y="4212307"/>
                  <a:ext cx="0" cy="31615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3591075" y="4212307"/>
                  <a:ext cx="0" cy="31615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3362475" y="4528457"/>
                  <a:ext cx="250899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3589405" y="4222728"/>
                  <a:ext cx="184822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2764231" y="4212307"/>
                  <a:ext cx="184822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" name="Group 105"/>
              <p:cNvGrpSpPr/>
              <p:nvPr/>
            </p:nvGrpSpPr>
            <p:grpSpPr>
              <a:xfrm>
                <a:off x="7275185" y="1719762"/>
                <a:ext cx="394097" cy="719074"/>
                <a:chOff x="6245767" y="3733678"/>
                <a:chExt cx="394097" cy="719074"/>
              </a:xfrm>
            </p:grpSpPr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6407083" y="4452076"/>
                  <a:ext cx="72117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6317884" y="3733679"/>
                  <a:ext cx="0" cy="71839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6407083" y="3733679"/>
                  <a:ext cx="0" cy="71839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6309183" y="3751608"/>
                  <a:ext cx="979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6567747" y="4452752"/>
                  <a:ext cx="72117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6245767" y="4452076"/>
                  <a:ext cx="72117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6470284" y="3733678"/>
                  <a:ext cx="0" cy="71839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6559483" y="3733678"/>
                  <a:ext cx="0" cy="71839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6461583" y="3751607"/>
                  <a:ext cx="979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26" name="Group 1025"/>
              <p:cNvGrpSpPr/>
              <p:nvPr/>
            </p:nvGrpSpPr>
            <p:grpSpPr>
              <a:xfrm>
                <a:off x="8298262" y="1890152"/>
                <a:ext cx="402212" cy="522038"/>
                <a:chOff x="8409956" y="1907404"/>
                <a:chExt cx="402212" cy="522038"/>
              </a:xfrm>
            </p:grpSpPr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8424422" y="1907404"/>
                  <a:ext cx="38774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8409956" y="2429442"/>
                  <a:ext cx="402212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9" name="Straight Connector 138"/>
              <p:cNvCxnSpPr/>
              <p:nvPr/>
            </p:nvCxnSpPr>
            <p:spPr>
              <a:xfrm flipH="1">
                <a:off x="8095174" y="2580334"/>
                <a:ext cx="6053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8" name="TextBox 1027"/>
              <p:cNvSpPr txBox="1"/>
              <p:nvPr/>
            </p:nvSpPr>
            <p:spPr>
              <a:xfrm>
                <a:off x="353130" y="2706211"/>
                <a:ext cx="70750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AC grid</a:t>
                </a:r>
              </a:p>
              <a:p>
                <a:r>
                  <a:rPr lang="en-US" sz="1400" dirty="0" smtClean="0"/>
                  <a:t>50Hz</a:t>
                </a:r>
              </a:p>
              <a:p>
                <a:r>
                  <a:rPr lang="en-US" sz="1400" dirty="0" smtClean="0"/>
                  <a:t>400V</a:t>
                </a:r>
                <a:endParaRPr lang="sv-SE" sz="1400" dirty="0"/>
              </a:p>
            </p:txBody>
          </p:sp>
          <p:sp>
            <p:nvSpPr>
              <p:cNvPr id="1029" name="TextBox 1028"/>
              <p:cNvSpPr txBox="1"/>
              <p:nvPr/>
            </p:nvSpPr>
            <p:spPr>
              <a:xfrm>
                <a:off x="1137892" y="2279782"/>
                <a:ext cx="58214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AC /</a:t>
                </a:r>
              </a:p>
              <a:p>
                <a:r>
                  <a:rPr lang="en-US" dirty="0" smtClean="0"/>
                  <a:t>DC</a:t>
                </a:r>
                <a:endParaRPr lang="sv-SE" dirty="0"/>
              </a:p>
            </p:txBody>
          </p:sp>
          <p:grpSp>
            <p:nvGrpSpPr>
              <p:cNvPr id="144" name="Group 143"/>
              <p:cNvGrpSpPr/>
              <p:nvPr/>
            </p:nvGrpSpPr>
            <p:grpSpPr>
              <a:xfrm rot="16200000">
                <a:off x="7795795" y="2389647"/>
                <a:ext cx="164390" cy="417415"/>
                <a:chOff x="2845759" y="3641196"/>
                <a:chExt cx="605161" cy="1742539"/>
              </a:xfrm>
            </p:grpSpPr>
            <p:grpSp>
              <p:nvGrpSpPr>
                <p:cNvPr id="155" name="Group 154"/>
                <p:cNvGrpSpPr/>
                <p:nvPr/>
              </p:nvGrpSpPr>
              <p:grpSpPr>
                <a:xfrm rot="297895">
                  <a:off x="2852057" y="3641196"/>
                  <a:ext cx="598863" cy="598863"/>
                  <a:chOff x="2852057" y="3641196"/>
                  <a:chExt cx="598863" cy="598863"/>
                </a:xfrm>
              </p:grpSpPr>
              <p:sp>
                <p:nvSpPr>
                  <p:cNvPr id="162" name="Arc 161"/>
                  <p:cNvSpPr/>
                  <p:nvPr/>
                </p:nvSpPr>
                <p:spPr>
                  <a:xfrm>
                    <a:off x="2852057" y="3668486"/>
                    <a:ext cx="598863" cy="544285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  <p:sp>
                <p:nvSpPr>
                  <p:cNvPr id="163" name="Arc 162"/>
                  <p:cNvSpPr/>
                  <p:nvPr/>
                </p:nvSpPr>
                <p:spPr>
                  <a:xfrm rot="5143251">
                    <a:off x="2878085" y="3668485"/>
                    <a:ext cx="598863" cy="544285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</p:grpSp>
            <p:grpSp>
              <p:nvGrpSpPr>
                <p:cNvPr id="156" name="Group 155"/>
                <p:cNvGrpSpPr/>
                <p:nvPr/>
              </p:nvGrpSpPr>
              <p:grpSpPr>
                <a:xfrm rot="297895">
                  <a:off x="2852056" y="4207157"/>
                  <a:ext cx="598863" cy="598863"/>
                  <a:chOff x="2852057" y="3641196"/>
                  <a:chExt cx="598863" cy="598863"/>
                </a:xfrm>
              </p:grpSpPr>
              <p:sp>
                <p:nvSpPr>
                  <p:cNvPr id="160" name="Arc 159"/>
                  <p:cNvSpPr/>
                  <p:nvPr/>
                </p:nvSpPr>
                <p:spPr>
                  <a:xfrm>
                    <a:off x="2852057" y="3668486"/>
                    <a:ext cx="598863" cy="544285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  <p:sp>
                <p:nvSpPr>
                  <p:cNvPr id="161" name="Arc 160"/>
                  <p:cNvSpPr/>
                  <p:nvPr/>
                </p:nvSpPr>
                <p:spPr>
                  <a:xfrm rot="5143251">
                    <a:off x="2878085" y="3668485"/>
                    <a:ext cx="598863" cy="544285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</p:grpSp>
            <p:grpSp>
              <p:nvGrpSpPr>
                <p:cNvPr id="157" name="Group 156"/>
                <p:cNvGrpSpPr/>
                <p:nvPr/>
              </p:nvGrpSpPr>
              <p:grpSpPr>
                <a:xfrm rot="297895">
                  <a:off x="2845759" y="4784872"/>
                  <a:ext cx="598863" cy="598863"/>
                  <a:chOff x="2852057" y="3641196"/>
                  <a:chExt cx="598863" cy="598863"/>
                </a:xfrm>
              </p:grpSpPr>
              <p:sp>
                <p:nvSpPr>
                  <p:cNvPr id="158" name="Arc 157"/>
                  <p:cNvSpPr/>
                  <p:nvPr/>
                </p:nvSpPr>
                <p:spPr>
                  <a:xfrm>
                    <a:off x="2852057" y="3668486"/>
                    <a:ext cx="598863" cy="544285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  <p:sp>
                <p:nvSpPr>
                  <p:cNvPr id="159" name="Arc 158"/>
                  <p:cNvSpPr/>
                  <p:nvPr/>
                </p:nvSpPr>
                <p:spPr>
                  <a:xfrm rot="5143251">
                    <a:off x="2878085" y="3668485"/>
                    <a:ext cx="598863" cy="544285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</p:grpSp>
          </p:grpSp>
          <p:grpSp>
            <p:nvGrpSpPr>
              <p:cNvPr id="1031" name="Group 1030"/>
              <p:cNvGrpSpPr/>
              <p:nvPr/>
            </p:nvGrpSpPr>
            <p:grpSpPr>
              <a:xfrm>
                <a:off x="8113598" y="2597499"/>
                <a:ext cx="345704" cy="584053"/>
                <a:chOff x="5034025" y="4494173"/>
                <a:chExt cx="345704" cy="584053"/>
              </a:xfrm>
            </p:grpSpPr>
            <p:grpSp>
              <p:nvGrpSpPr>
                <p:cNvPr id="164" name="Group 163"/>
                <p:cNvGrpSpPr/>
                <p:nvPr/>
              </p:nvGrpSpPr>
              <p:grpSpPr>
                <a:xfrm>
                  <a:off x="5034025" y="4735903"/>
                  <a:ext cx="345704" cy="107630"/>
                  <a:chOff x="3450920" y="3429000"/>
                  <a:chExt cx="533251" cy="185056"/>
                </a:xfrm>
              </p:grpSpPr>
              <p:cxnSp>
                <p:nvCxnSpPr>
                  <p:cNvPr id="165" name="Straight Connector 164"/>
                  <p:cNvCxnSpPr/>
                  <p:nvPr/>
                </p:nvCxnSpPr>
                <p:spPr>
                  <a:xfrm>
                    <a:off x="3450920" y="3429000"/>
                    <a:ext cx="533251" cy="0"/>
                  </a:xfrm>
                  <a:prstGeom prst="line">
                    <a:avLst/>
                  </a:prstGeom>
                  <a:ln w="25400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/>
                  <p:cNvCxnSpPr/>
                  <p:nvPr/>
                </p:nvCxnSpPr>
                <p:spPr>
                  <a:xfrm>
                    <a:off x="3450920" y="3614056"/>
                    <a:ext cx="533251" cy="0"/>
                  </a:xfrm>
                  <a:prstGeom prst="line">
                    <a:avLst/>
                  </a:prstGeom>
                  <a:ln w="25400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7" name="Straight Connector 166"/>
                <p:cNvCxnSpPr/>
                <p:nvPr/>
              </p:nvCxnSpPr>
              <p:spPr>
                <a:xfrm flipV="1">
                  <a:off x="5212620" y="4494173"/>
                  <a:ext cx="0" cy="25009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 flipV="1">
                  <a:off x="5205898" y="4828129"/>
                  <a:ext cx="0" cy="25009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2" name="TextBox 171"/>
              <p:cNvSpPr txBox="1"/>
              <p:nvPr/>
            </p:nvSpPr>
            <p:spPr>
              <a:xfrm>
                <a:off x="1844599" y="2716129"/>
                <a:ext cx="7056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DC-link</a:t>
                </a:r>
              </a:p>
              <a:p>
                <a:r>
                  <a:rPr lang="en-US" sz="1400" dirty="0" smtClean="0"/>
                  <a:t>1.1 kV</a:t>
                </a:r>
                <a:endParaRPr lang="sv-SE" sz="1400" dirty="0"/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2657979" y="2277453"/>
                <a:ext cx="5934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</a:t>
                </a:r>
                <a:r>
                  <a:rPr lang="en-US" dirty="0" smtClean="0"/>
                  <a:t>C /</a:t>
                </a:r>
              </a:p>
              <a:p>
                <a:r>
                  <a:rPr lang="en-US" dirty="0" smtClean="0"/>
                  <a:t>DC</a:t>
                </a:r>
                <a:endParaRPr lang="sv-SE" dirty="0"/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3115269" y="3335320"/>
                <a:ext cx="12793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Capacitor bank</a:t>
                </a:r>
              </a:p>
              <a:p>
                <a:r>
                  <a:rPr lang="en-US" sz="1400" dirty="0" smtClean="0"/>
                  <a:t>1 kV</a:t>
                </a:r>
                <a:endParaRPr lang="sv-SE" sz="1400" dirty="0"/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4279084" y="2274663"/>
                <a:ext cx="5934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</a:t>
                </a:r>
                <a:r>
                  <a:rPr lang="en-US" dirty="0" smtClean="0"/>
                  <a:t>C /</a:t>
                </a:r>
              </a:p>
              <a:p>
                <a:r>
                  <a:rPr lang="en-US" dirty="0"/>
                  <a:t>A</a:t>
                </a:r>
                <a:r>
                  <a:rPr lang="en-US" dirty="0" smtClean="0"/>
                  <a:t>C</a:t>
                </a:r>
                <a:endParaRPr lang="sv-SE" dirty="0"/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4799984" y="2667637"/>
                <a:ext cx="67197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AC</a:t>
                </a:r>
              </a:p>
              <a:p>
                <a:r>
                  <a:rPr lang="en-US" sz="1400" dirty="0" smtClean="0"/>
                  <a:t>15 kHz</a:t>
                </a:r>
              </a:p>
              <a:p>
                <a:r>
                  <a:rPr lang="en-US" sz="1400" dirty="0" smtClean="0"/>
                  <a:t>1 kV</a:t>
                </a:r>
                <a:endParaRPr lang="sv-SE" sz="1400" dirty="0"/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5320184" y="1689548"/>
                <a:ext cx="7909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HF</a:t>
                </a:r>
              </a:p>
              <a:p>
                <a:pPr algn="ctr"/>
                <a:r>
                  <a:rPr lang="en-US" dirty="0" smtClean="0"/>
                  <a:t>Transf.</a:t>
                </a:r>
                <a:endParaRPr lang="sv-SE" dirty="0"/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5948084" y="2683881"/>
                <a:ext cx="67197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AC</a:t>
                </a:r>
              </a:p>
              <a:p>
                <a:r>
                  <a:rPr lang="en-US" sz="1400" dirty="0" smtClean="0"/>
                  <a:t>15 kHz</a:t>
                </a:r>
              </a:p>
              <a:p>
                <a:r>
                  <a:rPr lang="en-US" sz="1400" dirty="0" smtClean="0"/>
                  <a:t>25 kV</a:t>
                </a:r>
                <a:endParaRPr lang="sv-SE" sz="1400" dirty="0"/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6649137" y="2271867"/>
                <a:ext cx="58214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AC /</a:t>
                </a:r>
              </a:p>
              <a:p>
                <a:r>
                  <a:rPr lang="en-US" dirty="0" smtClean="0"/>
                  <a:t>DC</a:t>
                </a:r>
                <a:endParaRPr lang="sv-SE" dirty="0"/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7145304" y="2665236"/>
                <a:ext cx="76040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AC + DC</a:t>
                </a:r>
              </a:p>
              <a:p>
                <a:r>
                  <a:rPr lang="en-US" sz="1400" dirty="0" smtClean="0"/>
                  <a:t>15 kHz</a:t>
                </a:r>
              </a:p>
              <a:p>
                <a:r>
                  <a:rPr lang="en-US" sz="1400" dirty="0" smtClean="0"/>
                  <a:t>25 kV</a:t>
                </a:r>
                <a:endParaRPr lang="sv-SE" sz="1400" dirty="0"/>
              </a:p>
            </p:txBody>
          </p:sp>
          <p:sp>
            <p:nvSpPr>
              <p:cNvPr id="181" name="TextBox 180"/>
              <p:cNvSpPr txBox="1"/>
              <p:nvPr/>
            </p:nvSpPr>
            <p:spPr>
              <a:xfrm>
                <a:off x="8410768" y="2639166"/>
                <a:ext cx="891462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DC</a:t>
                </a:r>
              </a:p>
              <a:p>
                <a:r>
                  <a:rPr lang="en-US" sz="1400" dirty="0" smtClean="0"/>
                  <a:t>(25 kV,</a:t>
                </a:r>
              </a:p>
              <a:p>
                <a:r>
                  <a:rPr lang="en-US" sz="1400" dirty="0" smtClean="0"/>
                  <a:t>klystrons)</a:t>
                </a:r>
              </a:p>
              <a:p>
                <a:r>
                  <a:rPr lang="en-US" sz="1400" dirty="0" smtClean="0"/>
                  <a:t>(12.5 kV,</a:t>
                </a:r>
              </a:p>
              <a:p>
                <a:r>
                  <a:rPr lang="en-US" sz="1400" dirty="0" smtClean="0"/>
                  <a:t>IOT’s</a:t>
                </a:r>
                <a:endParaRPr lang="sv-SE" sz="1400" dirty="0"/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7679573" y="2051080"/>
                <a:ext cx="6662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Filter</a:t>
                </a:r>
                <a:endParaRPr lang="sv-SE" dirty="0"/>
              </a:p>
            </p:txBody>
          </p:sp>
        </p:grpSp>
        <p:sp>
          <p:nvSpPr>
            <p:cNvPr id="410" name="TextBox 409"/>
            <p:cNvSpPr txBox="1"/>
            <p:nvPr/>
          </p:nvSpPr>
          <p:spPr>
            <a:xfrm>
              <a:off x="981688" y="4155966"/>
              <a:ext cx="11009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solidFill>
                    <a:srgbClr val="FF0000"/>
                  </a:solidFill>
                </a:rPr>
                <a:t>Contents:</a:t>
              </a:r>
              <a:endParaRPr lang="sv-SE" b="1" u="sng" dirty="0">
                <a:solidFill>
                  <a:srgbClr val="FF0000"/>
                </a:solidFill>
              </a:endParaRPr>
            </a:p>
          </p:txBody>
        </p:sp>
        <p:cxnSp>
          <p:nvCxnSpPr>
            <p:cNvPr id="1041" name="Straight Connector 1040"/>
            <p:cNvCxnSpPr/>
            <p:nvPr/>
          </p:nvCxnSpPr>
          <p:spPr>
            <a:xfrm flipH="1">
              <a:off x="931264" y="3315601"/>
              <a:ext cx="50424" cy="84036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3" name="Straight Connector 1042"/>
            <p:cNvCxnSpPr/>
            <p:nvPr/>
          </p:nvCxnSpPr>
          <p:spPr>
            <a:xfrm>
              <a:off x="7548197" y="3315601"/>
              <a:ext cx="742710" cy="83006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9" name="Rectangle 418"/>
            <p:cNvSpPr/>
            <p:nvPr/>
          </p:nvSpPr>
          <p:spPr>
            <a:xfrm>
              <a:off x="931264" y="4145663"/>
              <a:ext cx="7382526" cy="24901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33" name="Straight Connector 132"/>
            <p:cNvCxnSpPr/>
            <p:nvPr/>
          </p:nvCxnSpPr>
          <p:spPr>
            <a:xfrm>
              <a:off x="7900692" y="5979472"/>
              <a:ext cx="38774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smtClean="0"/>
              <a:t>High voltage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1531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230" y="1640768"/>
            <a:ext cx="3897651" cy="2923238"/>
          </a:xfrm>
          <a:prstGeom prst="rect">
            <a:avLst/>
          </a:prstGeom>
        </p:spPr>
      </p:pic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593104" y="6572250"/>
            <a:ext cx="54064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fld id="{302F92E4-FECD-4697-BCEA-8CDB2F2F9850}" type="slidenum">
              <a:rPr lang="pt-PT" sz="1200">
                <a:solidFill>
                  <a:srgbClr val="91581F"/>
                </a:solidFill>
                <a:latin typeface="Franklin Gothic Book" pitchFamily="32" charset="0"/>
              </a:rPr>
              <a:pPr algn="ctr" eaLnBrk="1" hangingPunct="1">
                <a:buClrTx/>
                <a:buFontTx/>
                <a:buNone/>
              </a:pPr>
              <a:t>18</a:t>
            </a:fld>
            <a:endParaRPr lang="pt-PT" sz="1200">
              <a:solidFill>
                <a:srgbClr val="91581F"/>
              </a:solidFill>
              <a:latin typeface="Franklin Gothic Book" pitchFamily="3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675" y="523875"/>
            <a:ext cx="4101800" cy="1862427"/>
            <a:chOff x="-675" y="523875"/>
            <a:chExt cx="4101800" cy="1862427"/>
          </a:xfrm>
        </p:grpSpPr>
        <p:pic>
          <p:nvPicPr>
            <p:cNvPr id="4" name="Picture 3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75" y="523875"/>
              <a:ext cx="4101800" cy="185623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" name="TextBox 4"/>
            <p:cNvSpPr txBox="1"/>
            <p:nvPr/>
          </p:nvSpPr>
          <p:spPr>
            <a:xfrm>
              <a:off x="67241" y="2078525"/>
              <a:ext cx="888385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Mid 2013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262467" y="27253"/>
            <a:ext cx="7069666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From a conceptual design to reality…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210" y="2362854"/>
            <a:ext cx="4021915" cy="2564754"/>
            <a:chOff x="79210" y="2362854"/>
            <a:chExt cx="4021915" cy="2564754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0" y="2362854"/>
              <a:ext cx="4021915" cy="256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9210" y="3660588"/>
              <a:ext cx="970137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2013-2014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241" y="4859324"/>
            <a:ext cx="2858788" cy="1991951"/>
            <a:chOff x="145528" y="4993377"/>
            <a:chExt cx="2364695" cy="1618569"/>
          </a:xfrm>
        </p:grpSpPr>
        <p:pic>
          <p:nvPicPr>
            <p:cNvPr id="12" name="Picture 11"/>
            <p:cNvPicPr/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5528" y="4993377"/>
              <a:ext cx="2364695" cy="16185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45528" y="6340025"/>
              <a:ext cx="686189" cy="25008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2014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53462" y="4273997"/>
            <a:ext cx="3451225" cy="2584838"/>
            <a:chOff x="5553462" y="4273997"/>
            <a:chExt cx="3451225" cy="258483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462" y="4273997"/>
              <a:ext cx="3451225" cy="258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263898" y="6551058"/>
              <a:ext cx="550151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2014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80079" y="4299398"/>
            <a:ext cx="2273383" cy="2559437"/>
            <a:chOff x="3280079" y="4299398"/>
            <a:chExt cx="2273383" cy="2559437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079" y="4299398"/>
              <a:ext cx="2273383" cy="255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4676501" y="6539885"/>
              <a:ext cx="784501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2014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285644" y="3881463"/>
            <a:ext cx="55015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2016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05905" y="107345"/>
            <a:ext cx="8698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The Stacked Multi-Level (SML) modulator: development timeline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E5645B16-9B63-428E-AC01-2B905A6F4506}" type="slidenum">
              <a:rPr lang="pt-PT" smtClean="0"/>
              <a:pPr>
                <a:defRPr/>
              </a:pPr>
              <a:t>18</a:t>
            </a:fld>
            <a:endParaRPr lang="pt-PT" dirty="0"/>
          </a:p>
        </p:txBody>
      </p:sp>
      <p:pic>
        <p:nvPicPr>
          <p:cNvPr id="11268" name="Picture 4" descr="IMG_171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1471" y="569010"/>
            <a:ext cx="2189177" cy="164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5784674" y="797111"/>
            <a:ext cx="55015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2017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56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strategy ESS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3396552"/>
              </p:ext>
            </p:extLst>
          </p:nvPr>
        </p:nvGraphicFramePr>
        <p:xfrm>
          <a:off x="457200" y="1600200"/>
          <a:ext cx="7721600" cy="4254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0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1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1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3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779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Strategy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Rated power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Ready/Delivery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Validated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Outcome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729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 – SML </a:t>
                      </a:r>
                    </a:p>
                    <a:p>
                      <a:pPr algn="ctr"/>
                      <a:r>
                        <a:rPr lang="en-US" sz="1400" dirty="0" smtClean="0"/>
                        <a:t>(ESS internal development)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660 kVA</a:t>
                      </a:r>
                    </a:p>
                    <a:p>
                      <a:pPr algn="ctr"/>
                      <a:r>
                        <a:rPr lang="en-US" sz="1400" dirty="0" smtClean="0"/>
                        <a:t>(4 klystrons 704 MHz in parallel)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Dec 2015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Q2 2016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Strategy A:</a:t>
                      </a:r>
                      <a:r>
                        <a:rPr lang="en-US" sz="1400" baseline="0" dirty="0" smtClean="0"/>
                        <a:t> Launch call for tender for 660 kVA modulators: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3 units for RFQ/DTL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9 units for medium beta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925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B:1-Ampegon</a:t>
                      </a:r>
                    </a:p>
                    <a:p>
                      <a:pPr algn="ctr"/>
                      <a:r>
                        <a:rPr lang="en-US" sz="1400" dirty="0" smtClean="0"/>
                        <a:t>(ESS contract)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330 kVA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(2 klystrons 704 MHz in parallel)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Summer 2017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Fall 2017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Strategy B: Launch call for tender</a:t>
                      </a:r>
                      <a:r>
                        <a:rPr lang="en-US" sz="1400" baseline="0" dirty="0" smtClean="0"/>
                        <a:t> for 330 kVA modulators: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6 units for RFQ/DTL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18 units for medium beta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641350" y="6007100"/>
            <a:ext cx="744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Strategy A chosen. Contracts for 3x660 kVA modulators (NC </a:t>
            </a:r>
            <a:r>
              <a:rPr lang="en-US" dirty="0" err="1" smtClean="0"/>
              <a:t>linac</a:t>
            </a:r>
            <a:r>
              <a:rPr lang="en-US" dirty="0" smtClean="0"/>
              <a:t>) and 9x660 kVA (Medium beta </a:t>
            </a:r>
            <a:r>
              <a:rPr lang="en-US" dirty="0" err="1" smtClean="0"/>
              <a:t>linac</a:t>
            </a:r>
            <a:r>
              <a:rPr lang="en-US" dirty="0" smtClean="0"/>
              <a:t>) placed Aug/Sep 2017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827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4783"/>
          </a:xfrm>
        </p:spPr>
        <p:txBody>
          <a:bodyPr/>
          <a:lstStyle/>
          <a:p>
            <a:r>
              <a:rPr lang="en-US" dirty="0" smtClean="0"/>
              <a:t>ESS </a:t>
            </a:r>
            <a:r>
              <a:rPr lang="en-US" dirty="0" err="1" smtClean="0"/>
              <a:t>Linac</a:t>
            </a:r>
            <a:endParaRPr lang="en-US" dirty="0" smtClean="0"/>
          </a:p>
          <a:p>
            <a:r>
              <a:rPr lang="en-US" dirty="0" smtClean="0"/>
              <a:t>Why do we need RF systems?</a:t>
            </a:r>
          </a:p>
          <a:p>
            <a:r>
              <a:rPr lang="en-US" dirty="0" smtClean="0"/>
              <a:t>RF systems:</a:t>
            </a:r>
          </a:p>
          <a:p>
            <a:pPr lvl="1"/>
            <a:r>
              <a:rPr lang="en-US" dirty="0" smtClean="0"/>
              <a:t>High Voltage Power conversion</a:t>
            </a:r>
          </a:p>
          <a:p>
            <a:pPr lvl="1"/>
            <a:r>
              <a:rPr lang="en-US" dirty="0" smtClean="0"/>
              <a:t>High Power RF Amplifiers</a:t>
            </a:r>
          </a:p>
          <a:p>
            <a:pPr lvl="1"/>
            <a:r>
              <a:rPr lang="en-US" dirty="0"/>
              <a:t>Local Protection system/Interlock </a:t>
            </a:r>
          </a:p>
          <a:p>
            <a:pPr lvl="1"/>
            <a:r>
              <a:rPr lang="en-US" dirty="0" smtClean="0"/>
              <a:t>Low Level RF system</a:t>
            </a:r>
          </a:p>
          <a:p>
            <a:pPr lvl="1"/>
            <a:r>
              <a:rPr lang="en-US" dirty="0" smtClean="0"/>
              <a:t>Phase reference / Master Oscillator</a:t>
            </a:r>
            <a:endParaRPr lang="en-US" dirty="0"/>
          </a:p>
          <a:p>
            <a:pPr lvl="1"/>
            <a:r>
              <a:rPr lang="en-US" dirty="0" smtClean="0"/>
              <a:t>RF Distribution System</a:t>
            </a:r>
          </a:p>
          <a:p>
            <a:r>
              <a:rPr lang="en-US" dirty="0" smtClean="0"/>
              <a:t>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914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828039" y="3982065"/>
            <a:ext cx="1112762" cy="27024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sv-SE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High power amplifiers</a:t>
            </a:r>
            <a:endParaRPr lang="sv-S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9" y="1695646"/>
            <a:ext cx="7975773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/>
        </p:nvSpPr>
        <p:spPr bwMode="auto">
          <a:xfrm>
            <a:off x="3818870" y="4800122"/>
            <a:ext cx="4296827" cy="15915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4928879" y="4929688"/>
            <a:ext cx="2511143" cy="1324372"/>
          </a:xfrm>
          <a:prstGeom prst="rect">
            <a:avLst/>
          </a:prstGeom>
          <a:noFill/>
        </p:spPr>
        <p:txBody>
          <a:bodyPr wrap="none" lIns="92364" tIns="46182" rIns="92364" bIns="46182" rtlCol="0">
            <a:spAutoFit/>
          </a:bodyPr>
          <a:lstStyle/>
          <a:p>
            <a:r>
              <a:rPr lang="sv-SE" sz="1600" dirty="0" smtClean="0">
                <a:solidFill>
                  <a:schemeClr val="tx2"/>
                </a:solidFill>
              </a:rPr>
              <a:t>Amplifiers: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Generate High power 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Power up to several 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Typical example klystron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Large, $$$</a:t>
            </a:r>
            <a:endParaRPr lang="en-US" sz="1600" dirty="0" err="1">
              <a:solidFill>
                <a:schemeClr val="tx2"/>
              </a:solidFill>
            </a:endParaRPr>
          </a:p>
        </p:txBody>
      </p:sp>
      <p:sp>
        <p:nvSpPr>
          <p:cNvPr id="8" name="Rektangel 7"/>
          <p:cNvSpPr/>
          <p:nvPr/>
        </p:nvSpPr>
        <p:spPr bwMode="auto">
          <a:xfrm>
            <a:off x="4671456" y="4800122"/>
            <a:ext cx="2808208" cy="1591552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1552812" y="5144656"/>
            <a:ext cx="1649863" cy="1641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2557" y="1695646"/>
            <a:ext cx="1931350" cy="59462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4568" y="1837346"/>
            <a:ext cx="135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Interlock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21560" y="2206678"/>
            <a:ext cx="1608607" cy="1459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96337" y="6039853"/>
            <a:ext cx="1371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See lecture Morten Jensen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089607" y="1510980"/>
            <a:ext cx="189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Morten Jensen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3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Amplifiers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Solide</a:t>
            </a:r>
            <a:r>
              <a:rPr lang="en-US" dirty="0" smtClean="0"/>
              <a:t> state amplifiers</a:t>
            </a:r>
          </a:p>
          <a:p>
            <a:pPr lvl="1"/>
            <a:r>
              <a:rPr lang="en-US" dirty="0" smtClean="0"/>
              <a:t>Transistors</a:t>
            </a:r>
          </a:p>
          <a:p>
            <a:pPr lvl="1"/>
            <a:r>
              <a:rPr lang="en-US" dirty="0" smtClean="0"/>
              <a:t>Low voltage</a:t>
            </a:r>
          </a:p>
          <a:p>
            <a:pPr lvl="1"/>
            <a:r>
              <a:rPr lang="en-US" dirty="0" smtClean="0"/>
              <a:t>Combine many</a:t>
            </a:r>
          </a:p>
          <a:p>
            <a:r>
              <a:rPr lang="en-US" dirty="0" smtClean="0"/>
              <a:t>Tube amplifiers</a:t>
            </a:r>
          </a:p>
          <a:p>
            <a:pPr lvl="1"/>
            <a:r>
              <a:rPr lang="en-US" dirty="0" smtClean="0"/>
              <a:t>Vacuum tubes</a:t>
            </a:r>
          </a:p>
          <a:p>
            <a:pPr lvl="1"/>
            <a:r>
              <a:rPr lang="en-US" dirty="0" smtClean="0"/>
              <a:t>Electron beam</a:t>
            </a:r>
          </a:p>
          <a:p>
            <a:pPr lvl="1"/>
            <a:r>
              <a:rPr lang="en-US" dirty="0" smtClean="0"/>
              <a:t>High voltage (10 kV-120 kV)</a:t>
            </a:r>
          </a:p>
          <a:p>
            <a:pPr lvl="1"/>
            <a:r>
              <a:rPr lang="en-US" dirty="0" smtClean="0"/>
              <a:t>Current 5 A-100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956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Solid state power amplifiers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Split input in several</a:t>
            </a:r>
          </a:p>
          <a:p>
            <a:r>
              <a:rPr lang="en-US" dirty="0" smtClean="0"/>
              <a:t>Amplify each separately</a:t>
            </a:r>
          </a:p>
          <a:p>
            <a:r>
              <a:rPr lang="en-US" dirty="0" smtClean="0"/>
              <a:t>Combine to one output</a:t>
            </a:r>
          </a:p>
          <a:p>
            <a:r>
              <a:rPr lang="en-US" dirty="0" smtClean="0"/>
              <a:t>Can reach several 100 kW’s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42" name="Picture 2" descr="http://www.mpdigest.com/issue/articles/2008/jan/miteq/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399" y="3635523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rk-microwave.com/new_products/img/A080M102-6060R_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83850" y="1730523"/>
            <a:ext cx="3067941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21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755" y="367987"/>
            <a:ext cx="7396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Klystron (Velocity Modulated)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8668" y="4965108"/>
            <a:ext cx="3945227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E46C0A"/>
                </a:solidFill>
              </a:rPr>
              <a:t>Klystron draws continuous current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Cathode pulsed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Klystron is velocity modulated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708760" y="1851965"/>
            <a:ext cx="119827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RF output</a:t>
            </a:r>
            <a:endParaRPr lang="en-US" dirty="0"/>
          </a:p>
        </p:txBody>
      </p:sp>
      <p:sp>
        <p:nvSpPr>
          <p:cNvPr id="123" name="TextBox 122"/>
          <p:cNvSpPr txBox="1"/>
          <p:nvPr/>
        </p:nvSpPr>
        <p:spPr>
          <a:xfrm>
            <a:off x="2917940" y="1686607"/>
            <a:ext cx="1057050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RF input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7620071" y="3355679"/>
            <a:ext cx="109548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Collector</a:t>
            </a:r>
            <a:endParaRPr lang="en-US" dirty="0"/>
          </a:p>
        </p:txBody>
      </p:sp>
      <p:sp>
        <p:nvSpPr>
          <p:cNvPr id="135" name="TextBox 134"/>
          <p:cNvSpPr txBox="1"/>
          <p:nvPr/>
        </p:nvSpPr>
        <p:spPr>
          <a:xfrm>
            <a:off x="400459" y="2222318"/>
            <a:ext cx="202390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Cathode at -100 kV</a:t>
            </a:r>
          </a:p>
          <a:p>
            <a:r>
              <a:rPr lang="en-US" dirty="0" smtClean="0"/>
              <a:t>(DC Beam)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49568" y="2221297"/>
            <a:ext cx="7965988" cy="2191934"/>
            <a:chOff x="788544" y="1118533"/>
            <a:chExt cx="7965988" cy="2191934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178264" y="1850557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316264" y="1850557"/>
              <a:ext cx="0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017770" y="1850557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316264" y="2174848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4864" y="2174848"/>
              <a:ext cx="997698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017770" y="1568110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017770" y="1568110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734864" y="1866853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155770" y="1584406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351574" y="1850557"/>
              <a:ext cx="380988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351574" y="1590241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351574" y="1590241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5068668" y="1888984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489574" y="1606537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68668" y="2196979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489575" y="2196979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957246" y="2198189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747736" y="1873898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747736" y="1591450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747736" y="1591450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6464830" y="1890194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885736" y="1607746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464830" y="2196979"/>
              <a:ext cx="2289702" cy="121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8754532" y="2198189"/>
              <a:ext cx="0" cy="2393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own Arrow 39"/>
            <p:cNvSpPr/>
            <p:nvPr/>
          </p:nvSpPr>
          <p:spPr>
            <a:xfrm>
              <a:off x="3485441" y="1118533"/>
              <a:ext cx="249423" cy="635913"/>
            </a:xfrm>
            <a:prstGeom prst="down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Up Arrow 40"/>
            <p:cNvSpPr/>
            <p:nvPr/>
          </p:nvSpPr>
          <p:spPr>
            <a:xfrm>
              <a:off x="6040178" y="1130203"/>
              <a:ext cx="507584" cy="759990"/>
            </a:xfrm>
            <a:prstGeom prst="up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/>
            <p:nvPr/>
          </p:nvCxnSpPr>
          <p:spPr>
            <a:xfrm rot="10800000" flipH="1">
              <a:off x="1178264" y="3028020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 flipH="1">
              <a:off x="2316264" y="2703728"/>
              <a:ext cx="0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0800000" flipH="1">
              <a:off x="3017770" y="2703728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0800000" flipH="1">
              <a:off x="2316264" y="2703728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 flipH="1">
              <a:off x="3734864" y="2703728"/>
              <a:ext cx="997698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0800000" flipH="1">
              <a:off x="3017770" y="3028020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0800000" flipH="1">
              <a:off x="3017770" y="3310467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0800000">
              <a:off x="3734864" y="2703728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0800000" flipH="1">
              <a:off x="4155770" y="3011724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4351574" y="2703729"/>
              <a:ext cx="380988" cy="302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0800000" flipH="1">
              <a:off x="4351574" y="3005889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10800000" flipH="1">
              <a:off x="4351574" y="3288336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0800000">
              <a:off x="5068668" y="2681597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10800000" flipH="1">
              <a:off x="5489573" y="2989593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 flipH="1">
              <a:off x="5068668" y="2681597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0800000" flipH="1">
              <a:off x="5489575" y="2681597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0800000" flipH="1">
              <a:off x="5957246" y="2680388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0800000" flipH="1">
              <a:off x="5747736" y="2680388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0800000" flipH="1">
              <a:off x="5747736" y="3004679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 flipH="1">
              <a:off x="5747736" y="3287127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0800000">
              <a:off x="6464830" y="2680388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0800000" flipH="1">
              <a:off x="6885736" y="2988383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0800000" flipH="1">
              <a:off x="6464830" y="2680388"/>
              <a:ext cx="2289702" cy="121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8754532" y="2417653"/>
              <a:ext cx="0" cy="26394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reeform 51"/>
            <p:cNvSpPr/>
            <p:nvPr/>
          </p:nvSpPr>
          <p:spPr>
            <a:xfrm rot="150843">
              <a:off x="1142515" y="2256328"/>
              <a:ext cx="1083028" cy="98197"/>
            </a:xfrm>
            <a:custGeom>
              <a:avLst/>
              <a:gdLst>
                <a:gd name="connsiteX0" fmla="*/ 0 w 1325184"/>
                <a:gd name="connsiteY0" fmla="*/ 0 h 477552"/>
                <a:gd name="connsiteX1" fmla="*/ 653389 w 1325184"/>
                <a:gd name="connsiteY1" fmla="*/ 414102 h 477552"/>
                <a:gd name="connsiteX2" fmla="*/ 1325184 w 1325184"/>
                <a:gd name="connsiteY2" fmla="*/ 469316 h 47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5184" h="477552">
                  <a:moveTo>
                    <a:pt x="0" y="0"/>
                  </a:moveTo>
                  <a:cubicBezTo>
                    <a:pt x="216262" y="167941"/>
                    <a:pt x="432525" y="335883"/>
                    <a:pt x="653389" y="414102"/>
                  </a:cubicBezTo>
                  <a:cubicBezTo>
                    <a:pt x="874253" y="492321"/>
                    <a:pt x="1099718" y="480818"/>
                    <a:pt x="1325184" y="469316"/>
                  </a:cubicBezTo>
                </a:path>
              </a:pathLst>
            </a:custGeom>
            <a:ln w="57150" cmpd="sng">
              <a:solidFill>
                <a:schemeClr val="tx2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 rot="21339739" flipV="1">
              <a:off x="1197806" y="2497922"/>
              <a:ext cx="696853" cy="147652"/>
            </a:xfrm>
            <a:custGeom>
              <a:avLst/>
              <a:gdLst>
                <a:gd name="connsiteX0" fmla="*/ 0 w 1325184"/>
                <a:gd name="connsiteY0" fmla="*/ 0 h 477552"/>
                <a:gd name="connsiteX1" fmla="*/ 653389 w 1325184"/>
                <a:gd name="connsiteY1" fmla="*/ 414102 h 477552"/>
                <a:gd name="connsiteX2" fmla="*/ 1325184 w 1325184"/>
                <a:gd name="connsiteY2" fmla="*/ 469316 h 47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5184" h="477552">
                  <a:moveTo>
                    <a:pt x="0" y="0"/>
                  </a:moveTo>
                  <a:cubicBezTo>
                    <a:pt x="216262" y="167941"/>
                    <a:pt x="432525" y="335883"/>
                    <a:pt x="653389" y="414102"/>
                  </a:cubicBezTo>
                  <a:cubicBezTo>
                    <a:pt x="874253" y="492321"/>
                    <a:pt x="1099718" y="480818"/>
                    <a:pt x="1325184" y="469316"/>
                  </a:cubicBezTo>
                </a:path>
              </a:pathLst>
            </a:custGeom>
            <a:ln w="57150" cmpd="sng">
              <a:solidFill>
                <a:schemeClr val="tx2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827526" y="2333272"/>
              <a:ext cx="1066795" cy="16878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847735" y="2321302"/>
              <a:ext cx="1053205" cy="202168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068668" y="2321302"/>
              <a:ext cx="888578" cy="2021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293970" y="2305001"/>
              <a:ext cx="341719" cy="21846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Block Arc 13"/>
            <p:cNvSpPr/>
            <p:nvPr/>
          </p:nvSpPr>
          <p:spPr>
            <a:xfrm rot="16200000">
              <a:off x="722270" y="2110326"/>
              <a:ext cx="795068" cy="662520"/>
            </a:xfrm>
            <a:prstGeom prst="blockArc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6" name="Left-Right-Up Arrow 155"/>
            <p:cNvSpPr/>
            <p:nvPr/>
          </p:nvSpPr>
          <p:spPr>
            <a:xfrm rot="5400000">
              <a:off x="7092878" y="2014942"/>
              <a:ext cx="323590" cy="845280"/>
            </a:xfrm>
            <a:prstGeom prst="leftRightUp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672487" y="2333260"/>
              <a:ext cx="1812954" cy="16878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ight Arrow 146"/>
            <p:cNvSpPr/>
            <p:nvPr/>
          </p:nvSpPr>
          <p:spPr>
            <a:xfrm>
              <a:off x="962556" y="2074999"/>
              <a:ext cx="814088" cy="725165"/>
            </a:xfrm>
            <a:prstGeom prst="rightArrow">
              <a:avLst>
                <a:gd name="adj1" fmla="val 50000"/>
                <a:gd name="adj2" fmla="val 47752"/>
              </a:avLst>
            </a:prstGeom>
            <a:solidFill>
              <a:schemeClr val="tx2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221297" y="6030569"/>
            <a:ext cx="3639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Other tube types exist</a:t>
            </a:r>
          </a:p>
          <a:p>
            <a:r>
              <a:rPr lang="en-US" dirty="0" smtClean="0"/>
              <a:t>See lecture by Morten Jensen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97396" y="4445668"/>
            <a:ext cx="1536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 beam 10-&gt;50 A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flipV="1">
            <a:off x="2065417" y="3674512"/>
            <a:ext cx="539420" cy="77115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35" idx="2"/>
            <a:endCxn id="14" idx="1"/>
          </p:cNvCxnSpPr>
          <p:nvPr/>
        </p:nvCxnSpPr>
        <p:spPr>
          <a:xfrm flipH="1">
            <a:off x="1080828" y="2868649"/>
            <a:ext cx="331583" cy="36098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55721" y="5474368"/>
            <a:ext cx="3585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Invented in the 1930’s</a:t>
            </a:r>
          </a:p>
          <a:p>
            <a:r>
              <a:rPr lang="en-US" dirty="0" smtClean="0"/>
              <a:t>Radar/broadcast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45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 amplifiers ESS </a:t>
            </a:r>
            <a:r>
              <a:rPr lang="en-US" dirty="0" err="1" smtClean="0"/>
              <a:t>linac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6095648"/>
              </p:ext>
            </p:extLst>
          </p:nvPr>
        </p:nvGraphicFramePr>
        <p:xfrm>
          <a:off x="457200" y="1600200"/>
          <a:ext cx="7499176" cy="343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68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Power /kW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Baseline design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815">
                <a:tc>
                  <a:txBody>
                    <a:bodyPr/>
                    <a:lstStyle/>
                    <a:p>
                      <a:r>
                        <a:rPr lang="en-US" dirty="0" smtClean="0"/>
                        <a:t>Normal conducting RFQ and DTL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Klystron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 kind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815">
                <a:tc>
                  <a:txBody>
                    <a:bodyPr/>
                    <a:lstStyle/>
                    <a:p>
                      <a:r>
                        <a:rPr lang="en-US" dirty="0" smtClean="0"/>
                        <a:t>Normal conducting </a:t>
                      </a:r>
                      <a:r>
                        <a:rPr lang="en-US" dirty="0" err="1" smtClean="0"/>
                        <a:t>bunchers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Solid State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 kind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815">
                <a:tc>
                  <a:txBody>
                    <a:bodyPr/>
                    <a:lstStyle/>
                    <a:p>
                      <a:r>
                        <a:rPr lang="en-US" dirty="0" smtClean="0"/>
                        <a:t>Spoke </a:t>
                      </a:r>
                      <a:r>
                        <a:rPr lang="en-US" dirty="0" err="1" smtClean="0"/>
                        <a:t>linac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Tetrode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kind, proof of concept UU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815"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r>
                        <a:rPr lang="en-US" baseline="0" dirty="0" smtClean="0"/>
                        <a:t> beta </a:t>
                      </a:r>
                      <a:r>
                        <a:rPr lang="en-US" baseline="0" dirty="0" err="1" smtClean="0"/>
                        <a:t>linac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Klystron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Prototyping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815">
                <a:tc>
                  <a:txBody>
                    <a:bodyPr/>
                    <a:lstStyle/>
                    <a:p>
                      <a:r>
                        <a:rPr lang="en-US" dirty="0" smtClean="0"/>
                        <a:t>High beta </a:t>
                      </a:r>
                      <a:r>
                        <a:rPr lang="en-US" dirty="0" err="1" smtClean="0"/>
                        <a:t>linac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1500/1200</a:t>
                      </a:r>
                    </a:p>
                    <a:p>
                      <a:pPr algn="ctr"/>
                      <a:r>
                        <a:rPr lang="en-US" dirty="0" smtClean="0"/>
                        <a:t>Klystron/IOT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MB-IOT (decision </a:t>
                      </a:r>
                      <a:r>
                        <a:rPr lang="en-US" baseline="0" dirty="0" smtClean="0"/>
                        <a:t>2017-2018)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Prototyping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5085184"/>
            <a:ext cx="26797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2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160"/>
          </a:xfrm>
        </p:spPr>
        <p:txBody>
          <a:bodyPr/>
          <a:lstStyle/>
          <a:p>
            <a:r>
              <a:rPr lang="sv-SE" dirty="0" smtClean="0"/>
              <a:t>Normal </a:t>
            </a:r>
            <a:r>
              <a:rPr lang="sv-SE" dirty="0" err="1" smtClean="0"/>
              <a:t>conducting</a:t>
            </a:r>
            <a:r>
              <a:rPr lang="sv-SE" dirty="0" smtClean="0"/>
              <a:t> </a:t>
            </a:r>
            <a:r>
              <a:rPr lang="sv-SE" dirty="0" err="1" smtClean="0"/>
              <a:t>linac</a:t>
            </a:r>
            <a:endParaRPr lang="sv-SE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021288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Two klystrons per modulator</a:t>
            </a:r>
          </a:p>
        </p:txBody>
      </p:sp>
      <p:pic>
        <p:nvPicPr>
          <p:cNvPr id="12" name="Content Placeholder 4" descr="Screen Shot 2014-05-09 at 10.09.56.pn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" r="236"/>
          <a:stretch>
            <a:fillRect/>
          </a:stretch>
        </p:blipFill>
        <p:spPr>
          <a:xfrm>
            <a:off x="3347864" y="4365104"/>
            <a:ext cx="3554862" cy="1955037"/>
          </a:xfrm>
          <a:prstGeom prst="rect">
            <a:avLst/>
          </a:prstGeom>
        </p:spPr>
      </p:pic>
      <p:pic>
        <p:nvPicPr>
          <p:cNvPr id="13" name="Picture 12" descr="Screen Shot 2014-05-15 at 09.34.35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082" y="4642938"/>
            <a:ext cx="2366382" cy="21704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2040" y="6093296"/>
            <a:ext cx="105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Thales TH2179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087290" y="6165304"/>
            <a:ext cx="1070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CPI VKP-8352A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8880"/>
            <a:ext cx="4698360" cy="28925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504" y="5157192"/>
            <a:ext cx="14309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Courtesy of Thales ED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467544" y="1772816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Output </a:t>
            </a:r>
            <a:r>
              <a:rPr lang="en-US" sz="2000" dirty="0" err="1" smtClean="0"/>
              <a:t>vs</a:t>
            </a:r>
            <a:r>
              <a:rPr lang="en-US" sz="2000" dirty="0" smtClean="0"/>
              <a:t> Voltage</a:t>
            </a:r>
            <a:endParaRPr lang="en-US" sz="2000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458029"/>
              </p:ext>
            </p:extLst>
          </p:nvPr>
        </p:nvGraphicFramePr>
        <p:xfrm>
          <a:off x="4662056" y="1772816"/>
          <a:ext cx="4464496" cy="2225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352 MHz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RF 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 MW peak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 115 kV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Current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 50 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Repetition</a:t>
                      </a:r>
                      <a:r>
                        <a:rPr lang="en-US" baseline="0" dirty="0" smtClean="0"/>
                        <a:t>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 Hz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Pulse width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 </a:t>
                      </a:r>
                      <a:r>
                        <a:rPr lang="en-US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79712" y="4365104"/>
            <a:ext cx="817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2420888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 MW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907704" y="2636912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37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706"/>
            <a:ext cx="8363272" cy="783657"/>
          </a:xfrm>
        </p:spPr>
        <p:txBody>
          <a:bodyPr>
            <a:normAutofit/>
          </a:bodyPr>
          <a:lstStyle/>
          <a:p>
            <a:r>
              <a:rPr lang="en-US" dirty="0" smtClean="0"/>
              <a:t>Medium beta linac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16016" y="2705926"/>
            <a:ext cx="3775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orientation to fit in the gallery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926" y="744626"/>
            <a:ext cx="3507554" cy="193365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9" name="Oval 8"/>
          <p:cNvSpPr/>
          <p:nvPr/>
        </p:nvSpPr>
        <p:spPr>
          <a:xfrm rot="1796251">
            <a:off x="6459469" y="1048583"/>
            <a:ext cx="508938" cy="123629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07504" y="5517232"/>
            <a:ext cx="8622545" cy="1092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tx1"/>
                </a:solidFill>
              </a:rPr>
              <a:t>Three prototypes procured: </a:t>
            </a:r>
            <a:r>
              <a:rPr lang="en-US" sz="2000" dirty="0" smtClean="0">
                <a:solidFill>
                  <a:schemeClr val="tx1"/>
                </a:solidFill>
              </a:rPr>
              <a:t>Thales, Toshiba and CPI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All delivered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Medium beta klystrons (36) contracts awarded 2017. Delivery start Q1 2018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3075258"/>
            <a:ext cx="3798162" cy="248316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976646"/>
              </p:ext>
            </p:extLst>
          </p:nvPr>
        </p:nvGraphicFramePr>
        <p:xfrm>
          <a:off x="107504" y="1628800"/>
          <a:ext cx="4464496" cy="2225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Frequency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704 MHz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1.5 MW peak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 115 kV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Current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 25 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Repetition</a:t>
                      </a:r>
                      <a:r>
                        <a:rPr lang="en-US" baseline="0" dirty="0" smtClean="0"/>
                        <a:t>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 Hz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Pulse width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 </a:t>
                      </a:r>
                      <a:r>
                        <a:rPr lang="en-US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64288" y="191683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kW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380312" y="126876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866 kW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516216" y="2132856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948264" y="1268760"/>
            <a:ext cx="504056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84168" y="566124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Klystrons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5508104" y="4725144"/>
            <a:ext cx="864096" cy="100811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08304" y="5661248"/>
            <a:ext cx="1279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Modulators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7020272" y="4941168"/>
            <a:ext cx="648072" cy="7920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23528" y="5013176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Four klystrons per modulator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1520" y="4077072"/>
            <a:ext cx="4229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Power Density: 12 MW of RF in approx. 10 x 13 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020754" y="6554708"/>
            <a:ext cx="2147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Chiara </a:t>
            </a:r>
            <a:r>
              <a:rPr lang="en-US" sz="1400" dirty="0" err="1" smtClean="0"/>
              <a:t>Marrelli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4779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560" y="4005064"/>
            <a:ext cx="2508988" cy="381082"/>
          </a:xfrm>
        </p:spPr>
        <p:txBody>
          <a:bodyPr>
            <a:noAutofit/>
          </a:bodyPr>
          <a:lstStyle/>
          <a:p>
            <a:r>
              <a:rPr lang="en-US" sz="2000" dirty="0" smtClean="0"/>
              <a:t>Thales </a:t>
            </a:r>
            <a:r>
              <a:rPr lang="en-US" sz="2000" dirty="0" smtClean="0">
                <a:solidFill>
                  <a:schemeClr val="tx1"/>
                </a:solidFill>
              </a:rPr>
              <a:t>TH2180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00192" y="4005064"/>
            <a:ext cx="2664296" cy="463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CPI VKP-8292A 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8384" y="1628800"/>
            <a:ext cx="103822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4457895"/>
            <a:ext cx="1368152" cy="239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475656" y="3573016"/>
            <a:ext cx="1582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Data from the TH2182</a:t>
            </a:r>
            <a:endParaRPr lang="en-US" sz="12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07504" y="260648"/>
            <a:ext cx="5616624" cy="552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704 MHz klystron prototypes</a:t>
            </a:r>
          </a:p>
        </p:txBody>
      </p:sp>
      <p:pic>
        <p:nvPicPr>
          <p:cNvPr id="21" name="Imag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005064"/>
            <a:ext cx="1024819" cy="24482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556791"/>
            <a:ext cx="3672408" cy="24482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556792"/>
            <a:ext cx="3456384" cy="24884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4105049"/>
            <a:ext cx="3240360" cy="27529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0152" y="4725144"/>
            <a:ext cx="304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Toshiba klystron has higher gain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436096" y="5517232"/>
            <a:ext cx="2444104" cy="537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Toshiba E37504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20754" y="6554708"/>
            <a:ext cx="2147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Chiara </a:t>
            </a:r>
            <a:r>
              <a:rPr lang="en-US" sz="1400" dirty="0" err="1" smtClean="0"/>
              <a:t>Marrelli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5812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9" descr="L-3BLACK 300dp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5589240"/>
            <a:ext cx="1637459" cy="86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8" y="44624"/>
            <a:ext cx="7139136" cy="998984"/>
          </a:xfrm>
        </p:spPr>
        <p:txBody>
          <a:bodyPr/>
          <a:lstStyle/>
          <a:p>
            <a:r>
              <a:rPr lang="en-US" dirty="0" smtClean="0"/>
              <a:t>High Beta </a:t>
            </a:r>
            <a:r>
              <a:rPr lang="en-US" dirty="0" err="1" smtClean="0"/>
              <a:t>linac</a:t>
            </a:r>
            <a:r>
              <a:rPr lang="en-US" dirty="0" smtClean="0"/>
              <a:t>: Multi-Beam IOTs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72337" y="6018357"/>
            <a:ext cx="3123599" cy="595064"/>
            <a:chOff x="-1447690" y="4964332"/>
            <a:chExt cx="5149850" cy="981075"/>
          </a:xfrm>
          <a:noFill/>
        </p:grpSpPr>
        <p:pic>
          <p:nvPicPr>
            <p:cNvPr id="8" name="Picture 7" descr="MPPLogoColor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9525" y="4964332"/>
              <a:ext cx="2032635" cy="9810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9" name="Image 58464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690" y="5095777"/>
              <a:ext cx="2514600" cy="561975"/>
            </a:xfrm>
            <a:prstGeom prst="rect">
              <a:avLst/>
            </a:prstGeom>
            <a:grpFill/>
          </p:spPr>
        </p:pic>
      </p:grpSp>
      <p:pic>
        <p:nvPicPr>
          <p:cNvPr id="30" name="Picture 35" descr="barr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5508104" y="6453336"/>
            <a:ext cx="347651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62206" y="1511688"/>
            <a:ext cx="29523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New class of device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More compact than klystron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Does not saturate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Two prototypes on order for Delivery during 2016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1.2 MW, 704 MHz</a:t>
            </a:r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32" y="2433458"/>
            <a:ext cx="2224596" cy="35831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009" y="2433458"/>
            <a:ext cx="2364969" cy="30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0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828039" y="3982065"/>
            <a:ext cx="1112762" cy="27024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sv-SE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Interlock</a:t>
            </a:r>
            <a:endParaRPr lang="sv-S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9" y="1695646"/>
            <a:ext cx="7975773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/>
        </p:nvSpPr>
        <p:spPr bwMode="auto">
          <a:xfrm>
            <a:off x="3818870" y="4800122"/>
            <a:ext cx="4296827" cy="15915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4928879" y="4929688"/>
            <a:ext cx="2375593" cy="1570593"/>
          </a:xfrm>
          <a:prstGeom prst="rect">
            <a:avLst/>
          </a:prstGeom>
          <a:noFill/>
        </p:spPr>
        <p:txBody>
          <a:bodyPr wrap="none" lIns="92364" tIns="46182" rIns="92364" bIns="46182" rtlCol="0">
            <a:spAutoFit/>
          </a:bodyPr>
          <a:lstStyle/>
          <a:p>
            <a:r>
              <a:rPr lang="sv-SE" sz="1600" dirty="0" smtClean="0">
                <a:solidFill>
                  <a:schemeClr val="tx2"/>
                </a:solidFill>
              </a:rPr>
              <a:t>Protection: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Amplifier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Waveguides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LLRF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Fast (</a:t>
            </a:r>
            <a:r>
              <a:rPr lang="el-GR" sz="1600" dirty="0" smtClean="0">
                <a:solidFill>
                  <a:schemeClr val="tx2"/>
                </a:solidFill>
                <a:latin typeface="Calibri"/>
              </a:rPr>
              <a:t>μ</a:t>
            </a:r>
            <a:r>
              <a:rPr lang="en-US" sz="1600" dirty="0" smtClean="0">
                <a:solidFill>
                  <a:schemeClr val="tx2"/>
                </a:solidFill>
                <a:latin typeface="Calibri"/>
              </a:rPr>
              <a:t>s) and slow (</a:t>
            </a:r>
            <a:r>
              <a:rPr lang="sv-SE" sz="1600" dirty="0" smtClean="0">
                <a:solidFill>
                  <a:schemeClr val="tx2"/>
                </a:solidFill>
              </a:rPr>
              <a:t>ms)</a:t>
            </a:r>
          </a:p>
        </p:txBody>
      </p:sp>
      <p:sp>
        <p:nvSpPr>
          <p:cNvPr id="8" name="Rektangel 7"/>
          <p:cNvSpPr/>
          <p:nvPr/>
        </p:nvSpPr>
        <p:spPr bwMode="auto">
          <a:xfrm>
            <a:off x="4671456" y="4800122"/>
            <a:ext cx="2808208" cy="1884398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1552812" y="5144656"/>
            <a:ext cx="1649863" cy="1641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2557" y="1695646"/>
            <a:ext cx="1931350" cy="59462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4568" y="1837346"/>
            <a:ext cx="135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Interlock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63453" y="1341691"/>
            <a:ext cx="2709017" cy="11508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03911" y="1510980"/>
            <a:ext cx="189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Rafael Montano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61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860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ESS </a:t>
            </a:r>
            <a:r>
              <a:rPr lang="en-US" dirty="0" err="1" smtClean="0"/>
              <a:t>linac</a:t>
            </a:r>
            <a:r>
              <a:rPr lang="en-US" dirty="0" smtClean="0"/>
              <a:t> will be the worlds most powerful proton </a:t>
            </a:r>
            <a:r>
              <a:rPr lang="en-US" dirty="0" err="1" smtClean="0"/>
              <a:t>linac</a:t>
            </a:r>
            <a:endParaRPr lang="en-US" dirty="0"/>
          </a:p>
          <a:p>
            <a:pPr lvl="1"/>
            <a:r>
              <a:rPr lang="en-US" dirty="0" smtClean="0"/>
              <a:t>Beam pulse width is 2.86 </a:t>
            </a:r>
            <a:r>
              <a:rPr lang="en-US" dirty="0" err="1" smtClean="0"/>
              <a:t>ms</a:t>
            </a:r>
            <a:r>
              <a:rPr lang="en-US" dirty="0" smtClean="0"/>
              <a:t> and pulse rep rate 14 Hz</a:t>
            </a:r>
          </a:p>
          <a:p>
            <a:pPr lvl="1"/>
            <a:r>
              <a:rPr lang="en-US" dirty="0" smtClean="0"/>
              <a:t>Protons will be accelerated up to 2 GeV with a beam current of 62.5 mA, beam power 5 MW</a:t>
            </a:r>
          </a:p>
          <a:p>
            <a:r>
              <a:rPr lang="en-US" dirty="0" smtClean="0"/>
              <a:t>Construction in two stages, stage 1 ready 2019 (570 MeV), stage 2 ready 2022 (2 GeV)</a:t>
            </a:r>
          </a:p>
          <a:p>
            <a:r>
              <a:rPr lang="en-US" dirty="0" smtClean="0"/>
              <a:t>ESS has a target to be energy efficient – drives design decisions</a:t>
            </a:r>
          </a:p>
          <a:p>
            <a:pPr lvl="1"/>
            <a:r>
              <a:rPr lang="en-US" dirty="0" smtClean="0"/>
              <a:t>Multi-beam IOT project</a:t>
            </a:r>
          </a:p>
          <a:p>
            <a:pPr lvl="1"/>
            <a:r>
              <a:rPr lang="en-US" dirty="0" smtClean="0"/>
              <a:t>Cooling water at high temperature</a:t>
            </a:r>
          </a:p>
          <a:p>
            <a:pPr lvl="1"/>
            <a:r>
              <a:rPr lang="en-US" dirty="0" smtClean="0"/>
              <a:t>Regulation optimization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020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Protection System - Interlocks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46093"/>
            <a:ext cx="7596336" cy="49119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1484784"/>
            <a:ext cx="766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Typical RF Chain separating fast and slow interlocks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235680" y="2060848"/>
            <a:ext cx="1908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Fast – FPGA</a:t>
            </a:r>
          </a:p>
        </p:txBody>
      </p:sp>
      <p:sp>
        <p:nvSpPr>
          <p:cNvPr id="8" name="Rectangle 7"/>
          <p:cNvSpPr/>
          <p:nvPr/>
        </p:nvSpPr>
        <p:spPr>
          <a:xfrm>
            <a:off x="7236296" y="2492896"/>
            <a:ext cx="180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Slow </a:t>
            </a:r>
            <a:r>
              <a:rPr lang="en-US" sz="2800" dirty="0" smtClean="0"/>
              <a:t>- </a:t>
            </a:r>
            <a:r>
              <a:rPr lang="en-US" sz="2800" dirty="0"/>
              <a:t>PLC</a:t>
            </a:r>
          </a:p>
        </p:txBody>
      </p:sp>
      <p:sp>
        <p:nvSpPr>
          <p:cNvPr id="9" name="Rectangle 8"/>
          <p:cNvSpPr/>
          <p:nvPr/>
        </p:nvSpPr>
        <p:spPr>
          <a:xfrm>
            <a:off x="467544" y="2636912"/>
            <a:ext cx="712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PLC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64088" y="2132856"/>
            <a:ext cx="969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FPGA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903893"/>
            <a:ext cx="2627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155 Systems Needed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7668344" y="6361827"/>
            <a:ext cx="158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Courtesy of Rafael Montano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7892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31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713913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cs typeface="Helvetica"/>
              </a:rPr>
              <a:t>ESS RF-LPS HW Configuration</a:t>
            </a:r>
            <a:endParaRPr lang="en-GB" sz="2800" dirty="0">
              <a:cs typeface="Helvetica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2276872"/>
            <a:ext cx="55530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37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32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713913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Helvetica"/>
                <a:cs typeface="Helvetica"/>
              </a:rPr>
              <a:t>Klystron protective interlocks</a:t>
            </a:r>
            <a:endParaRPr lang="en-GB" sz="2800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844824"/>
            <a:ext cx="85879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Intermediate protection </a:t>
            </a:r>
            <a:r>
              <a:rPr lang="en-US" sz="2000" dirty="0" smtClean="0">
                <a:latin typeface="Helvetica Light"/>
                <a:cs typeface="Helvetica Light"/>
              </a:rPr>
              <a:t>– The Klystron beam voltage must be interrupted within 100 ms, of following conditions: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Solenoid voltage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Solenoid current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Ion-pump current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Collector flow rate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Body flow rate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Window air flow rate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RF Drive Interruption </a:t>
            </a:r>
            <a:r>
              <a:rPr lang="en-US" sz="2000" dirty="0" smtClean="0">
                <a:latin typeface="Helvetica Light"/>
                <a:cs typeface="Helvetica Light"/>
              </a:rPr>
              <a:t>– The RF Drive must be removed within 10 </a:t>
            </a:r>
            <a:r>
              <a:rPr lang="en-GB" sz="2000" dirty="0" err="1">
                <a:latin typeface="Helvetica Light"/>
                <a:cs typeface="Helvetica Light"/>
              </a:rPr>
              <a:t>μs</a:t>
            </a:r>
            <a:r>
              <a:rPr lang="en-US" sz="2000" dirty="0">
                <a:latin typeface="Helvetica Light"/>
                <a:cs typeface="Helvetica Light"/>
              </a:rPr>
              <a:t> </a:t>
            </a:r>
            <a:r>
              <a:rPr lang="en-US" sz="2000" dirty="0" smtClean="0">
                <a:latin typeface="Helvetica Light"/>
                <a:cs typeface="Helvetica Light"/>
              </a:rPr>
              <a:t>under any of the conditions listed below: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Arc detectors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Reflected power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Filament interruption </a:t>
            </a:r>
            <a:r>
              <a:rPr lang="en-US" sz="2000" dirty="0" smtClean="0">
                <a:latin typeface="Helvetica Light"/>
                <a:cs typeface="Helvetica Light"/>
              </a:rPr>
              <a:t>– In order to protect the filament from poor vacuum conditions, a protective circuit shall switch off the filament. </a:t>
            </a:r>
          </a:p>
        </p:txBody>
      </p:sp>
    </p:spTree>
    <p:extLst>
      <p:ext uri="{BB962C8B-B14F-4D97-AF65-F5344CB8AC3E}">
        <p14:creationId xmlns:p14="http://schemas.microsoft.com/office/powerpoint/2010/main" val="154073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33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713913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Helvetica"/>
                <a:cs typeface="Helvetica"/>
              </a:rPr>
              <a:t>RF-LPS prototype </a:t>
            </a:r>
            <a:r>
              <a:rPr lang="en-US" sz="2800" dirty="0" smtClean="0">
                <a:latin typeface="Helvetica"/>
                <a:cs typeface="Helvetica"/>
              </a:rPr>
              <a:t>design – signal types</a:t>
            </a:r>
            <a:endParaRPr lang="en-GB" sz="2800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772816"/>
            <a:ext cx="85879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The PLC shall collect and process more than 70 signals per station according to the preliminary signal list requirements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Temperature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Cooling flow-rates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Cooling water pressure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Solenoid PS interlock signals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Vacuum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err="1" smtClean="0">
                <a:latin typeface="Helvetica Light"/>
                <a:cs typeface="Helvetica Light"/>
              </a:rPr>
              <a:t>Cryomodule</a:t>
            </a:r>
            <a:r>
              <a:rPr lang="en-US" sz="2000" dirty="0" smtClean="0">
                <a:latin typeface="Helvetica Light"/>
                <a:cs typeface="Helvetica Light"/>
              </a:rPr>
              <a:t> system ready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Fast Interlock Module (FIM) more than 20 signals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Power forward/reflected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Arc detectors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Modulator remote interlocks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LLRF monitor alarm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Pin diode</a:t>
            </a:r>
            <a:endParaRPr lang="en-US" sz="22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5012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828039" y="3982065"/>
            <a:ext cx="1112762" cy="27024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sv-SE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LLRF</a:t>
            </a:r>
            <a:endParaRPr lang="sv-S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9" y="1695646"/>
            <a:ext cx="7975773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/>
        </p:nvSpPr>
        <p:spPr bwMode="auto">
          <a:xfrm>
            <a:off x="3818870" y="4800122"/>
            <a:ext cx="4296827" cy="15915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4928879" y="4750222"/>
            <a:ext cx="2437596" cy="1816815"/>
          </a:xfrm>
          <a:prstGeom prst="rect">
            <a:avLst/>
          </a:prstGeom>
          <a:noFill/>
        </p:spPr>
        <p:txBody>
          <a:bodyPr wrap="square" lIns="92364" tIns="46182" rIns="92364" bIns="46182" rtlCol="0">
            <a:spAutoFit/>
          </a:bodyPr>
          <a:lstStyle/>
          <a:p>
            <a:r>
              <a:rPr lang="sv-SE" sz="1600" dirty="0" smtClean="0">
                <a:solidFill>
                  <a:schemeClr val="tx2"/>
                </a:solidFill>
              </a:rPr>
              <a:t>LLRF regulates cavity amplitude and field:</a:t>
            </a:r>
            <a:endParaRPr lang="sv-SE" sz="1600" dirty="0">
              <a:solidFill>
                <a:schemeClr val="tx2"/>
              </a:solidFill>
            </a:endParaRPr>
          </a:p>
          <a:p>
            <a:pPr marL="173182" indent="-173182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</a:rPr>
              <a:t>PI-</a:t>
            </a:r>
            <a:r>
              <a:rPr lang="sv-SE" sz="1600" dirty="0" err="1">
                <a:solidFill>
                  <a:schemeClr val="tx2"/>
                </a:solidFill>
              </a:rPr>
              <a:t>control</a:t>
            </a:r>
            <a:endParaRPr lang="sv-SE" sz="1600" dirty="0">
              <a:solidFill>
                <a:schemeClr val="tx2"/>
              </a:solidFill>
            </a:endParaRPr>
          </a:p>
          <a:p>
            <a:pPr marL="173182" indent="-173182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</a:rPr>
              <a:t>Adaptive </a:t>
            </a:r>
            <a:r>
              <a:rPr lang="sv-SE" sz="1600" dirty="0" err="1">
                <a:solidFill>
                  <a:schemeClr val="tx2"/>
                </a:solidFill>
              </a:rPr>
              <a:t>feedforward</a:t>
            </a:r>
            <a:endParaRPr lang="sv-SE" sz="1600" dirty="0">
              <a:solidFill>
                <a:schemeClr val="tx2"/>
              </a:solidFill>
            </a:endParaRPr>
          </a:p>
          <a:p>
            <a:pPr marL="173182" indent="-173182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</a:rPr>
              <a:t>Inner klystron loop</a:t>
            </a:r>
          </a:p>
          <a:p>
            <a:pPr marL="173182" indent="-173182">
              <a:buFont typeface="Arial" panose="020B0604020202020204" pitchFamily="34" charset="0"/>
              <a:buChar char="•"/>
            </a:pPr>
            <a:r>
              <a:rPr lang="sv-SE" sz="1600" dirty="0" err="1">
                <a:solidFill>
                  <a:schemeClr val="tx2"/>
                </a:solidFill>
              </a:rPr>
              <a:t>Beam</a:t>
            </a:r>
            <a:r>
              <a:rPr lang="sv-SE" sz="1600" dirty="0">
                <a:solidFill>
                  <a:schemeClr val="tx2"/>
                </a:solidFill>
              </a:rPr>
              <a:t> </a:t>
            </a:r>
            <a:r>
              <a:rPr lang="sv-SE" sz="1600" dirty="0" err="1">
                <a:solidFill>
                  <a:schemeClr val="tx2"/>
                </a:solidFill>
              </a:rPr>
              <a:t>current</a:t>
            </a:r>
            <a:r>
              <a:rPr lang="sv-SE" sz="1600" dirty="0">
                <a:solidFill>
                  <a:schemeClr val="tx2"/>
                </a:solidFill>
              </a:rPr>
              <a:t> variation</a:t>
            </a:r>
            <a:br>
              <a:rPr lang="sv-SE" sz="1600" dirty="0">
                <a:solidFill>
                  <a:schemeClr val="tx2"/>
                </a:solidFill>
              </a:rPr>
            </a:br>
            <a:r>
              <a:rPr lang="sv-SE" sz="1600" dirty="0" err="1">
                <a:solidFill>
                  <a:schemeClr val="tx2"/>
                </a:solidFill>
              </a:rPr>
              <a:t>compensation</a:t>
            </a:r>
            <a:endParaRPr lang="en-US" sz="1600" dirty="0" err="1">
              <a:solidFill>
                <a:schemeClr val="tx2"/>
              </a:solidFill>
            </a:endParaRPr>
          </a:p>
        </p:txBody>
      </p:sp>
      <p:sp>
        <p:nvSpPr>
          <p:cNvPr id="8" name="Rektangel 7"/>
          <p:cNvSpPr/>
          <p:nvPr/>
        </p:nvSpPr>
        <p:spPr bwMode="auto">
          <a:xfrm>
            <a:off x="4671456" y="4620671"/>
            <a:ext cx="2808208" cy="2063849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1552812" y="5144656"/>
            <a:ext cx="1649863" cy="1641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2557" y="1695646"/>
            <a:ext cx="1931350" cy="59462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4568" y="1837346"/>
            <a:ext cx="135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Interlock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698" y="3841153"/>
            <a:ext cx="2847172" cy="1559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94095" y="1510980"/>
            <a:ext cx="214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Anders Johansson LU</a:t>
            </a:r>
          </a:p>
          <a:p>
            <a:r>
              <a:rPr lang="en-US" dirty="0" err="1" smtClean="0"/>
              <a:t>Rihua</a:t>
            </a:r>
            <a:r>
              <a:rPr lang="en-US" dirty="0" smtClean="0"/>
              <a:t> Zeng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40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LLRF prototype and efforts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151583"/>
          </a:xfrm>
        </p:spPr>
        <p:txBody>
          <a:bodyPr>
            <a:normAutofit/>
          </a:bodyPr>
          <a:lstStyle/>
          <a:p>
            <a:pPr lvl="1"/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TCA</a:t>
            </a:r>
            <a:r>
              <a:rPr lang="en-US" dirty="0" smtClean="0"/>
              <a:t> 4 standard</a:t>
            </a:r>
          </a:p>
          <a:p>
            <a:pPr lvl="1"/>
            <a:r>
              <a:rPr lang="en-US" dirty="0" smtClean="0"/>
              <a:t>352 and 704 tested and running</a:t>
            </a:r>
          </a:p>
          <a:p>
            <a:pPr lvl="1"/>
            <a:r>
              <a:rPr lang="en-US" dirty="0" smtClean="0"/>
              <a:t>Adaptive feedforward learning</a:t>
            </a:r>
          </a:p>
          <a:p>
            <a:pPr lvl="1"/>
            <a:r>
              <a:rPr lang="en-US" dirty="0" smtClean="0"/>
              <a:t>Lorentz force detuning compensation</a:t>
            </a:r>
          </a:p>
          <a:p>
            <a:pPr lvl="1"/>
            <a:r>
              <a:rPr lang="en-US" dirty="0" smtClean="0"/>
              <a:t>Tests (352 @ FREIA, 704 @ </a:t>
            </a:r>
            <a:r>
              <a:rPr lang="en-US" dirty="0" err="1" smtClean="0"/>
              <a:t>Saclay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Klystron linearization</a:t>
            </a:r>
          </a:p>
          <a:p>
            <a:pPr lvl="1"/>
            <a:r>
              <a:rPr lang="en-US" dirty="0" smtClean="0"/>
              <a:t>Requirements on precision</a:t>
            </a:r>
          </a:p>
          <a:p>
            <a:pPr lvl="2"/>
            <a:r>
              <a:rPr lang="en-US" dirty="0" smtClean="0"/>
              <a:t>Control/cavity system modeling</a:t>
            </a:r>
          </a:p>
          <a:p>
            <a:pPr lvl="2"/>
            <a:r>
              <a:rPr lang="en-US" dirty="0" smtClean="0"/>
              <a:t>Beam physics (loss) modeling</a:t>
            </a:r>
          </a:p>
          <a:p>
            <a:pPr lvl="2"/>
            <a:r>
              <a:rPr lang="en-US" dirty="0" smtClean="0"/>
              <a:t>Regulation system set-up</a:t>
            </a:r>
          </a:p>
          <a:p>
            <a:pPr lvl="2"/>
            <a:r>
              <a:rPr lang="en-US" dirty="0" smtClean="0"/>
              <a:t>Handling beam current variations</a:t>
            </a:r>
          </a:p>
          <a:p>
            <a:pPr lvl="2"/>
            <a:r>
              <a:rPr lang="en-US" dirty="0" smtClean="0"/>
              <a:t>Handling modulator ripple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35</a:t>
            </a:fld>
            <a:endParaRPr lang="sv-S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3763740"/>
            <a:ext cx="3545210" cy="260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7830" y="1487754"/>
            <a:ext cx="2336713" cy="233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72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7828039" y="3982065"/>
            <a:ext cx="1112762" cy="27024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sv-SE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Field</a:t>
            </a:r>
            <a:r>
              <a:rPr lang="sv-SE" dirty="0" smtClean="0"/>
              <a:t> </a:t>
            </a:r>
            <a:r>
              <a:rPr lang="sv-SE" dirty="0" err="1" smtClean="0"/>
              <a:t>Stability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v-SE" dirty="0" err="1" smtClean="0"/>
              <a:t>Current</a:t>
            </a:r>
            <a:r>
              <a:rPr lang="sv-SE" dirty="0" smtClean="0"/>
              <a:t> </a:t>
            </a:r>
            <a:r>
              <a:rPr lang="sv-SE" dirty="0" err="1" smtClean="0"/>
              <a:t>requirements</a:t>
            </a:r>
            <a:r>
              <a:rPr lang="sv-SE" dirty="0" smtClean="0"/>
              <a:t> for </a:t>
            </a:r>
            <a:r>
              <a:rPr lang="sv-SE" dirty="0" err="1" smtClean="0"/>
              <a:t>regulation</a:t>
            </a:r>
            <a:r>
              <a:rPr lang="sv-SE" dirty="0" smtClean="0"/>
              <a:t> </a:t>
            </a:r>
            <a:r>
              <a:rPr lang="sv-SE" dirty="0" err="1" smtClean="0"/>
              <a:t>accuracy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</a:t>
            </a:r>
            <a:r>
              <a:rPr lang="sv-SE" dirty="0" err="1" smtClean="0"/>
              <a:t>cavity</a:t>
            </a:r>
            <a:r>
              <a:rPr lang="sv-SE" dirty="0" smtClean="0"/>
              <a:t> </a:t>
            </a:r>
            <a:r>
              <a:rPr lang="sv-SE" dirty="0" err="1" smtClean="0"/>
              <a:t>field</a:t>
            </a:r>
            <a:r>
              <a:rPr lang="sv-SE" dirty="0" smtClean="0"/>
              <a:t>.</a:t>
            </a:r>
          </a:p>
          <a:p>
            <a:r>
              <a:rPr lang="sv-SE" dirty="0" smtClean="0"/>
              <a:t>RFQ</a:t>
            </a:r>
          </a:p>
          <a:p>
            <a:pPr marL="457153" lvl="1" indent="0">
              <a:buNone/>
            </a:pPr>
            <a:r>
              <a:rPr lang="sv-SE" dirty="0" smtClean="0"/>
              <a:t>+/- 0.2 % RMS </a:t>
            </a:r>
            <a:r>
              <a:rPr lang="sv-SE" dirty="0" err="1" smtClean="0"/>
              <a:t>amplitude</a:t>
            </a:r>
            <a:endParaRPr lang="sv-SE" dirty="0" smtClean="0"/>
          </a:p>
          <a:p>
            <a:pPr marL="457153" lvl="1" indent="0">
              <a:buNone/>
            </a:pPr>
            <a:r>
              <a:rPr lang="sv-SE" dirty="0" smtClean="0"/>
              <a:t>+/- 0.2 </a:t>
            </a:r>
            <a:r>
              <a:rPr lang="sv-SE" baseline="30000" dirty="0" smtClean="0"/>
              <a:t>o</a:t>
            </a:r>
            <a:r>
              <a:rPr lang="sv-SE" dirty="0" smtClean="0"/>
              <a:t> RMS*</a:t>
            </a:r>
          </a:p>
          <a:p>
            <a:r>
              <a:rPr lang="sv-SE" dirty="0" smtClean="0"/>
              <a:t>Normal </a:t>
            </a:r>
            <a:r>
              <a:rPr lang="sv-SE" dirty="0" err="1" smtClean="0"/>
              <a:t>Conducting</a:t>
            </a:r>
            <a:endParaRPr lang="sv-SE" dirty="0" smtClean="0"/>
          </a:p>
          <a:p>
            <a:pPr marL="457153" lvl="1" indent="0">
              <a:buNone/>
            </a:pPr>
            <a:r>
              <a:rPr lang="sv-SE" dirty="0" smtClean="0"/>
              <a:t>+/- 0.2 % RMS </a:t>
            </a:r>
            <a:r>
              <a:rPr lang="sv-SE" dirty="0" err="1" smtClean="0"/>
              <a:t>amplitude</a:t>
            </a:r>
            <a:endParaRPr lang="sv-SE" dirty="0" smtClean="0"/>
          </a:p>
          <a:p>
            <a:pPr marL="457153" lvl="1" indent="0">
              <a:buNone/>
            </a:pPr>
            <a:r>
              <a:rPr lang="sv-SE" dirty="0" smtClean="0"/>
              <a:t>+/- 0.2 </a:t>
            </a:r>
            <a:r>
              <a:rPr lang="sv-SE" baseline="30000" dirty="0"/>
              <a:t>o </a:t>
            </a:r>
            <a:r>
              <a:rPr lang="sv-SE" dirty="0" smtClean="0"/>
              <a:t>RMS</a:t>
            </a:r>
          </a:p>
          <a:p>
            <a:r>
              <a:rPr lang="sv-SE" dirty="0" smtClean="0"/>
              <a:t>Super </a:t>
            </a:r>
            <a:r>
              <a:rPr lang="sv-SE" dirty="0" err="1" smtClean="0"/>
              <a:t>Conducting</a:t>
            </a:r>
            <a:endParaRPr lang="sv-SE" dirty="0" smtClean="0"/>
          </a:p>
          <a:p>
            <a:pPr marL="457153" lvl="1" indent="0">
              <a:buNone/>
            </a:pPr>
            <a:r>
              <a:rPr lang="sv-SE" dirty="0" smtClean="0"/>
              <a:t>+/- 0.1 % RMS </a:t>
            </a:r>
            <a:r>
              <a:rPr lang="sv-SE" dirty="0" err="1" smtClean="0"/>
              <a:t>amplitude</a:t>
            </a:r>
            <a:endParaRPr lang="sv-SE" dirty="0" smtClean="0"/>
          </a:p>
          <a:p>
            <a:pPr marL="457153" lvl="1" indent="0">
              <a:buNone/>
            </a:pPr>
            <a:r>
              <a:rPr lang="sv-SE" dirty="0" smtClean="0"/>
              <a:t>+/- 0.1 </a:t>
            </a:r>
            <a:r>
              <a:rPr lang="sv-SE" baseline="30000" dirty="0"/>
              <a:t>o </a:t>
            </a:r>
            <a:r>
              <a:rPr lang="sv-SE" dirty="0" smtClean="0"/>
              <a:t>RMS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802688" y="2668410"/>
            <a:ext cx="3816424" cy="3240360"/>
            <a:chOff x="5220072" y="2204864"/>
            <a:chExt cx="3816424" cy="3240360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5796136" y="4797152"/>
              <a:ext cx="28391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5940152" y="3429000"/>
              <a:ext cx="0" cy="13681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5818909" y="3814750"/>
              <a:ext cx="1699491" cy="960927"/>
            </a:xfrm>
            <a:custGeom>
              <a:avLst/>
              <a:gdLst>
                <a:gd name="connsiteX0" fmla="*/ 0 w 1699491"/>
                <a:gd name="connsiteY0" fmla="*/ 877323 h 960927"/>
                <a:gd name="connsiteX1" fmla="*/ 461818 w 1699491"/>
                <a:gd name="connsiteY1" fmla="*/ 886559 h 960927"/>
                <a:gd name="connsiteX2" fmla="*/ 674255 w 1699491"/>
                <a:gd name="connsiteY2" fmla="*/ 82995 h 960927"/>
                <a:gd name="connsiteX3" fmla="*/ 1154546 w 1699491"/>
                <a:gd name="connsiteY3" fmla="*/ 18341 h 960927"/>
                <a:gd name="connsiteX4" fmla="*/ 1625600 w 1699491"/>
                <a:gd name="connsiteY4" fmla="*/ 18341 h 960927"/>
                <a:gd name="connsiteX5" fmla="*/ 1699491 w 1699491"/>
                <a:gd name="connsiteY5" fmla="*/ 18341 h 960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9491" h="960927">
                  <a:moveTo>
                    <a:pt x="0" y="877323"/>
                  </a:moveTo>
                  <a:cubicBezTo>
                    <a:pt x="174721" y="948135"/>
                    <a:pt x="349442" y="1018947"/>
                    <a:pt x="461818" y="886559"/>
                  </a:cubicBezTo>
                  <a:cubicBezTo>
                    <a:pt x="574194" y="754171"/>
                    <a:pt x="558800" y="227698"/>
                    <a:pt x="674255" y="82995"/>
                  </a:cubicBezTo>
                  <a:cubicBezTo>
                    <a:pt x="789710" y="-61708"/>
                    <a:pt x="995989" y="29117"/>
                    <a:pt x="1154546" y="18341"/>
                  </a:cubicBezTo>
                  <a:cubicBezTo>
                    <a:pt x="1313103" y="7565"/>
                    <a:pt x="1625600" y="18341"/>
                    <a:pt x="1625600" y="18341"/>
                  </a:cubicBezTo>
                  <a:lnTo>
                    <a:pt x="1699491" y="18341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Freeform 8"/>
            <p:cNvSpPr/>
            <p:nvPr/>
          </p:nvSpPr>
          <p:spPr>
            <a:xfrm>
              <a:off x="7527636" y="3842327"/>
              <a:ext cx="905164" cy="938741"/>
            </a:xfrm>
            <a:custGeom>
              <a:avLst/>
              <a:gdLst>
                <a:gd name="connsiteX0" fmla="*/ 0 w 905164"/>
                <a:gd name="connsiteY0" fmla="*/ 0 h 938741"/>
                <a:gd name="connsiteX1" fmla="*/ 443346 w 905164"/>
                <a:gd name="connsiteY1" fmla="*/ 812800 h 938741"/>
                <a:gd name="connsiteX2" fmla="*/ 905164 w 905164"/>
                <a:gd name="connsiteY2" fmla="*/ 923637 h 93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5164" h="938741">
                  <a:moveTo>
                    <a:pt x="0" y="0"/>
                  </a:moveTo>
                  <a:cubicBezTo>
                    <a:pt x="146242" y="329430"/>
                    <a:pt x="292485" y="658861"/>
                    <a:pt x="443346" y="812800"/>
                  </a:cubicBezTo>
                  <a:cubicBezTo>
                    <a:pt x="594207" y="966739"/>
                    <a:pt x="749685" y="945188"/>
                    <a:pt x="905164" y="92363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588224" y="3429000"/>
              <a:ext cx="0" cy="15121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660232" y="3429000"/>
              <a:ext cx="0" cy="15121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5" idx="2"/>
            </p:cNvCxnSpPr>
            <p:nvPr/>
          </p:nvCxnSpPr>
          <p:spPr>
            <a:xfrm flipH="1">
              <a:off x="6668656" y="2944108"/>
              <a:ext cx="623528" cy="7009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401523" y="2420888"/>
              <a:ext cx="17813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err="1"/>
                <a:t>Relaxed</a:t>
              </a:r>
              <a:r>
                <a:rPr lang="sv-SE" sz="1400" dirty="0"/>
                <a:t> </a:t>
              </a:r>
              <a:r>
                <a:rPr lang="sv-SE" sz="1400" dirty="0" err="1"/>
                <a:t>requirements</a:t>
              </a:r>
              <a:endParaRPr lang="sv-SE" sz="1400" dirty="0"/>
            </a:p>
            <a:p>
              <a:r>
                <a:rPr lang="sv-SE" sz="1400" dirty="0"/>
                <a:t>for initial 10 </a:t>
              </a:r>
              <a:r>
                <a:rPr lang="sv-SE" sz="1400" dirty="0" err="1"/>
                <a:t>us</a:t>
              </a:r>
              <a:r>
                <a:rPr lang="sv-SE" sz="1400" dirty="0"/>
                <a:t>.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6588224" y="4185084"/>
              <a:ext cx="93017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215014" y="4815036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err="1"/>
                <a:t>Time</a:t>
              </a:r>
              <a:endParaRPr lang="sv-SE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38671" y="3150452"/>
              <a:ext cx="6305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err="1"/>
                <a:t>Cavity</a:t>
              </a:r>
              <a:endParaRPr lang="sv-SE" sz="1400" dirty="0"/>
            </a:p>
            <a:p>
              <a:r>
                <a:rPr lang="sv-SE" sz="1400" dirty="0" err="1"/>
                <a:t>Field</a:t>
              </a:r>
              <a:endParaRPr lang="sv-SE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09134" y="3880849"/>
              <a:ext cx="601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err="1">
                  <a:solidFill>
                    <a:srgbClr val="FF0000"/>
                  </a:solidFill>
                </a:rPr>
                <a:t>Beam</a:t>
              </a:r>
              <a:endParaRPr lang="sv-SE" dirty="0">
                <a:solidFill>
                  <a:srgbClr val="FF00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20072" y="2204864"/>
              <a:ext cx="3816424" cy="32403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4" name="textruta 3"/>
          <p:cNvSpPr txBox="1"/>
          <p:nvPr/>
        </p:nvSpPr>
        <p:spPr>
          <a:xfrm>
            <a:off x="653473" y="6404408"/>
            <a:ext cx="5375773" cy="277932"/>
          </a:xfrm>
          <a:prstGeom prst="rect">
            <a:avLst/>
          </a:prstGeom>
          <a:noFill/>
        </p:spPr>
        <p:txBody>
          <a:bodyPr wrap="none" lIns="92364" tIns="46182" rIns="92364" bIns="46182" rtlCol="0">
            <a:spAutoFit/>
          </a:bodyPr>
          <a:lstStyle/>
          <a:p>
            <a:r>
              <a:rPr lang="sv-SE" sz="1200" dirty="0">
                <a:solidFill>
                  <a:schemeClr val="tx2"/>
                </a:solidFill>
              </a:rPr>
              <a:t>*Relative the </a:t>
            </a:r>
            <a:r>
              <a:rPr lang="sv-SE" sz="1200" dirty="0" err="1">
                <a:solidFill>
                  <a:schemeClr val="tx2"/>
                </a:solidFill>
              </a:rPr>
              <a:t>phase</a:t>
            </a:r>
            <a:r>
              <a:rPr lang="sv-SE" sz="1200" dirty="0">
                <a:solidFill>
                  <a:schemeClr val="tx2"/>
                </a:solidFill>
              </a:rPr>
              <a:t> </a:t>
            </a:r>
            <a:r>
              <a:rPr lang="sv-SE" sz="1200" dirty="0" err="1">
                <a:solidFill>
                  <a:schemeClr val="tx2"/>
                </a:solidFill>
              </a:rPr>
              <a:t>reference</a:t>
            </a:r>
            <a:r>
              <a:rPr lang="sv-SE" sz="1200" dirty="0">
                <a:solidFill>
                  <a:schemeClr val="tx2"/>
                </a:solidFill>
              </a:rPr>
              <a:t> </a:t>
            </a:r>
            <a:r>
              <a:rPr lang="sv-SE" sz="1200" dirty="0" err="1">
                <a:solidFill>
                  <a:schemeClr val="tx2"/>
                </a:solidFill>
              </a:rPr>
              <a:t>line</a:t>
            </a:r>
            <a:r>
              <a:rPr lang="sv-SE" sz="1200" dirty="0">
                <a:solidFill>
                  <a:schemeClr val="tx2"/>
                </a:solidFill>
              </a:rPr>
              <a:t>. All </a:t>
            </a:r>
            <a:r>
              <a:rPr lang="sv-SE" sz="1200" dirty="0" err="1">
                <a:solidFill>
                  <a:schemeClr val="tx2"/>
                </a:solidFill>
              </a:rPr>
              <a:t>other</a:t>
            </a:r>
            <a:r>
              <a:rPr lang="sv-SE" sz="1200" dirty="0">
                <a:solidFill>
                  <a:schemeClr val="tx2"/>
                </a:solidFill>
              </a:rPr>
              <a:t> </a:t>
            </a:r>
            <a:r>
              <a:rPr lang="sv-SE" sz="1200" dirty="0" err="1">
                <a:solidFill>
                  <a:schemeClr val="tx2"/>
                </a:solidFill>
              </a:rPr>
              <a:t>phase</a:t>
            </a:r>
            <a:r>
              <a:rPr lang="sv-SE" sz="1200" dirty="0">
                <a:solidFill>
                  <a:schemeClr val="tx2"/>
                </a:solidFill>
              </a:rPr>
              <a:t> </a:t>
            </a:r>
            <a:r>
              <a:rPr lang="sv-SE" sz="1200" dirty="0" err="1">
                <a:solidFill>
                  <a:schemeClr val="tx2"/>
                </a:solidFill>
              </a:rPr>
              <a:t>requirements</a:t>
            </a:r>
            <a:r>
              <a:rPr lang="sv-SE" sz="1200" dirty="0">
                <a:solidFill>
                  <a:schemeClr val="tx2"/>
                </a:solidFill>
              </a:rPr>
              <a:t> relative the </a:t>
            </a:r>
            <a:r>
              <a:rPr lang="sv-SE" sz="1200" dirty="0" err="1">
                <a:solidFill>
                  <a:schemeClr val="tx2"/>
                </a:solidFill>
              </a:rPr>
              <a:t>beam</a:t>
            </a:r>
            <a:r>
              <a:rPr lang="sv-SE" sz="1200" dirty="0">
                <a:solidFill>
                  <a:schemeClr val="tx2"/>
                </a:solidFill>
              </a:rPr>
              <a:t>.</a:t>
            </a:r>
            <a:endParaRPr lang="en-US" sz="1200" dirty="0" err="1">
              <a:solidFill>
                <a:schemeClr val="tx2"/>
              </a:solidFill>
            </a:endParaRPr>
          </a:p>
        </p:txBody>
      </p:sp>
      <p:sp>
        <p:nvSpPr>
          <p:cNvPr id="16" name="textruta 15"/>
          <p:cNvSpPr txBox="1"/>
          <p:nvPr/>
        </p:nvSpPr>
        <p:spPr>
          <a:xfrm>
            <a:off x="6254144" y="4663275"/>
            <a:ext cx="758805" cy="308710"/>
          </a:xfrm>
          <a:prstGeom prst="rect">
            <a:avLst/>
          </a:prstGeom>
          <a:noFill/>
        </p:spPr>
        <p:txBody>
          <a:bodyPr wrap="none" lIns="92364" tIns="46182" rIns="92364" bIns="46182" rtlCol="0">
            <a:spAutoFit/>
          </a:bodyPr>
          <a:lstStyle/>
          <a:p>
            <a:r>
              <a:rPr lang="sv-SE" sz="1400" dirty="0">
                <a:solidFill>
                  <a:srgbClr val="FF0000"/>
                </a:solidFill>
              </a:rPr>
              <a:t>2.86 </a:t>
            </a:r>
            <a:r>
              <a:rPr lang="sv-SE" sz="1400" dirty="0" err="1">
                <a:solidFill>
                  <a:srgbClr val="FF0000"/>
                </a:solidFill>
              </a:rPr>
              <a:t>ms</a:t>
            </a:r>
            <a:endParaRPr lang="en-US" sz="1400" dirty="0" err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3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PI-control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Classic controller</a:t>
            </a:r>
          </a:p>
          <a:p>
            <a:pPr lvl="1"/>
            <a:r>
              <a:rPr lang="sv-SE" dirty="0" smtClean="0"/>
              <a:t>Proportional</a:t>
            </a:r>
          </a:p>
          <a:p>
            <a:pPr lvl="1"/>
            <a:r>
              <a:rPr lang="sv-SE" dirty="0" smtClean="0"/>
              <a:t>Integral</a:t>
            </a:r>
          </a:p>
          <a:p>
            <a:pPr lvl="1"/>
            <a:endParaRPr lang="sv-SE" dirty="0" smtClean="0"/>
          </a:p>
          <a:p>
            <a:r>
              <a:rPr lang="sv-SE" dirty="0" err="1" smtClean="0"/>
              <a:t>Two</a:t>
            </a:r>
            <a:r>
              <a:rPr lang="sv-SE" dirty="0" smtClean="0"/>
              <a:t> independent, </a:t>
            </a:r>
            <a:r>
              <a:rPr lang="sv-SE" dirty="0" err="1" smtClean="0"/>
              <a:t>but</a:t>
            </a:r>
            <a:r>
              <a:rPr lang="sv-SE" dirty="0" smtClean="0"/>
              <a:t> </a:t>
            </a:r>
            <a:r>
              <a:rPr lang="sv-SE" dirty="0" err="1" smtClean="0"/>
              <a:t>equal</a:t>
            </a:r>
            <a:r>
              <a:rPr lang="sv-SE" dirty="0" smtClean="0"/>
              <a:t>, PI-controllers, on I and Q.</a:t>
            </a:r>
          </a:p>
          <a:p>
            <a:r>
              <a:rPr lang="sv-SE" dirty="0" smtClean="0"/>
              <a:t>An </a:t>
            </a:r>
            <a:r>
              <a:rPr lang="sv-SE" dirty="0" err="1" smtClean="0"/>
              <a:t>additional</a:t>
            </a:r>
            <a:r>
              <a:rPr lang="sv-SE" dirty="0" smtClean="0"/>
              <a:t> inner loop for </a:t>
            </a:r>
            <a:r>
              <a:rPr lang="sv-SE" dirty="0" err="1" smtClean="0"/>
              <a:t>linearization</a:t>
            </a:r>
            <a:r>
              <a:rPr lang="sv-SE" dirty="0" smtClean="0"/>
              <a:t> is </a:t>
            </a:r>
            <a:r>
              <a:rPr lang="sv-SE" dirty="0" err="1" smtClean="0"/>
              <a:t>planned</a:t>
            </a:r>
            <a:r>
              <a:rPr lang="sv-SE" dirty="0" smtClean="0"/>
              <a:t>.</a:t>
            </a:r>
          </a:p>
        </p:txBody>
      </p:sp>
      <p:pic>
        <p:nvPicPr>
          <p:cNvPr id="3076" name="Picture 4" descr="File:PI controll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8664" y="1628800"/>
            <a:ext cx="4392488" cy="158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84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FeedForward control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Based</a:t>
            </a:r>
            <a:r>
              <a:rPr lang="sv-SE" dirty="0" smtClean="0"/>
              <a:t> on </a:t>
            </a:r>
            <a:r>
              <a:rPr lang="sv-SE" dirty="0" err="1" smtClean="0"/>
              <a:t>stationarity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system</a:t>
            </a:r>
          </a:p>
          <a:p>
            <a:pPr lvl="1"/>
            <a:r>
              <a:rPr lang="sv-SE" dirty="0" err="1" smtClean="0"/>
              <a:t>Every</a:t>
            </a:r>
            <a:r>
              <a:rPr lang="sv-SE" dirty="0" smtClean="0"/>
              <a:t> </a:t>
            </a:r>
            <a:r>
              <a:rPr lang="sv-SE" dirty="0" err="1" smtClean="0"/>
              <a:t>pulse</a:t>
            </a:r>
            <a:r>
              <a:rPr lang="sv-SE" dirty="0" smtClean="0"/>
              <a:t> looks the same</a:t>
            </a:r>
          </a:p>
          <a:p>
            <a:pPr lvl="1"/>
            <a:r>
              <a:rPr lang="sv-SE" dirty="0" smtClean="0"/>
              <a:t>Adaptation </a:t>
            </a:r>
            <a:r>
              <a:rPr lang="sv-SE" dirty="0" err="1" smtClean="0"/>
              <a:t>handles</a:t>
            </a:r>
            <a:r>
              <a:rPr lang="sv-SE" dirty="0" smtClean="0"/>
              <a:t> </a:t>
            </a:r>
            <a:r>
              <a:rPr lang="sv-SE" dirty="0" err="1" smtClean="0"/>
              <a:t>slow</a:t>
            </a:r>
            <a:r>
              <a:rPr lang="sv-SE" dirty="0" smtClean="0"/>
              <a:t> drift</a:t>
            </a:r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6" name="Content Placeholder 6" descr="THPPC082f6.jpg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56" b="-4385"/>
          <a:stretch/>
        </p:blipFill>
        <p:spPr>
          <a:xfrm>
            <a:off x="1849969" y="3569167"/>
            <a:ext cx="5063063" cy="217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8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828039" y="3982065"/>
            <a:ext cx="1112762" cy="27024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sv-SE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Master oscillator, phase reference line</a:t>
            </a:r>
            <a:endParaRPr lang="sv-S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9" y="1695646"/>
            <a:ext cx="7975773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/>
        </p:nvSpPr>
        <p:spPr bwMode="auto">
          <a:xfrm>
            <a:off x="3818870" y="4800122"/>
            <a:ext cx="4296827" cy="15915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4928879" y="4750222"/>
            <a:ext cx="2437596" cy="1570593"/>
          </a:xfrm>
          <a:prstGeom prst="rect">
            <a:avLst/>
          </a:prstGeom>
          <a:noFill/>
        </p:spPr>
        <p:txBody>
          <a:bodyPr wrap="square" lIns="92364" tIns="46182" rIns="92364" bIns="46182" rtlCol="0">
            <a:spAutoFit/>
          </a:bodyPr>
          <a:lstStyle/>
          <a:p>
            <a:r>
              <a:rPr lang="sv-SE" sz="1600" dirty="0" smtClean="0">
                <a:solidFill>
                  <a:schemeClr val="tx2"/>
                </a:solidFill>
              </a:rPr>
              <a:t>Phase reference: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What is the right phase</a:t>
            </a:r>
            <a:r>
              <a:rPr lang="en-US" sz="1600" dirty="0" smtClean="0">
                <a:solidFill>
                  <a:schemeClr val="tx2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LLRF regulates to that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Given by phase ref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All along the </a:t>
            </a:r>
            <a:r>
              <a:rPr lang="en-US" sz="1600" dirty="0" err="1" smtClean="0">
                <a:solidFill>
                  <a:schemeClr val="tx2"/>
                </a:solidFill>
              </a:rPr>
              <a:t>linac</a:t>
            </a:r>
            <a:endParaRPr lang="sv-SE" sz="1600" dirty="0" smtClean="0">
              <a:solidFill>
                <a:schemeClr val="tx2"/>
              </a:solidFill>
            </a:endParaRPr>
          </a:p>
        </p:txBody>
      </p:sp>
      <p:sp>
        <p:nvSpPr>
          <p:cNvPr id="8" name="Rektangel 7"/>
          <p:cNvSpPr/>
          <p:nvPr/>
        </p:nvSpPr>
        <p:spPr bwMode="auto">
          <a:xfrm>
            <a:off x="4671456" y="4620671"/>
            <a:ext cx="2808208" cy="2063849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1598000" y="5215101"/>
            <a:ext cx="1649863" cy="1641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2557" y="1695646"/>
            <a:ext cx="1931350" cy="59462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4568" y="1837346"/>
            <a:ext cx="135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Interlock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4519" y="5144656"/>
            <a:ext cx="2300891" cy="11646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20515" y="5158697"/>
            <a:ext cx="1527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Phase reference line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089607" y="1510980"/>
            <a:ext cx="189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Rihua</a:t>
            </a:r>
            <a:r>
              <a:rPr lang="en-US" dirty="0" smtClean="0"/>
              <a:t> Zeng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37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accelerator – why RF??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rotons can be accelerated by applying voltage between two electrodes</a:t>
            </a:r>
          </a:p>
          <a:p>
            <a:r>
              <a:rPr lang="en-US" dirty="0" smtClean="0"/>
              <a:t>The electric field will then accelerate particles if these are let in through a hole</a:t>
            </a:r>
          </a:p>
          <a:p>
            <a:r>
              <a:rPr lang="en-US" dirty="0" smtClean="0"/>
              <a:t>To get the particle energies needed for ESS the voltage would have to be 2 GV (2 000 000 000 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124" name="Picture 4" descr="http://www.quickfield.com/advanced/rogowski_electrodes_mod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4748" y="4448832"/>
            <a:ext cx="3580506" cy="190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281727" y="5298393"/>
            <a:ext cx="162370" cy="1794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699903" y="5298393"/>
            <a:ext cx="196553" cy="1794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042450" y="5674404"/>
            <a:ext cx="1042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 eV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45254" y="5772495"/>
            <a:ext cx="1042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GeV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563743" y="5388124"/>
            <a:ext cx="4050702" cy="14467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39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Timing and </a:t>
            </a:r>
            <a:r>
              <a:rPr lang="sv-SE" dirty="0" err="1" smtClean="0"/>
              <a:t>Phase</a:t>
            </a:r>
            <a:r>
              <a:rPr lang="sv-SE" dirty="0" smtClean="0"/>
              <a:t> </a:t>
            </a:r>
            <a:r>
              <a:rPr lang="sv-SE" dirty="0" err="1" smtClean="0"/>
              <a:t>Reference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Phase reference line in tunnel.</a:t>
            </a:r>
            <a:endParaRPr lang="sv-SE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0009" y="2970966"/>
            <a:ext cx="5544616" cy="36292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322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ref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4577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First design prepared</a:t>
            </a:r>
          </a:p>
          <a:p>
            <a:r>
              <a:rPr lang="en-US" dirty="0" smtClean="0"/>
              <a:t>Prototyping 2015-2016, scaled down version to test</a:t>
            </a:r>
          </a:p>
          <a:p>
            <a:pPr lvl="2"/>
            <a:r>
              <a:rPr lang="en-US" dirty="0"/>
              <a:t>Phase reference signal delivery system</a:t>
            </a:r>
          </a:p>
          <a:p>
            <a:pPr lvl="2"/>
            <a:r>
              <a:rPr lang="en-US" dirty="0"/>
              <a:t>Air pressure system</a:t>
            </a:r>
          </a:p>
          <a:p>
            <a:pPr lvl="2"/>
            <a:r>
              <a:rPr lang="en-US" dirty="0"/>
              <a:t>Temperature control system</a:t>
            </a:r>
          </a:p>
          <a:p>
            <a:pPr lvl="2"/>
            <a:r>
              <a:rPr lang="en-US" dirty="0"/>
              <a:t>Data acquisition, drift calibration, EPICS </a:t>
            </a:r>
            <a:r>
              <a:rPr lang="en-US" dirty="0" smtClean="0"/>
              <a:t>interface</a:t>
            </a:r>
          </a:p>
          <a:p>
            <a:pPr lvl="2"/>
            <a:endParaRPr lang="en-US" dirty="0"/>
          </a:p>
          <a:p>
            <a:r>
              <a:rPr lang="en-US" dirty="0" smtClean="0"/>
              <a:t>Several design alternatives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41</a:t>
            </a:fld>
            <a:endParaRPr lang="sv-SE" dirty="0"/>
          </a:p>
        </p:txBody>
      </p:sp>
      <p:grpSp>
        <p:nvGrpSpPr>
          <p:cNvPr id="5" name="Group 4"/>
          <p:cNvGrpSpPr/>
          <p:nvPr/>
        </p:nvGrpSpPr>
        <p:grpSpPr>
          <a:xfrm>
            <a:off x="4698332" y="1642311"/>
            <a:ext cx="4248523" cy="4354935"/>
            <a:chOff x="1003308" y="204688"/>
            <a:chExt cx="4311834" cy="4210514"/>
          </a:xfrm>
        </p:grpSpPr>
        <p:sp>
          <p:nvSpPr>
            <p:cNvPr id="6" name="Rectangle 5"/>
            <p:cNvSpPr/>
            <p:nvPr/>
          </p:nvSpPr>
          <p:spPr>
            <a:xfrm>
              <a:off x="2855975" y="502809"/>
              <a:ext cx="551849" cy="33377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spcAft>
                  <a:spcPts val="0"/>
                </a:spcAft>
              </a:pPr>
              <a:r>
                <a:rPr lang="en-US" sz="1000" dirty="0">
                  <a:effectLst/>
                  <a:latin typeface="Times New Roman"/>
                  <a:ea typeface="ＭＳ 明朝"/>
                  <a:cs typeface="Times New Roman"/>
                </a:rPr>
                <a:t>MO</a:t>
              </a:r>
              <a:endParaRPr lang="en-US" sz="1100" dirty="0">
                <a:effectLst/>
                <a:latin typeface="Tahoma"/>
                <a:ea typeface="ＭＳ 明朝"/>
                <a:cs typeface="Times New Roman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 rot="5400000">
              <a:off x="2480673" y="1414567"/>
              <a:ext cx="396000" cy="700287"/>
              <a:chOff x="7081200" y="2520954"/>
              <a:chExt cx="396000" cy="700287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7081200" y="2520954"/>
                <a:ext cx="396000" cy="396000"/>
                <a:chOff x="7023734" y="2520954"/>
                <a:chExt cx="396000" cy="396000"/>
              </a:xfrm>
            </p:grpSpPr>
            <p:sp>
              <p:nvSpPr>
                <p:cNvPr id="74" name="Connector 313"/>
                <p:cNvSpPr/>
                <p:nvPr/>
              </p:nvSpPr>
              <p:spPr>
                <a:xfrm>
                  <a:off x="7023734" y="2520954"/>
                  <a:ext cx="396000" cy="396000"/>
                </a:xfrm>
                <a:prstGeom prst="flowChartConnector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chemeClr val="accent1"/>
                  </a:solidFill>
                </a:ln>
                <a:scene3d>
                  <a:camera prst="orthographicFront">
                    <a:rot lat="0" lon="10800000" rev="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5" name="Arc 74"/>
                <p:cNvSpPr/>
                <p:nvPr/>
              </p:nvSpPr>
              <p:spPr>
                <a:xfrm>
                  <a:off x="7030934" y="2591374"/>
                  <a:ext cx="252000" cy="252000"/>
                </a:xfrm>
                <a:prstGeom prst="arc">
                  <a:avLst>
                    <a:gd name="adj1" fmla="val 12681793"/>
                    <a:gd name="adj2" fmla="val 3107273"/>
                  </a:avLst>
                </a:prstGeom>
                <a:ln>
                  <a:solidFill>
                    <a:schemeClr val="tx1"/>
                  </a:solidFill>
                  <a:tailEnd type="triangle"/>
                </a:ln>
                <a:effectLst/>
                <a:scene3d>
                  <a:camera prst="orthographicFront">
                    <a:rot lat="0" lon="10800000" rev="0"/>
                  </a:camera>
                  <a:lightRig rig="threePt" dir="t"/>
                </a:scene3d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7218000" y="2900841"/>
                <a:ext cx="122400" cy="320400"/>
                <a:chOff x="7181445" y="3370482"/>
                <a:chExt cx="194400" cy="357869"/>
              </a:xfrm>
            </p:grpSpPr>
            <p:cxnSp>
              <p:nvCxnSpPr>
                <p:cNvPr id="64" name="Elbow Connector 63"/>
                <p:cNvCxnSpPr/>
                <p:nvPr/>
              </p:nvCxnSpPr>
              <p:spPr>
                <a:xfrm flipV="1">
                  <a:off x="7181445" y="3728350"/>
                  <a:ext cx="194400" cy="1"/>
                </a:xfrm>
                <a:prstGeom prst="bentConnector3">
                  <a:avLst>
                    <a:gd name="adj1" fmla="val 36398"/>
                  </a:avLst>
                </a:prstGeom>
                <a:ln>
                  <a:solidFill>
                    <a:schemeClr val="tx1"/>
                  </a:solidFill>
                  <a:tailEnd type="none" w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5" name="Group 64"/>
                <p:cNvGrpSpPr/>
                <p:nvPr/>
              </p:nvGrpSpPr>
              <p:grpSpPr>
                <a:xfrm rot="10800000">
                  <a:off x="7210717" y="3370482"/>
                  <a:ext cx="122400" cy="345600"/>
                  <a:chOff x="7624800" y="4203094"/>
                  <a:chExt cx="135077" cy="615362"/>
                </a:xfrm>
              </p:grpSpPr>
              <p:cxnSp>
                <p:nvCxnSpPr>
                  <p:cNvPr id="66" name="Straight Connector 65"/>
                  <p:cNvCxnSpPr/>
                  <p:nvPr/>
                </p:nvCxnSpPr>
                <p:spPr>
                  <a:xfrm rot="21000000">
                    <a:off x="7677109" y="4300642"/>
                    <a:ext cx="64800" cy="648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 rot="16800000">
                    <a:off x="7624800" y="4341600"/>
                    <a:ext cx="108000" cy="1080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7675248" y="4203094"/>
                    <a:ext cx="0" cy="1204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 rot="21000000">
                    <a:off x="7630486" y="4414520"/>
                    <a:ext cx="108000" cy="1080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 rot="16800000">
                    <a:off x="7641286" y="4494000"/>
                    <a:ext cx="108000" cy="1080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 rot="21000000">
                    <a:off x="7651877" y="4563198"/>
                    <a:ext cx="108000" cy="1080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/>
                  <p:nvPr/>
                </p:nvCxnSpPr>
                <p:spPr>
                  <a:xfrm rot="16800000">
                    <a:off x="7687909" y="4652366"/>
                    <a:ext cx="64800" cy="648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7682775" y="4698000"/>
                    <a:ext cx="0" cy="1204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8" name="Elbow Connector 7"/>
            <p:cNvCxnSpPr/>
            <p:nvPr/>
          </p:nvCxnSpPr>
          <p:spPr>
            <a:xfrm rot="5400000">
              <a:off x="2817947" y="871743"/>
              <a:ext cx="270000" cy="201600"/>
            </a:xfrm>
            <a:prstGeom prst="bentConnector3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/>
            <p:nvPr/>
          </p:nvCxnSpPr>
          <p:spPr>
            <a:xfrm rot="16200000" flipH="1">
              <a:off x="3151892" y="881586"/>
              <a:ext cx="277200" cy="187200"/>
            </a:xfrm>
            <a:prstGeom prst="bentConnector3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 rot="16200000">
              <a:off x="3335964" y="1415171"/>
              <a:ext cx="396000" cy="699078"/>
              <a:chOff x="7084800" y="2492780"/>
              <a:chExt cx="396000" cy="699078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7084800" y="2492780"/>
                <a:ext cx="396000" cy="396000"/>
                <a:chOff x="7027334" y="2492780"/>
                <a:chExt cx="396000" cy="396000"/>
              </a:xfrm>
            </p:grpSpPr>
            <p:sp>
              <p:nvSpPr>
                <p:cNvPr id="60" name="Connector 299"/>
                <p:cNvSpPr/>
                <p:nvPr/>
              </p:nvSpPr>
              <p:spPr>
                <a:xfrm>
                  <a:off x="7027334" y="2492780"/>
                  <a:ext cx="396000" cy="396000"/>
                </a:xfrm>
                <a:prstGeom prst="flowChartConnector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" name="Arc 60"/>
                <p:cNvSpPr/>
                <p:nvPr/>
              </p:nvSpPr>
              <p:spPr>
                <a:xfrm>
                  <a:off x="7084800" y="2563200"/>
                  <a:ext cx="252000" cy="252000"/>
                </a:xfrm>
                <a:prstGeom prst="arc">
                  <a:avLst>
                    <a:gd name="adj1" fmla="val 12681793"/>
                    <a:gd name="adj2" fmla="val 3107273"/>
                  </a:avLst>
                </a:prstGeom>
                <a:ln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7218000" y="2871447"/>
                <a:ext cx="122400" cy="320411"/>
                <a:chOff x="7181445" y="3337657"/>
                <a:chExt cx="194400" cy="357882"/>
              </a:xfrm>
            </p:grpSpPr>
            <p:cxnSp>
              <p:nvCxnSpPr>
                <p:cNvPr id="50" name="Elbow Connector 49"/>
                <p:cNvCxnSpPr/>
                <p:nvPr/>
              </p:nvCxnSpPr>
              <p:spPr>
                <a:xfrm flipV="1">
                  <a:off x="7181445" y="3695538"/>
                  <a:ext cx="194400" cy="1"/>
                </a:xfrm>
                <a:prstGeom prst="bentConnector3">
                  <a:avLst>
                    <a:gd name="adj1" fmla="val 36398"/>
                  </a:avLst>
                </a:prstGeom>
                <a:ln>
                  <a:solidFill>
                    <a:schemeClr val="tx1"/>
                  </a:solidFill>
                  <a:tailEnd type="none" w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" name="Group 50"/>
                <p:cNvGrpSpPr/>
                <p:nvPr/>
              </p:nvGrpSpPr>
              <p:grpSpPr>
                <a:xfrm rot="10800000">
                  <a:off x="7210717" y="3337657"/>
                  <a:ext cx="122400" cy="345614"/>
                  <a:chOff x="7624800" y="4261517"/>
                  <a:chExt cx="135077" cy="615387"/>
                </a:xfrm>
              </p:grpSpPr>
              <p:cxnSp>
                <p:nvCxnSpPr>
                  <p:cNvPr id="52" name="Straight Connector 51"/>
                  <p:cNvCxnSpPr/>
                  <p:nvPr/>
                </p:nvCxnSpPr>
                <p:spPr>
                  <a:xfrm rot="21000000">
                    <a:off x="7677124" y="4369007"/>
                    <a:ext cx="64800" cy="6479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 rot="16800000">
                    <a:off x="7624800" y="4400029"/>
                    <a:ext cx="108000" cy="10799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/>
                  <p:nvPr/>
                </p:nvCxnSpPr>
                <p:spPr>
                  <a:xfrm>
                    <a:off x="7675243" y="4261517"/>
                    <a:ext cx="0" cy="12045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/>
                  <p:cNvCxnSpPr/>
                  <p:nvPr/>
                </p:nvCxnSpPr>
                <p:spPr>
                  <a:xfrm rot="21000000">
                    <a:off x="7630487" y="4472951"/>
                    <a:ext cx="107999" cy="1080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/>
                  <p:cNvCxnSpPr/>
                  <p:nvPr/>
                </p:nvCxnSpPr>
                <p:spPr>
                  <a:xfrm rot="16800000">
                    <a:off x="7641286" y="4569122"/>
                    <a:ext cx="108000" cy="10799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/>
                  <p:cNvCxnSpPr/>
                  <p:nvPr/>
                </p:nvCxnSpPr>
                <p:spPr>
                  <a:xfrm rot="21000000">
                    <a:off x="7651878" y="4621627"/>
                    <a:ext cx="107999" cy="10799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/>
                  <p:cNvCxnSpPr/>
                  <p:nvPr/>
                </p:nvCxnSpPr>
                <p:spPr>
                  <a:xfrm rot="16800000">
                    <a:off x="7687908" y="4710796"/>
                    <a:ext cx="64801" cy="648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/>
                  <p:cNvCxnSpPr/>
                  <p:nvPr/>
                </p:nvCxnSpPr>
                <p:spPr>
                  <a:xfrm>
                    <a:off x="7682775" y="4756448"/>
                    <a:ext cx="0" cy="1204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1" name="Isosceles Triangle 10"/>
            <p:cNvSpPr/>
            <p:nvPr/>
          </p:nvSpPr>
          <p:spPr>
            <a:xfrm rot="10800000">
              <a:off x="2628055" y="1107543"/>
              <a:ext cx="413367" cy="320472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Isosceles Triangle 11"/>
            <p:cNvSpPr/>
            <p:nvPr/>
          </p:nvSpPr>
          <p:spPr>
            <a:xfrm rot="10800000">
              <a:off x="3177408" y="1107543"/>
              <a:ext cx="413367" cy="320472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2830817" y="1428015"/>
              <a:ext cx="3921" cy="138696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0"/>
              <a:endCxn id="60" idx="6"/>
            </p:cNvCxnSpPr>
            <p:nvPr/>
          </p:nvCxnSpPr>
          <p:spPr>
            <a:xfrm flipH="1">
              <a:off x="3382425" y="1428015"/>
              <a:ext cx="1666" cy="138695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 Box 11359"/>
            <p:cNvSpPr txBox="1"/>
            <p:nvPr/>
          </p:nvSpPr>
          <p:spPr>
            <a:xfrm>
              <a:off x="3355851" y="823777"/>
              <a:ext cx="1553226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100" dirty="0" smtClean="0">
                  <a:effectLst/>
                  <a:latin typeface="Times New Roman"/>
                  <a:ea typeface="ＭＳ 明朝"/>
                  <a:cs typeface="Times New Roman"/>
                </a:rPr>
                <a:t>20dBm, 704.42MHz</a:t>
              </a:r>
              <a:endParaRPr lang="en-US" sz="1100" dirty="0">
                <a:effectLst/>
                <a:latin typeface="Times New Roman"/>
                <a:ea typeface="ＭＳ 明朝"/>
                <a:cs typeface="Times New Roman"/>
              </a:endParaRPr>
            </a:p>
          </p:txBody>
        </p:sp>
        <p:sp>
          <p:nvSpPr>
            <p:cNvPr id="16" name="Text Box 11359"/>
            <p:cNvSpPr txBox="1"/>
            <p:nvPr/>
          </p:nvSpPr>
          <p:spPr>
            <a:xfrm>
              <a:off x="1536651" y="837543"/>
              <a:ext cx="1583755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100" dirty="0" smtClean="0">
                  <a:effectLst/>
                  <a:latin typeface="Times New Roman"/>
                  <a:ea typeface="ＭＳ 明朝"/>
                  <a:cs typeface="Times New Roman"/>
                </a:rPr>
                <a:t>20dBm,352.21MHz</a:t>
              </a:r>
              <a:endParaRPr lang="en-US" sz="1100" dirty="0">
                <a:effectLst/>
                <a:latin typeface="Times New Roman"/>
                <a:ea typeface="ＭＳ 明朝"/>
                <a:cs typeface="Times New Roman"/>
              </a:endParaRPr>
            </a:p>
          </p:txBody>
        </p:sp>
        <p:sp>
          <p:nvSpPr>
            <p:cNvPr id="17" name="Text Box 11359"/>
            <p:cNvSpPr txBox="1"/>
            <p:nvPr/>
          </p:nvSpPr>
          <p:spPr>
            <a:xfrm>
              <a:off x="3459931" y="1338109"/>
              <a:ext cx="1553226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100" dirty="0" smtClean="0">
                  <a:latin typeface="Times New Roman"/>
                  <a:ea typeface="ＭＳ 明朝"/>
                  <a:cs typeface="Times New Roman"/>
                </a:rPr>
                <a:t>~50</a:t>
              </a:r>
              <a:r>
                <a:rPr lang="en-US" sz="1100" dirty="0" smtClean="0">
                  <a:effectLst/>
                  <a:latin typeface="Times New Roman"/>
                  <a:ea typeface="ＭＳ 明朝"/>
                  <a:cs typeface="Times New Roman"/>
                </a:rPr>
                <a:t>dBm, 704.42MHz</a:t>
              </a:r>
              <a:endParaRPr lang="en-US" sz="1100" dirty="0">
                <a:effectLst/>
                <a:latin typeface="Times New Roman"/>
                <a:ea typeface="ＭＳ 明朝"/>
                <a:cs typeface="Times New Roman"/>
              </a:endParaRPr>
            </a:p>
          </p:txBody>
        </p:sp>
        <p:sp>
          <p:nvSpPr>
            <p:cNvPr id="18" name="Text Box 11359"/>
            <p:cNvSpPr txBox="1"/>
            <p:nvPr/>
          </p:nvSpPr>
          <p:spPr>
            <a:xfrm>
              <a:off x="1453355" y="1338111"/>
              <a:ext cx="1447792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100" dirty="0" smtClean="0">
                  <a:latin typeface="Times New Roman"/>
                  <a:ea typeface="ＭＳ 明朝"/>
                  <a:cs typeface="Times New Roman"/>
                </a:rPr>
                <a:t>~4</a:t>
              </a:r>
              <a:r>
                <a:rPr lang="en-US" sz="1100" dirty="0" smtClean="0">
                  <a:effectLst/>
                  <a:latin typeface="Times New Roman"/>
                  <a:ea typeface="ＭＳ 明朝"/>
                  <a:cs typeface="Times New Roman"/>
                </a:rPr>
                <a:t>0dBm, 352.21MHz</a:t>
              </a:r>
              <a:endParaRPr lang="en-US" sz="1100" dirty="0">
                <a:effectLst/>
                <a:latin typeface="Times New Roman"/>
                <a:ea typeface="ＭＳ 明朝"/>
                <a:cs typeface="Times New Roman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06121" y="433288"/>
              <a:ext cx="3615129" cy="180042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Text Box 11359"/>
            <p:cNvSpPr txBox="1"/>
            <p:nvPr/>
          </p:nvSpPr>
          <p:spPr>
            <a:xfrm>
              <a:off x="2547498" y="204688"/>
              <a:ext cx="2421757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spcAft>
                  <a:spcPts val="0"/>
                </a:spcAft>
              </a:pPr>
              <a:r>
                <a:rPr lang="en-US" sz="1000" dirty="0" smtClean="0">
                  <a:latin typeface="Times New Roman"/>
                  <a:ea typeface="ＭＳ 明朝"/>
                  <a:cs typeface="Times New Roman"/>
                </a:rPr>
                <a:t>Temperature </a:t>
              </a:r>
              <a:r>
                <a:rPr lang="en-US" sz="1000" dirty="0">
                  <a:latin typeface="Times New Roman"/>
                  <a:ea typeface="ＭＳ 明朝"/>
                  <a:cs typeface="Times New Roman"/>
                </a:rPr>
                <a:t>controlled </a:t>
              </a:r>
              <a:r>
                <a:rPr lang="en-US" sz="1000" dirty="0" smtClean="0">
                  <a:latin typeface="Times New Roman"/>
                  <a:ea typeface="ＭＳ 明朝"/>
                  <a:cs typeface="Times New Roman"/>
                </a:rPr>
                <a:t>within ±0.1°C</a:t>
              </a:r>
              <a:endParaRPr lang="en-US" sz="1000" dirty="0">
                <a:effectLst/>
                <a:latin typeface="Times New Roman"/>
                <a:ea typeface="ＭＳ 明朝"/>
                <a:cs typeface="Times New Roman"/>
              </a:endParaRPr>
            </a:p>
          </p:txBody>
        </p:sp>
        <p:cxnSp>
          <p:nvCxnSpPr>
            <p:cNvPr id="21" name="Elbow Connector 20"/>
            <p:cNvCxnSpPr>
              <a:stCxn id="74" idx="6"/>
            </p:cNvCxnSpPr>
            <p:nvPr/>
          </p:nvCxnSpPr>
          <p:spPr>
            <a:xfrm rot="5400000">
              <a:off x="1868841" y="1344325"/>
              <a:ext cx="343590" cy="1580362"/>
            </a:xfrm>
            <a:prstGeom prst="bentConnector2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60" idx="2"/>
            </p:cNvCxnSpPr>
            <p:nvPr/>
          </p:nvCxnSpPr>
          <p:spPr>
            <a:xfrm rot="5400000">
              <a:off x="2111173" y="1256046"/>
              <a:ext cx="564589" cy="1977917"/>
            </a:xfrm>
            <a:prstGeom prst="bentConnector2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1003308" y="2313181"/>
              <a:ext cx="4311834" cy="2102021"/>
              <a:chOff x="2768600" y="2125479"/>
              <a:chExt cx="4311834" cy="2102021"/>
            </a:xfrm>
          </p:grpSpPr>
          <p:cxnSp>
            <p:nvCxnSpPr>
              <p:cNvPr id="24" name="Elbow Connector 23"/>
              <p:cNvCxnSpPr/>
              <p:nvPr/>
            </p:nvCxnSpPr>
            <p:spPr>
              <a:xfrm rot="16200000" flipH="1">
                <a:off x="2454025" y="2687201"/>
                <a:ext cx="1463550" cy="340106"/>
              </a:xfrm>
              <a:prstGeom prst="bentConnector3">
                <a:avLst>
                  <a:gd name="adj1" fmla="val 99896"/>
                </a:avLst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lbow Connector 24"/>
              <p:cNvCxnSpPr/>
              <p:nvPr/>
            </p:nvCxnSpPr>
            <p:spPr>
              <a:xfrm rot="16200000" flipH="1">
                <a:off x="2760099" y="2749299"/>
                <a:ext cx="1024602" cy="205200"/>
              </a:xfrm>
              <a:prstGeom prst="bentConnector3">
                <a:avLst>
                  <a:gd name="adj1" fmla="val 100820"/>
                </a:avLst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/>
              <p:cNvGrpSpPr/>
              <p:nvPr/>
            </p:nvGrpSpPr>
            <p:grpSpPr>
              <a:xfrm>
                <a:off x="2768600" y="2874006"/>
                <a:ext cx="4311834" cy="1353494"/>
                <a:chOff x="3600266" y="3310281"/>
                <a:chExt cx="4311834" cy="1353494"/>
              </a:xfrm>
            </p:grpSpPr>
            <p:sp>
              <p:nvSpPr>
                <p:cNvPr id="27" name="Text Box 11354"/>
                <p:cNvSpPr txBox="1"/>
                <p:nvPr/>
              </p:nvSpPr>
              <p:spPr>
                <a:xfrm>
                  <a:off x="4637420" y="4204696"/>
                  <a:ext cx="45720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US" sz="1800" dirty="0">
                      <a:effectLst/>
                      <a:latin typeface="Tahoma"/>
                      <a:ea typeface="ＭＳ 明朝"/>
                      <a:cs typeface="Times New Roman"/>
                    </a:rPr>
                    <a:t>…</a:t>
                  </a:r>
                  <a:endParaRPr lang="en-US" sz="1100" dirty="0">
                    <a:effectLst/>
                    <a:latin typeface="Tahoma"/>
                    <a:ea typeface="ＭＳ 明朝"/>
                    <a:cs typeface="Times New Roman"/>
                  </a:endParaRPr>
                </a:p>
              </p:txBody>
            </p:sp>
            <p:sp>
              <p:nvSpPr>
                <p:cNvPr id="28" name="Text Box 11355"/>
                <p:cNvSpPr txBox="1"/>
                <p:nvPr/>
              </p:nvSpPr>
              <p:spPr>
                <a:xfrm>
                  <a:off x="6346277" y="4206575"/>
                  <a:ext cx="45720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US" sz="1800" dirty="0">
                      <a:effectLst/>
                      <a:latin typeface="Tahoma"/>
                      <a:ea typeface="ＭＳ 明朝"/>
                      <a:cs typeface="Times New Roman"/>
                    </a:rPr>
                    <a:t>…</a:t>
                  </a:r>
                  <a:endParaRPr lang="en-US" sz="1100" dirty="0">
                    <a:effectLst/>
                    <a:latin typeface="Tahoma"/>
                    <a:ea typeface="ＭＳ 明朝"/>
                    <a:cs typeface="Times New Roman"/>
                  </a:endParaRPr>
                </a:p>
              </p:txBody>
            </p: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4216749" y="4031652"/>
                  <a:ext cx="3556600" cy="2143"/>
                </a:xfrm>
                <a:prstGeom prst="line">
                  <a:avLst/>
                </a:prstGeom>
                <a:ln w="76200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sm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0" name="Group 29"/>
                <p:cNvGrpSpPr/>
                <p:nvPr/>
              </p:nvGrpSpPr>
              <p:grpSpPr>
                <a:xfrm>
                  <a:off x="4309813" y="4108527"/>
                  <a:ext cx="3093285" cy="535269"/>
                  <a:chOff x="3561380" y="4082259"/>
                  <a:chExt cx="3072529" cy="1028431"/>
                </a:xfrm>
              </p:grpSpPr>
              <p:cxnSp>
                <p:nvCxnSpPr>
                  <p:cNvPr id="36" name="Elbow Connector 35"/>
                  <p:cNvCxnSpPr/>
                  <p:nvPr/>
                </p:nvCxnSpPr>
                <p:spPr>
                  <a:xfrm rot="16200000" flipH="1">
                    <a:off x="3108392" y="4535247"/>
                    <a:ext cx="1028077" cy="122102"/>
                  </a:xfrm>
                  <a:prstGeom prst="bentConnector3">
                    <a:avLst>
                      <a:gd name="adj1" fmla="val -206"/>
                    </a:avLst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 w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Elbow Connector 36"/>
                  <p:cNvCxnSpPr/>
                  <p:nvPr/>
                </p:nvCxnSpPr>
                <p:spPr>
                  <a:xfrm rot="16200000" flipH="1">
                    <a:off x="3336840" y="4535248"/>
                    <a:ext cx="1028076" cy="122102"/>
                  </a:xfrm>
                  <a:prstGeom prst="bentConnector3">
                    <a:avLst>
                      <a:gd name="adj1" fmla="val -206"/>
                    </a:avLst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 w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Elbow Connector 37"/>
                  <p:cNvCxnSpPr/>
                  <p:nvPr/>
                </p:nvCxnSpPr>
                <p:spPr>
                  <a:xfrm rot="16200000" flipH="1">
                    <a:off x="3626390" y="4535601"/>
                    <a:ext cx="1028076" cy="122102"/>
                  </a:xfrm>
                  <a:prstGeom prst="bentConnector3">
                    <a:avLst>
                      <a:gd name="adj1" fmla="val -206"/>
                    </a:avLst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 w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Elbow Connector 38"/>
                  <p:cNvCxnSpPr/>
                  <p:nvPr/>
                </p:nvCxnSpPr>
                <p:spPr>
                  <a:xfrm rot="16200000" flipH="1">
                    <a:off x="3857190" y="4535248"/>
                    <a:ext cx="1028076" cy="122102"/>
                  </a:xfrm>
                  <a:prstGeom prst="bentConnector3">
                    <a:avLst>
                      <a:gd name="adj1" fmla="val -206"/>
                    </a:avLst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 w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Elbow Connector 39"/>
                  <p:cNvCxnSpPr/>
                  <p:nvPr/>
                </p:nvCxnSpPr>
                <p:spPr>
                  <a:xfrm rot="16200000" flipH="1">
                    <a:off x="4314402" y="4535590"/>
                    <a:ext cx="1028076" cy="122102"/>
                  </a:xfrm>
                  <a:prstGeom prst="bentConnector3">
                    <a:avLst>
                      <a:gd name="adj1" fmla="val -206"/>
                    </a:avLst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 w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Elbow Connector 40"/>
                  <p:cNvCxnSpPr/>
                  <p:nvPr/>
                </p:nvCxnSpPr>
                <p:spPr>
                  <a:xfrm rot="16200000" flipH="1">
                    <a:off x="4558605" y="4535590"/>
                    <a:ext cx="1028076" cy="122102"/>
                  </a:xfrm>
                  <a:prstGeom prst="bentConnector3">
                    <a:avLst>
                      <a:gd name="adj1" fmla="val -206"/>
                    </a:avLst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 w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Elbow Connector 41"/>
                  <p:cNvCxnSpPr/>
                  <p:nvPr/>
                </p:nvCxnSpPr>
                <p:spPr>
                  <a:xfrm rot="16200000" flipH="1">
                    <a:off x="4802807" y="4535590"/>
                    <a:ext cx="1028076" cy="122102"/>
                  </a:xfrm>
                  <a:prstGeom prst="bentConnector3">
                    <a:avLst>
                      <a:gd name="adj1" fmla="val -206"/>
                    </a:avLst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 w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Elbow Connector 42"/>
                  <p:cNvCxnSpPr/>
                  <p:nvPr/>
                </p:nvCxnSpPr>
                <p:spPr>
                  <a:xfrm rot="16200000" flipH="1">
                    <a:off x="5047012" y="4535590"/>
                    <a:ext cx="1028076" cy="122102"/>
                  </a:xfrm>
                  <a:prstGeom prst="bentConnector3">
                    <a:avLst>
                      <a:gd name="adj1" fmla="val -206"/>
                    </a:avLst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 w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Elbow Connector 43"/>
                  <p:cNvCxnSpPr/>
                  <p:nvPr/>
                </p:nvCxnSpPr>
                <p:spPr>
                  <a:xfrm rot="16200000" flipH="1">
                    <a:off x="5326212" y="4535599"/>
                    <a:ext cx="1028076" cy="122102"/>
                  </a:xfrm>
                  <a:prstGeom prst="bentConnector3">
                    <a:avLst>
                      <a:gd name="adj1" fmla="val -206"/>
                    </a:avLst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 w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Elbow Connector 44"/>
                  <p:cNvCxnSpPr/>
                  <p:nvPr/>
                </p:nvCxnSpPr>
                <p:spPr>
                  <a:xfrm rot="16200000" flipH="1">
                    <a:off x="5570414" y="4535599"/>
                    <a:ext cx="1028076" cy="122102"/>
                  </a:xfrm>
                  <a:prstGeom prst="bentConnector3">
                    <a:avLst>
                      <a:gd name="adj1" fmla="val -206"/>
                    </a:avLst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 w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Elbow Connector 45"/>
                  <p:cNvCxnSpPr/>
                  <p:nvPr/>
                </p:nvCxnSpPr>
                <p:spPr>
                  <a:xfrm rot="16200000" flipH="1">
                    <a:off x="5814616" y="4535599"/>
                    <a:ext cx="1028076" cy="122102"/>
                  </a:xfrm>
                  <a:prstGeom prst="bentConnector3">
                    <a:avLst>
                      <a:gd name="adj1" fmla="val -206"/>
                    </a:avLst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 w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Elbow Connector 46"/>
                  <p:cNvCxnSpPr/>
                  <p:nvPr/>
                </p:nvCxnSpPr>
                <p:spPr>
                  <a:xfrm rot="16200000" flipH="1">
                    <a:off x="6058820" y="4535599"/>
                    <a:ext cx="1028076" cy="122102"/>
                  </a:xfrm>
                  <a:prstGeom prst="bentConnector3">
                    <a:avLst>
                      <a:gd name="adj1" fmla="val -206"/>
                    </a:avLst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 w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1" name="Text Box 11360"/>
                <p:cNvSpPr txBox="1"/>
                <p:nvPr/>
              </p:nvSpPr>
              <p:spPr>
                <a:xfrm>
                  <a:off x="5088977" y="3774775"/>
                  <a:ext cx="1945339" cy="1512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US" sz="1100" dirty="0" smtClean="0">
                      <a:effectLst/>
                      <a:latin typeface="Times New Roman"/>
                      <a:ea typeface="ＭＳ 明朝"/>
                      <a:cs typeface="Times New Roman"/>
                    </a:rPr>
                    <a:t>704.42MHz, 1 5/8’’ rigid line</a:t>
                  </a:r>
                  <a:endParaRPr lang="en-US" sz="1100" dirty="0">
                    <a:effectLst/>
                    <a:latin typeface="Times New Roman"/>
                    <a:ea typeface="ＭＳ 明朝"/>
                    <a:cs typeface="Times New Roman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3600266" y="3530000"/>
                  <a:ext cx="4311834" cy="76359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" name="Text Box 11359"/>
                <p:cNvSpPr txBox="1"/>
                <p:nvPr/>
              </p:nvSpPr>
              <p:spPr>
                <a:xfrm>
                  <a:off x="5329069" y="3310281"/>
                  <a:ext cx="2408633" cy="199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>
                    <a:spcAft>
                      <a:spcPts val="0"/>
                    </a:spcAft>
                  </a:pPr>
                  <a:r>
                    <a:rPr lang="en-US" sz="1000" dirty="0" smtClean="0">
                      <a:latin typeface="Times New Roman"/>
                      <a:ea typeface="ＭＳ 明朝"/>
                      <a:cs typeface="Times New Roman"/>
                    </a:rPr>
                    <a:t>Temperature controlled within ±0.1°C</a:t>
                  </a:r>
                  <a:endParaRPr lang="en-US" sz="1000" dirty="0">
                    <a:effectLst/>
                    <a:latin typeface="Times New Roman"/>
                    <a:ea typeface="ＭＳ 明朝"/>
                    <a:cs typeface="Times New Roman"/>
                  </a:endParaRPr>
                </a:p>
              </p:txBody>
            </p: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4211353" y="3790149"/>
                  <a:ext cx="3556600" cy="2143"/>
                </a:xfrm>
                <a:prstGeom prst="line">
                  <a:avLst/>
                </a:prstGeom>
                <a:ln w="76200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sm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 Box 11360"/>
                <p:cNvSpPr txBox="1"/>
                <p:nvPr/>
              </p:nvSpPr>
              <p:spPr>
                <a:xfrm>
                  <a:off x="5088991" y="3538680"/>
                  <a:ext cx="2068253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US" sz="1100" dirty="0" smtClean="0">
                      <a:effectLst/>
                      <a:latin typeface="Times New Roman"/>
                      <a:ea typeface="ＭＳ 明朝"/>
                      <a:cs typeface="Times New Roman"/>
                    </a:rPr>
                    <a:t>352.21MHz, 1 5/8’’ rigid line</a:t>
                  </a:r>
                  <a:endParaRPr lang="en-US" sz="1100" dirty="0">
                    <a:effectLst/>
                    <a:latin typeface="Times New Roman"/>
                    <a:ea typeface="ＭＳ 明朝"/>
                    <a:cs typeface="Times New Roman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7444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started!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541" y="2266950"/>
            <a:ext cx="6034617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1551781"/>
            <a:ext cx="3970867" cy="297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828039" y="3982065"/>
            <a:ext cx="1112762" cy="27024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sv-SE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Distribution system</a:t>
            </a:r>
            <a:endParaRPr lang="sv-S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9" y="1695646"/>
            <a:ext cx="7975773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/>
        </p:nvSpPr>
        <p:spPr bwMode="auto">
          <a:xfrm>
            <a:off x="3818870" y="4800122"/>
            <a:ext cx="4296827" cy="15915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4790974" y="4929688"/>
            <a:ext cx="3133301" cy="1816815"/>
          </a:xfrm>
          <a:prstGeom prst="rect">
            <a:avLst/>
          </a:prstGeom>
          <a:noFill/>
        </p:spPr>
        <p:txBody>
          <a:bodyPr wrap="none" lIns="92364" tIns="46182" rIns="92364" bIns="46182" rtlCol="0">
            <a:spAutoFit/>
          </a:bodyPr>
          <a:lstStyle/>
          <a:p>
            <a:r>
              <a:rPr lang="sv-SE" sz="1600" dirty="0" smtClean="0">
                <a:solidFill>
                  <a:schemeClr val="tx2"/>
                </a:solidFill>
              </a:rPr>
              <a:t>Transport RF power to cavity: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Waveguides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Circulator to protect amplifier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Load to take up reflected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Couplers for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Arc detectors for protection</a:t>
            </a:r>
          </a:p>
          <a:p>
            <a:endParaRPr lang="en-US" sz="1600" dirty="0" err="1">
              <a:solidFill>
                <a:schemeClr val="tx2"/>
              </a:solidFill>
            </a:endParaRPr>
          </a:p>
        </p:txBody>
      </p:sp>
      <p:sp>
        <p:nvSpPr>
          <p:cNvPr id="8" name="Rektangel 7"/>
          <p:cNvSpPr/>
          <p:nvPr/>
        </p:nvSpPr>
        <p:spPr bwMode="auto">
          <a:xfrm>
            <a:off x="4671455" y="4800122"/>
            <a:ext cx="3365639" cy="1884398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1552812" y="5144656"/>
            <a:ext cx="1649863" cy="1641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2557" y="1695646"/>
            <a:ext cx="1931350" cy="59462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4568" y="1837346"/>
            <a:ext cx="135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Interlock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67798" y="2511500"/>
            <a:ext cx="2076627" cy="17613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89607" y="1510980"/>
            <a:ext cx="1894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Stevo</a:t>
            </a:r>
            <a:r>
              <a:rPr lang="en-US" dirty="0" smtClean="0"/>
              <a:t> </a:t>
            </a:r>
            <a:r>
              <a:rPr lang="en-US" dirty="0" err="1" smtClean="0"/>
              <a:t>Calic</a:t>
            </a:r>
            <a:r>
              <a:rPr lang="en-US" dirty="0" smtClean="0"/>
              <a:t>, Bruno Lagoguez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60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RF distribution transports RF power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Waveguides, circulators, loads, directional couplers</a:t>
            </a: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70" r="-598"/>
          <a:stretch/>
        </p:blipFill>
        <p:spPr>
          <a:xfrm>
            <a:off x="1547664" y="2146466"/>
            <a:ext cx="607289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45</a:t>
            </a:fld>
            <a:endParaRPr lang="sv-SE"/>
          </a:p>
        </p:txBody>
      </p:sp>
      <p:sp>
        <p:nvSpPr>
          <p:cNvPr id="9" name="TextBox 8"/>
          <p:cNvSpPr txBox="1"/>
          <p:nvPr/>
        </p:nvSpPr>
        <p:spPr>
          <a:xfrm>
            <a:off x="6456095" y="1579440"/>
            <a:ext cx="1779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Failed in visual inspection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4" y="1484784"/>
            <a:ext cx="3868862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ESS needs several kilometers of waveguide and thousands of elbows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Simple </a:t>
            </a:r>
            <a:r>
              <a:rPr lang="en-US" dirty="0"/>
              <a:t>to design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Detailed manufacturing drawings allow manufacture by variety of companies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Potential of significant cost saving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357301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waveguide prototypes received from two companies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211960" y="2276872"/>
            <a:ext cx="4752527" cy="2909078"/>
            <a:chOff x="5283109" y="3729249"/>
            <a:chExt cx="3860891" cy="19290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3109" y="3729249"/>
              <a:ext cx="2295439" cy="192902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687949" y="3789365"/>
              <a:ext cx="972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H-Elbow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87949" y="4628985"/>
              <a:ext cx="14560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Coax-waveguide </a:t>
              </a:r>
            </a:p>
            <a:p>
              <a:r>
                <a:rPr lang="en-US" dirty="0" smtClean="0"/>
                <a:t>Adapters 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14" idx="1"/>
            </p:cNvCxnSpPr>
            <p:nvPr/>
          </p:nvCxnSpPr>
          <p:spPr>
            <a:xfrm flipH="1">
              <a:off x="7079226" y="3974031"/>
              <a:ext cx="608723" cy="1139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7139347" y="4813995"/>
              <a:ext cx="548602" cy="4462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027" y="4177600"/>
            <a:ext cx="3744416" cy="242313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1619672" y="5805264"/>
            <a:ext cx="20744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S11 &gt; 30 dB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S21 &lt; 0.05 dB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139952" y="1412776"/>
            <a:ext cx="2069093" cy="923168"/>
            <a:chOff x="5436096" y="1498754"/>
            <a:chExt cx="2069093" cy="923168"/>
          </a:xfrm>
        </p:grpSpPr>
        <p:sp>
          <p:nvSpPr>
            <p:cNvPr id="21" name="Rectangle 20"/>
            <p:cNvSpPr/>
            <p:nvPr/>
          </p:nvSpPr>
          <p:spPr>
            <a:xfrm>
              <a:off x="5436096" y="1628800"/>
              <a:ext cx="2058735" cy="5993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kern="1200" dirty="0" smtClean="0"/>
                <a:t>ESS Design </a:t>
              </a:r>
              <a:endParaRPr lang="en-US" kern="12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413109" y="1504169"/>
              <a:ext cx="92080" cy="917753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437404" y="1498754"/>
              <a:ext cx="92080" cy="917753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6372200" y="1556792"/>
            <a:ext cx="251568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Waveguide extends through flanges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11960" y="5301208"/>
            <a:ext cx="4706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Prototypes for 704 MHz circulators and loads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Circulators: AFT, FMT and MEGA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Loads: AFT, Thales and MEGA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255931" y="6488668"/>
            <a:ext cx="188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R Yogi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5242" y="188640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Distribution: Waveguide, coax, circulators and RF loads</a:t>
            </a:r>
            <a:endParaRPr lang="en-US" sz="3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5166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Distribution: supports, filling stubs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stubs are hugely cramped, and getting all waveguides in is challenging</a:t>
            </a:r>
          </a:p>
          <a:p>
            <a:r>
              <a:rPr lang="en-US" dirty="0" smtClean="0"/>
              <a:t>There are very large and heavy support structures in the gallery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50" y="3470793"/>
            <a:ext cx="3092450" cy="3317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350" y="3049656"/>
            <a:ext cx="5753100" cy="367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3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stands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121275"/>
          </a:xfrm>
        </p:spPr>
        <p:txBody>
          <a:bodyPr>
            <a:normAutofit/>
          </a:bodyPr>
          <a:lstStyle/>
          <a:p>
            <a:r>
              <a:rPr lang="en-US" dirty="0" smtClean="0"/>
              <a:t>It is vitally important to prototype and test RF equipment</a:t>
            </a:r>
          </a:p>
          <a:p>
            <a:r>
              <a:rPr lang="en-US" dirty="0" smtClean="0"/>
              <a:t>No large facility works without a test stand</a:t>
            </a:r>
          </a:p>
          <a:p>
            <a:r>
              <a:rPr lang="en-US" dirty="0" smtClean="0"/>
              <a:t>ESS employs several test stands:</a:t>
            </a:r>
          </a:p>
          <a:p>
            <a:pPr lvl="1"/>
            <a:r>
              <a:rPr lang="en-US" dirty="0" smtClean="0"/>
              <a:t>Integration test stand in Lund University</a:t>
            </a:r>
          </a:p>
          <a:p>
            <a:pPr lvl="1"/>
            <a:r>
              <a:rPr lang="en-US" dirty="0" smtClean="0"/>
              <a:t>FREIA test stand in Uppsala (352 </a:t>
            </a:r>
            <a:r>
              <a:rPr lang="en-US" dirty="0" err="1" smtClean="0"/>
              <a:t>cryomodules</a:t>
            </a:r>
            <a:r>
              <a:rPr lang="en-US" dirty="0" smtClean="0"/>
              <a:t>, 352 power, modulator prototype, 704 cavity prototype)</a:t>
            </a:r>
          </a:p>
          <a:p>
            <a:pPr lvl="1"/>
            <a:r>
              <a:rPr lang="en-US" dirty="0" err="1" smtClean="0"/>
              <a:t>Cryomodule</a:t>
            </a:r>
            <a:r>
              <a:rPr lang="en-US" dirty="0" smtClean="0"/>
              <a:t> test stand at ESS (704 </a:t>
            </a:r>
            <a:r>
              <a:rPr lang="en-US" dirty="0" err="1" smtClean="0"/>
              <a:t>cryomodules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RF HP test stand at ESS (high power RF components, starting with modulators)</a:t>
            </a:r>
          </a:p>
          <a:p>
            <a:pPr lvl="1"/>
            <a:r>
              <a:rPr lang="en-US" dirty="0" smtClean="0"/>
              <a:t>CERN tests of IOT prototypes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071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Test Stand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48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-3508" y="1412776"/>
            <a:ext cx="92322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Integration test stand being prepared in M-building, </a:t>
            </a:r>
            <a:r>
              <a:rPr lang="en-US" sz="2400" dirty="0" err="1" smtClean="0"/>
              <a:t>Södra</a:t>
            </a:r>
            <a:r>
              <a:rPr lang="en-US" sz="2400" dirty="0" smtClean="0"/>
              <a:t> </a:t>
            </a:r>
            <a:r>
              <a:rPr lang="en-US" sz="2400" dirty="0" err="1" smtClean="0"/>
              <a:t>apparathallen</a:t>
            </a: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CERN modulator + old LEP klystron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SML prototype + Toshiba klystron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" y="2736309"/>
            <a:ext cx="7247192" cy="38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r>
              <a:rPr lang="en-US" sz="3400" dirty="0"/>
              <a:t>Next </a:t>
            </a:r>
            <a:r>
              <a:rPr lang="en-US" sz="3400" dirty="0" smtClean="0"/>
              <a:t>Steps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9400"/>
            <a:ext cx="8229600" cy="5121275"/>
          </a:xfrm>
        </p:spPr>
        <p:txBody>
          <a:bodyPr lIns="85699" tIns="42850" rIns="85699" bIns="42850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Deliveries are starting November 2017!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Integration design of RF in gallery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Planning of installation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Installation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Challenging and complex installation schedule/procedure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>
                <a:solidFill>
                  <a:srgbClr val="000000"/>
                </a:solidFill>
              </a:rPr>
              <a:t>Cryomodule</a:t>
            </a:r>
            <a:r>
              <a:rPr lang="en-US" dirty="0" smtClean="0">
                <a:solidFill>
                  <a:srgbClr val="000000"/>
                </a:solidFill>
              </a:rPr>
              <a:t> test stand set-up and operation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HV test stand set-up and operation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Commissioning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Ready for beam during 2019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49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794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 can </a:t>
            </a:r>
            <a:r>
              <a:rPr lang="en-US" dirty="0" smtClean="0"/>
              <a:t>be used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 to 750 </a:t>
            </a:r>
            <a:r>
              <a:rPr lang="en-US" dirty="0" err="1" smtClean="0"/>
              <a:t>keV</a:t>
            </a:r>
            <a:endParaRPr lang="en-US" dirty="0" smtClean="0"/>
          </a:p>
          <a:p>
            <a:r>
              <a:rPr lang="en-US" dirty="0" err="1" smtClean="0"/>
              <a:t>Cockroft</a:t>
            </a:r>
            <a:r>
              <a:rPr lang="en-US" dirty="0" smtClean="0"/>
              <a:t>- Walton accelerator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266" name="Picture 2" descr="http://hyperphysics.phy-astr.gsu.edu/hbase/particles/parpic/cockwa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196" y="3347181"/>
            <a:ext cx="1853699" cy="231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72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75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42711"/>
          </a:xfrm>
        </p:spPr>
        <p:txBody>
          <a:bodyPr>
            <a:normAutofit/>
          </a:bodyPr>
          <a:lstStyle/>
          <a:p>
            <a:r>
              <a:rPr lang="en-US" dirty="0" smtClean="0"/>
              <a:t>RF is used to accelerate particles via resonant cavities</a:t>
            </a:r>
          </a:p>
          <a:p>
            <a:r>
              <a:rPr lang="en-US" dirty="0" smtClean="0"/>
              <a:t>RF systems span many disciplines</a:t>
            </a:r>
          </a:p>
          <a:p>
            <a:pPr lvl="1"/>
            <a:r>
              <a:rPr lang="en-US" dirty="0" smtClean="0"/>
              <a:t>HV engineering</a:t>
            </a:r>
          </a:p>
          <a:p>
            <a:pPr lvl="1"/>
            <a:r>
              <a:rPr lang="en-US" dirty="0" smtClean="0"/>
              <a:t>Physics</a:t>
            </a:r>
          </a:p>
          <a:p>
            <a:pPr lvl="1"/>
            <a:r>
              <a:rPr lang="en-US" dirty="0" smtClean="0"/>
              <a:t>Microwave technology</a:t>
            </a:r>
          </a:p>
          <a:p>
            <a:pPr lvl="1"/>
            <a:r>
              <a:rPr lang="en-US" dirty="0" smtClean="0"/>
              <a:t>Electronics</a:t>
            </a:r>
          </a:p>
          <a:p>
            <a:pPr lvl="1"/>
            <a:r>
              <a:rPr lang="en-US" dirty="0" smtClean="0"/>
              <a:t>Automatic control</a:t>
            </a:r>
          </a:p>
          <a:p>
            <a:pPr lvl="1"/>
            <a:r>
              <a:rPr lang="en-US" dirty="0" smtClean="0"/>
              <a:t>Test and measurements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RF is great fun!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69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924944"/>
            <a:ext cx="8229600" cy="1756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Thank you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01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is a problem though…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to generate this voltage difficult</a:t>
            </a:r>
          </a:p>
          <a:p>
            <a:r>
              <a:rPr lang="en-US" dirty="0" smtClean="0"/>
              <a:t>The </a:t>
            </a:r>
            <a:r>
              <a:rPr lang="en-US" dirty="0"/>
              <a:t>breakdown strength </a:t>
            </a:r>
            <a:r>
              <a:rPr lang="en-US" dirty="0" smtClean="0"/>
              <a:t>is a lot lower, up to MV/m</a:t>
            </a:r>
            <a:endParaRPr lang="en-US" dirty="0"/>
          </a:p>
          <a:p>
            <a:r>
              <a:rPr lang="en-US" dirty="0" smtClean="0"/>
              <a:t>There </a:t>
            </a:r>
            <a:r>
              <a:rPr lang="en-US" dirty="0"/>
              <a:t>would be electric breakdown</a:t>
            </a:r>
          </a:p>
          <a:p>
            <a:r>
              <a:rPr lang="en-US" dirty="0"/>
              <a:t>Typical lightning bolt 10-100 MV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2" descr="Image result for lightning volt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6920" y="3597048"/>
            <a:ext cx="2739880" cy="30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parallel-plate electrode g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605" y="3922520"/>
            <a:ext cx="4860121" cy="213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>
            <a:off x="435840" y="4230168"/>
            <a:ext cx="743485" cy="8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44386" y="5469308"/>
            <a:ext cx="7434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92213" y="4238714"/>
            <a:ext cx="0" cy="12305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5462" y="4879658"/>
            <a:ext cx="675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GV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44613" y="5392396"/>
            <a:ext cx="0" cy="6693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350375" y="2452643"/>
            <a:ext cx="478567" cy="2914116"/>
          </a:xfrm>
          <a:custGeom>
            <a:avLst/>
            <a:gdLst>
              <a:gd name="connsiteX0" fmla="*/ 478567 w 478567"/>
              <a:gd name="connsiteY0" fmla="*/ 0 h 2914116"/>
              <a:gd name="connsiteX1" fmla="*/ 3 w 478567"/>
              <a:gd name="connsiteY1" fmla="*/ 999858 h 2914116"/>
              <a:gd name="connsiteX2" fmla="*/ 470021 w 478567"/>
              <a:gd name="connsiteY2" fmla="*/ 2914116 h 2914116"/>
              <a:gd name="connsiteX3" fmla="*/ 470021 w 478567"/>
              <a:gd name="connsiteY3" fmla="*/ 2914116 h 291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567" h="2914116">
                <a:moveTo>
                  <a:pt x="478567" y="0"/>
                </a:moveTo>
                <a:cubicBezTo>
                  <a:pt x="239997" y="257086"/>
                  <a:pt x="1427" y="514172"/>
                  <a:pt x="3" y="999858"/>
                </a:cubicBezTo>
                <a:cubicBezTo>
                  <a:pt x="-1421" y="1485544"/>
                  <a:pt x="470021" y="2914116"/>
                  <a:pt x="470021" y="2914116"/>
                </a:cubicBezTo>
                <a:lnTo>
                  <a:pt x="470021" y="2914116"/>
                </a:lnTo>
              </a:path>
            </a:pathLst>
          </a:custGeom>
          <a:noFill/>
          <a:ln w="1905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0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Alternative: use 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650" y="1600200"/>
            <a:ext cx="3811468" cy="51212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Apply RF in a resonant cavity</a:t>
            </a:r>
          </a:p>
          <a:p>
            <a:r>
              <a:rPr lang="en-US" dirty="0" smtClean="0"/>
              <a:t>This creates an electric field</a:t>
            </a:r>
          </a:p>
          <a:p>
            <a:r>
              <a:rPr lang="en-US" dirty="0" smtClean="0"/>
              <a:t>A particle gets a kick </a:t>
            </a:r>
            <a:r>
              <a:rPr lang="en-US" dirty="0" err="1" smtClean="0"/>
              <a:t>dE</a:t>
            </a:r>
            <a:r>
              <a:rPr lang="en-US" dirty="0" smtClean="0"/>
              <a:t> proportional to the field</a:t>
            </a:r>
          </a:p>
          <a:p>
            <a:r>
              <a:rPr lang="en-US" dirty="0" smtClean="0"/>
              <a:t>The field changes direction – no kick</a:t>
            </a:r>
          </a:p>
          <a:p>
            <a:r>
              <a:rPr lang="en-US" dirty="0"/>
              <a:t>T</a:t>
            </a:r>
            <a:r>
              <a:rPr lang="en-US" dirty="0" smtClean="0"/>
              <a:t>hen the next particle comes in phase and gets a kick</a:t>
            </a:r>
          </a:p>
          <a:p>
            <a:r>
              <a:rPr lang="en-US" dirty="0" smtClean="0"/>
              <a:t>Particles come in “bunches”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170" name="Picture 2" descr="http://agni.phys.iit.edu/%7Evpa/images/rooki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0090" y="2642715"/>
            <a:ext cx="4732618" cy="248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4119117" y="4127591"/>
            <a:ext cx="162370" cy="1794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537293" y="4127591"/>
            <a:ext cx="196553" cy="1794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401133" y="4217322"/>
            <a:ext cx="4050702" cy="14467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42214" y="4375412"/>
            <a:ext cx="37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93061" y="4375412"/>
            <a:ext cx="685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X+dE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14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RF is used (after 1930’s)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</a:t>
            </a:r>
            <a:r>
              <a:rPr lang="en-US" dirty="0"/>
              <a:t>be stacked one after the other to get more kick</a:t>
            </a:r>
          </a:p>
          <a:p>
            <a:r>
              <a:rPr lang="en-US" dirty="0"/>
              <a:t>Scalable, no net field </a:t>
            </a:r>
            <a:r>
              <a:rPr lang="en-US" dirty="0" smtClean="0"/>
              <a:t>outside – no breakdown outside (can occur inside though)</a:t>
            </a:r>
            <a:endParaRPr lang="en-US" dirty="0"/>
          </a:p>
          <a:p>
            <a:r>
              <a:rPr lang="en-US" dirty="0" smtClean="0"/>
              <a:t>Very high particle energies can be reached (CERN LHC 7 </a:t>
            </a:r>
            <a:r>
              <a:rPr lang="en-US" dirty="0" err="1" smtClean="0"/>
              <a:t>TeV</a:t>
            </a:r>
            <a:r>
              <a:rPr lang="en-US" dirty="0" smtClean="0"/>
              <a:t>)</a:t>
            </a:r>
          </a:p>
          <a:p>
            <a:r>
              <a:rPr lang="en-US" dirty="0" smtClean="0"/>
              <a:t>More energy possible by just adding </a:t>
            </a:r>
            <a:r>
              <a:rPr lang="en-US" dirty="0" smtClean="0"/>
              <a:t>cavities</a:t>
            </a:r>
          </a:p>
          <a:p>
            <a:endParaRPr lang="en-US" dirty="0"/>
          </a:p>
          <a:p>
            <a:r>
              <a:rPr lang="en-US" dirty="0" smtClean="0"/>
              <a:t>Drawback: </a:t>
            </a:r>
            <a:r>
              <a:rPr lang="en-US" dirty="0" smtClean="0"/>
              <a:t>High power </a:t>
            </a:r>
            <a:r>
              <a:rPr lang="en-US" dirty="0" smtClean="0"/>
              <a:t>RF is bulky and expensive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310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67544" y="337147"/>
            <a:ext cx="7224587" cy="947439"/>
          </a:xfrm>
        </p:spPr>
        <p:txBody>
          <a:bodyPr/>
          <a:lstStyle/>
          <a:p>
            <a:r>
              <a:rPr lang="en-US" sz="2800" dirty="0" smtClean="0"/>
              <a:t> </a:t>
            </a:r>
            <a:r>
              <a:rPr lang="en-US" sz="3200" dirty="0" smtClean="0"/>
              <a:t>An artists impression of ESS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30742" y="6342553"/>
            <a:ext cx="433090" cy="383977"/>
          </a:xfrm>
          <a:prstGeom prst="rect">
            <a:avLst/>
          </a:prstGeom>
        </p:spPr>
        <p:txBody>
          <a:bodyPr/>
          <a:lstStyle/>
          <a:p>
            <a:fld id="{EBC1A489-E06D-A94D-983A-07195E472E7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1780991" y="4817754"/>
            <a:ext cx="184663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1837354" y="2520113"/>
            <a:ext cx="2374606" cy="1484951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80" y="2204864"/>
            <a:ext cx="1602816" cy="588268"/>
          </a:xfrm>
          <a:prstGeom prst="rect">
            <a:avLst/>
          </a:prstGeom>
        </p:spPr>
      </p:pic>
      <p:pic>
        <p:nvPicPr>
          <p:cNvPr id="16" name="Bildobjekt 5" descr="ESS-vit-logga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" y="1183195"/>
            <a:ext cx="9161145" cy="306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150"/>
          <a:stretch/>
        </p:blipFill>
        <p:spPr bwMode="auto">
          <a:xfrm>
            <a:off x="8" y="4240690"/>
            <a:ext cx="9161145" cy="262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21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>
            <a:ln>
              <a:noFill/>
            </a:ln>
            <a:solidFill>
              <a:srgbClr val="3333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>
            <a:ln>
              <a:noFill/>
            </a:ln>
            <a:solidFill>
              <a:srgbClr val="3333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4411</TotalTime>
  <Words>2204</Words>
  <Application>Microsoft Office PowerPoint</Application>
  <PresentationFormat>On-screen Show (4:3)</PresentationFormat>
  <Paragraphs>622</Paragraphs>
  <Slides>52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73" baseType="lpstr">
      <vt:lpstr>Microsoft YaHei</vt:lpstr>
      <vt:lpstr>ＭＳ Ｐゴシック</vt:lpstr>
      <vt:lpstr>Aharoni</vt:lpstr>
      <vt:lpstr>Arial</vt:lpstr>
      <vt:lpstr>Calibri</vt:lpstr>
      <vt:lpstr>Courier New</vt:lpstr>
      <vt:lpstr>Franklin Gothic Book</vt:lpstr>
      <vt:lpstr>Gill Sans</vt:lpstr>
      <vt:lpstr>Gill Sans Light</vt:lpstr>
      <vt:lpstr>Helvetica</vt:lpstr>
      <vt:lpstr>Helvetica Light</vt:lpstr>
      <vt:lpstr>Lucida Grande</vt:lpstr>
      <vt:lpstr>ＭＳ 明朝</vt:lpstr>
      <vt:lpstr>Papyrus</vt:lpstr>
      <vt:lpstr>Symbol</vt:lpstr>
      <vt:lpstr>Tahoma</vt:lpstr>
      <vt:lpstr>Times New Roman</vt:lpstr>
      <vt:lpstr>Wingdings</vt:lpstr>
      <vt:lpstr>ヒラギノ角ゴ ProN W3</vt:lpstr>
      <vt:lpstr>ESS Core Powerpoint</vt:lpstr>
      <vt:lpstr>Blank Presentation</vt:lpstr>
      <vt:lpstr>ESS RF SYSTEMS INTRODUCTION</vt:lpstr>
      <vt:lpstr>Summary</vt:lpstr>
      <vt:lpstr>ESS Linac</vt:lpstr>
      <vt:lpstr>Particle accelerator – why RF??</vt:lpstr>
      <vt:lpstr>DC can be used</vt:lpstr>
      <vt:lpstr>There is a problem though…</vt:lpstr>
      <vt:lpstr>Alternative: use RF</vt:lpstr>
      <vt:lpstr>So RF is used (after 1930’s)</vt:lpstr>
      <vt:lpstr> An artists impression of ESS</vt:lpstr>
      <vt:lpstr>ESS Linac Layout</vt:lpstr>
      <vt:lpstr>PowerPoint Presentation</vt:lpstr>
      <vt:lpstr>Site construction work Aug-Dec 2015</vt:lpstr>
      <vt:lpstr>Site construction work Aug-Oct 2017</vt:lpstr>
      <vt:lpstr>RF systems</vt:lpstr>
      <vt:lpstr>RF Cell</vt:lpstr>
      <vt:lpstr>High voltage</vt:lpstr>
      <vt:lpstr>High voltage</vt:lpstr>
      <vt:lpstr>PowerPoint Presentation</vt:lpstr>
      <vt:lpstr>Development strategy ESS</vt:lpstr>
      <vt:lpstr>High power amplifiers</vt:lpstr>
      <vt:lpstr>Amplifiers</vt:lpstr>
      <vt:lpstr>Solid state power amplifiers</vt:lpstr>
      <vt:lpstr>PowerPoint Presentation</vt:lpstr>
      <vt:lpstr>High power amplifiers ESS linac</vt:lpstr>
      <vt:lpstr>Normal conducting linac</vt:lpstr>
      <vt:lpstr>Medium beta linac</vt:lpstr>
      <vt:lpstr>Thales TH2180</vt:lpstr>
      <vt:lpstr>High Beta linac: Multi-Beam IOTs</vt:lpstr>
      <vt:lpstr>Interlock</vt:lpstr>
      <vt:lpstr>Local Protection System - Interlocks</vt:lpstr>
      <vt:lpstr>PowerPoint Presentation</vt:lpstr>
      <vt:lpstr>PowerPoint Presentation</vt:lpstr>
      <vt:lpstr>PowerPoint Presentation</vt:lpstr>
      <vt:lpstr>LLRF</vt:lpstr>
      <vt:lpstr>ESS LLRF prototype and efforts</vt:lpstr>
      <vt:lpstr>Field Stability</vt:lpstr>
      <vt:lpstr>PI-control</vt:lpstr>
      <vt:lpstr>FeedForward control</vt:lpstr>
      <vt:lpstr>Master oscillator, phase reference line</vt:lpstr>
      <vt:lpstr>Timing and Phase Reference</vt:lpstr>
      <vt:lpstr>Phase ref line</vt:lpstr>
      <vt:lpstr>Installation started!</vt:lpstr>
      <vt:lpstr>Distribution system</vt:lpstr>
      <vt:lpstr>RF distribution transports RF power</vt:lpstr>
      <vt:lpstr>PowerPoint Presentation</vt:lpstr>
      <vt:lpstr>Distribution: supports, filling stubs</vt:lpstr>
      <vt:lpstr>Test stands</vt:lpstr>
      <vt:lpstr>Integration Test Stand</vt:lpstr>
      <vt:lpstr>Next Steps</vt:lpstr>
      <vt:lpstr>PowerPoint Presentation</vt:lpstr>
      <vt:lpstr>Summary</vt:lpstr>
      <vt:lpstr>PowerPoint Presentation</vt:lpstr>
    </vt:vector>
  </TitlesOfParts>
  <Company>European Spallation Source ESS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&lt;Project/topic&gt;</dc:title>
  <dc:creator>Mats Lindroos</dc:creator>
  <cp:lastModifiedBy>Anders Sunesson</cp:lastModifiedBy>
  <cp:revision>183</cp:revision>
  <cp:lastPrinted>2015-04-13T12:56:27Z</cp:lastPrinted>
  <dcterms:created xsi:type="dcterms:W3CDTF">2015-03-24T10:23:58Z</dcterms:created>
  <dcterms:modified xsi:type="dcterms:W3CDTF">2017-10-12T07:07:06Z</dcterms:modified>
</cp:coreProperties>
</file>