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sldIdLst>
    <p:sldId id="256" r:id="rId2"/>
    <p:sldId id="257" r:id="rId3"/>
    <p:sldId id="258" r:id="rId4"/>
    <p:sldId id="259" r:id="rId5"/>
    <p:sldId id="273" r:id="rId6"/>
    <p:sldId id="274" r:id="rId7"/>
    <p:sldId id="260" r:id="rId8"/>
    <p:sldId id="297" r:id="rId9"/>
    <p:sldId id="276" r:id="rId10"/>
    <p:sldId id="277" r:id="rId11"/>
    <p:sldId id="261" r:id="rId12"/>
    <p:sldId id="278" r:id="rId13"/>
    <p:sldId id="279" r:id="rId14"/>
    <p:sldId id="280" r:id="rId15"/>
    <p:sldId id="281" r:id="rId16"/>
    <p:sldId id="282" r:id="rId17"/>
    <p:sldId id="283" r:id="rId18"/>
    <p:sldId id="284" r:id="rId19"/>
    <p:sldId id="285" r:id="rId20"/>
    <p:sldId id="287" r:id="rId21"/>
    <p:sldId id="288" r:id="rId22"/>
    <p:sldId id="262" r:id="rId23"/>
    <p:sldId id="289" r:id="rId24"/>
    <p:sldId id="293" r:id="rId25"/>
    <p:sldId id="267" r:id="rId26"/>
    <p:sldId id="290" r:id="rId27"/>
    <p:sldId id="269" r:id="rId28"/>
    <p:sldId id="270" r:id="rId29"/>
    <p:sldId id="294" r:id="rId30"/>
    <p:sldId id="295" r:id="rId31"/>
    <p:sldId id="296" r:id="rId32"/>
    <p:sldId id="272" r:id="rId33"/>
    <p:sldId id="291" r:id="rId34"/>
    <p:sldId id="292" r:id="rId35"/>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60D5"/>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73" autoAdjust="0"/>
    <p:restoredTop sz="95958" autoAdjust="0"/>
  </p:normalViewPr>
  <p:slideViewPr>
    <p:cSldViewPr>
      <p:cViewPr varScale="1">
        <p:scale>
          <a:sx n="103" d="100"/>
          <a:sy n="103" d="100"/>
        </p:scale>
        <p:origin x="192" y="2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2017-10-06</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13</a:t>
            </a:fld>
            <a:endParaRPr lang="sv-SE"/>
          </a:p>
        </p:txBody>
      </p:sp>
    </p:spTree>
    <p:extLst>
      <p:ext uri="{BB962C8B-B14F-4D97-AF65-F5344CB8AC3E}">
        <p14:creationId xmlns:p14="http://schemas.microsoft.com/office/powerpoint/2010/main" val="210920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14</a:t>
            </a:fld>
            <a:endParaRPr lang="sv-SE"/>
          </a:p>
        </p:txBody>
      </p:sp>
    </p:spTree>
    <p:extLst>
      <p:ext uri="{BB962C8B-B14F-4D97-AF65-F5344CB8AC3E}">
        <p14:creationId xmlns:p14="http://schemas.microsoft.com/office/powerpoint/2010/main" val="210920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15</a:t>
            </a:fld>
            <a:endParaRPr lang="sv-SE"/>
          </a:p>
        </p:txBody>
      </p:sp>
    </p:spTree>
    <p:extLst>
      <p:ext uri="{BB962C8B-B14F-4D97-AF65-F5344CB8AC3E}">
        <p14:creationId xmlns:p14="http://schemas.microsoft.com/office/powerpoint/2010/main" val="210920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16</a:t>
            </a:fld>
            <a:endParaRPr lang="sv-SE"/>
          </a:p>
        </p:txBody>
      </p:sp>
    </p:spTree>
    <p:extLst>
      <p:ext uri="{BB962C8B-B14F-4D97-AF65-F5344CB8AC3E}">
        <p14:creationId xmlns:p14="http://schemas.microsoft.com/office/powerpoint/2010/main" val="210920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17</a:t>
            </a:fld>
            <a:endParaRPr lang="sv-SE"/>
          </a:p>
        </p:txBody>
      </p:sp>
    </p:spTree>
    <p:extLst>
      <p:ext uri="{BB962C8B-B14F-4D97-AF65-F5344CB8AC3E}">
        <p14:creationId xmlns:p14="http://schemas.microsoft.com/office/powerpoint/2010/main" val="210920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18</a:t>
            </a:fld>
            <a:endParaRPr lang="sv-SE"/>
          </a:p>
        </p:txBody>
      </p:sp>
    </p:spTree>
    <p:extLst>
      <p:ext uri="{BB962C8B-B14F-4D97-AF65-F5344CB8AC3E}">
        <p14:creationId xmlns:p14="http://schemas.microsoft.com/office/powerpoint/2010/main" val="2109204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2017-10-06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t>2017-10-06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2017-10-06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2017-10-06</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2017-10-06</a:t>
            </a:fld>
            <a:endParaRPr lang="sv-S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hyperlink" Target="Harmonics%20analysis.xls"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hyperlink" Target="Harmonics%20analysis.xls" TargetMode="External"/><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wmf"/></Relationships>
</file>

<file path=ppt/slides/_rels/slide26.x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wmf"/><Relationship Id="rId5" Type="http://schemas.openxmlformats.org/officeDocument/2006/relationships/image" Target="../media/image44.wmf"/><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1.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wmf"/><Relationship Id="rId4" Type="http://schemas.openxmlformats.org/officeDocument/2006/relationships/image" Target="../media/image48.wmf"/><Relationship Id="rId1" Type="http://schemas.openxmlformats.org/officeDocument/2006/relationships/slideLayout" Target="../slideLayouts/slideLayout2.xml"/><Relationship Id="rId2" Type="http://schemas.openxmlformats.org/officeDocument/2006/relationships/image" Target="../media/image46.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 Id="rId3"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gif"/><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noProof="0" dirty="0" smtClean="0"/>
              <a:t>ESS Engineering</a:t>
            </a:r>
            <a:br>
              <a:rPr lang="en-GB" sz="4000" noProof="0" dirty="0" smtClean="0"/>
            </a:br>
            <a:r>
              <a:rPr lang="en-GB" sz="4000" dirty="0" smtClean="0"/>
              <a:t>- Magnets -</a:t>
            </a:r>
            <a:endParaRPr lang="en-GB" sz="4000" noProof="0" dirty="0"/>
          </a:p>
        </p:txBody>
      </p:sp>
      <p:sp>
        <p:nvSpPr>
          <p:cNvPr id="3" name="Subtitle 2"/>
          <p:cNvSpPr>
            <a:spLocks noGrp="1"/>
          </p:cNvSpPr>
          <p:nvPr>
            <p:ph type="subTitle" idx="1"/>
          </p:nvPr>
        </p:nvSpPr>
        <p:spPr/>
        <p:txBody>
          <a:bodyPr>
            <a:noAutofit/>
          </a:bodyPr>
          <a:lstStyle/>
          <a:p>
            <a:r>
              <a:rPr lang="en-GB" sz="2000" noProof="0" dirty="0" smtClean="0">
                <a:solidFill>
                  <a:schemeClr val="bg1"/>
                </a:solidFill>
              </a:rPr>
              <a:t>Zvonko Lazic</a:t>
            </a:r>
          </a:p>
          <a:p>
            <a:r>
              <a:rPr lang="en-GB" sz="2000" noProof="0" dirty="0" smtClean="0">
                <a:solidFill>
                  <a:schemeClr val="bg1"/>
                </a:solidFill>
              </a:rPr>
              <a:t> Mech. Engineer</a:t>
            </a:r>
            <a:endParaRPr lang="en-GB" sz="2000" noProof="0" dirty="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smtClean="0">
                <a:solidFill>
                  <a:srgbClr val="FFFFFF"/>
                </a:solidFill>
              </a:rPr>
              <a:t>www.europeanspallationsource.se</a:t>
            </a:r>
            <a:endParaRPr lang="en-GB" sz="1600" dirty="0" smtClean="0">
              <a:solidFill>
                <a:srgbClr val="FFFFFF"/>
              </a:solidFill>
            </a:endParaRPr>
          </a:p>
          <a:p>
            <a:pPr algn="ctr"/>
            <a:r>
              <a:rPr lang="sv-SE" sz="1400" dirty="0" smtClean="0">
                <a:solidFill>
                  <a:srgbClr val="FFFFFF"/>
                </a:solidFill>
              </a:rPr>
              <a:t>2017-10-12</a:t>
            </a:r>
            <a:endParaRPr lang="en-GB" sz="1400" dirty="0" smtClean="0">
              <a:solidFill>
                <a:srgbClr val="FFFFFF"/>
              </a:solidFill>
            </a:endParaRPr>
          </a:p>
        </p:txBody>
      </p:sp>
    </p:spTree>
    <p:extLst>
      <p:ext uri="{BB962C8B-B14F-4D97-AF65-F5344CB8AC3E}">
        <p14:creationId xmlns:p14="http://schemas.microsoft.com/office/powerpoint/2010/main" val="1394613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Dipoles _ Specification</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10</a:t>
            </a:fld>
            <a:endParaRPr lang="en-GB"/>
          </a:p>
        </p:txBody>
      </p:sp>
      <p:sp>
        <p:nvSpPr>
          <p:cNvPr id="3" name="Content Placeholder 2"/>
          <p:cNvSpPr>
            <a:spLocks noGrp="1"/>
          </p:cNvSpPr>
          <p:nvPr>
            <p:ph idx="1"/>
          </p:nvPr>
        </p:nvSpPr>
        <p:spPr>
          <a:xfrm>
            <a:off x="0" y="1412776"/>
            <a:ext cx="9144000" cy="1512168"/>
          </a:xfrm>
        </p:spPr>
        <p:txBody>
          <a:bodyPr>
            <a:normAutofit fontScale="55000" lnSpcReduction="20000"/>
          </a:bodyPr>
          <a:lstStyle/>
          <a:p>
            <a:r>
              <a:rPr lang="en-GB" smtClean="0"/>
              <a:t>The size of a dipole is given by the required good field region, the required bending radius, the beam energy and the field that can be achieved in the good field region.</a:t>
            </a:r>
          </a:p>
          <a:p>
            <a:r>
              <a:rPr lang="en-GB" smtClean="0"/>
              <a:t>To achieve required field uniformity in the good field region, several design/manufacturing practices are involved.</a:t>
            </a:r>
          </a:p>
          <a:p>
            <a:r>
              <a:rPr lang="en-GB" smtClean="0"/>
              <a:t>Dipoles are designed with ‘shims’. These are special profiles designed into the magnet poles to facilitate the field uniformity within the good field region. This shim design allows for lower magnet footprint and for optimised field profile.</a:t>
            </a:r>
          </a:p>
        </p:txBody>
      </p:sp>
      <p:sp>
        <p:nvSpPr>
          <p:cNvPr id="24" name="TextBox 23"/>
          <p:cNvSpPr txBox="1"/>
          <p:nvPr/>
        </p:nvSpPr>
        <p:spPr>
          <a:xfrm>
            <a:off x="0" y="6334780"/>
            <a:ext cx="4067944" cy="523220"/>
          </a:xfrm>
          <a:prstGeom prst="rect">
            <a:avLst/>
          </a:prstGeom>
          <a:noFill/>
        </p:spPr>
        <p:txBody>
          <a:bodyPr wrap="square" rtlCol="0">
            <a:spAutoFit/>
          </a:bodyPr>
          <a:lstStyle/>
          <a:p>
            <a:r>
              <a:rPr lang="en-US" sz="1400" smtClean="0"/>
              <a:t>Credit: 	D. </a:t>
            </a:r>
            <a:r>
              <a:rPr lang="en-US" sz="1400" err="1" smtClean="0"/>
              <a:t>Einfeld</a:t>
            </a:r>
            <a:r>
              <a:rPr lang="en-US" sz="1400" smtClean="0"/>
              <a:t> &amp; M. </a:t>
            </a:r>
            <a:r>
              <a:rPr lang="en-US" sz="1400" err="1" smtClean="0"/>
              <a:t>P</a:t>
            </a:r>
            <a:r>
              <a:rPr lang="en-US" sz="1400" err="1"/>
              <a:t>o</a:t>
            </a:r>
            <a:r>
              <a:rPr lang="en-US" sz="1400" err="1" smtClean="0"/>
              <a:t>nt_CELLS</a:t>
            </a:r>
            <a:r>
              <a:rPr lang="en-US" sz="1400" smtClean="0"/>
              <a:t>/ALBA</a:t>
            </a:r>
          </a:p>
          <a:p>
            <a:r>
              <a:rPr lang="en-US" sz="1400"/>
              <a:t>	</a:t>
            </a:r>
            <a:r>
              <a:rPr lang="en-US" sz="1400" smtClean="0"/>
              <a:t> J. Tanabe _ “Magnet design”</a:t>
            </a:r>
            <a:endParaRPr lang="en-US" sz="1400"/>
          </a:p>
        </p:txBody>
      </p:sp>
      <p:pic>
        <p:nvPicPr>
          <p:cNvPr id="5" name="Picture 4" descr="Screen Shot 2016-02-03 at 14.56.0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53" y="2996952"/>
            <a:ext cx="9144000" cy="3368842"/>
          </a:xfrm>
          <a:prstGeom prst="rect">
            <a:avLst/>
          </a:prstGeom>
        </p:spPr>
      </p:pic>
    </p:spTree>
    <p:extLst>
      <p:ext uri="{BB962C8B-B14F-4D97-AF65-F5344CB8AC3E}">
        <p14:creationId xmlns:p14="http://schemas.microsoft.com/office/powerpoint/2010/main" val="3377010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892"/>
          <a:stretch/>
        </p:blipFill>
        <p:spPr>
          <a:xfrm>
            <a:off x="6228184" y="2348880"/>
            <a:ext cx="2791162" cy="2804479"/>
          </a:xfrm>
          <a:prstGeom prst="rect">
            <a:avLst/>
          </a:prstGeom>
        </p:spPr>
      </p:pic>
      <p:sp>
        <p:nvSpPr>
          <p:cNvPr id="2" name="Title 1"/>
          <p:cNvSpPr>
            <a:spLocks noGrp="1"/>
          </p:cNvSpPr>
          <p:nvPr>
            <p:ph type="title"/>
          </p:nvPr>
        </p:nvSpPr>
        <p:spPr/>
        <p:txBody>
          <a:bodyPr/>
          <a:lstStyle/>
          <a:p>
            <a:r>
              <a:rPr lang="en-GB" noProof="0" smtClean="0"/>
              <a:t>Quadripole Magnets</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11</a:t>
            </a:fld>
            <a:endParaRPr lang="en-GB"/>
          </a:p>
        </p:txBody>
      </p:sp>
      <p:pic>
        <p:nvPicPr>
          <p:cNvPr id="6" name="Picture 5" descr="Screen Shot 2016-02-03 at 15.21.4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56140"/>
            <a:ext cx="6228184" cy="4744155"/>
          </a:xfrm>
          <a:prstGeom prst="rect">
            <a:avLst/>
          </a:prstGeom>
        </p:spPr>
      </p:pic>
      <p:sp>
        <p:nvSpPr>
          <p:cNvPr id="7" name="TextBox 6"/>
          <p:cNvSpPr txBox="1"/>
          <p:nvPr/>
        </p:nvSpPr>
        <p:spPr>
          <a:xfrm>
            <a:off x="468680" y="6386041"/>
            <a:ext cx="5711394" cy="307777"/>
          </a:xfrm>
          <a:prstGeom prst="rect">
            <a:avLst/>
          </a:prstGeom>
          <a:noFill/>
        </p:spPr>
        <p:txBody>
          <a:bodyPr wrap="square" rtlCol="0">
            <a:spAutoFit/>
          </a:bodyPr>
          <a:lstStyle/>
          <a:p>
            <a:r>
              <a:rPr lang="en-US" sz="1400" dirty="0" smtClean="0"/>
              <a:t>Credit: </a:t>
            </a:r>
            <a:r>
              <a:rPr lang="en-US" sz="1400" dirty="0" smtClean="0"/>
              <a:t>D</a:t>
            </a:r>
            <a:r>
              <a:rPr lang="en-US" sz="1400" dirty="0" smtClean="0"/>
              <a:t>. </a:t>
            </a:r>
            <a:r>
              <a:rPr lang="en-US" sz="1400" dirty="0" err="1" smtClean="0"/>
              <a:t>Einfeld</a:t>
            </a:r>
            <a:r>
              <a:rPr lang="en-US" sz="1400" dirty="0" smtClean="0"/>
              <a:t> &amp; </a:t>
            </a:r>
            <a:r>
              <a:rPr lang="en-US" sz="1400" dirty="0" err="1" smtClean="0"/>
              <a:t>M.Pont_CELLS</a:t>
            </a:r>
            <a:r>
              <a:rPr lang="en-US" sz="1400" dirty="0" smtClean="0"/>
              <a:t>/ALBA</a:t>
            </a:r>
            <a:r>
              <a:rPr lang="en-US" sz="1400" dirty="0" smtClean="0"/>
              <a:t>; </a:t>
            </a:r>
            <a:r>
              <a:rPr lang="en-US" sz="1400" dirty="0" smtClean="0"/>
              <a:t> </a:t>
            </a:r>
            <a:r>
              <a:rPr lang="en-US" sz="1400" dirty="0" smtClean="0"/>
              <a:t>J. Tanabe _ “Magnet design”</a:t>
            </a:r>
            <a:endParaRPr lang="en-US" sz="1400" dirty="0"/>
          </a:p>
        </p:txBody>
      </p:sp>
      <p:sp>
        <p:nvSpPr>
          <p:cNvPr id="3" name="Rectangle 2"/>
          <p:cNvSpPr/>
          <p:nvPr/>
        </p:nvSpPr>
        <p:spPr>
          <a:xfrm>
            <a:off x="6876256" y="5373216"/>
            <a:ext cx="1656184" cy="432048"/>
          </a:xfrm>
          <a:prstGeom prst="rect">
            <a:avLst/>
          </a:prstGeom>
          <a:solidFill>
            <a:srgbClr val="C260D5"/>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solidFill>
                  <a:srgbClr val="000000"/>
                </a:solidFill>
              </a:rPr>
              <a:t>ESS Quadripole</a:t>
            </a:r>
            <a:endParaRPr lang="en-US">
              <a:solidFill>
                <a:srgbClr val="000000"/>
              </a:solidFill>
            </a:endParaRPr>
          </a:p>
        </p:txBody>
      </p:sp>
    </p:spTree>
    <p:extLst>
      <p:ext uri="{BB962C8B-B14F-4D97-AF65-F5344CB8AC3E}">
        <p14:creationId xmlns:p14="http://schemas.microsoft.com/office/powerpoint/2010/main" val="3625018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Quadripole Magnets</a:t>
            </a:r>
            <a:endParaRPr lang="en-GB" noProof="0"/>
          </a:p>
        </p:txBody>
      </p:sp>
      <p:sp>
        <p:nvSpPr>
          <p:cNvPr id="4" name="Slide Number Placeholder 3"/>
          <p:cNvSpPr>
            <a:spLocks noGrp="1"/>
          </p:cNvSpPr>
          <p:nvPr>
            <p:ph type="sldNum" sz="quarter" idx="12"/>
          </p:nvPr>
        </p:nvSpPr>
        <p:spPr>
          <a:xfrm>
            <a:off x="6553200" y="6376243"/>
            <a:ext cx="2133600" cy="365125"/>
          </a:xfrm>
        </p:spPr>
        <p:txBody>
          <a:bodyPr/>
          <a:lstStyle/>
          <a:p>
            <a:fld id="{551115BC-487E-4422-894C-CB7CD3E79223}" type="slidenum">
              <a:rPr lang="en-GB" smtClean="0"/>
              <a:t>12</a:t>
            </a:fld>
            <a:endParaRPr lang="en-GB"/>
          </a:p>
        </p:txBody>
      </p:sp>
      <p:pic>
        <p:nvPicPr>
          <p:cNvPr id="3" name="Picture 2" descr="Screen Shot 2016-02-03 at 15.23.5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84784"/>
            <a:ext cx="8289148" cy="48876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64705" y="1844825"/>
            <a:ext cx="2264931" cy="1872208"/>
          </a:xfrm>
          <a:prstGeom prst="rect">
            <a:avLst/>
          </a:prstGeom>
        </p:spPr>
      </p:pic>
      <p:sp>
        <p:nvSpPr>
          <p:cNvPr id="9" name="TextBox 8"/>
          <p:cNvSpPr txBox="1"/>
          <p:nvPr/>
        </p:nvSpPr>
        <p:spPr>
          <a:xfrm>
            <a:off x="468680" y="6386041"/>
            <a:ext cx="5711394" cy="307777"/>
          </a:xfrm>
          <a:prstGeom prst="rect">
            <a:avLst/>
          </a:prstGeom>
          <a:noFill/>
        </p:spPr>
        <p:txBody>
          <a:bodyPr wrap="square" rtlCol="0">
            <a:spAutoFit/>
          </a:bodyPr>
          <a:lstStyle/>
          <a:p>
            <a:r>
              <a:rPr lang="en-US" sz="1400" dirty="0" smtClean="0"/>
              <a:t>Credit: </a:t>
            </a:r>
            <a:r>
              <a:rPr lang="en-US" sz="1400" dirty="0" smtClean="0"/>
              <a:t>D</a:t>
            </a:r>
            <a:r>
              <a:rPr lang="en-US" sz="1400" dirty="0" smtClean="0"/>
              <a:t>. </a:t>
            </a:r>
            <a:r>
              <a:rPr lang="en-US" sz="1400" dirty="0" err="1" smtClean="0"/>
              <a:t>Einfeld</a:t>
            </a:r>
            <a:r>
              <a:rPr lang="en-US" sz="1400" dirty="0" smtClean="0"/>
              <a:t> &amp; </a:t>
            </a:r>
            <a:r>
              <a:rPr lang="en-US" sz="1400" dirty="0" err="1" smtClean="0"/>
              <a:t>M.Pont_CELLS</a:t>
            </a:r>
            <a:r>
              <a:rPr lang="en-US" sz="1400" dirty="0" smtClean="0"/>
              <a:t>/ALBA</a:t>
            </a:r>
            <a:r>
              <a:rPr lang="en-US" sz="1400" dirty="0" smtClean="0"/>
              <a:t>; </a:t>
            </a:r>
            <a:r>
              <a:rPr lang="en-US" sz="1400" dirty="0" smtClean="0"/>
              <a:t> </a:t>
            </a:r>
            <a:r>
              <a:rPr lang="en-US" sz="1400" dirty="0" smtClean="0"/>
              <a:t>J. Tanabe _ “Magnet design”</a:t>
            </a:r>
            <a:endParaRPr lang="en-US" sz="1400" dirty="0"/>
          </a:p>
        </p:txBody>
      </p:sp>
    </p:spTree>
    <p:extLst>
      <p:ext uri="{BB962C8B-B14F-4D97-AF65-F5344CB8AC3E}">
        <p14:creationId xmlns:p14="http://schemas.microsoft.com/office/powerpoint/2010/main" val="36115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Harmonics and Fourier transforms - intro</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13</a:t>
            </a:fld>
            <a:endParaRPr lang="en-GB"/>
          </a:p>
        </p:txBody>
      </p:sp>
      <p:sp>
        <p:nvSpPr>
          <p:cNvPr id="9" name="Rectangle 3"/>
          <p:cNvSpPr>
            <a:spLocks noChangeArrowheads="1"/>
          </p:cNvSpPr>
          <p:nvPr/>
        </p:nvSpPr>
        <p:spPr bwMode="auto">
          <a:xfrm>
            <a:off x="-15272" y="1628800"/>
            <a:ext cx="9142288" cy="35122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42900" indent="-342900">
              <a:lnSpc>
                <a:spcPct val="90000"/>
              </a:lnSpc>
              <a:spcBef>
                <a:spcPct val="20000"/>
              </a:spcBef>
            </a:pPr>
            <a:r>
              <a:rPr lang="en-US" sz="1400"/>
              <a:t>Some definitions include (but are not limited to..) :</a:t>
            </a:r>
          </a:p>
          <a:p>
            <a:pPr marL="342900" indent="-342900">
              <a:lnSpc>
                <a:spcPct val="90000"/>
              </a:lnSpc>
              <a:spcBef>
                <a:spcPct val="20000"/>
              </a:spcBef>
            </a:pPr>
            <a:r>
              <a:rPr lang="en-GB" sz="1200"/>
              <a:t>In acoustics and telecommunication, a harmonic of a wave is a component frequency of the signal that is an integer multiple of the fundamental frequency. For example, if the fundamental frequency is f, the harmonics have frequencies f, 2f, 3f, 4f, etc. ...</a:t>
            </a:r>
            <a:br>
              <a:rPr lang="en-GB" sz="1200"/>
            </a:br>
            <a:endParaRPr lang="en-GB" sz="1200"/>
          </a:p>
          <a:p>
            <a:pPr marL="342900" indent="-342900">
              <a:lnSpc>
                <a:spcPct val="90000"/>
              </a:lnSpc>
              <a:spcBef>
                <a:spcPct val="20000"/>
              </a:spcBef>
            </a:pPr>
            <a:r>
              <a:rPr lang="en-GB" sz="1000"/>
              <a:t>Harmonic - In mathematics, a number of concepts employ the word harmonic. The similarity of this terminology to that of music is not accidental: the equations of motion of vibrating strings, drums and columns of air are given by formulas involving </a:t>
            </a:r>
            <a:r>
              <a:rPr lang="en-GB" sz="1000" err="1"/>
              <a:t>Laplacians</a:t>
            </a:r>
            <a:r>
              <a:rPr lang="en-GB" sz="1000"/>
              <a:t>; the solutions to which are given by eigenvalues ...</a:t>
            </a:r>
            <a:r>
              <a:rPr lang="en-GB" sz="1200"/>
              <a:t> </a:t>
            </a:r>
          </a:p>
          <a:p>
            <a:pPr marL="342900" indent="-342900">
              <a:lnSpc>
                <a:spcPct val="90000"/>
              </a:lnSpc>
              <a:spcBef>
                <a:spcPct val="20000"/>
              </a:spcBef>
            </a:pPr>
            <a:endParaRPr lang="en-NZ" sz="1200"/>
          </a:p>
          <a:p>
            <a:pPr marL="342900" indent="-342900">
              <a:lnSpc>
                <a:spcPct val="90000"/>
              </a:lnSpc>
              <a:spcBef>
                <a:spcPct val="20000"/>
              </a:spcBef>
            </a:pPr>
            <a:r>
              <a:rPr lang="en-GB" sz="900"/>
              <a:t>Harmonics are electric voltages and currents that appear on the electric power system as a result of certain kinds of electric loads. Harmonic frequencies in the </a:t>
            </a:r>
            <a:r>
              <a:rPr lang="en-GB" sz="800"/>
              <a:t>power grid are a frequent cause of power quality problems. </a:t>
            </a:r>
          </a:p>
          <a:p>
            <a:pPr marL="342900" indent="-342900">
              <a:lnSpc>
                <a:spcPct val="90000"/>
              </a:lnSpc>
              <a:spcBef>
                <a:spcPct val="20000"/>
              </a:spcBef>
            </a:pPr>
            <a:endParaRPr lang="en-NZ" sz="800"/>
          </a:p>
          <a:p>
            <a:pPr marL="342900" indent="-342900" eaLnBrk="0" hangingPunct="0">
              <a:spcBef>
                <a:spcPct val="20000"/>
              </a:spcBef>
              <a:buFontTx/>
              <a:buChar char="•"/>
            </a:pPr>
            <a:r>
              <a:rPr lang="en-GB" sz="700"/>
              <a:t>harmonic - of or relating to harmony as distinct from melody and rhythm; "subtleties of harmonic change and tonality"- Ralph Hill </a:t>
            </a:r>
          </a:p>
          <a:p>
            <a:pPr marL="342900" indent="-342900" eaLnBrk="0" hangingPunct="0">
              <a:spcBef>
                <a:spcPct val="20000"/>
              </a:spcBef>
              <a:buFontTx/>
              <a:buChar char="•"/>
            </a:pPr>
            <a:r>
              <a:rPr lang="en-GB" sz="600"/>
              <a:t>harmonic - of or relating to the branch of acoustics that studies the composition of musical sounds; "the sound of the resonating cavity cannot be the only determinant of the harmonic response" </a:t>
            </a:r>
          </a:p>
          <a:p>
            <a:pPr marL="342900" indent="-342900" eaLnBrk="0" hangingPunct="0">
              <a:spcBef>
                <a:spcPct val="20000"/>
              </a:spcBef>
              <a:buFontTx/>
              <a:buChar char="•"/>
            </a:pPr>
            <a:r>
              <a:rPr lang="en-GB" sz="400"/>
              <a:t>harmonic - a tone that is a component of a complex sound </a:t>
            </a:r>
          </a:p>
          <a:p>
            <a:pPr marL="342900" indent="-342900" eaLnBrk="0" hangingPunct="0">
              <a:spcBef>
                <a:spcPct val="20000"/>
              </a:spcBef>
              <a:buFontTx/>
              <a:buChar char="•"/>
            </a:pPr>
            <a:r>
              <a:rPr lang="en-GB" sz="400"/>
              <a:t>harmonic - relating to vibrations that occur as a result of vibrations in a nearby body; "sympathetic vibration" </a:t>
            </a:r>
            <a:endParaRPr lang="en-US" sz="400"/>
          </a:p>
          <a:p>
            <a:pPr marL="342900" indent="-342900">
              <a:lnSpc>
                <a:spcPct val="90000"/>
              </a:lnSpc>
              <a:spcBef>
                <a:spcPct val="20000"/>
              </a:spcBef>
            </a:pPr>
            <a:endParaRPr lang="en-US" sz="400"/>
          </a:p>
          <a:p>
            <a:pPr marL="342900" indent="-342900">
              <a:lnSpc>
                <a:spcPct val="90000"/>
              </a:lnSpc>
              <a:spcBef>
                <a:spcPct val="20000"/>
              </a:spcBef>
            </a:pPr>
            <a:endParaRPr lang="en-US" sz="1400"/>
          </a:p>
          <a:p>
            <a:pPr marL="342900" indent="-342900">
              <a:lnSpc>
                <a:spcPct val="90000"/>
              </a:lnSpc>
              <a:spcBef>
                <a:spcPct val="20000"/>
              </a:spcBef>
            </a:pPr>
            <a:endParaRPr lang="en-US" sz="1400"/>
          </a:p>
          <a:p>
            <a:pPr marL="342900" indent="-342900">
              <a:lnSpc>
                <a:spcPct val="90000"/>
              </a:lnSpc>
              <a:spcBef>
                <a:spcPct val="20000"/>
              </a:spcBef>
            </a:pPr>
            <a:r>
              <a:rPr lang="en-US" sz="1400"/>
              <a:t>Many different ways to explain it… The term (harmonics/harmonic) is used a lot across math, music, physics…</a:t>
            </a:r>
          </a:p>
          <a:p>
            <a:pPr marL="342900" indent="-342900">
              <a:lnSpc>
                <a:spcPct val="90000"/>
              </a:lnSpc>
              <a:spcBef>
                <a:spcPct val="20000"/>
              </a:spcBef>
            </a:pPr>
            <a:endParaRPr lang="en-US" sz="1400"/>
          </a:p>
          <a:p>
            <a:pPr marL="342900" indent="-342900">
              <a:lnSpc>
                <a:spcPct val="90000"/>
              </a:lnSpc>
              <a:spcBef>
                <a:spcPct val="20000"/>
              </a:spcBef>
            </a:pPr>
            <a:r>
              <a:rPr lang="en-US" sz="1400"/>
              <a:t>To make things simpler, </a:t>
            </a:r>
            <a:r>
              <a:rPr lang="en-US" sz="2000"/>
              <a:t>let us draw..</a:t>
            </a:r>
          </a:p>
        </p:txBody>
      </p:sp>
    </p:spTree>
    <p:extLst>
      <p:ext uri="{BB962C8B-B14F-4D97-AF65-F5344CB8AC3E}">
        <p14:creationId xmlns:p14="http://schemas.microsoft.com/office/powerpoint/2010/main" val="2989243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Harmonics and Fourier transforms - intro</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14</a:t>
            </a:fld>
            <a:endParaRPr lang="en-GB"/>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51920" y="1484784"/>
            <a:ext cx="5292080" cy="21915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 name="Rectangle 3"/>
          <p:cNvSpPr>
            <a:spLocks noChangeArrowheads="1"/>
          </p:cNvSpPr>
          <p:nvPr/>
        </p:nvSpPr>
        <p:spPr bwMode="auto">
          <a:xfrm>
            <a:off x="323528" y="1556792"/>
            <a:ext cx="2535238" cy="289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1400"/>
              <a:t>Consider a SINE WAVE…</a:t>
            </a:r>
          </a:p>
        </p:txBody>
      </p:sp>
      <p:sp>
        <p:nvSpPr>
          <p:cNvPr id="7" name="Rectangle 3"/>
          <p:cNvSpPr>
            <a:spLocks noChangeArrowheads="1"/>
          </p:cNvSpPr>
          <p:nvPr/>
        </p:nvSpPr>
        <p:spPr bwMode="auto">
          <a:xfrm>
            <a:off x="107504" y="1916832"/>
            <a:ext cx="3600400" cy="1995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42900" indent="-342900">
              <a:lnSpc>
                <a:spcPct val="90000"/>
              </a:lnSpc>
              <a:spcBef>
                <a:spcPct val="20000"/>
              </a:spcBef>
            </a:pPr>
            <a:r>
              <a:rPr lang="en-US" sz="1400">
                <a:solidFill>
                  <a:srgbClr val="000000"/>
                </a:solidFill>
              </a:rPr>
              <a:t>A Sine Wave falls under a ‘pretty’ category. It is very pretty, and reasonably hard to ‘produce’. (for example, some people spend lots of time trying to make newly developed electro-motors to produce a Sine Wave BEMF)…  Things wouldn’t be interesting if everything was so simple…</a:t>
            </a:r>
          </a:p>
          <a:p>
            <a:pPr marL="342900" indent="-342900">
              <a:lnSpc>
                <a:spcPct val="90000"/>
              </a:lnSpc>
              <a:spcBef>
                <a:spcPct val="20000"/>
              </a:spcBef>
            </a:pPr>
            <a:endParaRPr lang="en-US" sz="1400">
              <a:solidFill>
                <a:srgbClr val="000000"/>
              </a:solidFill>
            </a:endParaRPr>
          </a:p>
          <a:p>
            <a:pPr marL="342900" indent="-342900">
              <a:lnSpc>
                <a:spcPct val="90000"/>
              </a:lnSpc>
              <a:spcBef>
                <a:spcPct val="20000"/>
              </a:spcBef>
            </a:pPr>
            <a:r>
              <a:rPr lang="en-US">
                <a:solidFill>
                  <a:srgbClr val="000000"/>
                </a:solidFill>
              </a:rPr>
              <a:t>Consider another wave form…</a:t>
            </a:r>
          </a:p>
        </p:txBody>
      </p:sp>
      <p:pic>
        <p:nvPicPr>
          <p:cNvPr id="8"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861048"/>
            <a:ext cx="4139952" cy="22101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 name="Rectangle 3"/>
          <p:cNvSpPr>
            <a:spLocks noChangeArrowheads="1"/>
          </p:cNvSpPr>
          <p:nvPr/>
        </p:nvSpPr>
        <p:spPr bwMode="auto">
          <a:xfrm>
            <a:off x="971600" y="6021288"/>
            <a:ext cx="1944216" cy="289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42900" indent="-342900">
              <a:lnSpc>
                <a:spcPct val="90000"/>
              </a:lnSpc>
              <a:spcBef>
                <a:spcPct val="20000"/>
              </a:spcBef>
            </a:pPr>
            <a:r>
              <a:rPr lang="en-US" sz="1400">
                <a:solidFill>
                  <a:srgbClr val="000000"/>
                </a:solidFill>
              </a:rPr>
              <a:t>Not-so-sine-wave</a:t>
            </a:r>
          </a:p>
        </p:txBody>
      </p:sp>
      <p:pic>
        <p:nvPicPr>
          <p:cNvPr id="11"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66502" y="4725144"/>
            <a:ext cx="5196377" cy="2132856"/>
          </a:xfrm>
          <a:prstGeom prst="rect">
            <a:avLst/>
          </a:prstGeom>
          <a:noFill/>
          <a:ln w="1905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 name="Rectangle 3"/>
          <p:cNvSpPr>
            <a:spLocks noChangeArrowheads="1"/>
          </p:cNvSpPr>
          <p:nvPr/>
        </p:nvSpPr>
        <p:spPr bwMode="auto">
          <a:xfrm>
            <a:off x="4283968" y="6021288"/>
            <a:ext cx="1560512"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1000" b="1"/>
              <a:t>Several sine-waves</a:t>
            </a:r>
          </a:p>
        </p:txBody>
      </p:sp>
      <p:sp>
        <p:nvSpPr>
          <p:cNvPr id="13" name="Line 11"/>
          <p:cNvSpPr>
            <a:spLocks noChangeShapeType="1"/>
          </p:cNvSpPr>
          <p:nvPr/>
        </p:nvSpPr>
        <p:spPr bwMode="auto">
          <a:xfrm flipH="1">
            <a:off x="5004048" y="4941168"/>
            <a:ext cx="504056"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 name="Rectangle 3"/>
          <p:cNvSpPr>
            <a:spLocks noChangeArrowheads="1"/>
          </p:cNvSpPr>
          <p:nvPr/>
        </p:nvSpPr>
        <p:spPr bwMode="auto">
          <a:xfrm>
            <a:off x="5436096" y="4869160"/>
            <a:ext cx="155892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1000" b="1"/>
              <a:t>‘Fundamental’</a:t>
            </a:r>
          </a:p>
        </p:txBody>
      </p:sp>
      <p:sp>
        <p:nvSpPr>
          <p:cNvPr id="15" name="Rectangle 3"/>
          <p:cNvSpPr>
            <a:spLocks noChangeArrowheads="1"/>
          </p:cNvSpPr>
          <p:nvPr/>
        </p:nvSpPr>
        <p:spPr bwMode="auto">
          <a:xfrm>
            <a:off x="7812360" y="4869160"/>
            <a:ext cx="155892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1000" b="1"/>
              <a:t>Resulting waveform</a:t>
            </a:r>
          </a:p>
        </p:txBody>
      </p:sp>
      <p:sp>
        <p:nvSpPr>
          <p:cNvPr id="16" name="Line 11"/>
          <p:cNvSpPr>
            <a:spLocks noChangeShapeType="1"/>
          </p:cNvSpPr>
          <p:nvPr/>
        </p:nvSpPr>
        <p:spPr bwMode="auto">
          <a:xfrm flipH="1">
            <a:off x="7884368" y="5085184"/>
            <a:ext cx="216024" cy="432048"/>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 name="Rectangle 3"/>
          <p:cNvSpPr>
            <a:spLocks noChangeArrowheads="1"/>
          </p:cNvSpPr>
          <p:nvPr/>
        </p:nvSpPr>
        <p:spPr bwMode="auto">
          <a:xfrm>
            <a:off x="4644008" y="3717032"/>
            <a:ext cx="3528392" cy="914609"/>
          </a:xfrm>
          <a:prstGeom prst="rect">
            <a:avLst/>
          </a:prstGeom>
          <a:solidFill>
            <a:schemeClr val="accent5">
              <a:lumMod val="75000"/>
            </a:schemeClr>
          </a:solidFill>
          <a:ln>
            <a:noFill/>
          </a:ln>
        </p:spPr>
        <p:txBody>
          <a:bodyPr wrap="square">
            <a:spAutoFit/>
          </a:bodyPr>
          <a:lstStyle/>
          <a:p>
            <a:pPr marL="342900" indent="-342900">
              <a:lnSpc>
                <a:spcPct val="90000"/>
              </a:lnSpc>
              <a:spcBef>
                <a:spcPct val="20000"/>
              </a:spcBef>
            </a:pPr>
            <a:r>
              <a:rPr lang="en-US" sz="1400">
                <a:solidFill>
                  <a:schemeClr val="bg1"/>
                </a:solidFill>
              </a:rPr>
              <a:t>And here we are…</a:t>
            </a:r>
          </a:p>
          <a:p>
            <a:pPr marL="342900" indent="-342900">
              <a:lnSpc>
                <a:spcPct val="90000"/>
              </a:lnSpc>
              <a:spcBef>
                <a:spcPct val="20000"/>
              </a:spcBef>
            </a:pPr>
            <a:r>
              <a:rPr lang="en-US" sz="1400">
                <a:solidFill>
                  <a:schemeClr val="bg1"/>
                </a:solidFill>
              </a:rPr>
              <a:t>All sine waves making up the resulting waveform (when added up) are </a:t>
            </a:r>
            <a:r>
              <a:rPr lang="en-US" sz="1400">
                <a:solidFill>
                  <a:schemeClr val="bg1"/>
                </a:solidFill>
                <a:hlinkClick r:id="rId6" action="ppaction://hlinkfile"/>
              </a:rPr>
              <a:t>HARMONICS</a:t>
            </a:r>
            <a:r>
              <a:rPr lang="en-US" sz="1400">
                <a:solidFill>
                  <a:schemeClr val="bg1"/>
                </a:solidFill>
              </a:rPr>
              <a:t> of that waveform</a:t>
            </a:r>
          </a:p>
        </p:txBody>
      </p:sp>
    </p:spTree>
    <p:extLst>
      <p:ext uri="{BB962C8B-B14F-4D97-AF65-F5344CB8AC3E}">
        <p14:creationId xmlns:p14="http://schemas.microsoft.com/office/powerpoint/2010/main" val="214539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4" grpId="0"/>
      <p:bldP spid="1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Harmonics and Fourier transforms - intro</a:t>
            </a:r>
            <a:endParaRPr lang="en-GB" noProof="0"/>
          </a:p>
        </p:txBody>
      </p:sp>
      <p:sp>
        <p:nvSpPr>
          <p:cNvPr id="4" name="Slide Number Placeholder 3"/>
          <p:cNvSpPr>
            <a:spLocks noGrp="1"/>
          </p:cNvSpPr>
          <p:nvPr>
            <p:ph type="sldNum" sz="quarter" idx="12"/>
          </p:nvPr>
        </p:nvSpPr>
        <p:spPr>
          <a:xfrm>
            <a:off x="6588224" y="6492875"/>
            <a:ext cx="2133600" cy="365125"/>
          </a:xfrm>
        </p:spPr>
        <p:txBody>
          <a:bodyPr/>
          <a:lstStyle/>
          <a:p>
            <a:fld id="{551115BC-487E-4422-894C-CB7CD3E79223}" type="slidenum">
              <a:rPr lang="en-GB" smtClean="0"/>
              <a:t>15</a:t>
            </a:fld>
            <a:endParaRPr lang="en-GB"/>
          </a:p>
        </p:txBody>
      </p:sp>
      <p:sp>
        <p:nvSpPr>
          <p:cNvPr id="17" name="Rectangle 3"/>
          <p:cNvSpPr>
            <a:spLocks noChangeArrowheads="1"/>
          </p:cNvSpPr>
          <p:nvPr/>
        </p:nvSpPr>
        <p:spPr bwMode="auto">
          <a:xfrm>
            <a:off x="-2807" y="1484784"/>
            <a:ext cx="2925763" cy="2896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1000">
                <a:solidFill>
                  <a:srgbClr val="000000"/>
                </a:solidFill>
              </a:rPr>
              <a:t>All sine waves making up the resulting waveform (when added up) are </a:t>
            </a:r>
            <a:r>
              <a:rPr lang="en-US" sz="1000">
                <a:solidFill>
                  <a:srgbClr val="000000"/>
                </a:solidFill>
                <a:hlinkClick r:id="rId3" action="ppaction://hlinkfile"/>
              </a:rPr>
              <a:t>HARMONICS</a:t>
            </a:r>
            <a:r>
              <a:rPr lang="en-US" sz="1000">
                <a:solidFill>
                  <a:srgbClr val="000000"/>
                </a:solidFill>
              </a:rPr>
              <a:t> of that waveform</a:t>
            </a:r>
          </a:p>
          <a:p>
            <a:pPr marL="342900" indent="-342900">
              <a:lnSpc>
                <a:spcPct val="90000"/>
              </a:lnSpc>
              <a:spcBef>
                <a:spcPct val="20000"/>
              </a:spcBef>
            </a:pPr>
            <a:endParaRPr lang="en-US" sz="1000">
              <a:solidFill>
                <a:srgbClr val="000000"/>
              </a:solidFill>
            </a:endParaRPr>
          </a:p>
          <a:p>
            <a:pPr marL="342900" indent="-342900">
              <a:lnSpc>
                <a:spcPct val="90000"/>
              </a:lnSpc>
              <a:spcBef>
                <a:spcPct val="20000"/>
              </a:spcBef>
            </a:pPr>
            <a:r>
              <a:rPr lang="en-US" sz="1200">
                <a:solidFill>
                  <a:srgbClr val="000000"/>
                </a:solidFill>
              </a:rPr>
              <a:t>Counting how many times does ‘harmonics sine wave’ oscillate inside one oscillation of the fundamental, will give you the ‘harmonics order’…</a:t>
            </a:r>
          </a:p>
          <a:p>
            <a:pPr marL="342900" indent="-342900">
              <a:lnSpc>
                <a:spcPct val="90000"/>
              </a:lnSpc>
              <a:spcBef>
                <a:spcPct val="20000"/>
              </a:spcBef>
            </a:pPr>
            <a:endParaRPr lang="en-US" sz="1200">
              <a:solidFill>
                <a:srgbClr val="000000"/>
              </a:solidFill>
            </a:endParaRPr>
          </a:p>
          <a:p>
            <a:pPr marL="342900" indent="-342900">
              <a:lnSpc>
                <a:spcPct val="90000"/>
              </a:lnSpc>
              <a:spcBef>
                <a:spcPct val="20000"/>
              </a:spcBef>
            </a:pPr>
            <a:r>
              <a:rPr lang="en-US" sz="1200">
                <a:solidFill>
                  <a:srgbClr val="000000"/>
                </a:solidFill>
              </a:rPr>
              <a:t>For example, 3</a:t>
            </a:r>
            <a:r>
              <a:rPr lang="en-US" sz="1200" baseline="30000">
                <a:solidFill>
                  <a:srgbClr val="000000"/>
                </a:solidFill>
              </a:rPr>
              <a:t>rd</a:t>
            </a:r>
            <a:r>
              <a:rPr lang="en-US" sz="1200">
                <a:solidFill>
                  <a:srgbClr val="000000"/>
                </a:solidFill>
              </a:rPr>
              <a:t> order harmonics of a fundamental is the sine waveform that is got 3 times the frequency of the fundamental…</a:t>
            </a:r>
          </a:p>
          <a:p>
            <a:pPr marL="342900" indent="-342900">
              <a:lnSpc>
                <a:spcPct val="90000"/>
              </a:lnSpc>
              <a:spcBef>
                <a:spcPct val="20000"/>
              </a:spcBef>
            </a:pPr>
            <a:r>
              <a:rPr lang="en-US" sz="1200">
                <a:solidFill>
                  <a:srgbClr val="000000"/>
                </a:solidFill>
              </a:rPr>
              <a:t>	4</a:t>
            </a:r>
            <a:r>
              <a:rPr lang="en-US" sz="1200" baseline="30000">
                <a:solidFill>
                  <a:srgbClr val="000000"/>
                </a:solidFill>
              </a:rPr>
              <a:t>th</a:t>
            </a:r>
            <a:r>
              <a:rPr lang="en-US" sz="1200">
                <a:solidFill>
                  <a:srgbClr val="000000"/>
                </a:solidFill>
              </a:rPr>
              <a:t> order 4 times,</a:t>
            </a:r>
          </a:p>
          <a:p>
            <a:pPr marL="342900" indent="-342900">
              <a:lnSpc>
                <a:spcPct val="90000"/>
              </a:lnSpc>
              <a:spcBef>
                <a:spcPct val="20000"/>
              </a:spcBef>
            </a:pPr>
            <a:r>
              <a:rPr lang="en-US" sz="1200">
                <a:solidFill>
                  <a:srgbClr val="000000"/>
                </a:solidFill>
              </a:rPr>
              <a:t>	5</a:t>
            </a:r>
            <a:r>
              <a:rPr lang="en-US" sz="1200" baseline="30000">
                <a:solidFill>
                  <a:srgbClr val="000000"/>
                </a:solidFill>
              </a:rPr>
              <a:t>th</a:t>
            </a:r>
            <a:r>
              <a:rPr lang="en-US" sz="1200">
                <a:solidFill>
                  <a:srgbClr val="000000"/>
                </a:solidFill>
              </a:rPr>
              <a:t> order 5 times and so on…</a:t>
            </a:r>
          </a:p>
          <a:p>
            <a:pPr marL="342900" indent="-342900">
              <a:lnSpc>
                <a:spcPct val="90000"/>
              </a:lnSpc>
              <a:spcBef>
                <a:spcPct val="20000"/>
              </a:spcBef>
            </a:pPr>
            <a:endParaRPr lang="en-US" sz="1200">
              <a:solidFill>
                <a:srgbClr val="000000"/>
              </a:solidFill>
            </a:endParaRPr>
          </a:p>
        </p:txBody>
      </p:sp>
      <p:pic>
        <p:nvPicPr>
          <p:cNvPr id="1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26587" y="1639888"/>
            <a:ext cx="5893885" cy="277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 name="Line 6"/>
          <p:cNvSpPr>
            <a:spLocks noChangeShapeType="1"/>
          </p:cNvSpPr>
          <p:nvPr/>
        </p:nvSpPr>
        <p:spPr bwMode="auto">
          <a:xfrm flipV="1">
            <a:off x="2843809" y="2780927"/>
            <a:ext cx="648072" cy="57683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0" name="Line 7"/>
          <p:cNvSpPr>
            <a:spLocks noChangeShapeType="1"/>
          </p:cNvSpPr>
          <p:nvPr/>
        </p:nvSpPr>
        <p:spPr bwMode="auto">
          <a:xfrm>
            <a:off x="1750250" y="3871913"/>
            <a:ext cx="1482725"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1" name="Line 8"/>
          <p:cNvSpPr>
            <a:spLocks noChangeShapeType="1"/>
          </p:cNvSpPr>
          <p:nvPr/>
        </p:nvSpPr>
        <p:spPr bwMode="auto">
          <a:xfrm flipV="1">
            <a:off x="3232975" y="3224213"/>
            <a:ext cx="546100" cy="6477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2" name="Line 9"/>
          <p:cNvSpPr>
            <a:spLocks noChangeShapeType="1"/>
          </p:cNvSpPr>
          <p:nvPr/>
        </p:nvSpPr>
        <p:spPr bwMode="auto">
          <a:xfrm>
            <a:off x="2531300" y="4016375"/>
            <a:ext cx="10922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3" name="Line 10"/>
          <p:cNvSpPr>
            <a:spLocks noChangeShapeType="1"/>
          </p:cNvSpPr>
          <p:nvPr/>
        </p:nvSpPr>
        <p:spPr bwMode="auto">
          <a:xfrm flipV="1">
            <a:off x="3623500" y="2924944"/>
            <a:ext cx="804484" cy="1091431"/>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4" name="Rectangle 3"/>
          <p:cNvSpPr>
            <a:spLocks noChangeArrowheads="1"/>
          </p:cNvSpPr>
          <p:nvPr/>
        </p:nvSpPr>
        <p:spPr bwMode="auto">
          <a:xfrm>
            <a:off x="2297937" y="5024438"/>
            <a:ext cx="5538788" cy="183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1600">
                <a:solidFill>
                  <a:srgbClr val="000000"/>
                </a:solidFill>
              </a:rPr>
              <a:t>What this all mean to us?</a:t>
            </a:r>
          </a:p>
          <a:p>
            <a:pPr marL="342900" indent="-342900">
              <a:lnSpc>
                <a:spcPct val="90000"/>
              </a:lnSpc>
              <a:spcBef>
                <a:spcPct val="20000"/>
              </a:spcBef>
            </a:pPr>
            <a:r>
              <a:rPr lang="en-US" sz="1600">
                <a:solidFill>
                  <a:srgbClr val="000000"/>
                </a:solidFill>
              </a:rPr>
              <a:t>Well, magnetic field quality is often (more appropriate word here is ALWAYS) described as allowed HARMONICS to the fundamental…</a:t>
            </a:r>
          </a:p>
          <a:p>
            <a:pPr marL="342900" indent="-342900">
              <a:lnSpc>
                <a:spcPct val="90000"/>
              </a:lnSpc>
              <a:spcBef>
                <a:spcPct val="20000"/>
              </a:spcBef>
            </a:pPr>
            <a:endParaRPr lang="en-US" sz="1600">
              <a:solidFill>
                <a:srgbClr val="000000"/>
              </a:solidFill>
            </a:endParaRPr>
          </a:p>
          <a:p>
            <a:pPr marL="342900" indent="-342900">
              <a:lnSpc>
                <a:spcPct val="90000"/>
              </a:lnSpc>
              <a:spcBef>
                <a:spcPct val="20000"/>
              </a:spcBef>
            </a:pPr>
            <a:r>
              <a:rPr lang="en-US" sz="1600">
                <a:solidFill>
                  <a:srgbClr val="000000"/>
                </a:solidFill>
              </a:rPr>
              <a:t>Let us DRAW some  more…</a:t>
            </a:r>
          </a:p>
          <a:p>
            <a:pPr marL="342900" indent="-342900">
              <a:lnSpc>
                <a:spcPct val="90000"/>
              </a:lnSpc>
              <a:spcBef>
                <a:spcPct val="20000"/>
              </a:spcBef>
            </a:pPr>
            <a:endParaRPr lang="en-US" sz="1600">
              <a:solidFill>
                <a:srgbClr val="000000"/>
              </a:solidFill>
            </a:endParaRPr>
          </a:p>
        </p:txBody>
      </p:sp>
    </p:spTree>
    <p:extLst>
      <p:ext uri="{BB962C8B-B14F-4D97-AF65-F5344CB8AC3E}">
        <p14:creationId xmlns:p14="http://schemas.microsoft.com/office/powerpoint/2010/main" val="30742215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Harmonics and Fourier transforms - intro</a:t>
            </a:r>
            <a:endParaRPr lang="en-GB" noProof="0"/>
          </a:p>
        </p:txBody>
      </p:sp>
      <p:sp>
        <p:nvSpPr>
          <p:cNvPr id="4" name="Slide Number Placeholder 3"/>
          <p:cNvSpPr>
            <a:spLocks noGrp="1"/>
          </p:cNvSpPr>
          <p:nvPr>
            <p:ph type="sldNum" sz="quarter" idx="12"/>
          </p:nvPr>
        </p:nvSpPr>
        <p:spPr>
          <a:xfrm>
            <a:off x="6588224" y="6492875"/>
            <a:ext cx="2133600" cy="365125"/>
          </a:xfrm>
        </p:spPr>
        <p:txBody>
          <a:bodyPr/>
          <a:lstStyle/>
          <a:p>
            <a:fld id="{551115BC-487E-4422-894C-CB7CD3E79223}" type="slidenum">
              <a:rPr lang="en-GB" smtClean="0"/>
              <a:t>16</a:t>
            </a:fld>
            <a:endParaRPr lang="en-GB"/>
          </a:p>
        </p:txBody>
      </p:sp>
      <p:sp>
        <p:nvSpPr>
          <p:cNvPr id="12" name="Rectangle 3"/>
          <p:cNvSpPr>
            <a:spLocks noChangeArrowheads="1"/>
          </p:cNvSpPr>
          <p:nvPr/>
        </p:nvSpPr>
        <p:spPr bwMode="auto">
          <a:xfrm>
            <a:off x="3923928" y="1412776"/>
            <a:ext cx="5068887" cy="526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1400">
                <a:solidFill>
                  <a:srgbClr val="000000"/>
                </a:solidFill>
              </a:rPr>
              <a:t>For example, take a BNL Quadripole magnet…</a:t>
            </a:r>
          </a:p>
          <a:p>
            <a:pPr marL="342900" indent="-342900">
              <a:lnSpc>
                <a:spcPct val="90000"/>
              </a:lnSpc>
              <a:spcBef>
                <a:spcPct val="20000"/>
              </a:spcBef>
            </a:pPr>
            <a:endParaRPr lang="en-US" sz="1400">
              <a:solidFill>
                <a:srgbClr val="000000"/>
              </a:solidFill>
            </a:endParaRPr>
          </a:p>
        </p:txBody>
      </p:sp>
      <p:pic>
        <p:nvPicPr>
          <p:cNvPr id="13" name="Picture 5" descr="Quad_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84784"/>
            <a:ext cx="3119438" cy="2449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7"/>
          <p:cNvSpPr>
            <a:spLocks noChangeArrowheads="1"/>
          </p:cNvSpPr>
          <p:nvPr/>
        </p:nvSpPr>
        <p:spPr bwMode="auto">
          <a:xfrm>
            <a:off x="1331640" y="2492896"/>
            <a:ext cx="547688" cy="433387"/>
          </a:xfrm>
          <a:prstGeom prst="rect">
            <a:avLst/>
          </a:prstGeom>
          <a:noFill/>
          <a:ln w="1587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8"/>
          <p:cNvSpPr>
            <a:spLocks noChangeShapeType="1"/>
          </p:cNvSpPr>
          <p:nvPr/>
        </p:nvSpPr>
        <p:spPr bwMode="auto">
          <a:xfrm flipV="1">
            <a:off x="1331640" y="1772815"/>
            <a:ext cx="2652713" cy="72008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 name="Line 9"/>
          <p:cNvSpPr>
            <a:spLocks noChangeShapeType="1"/>
          </p:cNvSpPr>
          <p:nvPr/>
        </p:nvSpPr>
        <p:spPr bwMode="auto">
          <a:xfrm>
            <a:off x="1331640" y="2924944"/>
            <a:ext cx="2606948" cy="393305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 name="Line 10"/>
          <p:cNvSpPr>
            <a:spLocks noChangeShapeType="1"/>
          </p:cNvSpPr>
          <p:nvPr/>
        </p:nvSpPr>
        <p:spPr bwMode="auto">
          <a:xfrm>
            <a:off x="1907705" y="2924944"/>
            <a:ext cx="7236296" cy="3933056"/>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 name="Line 11"/>
          <p:cNvSpPr>
            <a:spLocks noChangeShapeType="1"/>
          </p:cNvSpPr>
          <p:nvPr/>
        </p:nvSpPr>
        <p:spPr bwMode="auto">
          <a:xfrm flipV="1">
            <a:off x="1835696" y="1916831"/>
            <a:ext cx="7128792" cy="576063"/>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7" name="Picture 6" descr="100_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38588" y="1774825"/>
            <a:ext cx="5205412" cy="50831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8" name="Rectangle 3"/>
          <p:cNvSpPr>
            <a:spLocks noChangeArrowheads="1"/>
          </p:cNvSpPr>
          <p:nvPr/>
        </p:nvSpPr>
        <p:spPr bwMode="auto">
          <a:xfrm>
            <a:off x="0" y="5589588"/>
            <a:ext cx="3509963" cy="914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1400" smtClean="0">
                <a:solidFill>
                  <a:srgbClr val="000000"/>
                </a:solidFill>
              </a:rPr>
              <a:t>When a physicists </a:t>
            </a:r>
            <a:r>
              <a:rPr lang="en-US" sz="1400">
                <a:solidFill>
                  <a:srgbClr val="000000"/>
                </a:solidFill>
              </a:rPr>
              <a:t>talk about their </a:t>
            </a:r>
            <a:r>
              <a:rPr lang="en-US" sz="1400" err="1">
                <a:solidFill>
                  <a:srgbClr val="000000"/>
                </a:solidFill>
              </a:rPr>
              <a:t>quadripole</a:t>
            </a:r>
            <a:r>
              <a:rPr lang="en-US" sz="1400">
                <a:solidFill>
                  <a:srgbClr val="000000"/>
                </a:solidFill>
              </a:rPr>
              <a:t> field, there is always a radius at which this field is specified.</a:t>
            </a:r>
          </a:p>
          <a:p>
            <a:pPr marL="342900" indent="-342900">
              <a:lnSpc>
                <a:spcPct val="90000"/>
              </a:lnSpc>
              <a:spcBef>
                <a:spcPct val="20000"/>
              </a:spcBef>
            </a:pPr>
            <a:endParaRPr lang="en-US" sz="1400">
              <a:solidFill>
                <a:srgbClr val="000000"/>
              </a:solidFill>
            </a:endParaRPr>
          </a:p>
        </p:txBody>
      </p:sp>
      <p:sp>
        <p:nvSpPr>
          <p:cNvPr id="29" name="Oval 13"/>
          <p:cNvSpPr>
            <a:spLocks noChangeArrowheads="1"/>
          </p:cNvSpPr>
          <p:nvPr/>
        </p:nvSpPr>
        <p:spPr bwMode="auto">
          <a:xfrm>
            <a:off x="5292080" y="2924944"/>
            <a:ext cx="2520280" cy="2665413"/>
          </a:xfrm>
          <a:prstGeom prst="ellipse">
            <a:avLst/>
          </a:prstGeom>
          <a:noFill/>
          <a:ln w="158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Line 14"/>
          <p:cNvSpPr>
            <a:spLocks noChangeShapeType="1"/>
          </p:cNvSpPr>
          <p:nvPr/>
        </p:nvSpPr>
        <p:spPr bwMode="auto">
          <a:xfrm flipV="1">
            <a:off x="3059832" y="5013176"/>
            <a:ext cx="2339975" cy="115093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551177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Harmonics and Fourier transforms - intro</a:t>
            </a:r>
            <a:endParaRPr lang="en-GB" noProof="0"/>
          </a:p>
        </p:txBody>
      </p:sp>
      <p:sp>
        <p:nvSpPr>
          <p:cNvPr id="4" name="Slide Number Placeholder 3"/>
          <p:cNvSpPr>
            <a:spLocks noGrp="1"/>
          </p:cNvSpPr>
          <p:nvPr>
            <p:ph type="sldNum" sz="quarter" idx="12"/>
          </p:nvPr>
        </p:nvSpPr>
        <p:spPr>
          <a:xfrm>
            <a:off x="6588224" y="6492875"/>
            <a:ext cx="2133600" cy="365125"/>
          </a:xfrm>
        </p:spPr>
        <p:txBody>
          <a:bodyPr/>
          <a:lstStyle/>
          <a:p>
            <a:fld id="{551115BC-487E-4422-894C-CB7CD3E79223}" type="slidenum">
              <a:rPr lang="en-GB" smtClean="0"/>
              <a:t>17</a:t>
            </a:fld>
            <a:endParaRPr lang="en-GB"/>
          </a:p>
        </p:txBody>
      </p:sp>
      <p:sp>
        <p:nvSpPr>
          <p:cNvPr id="17" name="AutoShape 19"/>
          <p:cNvSpPr>
            <a:spLocks noChangeArrowheads="1"/>
          </p:cNvSpPr>
          <p:nvPr/>
        </p:nvSpPr>
        <p:spPr bwMode="auto">
          <a:xfrm rot="18571553">
            <a:off x="6143103" y="3400789"/>
            <a:ext cx="1379353" cy="1482790"/>
          </a:xfrm>
          <a:custGeom>
            <a:avLst/>
            <a:gdLst>
              <a:gd name="T0" fmla="*/ 684149 w 21600"/>
              <a:gd name="T1" fmla="*/ 0 h 21600"/>
              <a:gd name="T2" fmla="*/ 171053 w 21600"/>
              <a:gd name="T3" fmla="*/ 780256 h 21600"/>
              <a:gd name="T4" fmla="*/ 684149 w 21600"/>
              <a:gd name="T5" fmla="*/ 390128 h 21600"/>
              <a:gd name="T6" fmla="*/ 1539478 w 21600"/>
              <a:gd name="T7" fmla="*/ 780256 h 21600"/>
              <a:gd name="T8" fmla="*/ 1197372 w 21600"/>
              <a:gd name="T9" fmla="*/ 1170384 h 21600"/>
              <a:gd name="T10" fmla="*/ 855266 w 21600"/>
              <a:gd name="T11" fmla="*/ 78025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8" name="Rectangle 3"/>
          <p:cNvSpPr>
            <a:spLocks noChangeArrowheads="1"/>
          </p:cNvSpPr>
          <p:nvPr/>
        </p:nvSpPr>
        <p:spPr bwMode="auto">
          <a:xfrm>
            <a:off x="251520" y="1628800"/>
            <a:ext cx="4566419" cy="3823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42900" indent="-342900">
              <a:lnSpc>
                <a:spcPct val="90000"/>
              </a:lnSpc>
              <a:spcBef>
                <a:spcPct val="20000"/>
              </a:spcBef>
            </a:pPr>
            <a:r>
              <a:rPr lang="en-US" sz="1400">
                <a:solidFill>
                  <a:srgbClr val="000000"/>
                </a:solidFill>
              </a:rPr>
              <a:t>The way measurements are made goes roughly like this:</a:t>
            </a:r>
          </a:p>
          <a:p>
            <a:pPr marL="342900" indent="-342900">
              <a:lnSpc>
                <a:spcPct val="90000"/>
              </a:lnSpc>
              <a:spcBef>
                <a:spcPct val="20000"/>
              </a:spcBef>
              <a:buFontTx/>
              <a:buChar char="-"/>
            </a:pPr>
            <a:r>
              <a:rPr lang="en-US" sz="1400">
                <a:solidFill>
                  <a:srgbClr val="000000"/>
                </a:solidFill>
              </a:rPr>
              <a:t>imagine a straight line positioned on the specified radius inside that quad magnet.</a:t>
            </a:r>
          </a:p>
          <a:p>
            <a:pPr marL="342900" indent="-342900">
              <a:lnSpc>
                <a:spcPct val="90000"/>
              </a:lnSpc>
              <a:spcBef>
                <a:spcPct val="20000"/>
              </a:spcBef>
              <a:buFontTx/>
              <a:buChar char="-"/>
            </a:pPr>
            <a:r>
              <a:rPr lang="en-US" sz="1400">
                <a:solidFill>
                  <a:srgbClr val="000000"/>
                </a:solidFill>
              </a:rPr>
              <a:t>than magnetic field density is measured for that line</a:t>
            </a:r>
          </a:p>
          <a:p>
            <a:pPr marL="342900" indent="-342900">
              <a:lnSpc>
                <a:spcPct val="90000"/>
              </a:lnSpc>
              <a:spcBef>
                <a:spcPct val="20000"/>
              </a:spcBef>
              <a:buFontTx/>
              <a:buChar char="-"/>
            </a:pPr>
            <a:r>
              <a:rPr lang="en-US" sz="1400">
                <a:solidFill>
                  <a:srgbClr val="000000"/>
                </a:solidFill>
              </a:rPr>
              <a:t>the line is stepped around the circle (lots of steps, more to better)</a:t>
            </a:r>
          </a:p>
          <a:p>
            <a:pPr marL="342900" indent="-342900">
              <a:lnSpc>
                <a:spcPct val="90000"/>
              </a:lnSpc>
              <a:spcBef>
                <a:spcPct val="20000"/>
              </a:spcBef>
              <a:buFontTx/>
              <a:buChar char="-"/>
            </a:pPr>
            <a:r>
              <a:rPr lang="en-US" sz="1400">
                <a:solidFill>
                  <a:srgbClr val="000000"/>
                </a:solidFill>
              </a:rPr>
              <a:t>for every step, there is a magnetic field density value…</a:t>
            </a:r>
          </a:p>
          <a:p>
            <a:pPr marL="342900" indent="-342900">
              <a:lnSpc>
                <a:spcPct val="90000"/>
              </a:lnSpc>
              <a:spcBef>
                <a:spcPct val="20000"/>
              </a:spcBef>
              <a:buFontTx/>
              <a:buChar char="-"/>
            </a:pPr>
            <a:r>
              <a:rPr lang="en-US" sz="1400">
                <a:solidFill>
                  <a:srgbClr val="000000"/>
                </a:solidFill>
              </a:rPr>
              <a:t>plotting all the values going around the circle will give something very close to the sine-wave</a:t>
            </a:r>
          </a:p>
          <a:p>
            <a:pPr marL="342900" indent="-342900">
              <a:lnSpc>
                <a:spcPct val="90000"/>
              </a:lnSpc>
              <a:spcBef>
                <a:spcPct val="20000"/>
              </a:spcBef>
              <a:buFontTx/>
              <a:buChar char="-"/>
            </a:pPr>
            <a:endParaRPr lang="en-US" sz="1400">
              <a:solidFill>
                <a:srgbClr val="000000"/>
              </a:solidFill>
            </a:endParaRPr>
          </a:p>
          <a:p>
            <a:pPr marL="342900" indent="-342900">
              <a:lnSpc>
                <a:spcPct val="90000"/>
              </a:lnSpc>
              <a:spcBef>
                <a:spcPct val="20000"/>
              </a:spcBef>
              <a:buFontTx/>
              <a:buChar char="-"/>
            </a:pPr>
            <a:r>
              <a:rPr lang="en-US" sz="1400">
                <a:solidFill>
                  <a:srgbClr val="000000"/>
                </a:solidFill>
              </a:rPr>
              <a:t>however, there are ALWAYS deviations from the perfect sine wave. Those deviations are what is specified as ‘allowed harmonics’ of the field</a:t>
            </a:r>
          </a:p>
          <a:p>
            <a:pPr marL="342900" indent="-342900">
              <a:lnSpc>
                <a:spcPct val="90000"/>
              </a:lnSpc>
              <a:spcBef>
                <a:spcPct val="20000"/>
              </a:spcBef>
              <a:buFontTx/>
              <a:buChar char="-"/>
            </a:pPr>
            <a:endParaRPr lang="en-US" sz="1400">
              <a:solidFill>
                <a:srgbClr val="000000"/>
              </a:solidFill>
            </a:endParaRPr>
          </a:p>
          <a:p>
            <a:pPr marL="342900" indent="-342900">
              <a:lnSpc>
                <a:spcPct val="90000"/>
              </a:lnSpc>
              <a:spcBef>
                <a:spcPct val="20000"/>
              </a:spcBef>
              <a:buFontTx/>
              <a:buChar char="-"/>
            </a:pPr>
            <a:r>
              <a:rPr lang="en-US" sz="1400">
                <a:solidFill>
                  <a:srgbClr val="000000"/>
                </a:solidFill>
              </a:rPr>
              <a:t>So, ‘allowed harmonics’ are the wave components that describe deviations from the ‘fundamental’.</a:t>
            </a:r>
          </a:p>
          <a:p>
            <a:pPr marL="342900" indent="-342900">
              <a:lnSpc>
                <a:spcPct val="90000"/>
              </a:lnSpc>
              <a:spcBef>
                <a:spcPct val="20000"/>
              </a:spcBef>
            </a:pPr>
            <a:endParaRPr lang="en-US" sz="1400">
              <a:solidFill>
                <a:srgbClr val="000000"/>
              </a:solidFill>
            </a:endParaRPr>
          </a:p>
        </p:txBody>
      </p:sp>
      <p:sp>
        <p:nvSpPr>
          <p:cNvPr id="19" name="Oval 12"/>
          <p:cNvSpPr>
            <a:spLocks noChangeArrowheads="1"/>
          </p:cNvSpPr>
          <p:nvPr/>
        </p:nvSpPr>
        <p:spPr bwMode="auto">
          <a:xfrm>
            <a:off x="5549833" y="2925787"/>
            <a:ext cx="2817755" cy="2686699"/>
          </a:xfrm>
          <a:prstGeom prst="ellipse">
            <a:avLst/>
          </a:prstGeom>
          <a:noFill/>
          <a:ln w="1587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20" name="Line 14"/>
          <p:cNvSpPr>
            <a:spLocks noChangeShapeType="1"/>
          </p:cNvSpPr>
          <p:nvPr/>
        </p:nvSpPr>
        <p:spPr bwMode="auto">
          <a:xfrm flipH="1">
            <a:off x="4762543" y="2276500"/>
            <a:ext cx="2668420" cy="1814602"/>
          </a:xfrm>
          <a:prstGeom prst="line">
            <a:avLst/>
          </a:prstGeom>
          <a:noFill/>
          <a:ln w="9525">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1" name="Line 15"/>
          <p:cNvSpPr>
            <a:spLocks noChangeShapeType="1"/>
          </p:cNvSpPr>
          <p:nvPr/>
        </p:nvSpPr>
        <p:spPr bwMode="auto">
          <a:xfrm flipH="1">
            <a:off x="5151480" y="2060600"/>
            <a:ext cx="2668421" cy="1814602"/>
          </a:xfrm>
          <a:prstGeom prst="line">
            <a:avLst/>
          </a:prstGeom>
          <a:noFill/>
          <a:ln w="9525">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2" name="Line 16"/>
          <p:cNvSpPr>
            <a:spLocks noChangeShapeType="1"/>
          </p:cNvSpPr>
          <p:nvPr/>
        </p:nvSpPr>
        <p:spPr bwMode="auto">
          <a:xfrm flipH="1">
            <a:off x="5388018" y="2060600"/>
            <a:ext cx="2668420" cy="1814602"/>
          </a:xfrm>
          <a:prstGeom prst="line">
            <a:avLst/>
          </a:prstGeom>
          <a:noFill/>
          <a:ln w="9525">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3" name="Line 17"/>
          <p:cNvSpPr>
            <a:spLocks noChangeShapeType="1"/>
          </p:cNvSpPr>
          <p:nvPr/>
        </p:nvSpPr>
        <p:spPr bwMode="auto">
          <a:xfrm flipH="1">
            <a:off x="5699168" y="2133625"/>
            <a:ext cx="2668420" cy="1814602"/>
          </a:xfrm>
          <a:prstGeom prst="line">
            <a:avLst/>
          </a:prstGeom>
          <a:noFill/>
          <a:ln w="9525">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
        <p:nvSpPr>
          <p:cNvPr id="24" name="Line 18"/>
          <p:cNvSpPr>
            <a:spLocks noChangeShapeType="1"/>
          </p:cNvSpPr>
          <p:nvPr/>
        </p:nvSpPr>
        <p:spPr bwMode="auto">
          <a:xfrm flipH="1">
            <a:off x="6323055" y="2276500"/>
            <a:ext cx="2668421" cy="1814602"/>
          </a:xfrm>
          <a:prstGeom prst="line">
            <a:avLst/>
          </a:prstGeom>
          <a:noFill/>
          <a:ln w="9525">
            <a:solidFill>
              <a:srgbClr val="0000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358863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Harmonics and Fourier transforms - intro</a:t>
            </a:r>
            <a:endParaRPr lang="en-GB" noProof="0"/>
          </a:p>
        </p:txBody>
      </p:sp>
      <p:sp>
        <p:nvSpPr>
          <p:cNvPr id="4" name="Slide Number Placeholder 3"/>
          <p:cNvSpPr>
            <a:spLocks noGrp="1"/>
          </p:cNvSpPr>
          <p:nvPr>
            <p:ph type="sldNum" sz="quarter" idx="12"/>
          </p:nvPr>
        </p:nvSpPr>
        <p:spPr>
          <a:xfrm>
            <a:off x="6588224" y="6492875"/>
            <a:ext cx="2133600" cy="365125"/>
          </a:xfrm>
        </p:spPr>
        <p:txBody>
          <a:bodyPr/>
          <a:lstStyle/>
          <a:p>
            <a:fld id="{551115BC-487E-4422-894C-CB7CD3E79223}" type="slidenum">
              <a:rPr lang="en-GB" smtClean="0"/>
              <a:t>18</a:t>
            </a:fld>
            <a:endParaRPr lang="en-GB"/>
          </a:p>
        </p:txBody>
      </p:sp>
      <p:sp>
        <p:nvSpPr>
          <p:cNvPr id="12" name="Rectangle 3"/>
          <p:cNvSpPr>
            <a:spLocks noChangeArrowheads="1"/>
          </p:cNvSpPr>
          <p:nvPr/>
        </p:nvSpPr>
        <p:spPr bwMode="auto">
          <a:xfrm>
            <a:off x="0" y="1556791"/>
            <a:ext cx="8964488" cy="733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42900" indent="-342900">
              <a:lnSpc>
                <a:spcPct val="90000"/>
              </a:lnSpc>
              <a:spcBef>
                <a:spcPct val="20000"/>
              </a:spcBef>
            </a:pPr>
            <a:r>
              <a:rPr lang="en-US" sz="1400">
                <a:solidFill>
                  <a:srgbClr val="000000"/>
                </a:solidFill>
              </a:rPr>
              <a:t>The image bellow shows a few percents of 3</a:t>
            </a:r>
            <a:r>
              <a:rPr lang="en-US" sz="1400" baseline="30000">
                <a:solidFill>
                  <a:srgbClr val="000000"/>
                </a:solidFill>
              </a:rPr>
              <a:t>rd</a:t>
            </a:r>
            <a:r>
              <a:rPr lang="en-US" sz="1400">
                <a:solidFill>
                  <a:srgbClr val="000000"/>
                </a:solidFill>
              </a:rPr>
              <a:t>, 5</a:t>
            </a:r>
            <a:r>
              <a:rPr lang="en-US" sz="1400" baseline="30000">
                <a:solidFill>
                  <a:srgbClr val="000000"/>
                </a:solidFill>
              </a:rPr>
              <a:t>th</a:t>
            </a:r>
            <a:r>
              <a:rPr lang="en-US" sz="1400">
                <a:solidFill>
                  <a:srgbClr val="000000"/>
                </a:solidFill>
              </a:rPr>
              <a:t> and 7</a:t>
            </a:r>
            <a:r>
              <a:rPr lang="en-US" sz="1400" baseline="30000">
                <a:solidFill>
                  <a:srgbClr val="000000"/>
                </a:solidFill>
              </a:rPr>
              <a:t>th</a:t>
            </a:r>
            <a:r>
              <a:rPr lang="en-US" sz="1400">
                <a:solidFill>
                  <a:srgbClr val="000000"/>
                </a:solidFill>
              </a:rPr>
              <a:t> added to the fundamental. With quad/sext magnets we produce, what we are required to ‘chase’ is a few hundredths or thousandths of a </a:t>
            </a:r>
            <a:r>
              <a:rPr lang="en-US" b="1" u="sng">
                <a:solidFill>
                  <a:srgbClr val="000000"/>
                </a:solidFill>
              </a:rPr>
              <a:t>percent</a:t>
            </a:r>
            <a:r>
              <a:rPr lang="en-US" sz="1400">
                <a:solidFill>
                  <a:srgbClr val="000000"/>
                </a:solidFill>
              </a:rPr>
              <a:t> of harmonics ranging in order from 3 to 20 and higher.</a:t>
            </a:r>
          </a:p>
        </p:txBody>
      </p:sp>
      <p:pic>
        <p:nvPicPr>
          <p:cNvPr id="13"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48880"/>
            <a:ext cx="8964488" cy="45091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226734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ESS Quadripole</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19</a:t>
            </a:fld>
            <a:endParaRPr lang="en-GB"/>
          </a:p>
        </p:txBody>
      </p:sp>
      <p:sp>
        <p:nvSpPr>
          <p:cNvPr id="18" name="TextBox 17"/>
          <p:cNvSpPr txBox="1"/>
          <p:nvPr/>
        </p:nvSpPr>
        <p:spPr>
          <a:xfrm>
            <a:off x="6008199" y="5054655"/>
            <a:ext cx="2806903" cy="1200329"/>
          </a:xfrm>
          <a:prstGeom prst="rect">
            <a:avLst/>
          </a:prstGeom>
          <a:noFill/>
        </p:spPr>
        <p:txBody>
          <a:bodyPr wrap="square" rtlCol="0">
            <a:spAutoFit/>
          </a:bodyPr>
          <a:lstStyle/>
          <a:p>
            <a:r>
              <a:rPr lang="en-US" smtClean="0"/>
              <a:t>These ESS magnets are located at different positions along the linear accelerator</a:t>
            </a:r>
            <a:r>
              <a:rPr lang="en-US" smtClean="0"/>
              <a:t>..</a:t>
            </a:r>
            <a:endParaRPr lang="en-US"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64" y="1844824"/>
            <a:ext cx="1920234" cy="20568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1515595"/>
            <a:ext cx="2769489" cy="271533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1674965"/>
            <a:ext cx="3375047" cy="337969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4" y="4352791"/>
            <a:ext cx="5868144" cy="2509404"/>
          </a:xfrm>
          <a:prstGeom prst="rect">
            <a:avLst/>
          </a:prstGeom>
        </p:spPr>
      </p:pic>
      <p:sp>
        <p:nvSpPr>
          <p:cNvPr id="13" name="TextBox 12"/>
          <p:cNvSpPr txBox="1"/>
          <p:nvPr/>
        </p:nvSpPr>
        <p:spPr>
          <a:xfrm>
            <a:off x="1343245" y="1511708"/>
            <a:ext cx="514400" cy="369332"/>
          </a:xfrm>
          <a:prstGeom prst="rect">
            <a:avLst/>
          </a:prstGeom>
          <a:noFill/>
        </p:spPr>
        <p:txBody>
          <a:bodyPr wrap="square" rtlCol="0">
            <a:spAutoFit/>
          </a:bodyPr>
          <a:lstStyle/>
          <a:p>
            <a:r>
              <a:rPr lang="en-US" smtClean="0"/>
              <a:t>Q5</a:t>
            </a:r>
            <a:endParaRPr lang="en-US" dirty="0" smtClean="0"/>
          </a:p>
        </p:txBody>
      </p:sp>
      <p:sp>
        <p:nvSpPr>
          <p:cNvPr id="14" name="TextBox 13"/>
          <p:cNvSpPr txBox="1"/>
          <p:nvPr/>
        </p:nvSpPr>
        <p:spPr>
          <a:xfrm>
            <a:off x="4355976" y="1511708"/>
            <a:ext cx="514400" cy="369332"/>
          </a:xfrm>
          <a:prstGeom prst="rect">
            <a:avLst/>
          </a:prstGeom>
          <a:noFill/>
        </p:spPr>
        <p:txBody>
          <a:bodyPr wrap="square" rtlCol="0">
            <a:spAutoFit/>
          </a:bodyPr>
          <a:lstStyle/>
          <a:p>
            <a:r>
              <a:rPr lang="en-US" dirty="0" smtClean="0"/>
              <a:t>Q6</a:t>
            </a:r>
            <a:endParaRPr lang="en-US" dirty="0" smtClean="0"/>
          </a:p>
        </p:txBody>
      </p:sp>
      <p:sp>
        <p:nvSpPr>
          <p:cNvPr id="15" name="TextBox 14"/>
          <p:cNvSpPr txBox="1"/>
          <p:nvPr/>
        </p:nvSpPr>
        <p:spPr>
          <a:xfrm>
            <a:off x="7683258" y="1511708"/>
            <a:ext cx="514400" cy="369332"/>
          </a:xfrm>
          <a:prstGeom prst="rect">
            <a:avLst/>
          </a:prstGeom>
          <a:noFill/>
        </p:spPr>
        <p:txBody>
          <a:bodyPr wrap="square" rtlCol="0">
            <a:spAutoFit/>
          </a:bodyPr>
          <a:lstStyle/>
          <a:p>
            <a:r>
              <a:rPr lang="en-US" dirty="0" smtClean="0"/>
              <a:t>Q7</a:t>
            </a:r>
            <a:endParaRPr lang="en-US" dirty="0" smtClean="0"/>
          </a:p>
        </p:txBody>
      </p:sp>
      <p:sp>
        <p:nvSpPr>
          <p:cNvPr id="16" name="TextBox 15"/>
          <p:cNvSpPr txBox="1"/>
          <p:nvPr/>
        </p:nvSpPr>
        <p:spPr>
          <a:xfrm>
            <a:off x="5884947" y="6549722"/>
            <a:ext cx="3219777" cy="307777"/>
          </a:xfrm>
          <a:prstGeom prst="rect">
            <a:avLst/>
          </a:prstGeom>
          <a:noFill/>
        </p:spPr>
        <p:txBody>
          <a:bodyPr wrap="square" rtlCol="0">
            <a:spAutoFit/>
          </a:bodyPr>
          <a:lstStyle/>
          <a:p>
            <a:r>
              <a:rPr lang="en-US" sz="1400" dirty="0" smtClean="0"/>
              <a:t>Credit</a:t>
            </a:r>
            <a:r>
              <a:rPr lang="en-US" sz="1400" dirty="0" smtClean="0"/>
              <a:t>: </a:t>
            </a:r>
            <a:r>
              <a:rPr lang="en-US" sz="1400" dirty="0" err="1" smtClean="0"/>
              <a:t>Davide</a:t>
            </a:r>
            <a:r>
              <a:rPr lang="en-US" sz="1400" dirty="0" smtClean="0"/>
              <a:t> </a:t>
            </a:r>
            <a:r>
              <a:rPr lang="en-US" sz="1400" dirty="0" err="1" smtClean="0"/>
              <a:t>Castrnovo</a:t>
            </a:r>
            <a:r>
              <a:rPr lang="en-US" sz="1400" dirty="0" smtClean="0"/>
              <a:t>; ELECTTRA</a:t>
            </a:r>
            <a:endParaRPr lang="en-US" sz="1400" dirty="0"/>
          </a:p>
        </p:txBody>
      </p:sp>
    </p:spTree>
    <p:extLst>
      <p:ext uri="{BB962C8B-B14F-4D97-AF65-F5344CB8AC3E}">
        <p14:creationId xmlns:p14="http://schemas.microsoft.com/office/powerpoint/2010/main" val="3881495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Presenter</a:t>
            </a:r>
            <a:endParaRPr lang="en-US"/>
          </a:p>
        </p:txBody>
      </p:sp>
      <p:sp>
        <p:nvSpPr>
          <p:cNvPr id="9" name="Content Placeholder 8"/>
          <p:cNvSpPr>
            <a:spLocks noGrp="1"/>
          </p:cNvSpPr>
          <p:nvPr>
            <p:ph idx="1"/>
          </p:nvPr>
        </p:nvSpPr>
        <p:spPr/>
        <p:txBody>
          <a:bodyPr>
            <a:normAutofit fontScale="85000" lnSpcReduction="10000"/>
          </a:bodyPr>
          <a:lstStyle/>
          <a:p>
            <a:r>
              <a:rPr lang="en-US" smtClean="0"/>
              <a:t>Zvonko Lazic</a:t>
            </a:r>
          </a:p>
          <a:p>
            <a:r>
              <a:rPr lang="en-US" smtClean="0"/>
              <a:t>At ESS, </a:t>
            </a:r>
            <a:r>
              <a:rPr lang="en-US" smtClean="0"/>
              <a:t>The Bunker project manager; NSS integration– Science </a:t>
            </a:r>
            <a:r>
              <a:rPr lang="en-US" smtClean="0"/>
              <a:t>division.</a:t>
            </a:r>
          </a:p>
          <a:p>
            <a:r>
              <a:rPr lang="en-US" smtClean="0"/>
              <a:t>Background – Special purpose automation; magnetics.</a:t>
            </a:r>
          </a:p>
          <a:p>
            <a:r>
              <a:rPr lang="en-US" smtClean="0"/>
              <a:t>Magnetic FEA using Vector field.</a:t>
            </a:r>
            <a:br>
              <a:rPr lang="en-US" smtClean="0"/>
            </a:br>
            <a:r>
              <a:rPr lang="en-US" smtClean="0"/>
              <a:t>Permanent magnet modeling for ECPMDC rotating machines.</a:t>
            </a:r>
            <a:br>
              <a:rPr lang="en-US" smtClean="0"/>
            </a:br>
            <a:r>
              <a:rPr lang="en-US" smtClean="0"/>
              <a:t>Normal conducting magnets for ion implant lines and synchrotron labs.</a:t>
            </a:r>
            <a:br>
              <a:rPr lang="en-US" smtClean="0"/>
            </a:br>
            <a:r>
              <a:rPr lang="en-US" smtClean="0"/>
              <a:t>High temperature superconducting magnets for industry and physics labs.</a:t>
            </a:r>
          </a:p>
          <a:p>
            <a:r>
              <a:rPr lang="en-US" smtClean="0"/>
              <a:t>Engineering background helps designing magnetics that can be produced.</a:t>
            </a:r>
          </a:p>
          <a:p>
            <a:endParaRPr lang="en-US"/>
          </a:p>
        </p:txBody>
      </p:sp>
      <p:sp>
        <p:nvSpPr>
          <p:cNvPr id="4" name="Slide Number Placeholder 3"/>
          <p:cNvSpPr>
            <a:spLocks noGrp="1"/>
          </p:cNvSpPr>
          <p:nvPr>
            <p:ph type="sldNum" sz="quarter" idx="12"/>
          </p:nvPr>
        </p:nvSpPr>
        <p:spPr/>
        <p:txBody>
          <a:bodyPr/>
          <a:lstStyle/>
          <a:p>
            <a:fld id="{551115BC-487E-4422-894C-CB7CD3E79223}" type="slidenum">
              <a:rPr lang="en-GB" smtClean="0"/>
              <a:pPr/>
              <a:t>2</a:t>
            </a:fld>
            <a:endParaRPr lang="en-GB"/>
          </a:p>
        </p:txBody>
      </p:sp>
    </p:spTree>
    <p:extLst>
      <p:ext uri="{BB962C8B-B14F-4D97-AF65-F5344CB8AC3E}">
        <p14:creationId xmlns:p14="http://schemas.microsoft.com/office/powerpoint/2010/main" val="1489028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ESS </a:t>
            </a:r>
            <a:r>
              <a:rPr lang="en-GB" noProof="0" dirty="0" err="1" smtClean="0"/>
              <a:t>Quadripole</a:t>
            </a:r>
            <a:endParaRPr lang="en-GB"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t>20</a:t>
            </a:fld>
            <a:endParaRPr lang="en-GB"/>
          </a:p>
        </p:txBody>
      </p:sp>
      <p:sp>
        <p:nvSpPr>
          <p:cNvPr id="18" name="TextBox 17"/>
          <p:cNvSpPr txBox="1"/>
          <p:nvPr/>
        </p:nvSpPr>
        <p:spPr>
          <a:xfrm>
            <a:off x="2159732" y="5834880"/>
            <a:ext cx="4824536" cy="369332"/>
          </a:xfrm>
          <a:prstGeom prst="rect">
            <a:avLst/>
          </a:prstGeom>
          <a:noFill/>
        </p:spPr>
        <p:txBody>
          <a:bodyPr wrap="square" rtlCol="0">
            <a:spAutoFit/>
          </a:bodyPr>
          <a:lstStyle/>
          <a:p>
            <a:r>
              <a:rPr lang="en-US" dirty="0"/>
              <a:t>Q5 and Q6/7, </a:t>
            </a:r>
            <a:r>
              <a:rPr lang="en-US" dirty="0" smtClean="0"/>
              <a:t>‘2D5’ </a:t>
            </a:r>
            <a:r>
              <a:rPr lang="en-US" dirty="0"/>
              <a:t>models defined in Opera 3D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2"/>
            <a:ext cx="9144000" cy="4125951"/>
          </a:xfrm>
          <a:prstGeom prst="rect">
            <a:avLst/>
          </a:prstGeom>
        </p:spPr>
      </p:pic>
      <p:sp>
        <p:nvSpPr>
          <p:cNvPr id="7" name="TextBox 6"/>
          <p:cNvSpPr txBox="1"/>
          <p:nvPr/>
        </p:nvSpPr>
        <p:spPr>
          <a:xfrm>
            <a:off x="5884947" y="6549722"/>
            <a:ext cx="3219777" cy="307777"/>
          </a:xfrm>
          <a:prstGeom prst="rect">
            <a:avLst/>
          </a:prstGeom>
          <a:noFill/>
        </p:spPr>
        <p:txBody>
          <a:bodyPr wrap="square" rtlCol="0">
            <a:spAutoFit/>
          </a:bodyPr>
          <a:lstStyle/>
          <a:p>
            <a:r>
              <a:rPr lang="en-US" sz="1400" dirty="0" smtClean="0"/>
              <a:t>Credit</a:t>
            </a:r>
            <a:r>
              <a:rPr lang="en-US" sz="1400" dirty="0" smtClean="0"/>
              <a:t>: </a:t>
            </a:r>
            <a:r>
              <a:rPr lang="en-US" sz="1400" dirty="0" err="1" smtClean="0"/>
              <a:t>Davide</a:t>
            </a:r>
            <a:r>
              <a:rPr lang="en-US" sz="1400" dirty="0" smtClean="0"/>
              <a:t> </a:t>
            </a:r>
            <a:r>
              <a:rPr lang="en-US" sz="1400" dirty="0" err="1" smtClean="0"/>
              <a:t>Castrnovo</a:t>
            </a:r>
            <a:r>
              <a:rPr lang="en-US" sz="1400" dirty="0" smtClean="0"/>
              <a:t>; ELECTTRA</a:t>
            </a:r>
            <a:endParaRPr lang="en-US" sz="1400" dirty="0"/>
          </a:p>
        </p:txBody>
      </p:sp>
    </p:spTree>
    <p:extLst>
      <p:ext uri="{BB962C8B-B14F-4D97-AF65-F5344CB8AC3E}">
        <p14:creationId xmlns:p14="http://schemas.microsoft.com/office/powerpoint/2010/main" val="1327763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ESS Quadripole</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21</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0" y="2598983"/>
            <a:ext cx="9144000" cy="2820000"/>
          </a:xfrm>
          <a:prstGeom prst="rect">
            <a:avLst/>
          </a:prstGeom>
        </p:spPr>
      </p:pic>
      <p:sp>
        <p:nvSpPr>
          <p:cNvPr id="6" name="TextBox 5"/>
          <p:cNvSpPr txBox="1"/>
          <p:nvPr/>
        </p:nvSpPr>
        <p:spPr>
          <a:xfrm>
            <a:off x="251520" y="5445224"/>
            <a:ext cx="9144000" cy="353943"/>
          </a:xfrm>
          <a:prstGeom prst="rect">
            <a:avLst/>
          </a:prstGeom>
          <a:noFill/>
        </p:spPr>
        <p:txBody>
          <a:bodyPr wrap="square" rtlCol="0">
            <a:spAutoFit/>
          </a:bodyPr>
          <a:lstStyle/>
          <a:p>
            <a:r>
              <a:rPr lang="en-US" sz="1700" dirty="0"/>
              <a:t>Q6 final model; </a:t>
            </a:r>
            <a:r>
              <a:rPr lang="en-US" sz="1700" dirty="0" err="1"/>
              <a:t>Bmod</a:t>
            </a:r>
            <a:r>
              <a:rPr lang="en-US" sz="1700" dirty="0"/>
              <a:t> yoke distribution at 177 A (nominal maximum), colored bar from 0 to 2 Tesla  </a:t>
            </a:r>
          </a:p>
        </p:txBody>
      </p:sp>
      <p:sp>
        <p:nvSpPr>
          <p:cNvPr id="7" name="TextBox 6"/>
          <p:cNvSpPr txBox="1"/>
          <p:nvPr/>
        </p:nvSpPr>
        <p:spPr>
          <a:xfrm>
            <a:off x="5884947" y="6549722"/>
            <a:ext cx="3219777" cy="307777"/>
          </a:xfrm>
          <a:prstGeom prst="rect">
            <a:avLst/>
          </a:prstGeom>
          <a:noFill/>
        </p:spPr>
        <p:txBody>
          <a:bodyPr wrap="square" rtlCol="0">
            <a:spAutoFit/>
          </a:bodyPr>
          <a:lstStyle/>
          <a:p>
            <a:r>
              <a:rPr lang="en-US" sz="1400" dirty="0" smtClean="0"/>
              <a:t>Credit</a:t>
            </a:r>
            <a:r>
              <a:rPr lang="en-US" sz="1400" dirty="0" smtClean="0"/>
              <a:t>: </a:t>
            </a:r>
            <a:r>
              <a:rPr lang="en-US" sz="1400" dirty="0" err="1" smtClean="0"/>
              <a:t>Davide</a:t>
            </a:r>
            <a:r>
              <a:rPr lang="en-US" sz="1400" dirty="0" smtClean="0"/>
              <a:t> </a:t>
            </a:r>
            <a:r>
              <a:rPr lang="en-US" sz="1400" dirty="0" err="1" smtClean="0"/>
              <a:t>Castrnovo</a:t>
            </a:r>
            <a:r>
              <a:rPr lang="en-US" sz="1400" dirty="0" smtClean="0"/>
              <a:t>; ELECTTRA</a:t>
            </a:r>
            <a:endParaRPr lang="en-US" sz="1400" dirty="0"/>
          </a:p>
        </p:txBody>
      </p:sp>
    </p:spTree>
    <p:extLst>
      <p:ext uri="{BB962C8B-B14F-4D97-AF65-F5344CB8AC3E}">
        <p14:creationId xmlns:p14="http://schemas.microsoft.com/office/powerpoint/2010/main" val="2456361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Sample environment magnets</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22</a:t>
            </a:fld>
            <a:endParaRPr lang="en-GB"/>
          </a:p>
        </p:txBody>
      </p:sp>
      <p:sp>
        <p:nvSpPr>
          <p:cNvPr id="3" name="Content Placeholder 2"/>
          <p:cNvSpPr>
            <a:spLocks noGrp="1"/>
          </p:cNvSpPr>
          <p:nvPr>
            <p:ph idx="1"/>
          </p:nvPr>
        </p:nvSpPr>
        <p:spPr>
          <a:xfrm>
            <a:off x="4860032" y="1484784"/>
            <a:ext cx="4032448" cy="2808312"/>
          </a:xfrm>
        </p:spPr>
        <p:txBody>
          <a:bodyPr>
            <a:normAutofit fontScale="55000" lnSpcReduction="20000"/>
          </a:bodyPr>
          <a:lstStyle/>
          <a:p>
            <a:r>
              <a:rPr lang="en-GB" smtClean="0"/>
              <a:t>As the name says, these magnets are used in the sample environment. Their purpose is to apply magnetic field at/around the sample area subjecting it to the required field.</a:t>
            </a:r>
          </a:p>
          <a:p>
            <a:r>
              <a:rPr lang="en-GB" smtClean="0"/>
              <a:t>The technical requirements for these magnets are very different from case to case. Depending on the experiment that needs to be performed.</a:t>
            </a:r>
          </a:p>
          <a:p>
            <a:r>
              <a:rPr lang="en-GB" smtClean="0"/>
              <a:t>Sometimes a super high field is required (over 20T) when superconducting magnets needs to be deployed. Sometimes just a steel saturation field is required (~1,5T) when conventional room-temperature conductor</a:t>
            </a:r>
          </a:p>
        </p:txBody>
      </p:sp>
      <p:pic>
        <p:nvPicPr>
          <p:cNvPr id="5" name="Picture 4" descr="Screen Shot 2016-02-04 at 15.22.4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7784" y="1484784"/>
            <a:ext cx="2192798" cy="4032448"/>
          </a:xfrm>
          <a:prstGeom prst="rect">
            <a:avLst/>
          </a:prstGeom>
        </p:spPr>
      </p:pic>
      <p:pic>
        <p:nvPicPr>
          <p:cNvPr id="6" name="Picture 5" descr="Screen Shot 2016-02-04 at 15.22.5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1484784"/>
            <a:ext cx="2578305" cy="5373216"/>
          </a:xfrm>
          <a:prstGeom prst="rect">
            <a:avLst/>
          </a:prstGeom>
        </p:spPr>
      </p:pic>
      <p:pic>
        <p:nvPicPr>
          <p:cNvPr id="8" name="Picture 9" descr="C:\HTS-110 Files\Seagate_ALBA travel files\ALBA images\Poster_rotated_resized.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5441269" y="3178287"/>
            <a:ext cx="1916831" cy="544259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10270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Sample environment magnets</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23</a:t>
            </a:fld>
            <a:endParaRPr lang="en-GB"/>
          </a:p>
        </p:txBody>
      </p:sp>
      <p:pic>
        <p:nvPicPr>
          <p:cNvPr id="10" name="Picture 4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180" y="1484784"/>
            <a:ext cx="3110660" cy="28917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 Placeholder 8"/>
          <p:cNvSpPr txBox="1">
            <a:spLocks/>
          </p:cNvSpPr>
          <p:nvPr/>
        </p:nvSpPr>
        <p:spPr>
          <a:xfrm>
            <a:off x="4942" y="4607960"/>
            <a:ext cx="7259022" cy="4320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smtClean="0"/>
              <a:t>Magnetic and thermal design of the system is performed using Opera TOSCA</a:t>
            </a:r>
            <a:r>
              <a:rPr lang="en-US" sz="1400" baseline="30000" smtClean="0"/>
              <a:t>®</a:t>
            </a:r>
            <a:r>
              <a:rPr lang="en-US" sz="1400" smtClean="0"/>
              <a:t> software.  </a:t>
            </a:r>
            <a:endParaRPr lang="en-US" sz="1400"/>
          </a:p>
        </p:txBody>
      </p:sp>
      <p:sp>
        <p:nvSpPr>
          <p:cNvPr id="13" name="Rectangle 12"/>
          <p:cNvSpPr/>
          <p:nvPr/>
        </p:nvSpPr>
        <p:spPr>
          <a:xfrm>
            <a:off x="1763688" y="2708920"/>
            <a:ext cx="504056" cy="50405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1763688" y="1484784"/>
            <a:ext cx="1728192" cy="12241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267744" y="1484784"/>
            <a:ext cx="5040560" cy="12241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67744" y="3212976"/>
            <a:ext cx="5184576" cy="144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63688" y="3212976"/>
            <a:ext cx="1728192" cy="144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0268"/>
          <a:stretch/>
        </p:blipFill>
        <p:spPr bwMode="auto">
          <a:xfrm>
            <a:off x="6084168" y="4874983"/>
            <a:ext cx="1490512" cy="19830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88024" y="4874983"/>
            <a:ext cx="1226052" cy="19830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 Placeholder 8"/>
          <p:cNvSpPr txBox="1">
            <a:spLocks/>
          </p:cNvSpPr>
          <p:nvPr/>
        </p:nvSpPr>
        <p:spPr>
          <a:xfrm>
            <a:off x="7524328" y="4293096"/>
            <a:ext cx="1728192" cy="2348030"/>
          </a:xfrm>
          <a:prstGeom prst="rect">
            <a:avLst/>
          </a:prstGeom>
        </p:spPr>
        <p:txBody>
          <a:bodyPr wrap="square" lIns="223877" tIns="223877" rIns="223877" bIns="223877">
            <a:spAutoFit/>
          </a:bodyPr>
          <a:lstStyle>
            <a:lvl1pPr marL="0" indent="0" algn="l" defTabSz="4298410" rtl="0" eaLnBrk="1" latinLnBrk="0" hangingPunct="1">
              <a:spcBef>
                <a:spcPct val="20000"/>
              </a:spcBef>
              <a:buFont typeface="Arial" pitchFamily="34" charset="0"/>
              <a:buNone/>
              <a:defRPr sz="2800" kern="1200">
                <a:solidFill>
                  <a:schemeClr val="tx1"/>
                </a:solidFill>
                <a:latin typeface="Trebuchet MS" pitchFamily="34" charset="0"/>
                <a:ea typeface="+mn-ea"/>
                <a:cs typeface="+mn-cs"/>
              </a:defRPr>
            </a:lvl1pPr>
            <a:lvl2pPr marL="1455191" indent="-559688"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14879" indent="-559688"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30537" indent="-615658"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078288" indent="-447751"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1820625"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6pPr>
            <a:lvl7pPr marL="13969828"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7pPr>
            <a:lvl8pPr marL="16119034"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8pPr>
            <a:lvl9pPr marL="18268238"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9pPr>
          </a:lstStyle>
          <a:p>
            <a:r>
              <a:rPr lang="en-US" sz="1100" smtClean="0"/>
              <a:t>Modeled performance of ambient temperature Cu (superimposing) coils.</a:t>
            </a:r>
          </a:p>
          <a:p>
            <a:r>
              <a:rPr lang="en-US" sz="1100" smtClean="0"/>
              <a:t>Vertical coils produce 30 Gauss and Horizontal 133 Gauss of superimposing field.</a:t>
            </a:r>
            <a:endParaRPr lang="en-US" sz="1100"/>
          </a:p>
        </p:txBody>
      </p:sp>
      <p:sp>
        <p:nvSpPr>
          <p:cNvPr id="21" name="Text Placeholder 8"/>
          <p:cNvSpPr txBox="1">
            <a:spLocks/>
          </p:cNvSpPr>
          <p:nvPr/>
        </p:nvSpPr>
        <p:spPr>
          <a:xfrm>
            <a:off x="7524328" y="1844824"/>
            <a:ext cx="1440160" cy="1744788"/>
          </a:xfrm>
          <a:prstGeom prst="rect">
            <a:avLst/>
          </a:prstGeom>
        </p:spPr>
        <p:txBody>
          <a:bodyPr wrap="square" lIns="223877" tIns="223877" rIns="223877" bIns="223877">
            <a:spAutoFit/>
          </a:bodyPr>
          <a:lstStyle>
            <a:lvl1pPr marL="0" indent="0" algn="l" defTabSz="4298410" rtl="0" eaLnBrk="1" latinLnBrk="0" hangingPunct="1">
              <a:spcBef>
                <a:spcPct val="20000"/>
              </a:spcBef>
              <a:buFont typeface="Arial" pitchFamily="34" charset="0"/>
              <a:buNone/>
              <a:defRPr sz="2800" kern="1200">
                <a:solidFill>
                  <a:schemeClr val="tx1"/>
                </a:solidFill>
                <a:latin typeface="Trebuchet MS" pitchFamily="34" charset="0"/>
                <a:ea typeface="+mn-ea"/>
                <a:cs typeface="+mn-cs"/>
              </a:defRPr>
            </a:lvl1pPr>
            <a:lvl2pPr marL="1455191" indent="-559688"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14879" indent="-559688"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30537" indent="-615658"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078288" indent="-447751"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1820625"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6pPr>
            <a:lvl7pPr marL="13969828"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7pPr>
            <a:lvl8pPr marL="16119034"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8pPr>
            <a:lvl9pPr marL="18268238"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9pPr>
          </a:lstStyle>
          <a:p>
            <a:r>
              <a:rPr lang="en-US" sz="1200" smtClean="0"/>
              <a:t>Main coils produce required 2T with allowed 10% margin (modeled 2.2T)</a:t>
            </a:r>
            <a:endParaRPr lang="en-US" sz="1200"/>
          </a:p>
        </p:txBody>
      </p:sp>
      <p:sp>
        <p:nvSpPr>
          <p:cNvPr id="22" name="Text Placeholder 8"/>
          <p:cNvSpPr txBox="1">
            <a:spLocks/>
          </p:cNvSpPr>
          <p:nvPr/>
        </p:nvSpPr>
        <p:spPr>
          <a:xfrm>
            <a:off x="0" y="4941168"/>
            <a:ext cx="4932040" cy="1744788"/>
          </a:xfrm>
          <a:prstGeom prst="rect">
            <a:avLst/>
          </a:prstGeom>
        </p:spPr>
        <p:txBody>
          <a:bodyPr wrap="square" lIns="223877" tIns="223877" rIns="223877" bIns="223877">
            <a:spAutoFit/>
          </a:bodyPr>
          <a:lstStyle>
            <a:lvl1pPr marL="0" indent="0" algn="l" defTabSz="4298410" rtl="0" eaLnBrk="1" latinLnBrk="0" hangingPunct="1">
              <a:spcBef>
                <a:spcPct val="20000"/>
              </a:spcBef>
              <a:buFont typeface="Arial" pitchFamily="34" charset="0"/>
              <a:buNone/>
              <a:defRPr sz="2800" kern="1200">
                <a:solidFill>
                  <a:schemeClr val="tx1"/>
                </a:solidFill>
                <a:latin typeface="Trebuchet MS" pitchFamily="34" charset="0"/>
                <a:ea typeface="+mn-ea"/>
                <a:cs typeface="+mn-cs"/>
              </a:defRPr>
            </a:lvl1pPr>
            <a:lvl2pPr marL="1455191" indent="-559688"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14879" indent="-559688"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30537" indent="-615658"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078288" indent="-447751" algn="l" defTabSz="429841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1820625"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6pPr>
            <a:lvl7pPr marL="13969828"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7pPr>
            <a:lvl8pPr marL="16119034"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8pPr>
            <a:lvl9pPr marL="18268238" indent="-1074603" algn="l" defTabSz="4298410" rtl="0" eaLnBrk="1" latinLnBrk="0" hangingPunct="1">
              <a:spcBef>
                <a:spcPct val="20000"/>
              </a:spcBef>
              <a:buFont typeface="Arial" pitchFamily="34" charset="0"/>
              <a:buChar char="•"/>
              <a:defRPr sz="9500" kern="1200">
                <a:solidFill>
                  <a:schemeClr val="tx1"/>
                </a:solidFill>
                <a:latin typeface="+mn-lt"/>
                <a:ea typeface="+mn-ea"/>
                <a:cs typeface="+mn-cs"/>
              </a:defRPr>
            </a:lvl9pPr>
          </a:lstStyle>
          <a:p>
            <a:r>
              <a:rPr lang="en-US" sz="1400" smtClean="0"/>
              <a:t>Magnet system performance (magnetic and thermal) is modeled applying set requirements and limits. The FEA shows that the requirements can be met. Additional (ambient temperature) coils have been designed to provide superimposing DC and AC field over the sample area.</a:t>
            </a:r>
            <a:endParaRPr lang="en-US" sz="1400"/>
          </a:p>
        </p:txBody>
      </p:sp>
      <p:pic>
        <p:nvPicPr>
          <p:cNvPr id="23" name="Picture 4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1880" y="1484784"/>
            <a:ext cx="3968407" cy="3173718"/>
          </a:xfrm>
          <a:prstGeom prst="rect">
            <a:avLst/>
          </a:prstGeom>
          <a:noFill/>
          <a:ln w="381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411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Generic sequence of a magnet production</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24</a:t>
            </a:fld>
            <a:endParaRPr lang="en-GB"/>
          </a:p>
        </p:txBody>
      </p:sp>
      <p:sp>
        <p:nvSpPr>
          <p:cNvPr id="3" name="Content Placeholder 2"/>
          <p:cNvSpPr>
            <a:spLocks noGrp="1"/>
          </p:cNvSpPr>
          <p:nvPr>
            <p:ph idx="1"/>
          </p:nvPr>
        </p:nvSpPr>
        <p:spPr>
          <a:xfrm>
            <a:off x="179512" y="1772816"/>
            <a:ext cx="8388424" cy="4896544"/>
          </a:xfrm>
        </p:spPr>
        <p:txBody>
          <a:bodyPr>
            <a:normAutofit fontScale="55000" lnSpcReduction="20000"/>
          </a:bodyPr>
          <a:lstStyle/>
          <a:p>
            <a:pPr marL="514350" indent="-514350">
              <a:buFont typeface="+mj-lt"/>
              <a:buAutoNum type="arabicParenR"/>
            </a:pPr>
            <a:r>
              <a:rPr lang="en-GB" smtClean="0"/>
              <a:t>Magnet requirements (</a:t>
            </a:r>
            <a:r>
              <a:rPr lang="en-GB" err="1" smtClean="0"/>
              <a:t>magentic</a:t>
            </a:r>
            <a:r>
              <a:rPr lang="en-GB" smtClean="0"/>
              <a:t> specs – field, magnetic length, good field quality and specifications, </a:t>
            </a:r>
            <a:r>
              <a:rPr lang="en-GB" err="1" smtClean="0"/>
              <a:t>etc</a:t>
            </a:r>
            <a:r>
              <a:rPr lang="en-GB" smtClean="0"/>
              <a:t>;</a:t>
            </a:r>
          </a:p>
          <a:p>
            <a:pPr marL="514350" indent="-514350">
              <a:buFont typeface="+mj-lt"/>
              <a:buAutoNum type="arabicParenR"/>
            </a:pPr>
            <a:r>
              <a:rPr lang="en-GB" smtClean="0"/>
              <a:t>Basic/initial (magnetic) design is usually presented by the magnet group, or beam Dynamics group;</a:t>
            </a:r>
          </a:p>
          <a:p>
            <a:pPr marL="514350" indent="-514350">
              <a:buFont typeface="+mj-lt"/>
              <a:buAutoNum type="arabicParenR"/>
            </a:pPr>
            <a:r>
              <a:rPr lang="en-GB" smtClean="0"/>
              <a:t>The steps 1. and 2. have to be made in accordance with space requirements, vacuum, diagnostics, facility preference regarding power supplies and water cooling;</a:t>
            </a:r>
          </a:p>
          <a:p>
            <a:pPr marL="514350" indent="-514350">
              <a:buFont typeface="+mj-lt"/>
              <a:buAutoNum type="arabicParenR"/>
            </a:pPr>
            <a:r>
              <a:rPr lang="en-GB" smtClean="0">
                <a:solidFill>
                  <a:srgbClr val="FF0000"/>
                </a:solidFill>
              </a:rPr>
              <a:t>Publish tender</a:t>
            </a:r>
          </a:p>
          <a:p>
            <a:pPr marL="514350" indent="-514350">
              <a:buFont typeface="+mj-lt"/>
              <a:buAutoNum type="arabicParenR"/>
            </a:pPr>
            <a:r>
              <a:rPr lang="en-GB" smtClean="0">
                <a:solidFill>
                  <a:schemeClr val="accent2">
                    <a:lumMod val="60000"/>
                    <a:lumOff val="40000"/>
                  </a:schemeClr>
                </a:solidFill>
              </a:rPr>
              <a:t>Manufacturer selected, contracts signed;</a:t>
            </a:r>
          </a:p>
          <a:p>
            <a:pPr marL="514350" indent="-514350">
              <a:buFont typeface="+mj-lt"/>
              <a:buAutoNum type="arabicParenR"/>
            </a:pPr>
            <a:r>
              <a:rPr lang="en-GB" smtClean="0"/>
              <a:t>Detailed design done by manufacturer;</a:t>
            </a:r>
          </a:p>
          <a:p>
            <a:pPr marL="514350" indent="-514350">
              <a:buFont typeface="+mj-lt"/>
              <a:buAutoNum type="arabicParenR"/>
            </a:pPr>
            <a:r>
              <a:rPr lang="en-GB" smtClean="0"/>
              <a:t>Acceptance of the detailed design;</a:t>
            </a:r>
          </a:p>
          <a:p>
            <a:pPr marL="514350" indent="-514350">
              <a:buFont typeface="+mj-lt"/>
              <a:buAutoNum type="arabicParenR"/>
            </a:pPr>
            <a:r>
              <a:rPr lang="en-GB" smtClean="0"/>
              <a:t>Production of manufacturing drawings (detailing);</a:t>
            </a:r>
          </a:p>
          <a:p>
            <a:pPr marL="514350" indent="-514350">
              <a:buFont typeface="+mj-lt"/>
              <a:buAutoNum type="arabicParenR"/>
            </a:pPr>
            <a:r>
              <a:rPr lang="en-GB" smtClean="0"/>
              <a:t>Production of any tooling;</a:t>
            </a:r>
          </a:p>
          <a:p>
            <a:pPr marL="514350" indent="-514350">
              <a:buFont typeface="+mj-lt"/>
              <a:buAutoNum type="arabicParenR"/>
            </a:pPr>
            <a:r>
              <a:rPr lang="en-GB" smtClean="0"/>
              <a:t>Materials procurement (steel, copper,…);</a:t>
            </a:r>
          </a:p>
          <a:p>
            <a:pPr marL="514350" indent="-514350">
              <a:buFont typeface="+mj-lt"/>
              <a:buAutoNum type="arabicParenR"/>
            </a:pPr>
            <a:r>
              <a:rPr lang="en-GB" smtClean="0"/>
              <a:t>Acceptance of material tests (laminations, copper);</a:t>
            </a:r>
          </a:p>
          <a:p>
            <a:pPr marL="514350" indent="-514350">
              <a:buFont typeface="+mj-ea"/>
              <a:buAutoNum type="arabicParenR"/>
            </a:pPr>
            <a:r>
              <a:rPr lang="en-GB" smtClean="0"/>
              <a:t>Production of prototype (or pre-series);</a:t>
            </a:r>
          </a:p>
          <a:p>
            <a:pPr marL="514350" indent="-514350">
              <a:buFont typeface="+mj-ea"/>
              <a:buAutoNum type="arabicParenR"/>
            </a:pPr>
            <a:r>
              <a:rPr lang="en-GB" smtClean="0"/>
              <a:t>Magnetic measurement of prototypes;</a:t>
            </a:r>
          </a:p>
          <a:p>
            <a:pPr marL="514350" indent="-514350">
              <a:buFont typeface="+mj-ea"/>
              <a:buAutoNum type="arabicParenR"/>
            </a:pPr>
            <a:r>
              <a:rPr lang="en-GB" smtClean="0"/>
              <a:t>Determination of end chamfer;</a:t>
            </a:r>
          </a:p>
          <a:p>
            <a:pPr marL="514350" indent="-514350">
              <a:buFont typeface="+mj-ea"/>
              <a:buAutoNum type="arabicParenR"/>
            </a:pPr>
            <a:r>
              <a:rPr lang="en-GB" smtClean="0"/>
              <a:t>Serial production (production of full quantity of magnets);</a:t>
            </a:r>
          </a:p>
          <a:p>
            <a:pPr marL="514350" indent="-514350">
              <a:buFont typeface="+mj-ea"/>
              <a:buAutoNum type="arabicParenR"/>
            </a:pPr>
            <a:r>
              <a:rPr lang="en-GB" smtClean="0"/>
              <a:t>Mechanical testing of the yokes;</a:t>
            </a:r>
          </a:p>
          <a:p>
            <a:pPr marL="514350" indent="-514350">
              <a:buFont typeface="+mj-ea"/>
              <a:buAutoNum type="arabicParenR"/>
            </a:pPr>
            <a:r>
              <a:rPr lang="en-GB" smtClean="0"/>
              <a:t>Magnetic and electrical tests of the coils;</a:t>
            </a:r>
          </a:p>
          <a:p>
            <a:pPr marL="514350" indent="-514350">
              <a:buFont typeface="+mj-ea"/>
              <a:buAutoNum type="arabicParenR"/>
            </a:pPr>
            <a:r>
              <a:rPr lang="en-GB" smtClean="0"/>
              <a:t>Magnetic measurement of the magnet;</a:t>
            </a:r>
          </a:p>
          <a:p>
            <a:pPr marL="514350" indent="-514350">
              <a:buFont typeface="+mj-ea"/>
              <a:buAutoNum type="arabicParenR"/>
            </a:pPr>
            <a:r>
              <a:rPr lang="en-GB" smtClean="0"/>
              <a:t>Acceptance…</a:t>
            </a:r>
          </a:p>
        </p:txBody>
      </p:sp>
    </p:spTree>
    <p:extLst>
      <p:ext uri="{BB962C8B-B14F-4D97-AF65-F5344CB8AC3E}">
        <p14:creationId xmlns:p14="http://schemas.microsoft.com/office/powerpoint/2010/main" val="785000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Electrical design</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25</a:t>
            </a:fld>
            <a:endParaRPr lang="en-GB"/>
          </a:p>
        </p:txBody>
      </p:sp>
      <p:sp>
        <p:nvSpPr>
          <p:cNvPr id="6" name="Content Placeholder 2"/>
          <p:cNvSpPr>
            <a:spLocks noGrp="1"/>
          </p:cNvSpPr>
          <p:nvPr>
            <p:ph idx="1"/>
          </p:nvPr>
        </p:nvSpPr>
        <p:spPr>
          <a:xfrm>
            <a:off x="26029" y="1417638"/>
            <a:ext cx="4329947" cy="2803450"/>
          </a:xfrm>
        </p:spPr>
        <p:txBody>
          <a:bodyPr>
            <a:noAutofit/>
          </a:bodyPr>
          <a:lstStyle/>
          <a:p>
            <a:pPr>
              <a:buFont typeface="+mj-lt"/>
              <a:buAutoNum type="arabicPeriod"/>
            </a:pPr>
            <a:r>
              <a:rPr lang="en-GB" sz="1100" dirty="0" smtClean="0"/>
              <a:t>Magnet design starts with the magnet(</a:t>
            </a:r>
            <a:r>
              <a:rPr lang="en-GB" sz="1100" dirty="0" err="1" smtClean="0"/>
              <a:t>ic</a:t>
            </a:r>
            <a:r>
              <a:rPr lang="en-GB" sz="1100" dirty="0" smtClean="0"/>
              <a:t>) requirements.</a:t>
            </a:r>
          </a:p>
          <a:p>
            <a:pPr>
              <a:buFont typeface="+mj-lt"/>
              <a:buAutoNum type="arabicPeriod"/>
            </a:pPr>
            <a:r>
              <a:rPr lang="en-GB" sz="1100" dirty="0" smtClean="0"/>
              <a:t>To achieve certain field and field quality, the magnet is designed with the maximum available current in mind (this is usually driven by the cost and availability of power </a:t>
            </a:r>
            <a:r>
              <a:rPr lang="en-GB" sz="1100" dirty="0" smtClean="0"/>
              <a:t>supplies).</a:t>
            </a:r>
            <a:endParaRPr lang="en-GB" sz="1100" dirty="0" smtClean="0"/>
          </a:p>
          <a:p>
            <a:pPr>
              <a:buFont typeface="+mj-lt"/>
              <a:buAutoNum type="arabicPeriod"/>
            </a:pPr>
            <a:r>
              <a:rPr lang="en-GB" sz="1100" dirty="0" smtClean="0"/>
              <a:t>The maximum available current, coupled with selected conductors, translates into an “Engineering Current Density”.</a:t>
            </a:r>
          </a:p>
          <a:p>
            <a:pPr>
              <a:buFont typeface="+mj-lt"/>
              <a:buAutoNum type="arabicPeriod"/>
            </a:pPr>
            <a:r>
              <a:rPr lang="en-GB" sz="1100" dirty="0" smtClean="0"/>
              <a:t>This is the current density [A/mm^2] of the conductor cross section as it appears in a drawing. This means that the conductor includes insulation, any cooling channels, any required spacing </a:t>
            </a:r>
            <a:r>
              <a:rPr lang="en-GB" sz="1100" dirty="0" err="1" smtClean="0"/>
              <a:t>etc</a:t>
            </a:r>
            <a:r>
              <a:rPr lang="en-GB" sz="1100" dirty="0" smtClean="0"/>
              <a:t>…</a:t>
            </a:r>
          </a:p>
          <a:p>
            <a:pPr>
              <a:buFont typeface="+mj-lt"/>
              <a:buAutoNum type="arabicPeriod"/>
            </a:pPr>
            <a:r>
              <a:rPr lang="en-GB" sz="1100" dirty="0" smtClean="0"/>
              <a:t>With setting up the current, we have to worry about the cooling. </a:t>
            </a:r>
          </a:p>
          <a:p>
            <a:pPr>
              <a:buFont typeface="+mj-lt"/>
              <a:buAutoNum type="arabicPeriod"/>
            </a:pPr>
            <a:r>
              <a:rPr lang="en-GB" sz="1100" dirty="0" smtClean="0"/>
              <a:t>As a rule of thumb, we say that for air-cooled coils we don’t put in more than 1A/mm^2 (but can push it to 3). For water cooled we don’t go more than 10A/mm^2 but this can be pushed further, depending on available cooling water pressure</a:t>
            </a:r>
            <a:r>
              <a:rPr lang="en-GB" sz="1100" dirty="0" smtClean="0"/>
              <a:t>.</a:t>
            </a:r>
            <a:endParaRPr lang="en-GB" sz="1100" dirty="0" smtClean="0"/>
          </a:p>
        </p:txBody>
      </p:sp>
      <p:pic>
        <p:nvPicPr>
          <p:cNvPr id="3" name="Picture 2" descr="Screen Shot 2016-02-04 at 16.06.0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029" y="4221088"/>
            <a:ext cx="5623286" cy="2492894"/>
          </a:xfrm>
          <a:prstGeom prst="rect">
            <a:avLst/>
          </a:prstGeom>
        </p:spPr>
      </p:pic>
      <p:sp>
        <p:nvSpPr>
          <p:cNvPr id="8" name="Content Placeholder 2"/>
          <p:cNvSpPr txBox="1">
            <a:spLocks/>
          </p:cNvSpPr>
          <p:nvPr/>
        </p:nvSpPr>
        <p:spPr>
          <a:xfrm>
            <a:off x="4355976" y="1412776"/>
            <a:ext cx="4650230" cy="24482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mj-lt"/>
              <a:buAutoNum type="arabicPeriod" startAt="7"/>
            </a:pPr>
            <a:r>
              <a:rPr lang="en-GB" sz="1100" dirty="0" smtClean="0"/>
              <a:t>Out of the above, some conflicting boundaries are set for magnet design:</a:t>
            </a:r>
          </a:p>
          <a:p>
            <a:pPr>
              <a:buFont typeface="+mj-lt"/>
              <a:buAutoNum type="arabicPeriod" startAt="7"/>
            </a:pPr>
            <a:r>
              <a:rPr lang="en-GB" sz="1100" dirty="0" smtClean="0"/>
              <a:t>- magnetic design usually requires tight tolerances, as much steel as possible</a:t>
            </a:r>
          </a:p>
          <a:p>
            <a:pPr>
              <a:buFont typeface="+mj-lt"/>
              <a:buAutoNum type="arabicPeriod" startAt="7"/>
            </a:pPr>
            <a:r>
              <a:rPr lang="en-GB" sz="1100" dirty="0" smtClean="0"/>
              <a:t>- electrical design usually requires fine balancing between the current density, cooling capacities and available power supplies</a:t>
            </a:r>
          </a:p>
          <a:p>
            <a:pPr>
              <a:buFont typeface="+mj-lt"/>
              <a:buAutoNum type="arabicPeriod" startAt="7"/>
            </a:pPr>
            <a:r>
              <a:rPr lang="en-GB" sz="1100" dirty="0" smtClean="0"/>
              <a:t>- designing magnet coils require careful consideration of electrical and thermal loads on the system, all the while maintaining required field strength and quality.</a:t>
            </a:r>
          </a:p>
          <a:p>
            <a:pPr>
              <a:buFont typeface="+mj-lt"/>
              <a:buAutoNum type="arabicPeriod" startAt="7"/>
            </a:pPr>
            <a:r>
              <a:rPr lang="en-GB" sz="1100" dirty="0" smtClean="0"/>
              <a:t>In the case of the ESS, quad magnets presented here are pulsed. They operate at beam frequency of 14 Hz therefore the electrical duty cycle is reduced, therefore the demand on cooling is low. This resulted in simpler magnet design</a:t>
            </a:r>
            <a:r>
              <a:rPr lang="en-GB" sz="1000" dirty="0" smtClean="0"/>
              <a:t>.</a:t>
            </a:r>
            <a:endParaRPr lang="en-GB" sz="1000" dirty="0" smtClean="0"/>
          </a:p>
        </p:txBody>
      </p:sp>
      <p:pic>
        <p:nvPicPr>
          <p:cNvPr id="7"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4657"/>
          <a:stretch/>
        </p:blipFill>
        <p:spPr bwMode="auto">
          <a:xfrm>
            <a:off x="5724128" y="3551964"/>
            <a:ext cx="3384376" cy="33334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26208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Electrical design</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26</a:t>
            </a:fld>
            <a:endParaRPr lang="en-GB"/>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2537" y="908719"/>
            <a:ext cx="3960441" cy="396044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p:cNvSpPr>
            <a:spLocks noGrp="1" noChangeArrowheads="1"/>
          </p:cNvSpPr>
          <p:nvPr/>
        </p:nvSpPr>
        <p:spPr bwMode="auto">
          <a:xfrm>
            <a:off x="179512" y="4221088"/>
            <a:ext cx="3528392" cy="43204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1600"/>
              <a:t>What is wrong with this picture?  </a:t>
            </a: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92080" y="1988840"/>
            <a:ext cx="3168352" cy="3168352"/>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p:cNvSpPr>
            <a:spLocks noGrp="1" noChangeArrowheads="1"/>
          </p:cNvSpPr>
          <p:nvPr/>
        </p:nvSpPr>
        <p:spPr bwMode="auto">
          <a:xfrm>
            <a:off x="3779912" y="1484785"/>
            <a:ext cx="5170968" cy="936104"/>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1400"/>
              <a:t>The electrical bussing connection creates a loop around the beam line, resulting in a small </a:t>
            </a:r>
            <a:r>
              <a:rPr lang="en-US" sz="1400" err="1"/>
              <a:t>solenoidal</a:t>
            </a:r>
            <a:r>
              <a:rPr lang="en-US" sz="1400"/>
              <a:t> field.  This longitudinal field can rotate the beam.  </a:t>
            </a:r>
          </a:p>
          <a:p>
            <a:r>
              <a:rPr lang="en-US" sz="1400"/>
              <a:t>The correct dipole bussing topology is shown below.  </a:t>
            </a:r>
          </a:p>
        </p:txBody>
      </p:sp>
      <p:pic>
        <p:nvPicPr>
          <p:cNvPr id="12" name="Picture 1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31840" y="4509120"/>
            <a:ext cx="2699792" cy="2699792"/>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52120" y="4653136"/>
            <a:ext cx="2581672" cy="2581672"/>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p:cNvSpPr>
            <a:spLocks noGrp="1" noChangeArrowheads="1"/>
          </p:cNvSpPr>
          <p:nvPr/>
        </p:nvSpPr>
        <p:spPr bwMode="auto">
          <a:xfrm>
            <a:off x="107504" y="5157192"/>
            <a:ext cx="3312368" cy="1484784"/>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1400"/>
              <a:t>The correct </a:t>
            </a:r>
            <a:r>
              <a:rPr lang="en-US" sz="1400" err="1"/>
              <a:t>quadrupole</a:t>
            </a:r>
            <a:r>
              <a:rPr lang="en-US" sz="1400"/>
              <a:t> and </a:t>
            </a:r>
            <a:r>
              <a:rPr lang="en-US" sz="1400" err="1"/>
              <a:t>sextupole</a:t>
            </a:r>
            <a:r>
              <a:rPr lang="en-US" sz="1400"/>
              <a:t> bussing scheme is shown.  Again, it is recommended that the conductors be placed close to each other.  </a:t>
            </a:r>
          </a:p>
        </p:txBody>
      </p:sp>
      <p:pic>
        <p:nvPicPr>
          <p:cNvPr id="16" name="Picture 15" descr="Screen Shot 2016-02-04 at 16.24.1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3640252" y="3280628"/>
            <a:ext cx="1786074" cy="786675"/>
          </a:xfrm>
          <a:prstGeom prst="rect">
            <a:avLst/>
          </a:prstGeom>
        </p:spPr>
      </p:pic>
      <p:sp>
        <p:nvSpPr>
          <p:cNvPr id="17" name="TextBox 16"/>
          <p:cNvSpPr txBox="1"/>
          <p:nvPr/>
        </p:nvSpPr>
        <p:spPr>
          <a:xfrm>
            <a:off x="0" y="6334780"/>
            <a:ext cx="4067944" cy="523220"/>
          </a:xfrm>
          <a:prstGeom prst="rect">
            <a:avLst/>
          </a:prstGeom>
          <a:noFill/>
        </p:spPr>
        <p:txBody>
          <a:bodyPr wrap="square" rtlCol="0">
            <a:spAutoFit/>
          </a:bodyPr>
          <a:lstStyle/>
          <a:p>
            <a:r>
              <a:rPr lang="en-US" sz="1400" smtClean="0"/>
              <a:t>Credit: 	D. </a:t>
            </a:r>
            <a:r>
              <a:rPr lang="en-US" sz="1400" err="1" smtClean="0"/>
              <a:t>Einfeld</a:t>
            </a:r>
            <a:r>
              <a:rPr lang="en-US" sz="1400" smtClean="0"/>
              <a:t> &amp; M. </a:t>
            </a:r>
            <a:r>
              <a:rPr lang="en-US" sz="1400" err="1" smtClean="0"/>
              <a:t>P</a:t>
            </a:r>
            <a:r>
              <a:rPr lang="en-US" sz="1400" err="1"/>
              <a:t>o</a:t>
            </a:r>
            <a:r>
              <a:rPr lang="en-US" sz="1400" err="1" smtClean="0"/>
              <a:t>nt_CELLS</a:t>
            </a:r>
            <a:r>
              <a:rPr lang="en-US" sz="1400" smtClean="0"/>
              <a:t>/ALBA</a:t>
            </a:r>
          </a:p>
          <a:p>
            <a:r>
              <a:rPr lang="en-US" sz="1400"/>
              <a:t>	</a:t>
            </a:r>
            <a:r>
              <a:rPr lang="en-US" sz="1400" smtClean="0"/>
              <a:t> J. Tanabe _ “Magnet design”</a:t>
            </a:r>
            <a:endParaRPr lang="en-US" sz="1400"/>
          </a:p>
        </p:txBody>
      </p:sp>
    </p:spTree>
    <p:extLst>
      <p:ext uri="{BB962C8B-B14F-4D97-AF65-F5344CB8AC3E}">
        <p14:creationId xmlns:p14="http://schemas.microsoft.com/office/powerpoint/2010/main" val="31946962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Mechanical design</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27</a:t>
            </a:fld>
            <a:endParaRPr lang="en-GB"/>
          </a:p>
        </p:txBody>
      </p:sp>
      <p:sp>
        <p:nvSpPr>
          <p:cNvPr id="6" name="Content Placeholder 2"/>
          <p:cNvSpPr>
            <a:spLocks noGrp="1"/>
          </p:cNvSpPr>
          <p:nvPr>
            <p:ph idx="1"/>
          </p:nvPr>
        </p:nvSpPr>
        <p:spPr>
          <a:xfrm>
            <a:off x="179512" y="1484784"/>
            <a:ext cx="8964488" cy="4968552"/>
          </a:xfrm>
        </p:spPr>
        <p:txBody>
          <a:bodyPr>
            <a:normAutofit fontScale="62500" lnSpcReduction="20000"/>
          </a:bodyPr>
          <a:lstStyle/>
          <a:p>
            <a:r>
              <a:rPr lang="en-GB" smtClean="0"/>
              <a:t>The mechanical design of the magnet is performed after the magnetic optimisation (usually 3D MFEA). Following the mechanical design, another round of MFEA is required to implement any magnet geometry changes that are driven by manufacturability requirements.</a:t>
            </a:r>
          </a:p>
          <a:p>
            <a:r>
              <a:rPr lang="en-GB" smtClean="0"/>
              <a:t>Some guidelines when performing the mechanical design of an accelerator magnet:</a:t>
            </a:r>
          </a:p>
          <a:p>
            <a:pPr>
              <a:buFont typeface="Wingdings" charset="2"/>
              <a:buChar char="Ø"/>
            </a:pPr>
            <a:r>
              <a:rPr lang="en-GB" smtClean="0"/>
              <a:t>know materials restrictions (it is irradiated environment, some materials do not survive to well in this),</a:t>
            </a:r>
          </a:p>
          <a:p>
            <a:pPr>
              <a:buFont typeface="Wingdings" charset="2"/>
              <a:buChar char="Ø"/>
            </a:pPr>
            <a:r>
              <a:rPr lang="en-GB" smtClean="0"/>
              <a:t>manufacturability is the key. Often accelerator magnets are ordered in good quantities (10s, 100s,…). During the mechanical design and implementation of magnet geometries as dictated by the MFEA, apply robust design practices. How are things produced, assembled, verified,…</a:t>
            </a:r>
          </a:p>
          <a:p>
            <a:pPr>
              <a:buFont typeface="Wingdings" charset="2"/>
              <a:buChar char="Ø"/>
            </a:pPr>
            <a:r>
              <a:rPr lang="en-GB" smtClean="0"/>
              <a:t>have a good verification plan. This means measurement of key geometry features of the magnet (in our case, this are magnet poles geometry)…</a:t>
            </a:r>
          </a:p>
          <a:p>
            <a:pPr>
              <a:buFont typeface="Wingdings" charset="2"/>
              <a:buChar char="Ø"/>
            </a:pPr>
            <a:r>
              <a:rPr lang="en-GB" smtClean="0"/>
              <a:t>be aware of manufacturing errors (and they always happen) influence on field quality (allowed and non-allowed harmonics).</a:t>
            </a:r>
          </a:p>
          <a:p>
            <a:pPr lvl="1"/>
            <a:r>
              <a:rPr lang="en-US"/>
              <a:t>The shear motion of the top half of the magnet with respect to the bottom introduces skew even </a:t>
            </a:r>
            <a:r>
              <a:rPr lang="en-US" err="1"/>
              <a:t>multipole</a:t>
            </a:r>
            <a:r>
              <a:rPr lang="en-US"/>
              <a:t> errors.  </a:t>
            </a:r>
          </a:p>
          <a:p>
            <a:pPr lvl="1"/>
            <a:r>
              <a:rPr lang="en-US"/>
              <a:t>The vertical motion introduces real even </a:t>
            </a:r>
            <a:r>
              <a:rPr lang="en-US" err="1"/>
              <a:t>multipole</a:t>
            </a:r>
            <a:r>
              <a:rPr lang="en-US"/>
              <a:t> errors.</a:t>
            </a:r>
          </a:p>
          <a:p>
            <a:pPr lvl="1"/>
            <a:r>
              <a:rPr lang="en-US"/>
              <a:t>The rotational motion introduces real odd </a:t>
            </a:r>
            <a:r>
              <a:rPr lang="en-US" err="1"/>
              <a:t>multipole</a:t>
            </a:r>
            <a:r>
              <a:rPr lang="en-US"/>
              <a:t> errors.  </a:t>
            </a:r>
          </a:p>
          <a:p>
            <a:pPr marL="0" indent="0">
              <a:buNone/>
            </a:pPr>
            <a:endParaRPr lang="en-GB" smtClean="0"/>
          </a:p>
        </p:txBody>
      </p:sp>
      <p:sp>
        <p:nvSpPr>
          <p:cNvPr id="7" name="TextBox 6"/>
          <p:cNvSpPr txBox="1"/>
          <p:nvPr/>
        </p:nvSpPr>
        <p:spPr>
          <a:xfrm>
            <a:off x="0" y="6334780"/>
            <a:ext cx="4067944" cy="523220"/>
          </a:xfrm>
          <a:prstGeom prst="rect">
            <a:avLst/>
          </a:prstGeom>
          <a:noFill/>
        </p:spPr>
        <p:txBody>
          <a:bodyPr wrap="square" rtlCol="0">
            <a:spAutoFit/>
          </a:bodyPr>
          <a:lstStyle/>
          <a:p>
            <a:r>
              <a:rPr lang="en-US" sz="1400" smtClean="0"/>
              <a:t>Credit: 	D. </a:t>
            </a:r>
            <a:r>
              <a:rPr lang="en-US" sz="1400" err="1" smtClean="0"/>
              <a:t>Einfeld</a:t>
            </a:r>
            <a:r>
              <a:rPr lang="en-US" sz="1400" smtClean="0"/>
              <a:t> &amp; M. </a:t>
            </a:r>
            <a:r>
              <a:rPr lang="en-US" sz="1400" err="1" smtClean="0"/>
              <a:t>P</a:t>
            </a:r>
            <a:r>
              <a:rPr lang="en-US" sz="1400" err="1"/>
              <a:t>o</a:t>
            </a:r>
            <a:r>
              <a:rPr lang="en-US" sz="1400" err="1" smtClean="0"/>
              <a:t>nt_CELLS</a:t>
            </a:r>
            <a:r>
              <a:rPr lang="en-US" sz="1400" smtClean="0"/>
              <a:t>/ALBA</a:t>
            </a:r>
          </a:p>
          <a:p>
            <a:r>
              <a:rPr lang="en-US" sz="1400"/>
              <a:t>	</a:t>
            </a:r>
            <a:r>
              <a:rPr lang="en-US" sz="1400" smtClean="0"/>
              <a:t> J. Tanabe _ “Magnet design”</a:t>
            </a:r>
            <a:endParaRPr lang="en-US" sz="1400"/>
          </a:p>
        </p:txBody>
      </p:sp>
    </p:spTree>
    <p:extLst>
      <p:ext uri="{BB962C8B-B14F-4D97-AF65-F5344CB8AC3E}">
        <p14:creationId xmlns:p14="http://schemas.microsoft.com/office/powerpoint/2010/main" val="1733379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Manufacturing errors</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28</a:t>
            </a:fld>
            <a:endParaRPr lang="en-GB"/>
          </a:p>
        </p:txBody>
      </p:sp>
      <p:sp>
        <p:nvSpPr>
          <p:cNvPr id="6" name="TextBox 5"/>
          <p:cNvSpPr txBox="1"/>
          <p:nvPr/>
        </p:nvSpPr>
        <p:spPr>
          <a:xfrm>
            <a:off x="0" y="6453336"/>
            <a:ext cx="4067944" cy="307777"/>
          </a:xfrm>
          <a:prstGeom prst="rect">
            <a:avLst/>
          </a:prstGeom>
          <a:noFill/>
        </p:spPr>
        <p:txBody>
          <a:bodyPr wrap="square" rtlCol="0">
            <a:spAutoFit/>
          </a:bodyPr>
          <a:lstStyle/>
          <a:p>
            <a:r>
              <a:rPr lang="en-US" sz="1400" smtClean="0"/>
              <a:t>Credit:</a:t>
            </a:r>
            <a:r>
              <a:rPr lang="en-US" sz="1400"/>
              <a:t> </a:t>
            </a:r>
            <a:r>
              <a:rPr lang="en-US" sz="1400" smtClean="0"/>
              <a:t>  J. Tanabe _ “Magnet design”</a:t>
            </a:r>
            <a:endParaRPr lang="en-US" sz="1400"/>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3" y="1556793"/>
            <a:ext cx="3384376" cy="274332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1416" y="1628801"/>
            <a:ext cx="3139121" cy="266429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87824" y="3933056"/>
            <a:ext cx="3115751" cy="278968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39786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7931224" cy="1143000"/>
          </a:xfrm>
        </p:spPr>
        <p:txBody>
          <a:bodyPr/>
          <a:lstStyle/>
          <a:p>
            <a:r>
              <a:rPr lang="en-GB" noProof="0" smtClean="0"/>
              <a:t>Examples of adjustment (alignment) systems</a:t>
            </a:r>
            <a:endParaRPr lang="en-GB"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t>29</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2819" y="2112065"/>
            <a:ext cx="5423926" cy="4067944"/>
          </a:xfrm>
          <a:prstGeom prst="rect">
            <a:avLst/>
          </a:prstGeom>
        </p:spPr>
      </p:pic>
      <p:sp>
        <p:nvSpPr>
          <p:cNvPr id="14" name="Rectangle 13"/>
          <p:cNvSpPr/>
          <p:nvPr/>
        </p:nvSpPr>
        <p:spPr>
          <a:xfrm>
            <a:off x="2411760" y="2132856"/>
            <a:ext cx="936104" cy="1440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a:off x="2411760" y="1052736"/>
            <a:ext cx="2390243" cy="10801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347864" y="1052736"/>
            <a:ext cx="5796136" cy="10801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347864" y="3573016"/>
            <a:ext cx="5796136" cy="32749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2411760" y="3573016"/>
            <a:ext cx="2408634" cy="32849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99793" y="1773337"/>
            <a:ext cx="5764808" cy="4323606"/>
          </a:xfrm>
          <a:prstGeom prst="rect">
            <a:avLst/>
          </a:prstGeom>
          <a:ln w="38100">
            <a:solidFill>
              <a:srgbClr val="FF0000"/>
            </a:solidFill>
          </a:ln>
        </p:spPr>
      </p:pic>
    </p:spTree>
    <p:extLst>
      <p:ext uri="{BB962C8B-B14F-4D97-AF65-F5344CB8AC3E}">
        <p14:creationId xmlns:p14="http://schemas.microsoft.com/office/powerpoint/2010/main" val="1653851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Overview</a:t>
            </a:r>
            <a:endParaRPr lang="en-GB" noProof="0"/>
          </a:p>
        </p:txBody>
      </p:sp>
      <p:sp>
        <p:nvSpPr>
          <p:cNvPr id="3" name="Content Placeholder 2"/>
          <p:cNvSpPr>
            <a:spLocks noGrp="1"/>
          </p:cNvSpPr>
          <p:nvPr>
            <p:ph idx="1"/>
          </p:nvPr>
        </p:nvSpPr>
        <p:spPr/>
        <p:txBody>
          <a:bodyPr/>
          <a:lstStyle/>
          <a:p>
            <a:r>
              <a:rPr lang="en-GB" smtClean="0"/>
              <a:t>Magnets as part of an accelerator; types and what do they do.</a:t>
            </a:r>
          </a:p>
          <a:p>
            <a:r>
              <a:rPr lang="en-GB" smtClean="0"/>
              <a:t>Magnetic design in accelerator environment.</a:t>
            </a:r>
            <a:br>
              <a:rPr lang="en-GB" smtClean="0"/>
            </a:br>
            <a:r>
              <a:rPr lang="en-GB" smtClean="0"/>
              <a:t>- fundamentals </a:t>
            </a:r>
          </a:p>
          <a:p>
            <a:r>
              <a:rPr lang="en-GB" smtClean="0"/>
              <a:t>Electrical design (of magnets).</a:t>
            </a:r>
          </a:p>
          <a:p>
            <a:r>
              <a:rPr lang="en-GB" smtClean="0"/>
              <a:t>Mechanical design (of magnets).</a:t>
            </a:r>
          </a:p>
          <a:p>
            <a:r>
              <a:rPr lang="en-GB" smtClean="0"/>
              <a:t>Manufacturability and errors/tolerances.</a:t>
            </a:r>
          </a:p>
          <a:p>
            <a:r>
              <a:rPr lang="en-GB" smtClean="0"/>
              <a:t>Verification and measurement of magnets (for accelerators).</a:t>
            </a:r>
            <a:endParaRPr lang="en-GB"/>
          </a:p>
        </p:txBody>
      </p:sp>
      <p:sp>
        <p:nvSpPr>
          <p:cNvPr id="4" name="Slide Number Placeholder 3"/>
          <p:cNvSpPr>
            <a:spLocks noGrp="1"/>
          </p:cNvSpPr>
          <p:nvPr>
            <p:ph type="sldNum" sz="quarter" idx="12"/>
          </p:nvPr>
        </p:nvSpPr>
        <p:spPr/>
        <p:txBody>
          <a:bodyPr/>
          <a:lstStyle/>
          <a:p>
            <a:fld id="{551115BC-487E-4422-894C-CB7CD3E79223}" type="slidenum">
              <a:rPr lang="en-GB" smtClean="0"/>
              <a:t>3</a:t>
            </a:fld>
            <a:endParaRPr lang="en-GB"/>
          </a:p>
        </p:txBody>
      </p:sp>
    </p:spTree>
    <p:extLst>
      <p:ext uri="{BB962C8B-B14F-4D97-AF65-F5344CB8AC3E}">
        <p14:creationId xmlns:p14="http://schemas.microsoft.com/office/powerpoint/2010/main" val="20248156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7931224" cy="1143000"/>
          </a:xfrm>
        </p:spPr>
        <p:txBody>
          <a:bodyPr/>
          <a:lstStyle/>
          <a:p>
            <a:r>
              <a:rPr lang="en-GB" noProof="0" smtClean="0"/>
              <a:t>Examples of adjustment (alignment) systems</a:t>
            </a:r>
            <a:endParaRPr lang="en-GB"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t>30</a:t>
            </a:fld>
            <a:endParaRPr lang="en-GB"/>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813" y="1440160"/>
            <a:ext cx="7320595" cy="5417840"/>
          </a:xfrm>
          <a:prstGeom prst="rect">
            <a:avLst/>
          </a:prstGeom>
        </p:spPr>
      </p:pic>
    </p:spTree>
    <p:extLst>
      <p:ext uri="{BB962C8B-B14F-4D97-AF65-F5344CB8AC3E}">
        <p14:creationId xmlns:p14="http://schemas.microsoft.com/office/powerpoint/2010/main" val="869008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7931224" cy="1143000"/>
          </a:xfrm>
        </p:spPr>
        <p:txBody>
          <a:bodyPr/>
          <a:lstStyle/>
          <a:p>
            <a:r>
              <a:rPr lang="en-GB" noProof="0" smtClean="0"/>
              <a:t>Examples of adjustment (alignment) systems</a:t>
            </a:r>
            <a:endParaRPr lang="en-GB"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t>31</a:t>
            </a:fld>
            <a:endParaRPr lang="en-GB"/>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2921" t="12807" b="16768"/>
          <a:stretch/>
        </p:blipFill>
        <p:spPr>
          <a:xfrm>
            <a:off x="479233" y="1428091"/>
            <a:ext cx="7909191" cy="5419725"/>
          </a:xfrm>
          <a:prstGeom prst="rect">
            <a:avLst/>
          </a:prstGeom>
        </p:spPr>
      </p:pic>
    </p:spTree>
    <p:extLst>
      <p:ext uri="{BB962C8B-B14F-4D97-AF65-F5344CB8AC3E}">
        <p14:creationId xmlns:p14="http://schemas.microsoft.com/office/powerpoint/2010/main" val="13044004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Testing</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32</a:t>
            </a:fld>
            <a:endParaRPr lang="en-GB"/>
          </a:p>
        </p:txBody>
      </p:sp>
      <p:sp>
        <p:nvSpPr>
          <p:cNvPr id="6" name="Content Placeholder 2"/>
          <p:cNvSpPr>
            <a:spLocks noGrp="1"/>
          </p:cNvSpPr>
          <p:nvPr>
            <p:ph idx="1"/>
          </p:nvPr>
        </p:nvSpPr>
        <p:spPr>
          <a:xfrm>
            <a:off x="179512" y="1484784"/>
            <a:ext cx="8964488" cy="4968552"/>
          </a:xfrm>
        </p:spPr>
        <p:txBody>
          <a:bodyPr>
            <a:normAutofit fontScale="70000" lnSpcReduction="20000"/>
          </a:bodyPr>
          <a:lstStyle/>
          <a:p>
            <a:r>
              <a:rPr lang="en-US" smtClean="0"/>
              <a:t>Testing is planned throughout the magnet manufacturing cycle.</a:t>
            </a:r>
          </a:p>
          <a:p>
            <a:r>
              <a:rPr lang="en-US" smtClean="0"/>
              <a:t>Core is tested for magnetic properties before and after it has been assembled into a yoke. Yokes are tested for uniformity of the material spread.</a:t>
            </a:r>
          </a:p>
          <a:p>
            <a:r>
              <a:rPr lang="en-US" smtClean="0"/>
              <a:t>Coils are tested for all electrical properties (insulation between turns, capacity to carry prescribed current.</a:t>
            </a:r>
          </a:p>
          <a:p>
            <a:r>
              <a:rPr lang="en-US" smtClean="0"/>
              <a:t>Cooling system (designed cooling channels) are tested for thermal performance during full load.</a:t>
            </a:r>
          </a:p>
          <a:p>
            <a:r>
              <a:rPr lang="en-US" smtClean="0"/>
              <a:t>Full </a:t>
            </a:r>
            <a:r>
              <a:rPr lang="en-GB" smtClean="0"/>
              <a:t>CMM measurements are logged and presented (to relate any magnetic anomalies to the mechanical ones).</a:t>
            </a:r>
          </a:p>
          <a:p>
            <a:r>
              <a:rPr lang="en-GB" smtClean="0"/>
              <a:t>Magnetic testing is done </a:t>
            </a:r>
            <a:br>
              <a:rPr lang="en-GB" smtClean="0"/>
            </a:br>
            <a:r>
              <a:rPr lang="en-GB" smtClean="0"/>
              <a:t>* magnetic field mapping using x/y/z hall probe mapping table,</a:t>
            </a:r>
            <a:br>
              <a:rPr lang="en-GB" smtClean="0"/>
            </a:br>
            <a:r>
              <a:rPr lang="en-GB" smtClean="0"/>
              <a:t>* rotating coil for multipoles or stretched wire for dipoles tests,</a:t>
            </a:r>
            <a:br>
              <a:rPr lang="en-GB" smtClean="0"/>
            </a:br>
            <a:r>
              <a:rPr lang="en-GB" smtClean="0"/>
              <a:t>* the above tests results are compiled, from these actual field quality is noted, harmonics are analysed and corrected when needed,</a:t>
            </a:r>
            <a:br>
              <a:rPr lang="en-GB" smtClean="0"/>
            </a:br>
            <a:r>
              <a:rPr lang="en-GB" smtClean="0"/>
              <a:t>* pole tips add-ons are referenced to field measurements and adjusted if needed,</a:t>
            </a:r>
            <a:endParaRPr lang="en-US" smtClean="0"/>
          </a:p>
          <a:p>
            <a:r>
              <a:rPr lang="en-US" smtClean="0"/>
              <a:t>Acceptance report produced to accompany delivery of the magnet system.</a:t>
            </a:r>
            <a:endParaRPr lang="en-GB" smtClean="0"/>
          </a:p>
        </p:txBody>
      </p:sp>
    </p:spTree>
    <p:extLst>
      <p:ext uri="{BB962C8B-B14F-4D97-AF65-F5344CB8AC3E}">
        <p14:creationId xmlns:p14="http://schemas.microsoft.com/office/powerpoint/2010/main" val="3097582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Questions… </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33</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504" y="1772816"/>
            <a:ext cx="4402407" cy="4752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Screen Shot 2016-02-04 at 16.42.2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3928" y="1556792"/>
            <a:ext cx="1728192" cy="1719923"/>
          </a:xfrm>
          <a:prstGeom prst="rect">
            <a:avLst/>
          </a:prstGeom>
        </p:spPr>
      </p:pic>
      <p:pic>
        <p:nvPicPr>
          <p:cNvPr id="9" name="Picture 8" descr="Screen Shot 2016-02-04 at 16.42.17.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0152" y="1484784"/>
            <a:ext cx="2921525" cy="2079730"/>
          </a:xfrm>
          <a:prstGeom prst="rect">
            <a:avLst/>
          </a:prstGeom>
        </p:spPr>
      </p:pic>
      <p:pic>
        <p:nvPicPr>
          <p:cNvPr id="10" name="Picture 9" descr="Screen Shot 2016-02-04 at 16.42.09.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9992" y="3861048"/>
            <a:ext cx="2222500" cy="1638300"/>
          </a:xfrm>
          <a:prstGeom prst="rect">
            <a:avLst/>
          </a:prstGeom>
        </p:spPr>
      </p:pic>
      <p:pic>
        <p:nvPicPr>
          <p:cNvPr id="11" name="Рисунок 55" descr="DSC04959 copy.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912359" y="3967663"/>
            <a:ext cx="1908114" cy="1607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6436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What did we miss…</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34</a:t>
            </a:fld>
            <a:endParaRPr lang="en-GB"/>
          </a:p>
        </p:txBody>
      </p:sp>
      <p:sp>
        <p:nvSpPr>
          <p:cNvPr id="6" name="Content Placeholder 2"/>
          <p:cNvSpPr>
            <a:spLocks noGrp="1"/>
          </p:cNvSpPr>
          <p:nvPr>
            <p:ph idx="1"/>
          </p:nvPr>
        </p:nvSpPr>
        <p:spPr>
          <a:xfrm>
            <a:off x="179512" y="1484784"/>
            <a:ext cx="8964488" cy="4968552"/>
          </a:xfrm>
        </p:spPr>
        <p:txBody>
          <a:bodyPr>
            <a:normAutofit fontScale="77500" lnSpcReduction="20000"/>
          </a:bodyPr>
          <a:lstStyle/>
          <a:p>
            <a:r>
              <a:rPr lang="en-US" dirty="0" smtClean="0"/>
              <a:t>Yoke manufacturing – wire or laser cutting? Shuffling? Stacking and gluing?</a:t>
            </a:r>
          </a:p>
          <a:p>
            <a:r>
              <a:rPr lang="en-US" dirty="0" smtClean="0"/>
              <a:t>Yoke manufacturing – final machining on assembly; stress </a:t>
            </a:r>
            <a:r>
              <a:rPr lang="en-US" dirty="0" err="1" smtClean="0"/>
              <a:t>relieveing</a:t>
            </a:r>
            <a:r>
              <a:rPr lang="en-US" dirty="0" smtClean="0"/>
              <a:t>; de-burring; chamfering.</a:t>
            </a:r>
          </a:p>
          <a:p>
            <a:r>
              <a:rPr lang="en-US" dirty="0" smtClean="0"/>
              <a:t>Coil manufacturing – range of tests (Hi-pot, continuity, capacity).</a:t>
            </a:r>
          </a:p>
          <a:p>
            <a:r>
              <a:rPr lang="en-US" dirty="0" smtClean="0"/>
              <a:t>Coil manufacturing – calculations background; hollow or flat conductor.</a:t>
            </a:r>
          </a:p>
          <a:p>
            <a:r>
              <a:rPr lang="en-US" dirty="0" smtClean="0"/>
              <a:t>Final assembly – ability to take magnet apart and put it back together without errors; ability to connect power and cooling without difficulties.</a:t>
            </a:r>
          </a:p>
          <a:p>
            <a:r>
              <a:rPr lang="en-US" dirty="0" smtClean="0"/>
              <a:t>Testing methods – rotating coil details.</a:t>
            </a:r>
            <a:endParaRPr lang="en-GB" dirty="0" smtClean="0"/>
          </a:p>
          <a:p>
            <a:r>
              <a:rPr lang="en-GB" dirty="0" smtClean="0"/>
              <a:t>MFEA – taking note of meshing restrictions and effects; modelling transients.</a:t>
            </a:r>
          </a:p>
          <a:p>
            <a:r>
              <a:rPr lang="en-GB" dirty="0" smtClean="0"/>
              <a:t>‘On-beamline’ performance and testing.</a:t>
            </a:r>
          </a:p>
          <a:p>
            <a:r>
              <a:rPr lang="en-GB" dirty="0" smtClean="0"/>
              <a:t>Touch on superconducting (LTS and HTS).</a:t>
            </a:r>
          </a:p>
          <a:p>
            <a:r>
              <a:rPr lang="en-GB" dirty="0" smtClean="0"/>
              <a:t>Common modes of failure.</a:t>
            </a:r>
          </a:p>
        </p:txBody>
      </p:sp>
    </p:spTree>
    <p:extLst>
      <p:ext uri="{BB962C8B-B14F-4D97-AF65-F5344CB8AC3E}">
        <p14:creationId xmlns:p14="http://schemas.microsoft.com/office/powerpoint/2010/main" val="3247643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2-02 at 17.07.07.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52108" y="1430294"/>
            <a:ext cx="4591892" cy="4165388"/>
          </a:xfrm>
          <a:prstGeom prst="rect">
            <a:avLst/>
          </a:prstGeom>
        </p:spPr>
      </p:pic>
      <p:sp>
        <p:nvSpPr>
          <p:cNvPr id="2" name="Title 1"/>
          <p:cNvSpPr>
            <a:spLocks noGrp="1"/>
          </p:cNvSpPr>
          <p:nvPr>
            <p:ph type="title"/>
          </p:nvPr>
        </p:nvSpPr>
        <p:spPr/>
        <p:txBody>
          <a:bodyPr/>
          <a:lstStyle/>
          <a:p>
            <a:r>
              <a:rPr lang="en-GB" noProof="0" smtClean="0"/>
              <a:t>Accelerator magnets</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4</a:t>
            </a:fld>
            <a:endParaRPr lang="en-GB"/>
          </a:p>
        </p:txBody>
      </p:sp>
      <p:pic>
        <p:nvPicPr>
          <p:cNvPr id="6" name="Picture 5" descr="Screen Shot 2016-02-02 at 17.07.5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3928" y="4446985"/>
            <a:ext cx="5220072" cy="2411015"/>
          </a:xfrm>
          <a:prstGeom prst="rect">
            <a:avLst/>
          </a:prstGeom>
        </p:spPr>
      </p:pic>
      <p:sp>
        <p:nvSpPr>
          <p:cNvPr id="3" name="Content Placeholder 2"/>
          <p:cNvSpPr>
            <a:spLocks noGrp="1"/>
          </p:cNvSpPr>
          <p:nvPr>
            <p:ph idx="1"/>
          </p:nvPr>
        </p:nvSpPr>
        <p:spPr>
          <a:xfrm>
            <a:off x="0" y="1412776"/>
            <a:ext cx="4211960" cy="4392488"/>
          </a:xfrm>
        </p:spPr>
        <p:txBody>
          <a:bodyPr>
            <a:normAutofit fontScale="62500" lnSpcReduction="20000"/>
          </a:bodyPr>
          <a:lstStyle/>
          <a:p>
            <a:r>
              <a:rPr lang="en-GB" dirty="0" smtClean="0"/>
              <a:t>There are a few accelerator types</a:t>
            </a:r>
            <a:r>
              <a:rPr lang="en-GB" dirty="0" smtClean="0"/>
              <a:t>.</a:t>
            </a:r>
            <a:br>
              <a:rPr lang="en-GB" dirty="0" smtClean="0"/>
            </a:br>
            <a:r>
              <a:rPr lang="en-GB" dirty="0" smtClean="0"/>
              <a:t>Linear, </a:t>
            </a:r>
            <a:r>
              <a:rPr lang="en-GB" dirty="0" smtClean="0"/>
              <a:t>S</a:t>
            </a:r>
            <a:r>
              <a:rPr lang="en-GB" dirty="0" smtClean="0"/>
              <a:t>torage, Collider;</a:t>
            </a:r>
            <a:br>
              <a:rPr lang="en-GB" dirty="0" smtClean="0"/>
            </a:br>
            <a:r>
              <a:rPr lang="en-GB" dirty="0" smtClean="0"/>
              <a:t>Consider </a:t>
            </a:r>
            <a:r>
              <a:rPr lang="en-GB" dirty="0" smtClean="0"/>
              <a:t>a storage ring.</a:t>
            </a:r>
          </a:p>
          <a:p>
            <a:r>
              <a:rPr lang="en-GB" dirty="0" smtClean="0"/>
              <a:t>Storage ring (synchrotron) accepts particles (from a </a:t>
            </a:r>
            <a:r>
              <a:rPr lang="en-GB" dirty="0" err="1" smtClean="0"/>
              <a:t>linac</a:t>
            </a:r>
            <a:r>
              <a:rPr lang="en-GB" dirty="0" smtClean="0"/>
              <a:t> or a booster ring), keeps them stored and recirculate in order to produce a synchrotron light.</a:t>
            </a:r>
          </a:p>
          <a:p>
            <a:r>
              <a:rPr lang="en-GB" dirty="0" smtClean="0"/>
              <a:t>Particles are ‘stored’ by utilising magnetic field (they are contained in a magnetic field).</a:t>
            </a:r>
          </a:p>
          <a:p>
            <a:r>
              <a:rPr lang="en-GB" dirty="0" smtClean="0"/>
              <a:t>For this to work, several types of (electro)magnets are required.</a:t>
            </a:r>
          </a:p>
          <a:p>
            <a:r>
              <a:rPr lang="en-GB" dirty="0" smtClean="0"/>
              <a:t>Something to make the beam bend into a circle, something to keep the beam contained, something to extract the beam, something to use in a sample environment, </a:t>
            </a:r>
            <a:r>
              <a:rPr lang="en-GB" dirty="0" err="1" smtClean="0"/>
              <a:t>etc</a:t>
            </a:r>
            <a:r>
              <a:rPr lang="en-GB" dirty="0" smtClean="0"/>
              <a:t>…</a:t>
            </a:r>
          </a:p>
        </p:txBody>
      </p:sp>
    </p:spTree>
    <p:extLst>
      <p:ext uri="{BB962C8B-B14F-4D97-AF65-F5344CB8AC3E}">
        <p14:creationId xmlns:p14="http://schemas.microsoft.com/office/powerpoint/2010/main" val="2021000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Accelerator magnets</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5</a:t>
            </a:fld>
            <a:endParaRPr lang="en-GB"/>
          </a:p>
        </p:txBody>
      </p:sp>
      <p:pic>
        <p:nvPicPr>
          <p:cNvPr id="7" name="Picture 6" descr="Screen Shot 2016-02-03 at 13.49.2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9512" y="1556792"/>
            <a:ext cx="7992888" cy="5147364"/>
          </a:xfrm>
          <a:prstGeom prst="rect">
            <a:avLst/>
          </a:prstGeom>
        </p:spPr>
      </p:pic>
      <p:pic>
        <p:nvPicPr>
          <p:cNvPr id="9" name="Picture 8" descr="Screen Shot 2016-02-03 at 13.49.5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2080" y="1437044"/>
            <a:ext cx="1440160" cy="400435"/>
          </a:xfrm>
          <a:prstGeom prst="rect">
            <a:avLst/>
          </a:prstGeom>
        </p:spPr>
      </p:pic>
      <p:sp>
        <p:nvSpPr>
          <p:cNvPr id="10" name="TextBox 9"/>
          <p:cNvSpPr txBox="1"/>
          <p:nvPr/>
        </p:nvSpPr>
        <p:spPr>
          <a:xfrm>
            <a:off x="20684" y="6458771"/>
            <a:ext cx="4006588" cy="369332"/>
          </a:xfrm>
          <a:prstGeom prst="rect">
            <a:avLst/>
          </a:prstGeom>
          <a:noFill/>
        </p:spPr>
        <p:txBody>
          <a:bodyPr wrap="none" rtlCol="0">
            <a:spAutoFit/>
          </a:bodyPr>
          <a:lstStyle/>
          <a:p>
            <a:r>
              <a:rPr lang="en-US" smtClean="0"/>
              <a:t>Credit: D. </a:t>
            </a:r>
            <a:r>
              <a:rPr lang="en-US" err="1" smtClean="0"/>
              <a:t>Einfeld</a:t>
            </a:r>
            <a:r>
              <a:rPr lang="en-US" smtClean="0"/>
              <a:t> &amp; M. </a:t>
            </a:r>
            <a:r>
              <a:rPr lang="en-US" err="1" smtClean="0"/>
              <a:t>P</a:t>
            </a:r>
            <a:r>
              <a:rPr lang="en-US" err="1"/>
              <a:t>o</a:t>
            </a:r>
            <a:r>
              <a:rPr lang="en-US" err="1" smtClean="0"/>
              <a:t>nt_CELLS</a:t>
            </a:r>
            <a:r>
              <a:rPr lang="en-US" smtClean="0"/>
              <a:t>/ALBA </a:t>
            </a:r>
            <a:endParaRPr lang="en-US"/>
          </a:p>
        </p:txBody>
      </p:sp>
    </p:spTree>
    <p:extLst>
      <p:ext uri="{BB962C8B-B14F-4D97-AF65-F5344CB8AC3E}">
        <p14:creationId xmlns:p14="http://schemas.microsoft.com/office/powerpoint/2010/main" val="727521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Main components of a Magnet system</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6</a:t>
            </a:fld>
            <a:endParaRPr lang="en-GB"/>
          </a:p>
        </p:txBody>
      </p:sp>
      <p:sp>
        <p:nvSpPr>
          <p:cNvPr id="10" name="TextBox 9"/>
          <p:cNvSpPr txBox="1"/>
          <p:nvPr/>
        </p:nvSpPr>
        <p:spPr>
          <a:xfrm>
            <a:off x="20684" y="6458771"/>
            <a:ext cx="4006588" cy="369332"/>
          </a:xfrm>
          <a:prstGeom prst="rect">
            <a:avLst/>
          </a:prstGeom>
          <a:noFill/>
        </p:spPr>
        <p:txBody>
          <a:bodyPr wrap="none" rtlCol="0">
            <a:spAutoFit/>
          </a:bodyPr>
          <a:lstStyle/>
          <a:p>
            <a:r>
              <a:rPr lang="en-US" smtClean="0"/>
              <a:t>Credit: D. </a:t>
            </a:r>
            <a:r>
              <a:rPr lang="en-US" err="1" smtClean="0"/>
              <a:t>Einfeld</a:t>
            </a:r>
            <a:r>
              <a:rPr lang="en-US" smtClean="0"/>
              <a:t> &amp; M. </a:t>
            </a:r>
            <a:r>
              <a:rPr lang="en-US" err="1" smtClean="0"/>
              <a:t>P</a:t>
            </a:r>
            <a:r>
              <a:rPr lang="en-US" err="1"/>
              <a:t>o</a:t>
            </a:r>
            <a:r>
              <a:rPr lang="en-US" err="1" smtClean="0"/>
              <a:t>nt_CELLS</a:t>
            </a:r>
            <a:r>
              <a:rPr lang="en-US" smtClean="0"/>
              <a:t>/ALBA </a:t>
            </a:r>
            <a:endParaRPr lang="en-US"/>
          </a:p>
        </p:txBody>
      </p:sp>
      <p:pic>
        <p:nvPicPr>
          <p:cNvPr id="3" name="Picture 2" descr="Screen Shot 2016-02-03 at 13.54.1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9672" y="1446592"/>
            <a:ext cx="7200800" cy="5124657"/>
          </a:xfrm>
          <a:prstGeom prst="rect">
            <a:avLst/>
          </a:prstGeom>
        </p:spPr>
      </p:pic>
    </p:spTree>
    <p:extLst>
      <p:ext uri="{BB962C8B-B14F-4D97-AF65-F5344CB8AC3E}">
        <p14:creationId xmlns:p14="http://schemas.microsoft.com/office/powerpoint/2010/main" val="680391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Dipoles</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7</a:t>
            </a:fld>
            <a:endParaRPr lang="en-GB"/>
          </a:p>
        </p:txBody>
      </p:sp>
      <p:sp>
        <p:nvSpPr>
          <p:cNvPr id="3" name="Content Placeholder 2"/>
          <p:cNvSpPr>
            <a:spLocks noGrp="1"/>
          </p:cNvSpPr>
          <p:nvPr>
            <p:ph idx="1"/>
          </p:nvPr>
        </p:nvSpPr>
        <p:spPr>
          <a:xfrm>
            <a:off x="0" y="1412776"/>
            <a:ext cx="4716016" cy="1728192"/>
          </a:xfrm>
        </p:spPr>
        <p:txBody>
          <a:bodyPr>
            <a:normAutofit fontScale="70000" lnSpcReduction="20000"/>
          </a:bodyPr>
          <a:lstStyle/>
          <a:p>
            <a:r>
              <a:rPr lang="en-GB" dirty="0" smtClean="0"/>
              <a:t>Dipoles serve to steer the beam, to ‘bend it’ and ensure circular trajectory of the particle bunch.</a:t>
            </a:r>
          </a:p>
          <a:p>
            <a:r>
              <a:rPr lang="en-GB" dirty="0" smtClean="0"/>
              <a:t>Synchrotron </a:t>
            </a:r>
            <a:r>
              <a:rPr lang="en-GB" dirty="0"/>
              <a:t>d</a:t>
            </a:r>
            <a:r>
              <a:rPr lang="en-GB" dirty="0" smtClean="0"/>
              <a:t>ipoles can have different configurations; main layouts, an H, a C, gradient dipoles, etc.</a:t>
            </a:r>
          </a:p>
        </p:txBody>
      </p:sp>
      <p:pic>
        <p:nvPicPr>
          <p:cNvPr id="11" name="Picture 10" descr="Screen Shot 2016-02-02 at 18.10.3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15873" y="4005064"/>
            <a:ext cx="2628127" cy="28529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63134" y="5068722"/>
            <a:ext cx="2291612" cy="1772816"/>
          </a:xfrm>
          <a:prstGeom prst="rect">
            <a:avLst/>
          </a:prstGeom>
        </p:spPr>
      </p:pic>
      <p:pic>
        <p:nvPicPr>
          <p:cNvPr id="6" name="Picture 5" descr="Screen Shot 2016-02-03 at 14.39.1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44689" y="1556792"/>
            <a:ext cx="4299311" cy="233822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29508"/>
            <a:ext cx="4760108" cy="3355876"/>
          </a:xfrm>
          <a:prstGeom prst="rect">
            <a:avLst/>
          </a:prstGeom>
        </p:spPr>
      </p:pic>
    </p:spTree>
    <p:extLst>
      <p:ext uri="{BB962C8B-B14F-4D97-AF65-F5344CB8AC3E}">
        <p14:creationId xmlns:p14="http://schemas.microsoft.com/office/powerpoint/2010/main" val="104695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6461"/>
            <a:ext cx="8686800" cy="5079569"/>
          </a:xfrm>
          <a:prstGeom prst="rect">
            <a:avLst/>
          </a:prstGeom>
        </p:spPr>
      </p:pic>
      <p:sp>
        <p:nvSpPr>
          <p:cNvPr id="2" name="Title 1"/>
          <p:cNvSpPr>
            <a:spLocks noGrp="1"/>
          </p:cNvSpPr>
          <p:nvPr>
            <p:ph type="title"/>
          </p:nvPr>
        </p:nvSpPr>
        <p:spPr/>
        <p:txBody>
          <a:bodyPr/>
          <a:lstStyle/>
          <a:p>
            <a:r>
              <a:rPr lang="en-GB" noProof="0" dirty="0" smtClean="0"/>
              <a:t>Dipoles (main types)</a:t>
            </a:r>
            <a:endParaRPr lang="en-GB"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t>8</a:t>
            </a:fld>
            <a:endParaRPr lang="en-GB"/>
          </a:p>
        </p:txBody>
      </p:sp>
      <p:sp>
        <p:nvSpPr>
          <p:cNvPr id="12" name="TextBox 11"/>
          <p:cNvSpPr txBox="1"/>
          <p:nvPr/>
        </p:nvSpPr>
        <p:spPr>
          <a:xfrm>
            <a:off x="683568" y="6505599"/>
            <a:ext cx="7632848" cy="307777"/>
          </a:xfrm>
          <a:prstGeom prst="rect">
            <a:avLst/>
          </a:prstGeom>
          <a:noFill/>
        </p:spPr>
        <p:txBody>
          <a:bodyPr wrap="square" rtlCol="0">
            <a:spAutoFit/>
          </a:bodyPr>
          <a:lstStyle/>
          <a:p>
            <a:r>
              <a:rPr lang="en-US" sz="1400" dirty="0" smtClean="0"/>
              <a:t>Credit: 	</a:t>
            </a:r>
            <a:r>
              <a:rPr lang="en-US" sz="1400" dirty="0" smtClean="0"/>
              <a:t>Attilio Milanese; CERN_ “</a:t>
            </a:r>
            <a:r>
              <a:rPr lang="en-US" sz="1400" smtClean="0"/>
              <a:t>An introduction</a:t>
            </a:r>
            <a:r>
              <a:rPr lang="en-US" sz="1400"/>
              <a:t> </a:t>
            </a:r>
            <a:r>
              <a:rPr lang="en-US" sz="1400" smtClean="0"/>
              <a:t>to </a:t>
            </a:r>
            <a:r>
              <a:rPr lang="en-US" sz="1400" dirty="0" smtClean="0"/>
              <a:t>Magnets for Accelerators”</a:t>
            </a:r>
            <a:endParaRPr lang="en-US" sz="1400" dirty="0"/>
          </a:p>
        </p:txBody>
      </p:sp>
    </p:spTree>
    <p:extLst>
      <p:ext uri="{BB962C8B-B14F-4D97-AF65-F5344CB8AC3E}">
        <p14:creationId xmlns:p14="http://schemas.microsoft.com/office/powerpoint/2010/main" val="4818973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smtClean="0"/>
              <a:t>Dipoles</a:t>
            </a:r>
            <a:endParaRPr lang="en-GB" noProof="0"/>
          </a:p>
        </p:txBody>
      </p:sp>
      <p:sp>
        <p:nvSpPr>
          <p:cNvPr id="4" name="Slide Number Placeholder 3"/>
          <p:cNvSpPr>
            <a:spLocks noGrp="1"/>
          </p:cNvSpPr>
          <p:nvPr>
            <p:ph type="sldNum" sz="quarter" idx="12"/>
          </p:nvPr>
        </p:nvSpPr>
        <p:spPr/>
        <p:txBody>
          <a:bodyPr/>
          <a:lstStyle/>
          <a:p>
            <a:fld id="{551115BC-487E-4422-894C-CB7CD3E79223}" type="slidenum">
              <a:rPr lang="en-GB" smtClean="0"/>
              <a:t>9</a:t>
            </a:fld>
            <a:endParaRPr lang="en-GB"/>
          </a:p>
        </p:txBody>
      </p:sp>
      <p:sp>
        <p:nvSpPr>
          <p:cNvPr id="3" name="Content Placeholder 2"/>
          <p:cNvSpPr>
            <a:spLocks noGrp="1"/>
          </p:cNvSpPr>
          <p:nvPr>
            <p:ph idx="1"/>
          </p:nvPr>
        </p:nvSpPr>
        <p:spPr>
          <a:xfrm>
            <a:off x="0" y="1412777"/>
            <a:ext cx="8532440" cy="648072"/>
          </a:xfrm>
        </p:spPr>
        <p:txBody>
          <a:bodyPr>
            <a:normAutofit fontScale="70000" lnSpcReduction="20000"/>
          </a:bodyPr>
          <a:lstStyle/>
          <a:p>
            <a:r>
              <a:rPr lang="en-GB" dirty="0" smtClean="0"/>
              <a:t>We use </a:t>
            </a:r>
            <a:r>
              <a:rPr lang="en-GB" dirty="0" err="1" smtClean="0"/>
              <a:t>mks</a:t>
            </a:r>
            <a:r>
              <a:rPr lang="en-GB" dirty="0" smtClean="0"/>
              <a:t> system of units on the vector equation;</a:t>
            </a:r>
          </a:p>
          <a:p>
            <a:r>
              <a:rPr lang="en-GB" dirty="0" smtClean="0"/>
              <a:t>The right hand rule is used for vector directions.</a:t>
            </a:r>
          </a:p>
        </p:txBody>
      </p:sp>
      <p:pic>
        <p:nvPicPr>
          <p:cNvPr id="23" name="Picture 22" descr="Screen Shot 2016-02-03 at 14.44.1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35896" y="2420888"/>
            <a:ext cx="5436095" cy="3184925"/>
          </a:xfrm>
          <a:prstGeom prst="rect">
            <a:avLst/>
          </a:prstGeom>
        </p:spPr>
      </p:pic>
      <p:sp>
        <p:nvSpPr>
          <p:cNvPr id="24" name="TextBox 23"/>
          <p:cNvSpPr txBox="1"/>
          <p:nvPr/>
        </p:nvSpPr>
        <p:spPr>
          <a:xfrm>
            <a:off x="0" y="6334780"/>
            <a:ext cx="4067944" cy="523220"/>
          </a:xfrm>
          <a:prstGeom prst="rect">
            <a:avLst/>
          </a:prstGeom>
          <a:noFill/>
        </p:spPr>
        <p:txBody>
          <a:bodyPr wrap="square" rtlCol="0">
            <a:spAutoFit/>
          </a:bodyPr>
          <a:lstStyle/>
          <a:p>
            <a:r>
              <a:rPr lang="en-US" sz="1400" smtClean="0"/>
              <a:t>Credit: 	D. </a:t>
            </a:r>
            <a:r>
              <a:rPr lang="en-US" sz="1400" err="1" smtClean="0"/>
              <a:t>Einfeld</a:t>
            </a:r>
            <a:r>
              <a:rPr lang="en-US" sz="1400" smtClean="0"/>
              <a:t> &amp; M. </a:t>
            </a:r>
            <a:r>
              <a:rPr lang="en-US" sz="1400" err="1" smtClean="0"/>
              <a:t>P</a:t>
            </a:r>
            <a:r>
              <a:rPr lang="en-US" sz="1400" err="1"/>
              <a:t>o</a:t>
            </a:r>
            <a:r>
              <a:rPr lang="en-US" sz="1400" err="1" smtClean="0"/>
              <a:t>nt_CELLS</a:t>
            </a:r>
            <a:r>
              <a:rPr lang="en-US" sz="1400" smtClean="0"/>
              <a:t>/ALBA</a:t>
            </a:r>
          </a:p>
          <a:p>
            <a:r>
              <a:rPr lang="en-US" sz="1400"/>
              <a:t>	</a:t>
            </a:r>
            <a:r>
              <a:rPr lang="en-US" sz="1400" smtClean="0"/>
              <a:t> J. Tanabe _ “Magnet design”</a:t>
            </a:r>
            <a:endParaRPr lang="en-US" sz="1400"/>
          </a:p>
        </p:txBody>
      </p:sp>
      <p:pic>
        <p:nvPicPr>
          <p:cNvPr id="26" name="Picture 25" descr="Screen Shot 2016-02-03 at 14.50.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536" y="2420888"/>
            <a:ext cx="2713142" cy="3933056"/>
          </a:xfrm>
          <a:prstGeom prst="rect">
            <a:avLst/>
          </a:prstGeom>
        </p:spPr>
      </p:pic>
    </p:spTree>
    <p:extLst>
      <p:ext uri="{BB962C8B-B14F-4D97-AF65-F5344CB8AC3E}">
        <p14:creationId xmlns:p14="http://schemas.microsoft.com/office/powerpoint/2010/main" val="732892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Core Powerpoint" id="{F02C5803-D437-4A4B-B279-84472F47EB33}" vid="{77746F4A-52A9-724A-84EC-D1436FAAE3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Powerpoint.potx</Template>
  <TotalTime>8699</TotalTime>
  <Words>2101</Words>
  <Application>Microsoft Macintosh PowerPoint</Application>
  <PresentationFormat>On-screen Show (4:3)</PresentationFormat>
  <Paragraphs>242</Paragraphs>
  <Slides>34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Calibri</vt:lpstr>
      <vt:lpstr>Trebuchet MS</vt:lpstr>
      <vt:lpstr>Wingdings</vt:lpstr>
      <vt:lpstr>Arial</vt:lpstr>
      <vt:lpstr>ESS Core Powerpoint</vt:lpstr>
      <vt:lpstr>ESS Engineering - Magnets -</vt:lpstr>
      <vt:lpstr>Presenter</vt:lpstr>
      <vt:lpstr>Overview</vt:lpstr>
      <vt:lpstr>Accelerator magnets</vt:lpstr>
      <vt:lpstr>Accelerator magnets</vt:lpstr>
      <vt:lpstr>Main components of a Magnet system</vt:lpstr>
      <vt:lpstr>Dipoles</vt:lpstr>
      <vt:lpstr>Dipoles (main types)</vt:lpstr>
      <vt:lpstr>Dipoles</vt:lpstr>
      <vt:lpstr>Dipoles _ Specification</vt:lpstr>
      <vt:lpstr>Quadripole Magnets</vt:lpstr>
      <vt:lpstr>Quadripole Magnets</vt:lpstr>
      <vt:lpstr>Harmonics and Fourier transforms - intro</vt:lpstr>
      <vt:lpstr>Harmonics and Fourier transforms - intro</vt:lpstr>
      <vt:lpstr>Harmonics and Fourier transforms - intro</vt:lpstr>
      <vt:lpstr>Harmonics and Fourier transforms - intro</vt:lpstr>
      <vt:lpstr>Harmonics and Fourier transforms - intro</vt:lpstr>
      <vt:lpstr>Harmonics and Fourier transforms - intro</vt:lpstr>
      <vt:lpstr>ESS Quadripole</vt:lpstr>
      <vt:lpstr>ESS Quadripole</vt:lpstr>
      <vt:lpstr>ESS Quadripole</vt:lpstr>
      <vt:lpstr>Sample environment magnets</vt:lpstr>
      <vt:lpstr>Sample environment magnets</vt:lpstr>
      <vt:lpstr>Generic sequence of a magnet production</vt:lpstr>
      <vt:lpstr>Electrical design</vt:lpstr>
      <vt:lpstr>Electrical design</vt:lpstr>
      <vt:lpstr>Mechanical design</vt:lpstr>
      <vt:lpstr>Manufacturing errors</vt:lpstr>
      <vt:lpstr>Examples of adjustment (alignment) systems</vt:lpstr>
      <vt:lpstr>Examples of adjustment (alignment) systems</vt:lpstr>
      <vt:lpstr>Examples of adjustment (alignment) systems</vt:lpstr>
      <vt:lpstr>Testing</vt:lpstr>
      <vt:lpstr>Questions… </vt:lpstr>
      <vt:lpstr>What did we miss…</vt:lpstr>
    </vt:vector>
  </TitlesOfParts>
  <Company>ESS</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Microsoft Office User</cp:lastModifiedBy>
  <cp:revision>72</cp:revision>
  <dcterms:created xsi:type="dcterms:W3CDTF">2013-10-29T16:05:10Z</dcterms:created>
  <dcterms:modified xsi:type="dcterms:W3CDTF">2017-10-10T11:53:43Z</dcterms:modified>
</cp:coreProperties>
</file>